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96" r:id="rId3"/>
    <p:sldId id="300" r:id="rId4"/>
    <p:sldId id="264" r:id="rId5"/>
    <p:sldId id="301" r:id="rId6"/>
    <p:sldId id="302" r:id="rId7"/>
    <p:sldId id="303" r:id="rId8"/>
    <p:sldId id="304" r:id="rId9"/>
    <p:sldId id="305" r:id="rId10"/>
    <p:sldId id="306" r:id="rId11"/>
    <p:sldId id="307" r:id="rId12"/>
    <p:sldId id="308" r:id="rId13"/>
    <p:sldId id="310" r:id="rId14"/>
    <p:sldId id="311" r:id="rId15"/>
    <p:sldId id="312" r:id="rId16"/>
    <p:sldId id="313"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27" r:id="rId30"/>
    <p:sldId id="328" r:id="rId31"/>
    <p:sldId id="329" r:id="rId32"/>
    <p:sldId id="331" r:id="rId33"/>
    <p:sldId id="332" r:id="rId34"/>
    <p:sldId id="333" r:id="rId35"/>
    <p:sldId id="334" r:id="rId36"/>
    <p:sldId id="335" r:id="rId37"/>
    <p:sldId id="336" r:id="rId38"/>
    <p:sldId id="338" r:id="rId39"/>
    <p:sldId id="337" r:id="rId40"/>
    <p:sldId id="339" r:id="rId41"/>
    <p:sldId id="340" r:id="rId42"/>
    <p:sldId id="341" r:id="rId43"/>
    <p:sldId id="343" r:id="rId44"/>
    <p:sldId id="342" r:id="rId45"/>
    <p:sldId id="344" r:id="rId46"/>
    <p:sldId id="345" r:id="rId47"/>
    <p:sldId id="346" r:id="rId48"/>
    <p:sldId id="347" r:id="rId49"/>
    <p:sldId id="355" r:id="rId50"/>
    <p:sldId id="356" r:id="rId51"/>
    <p:sldId id="358" r:id="rId52"/>
    <p:sldId id="359" r:id="rId53"/>
    <p:sldId id="360" r:id="rId54"/>
    <p:sldId id="361" r:id="rId55"/>
    <p:sldId id="362" r:id="rId56"/>
    <p:sldId id="363" r:id="rId57"/>
    <p:sldId id="364" r:id="rId58"/>
    <p:sldId id="352" r:id="rId59"/>
    <p:sldId id="365" r:id="rId60"/>
    <p:sldId id="366" r:id="rId61"/>
    <p:sldId id="367" r:id="rId62"/>
    <p:sldId id="368" r:id="rId63"/>
    <p:sldId id="369" r:id="rId64"/>
    <p:sldId id="370" r:id="rId65"/>
    <p:sldId id="371" r:id="rId66"/>
    <p:sldId id="372" r:id="rId67"/>
    <p:sldId id="373"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5A63FE-7088-4665-BE90-018814141578}" type="datetimeFigureOut">
              <a:rPr lang="en-US" smtClean="0"/>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62B12-6D66-4B6C-98FD-4083B5B40A42}" type="slidenum">
              <a:rPr lang="en-US" smtClean="0"/>
              <a:t>‹#›</a:t>
            </a:fld>
            <a:endParaRPr lang="en-US"/>
          </a:p>
        </p:txBody>
      </p:sp>
    </p:spTree>
    <p:extLst>
      <p:ext uri="{BB962C8B-B14F-4D97-AF65-F5344CB8AC3E}">
        <p14:creationId xmlns:p14="http://schemas.microsoft.com/office/powerpoint/2010/main" val="2519438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5A63FE-7088-4665-BE90-018814141578}" type="datetimeFigureOut">
              <a:rPr lang="en-US" smtClean="0"/>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62B12-6D66-4B6C-98FD-4083B5B40A42}" type="slidenum">
              <a:rPr lang="en-US" smtClean="0"/>
              <a:t>‹#›</a:t>
            </a:fld>
            <a:endParaRPr lang="en-US"/>
          </a:p>
        </p:txBody>
      </p:sp>
    </p:spTree>
    <p:extLst>
      <p:ext uri="{BB962C8B-B14F-4D97-AF65-F5344CB8AC3E}">
        <p14:creationId xmlns:p14="http://schemas.microsoft.com/office/powerpoint/2010/main" val="1515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5A63FE-7088-4665-BE90-018814141578}" type="datetimeFigureOut">
              <a:rPr lang="en-US" smtClean="0"/>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62B12-6D66-4B6C-98FD-4083B5B40A42}" type="slidenum">
              <a:rPr lang="en-US" smtClean="0"/>
              <a:t>‹#›</a:t>
            </a:fld>
            <a:endParaRPr lang="en-US"/>
          </a:p>
        </p:txBody>
      </p:sp>
    </p:spTree>
    <p:extLst>
      <p:ext uri="{BB962C8B-B14F-4D97-AF65-F5344CB8AC3E}">
        <p14:creationId xmlns:p14="http://schemas.microsoft.com/office/powerpoint/2010/main" val="2171069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5A63FE-7088-4665-BE90-018814141578}" type="datetimeFigureOut">
              <a:rPr lang="en-US" smtClean="0"/>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62B12-6D66-4B6C-98FD-4083B5B40A42}" type="slidenum">
              <a:rPr lang="en-US" smtClean="0"/>
              <a:t>‹#›</a:t>
            </a:fld>
            <a:endParaRPr lang="en-US"/>
          </a:p>
        </p:txBody>
      </p:sp>
    </p:spTree>
    <p:extLst>
      <p:ext uri="{BB962C8B-B14F-4D97-AF65-F5344CB8AC3E}">
        <p14:creationId xmlns:p14="http://schemas.microsoft.com/office/powerpoint/2010/main" val="2004664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5A63FE-7088-4665-BE90-018814141578}" type="datetimeFigureOut">
              <a:rPr lang="en-US" smtClean="0"/>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62B12-6D66-4B6C-98FD-4083B5B40A42}" type="slidenum">
              <a:rPr lang="en-US" smtClean="0"/>
              <a:t>‹#›</a:t>
            </a:fld>
            <a:endParaRPr lang="en-US"/>
          </a:p>
        </p:txBody>
      </p:sp>
    </p:spTree>
    <p:extLst>
      <p:ext uri="{BB962C8B-B14F-4D97-AF65-F5344CB8AC3E}">
        <p14:creationId xmlns:p14="http://schemas.microsoft.com/office/powerpoint/2010/main" val="3146666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5A63FE-7088-4665-BE90-018814141578}" type="datetimeFigureOut">
              <a:rPr lang="en-US" smtClean="0"/>
              <a:t>9/7/2023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562B12-6D66-4B6C-98FD-4083B5B40A42}" type="slidenum">
              <a:rPr lang="en-US" smtClean="0"/>
              <a:t>‹#›</a:t>
            </a:fld>
            <a:endParaRPr lang="en-US"/>
          </a:p>
        </p:txBody>
      </p:sp>
    </p:spTree>
    <p:extLst>
      <p:ext uri="{BB962C8B-B14F-4D97-AF65-F5344CB8AC3E}">
        <p14:creationId xmlns:p14="http://schemas.microsoft.com/office/powerpoint/2010/main" val="2217705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5A63FE-7088-4665-BE90-018814141578}" type="datetimeFigureOut">
              <a:rPr lang="en-US" smtClean="0"/>
              <a:t>9/7/2023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562B12-6D66-4B6C-98FD-4083B5B40A42}" type="slidenum">
              <a:rPr lang="en-US" smtClean="0"/>
              <a:t>‹#›</a:t>
            </a:fld>
            <a:endParaRPr lang="en-US"/>
          </a:p>
        </p:txBody>
      </p:sp>
    </p:spTree>
    <p:extLst>
      <p:ext uri="{BB962C8B-B14F-4D97-AF65-F5344CB8AC3E}">
        <p14:creationId xmlns:p14="http://schemas.microsoft.com/office/powerpoint/2010/main" val="469107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5A63FE-7088-4665-BE90-018814141578}" type="datetimeFigureOut">
              <a:rPr lang="en-US" smtClean="0"/>
              <a:t>9/7/2023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562B12-6D66-4B6C-98FD-4083B5B40A42}" type="slidenum">
              <a:rPr lang="en-US" smtClean="0"/>
              <a:t>‹#›</a:t>
            </a:fld>
            <a:endParaRPr lang="en-US"/>
          </a:p>
        </p:txBody>
      </p:sp>
    </p:spTree>
    <p:extLst>
      <p:ext uri="{BB962C8B-B14F-4D97-AF65-F5344CB8AC3E}">
        <p14:creationId xmlns:p14="http://schemas.microsoft.com/office/powerpoint/2010/main" val="3230478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5A63FE-7088-4665-BE90-018814141578}" type="datetimeFigureOut">
              <a:rPr lang="en-US" smtClean="0"/>
              <a:t>9/7/2023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562B12-6D66-4B6C-98FD-4083B5B40A42}" type="slidenum">
              <a:rPr lang="en-US" smtClean="0"/>
              <a:t>‹#›</a:t>
            </a:fld>
            <a:endParaRPr lang="en-US"/>
          </a:p>
        </p:txBody>
      </p:sp>
    </p:spTree>
    <p:extLst>
      <p:ext uri="{BB962C8B-B14F-4D97-AF65-F5344CB8AC3E}">
        <p14:creationId xmlns:p14="http://schemas.microsoft.com/office/powerpoint/2010/main" val="2377470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5A63FE-7088-4665-BE90-018814141578}" type="datetimeFigureOut">
              <a:rPr lang="en-US" smtClean="0"/>
              <a:t>9/7/2023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562B12-6D66-4B6C-98FD-4083B5B40A42}" type="slidenum">
              <a:rPr lang="en-US" smtClean="0"/>
              <a:t>‹#›</a:t>
            </a:fld>
            <a:endParaRPr lang="en-US"/>
          </a:p>
        </p:txBody>
      </p:sp>
    </p:spTree>
    <p:extLst>
      <p:ext uri="{BB962C8B-B14F-4D97-AF65-F5344CB8AC3E}">
        <p14:creationId xmlns:p14="http://schemas.microsoft.com/office/powerpoint/2010/main" val="821523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5A63FE-7088-4665-BE90-018814141578}" type="datetimeFigureOut">
              <a:rPr lang="en-US" smtClean="0"/>
              <a:t>9/7/2023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562B12-6D66-4B6C-98FD-4083B5B40A42}" type="slidenum">
              <a:rPr lang="en-US" smtClean="0"/>
              <a:t>‹#›</a:t>
            </a:fld>
            <a:endParaRPr lang="en-US"/>
          </a:p>
        </p:txBody>
      </p:sp>
    </p:spTree>
    <p:extLst>
      <p:ext uri="{BB962C8B-B14F-4D97-AF65-F5344CB8AC3E}">
        <p14:creationId xmlns:p14="http://schemas.microsoft.com/office/powerpoint/2010/main" val="4096904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5A63FE-7088-4665-BE90-018814141578}" type="datetimeFigureOut">
              <a:rPr lang="en-US" smtClean="0"/>
              <a:t>9/7/2023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562B12-6D66-4B6C-98FD-4083B5B40A42}" type="slidenum">
              <a:rPr lang="en-US" smtClean="0"/>
              <a:t>‹#›</a:t>
            </a:fld>
            <a:endParaRPr lang="en-US"/>
          </a:p>
        </p:txBody>
      </p:sp>
    </p:spTree>
    <p:extLst>
      <p:ext uri="{BB962C8B-B14F-4D97-AF65-F5344CB8AC3E}">
        <p14:creationId xmlns:p14="http://schemas.microsoft.com/office/powerpoint/2010/main" val="2088780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166001"/>
          </a:xfrm>
          <a:prstGeom prst="rect">
            <a:avLst/>
          </a:prstGeom>
        </p:spPr>
        <p:txBody>
          <a:bodyPr wrap="square">
            <a:spAutoFit/>
          </a:bodyPr>
          <a:lstStyle/>
          <a:p>
            <a:pPr algn="ctr">
              <a:lnSpc>
                <a:spcPct val="107000"/>
              </a:lnSpc>
              <a:spcAft>
                <a:spcPts val="800"/>
              </a:spcAft>
            </a:pPr>
            <a:r>
              <a:rPr lang="en-US" sz="3200" b="1" dirty="0">
                <a:latin typeface="Times New Roman" panose="02020603050405020304" pitchFamily="18" charset="0"/>
                <a:cs typeface="Times New Roman" panose="02020603050405020304" pitchFamily="18" charset="0"/>
              </a:rPr>
              <a:t>Course</a:t>
            </a:r>
          </a:p>
          <a:p>
            <a:pPr algn="ctr">
              <a:lnSpc>
                <a:spcPct val="107000"/>
              </a:lnSpc>
              <a:spcAft>
                <a:spcPts val="800"/>
              </a:spcAft>
            </a:pPr>
            <a:r>
              <a:rPr lang="en-US" sz="3200" b="1" dirty="0">
                <a:latin typeface="Times New Roman" panose="02020603050405020304" pitchFamily="18" charset="0"/>
                <a:cs typeface="Times New Roman" panose="02020603050405020304" pitchFamily="18" charset="0"/>
              </a:rPr>
              <a:t>on</a:t>
            </a:r>
          </a:p>
          <a:p>
            <a:pPr algn="ctr">
              <a:lnSpc>
                <a:spcPct val="107000"/>
              </a:lnSpc>
              <a:spcAft>
                <a:spcPts val="800"/>
              </a:spcAft>
            </a:pPr>
            <a:r>
              <a:rPr lang="en-US" sz="3200" b="1" dirty="0" smtClean="0">
                <a:latin typeface="Times New Roman" panose="02020603050405020304" pitchFamily="18" charset="0"/>
                <a:cs typeface="Times New Roman" panose="02020603050405020304" pitchFamily="18" charset="0"/>
              </a:rPr>
              <a:t>HS408: Understanding the fundamentals of the stock market</a:t>
            </a:r>
          </a:p>
          <a:p>
            <a:pPr algn="ctr">
              <a:lnSpc>
                <a:spcPct val="107000"/>
              </a:lnSpc>
              <a:spcAft>
                <a:spcPts val="800"/>
              </a:spcAft>
            </a:pPr>
            <a:r>
              <a:rPr lang="en-US" sz="2800" dirty="0" smtClean="0">
                <a:latin typeface="Times New Roman" panose="02020603050405020304" pitchFamily="18" charset="0"/>
                <a:cs typeface="Times New Roman" panose="02020603050405020304" pitchFamily="18" charset="0"/>
              </a:rPr>
              <a:t>7</a:t>
            </a:r>
            <a:r>
              <a:rPr lang="en-US" sz="2800" baseline="30000" dirty="0" smtClean="0">
                <a:latin typeface="Times New Roman" panose="02020603050405020304" pitchFamily="18" charset="0"/>
                <a:cs typeface="Times New Roman" panose="02020603050405020304" pitchFamily="18" charset="0"/>
              </a:rPr>
              <a:t>th</a:t>
            </a:r>
            <a:r>
              <a:rPr lang="en-US" sz="2800" dirty="0" smtClean="0">
                <a:latin typeface="Times New Roman" panose="02020603050405020304" pitchFamily="18" charset="0"/>
                <a:cs typeface="Times New Roman" panose="02020603050405020304" pitchFamily="18" charset="0"/>
              </a:rPr>
              <a:t> semester</a:t>
            </a:r>
          </a:p>
          <a:p>
            <a:pPr algn="ctr">
              <a:lnSpc>
                <a:spcPct val="107000"/>
              </a:lnSpc>
              <a:spcAft>
                <a:spcPts val="800"/>
              </a:spcAft>
            </a:pPr>
            <a:r>
              <a:rPr lang="en-US" sz="2800" dirty="0" smtClean="0">
                <a:latin typeface="Times New Roman" panose="02020603050405020304" pitchFamily="18" charset="0"/>
                <a:cs typeface="Times New Roman" panose="02020603050405020304" pitchFamily="18" charset="0"/>
              </a:rPr>
              <a:t>Monsoon Semester</a:t>
            </a:r>
          </a:p>
          <a:p>
            <a:pPr algn="ctr">
              <a:lnSpc>
                <a:spcPct val="107000"/>
              </a:lnSpc>
              <a:spcAft>
                <a:spcPts val="800"/>
              </a:spcAft>
            </a:pPr>
            <a:r>
              <a:rPr lang="en-US" sz="2800" dirty="0" smtClean="0">
                <a:latin typeface="Times New Roman" panose="02020603050405020304" pitchFamily="18" charset="0"/>
                <a:cs typeface="Times New Roman" panose="02020603050405020304" pitchFamily="18" charset="0"/>
              </a:rPr>
              <a:t>August – November, 2023</a:t>
            </a:r>
          </a:p>
          <a:p>
            <a:pPr algn="ctr">
              <a:lnSpc>
                <a:spcPct val="107000"/>
              </a:lnSpc>
              <a:spcAft>
                <a:spcPts val="800"/>
              </a:spcAft>
            </a:pPr>
            <a:endParaRPr lang="en-US" sz="2400" dirty="0" smtClean="0">
              <a:latin typeface="Times New Roman" panose="02020603050405020304" pitchFamily="18" charset="0"/>
              <a:cs typeface="Times New Roman" panose="02020603050405020304" pitchFamily="18" charset="0"/>
            </a:endParaRPr>
          </a:p>
          <a:p>
            <a:pPr algn="ctr">
              <a:lnSpc>
                <a:spcPct val="107000"/>
              </a:lnSpc>
              <a:spcAft>
                <a:spcPts val="800"/>
              </a:spcAft>
            </a:pPr>
            <a:r>
              <a:rPr lang="en-US" sz="2400" b="1" dirty="0" smtClean="0">
                <a:latin typeface="Times New Roman" panose="02020603050405020304" pitchFamily="18" charset="0"/>
                <a:cs typeface="Times New Roman" panose="02020603050405020304" pitchFamily="18" charset="0"/>
              </a:rPr>
              <a:t>Instructor</a:t>
            </a:r>
          </a:p>
          <a:p>
            <a:pPr algn="ctr">
              <a:lnSpc>
                <a:spcPct val="107000"/>
              </a:lnSpc>
              <a:spcAft>
                <a:spcPts val="800"/>
              </a:spcAft>
            </a:pPr>
            <a:endParaRPr lang="en-US" sz="2400" dirty="0" smtClean="0">
              <a:latin typeface="Times New Roman" panose="02020603050405020304" pitchFamily="18" charset="0"/>
              <a:cs typeface="Times New Roman" panose="02020603050405020304" pitchFamily="18" charset="0"/>
            </a:endParaRPr>
          </a:p>
          <a:p>
            <a:pPr algn="ctr"/>
            <a:r>
              <a:rPr lang="en-US" sz="2400" b="1" dirty="0" smtClean="0">
                <a:latin typeface="Times New Roman" panose="02020603050405020304" pitchFamily="18" charset="0"/>
                <a:cs typeface="Times New Roman" panose="02020603050405020304" pitchFamily="18" charset="0"/>
              </a:rPr>
              <a:t>Dr. Hari K. Choudhury</a:t>
            </a:r>
          </a:p>
          <a:p>
            <a:pPr algn="ctr"/>
            <a:r>
              <a:rPr lang="en-US" sz="2400" dirty="0" smtClean="0">
                <a:latin typeface="Times New Roman" panose="02020603050405020304" pitchFamily="18" charset="0"/>
                <a:cs typeface="Times New Roman" panose="02020603050405020304" pitchFamily="18" charset="0"/>
              </a:rPr>
              <a:t>Assistant Professor of Economics</a:t>
            </a:r>
          </a:p>
          <a:p>
            <a:pPr algn="ctr"/>
            <a:r>
              <a:rPr lang="en-US" sz="2400" dirty="0" smtClean="0">
                <a:latin typeface="Times New Roman" panose="02020603050405020304" pitchFamily="18" charset="0"/>
                <a:cs typeface="Times New Roman" panose="02020603050405020304" pitchFamily="18" charset="0"/>
              </a:rPr>
              <a:t>Indian Institute of Information Technology Guwahati – 781 001</a:t>
            </a:r>
            <a:endParaRPr lang="en-US" sz="2400" dirty="0">
              <a:latin typeface="Times New Roman" panose="02020603050405020304" pitchFamily="18" charset="0"/>
              <a:cs typeface="Times New Roman" panose="02020603050405020304" pitchFamily="18" charset="0"/>
            </a:endParaRPr>
          </a:p>
          <a:p>
            <a:pPr algn="ctr">
              <a:lnSpc>
                <a:spcPct val="107000"/>
              </a:lnSpc>
              <a:spcAft>
                <a:spcPts val="800"/>
              </a:spcAft>
            </a:pPr>
            <a:endParaRPr lang="en-US" sz="2400" b="1" dirty="0" smtClean="0">
              <a:latin typeface="Aharoni" panose="02010803020104030203" pitchFamily="2" charset="-79"/>
              <a:cs typeface="Aharoni" panose="02010803020104030203" pitchFamily="2" charset="-79"/>
            </a:endParaRPr>
          </a:p>
          <a:p>
            <a:pPr algn="ctr">
              <a:lnSpc>
                <a:spcPct val="107000"/>
              </a:lnSpc>
              <a:spcAft>
                <a:spcPts val="800"/>
              </a:spcAft>
            </a:pPr>
            <a:endParaRPr lang="en-US" sz="2400" b="1"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6420812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025" y="197104"/>
            <a:ext cx="11872912" cy="6955750"/>
          </a:xfrm>
          <a:prstGeom prst="rect">
            <a:avLst/>
          </a:prstGeom>
        </p:spPr>
        <p:txBody>
          <a:bodyPr wrap="square">
            <a:spAutoFit/>
          </a:bodyPr>
          <a:lstStyle/>
          <a:p>
            <a:r>
              <a:rPr lang="en-IN" sz="3200" b="1" dirty="0" smtClean="0">
                <a:latin typeface="Times New Roman" panose="02020603050405020304" pitchFamily="18" charset="0"/>
                <a:cs typeface="Times New Roman" panose="02020603050405020304" pitchFamily="18" charset="0"/>
              </a:rPr>
              <a:t>Reasons for the existence of the stock market:</a:t>
            </a:r>
          </a:p>
          <a:p>
            <a:endParaRPr lang="en-IN" sz="3200" b="1" dirty="0">
              <a:latin typeface="Times New Roman" panose="02020603050405020304" pitchFamily="18" charset="0"/>
              <a:cs typeface="Times New Roman" panose="02020603050405020304" pitchFamily="18" charset="0"/>
            </a:endParaRPr>
          </a:p>
          <a:p>
            <a:pPr algn="just">
              <a:spcBef>
                <a:spcPts val="600"/>
              </a:spcBef>
              <a:spcAft>
                <a:spcPts val="600"/>
              </a:spcAft>
            </a:pPr>
            <a:r>
              <a:rPr lang="en-IN" sz="2400" b="1" dirty="0" smtClean="0"/>
              <a:t>3</a:t>
            </a:r>
            <a:r>
              <a:rPr lang="en-IN" sz="2800" b="1" dirty="0" smtClean="0"/>
              <a:t>. Ownership </a:t>
            </a:r>
            <a:r>
              <a:rPr lang="en-IN" sz="2800" b="1" dirty="0"/>
              <a:t>and Shareholder Rights:</a:t>
            </a:r>
            <a:r>
              <a:rPr lang="en-IN" sz="2800" dirty="0"/>
              <a:t> </a:t>
            </a:r>
            <a:endParaRPr lang="en-IN" sz="2800" dirty="0" smtClean="0"/>
          </a:p>
          <a:p>
            <a:pPr algn="just">
              <a:spcBef>
                <a:spcPts val="600"/>
              </a:spcBef>
              <a:spcAft>
                <a:spcPts val="600"/>
              </a:spcAft>
            </a:pPr>
            <a:r>
              <a:rPr lang="en-IN" sz="2800" dirty="0" smtClean="0"/>
              <a:t>	By </a:t>
            </a:r>
            <a:r>
              <a:rPr lang="en-IN" sz="2800" dirty="0"/>
              <a:t>issuing stocks, companies divide ownership into shares, allowing investors to become partial owners with voting rights and the opportunity to participate in corporate decisions. This structure aligns the interests of shareholders and management, fostering transparency and accountability</a:t>
            </a:r>
            <a:r>
              <a:rPr lang="en-IN" sz="2800" dirty="0" smtClean="0"/>
              <a:t>.</a:t>
            </a:r>
          </a:p>
          <a:p>
            <a:pPr algn="just">
              <a:spcBef>
                <a:spcPts val="600"/>
              </a:spcBef>
              <a:spcAft>
                <a:spcPts val="600"/>
              </a:spcAft>
            </a:pPr>
            <a:endParaRPr lang="en-IN" sz="2800" dirty="0" smtClean="0"/>
          </a:p>
          <a:p>
            <a:pPr lvl="0" algn="just">
              <a:spcBef>
                <a:spcPts val="600"/>
              </a:spcBef>
              <a:spcAft>
                <a:spcPts val="600"/>
              </a:spcAft>
            </a:pPr>
            <a:r>
              <a:rPr lang="en-IN" sz="2800" b="1" dirty="0" smtClean="0"/>
              <a:t>4. Wealth </a:t>
            </a:r>
            <a:r>
              <a:rPr lang="en-IN" sz="2800" b="1" dirty="0"/>
              <a:t>Accumulation and Retirement Planning: </a:t>
            </a:r>
            <a:endParaRPr lang="en-IN" sz="2800" b="1" dirty="0" smtClean="0"/>
          </a:p>
          <a:p>
            <a:pPr lvl="0" algn="just">
              <a:spcBef>
                <a:spcPts val="600"/>
              </a:spcBef>
              <a:spcAft>
                <a:spcPts val="600"/>
              </a:spcAft>
            </a:pPr>
            <a:r>
              <a:rPr lang="en-IN" sz="2800" dirty="0" smtClean="0"/>
              <a:t>	The </a:t>
            </a:r>
            <a:r>
              <a:rPr lang="en-IN" sz="2800" dirty="0"/>
              <a:t>stock market provides individuals with an opportunity to build wealth over time. Investors can grow their savings by purchasing stocks that appreciate in value or provide dividends, making it a vital tool for retirement planning and financial security</a:t>
            </a:r>
            <a:r>
              <a:rPr lang="en-IN" sz="2800" dirty="0" smtClean="0"/>
              <a:t>.</a:t>
            </a:r>
            <a:endParaRPr lang="en-IN" sz="2400" dirty="0"/>
          </a:p>
          <a:p>
            <a:pPr lvl="0"/>
            <a:endParaRPr lang="en-IN" sz="2400" dirty="0"/>
          </a:p>
        </p:txBody>
      </p:sp>
    </p:spTree>
    <p:extLst>
      <p:ext uri="{BB962C8B-B14F-4D97-AF65-F5344CB8AC3E}">
        <p14:creationId xmlns:p14="http://schemas.microsoft.com/office/powerpoint/2010/main" val="3165944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025" y="197104"/>
            <a:ext cx="11872912" cy="5755422"/>
          </a:xfrm>
          <a:prstGeom prst="rect">
            <a:avLst/>
          </a:prstGeom>
        </p:spPr>
        <p:txBody>
          <a:bodyPr wrap="square">
            <a:spAutoFit/>
          </a:bodyPr>
          <a:lstStyle/>
          <a:p>
            <a:r>
              <a:rPr lang="en-IN" sz="3200" b="1" dirty="0" smtClean="0">
                <a:latin typeface="Times New Roman" panose="02020603050405020304" pitchFamily="18" charset="0"/>
                <a:cs typeface="Times New Roman" panose="02020603050405020304" pitchFamily="18" charset="0"/>
              </a:rPr>
              <a:t>Reasons for the existence of the stock market:</a:t>
            </a:r>
          </a:p>
          <a:p>
            <a:endParaRPr lang="en-IN" sz="3200" b="1" dirty="0">
              <a:latin typeface="Times New Roman" panose="02020603050405020304" pitchFamily="18" charset="0"/>
              <a:cs typeface="Times New Roman" panose="02020603050405020304" pitchFamily="18" charset="0"/>
            </a:endParaRPr>
          </a:p>
          <a:p>
            <a:pPr lvl="0"/>
            <a:r>
              <a:rPr lang="en-IN" sz="2800" b="1" dirty="0"/>
              <a:t>5.Diversification and Risk Management: </a:t>
            </a:r>
            <a:endParaRPr lang="en-IN" sz="2800" b="1" dirty="0" smtClean="0"/>
          </a:p>
          <a:p>
            <a:pPr lvl="0" algn="just"/>
            <a:r>
              <a:rPr lang="en-IN" sz="2800" b="1" dirty="0"/>
              <a:t>	</a:t>
            </a:r>
            <a:r>
              <a:rPr lang="en-IN" sz="2800" dirty="0"/>
              <a:t>Diversifying investments across various stocks and asset classes can reduce overall portfolio risk. The stock market enables investors to spread their risk among multiple companies and industries, reducing exposure to individual company-specific risks</a:t>
            </a:r>
            <a:r>
              <a:rPr lang="en-IN" sz="2800" dirty="0" smtClean="0"/>
              <a:t>.</a:t>
            </a:r>
          </a:p>
          <a:p>
            <a:pPr lvl="0" algn="just"/>
            <a:endParaRPr lang="en-IN" sz="2800" dirty="0"/>
          </a:p>
          <a:p>
            <a:pPr lvl="0"/>
            <a:r>
              <a:rPr lang="en-IN" sz="2800" b="1" dirty="0"/>
              <a:t>6</a:t>
            </a:r>
            <a:r>
              <a:rPr lang="en-IN" sz="2800" b="1" dirty="0" smtClean="0"/>
              <a:t>. Benchmark </a:t>
            </a:r>
            <a:r>
              <a:rPr lang="en-IN" sz="2800" b="1" dirty="0"/>
              <a:t>for Economic Health: </a:t>
            </a:r>
            <a:endParaRPr lang="en-IN" sz="2800" b="1" dirty="0" smtClean="0"/>
          </a:p>
          <a:p>
            <a:pPr algn="just"/>
            <a:r>
              <a:rPr lang="en-IN" sz="2800" dirty="0" smtClean="0"/>
              <a:t>	The </a:t>
            </a:r>
            <a:r>
              <a:rPr lang="en-IN" sz="2800" dirty="0"/>
              <a:t>stock market serves as an essential indicator of a country's economic health and performance. Bullish trends often indicate a growing economy, while bearish trends may signify potential challenges or downturns.</a:t>
            </a:r>
          </a:p>
          <a:p>
            <a:pPr lvl="0"/>
            <a:endParaRPr lang="en-IN" sz="2400" dirty="0"/>
          </a:p>
        </p:txBody>
      </p:sp>
    </p:spTree>
    <p:extLst>
      <p:ext uri="{BB962C8B-B14F-4D97-AF65-F5344CB8AC3E}">
        <p14:creationId xmlns:p14="http://schemas.microsoft.com/office/powerpoint/2010/main" val="1762030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025" y="197104"/>
            <a:ext cx="11872912" cy="3170099"/>
          </a:xfrm>
          <a:prstGeom prst="rect">
            <a:avLst/>
          </a:prstGeom>
        </p:spPr>
        <p:txBody>
          <a:bodyPr wrap="square">
            <a:spAutoFit/>
          </a:bodyPr>
          <a:lstStyle/>
          <a:p>
            <a:r>
              <a:rPr lang="en-IN" sz="3200" b="1" dirty="0" smtClean="0">
                <a:latin typeface="Times New Roman" panose="02020603050405020304" pitchFamily="18" charset="0"/>
                <a:cs typeface="Times New Roman" panose="02020603050405020304" pitchFamily="18" charset="0"/>
              </a:rPr>
              <a:t>Reasons for the existence of the stock market:</a:t>
            </a:r>
          </a:p>
          <a:p>
            <a:endParaRPr lang="en-IN" sz="3200" b="1" dirty="0">
              <a:latin typeface="Times New Roman" panose="02020603050405020304" pitchFamily="18" charset="0"/>
              <a:cs typeface="Times New Roman" panose="02020603050405020304" pitchFamily="18" charset="0"/>
            </a:endParaRPr>
          </a:p>
          <a:p>
            <a:pPr lvl="0"/>
            <a:r>
              <a:rPr lang="en-IN" sz="2800" b="1" dirty="0" smtClean="0"/>
              <a:t>7</a:t>
            </a:r>
            <a:r>
              <a:rPr lang="en-IN" sz="2800" b="1" dirty="0"/>
              <a:t>. Barometer of Investor Sentiment: </a:t>
            </a:r>
            <a:endParaRPr lang="en-IN" sz="2800" b="1" dirty="0" smtClean="0"/>
          </a:p>
          <a:p>
            <a:pPr lvl="0" algn="just"/>
            <a:r>
              <a:rPr lang="en-IN" sz="2800" dirty="0" smtClean="0"/>
              <a:t>	Stock </a:t>
            </a:r>
            <a:r>
              <a:rPr lang="en-IN" sz="2800" dirty="0"/>
              <a:t>market movements reflect investor sentiment, incorporating factors like economic data, geopolitical events, and company performance. These fluctuations provide insights into market expectations and sentiment.</a:t>
            </a:r>
          </a:p>
          <a:p>
            <a:pPr lvl="0"/>
            <a:endParaRPr lang="en-IN" sz="2400" dirty="0"/>
          </a:p>
        </p:txBody>
      </p:sp>
      <p:sp>
        <p:nvSpPr>
          <p:cNvPr id="3" name="Rectangle 2"/>
          <p:cNvSpPr/>
          <p:nvPr/>
        </p:nvSpPr>
        <p:spPr>
          <a:xfrm>
            <a:off x="350981" y="3383065"/>
            <a:ext cx="11721955" cy="3108543"/>
          </a:xfrm>
          <a:prstGeom prst="rect">
            <a:avLst/>
          </a:prstGeom>
        </p:spPr>
        <p:txBody>
          <a:bodyPr wrap="square">
            <a:spAutoFit/>
          </a:bodyPr>
          <a:lstStyle/>
          <a:p>
            <a:r>
              <a:rPr lang="en-IN" sz="2800" b="1" u="sng" dirty="0" smtClean="0">
                <a:latin typeface="Times New Roman" panose="02020603050405020304" pitchFamily="18" charset="0"/>
                <a:cs typeface="Times New Roman" panose="02020603050405020304" pitchFamily="18" charset="0"/>
              </a:rPr>
              <a:t>Take </a:t>
            </a:r>
            <a:r>
              <a:rPr lang="en-IN" sz="2800" b="1" u="sng" dirty="0">
                <a:latin typeface="Times New Roman" panose="02020603050405020304" pitchFamily="18" charset="0"/>
                <a:cs typeface="Times New Roman" panose="02020603050405020304" pitchFamily="18" charset="0"/>
              </a:rPr>
              <a:t>away</a:t>
            </a:r>
            <a:r>
              <a:rPr lang="en-IN" sz="2800" b="1" dirty="0">
                <a:latin typeface="Times New Roman" panose="02020603050405020304" pitchFamily="18" charset="0"/>
                <a:cs typeface="Times New Roman" panose="02020603050405020304" pitchFamily="18" charset="0"/>
              </a:rPr>
              <a:t>:</a:t>
            </a:r>
          </a:p>
          <a:p>
            <a:endParaRPr lang="en-IN" sz="2800" dirty="0" smtClean="0"/>
          </a:p>
          <a:p>
            <a:pPr algn="just"/>
            <a:r>
              <a:rPr lang="en-IN" sz="2800" dirty="0" smtClean="0"/>
              <a:t>	The </a:t>
            </a:r>
            <a:r>
              <a:rPr lang="en-IN" sz="2800" dirty="0"/>
              <a:t>stock market exists to facilitate capital allocation, provide liquidity, offer investment opportunities, and serve as a vital barometer of economic and investor sentiment. </a:t>
            </a:r>
            <a:endParaRPr lang="en-IN" sz="2800" dirty="0" smtClean="0"/>
          </a:p>
          <a:p>
            <a:pPr algn="just"/>
            <a:r>
              <a:rPr lang="en-IN" sz="2800" dirty="0"/>
              <a:t>	</a:t>
            </a:r>
            <a:r>
              <a:rPr lang="en-IN" sz="2800" dirty="0" smtClean="0"/>
              <a:t>Its </a:t>
            </a:r>
            <a:r>
              <a:rPr lang="en-IN" sz="2800" dirty="0"/>
              <a:t>role in modern economies is fundamental, fostering growth, innovation, and wealth creation.</a:t>
            </a:r>
          </a:p>
        </p:txBody>
      </p:sp>
    </p:spTree>
    <p:extLst>
      <p:ext uri="{BB962C8B-B14F-4D97-AF65-F5344CB8AC3E}">
        <p14:creationId xmlns:p14="http://schemas.microsoft.com/office/powerpoint/2010/main" val="2832515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025" y="197104"/>
            <a:ext cx="11872912" cy="6509474"/>
          </a:xfrm>
          <a:prstGeom prst="rect">
            <a:avLst/>
          </a:prstGeom>
        </p:spPr>
        <p:txBody>
          <a:bodyPr wrap="square">
            <a:spAutoFit/>
          </a:bodyPr>
          <a:lstStyle/>
          <a:p>
            <a:r>
              <a:rPr lang="en-IN" sz="2800" b="1" dirty="0" smtClean="0">
                <a:solidFill>
                  <a:srgbClr val="FF0000"/>
                </a:solidFill>
              </a:rPr>
              <a:t>What </a:t>
            </a:r>
            <a:r>
              <a:rPr lang="en-IN" sz="2800" b="1" dirty="0">
                <a:solidFill>
                  <a:srgbClr val="FF0000"/>
                </a:solidFill>
              </a:rPr>
              <a:t>are the strategies for earning money in the stock market</a:t>
            </a:r>
            <a:r>
              <a:rPr lang="en-IN" sz="2800" b="1" dirty="0" smtClean="0">
                <a:solidFill>
                  <a:srgbClr val="FF0000"/>
                </a:solidFill>
              </a:rPr>
              <a:t>?</a:t>
            </a:r>
          </a:p>
          <a:p>
            <a:pPr algn="ctr"/>
            <a:r>
              <a:rPr lang="en-US" sz="2800" b="1" dirty="0" smtClean="0">
                <a:solidFill>
                  <a:srgbClr val="FF0000"/>
                </a:solidFill>
              </a:rPr>
              <a:t>Or</a:t>
            </a:r>
            <a:endParaRPr lang="en-IN" sz="2800" b="1" dirty="0">
              <a:solidFill>
                <a:srgbClr val="FF0000"/>
              </a:solidFill>
            </a:endParaRPr>
          </a:p>
          <a:p>
            <a:r>
              <a:rPr lang="en-IN" sz="2800" b="1" dirty="0" smtClean="0">
                <a:solidFill>
                  <a:srgbClr val="FF0000"/>
                </a:solidFill>
              </a:rPr>
              <a:t>What </a:t>
            </a:r>
            <a:r>
              <a:rPr lang="en-IN" sz="2800" b="1" dirty="0">
                <a:solidFill>
                  <a:srgbClr val="FF0000"/>
                </a:solidFill>
              </a:rPr>
              <a:t>are the methods to generate profits in the stock market</a:t>
            </a:r>
            <a:r>
              <a:rPr lang="en-IN" sz="2800" b="1" dirty="0" smtClean="0">
                <a:solidFill>
                  <a:srgbClr val="FF0000"/>
                </a:solidFill>
              </a:rPr>
              <a:t>?</a:t>
            </a:r>
            <a:endParaRPr lang="en-IN" sz="2800" b="1" dirty="0">
              <a:solidFill>
                <a:srgbClr val="FF0000"/>
              </a:solidFill>
            </a:endParaRPr>
          </a:p>
          <a:p>
            <a:r>
              <a:rPr lang="en-IN" dirty="0"/>
              <a:t> </a:t>
            </a:r>
          </a:p>
          <a:p>
            <a:pPr lvl="0" algn="just">
              <a:spcBef>
                <a:spcPts val="600"/>
              </a:spcBef>
              <a:spcAft>
                <a:spcPts val="600"/>
              </a:spcAft>
            </a:pPr>
            <a:r>
              <a:rPr lang="en-IN" sz="2800" b="1" dirty="0" smtClean="0"/>
              <a:t>1. Buying </a:t>
            </a:r>
            <a:r>
              <a:rPr lang="en-IN" sz="2800" b="1" dirty="0"/>
              <a:t>Low and Selling High: </a:t>
            </a:r>
            <a:endParaRPr lang="en-IN" sz="2800" b="1" dirty="0" smtClean="0"/>
          </a:p>
          <a:p>
            <a:pPr lvl="0" algn="just">
              <a:spcBef>
                <a:spcPts val="600"/>
              </a:spcBef>
              <a:spcAft>
                <a:spcPts val="600"/>
              </a:spcAft>
            </a:pPr>
            <a:r>
              <a:rPr lang="en-IN" sz="2800" dirty="0" smtClean="0"/>
              <a:t>	One </a:t>
            </a:r>
            <a:r>
              <a:rPr lang="en-IN" sz="2800" dirty="0"/>
              <a:t>common way to make money in the stock market is through capital appreciation. Investors aim to buy stocks at a low price and sell them at a higher price when their value increases over time. This strategy capitalizes on market fluctuations and the growth potential of successful companies.</a:t>
            </a:r>
          </a:p>
          <a:p>
            <a:pPr lvl="0" algn="just">
              <a:spcBef>
                <a:spcPts val="600"/>
              </a:spcBef>
              <a:spcAft>
                <a:spcPts val="600"/>
              </a:spcAft>
            </a:pPr>
            <a:r>
              <a:rPr lang="en-IN" sz="2800" b="1" dirty="0" smtClean="0"/>
              <a:t>2. Dividend </a:t>
            </a:r>
            <a:r>
              <a:rPr lang="en-IN" sz="2800" b="1" dirty="0"/>
              <a:t>Income: </a:t>
            </a:r>
            <a:endParaRPr lang="en-IN" sz="2800" b="1" dirty="0" smtClean="0"/>
          </a:p>
          <a:p>
            <a:pPr lvl="0" algn="just">
              <a:spcBef>
                <a:spcPts val="600"/>
              </a:spcBef>
              <a:spcAft>
                <a:spcPts val="600"/>
              </a:spcAft>
            </a:pPr>
            <a:r>
              <a:rPr lang="en-IN" sz="2800" dirty="0" smtClean="0"/>
              <a:t>	Some </a:t>
            </a:r>
            <a:r>
              <a:rPr lang="en-IN" sz="2800" dirty="0"/>
              <a:t>companies distribute a portion of their profits as dividends to shareholders. By holding stocks of dividend-paying companies, investors can earn a regular income stream. This approach is popular among income-oriented investors seeking a consistent source of revenue</a:t>
            </a:r>
            <a:r>
              <a:rPr lang="en-IN" sz="2800" dirty="0" smtClean="0"/>
              <a:t>.</a:t>
            </a:r>
            <a:endParaRPr lang="en-IN" sz="2800" dirty="0"/>
          </a:p>
        </p:txBody>
      </p:sp>
    </p:spTree>
    <p:extLst>
      <p:ext uri="{BB962C8B-B14F-4D97-AF65-F5344CB8AC3E}">
        <p14:creationId xmlns:p14="http://schemas.microsoft.com/office/powerpoint/2010/main" val="37906508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025" y="197104"/>
            <a:ext cx="11872912" cy="5309146"/>
          </a:xfrm>
          <a:prstGeom prst="rect">
            <a:avLst/>
          </a:prstGeom>
        </p:spPr>
        <p:txBody>
          <a:bodyPr wrap="square">
            <a:spAutoFit/>
          </a:bodyPr>
          <a:lstStyle/>
          <a:p>
            <a:pPr lvl="0" algn="just">
              <a:spcBef>
                <a:spcPts val="600"/>
              </a:spcBef>
              <a:spcAft>
                <a:spcPts val="600"/>
              </a:spcAft>
            </a:pPr>
            <a:r>
              <a:rPr lang="en-IN" sz="2800" b="1" dirty="0" smtClean="0"/>
              <a:t>3. Long-Term </a:t>
            </a:r>
            <a:r>
              <a:rPr lang="en-IN" sz="2800" b="1" dirty="0"/>
              <a:t>Investing: </a:t>
            </a:r>
            <a:endParaRPr lang="en-IN" sz="2800" b="1" dirty="0" smtClean="0"/>
          </a:p>
          <a:p>
            <a:pPr lvl="0" algn="just">
              <a:spcBef>
                <a:spcPts val="600"/>
              </a:spcBef>
              <a:spcAft>
                <a:spcPts val="600"/>
              </a:spcAft>
            </a:pPr>
            <a:r>
              <a:rPr lang="en-IN" sz="2800" dirty="0" smtClean="0"/>
              <a:t>	Long-term </a:t>
            </a:r>
            <a:r>
              <a:rPr lang="en-IN" sz="2800" dirty="0"/>
              <a:t>investing involves buying and holding stocks for an extended period, often years or even decades. This approach benefits from the compounding effect, as investors reinvest dividends and allow their investments to grow steadily over time.</a:t>
            </a:r>
          </a:p>
          <a:p>
            <a:pPr lvl="0" algn="just">
              <a:spcBef>
                <a:spcPts val="600"/>
              </a:spcBef>
              <a:spcAft>
                <a:spcPts val="600"/>
              </a:spcAft>
            </a:pPr>
            <a:r>
              <a:rPr lang="en-IN" sz="2800" b="1" dirty="0" smtClean="0"/>
              <a:t>4. Day </a:t>
            </a:r>
            <a:r>
              <a:rPr lang="en-IN" sz="2800" b="1" dirty="0"/>
              <a:t>Trading and Short-Term Trading: </a:t>
            </a:r>
            <a:endParaRPr lang="en-IN" sz="2800" b="1" dirty="0" smtClean="0"/>
          </a:p>
          <a:p>
            <a:pPr lvl="0" algn="just">
              <a:spcBef>
                <a:spcPts val="600"/>
              </a:spcBef>
              <a:spcAft>
                <a:spcPts val="600"/>
              </a:spcAft>
            </a:pPr>
            <a:r>
              <a:rPr lang="en-IN" sz="2800" dirty="0" smtClean="0"/>
              <a:t>	Day </a:t>
            </a:r>
            <a:r>
              <a:rPr lang="en-IN" sz="2800" dirty="0"/>
              <a:t>traders and short-term traders aim to profit from short-term price movements in stocks. They buy and sell stocks within the same trading day or hold positions for a few days. This strategy requires in-depth market knowledge, quick decision-making, and risk management.</a:t>
            </a:r>
          </a:p>
          <a:p>
            <a:pPr lvl="0"/>
            <a:endParaRPr lang="en-IN" sz="2400" dirty="0"/>
          </a:p>
        </p:txBody>
      </p:sp>
    </p:spTree>
    <p:extLst>
      <p:ext uri="{BB962C8B-B14F-4D97-AF65-F5344CB8AC3E}">
        <p14:creationId xmlns:p14="http://schemas.microsoft.com/office/powerpoint/2010/main" val="29012340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025" y="197104"/>
            <a:ext cx="11872912" cy="5309146"/>
          </a:xfrm>
          <a:prstGeom prst="rect">
            <a:avLst/>
          </a:prstGeom>
        </p:spPr>
        <p:txBody>
          <a:bodyPr wrap="square">
            <a:spAutoFit/>
          </a:bodyPr>
          <a:lstStyle/>
          <a:p>
            <a:pPr lvl="0" algn="just">
              <a:spcBef>
                <a:spcPts val="600"/>
              </a:spcBef>
              <a:spcAft>
                <a:spcPts val="600"/>
              </a:spcAft>
            </a:pPr>
            <a:r>
              <a:rPr lang="en-IN" sz="2800" b="1" dirty="0" smtClean="0"/>
              <a:t>5. Value </a:t>
            </a:r>
            <a:r>
              <a:rPr lang="en-IN" sz="2800" b="1" dirty="0"/>
              <a:t>Investing: </a:t>
            </a:r>
            <a:endParaRPr lang="en-IN" sz="2800" b="1" dirty="0" smtClean="0"/>
          </a:p>
          <a:p>
            <a:pPr lvl="0" algn="just">
              <a:spcBef>
                <a:spcPts val="600"/>
              </a:spcBef>
              <a:spcAft>
                <a:spcPts val="600"/>
              </a:spcAft>
            </a:pPr>
            <a:r>
              <a:rPr lang="en-IN" sz="2800" dirty="0" smtClean="0"/>
              <a:t>	Value </a:t>
            </a:r>
            <a:r>
              <a:rPr lang="en-IN" sz="2800" dirty="0"/>
              <a:t>investors seek undervalued stocks, based on their fundamental analysis. They invest in companies they believe are trading below their intrinsic value, anticipating that the market will eventually recognize and adjust their prices upward.</a:t>
            </a:r>
          </a:p>
          <a:p>
            <a:pPr lvl="0" algn="just">
              <a:spcBef>
                <a:spcPts val="600"/>
              </a:spcBef>
              <a:spcAft>
                <a:spcPts val="600"/>
              </a:spcAft>
            </a:pPr>
            <a:r>
              <a:rPr lang="en-IN" sz="2800" b="1" dirty="0" smtClean="0"/>
              <a:t>6. Growth </a:t>
            </a:r>
            <a:r>
              <a:rPr lang="en-IN" sz="2800" b="1" dirty="0"/>
              <a:t>Investing: </a:t>
            </a:r>
            <a:endParaRPr lang="en-IN" sz="2800" b="1" dirty="0" smtClean="0"/>
          </a:p>
          <a:p>
            <a:pPr lvl="0" algn="just">
              <a:spcBef>
                <a:spcPts val="600"/>
              </a:spcBef>
              <a:spcAft>
                <a:spcPts val="600"/>
              </a:spcAft>
            </a:pPr>
            <a:r>
              <a:rPr lang="en-IN" sz="2800" dirty="0" smtClean="0"/>
              <a:t>	Growth </a:t>
            </a:r>
            <a:r>
              <a:rPr lang="en-IN" sz="2800" dirty="0"/>
              <a:t>investors focus on companies with high growth potential. They invest in stocks of businesses expected to experience substantial earnings and revenue growth in the future. The aim is to benefit from the appreciation of these growth-oriented companies.</a:t>
            </a:r>
          </a:p>
          <a:p>
            <a:pPr lvl="0"/>
            <a:endParaRPr lang="en-IN" sz="2400" dirty="0"/>
          </a:p>
        </p:txBody>
      </p:sp>
    </p:spTree>
    <p:extLst>
      <p:ext uri="{BB962C8B-B14F-4D97-AF65-F5344CB8AC3E}">
        <p14:creationId xmlns:p14="http://schemas.microsoft.com/office/powerpoint/2010/main" val="32383615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025" y="197104"/>
            <a:ext cx="11872912" cy="4878259"/>
          </a:xfrm>
          <a:prstGeom prst="rect">
            <a:avLst/>
          </a:prstGeom>
        </p:spPr>
        <p:txBody>
          <a:bodyPr wrap="square">
            <a:spAutoFit/>
          </a:bodyPr>
          <a:lstStyle/>
          <a:p>
            <a:pPr lvl="0" algn="just">
              <a:spcBef>
                <a:spcPts val="600"/>
              </a:spcBef>
              <a:spcAft>
                <a:spcPts val="600"/>
              </a:spcAft>
            </a:pPr>
            <a:r>
              <a:rPr lang="en-IN" sz="2800" b="1" dirty="0" smtClean="0"/>
              <a:t>7. Sector </a:t>
            </a:r>
            <a:r>
              <a:rPr lang="en-IN" sz="2800" b="1" dirty="0"/>
              <a:t>or Industry Specific Strategies: </a:t>
            </a:r>
            <a:endParaRPr lang="en-IN" sz="2800" b="1" dirty="0" smtClean="0"/>
          </a:p>
          <a:p>
            <a:pPr lvl="0" algn="just">
              <a:spcBef>
                <a:spcPts val="600"/>
              </a:spcBef>
              <a:spcAft>
                <a:spcPts val="600"/>
              </a:spcAft>
            </a:pPr>
            <a:r>
              <a:rPr lang="en-IN" sz="2800" dirty="0" smtClean="0"/>
              <a:t>	Some </a:t>
            </a:r>
            <a:r>
              <a:rPr lang="en-IN" sz="2800" dirty="0"/>
              <a:t>investors concentrate on specific sectors or industries they believe will outperform the broader market. By targeting specific areas, investors capitalize on sector-specific opportunities and trends.</a:t>
            </a:r>
          </a:p>
          <a:p>
            <a:pPr lvl="0" algn="just">
              <a:spcBef>
                <a:spcPts val="600"/>
              </a:spcBef>
              <a:spcAft>
                <a:spcPts val="600"/>
              </a:spcAft>
            </a:pPr>
            <a:r>
              <a:rPr lang="en-IN" sz="2800" b="1" dirty="0" smtClean="0"/>
              <a:t>8. Options </a:t>
            </a:r>
            <a:r>
              <a:rPr lang="en-IN" sz="2800" b="1" dirty="0"/>
              <a:t>Trading: </a:t>
            </a:r>
            <a:endParaRPr lang="en-IN" sz="2800" b="1" dirty="0" smtClean="0"/>
          </a:p>
          <a:p>
            <a:pPr lvl="0" algn="just">
              <a:spcBef>
                <a:spcPts val="600"/>
              </a:spcBef>
              <a:spcAft>
                <a:spcPts val="600"/>
              </a:spcAft>
            </a:pPr>
            <a:r>
              <a:rPr lang="en-IN" sz="2800" dirty="0" smtClean="0"/>
              <a:t>	Options </a:t>
            </a:r>
            <a:r>
              <a:rPr lang="en-IN" sz="2800" dirty="0"/>
              <a:t>trading involves using financial derivatives, known as options, to speculate on stock price movements. Investors can use options to hedge their positions, generate income, or leverage their trades for potentially higher returns.</a:t>
            </a:r>
          </a:p>
          <a:p>
            <a:pPr lvl="0"/>
            <a:endParaRPr lang="en-IN" sz="2400" dirty="0"/>
          </a:p>
        </p:txBody>
      </p:sp>
    </p:spTree>
    <p:extLst>
      <p:ext uri="{BB962C8B-B14F-4D97-AF65-F5344CB8AC3E}">
        <p14:creationId xmlns:p14="http://schemas.microsoft.com/office/powerpoint/2010/main" val="18825470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025" y="197104"/>
            <a:ext cx="11872912" cy="6478697"/>
          </a:xfrm>
          <a:prstGeom prst="rect">
            <a:avLst/>
          </a:prstGeom>
        </p:spPr>
        <p:txBody>
          <a:bodyPr wrap="square">
            <a:spAutoFit/>
          </a:bodyPr>
          <a:lstStyle/>
          <a:p>
            <a:pPr lvl="0" algn="just">
              <a:spcBef>
                <a:spcPts val="600"/>
              </a:spcBef>
              <a:spcAft>
                <a:spcPts val="600"/>
              </a:spcAft>
            </a:pPr>
            <a:r>
              <a:rPr lang="en-IN" sz="2800" b="1" dirty="0" smtClean="0"/>
              <a:t>9. IPOs or Stock Offerings: </a:t>
            </a:r>
          </a:p>
          <a:p>
            <a:pPr lvl="0" algn="just">
              <a:spcBef>
                <a:spcPts val="600"/>
              </a:spcBef>
              <a:spcAft>
                <a:spcPts val="600"/>
              </a:spcAft>
            </a:pPr>
            <a:r>
              <a:rPr lang="en-IN" sz="2800" dirty="0" smtClean="0"/>
              <a:t>	Participating in initial public offerings (IPOs) or stock offerings can provide opportunities for early investors to buy stocks at lower prices and potentially benefit from significant price appreciation after the company goes public.</a:t>
            </a:r>
          </a:p>
          <a:p>
            <a:pPr lvl="0" algn="just">
              <a:spcBef>
                <a:spcPts val="600"/>
              </a:spcBef>
              <a:spcAft>
                <a:spcPts val="600"/>
              </a:spcAft>
            </a:pPr>
            <a:r>
              <a:rPr lang="en-IN" sz="2800" b="1" dirty="0" smtClean="0"/>
              <a:t>10. Algorithmic Trading and Quantitative Strategies: </a:t>
            </a:r>
          </a:p>
          <a:p>
            <a:pPr lvl="0" algn="just">
              <a:spcBef>
                <a:spcPts val="600"/>
              </a:spcBef>
              <a:spcAft>
                <a:spcPts val="600"/>
              </a:spcAft>
            </a:pPr>
            <a:r>
              <a:rPr lang="en-IN" sz="2800" dirty="0" smtClean="0"/>
              <a:t>	Sophisticated investors and institutions may use computer algorithms and quantitative models to execute trades based on predefined criteria, seeking to exploit market inefficiencies and short-term opportunities.</a:t>
            </a:r>
          </a:p>
          <a:p>
            <a:pPr lvl="0" algn="just">
              <a:spcBef>
                <a:spcPts val="600"/>
              </a:spcBef>
              <a:spcAft>
                <a:spcPts val="600"/>
              </a:spcAft>
            </a:pPr>
            <a:endParaRPr lang="en-IN" sz="2800" dirty="0" smtClean="0"/>
          </a:p>
          <a:p>
            <a:pPr algn="just">
              <a:spcBef>
                <a:spcPts val="600"/>
              </a:spcBef>
              <a:spcAft>
                <a:spcPts val="600"/>
              </a:spcAft>
            </a:pPr>
            <a:r>
              <a:rPr lang="en-IN" sz="2800" dirty="0" smtClean="0"/>
              <a:t>	It is essential to recognize that investing in the stock market carries inherent risks, and potential gains are not guaranteed. Sound financial planning, research, and risk management are critical to successful stock market investing.</a:t>
            </a:r>
          </a:p>
          <a:p>
            <a:pPr lvl="0"/>
            <a:endParaRPr lang="en-IN" sz="2400" dirty="0"/>
          </a:p>
        </p:txBody>
      </p:sp>
    </p:spTree>
    <p:extLst>
      <p:ext uri="{BB962C8B-B14F-4D97-AF65-F5344CB8AC3E}">
        <p14:creationId xmlns:p14="http://schemas.microsoft.com/office/powerpoint/2010/main" val="6339082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025" y="197104"/>
            <a:ext cx="11872912" cy="5893921"/>
          </a:xfrm>
          <a:prstGeom prst="rect">
            <a:avLst/>
          </a:prstGeom>
        </p:spPr>
        <p:txBody>
          <a:bodyPr wrap="square">
            <a:spAutoFit/>
          </a:bodyPr>
          <a:lstStyle/>
          <a:p>
            <a:pPr algn="just">
              <a:spcBef>
                <a:spcPts val="600"/>
              </a:spcBef>
              <a:spcAft>
                <a:spcPts val="600"/>
              </a:spcAft>
            </a:pPr>
            <a:r>
              <a:rPr lang="en-IN" sz="2800" b="1" dirty="0" smtClean="0">
                <a:solidFill>
                  <a:srgbClr val="FF0000"/>
                </a:solidFill>
              </a:rPr>
              <a:t>Reasons for losing money </a:t>
            </a:r>
            <a:r>
              <a:rPr lang="en-IN" sz="2800" b="1" dirty="0">
                <a:solidFill>
                  <a:srgbClr val="FF0000"/>
                </a:solidFill>
              </a:rPr>
              <a:t>in the Stock </a:t>
            </a:r>
            <a:r>
              <a:rPr lang="en-IN" sz="2800" b="1" dirty="0" smtClean="0">
                <a:solidFill>
                  <a:srgbClr val="FF0000"/>
                </a:solidFill>
              </a:rPr>
              <a:t>Market:</a:t>
            </a:r>
            <a:endParaRPr lang="en-IN" sz="2800" b="1" dirty="0">
              <a:solidFill>
                <a:srgbClr val="FF0000"/>
              </a:solidFill>
            </a:endParaRPr>
          </a:p>
          <a:p>
            <a:pPr lvl="0" algn="just">
              <a:spcBef>
                <a:spcPts val="600"/>
              </a:spcBef>
              <a:spcAft>
                <a:spcPts val="600"/>
              </a:spcAft>
            </a:pPr>
            <a:r>
              <a:rPr lang="en-IN" sz="2800" b="1" dirty="0" smtClean="0"/>
              <a:t>1. Lack </a:t>
            </a:r>
            <a:r>
              <a:rPr lang="en-IN" sz="2800" b="1" dirty="0"/>
              <a:t>of Knowledge and Education:</a:t>
            </a:r>
            <a:r>
              <a:rPr lang="en-IN" dirty="0"/>
              <a:t> </a:t>
            </a:r>
            <a:endParaRPr lang="en-IN" dirty="0" smtClean="0"/>
          </a:p>
          <a:p>
            <a:pPr lvl="0" algn="just">
              <a:spcBef>
                <a:spcPts val="600"/>
              </a:spcBef>
              <a:spcAft>
                <a:spcPts val="600"/>
              </a:spcAft>
            </a:pPr>
            <a:r>
              <a:rPr lang="en-IN" sz="2800" dirty="0" smtClean="0"/>
              <a:t>	Many </a:t>
            </a:r>
            <a:r>
              <a:rPr lang="en-IN" sz="2800" dirty="0"/>
              <a:t>people lose money in the stock market due to insufficient understanding of how the market works. The absence of proper knowledge and education about investing can lead to uninformed decisions and poor investment choices.</a:t>
            </a:r>
          </a:p>
          <a:p>
            <a:pPr lvl="0" algn="just">
              <a:spcBef>
                <a:spcPts val="600"/>
              </a:spcBef>
              <a:spcAft>
                <a:spcPts val="600"/>
              </a:spcAft>
            </a:pPr>
            <a:r>
              <a:rPr lang="en-IN" sz="2800" b="1" dirty="0" smtClean="0"/>
              <a:t>2. Emotional </a:t>
            </a:r>
            <a:r>
              <a:rPr lang="en-IN" sz="2800" b="1" dirty="0"/>
              <a:t>Investing: </a:t>
            </a:r>
            <a:endParaRPr lang="en-IN" sz="2800" b="1" dirty="0" smtClean="0"/>
          </a:p>
          <a:p>
            <a:pPr lvl="0" algn="just">
              <a:spcBef>
                <a:spcPts val="600"/>
              </a:spcBef>
              <a:spcAft>
                <a:spcPts val="600"/>
              </a:spcAft>
            </a:pPr>
            <a:r>
              <a:rPr lang="en-IN" sz="2800" b="1" dirty="0"/>
              <a:t>	</a:t>
            </a:r>
            <a:r>
              <a:rPr lang="en-IN" sz="2800" dirty="0" smtClean="0"/>
              <a:t>Emotional </a:t>
            </a:r>
            <a:r>
              <a:rPr lang="en-IN" sz="2800" dirty="0"/>
              <a:t>decision-making, such as </a:t>
            </a:r>
            <a:r>
              <a:rPr lang="en-IN" sz="2800" dirty="0">
                <a:solidFill>
                  <a:srgbClr val="FF0000"/>
                </a:solidFill>
              </a:rPr>
              <a:t>fear, greed, and impatience</a:t>
            </a:r>
            <a:r>
              <a:rPr lang="en-IN" sz="2800" dirty="0"/>
              <a:t>, can cause significant losses in the stock market. Reacting emotionally to market volatility or following the herd without a clear investment plan can lead to irrational and detrimental actions.</a:t>
            </a:r>
          </a:p>
          <a:p>
            <a:pPr lvl="0"/>
            <a:endParaRPr lang="en-IN" sz="2400" dirty="0"/>
          </a:p>
        </p:txBody>
      </p:sp>
    </p:spTree>
    <p:extLst>
      <p:ext uri="{BB962C8B-B14F-4D97-AF65-F5344CB8AC3E}">
        <p14:creationId xmlns:p14="http://schemas.microsoft.com/office/powerpoint/2010/main" val="8257422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025" y="197104"/>
            <a:ext cx="11872912" cy="6478697"/>
          </a:xfrm>
          <a:prstGeom prst="rect">
            <a:avLst/>
          </a:prstGeom>
        </p:spPr>
        <p:txBody>
          <a:bodyPr wrap="square">
            <a:spAutoFit/>
          </a:bodyPr>
          <a:lstStyle/>
          <a:p>
            <a:pPr lvl="0" algn="just">
              <a:spcBef>
                <a:spcPts val="600"/>
              </a:spcBef>
              <a:spcAft>
                <a:spcPts val="600"/>
              </a:spcAft>
            </a:pPr>
            <a:r>
              <a:rPr lang="en-IN" sz="2800" b="1" dirty="0" smtClean="0"/>
              <a:t>3. Market </a:t>
            </a:r>
            <a:r>
              <a:rPr lang="en-IN" sz="2800" b="1" dirty="0"/>
              <a:t>Volatility and Uncertainty: </a:t>
            </a:r>
            <a:endParaRPr lang="en-IN" sz="2800" b="1" dirty="0" smtClean="0"/>
          </a:p>
          <a:p>
            <a:pPr lvl="0" algn="just">
              <a:spcBef>
                <a:spcPts val="600"/>
              </a:spcBef>
              <a:spcAft>
                <a:spcPts val="600"/>
              </a:spcAft>
            </a:pPr>
            <a:r>
              <a:rPr lang="en-IN" sz="2800" b="1" dirty="0"/>
              <a:t>	</a:t>
            </a:r>
            <a:r>
              <a:rPr lang="en-IN" sz="2800" dirty="0" smtClean="0"/>
              <a:t>Stock </a:t>
            </a:r>
            <a:r>
              <a:rPr lang="en-IN" sz="2800" dirty="0"/>
              <a:t>markets are subject to price fluctuations and uncertainty, making them inherently risky. People may lose money when market conditions deviate from their expectations, leading to unforeseen losses.</a:t>
            </a:r>
          </a:p>
          <a:p>
            <a:pPr lvl="0" algn="just">
              <a:spcBef>
                <a:spcPts val="600"/>
              </a:spcBef>
              <a:spcAft>
                <a:spcPts val="600"/>
              </a:spcAft>
            </a:pPr>
            <a:r>
              <a:rPr lang="en-IN" sz="2800" b="1" dirty="0" smtClean="0"/>
              <a:t>4. Lack </a:t>
            </a:r>
            <a:r>
              <a:rPr lang="en-IN" sz="2800" b="1" dirty="0"/>
              <a:t>of Diversification: </a:t>
            </a:r>
            <a:endParaRPr lang="en-IN" sz="2800" b="1" dirty="0" smtClean="0"/>
          </a:p>
          <a:p>
            <a:pPr lvl="0" algn="just">
              <a:spcBef>
                <a:spcPts val="600"/>
              </a:spcBef>
              <a:spcAft>
                <a:spcPts val="600"/>
              </a:spcAft>
            </a:pPr>
            <a:r>
              <a:rPr lang="en-IN" sz="2800" b="1" dirty="0"/>
              <a:t>	</a:t>
            </a:r>
            <a:r>
              <a:rPr lang="en-IN" sz="2800" dirty="0" smtClean="0"/>
              <a:t>Failing </a:t>
            </a:r>
            <a:r>
              <a:rPr lang="en-IN" sz="2800" dirty="0"/>
              <a:t>to diversify a portfolio can expose investors to higher risks. Concentrating investments in a single stock or sector increases vulnerability to adverse market movements, potentially leading to significant losses.</a:t>
            </a:r>
          </a:p>
          <a:p>
            <a:pPr lvl="0" algn="just">
              <a:spcBef>
                <a:spcPts val="600"/>
              </a:spcBef>
              <a:spcAft>
                <a:spcPts val="600"/>
              </a:spcAft>
            </a:pPr>
            <a:r>
              <a:rPr lang="en-IN" sz="2800" b="1" dirty="0" smtClean="0"/>
              <a:t>5. Speculative </a:t>
            </a:r>
            <a:r>
              <a:rPr lang="en-IN" sz="2800" b="1" dirty="0"/>
              <a:t>Trading and Timing Mistakes: </a:t>
            </a:r>
            <a:endParaRPr lang="en-IN" sz="2800" b="1" dirty="0" smtClean="0"/>
          </a:p>
          <a:p>
            <a:pPr lvl="0" algn="just">
              <a:spcBef>
                <a:spcPts val="600"/>
              </a:spcBef>
              <a:spcAft>
                <a:spcPts val="600"/>
              </a:spcAft>
            </a:pPr>
            <a:r>
              <a:rPr lang="en-IN" sz="2800" b="1" dirty="0"/>
              <a:t>	</a:t>
            </a:r>
            <a:r>
              <a:rPr lang="en-IN" sz="2800" dirty="0" smtClean="0"/>
              <a:t>Engaging </a:t>
            </a:r>
            <a:r>
              <a:rPr lang="en-IN" sz="2800" dirty="0"/>
              <a:t>in speculative trading, such as attempting to time the market or chasing short-term trends, can be hazardous. Poor timing decisions and excessive trading can result in financial losses.</a:t>
            </a:r>
          </a:p>
          <a:p>
            <a:pPr lvl="0"/>
            <a:endParaRPr lang="en-IN" sz="2400" dirty="0"/>
          </a:p>
        </p:txBody>
      </p:sp>
    </p:spTree>
    <p:extLst>
      <p:ext uri="{BB962C8B-B14F-4D97-AF65-F5344CB8AC3E}">
        <p14:creationId xmlns:p14="http://schemas.microsoft.com/office/powerpoint/2010/main" val="23723492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75712152"/>
              </p:ext>
            </p:extLst>
          </p:nvPr>
        </p:nvGraphicFramePr>
        <p:xfrm>
          <a:off x="240146" y="169534"/>
          <a:ext cx="11739418" cy="6644640"/>
        </p:xfrm>
        <a:graphic>
          <a:graphicData uri="http://schemas.openxmlformats.org/drawingml/2006/table">
            <a:tbl>
              <a:tblPr firstRow="1" firstCol="1" bandRow="1">
                <a:tableStyleId>{5C22544A-7EE6-4342-B048-85BDC9FD1C3A}</a:tableStyleId>
              </a:tblPr>
              <a:tblGrid>
                <a:gridCol w="11739418">
                  <a:extLst>
                    <a:ext uri="{9D8B030D-6E8A-4147-A177-3AD203B41FA5}">
                      <a16:colId xmlns:a16="http://schemas.microsoft.com/office/drawing/2014/main" val="2361760187"/>
                    </a:ext>
                  </a:extLst>
                </a:gridCol>
              </a:tblGrid>
              <a:tr h="713466">
                <a:tc>
                  <a:txBody>
                    <a:bodyPr/>
                    <a:lstStyle/>
                    <a:p>
                      <a:pPr>
                        <a:lnSpc>
                          <a:spcPct val="100000"/>
                        </a:lnSpc>
                        <a:spcAft>
                          <a:spcPts val="0"/>
                        </a:spcAft>
                      </a:pPr>
                      <a:r>
                        <a:rPr lang="en-IN" sz="2400" dirty="0">
                          <a:solidFill>
                            <a:schemeClr val="tx1"/>
                          </a:solidFill>
                          <a:effectLst/>
                        </a:rPr>
                        <a:t>HS408                 </a:t>
                      </a:r>
                      <a:r>
                        <a:rPr lang="en-IN" sz="2400" dirty="0" smtClean="0">
                          <a:solidFill>
                            <a:schemeClr val="tx1"/>
                          </a:solidFill>
                          <a:effectLst/>
                        </a:rPr>
                        <a:t>Understanding </a:t>
                      </a:r>
                      <a:r>
                        <a:rPr lang="en-IN" sz="2400" dirty="0">
                          <a:solidFill>
                            <a:schemeClr val="tx1"/>
                          </a:solidFill>
                          <a:effectLst/>
                        </a:rPr>
                        <a:t>the fundamentals of stock markets                    </a:t>
                      </a:r>
                      <a:r>
                        <a:rPr lang="en-IN" sz="2400" dirty="0" smtClean="0">
                          <a:solidFill>
                            <a:schemeClr val="tx1"/>
                          </a:solidFill>
                          <a:effectLst/>
                        </a:rPr>
                        <a:t>3-0-0-6</a:t>
                      </a:r>
                    </a:p>
                    <a:p>
                      <a:pPr>
                        <a:lnSpc>
                          <a:spcPct val="100000"/>
                        </a:lnSpc>
                        <a:spcAft>
                          <a:spcPts val="0"/>
                        </a:spcAft>
                      </a:pPr>
                      <a:endParaRPr lang="en-IN"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95" marR="67995" marT="0" marB="0">
                    <a:noFill/>
                  </a:tcPr>
                </a:tc>
                <a:extLst>
                  <a:ext uri="{0D108BD9-81ED-4DB2-BD59-A6C34878D82A}">
                    <a16:rowId xmlns:a16="http://schemas.microsoft.com/office/drawing/2014/main" val="1869628280"/>
                  </a:ext>
                </a:extLst>
              </a:tr>
              <a:tr h="4815897">
                <a:tc>
                  <a:txBody>
                    <a:bodyPr/>
                    <a:lstStyle/>
                    <a:p>
                      <a:pPr algn="just">
                        <a:lnSpc>
                          <a:spcPct val="100000"/>
                        </a:lnSpc>
                        <a:spcAft>
                          <a:spcPts val="0"/>
                        </a:spcAft>
                      </a:pPr>
                      <a:r>
                        <a:rPr lang="en-US" sz="2800" dirty="0">
                          <a:solidFill>
                            <a:schemeClr val="tx1"/>
                          </a:solidFill>
                          <a:effectLst/>
                        </a:rPr>
                        <a:t>Syllabus:</a:t>
                      </a:r>
                      <a:endParaRPr lang="en-IN" sz="2800" dirty="0">
                        <a:solidFill>
                          <a:schemeClr val="tx1"/>
                        </a:solidFill>
                        <a:effectLst/>
                      </a:endParaRPr>
                    </a:p>
                    <a:p>
                      <a:pPr algn="just">
                        <a:lnSpc>
                          <a:spcPct val="100000"/>
                        </a:lnSpc>
                        <a:spcAft>
                          <a:spcPts val="0"/>
                        </a:spcAft>
                      </a:pPr>
                      <a:r>
                        <a:rPr lang="en-US" sz="3200" dirty="0">
                          <a:effectLst/>
                        </a:rPr>
                        <a:t> </a:t>
                      </a:r>
                      <a:endParaRPr lang="en-IN" sz="3200" dirty="0">
                        <a:effectLst/>
                      </a:endParaRPr>
                    </a:p>
                    <a:p>
                      <a:pPr algn="just">
                        <a:lnSpc>
                          <a:spcPct val="100000"/>
                        </a:lnSpc>
                        <a:spcAft>
                          <a:spcPts val="0"/>
                        </a:spcAft>
                      </a:pPr>
                      <a:r>
                        <a:rPr lang="en-IN" sz="2400" b="1" dirty="0">
                          <a:solidFill>
                            <a:schemeClr val="tx1"/>
                          </a:solidFill>
                          <a:effectLst/>
                          <a:latin typeface="Times New Roman" panose="02020603050405020304" pitchFamily="18" charset="0"/>
                          <a:cs typeface="Times New Roman" panose="02020603050405020304" pitchFamily="18" charset="0"/>
                        </a:rPr>
                        <a:t>Introduction to Stock market</a:t>
                      </a:r>
                      <a:r>
                        <a:rPr lang="en-IN" sz="2400" b="0" dirty="0">
                          <a:solidFill>
                            <a:schemeClr val="tx1"/>
                          </a:solidFill>
                          <a:effectLst/>
                          <a:latin typeface="Times New Roman" panose="02020603050405020304" pitchFamily="18" charset="0"/>
                          <a:cs typeface="Times New Roman" panose="02020603050405020304" pitchFamily="18" charset="0"/>
                        </a:rPr>
                        <a:t>: History and evolution of stock exchanges, roles of key players in the stock market, shares and its types, money market, capital markets, stock market participants; </a:t>
                      </a:r>
                      <a:r>
                        <a:rPr lang="en-IN" sz="2400" b="1" dirty="0">
                          <a:solidFill>
                            <a:schemeClr val="tx1"/>
                          </a:solidFill>
                          <a:effectLst/>
                          <a:latin typeface="Times New Roman" panose="02020603050405020304" pitchFamily="18" charset="0"/>
                          <a:cs typeface="Times New Roman" panose="02020603050405020304" pitchFamily="18" charset="0"/>
                        </a:rPr>
                        <a:t>Stock market indices</a:t>
                      </a:r>
                      <a:r>
                        <a:rPr lang="en-IN" sz="2400" b="0" dirty="0">
                          <a:solidFill>
                            <a:schemeClr val="tx1"/>
                          </a:solidFill>
                          <a:effectLst/>
                          <a:latin typeface="Times New Roman" panose="02020603050405020304" pitchFamily="18" charset="0"/>
                          <a:cs typeface="Times New Roman" panose="02020603050405020304" pitchFamily="18" charset="0"/>
                        </a:rPr>
                        <a:t>: NSE, BSE, Bank Nifty; </a:t>
                      </a:r>
                      <a:r>
                        <a:rPr lang="en-IN" sz="2400" b="1" dirty="0">
                          <a:solidFill>
                            <a:schemeClr val="tx1"/>
                          </a:solidFill>
                          <a:effectLst/>
                          <a:latin typeface="Times New Roman" panose="02020603050405020304" pitchFamily="18" charset="0"/>
                          <a:cs typeface="Times New Roman" panose="02020603050405020304" pitchFamily="18" charset="0"/>
                        </a:rPr>
                        <a:t>Functioning of stock market</a:t>
                      </a:r>
                      <a:r>
                        <a:rPr lang="en-IN" sz="2400" b="0" dirty="0">
                          <a:solidFill>
                            <a:schemeClr val="tx1"/>
                          </a:solidFill>
                          <a:effectLst/>
                          <a:latin typeface="Times New Roman" panose="02020603050405020304" pitchFamily="18" charset="0"/>
                          <a:cs typeface="Times New Roman" panose="02020603050405020304" pitchFamily="18" charset="0"/>
                        </a:rPr>
                        <a:t>: Primary and Secondary markets, Initial Public Offerings (IPOs), market orders, limit orders, stop-loss orders; </a:t>
                      </a:r>
                      <a:r>
                        <a:rPr lang="en-IN" sz="2400" b="1" dirty="0">
                          <a:solidFill>
                            <a:schemeClr val="tx1"/>
                          </a:solidFill>
                          <a:effectLst/>
                          <a:latin typeface="Times New Roman" panose="02020603050405020304" pitchFamily="18" charset="0"/>
                          <a:cs typeface="Times New Roman" panose="02020603050405020304" pitchFamily="18" charset="0"/>
                        </a:rPr>
                        <a:t>Fundamental Analysis</a:t>
                      </a:r>
                      <a:r>
                        <a:rPr lang="en-IN" sz="2400" b="0" dirty="0">
                          <a:solidFill>
                            <a:schemeClr val="tx1"/>
                          </a:solidFill>
                          <a:effectLst/>
                          <a:latin typeface="Times New Roman" panose="02020603050405020304" pitchFamily="18" charset="0"/>
                          <a:cs typeface="Times New Roman" panose="02020603050405020304" pitchFamily="18" charset="0"/>
                        </a:rPr>
                        <a:t>: Basics of fundamental analysis for stock evaluation, Key financial ratios and their interpretation, Assessing a company’s financial health; </a:t>
                      </a:r>
                      <a:r>
                        <a:rPr lang="en-IN" sz="2400" b="1" dirty="0">
                          <a:solidFill>
                            <a:schemeClr val="tx1"/>
                          </a:solidFill>
                          <a:effectLst/>
                          <a:latin typeface="Times New Roman" panose="02020603050405020304" pitchFamily="18" charset="0"/>
                          <a:cs typeface="Times New Roman" panose="02020603050405020304" pitchFamily="18" charset="0"/>
                        </a:rPr>
                        <a:t>Technical analysis</a:t>
                      </a:r>
                      <a:r>
                        <a:rPr lang="en-IN" sz="2400" b="0" dirty="0">
                          <a:solidFill>
                            <a:schemeClr val="tx1"/>
                          </a:solidFill>
                          <a:effectLst/>
                          <a:latin typeface="Times New Roman" panose="02020603050405020304" pitchFamily="18" charset="0"/>
                          <a:cs typeface="Times New Roman" panose="02020603050405020304" pitchFamily="18" charset="0"/>
                        </a:rPr>
                        <a:t>: Introduction to technical analysis for stock price prediction, identifying basic chart patterns and using technical indicators -Moving Average, money flow index, MACD, Bollinger Bands, RSI, Volume, etc.; </a:t>
                      </a:r>
                      <a:r>
                        <a:rPr lang="en-IN" sz="2400" b="1" dirty="0">
                          <a:solidFill>
                            <a:schemeClr val="tx1"/>
                          </a:solidFill>
                          <a:effectLst/>
                          <a:latin typeface="Times New Roman" panose="02020603050405020304" pitchFamily="18" charset="0"/>
                          <a:cs typeface="Times New Roman" panose="02020603050405020304" pitchFamily="18" charset="0"/>
                        </a:rPr>
                        <a:t>Introduction to derivatives</a:t>
                      </a:r>
                      <a:r>
                        <a:rPr lang="en-IN" sz="2400" b="0" dirty="0">
                          <a:solidFill>
                            <a:schemeClr val="tx1"/>
                          </a:solidFill>
                          <a:effectLst/>
                          <a:latin typeface="Times New Roman" panose="02020603050405020304" pitchFamily="18" charset="0"/>
                          <a:cs typeface="Times New Roman" panose="02020603050405020304" pitchFamily="18" charset="0"/>
                        </a:rPr>
                        <a:t>: Basics of Futures and Options (F&amp;O) contracts; Risk Management in Stock Market: Diversification and asset allocation strategies, hedging techniques using </a:t>
                      </a:r>
                      <a:r>
                        <a:rPr lang="en-IN" sz="2400" b="0" dirty="0" smtClean="0">
                          <a:solidFill>
                            <a:schemeClr val="tx1"/>
                          </a:solidFill>
                          <a:effectLst/>
                          <a:latin typeface="Times New Roman" panose="02020603050405020304" pitchFamily="18" charset="0"/>
                          <a:cs typeface="Times New Roman" panose="02020603050405020304" pitchFamily="18" charset="0"/>
                        </a:rPr>
                        <a:t>derivatives</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7995" marR="67995" marT="0" marB="0">
                    <a:noFill/>
                  </a:tcPr>
                </a:tc>
                <a:extLst>
                  <a:ext uri="{0D108BD9-81ED-4DB2-BD59-A6C34878D82A}">
                    <a16:rowId xmlns:a16="http://schemas.microsoft.com/office/drawing/2014/main" val="3184075999"/>
                  </a:ext>
                </a:extLst>
              </a:tr>
              <a:tr h="475644">
                <a:tc>
                  <a:txBody>
                    <a:bodyPr/>
                    <a:lstStyle/>
                    <a:p>
                      <a:pPr algn="just">
                        <a:lnSpc>
                          <a:spcPct val="100000"/>
                        </a:lnSpc>
                        <a:spcAft>
                          <a:spcPts val="0"/>
                        </a:spcAft>
                      </a:pP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7995" marR="67995" marT="0" marB="0">
                    <a:noFill/>
                  </a:tcPr>
                </a:tc>
                <a:extLst>
                  <a:ext uri="{0D108BD9-81ED-4DB2-BD59-A6C34878D82A}">
                    <a16:rowId xmlns:a16="http://schemas.microsoft.com/office/drawing/2014/main" val="2602597073"/>
                  </a:ext>
                </a:extLst>
              </a:tr>
              <a:tr h="475644">
                <a:tc>
                  <a:txBody>
                    <a:bodyPr/>
                    <a:lstStyle/>
                    <a:p>
                      <a:pPr algn="just">
                        <a:lnSpc>
                          <a:spcPct val="100000"/>
                        </a:lnSpc>
                        <a:spcAft>
                          <a:spcPts val="0"/>
                        </a:spcAft>
                      </a:pP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7995" marR="67995" marT="0" marB="0">
                    <a:noFill/>
                  </a:tcPr>
                </a:tc>
                <a:extLst>
                  <a:ext uri="{0D108BD9-81ED-4DB2-BD59-A6C34878D82A}">
                    <a16:rowId xmlns:a16="http://schemas.microsoft.com/office/drawing/2014/main" val="3932288758"/>
                  </a:ext>
                </a:extLst>
              </a:tr>
            </a:tbl>
          </a:graphicData>
        </a:graphic>
      </p:graphicFrame>
    </p:spTree>
    <p:extLst>
      <p:ext uri="{BB962C8B-B14F-4D97-AF65-F5344CB8AC3E}">
        <p14:creationId xmlns:p14="http://schemas.microsoft.com/office/powerpoint/2010/main" val="36754453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025" y="197104"/>
            <a:ext cx="11872912" cy="6478697"/>
          </a:xfrm>
          <a:prstGeom prst="rect">
            <a:avLst/>
          </a:prstGeom>
        </p:spPr>
        <p:txBody>
          <a:bodyPr wrap="square">
            <a:spAutoFit/>
          </a:bodyPr>
          <a:lstStyle/>
          <a:p>
            <a:pPr lvl="0" algn="just">
              <a:spcBef>
                <a:spcPts val="600"/>
              </a:spcBef>
              <a:spcAft>
                <a:spcPts val="600"/>
              </a:spcAft>
            </a:pPr>
            <a:r>
              <a:rPr lang="en-IN" sz="2800" b="1" dirty="0" smtClean="0"/>
              <a:t>6. Overleveraging </a:t>
            </a:r>
            <a:r>
              <a:rPr lang="en-IN" sz="2800" b="1" dirty="0"/>
              <a:t>and Margin Calls: </a:t>
            </a:r>
            <a:endParaRPr lang="en-IN" sz="2800" b="1" dirty="0" smtClean="0"/>
          </a:p>
          <a:p>
            <a:pPr lvl="0" algn="just">
              <a:spcBef>
                <a:spcPts val="600"/>
              </a:spcBef>
              <a:spcAft>
                <a:spcPts val="600"/>
              </a:spcAft>
            </a:pPr>
            <a:r>
              <a:rPr lang="en-IN" sz="2800" b="1" dirty="0"/>
              <a:t>	</a:t>
            </a:r>
            <a:r>
              <a:rPr lang="en-IN" sz="2800" dirty="0" smtClean="0"/>
              <a:t>Using </a:t>
            </a:r>
            <a:r>
              <a:rPr lang="en-IN" sz="2800" dirty="0"/>
              <a:t>excessive leverage or trading on margin amplifies potential losses. If the value of the investments falls significantly, investors may face margin calls, requiring them to deposit more funds or face forced liquidation of their holdings.</a:t>
            </a:r>
          </a:p>
          <a:p>
            <a:pPr lvl="0" algn="just">
              <a:spcBef>
                <a:spcPts val="600"/>
              </a:spcBef>
              <a:spcAft>
                <a:spcPts val="600"/>
              </a:spcAft>
            </a:pPr>
            <a:r>
              <a:rPr lang="en-IN" sz="2800" b="1" dirty="0" smtClean="0"/>
              <a:t>7. Lack </a:t>
            </a:r>
            <a:r>
              <a:rPr lang="en-IN" sz="2800" b="1" dirty="0"/>
              <a:t>of Discipline and Patience: </a:t>
            </a:r>
            <a:endParaRPr lang="en-IN" sz="2800" b="1" dirty="0" smtClean="0"/>
          </a:p>
          <a:p>
            <a:pPr lvl="0" algn="just">
              <a:spcBef>
                <a:spcPts val="600"/>
              </a:spcBef>
              <a:spcAft>
                <a:spcPts val="600"/>
              </a:spcAft>
            </a:pPr>
            <a:r>
              <a:rPr lang="en-IN" sz="2800" b="1" dirty="0"/>
              <a:t>	</a:t>
            </a:r>
            <a:r>
              <a:rPr lang="en-IN" sz="2800" dirty="0" smtClean="0"/>
              <a:t>Impulsive </a:t>
            </a:r>
            <a:r>
              <a:rPr lang="en-IN" sz="2800" dirty="0"/>
              <a:t>decisions and lack of patience can lead to buying high and selling low. Investors may panic during market downturns, leading to premature selling of investments at a loss.</a:t>
            </a:r>
          </a:p>
          <a:p>
            <a:pPr lvl="0" algn="just">
              <a:spcBef>
                <a:spcPts val="600"/>
              </a:spcBef>
              <a:spcAft>
                <a:spcPts val="600"/>
              </a:spcAft>
            </a:pPr>
            <a:r>
              <a:rPr lang="en-IN" sz="2800" b="1" dirty="0" smtClean="0"/>
              <a:t>8. Company-Specific </a:t>
            </a:r>
            <a:r>
              <a:rPr lang="en-IN" sz="2800" b="1" dirty="0"/>
              <a:t>Risks: </a:t>
            </a:r>
            <a:endParaRPr lang="en-IN" sz="2800" b="1" dirty="0" smtClean="0"/>
          </a:p>
          <a:p>
            <a:pPr lvl="0" algn="just">
              <a:spcBef>
                <a:spcPts val="600"/>
              </a:spcBef>
              <a:spcAft>
                <a:spcPts val="600"/>
              </a:spcAft>
            </a:pPr>
            <a:r>
              <a:rPr lang="en-IN" sz="2800" b="1" dirty="0"/>
              <a:t>	</a:t>
            </a:r>
            <a:r>
              <a:rPr lang="en-IN" sz="2800" dirty="0" smtClean="0"/>
              <a:t>Investing </a:t>
            </a:r>
            <a:r>
              <a:rPr lang="en-IN" sz="2800" dirty="0"/>
              <a:t>in individual stocks exposes investors to company-specific risks. Factors like poor management decisions, financial distress, or legal issues can cause the stock's value to decline sharply.</a:t>
            </a:r>
          </a:p>
          <a:p>
            <a:pPr lvl="0"/>
            <a:endParaRPr lang="en-IN" sz="2400" dirty="0"/>
          </a:p>
        </p:txBody>
      </p:sp>
    </p:spTree>
    <p:extLst>
      <p:ext uri="{BB962C8B-B14F-4D97-AF65-F5344CB8AC3E}">
        <p14:creationId xmlns:p14="http://schemas.microsoft.com/office/powerpoint/2010/main" val="19773155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025" y="197104"/>
            <a:ext cx="11872912" cy="6540252"/>
          </a:xfrm>
          <a:prstGeom prst="rect">
            <a:avLst/>
          </a:prstGeom>
        </p:spPr>
        <p:txBody>
          <a:bodyPr wrap="square">
            <a:spAutoFit/>
          </a:bodyPr>
          <a:lstStyle/>
          <a:p>
            <a:pPr lvl="0" algn="just">
              <a:spcBef>
                <a:spcPts val="600"/>
              </a:spcBef>
              <a:spcAft>
                <a:spcPts val="600"/>
              </a:spcAft>
            </a:pPr>
            <a:r>
              <a:rPr lang="en-IN" sz="2800" b="1" dirty="0" smtClean="0"/>
              <a:t>9. Ignoring </a:t>
            </a:r>
            <a:r>
              <a:rPr lang="en-IN" sz="2800" b="1" dirty="0"/>
              <a:t>Fundamentals and Due Diligence: </a:t>
            </a:r>
            <a:endParaRPr lang="en-IN" sz="2800" b="1" dirty="0" smtClean="0"/>
          </a:p>
          <a:p>
            <a:pPr lvl="0" algn="just">
              <a:spcBef>
                <a:spcPts val="600"/>
              </a:spcBef>
              <a:spcAft>
                <a:spcPts val="600"/>
              </a:spcAft>
            </a:pPr>
            <a:r>
              <a:rPr lang="en-IN" sz="2800" b="1" dirty="0"/>
              <a:t>	</a:t>
            </a:r>
            <a:r>
              <a:rPr lang="en-IN" sz="2800" dirty="0" smtClean="0"/>
              <a:t>Failing </a:t>
            </a:r>
            <a:r>
              <a:rPr lang="en-IN" sz="2800" dirty="0"/>
              <a:t>to conduct thorough research and analysis before investing can lead to poor investment choices. Ignoring fundamental factors like a company's financial health, competitive position, and industry trends can lead to losses.</a:t>
            </a:r>
          </a:p>
          <a:p>
            <a:pPr lvl="0" algn="just">
              <a:spcBef>
                <a:spcPts val="600"/>
              </a:spcBef>
              <a:spcAft>
                <a:spcPts val="600"/>
              </a:spcAft>
            </a:pPr>
            <a:r>
              <a:rPr lang="en-IN" sz="2800" b="1" dirty="0" smtClean="0"/>
              <a:t>10. Unforeseen </a:t>
            </a:r>
            <a:r>
              <a:rPr lang="en-IN" sz="2800" b="1" dirty="0"/>
              <a:t>Economic and Global Events: </a:t>
            </a:r>
            <a:endParaRPr lang="en-IN" sz="2800" b="1" dirty="0" smtClean="0"/>
          </a:p>
          <a:p>
            <a:pPr lvl="0" algn="just">
              <a:spcBef>
                <a:spcPts val="600"/>
              </a:spcBef>
              <a:spcAft>
                <a:spcPts val="600"/>
              </a:spcAft>
            </a:pPr>
            <a:r>
              <a:rPr lang="en-IN" sz="2800" b="1" dirty="0"/>
              <a:t>	</a:t>
            </a:r>
            <a:r>
              <a:rPr lang="en-IN" sz="2800" dirty="0" smtClean="0"/>
              <a:t>External </a:t>
            </a:r>
            <a:r>
              <a:rPr lang="en-IN" sz="2800" dirty="0"/>
              <a:t>events, such as economic recessions, geopolitical tensions, or natural disasters, can negatively impact the stock market, causing unforeseen losses for investors</a:t>
            </a:r>
            <a:r>
              <a:rPr lang="en-IN" sz="2800" dirty="0" smtClean="0"/>
              <a:t>.</a:t>
            </a:r>
          </a:p>
          <a:p>
            <a:pPr algn="just">
              <a:spcBef>
                <a:spcPts val="1200"/>
              </a:spcBef>
              <a:spcAft>
                <a:spcPts val="600"/>
              </a:spcAft>
            </a:pPr>
            <a:r>
              <a:rPr lang="en-IN" sz="2800" b="1" dirty="0" smtClean="0">
                <a:solidFill>
                  <a:srgbClr val="FF0000"/>
                </a:solidFill>
              </a:rPr>
              <a:t>Take away:</a:t>
            </a:r>
          </a:p>
          <a:p>
            <a:pPr algn="just">
              <a:spcBef>
                <a:spcPts val="600"/>
              </a:spcBef>
              <a:spcAft>
                <a:spcPts val="600"/>
              </a:spcAft>
            </a:pPr>
            <a:r>
              <a:rPr lang="en-IN" sz="2800" dirty="0" smtClean="0"/>
              <a:t>	People </a:t>
            </a:r>
            <a:r>
              <a:rPr lang="en-IN" sz="2800" dirty="0"/>
              <a:t>often lose money in the stock market due to inadequate knowledge, emotional decision-making, market volatility, lack of diversification, and speculative trading. Mitigating these risks requires informed investing, disciplined decision-making, and a long-term perspective on investment goals</a:t>
            </a:r>
            <a:r>
              <a:rPr lang="en-IN" sz="2800" dirty="0" smtClean="0"/>
              <a:t>.</a:t>
            </a:r>
            <a:endParaRPr lang="en-IN" sz="2400" dirty="0"/>
          </a:p>
        </p:txBody>
      </p:sp>
    </p:spTree>
    <p:extLst>
      <p:ext uri="{BB962C8B-B14F-4D97-AF65-F5344CB8AC3E}">
        <p14:creationId xmlns:p14="http://schemas.microsoft.com/office/powerpoint/2010/main" val="9278750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025" y="197104"/>
            <a:ext cx="11872912" cy="5016758"/>
          </a:xfrm>
          <a:prstGeom prst="rect">
            <a:avLst/>
          </a:prstGeom>
        </p:spPr>
        <p:txBody>
          <a:bodyPr wrap="square">
            <a:spAutoFit/>
          </a:bodyPr>
          <a:lstStyle/>
          <a:p>
            <a:pPr algn="just">
              <a:spcBef>
                <a:spcPts val="600"/>
              </a:spcBef>
              <a:spcAft>
                <a:spcPts val="600"/>
              </a:spcAft>
            </a:pPr>
            <a:r>
              <a:rPr lang="en-IN" sz="2800" b="1" dirty="0" smtClean="0">
                <a:solidFill>
                  <a:srgbClr val="FF0000"/>
                </a:solidFill>
              </a:rPr>
              <a:t>Major risks </a:t>
            </a:r>
            <a:r>
              <a:rPr lang="en-IN" sz="2800" b="1" dirty="0">
                <a:solidFill>
                  <a:srgbClr val="FF0000"/>
                </a:solidFill>
              </a:rPr>
              <a:t>of investing in </a:t>
            </a:r>
            <a:r>
              <a:rPr lang="en-IN" sz="2800" b="1" dirty="0" smtClean="0">
                <a:solidFill>
                  <a:srgbClr val="FF0000"/>
                </a:solidFill>
              </a:rPr>
              <a:t>stocks:</a:t>
            </a:r>
            <a:endParaRPr lang="en-IN" sz="2800" b="1" dirty="0">
              <a:solidFill>
                <a:srgbClr val="FF0000"/>
              </a:solidFill>
            </a:endParaRPr>
          </a:p>
          <a:p>
            <a:pPr lvl="0" algn="just">
              <a:spcBef>
                <a:spcPts val="600"/>
              </a:spcBef>
              <a:spcAft>
                <a:spcPts val="600"/>
              </a:spcAft>
            </a:pPr>
            <a:r>
              <a:rPr lang="en-IN" sz="2800" b="1" dirty="0" smtClean="0"/>
              <a:t>1. Market </a:t>
            </a:r>
            <a:r>
              <a:rPr lang="en-IN" sz="2800" b="1" dirty="0"/>
              <a:t>Volatility: </a:t>
            </a:r>
            <a:endParaRPr lang="en-IN" sz="2800" b="1" dirty="0" smtClean="0"/>
          </a:p>
          <a:p>
            <a:pPr lvl="0" algn="just">
              <a:spcBef>
                <a:spcPts val="600"/>
              </a:spcBef>
              <a:spcAft>
                <a:spcPts val="600"/>
              </a:spcAft>
            </a:pPr>
            <a:r>
              <a:rPr lang="en-IN" sz="2800" dirty="0" smtClean="0"/>
              <a:t>	Stock </a:t>
            </a:r>
            <a:r>
              <a:rPr lang="en-IN" sz="2800" dirty="0"/>
              <a:t>prices can be highly volatile, influenced by a variety of factors such as economic conditions, geopolitical events, and company performance. Rapid price fluctuations can lead to significant gains but also result in substantial losses for investors.</a:t>
            </a:r>
          </a:p>
          <a:p>
            <a:pPr lvl="0" algn="just">
              <a:spcBef>
                <a:spcPts val="600"/>
              </a:spcBef>
              <a:spcAft>
                <a:spcPts val="600"/>
              </a:spcAft>
            </a:pPr>
            <a:r>
              <a:rPr lang="en-IN" sz="2800" b="1" dirty="0" smtClean="0"/>
              <a:t>2. Loss </a:t>
            </a:r>
            <a:r>
              <a:rPr lang="en-IN" sz="2800" b="1" dirty="0"/>
              <a:t>of Capital: </a:t>
            </a:r>
            <a:endParaRPr lang="en-IN" sz="2800" b="1" dirty="0" smtClean="0"/>
          </a:p>
          <a:p>
            <a:pPr lvl="0" algn="just">
              <a:spcBef>
                <a:spcPts val="600"/>
              </a:spcBef>
              <a:spcAft>
                <a:spcPts val="600"/>
              </a:spcAft>
            </a:pPr>
            <a:r>
              <a:rPr lang="en-IN" sz="2800" b="1" dirty="0"/>
              <a:t>	</a:t>
            </a:r>
            <a:r>
              <a:rPr lang="en-IN" sz="2800" dirty="0" smtClean="0"/>
              <a:t>Investing </a:t>
            </a:r>
            <a:r>
              <a:rPr lang="en-IN" sz="2800" dirty="0"/>
              <a:t>in stocks carries the risk of losing part or all of the invested capital. If the value of a stock declines significantly, investors may suffer losses when selling the stock at a lower price than the initial investment</a:t>
            </a:r>
            <a:r>
              <a:rPr lang="en-IN" sz="2800" dirty="0" smtClean="0"/>
              <a:t>.</a:t>
            </a:r>
            <a:endParaRPr lang="en-IN" sz="2800" dirty="0"/>
          </a:p>
        </p:txBody>
      </p:sp>
    </p:spTree>
    <p:extLst>
      <p:ext uri="{BB962C8B-B14F-4D97-AF65-F5344CB8AC3E}">
        <p14:creationId xmlns:p14="http://schemas.microsoft.com/office/powerpoint/2010/main" val="2231105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025" y="197104"/>
            <a:ext cx="11872912" cy="6032421"/>
          </a:xfrm>
          <a:prstGeom prst="rect">
            <a:avLst/>
          </a:prstGeom>
        </p:spPr>
        <p:txBody>
          <a:bodyPr wrap="square">
            <a:spAutoFit/>
          </a:bodyPr>
          <a:lstStyle/>
          <a:p>
            <a:pPr lvl="0" algn="just">
              <a:spcBef>
                <a:spcPts val="600"/>
              </a:spcBef>
              <a:spcAft>
                <a:spcPts val="600"/>
              </a:spcAft>
            </a:pPr>
            <a:r>
              <a:rPr lang="en-IN" sz="2800" b="1" dirty="0" smtClean="0"/>
              <a:t>3</a:t>
            </a:r>
            <a:r>
              <a:rPr lang="en-IN" sz="2800" b="1" dirty="0"/>
              <a:t>. Economic Downturns: </a:t>
            </a:r>
            <a:endParaRPr lang="en-IN" sz="2800" b="1" dirty="0" smtClean="0"/>
          </a:p>
          <a:p>
            <a:pPr lvl="0" algn="just">
              <a:spcBef>
                <a:spcPts val="600"/>
              </a:spcBef>
              <a:spcAft>
                <a:spcPts val="600"/>
              </a:spcAft>
            </a:pPr>
            <a:r>
              <a:rPr lang="en-IN" sz="2800" b="1" dirty="0"/>
              <a:t>	</a:t>
            </a:r>
            <a:r>
              <a:rPr lang="en-IN" sz="2800" dirty="0" smtClean="0"/>
              <a:t>During </a:t>
            </a:r>
            <a:r>
              <a:rPr lang="en-IN" sz="2800" dirty="0"/>
              <a:t>economic recessions or downturns, stock markets often experience declines, impacting the value of stocks. Investors may face prolonged periods of negative returns and find it challenging to recover their losses.</a:t>
            </a:r>
          </a:p>
          <a:p>
            <a:pPr lvl="0" algn="just">
              <a:spcBef>
                <a:spcPts val="600"/>
              </a:spcBef>
              <a:spcAft>
                <a:spcPts val="600"/>
              </a:spcAft>
            </a:pPr>
            <a:r>
              <a:rPr lang="en-IN" sz="2800" b="1" dirty="0" smtClean="0"/>
              <a:t>4. Company-Specific </a:t>
            </a:r>
            <a:r>
              <a:rPr lang="en-IN" sz="2800" b="1" dirty="0"/>
              <a:t>Risks: </a:t>
            </a:r>
            <a:endParaRPr lang="en-IN" sz="2800" b="1" dirty="0" smtClean="0"/>
          </a:p>
          <a:p>
            <a:pPr lvl="0" algn="just">
              <a:spcBef>
                <a:spcPts val="600"/>
              </a:spcBef>
              <a:spcAft>
                <a:spcPts val="600"/>
              </a:spcAft>
            </a:pPr>
            <a:r>
              <a:rPr lang="en-IN" sz="2800" b="1" dirty="0"/>
              <a:t>	</a:t>
            </a:r>
            <a:r>
              <a:rPr lang="en-IN" sz="2800" dirty="0" smtClean="0"/>
              <a:t>Individual </a:t>
            </a:r>
            <a:r>
              <a:rPr lang="en-IN" sz="2800" dirty="0"/>
              <a:t>stocks are subject to company-specific risks, such as management changes, product failures, or legal issues. Such events can result in significant stock price declines.</a:t>
            </a:r>
          </a:p>
          <a:p>
            <a:pPr lvl="0" algn="just">
              <a:spcBef>
                <a:spcPts val="600"/>
              </a:spcBef>
              <a:spcAft>
                <a:spcPts val="600"/>
              </a:spcAft>
            </a:pPr>
            <a:r>
              <a:rPr lang="en-IN" sz="2800" b="1" dirty="0" smtClean="0"/>
              <a:t>5. Lack </a:t>
            </a:r>
            <a:r>
              <a:rPr lang="en-IN" sz="2800" b="1" dirty="0"/>
              <a:t>of Diversification: </a:t>
            </a:r>
            <a:endParaRPr lang="en-IN" sz="2800" b="1" dirty="0" smtClean="0"/>
          </a:p>
          <a:p>
            <a:pPr lvl="0" algn="just">
              <a:spcBef>
                <a:spcPts val="600"/>
              </a:spcBef>
              <a:spcAft>
                <a:spcPts val="600"/>
              </a:spcAft>
            </a:pPr>
            <a:r>
              <a:rPr lang="en-IN" sz="2800" b="1" dirty="0"/>
              <a:t>	</a:t>
            </a:r>
            <a:r>
              <a:rPr lang="en-IN" sz="2800" dirty="0" smtClean="0"/>
              <a:t>Concentrating </a:t>
            </a:r>
            <a:r>
              <a:rPr lang="en-IN" sz="2800" dirty="0"/>
              <a:t>investments in a few stocks or industries increases vulnerability to specific risks. Lack of diversification may amplify losses if one or more stocks or sectors perform poorly</a:t>
            </a:r>
            <a:r>
              <a:rPr lang="en-IN" sz="2800" dirty="0" smtClean="0"/>
              <a:t>.</a:t>
            </a:r>
            <a:endParaRPr lang="en-IN" sz="2800" dirty="0"/>
          </a:p>
        </p:txBody>
      </p:sp>
    </p:spTree>
    <p:extLst>
      <p:ext uri="{BB962C8B-B14F-4D97-AF65-F5344CB8AC3E}">
        <p14:creationId xmlns:p14="http://schemas.microsoft.com/office/powerpoint/2010/main" val="17676835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025" y="197104"/>
            <a:ext cx="11872912" cy="6463308"/>
          </a:xfrm>
          <a:prstGeom prst="rect">
            <a:avLst/>
          </a:prstGeom>
        </p:spPr>
        <p:txBody>
          <a:bodyPr wrap="square">
            <a:spAutoFit/>
          </a:bodyPr>
          <a:lstStyle/>
          <a:p>
            <a:pPr lvl="0" algn="just">
              <a:spcBef>
                <a:spcPts val="600"/>
              </a:spcBef>
              <a:spcAft>
                <a:spcPts val="600"/>
              </a:spcAft>
            </a:pPr>
            <a:r>
              <a:rPr lang="en-IN" sz="2800" b="1" dirty="0" smtClean="0"/>
              <a:t>6. Emotional </a:t>
            </a:r>
            <a:r>
              <a:rPr lang="en-IN" sz="2800" b="1" dirty="0"/>
              <a:t>Investing: </a:t>
            </a:r>
            <a:endParaRPr lang="en-IN" sz="2800" b="1" dirty="0" smtClean="0"/>
          </a:p>
          <a:p>
            <a:pPr lvl="0" algn="just">
              <a:spcBef>
                <a:spcPts val="600"/>
              </a:spcBef>
              <a:spcAft>
                <a:spcPts val="600"/>
              </a:spcAft>
            </a:pPr>
            <a:r>
              <a:rPr lang="en-IN" sz="2800" b="1" dirty="0"/>
              <a:t>	</a:t>
            </a:r>
            <a:r>
              <a:rPr lang="en-IN" sz="2800" dirty="0" smtClean="0"/>
              <a:t>Emotional </a:t>
            </a:r>
            <a:r>
              <a:rPr lang="en-IN" sz="2800" dirty="0"/>
              <a:t>decision-making, driven by fear, greed, or panic, can lead to impulsive actions that negatively affect investment outcomes. Emotional investors may buy high and sell low, missing out on potential gains and incurring losses.</a:t>
            </a:r>
          </a:p>
          <a:p>
            <a:pPr lvl="0" algn="just">
              <a:spcBef>
                <a:spcPts val="600"/>
              </a:spcBef>
              <a:spcAft>
                <a:spcPts val="600"/>
              </a:spcAft>
            </a:pPr>
            <a:r>
              <a:rPr lang="en-IN" sz="2800" b="1" dirty="0" smtClean="0"/>
              <a:t>7. Interest </a:t>
            </a:r>
            <a:r>
              <a:rPr lang="en-IN" sz="2800" b="1" dirty="0"/>
              <a:t>Rate Changes: </a:t>
            </a:r>
            <a:endParaRPr lang="en-IN" sz="2800" b="1" dirty="0" smtClean="0"/>
          </a:p>
          <a:p>
            <a:pPr lvl="0" algn="just">
              <a:spcBef>
                <a:spcPts val="600"/>
              </a:spcBef>
              <a:spcAft>
                <a:spcPts val="600"/>
              </a:spcAft>
            </a:pPr>
            <a:r>
              <a:rPr lang="en-IN" sz="2800" b="1" dirty="0"/>
              <a:t>	</a:t>
            </a:r>
            <a:r>
              <a:rPr lang="en-IN" sz="2800" dirty="0" smtClean="0"/>
              <a:t>Changes </a:t>
            </a:r>
            <a:r>
              <a:rPr lang="en-IN" sz="2800" dirty="0"/>
              <a:t>in interest rates can impact stock prices and overall market sentiment. Rising interest rates may reduce investor appetite for stocks and lead to downward pressure on prices.</a:t>
            </a:r>
          </a:p>
          <a:p>
            <a:pPr lvl="0" algn="just">
              <a:spcBef>
                <a:spcPts val="600"/>
              </a:spcBef>
              <a:spcAft>
                <a:spcPts val="600"/>
              </a:spcAft>
            </a:pPr>
            <a:r>
              <a:rPr lang="en-IN" sz="2800" b="1" dirty="0" smtClean="0"/>
              <a:t>8. Currency </a:t>
            </a:r>
            <a:r>
              <a:rPr lang="en-IN" sz="2800" b="1" dirty="0"/>
              <a:t>and Geopolitical Risks: </a:t>
            </a:r>
            <a:endParaRPr lang="en-IN" sz="2800" b="1" dirty="0" smtClean="0"/>
          </a:p>
          <a:p>
            <a:pPr lvl="0" algn="just">
              <a:spcBef>
                <a:spcPts val="600"/>
              </a:spcBef>
              <a:spcAft>
                <a:spcPts val="600"/>
              </a:spcAft>
            </a:pPr>
            <a:r>
              <a:rPr lang="en-IN" sz="2800" b="1" dirty="0"/>
              <a:t>	</a:t>
            </a:r>
            <a:r>
              <a:rPr lang="en-IN" sz="2800" dirty="0" smtClean="0"/>
              <a:t>Investing </a:t>
            </a:r>
            <a:r>
              <a:rPr lang="en-IN" sz="2800" dirty="0"/>
              <a:t>in international stocks exposes investors to currency fluctuations and geopolitical risks. Changes in exchange rates and political instability in foreign markets can affect investment returns</a:t>
            </a:r>
            <a:r>
              <a:rPr lang="en-IN" sz="2800" dirty="0" smtClean="0"/>
              <a:t>.</a:t>
            </a:r>
            <a:endParaRPr lang="en-IN" sz="2800" dirty="0"/>
          </a:p>
        </p:txBody>
      </p:sp>
    </p:spTree>
    <p:extLst>
      <p:ext uri="{BB962C8B-B14F-4D97-AF65-F5344CB8AC3E}">
        <p14:creationId xmlns:p14="http://schemas.microsoft.com/office/powerpoint/2010/main" val="22575325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025" y="197104"/>
            <a:ext cx="11872912" cy="6032421"/>
          </a:xfrm>
          <a:prstGeom prst="rect">
            <a:avLst/>
          </a:prstGeom>
        </p:spPr>
        <p:txBody>
          <a:bodyPr wrap="square">
            <a:spAutoFit/>
          </a:bodyPr>
          <a:lstStyle/>
          <a:p>
            <a:pPr lvl="0" algn="just">
              <a:spcBef>
                <a:spcPts val="600"/>
              </a:spcBef>
              <a:spcAft>
                <a:spcPts val="600"/>
              </a:spcAft>
            </a:pPr>
            <a:r>
              <a:rPr lang="en-IN" sz="2800" b="1" dirty="0" smtClean="0"/>
              <a:t>9. Lack </a:t>
            </a:r>
            <a:r>
              <a:rPr lang="en-IN" sz="2800" b="1" dirty="0"/>
              <a:t>of Control: </a:t>
            </a:r>
            <a:endParaRPr lang="en-IN" sz="2800" b="1" dirty="0" smtClean="0"/>
          </a:p>
          <a:p>
            <a:pPr lvl="0" algn="just">
              <a:spcBef>
                <a:spcPts val="600"/>
              </a:spcBef>
              <a:spcAft>
                <a:spcPts val="600"/>
              </a:spcAft>
            </a:pPr>
            <a:r>
              <a:rPr lang="en-IN" sz="2800" b="1" dirty="0"/>
              <a:t>	</a:t>
            </a:r>
            <a:r>
              <a:rPr lang="en-IN" sz="2800" dirty="0" smtClean="0"/>
              <a:t>As </a:t>
            </a:r>
            <a:r>
              <a:rPr lang="en-IN" sz="2800" dirty="0"/>
              <a:t>shareholders, individual investors have limited control over a company's decision-making. Poor management choices or governance issues could adversely affect the stock's value.</a:t>
            </a:r>
          </a:p>
          <a:p>
            <a:pPr lvl="0" algn="just">
              <a:spcBef>
                <a:spcPts val="600"/>
              </a:spcBef>
              <a:spcAft>
                <a:spcPts val="600"/>
              </a:spcAft>
            </a:pPr>
            <a:r>
              <a:rPr lang="en-IN" sz="2800" b="1" dirty="0" smtClean="0"/>
              <a:t>10. Liquidity </a:t>
            </a:r>
            <a:r>
              <a:rPr lang="en-IN" sz="2800" b="1" dirty="0"/>
              <a:t>Risk: </a:t>
            </a:r>
            <a:endParaRPr lang="en-IN" sz="2800" b="1" dirty="0" smtClean="0"/>
          </a:p>
          <a:p>
            <a:pPr lvl="0" algn="just">
              <a:spcBef>
                <a:spcPts val="600"/>
              </a:spcBef>
              <a:spcAft>
                <a:spcPts val="600"/>
              </a:spcAft>
            </a:pPr>
            <a:r>
              <a:rPr lang="en-IN" sz="2800" b="1" dirty="0"/>
              <a:t>	</a:t>
            </a:r>
            <a:r>
              <a:rPr lang="en-IN" sz="2800" dirty="0" smtClean="0"/>
              <a:t>Some </a:t>
            </a:r>
            <a:r>
              <a:rPr lang="en-IN" sz="2800" dirty="0"/>
              <a:t>stocks may have low trading volumes, making it challenging to buy or sell them at desired prices. Illiquid stocks could result in delayed or limited access to funds when needed.</a:t>
            </a:r>
          </a:p>
          <a:p>
            <a:pPr lvl="0" algn="just">
              <a:spcBef>
                <a:spcPts val="600"/>
              </a:spcBef>
              <a:spcAft>
                <a:spcPts val="600"/>
              </a:spcAft>
            </a:pPr>
            <a:r>
              <a:rPr lang="en-IN" sz="2800" b="1" dirty="0" smtClean="0"/>
              <a:t>11. Timing </a:t>
            </a:r>
            <a:r>
              <a:rPr lang="en-IN" sz="2800" b="1" dirty="0"/>
              <a:t>Risk: </a:t>
            </a:r>
            <a:endParaRPr lang="en-IN" sz="2800" b="1" dirty="0" smtClean="0"/>
          </a:p>
          <a:p>
            <a:pPr lvl="0" algn="just">
              <a:spcBef>
                <a:spcPts val="600"/>
              </a:spcBef>
              <a:spcAft>
                <a:spcPts val="600"/>
              </a:spcAft>
            </a:pPr>
            <a:r>
              <a:rPr lang="en-IN" sz="2800" b="1" dirty="0"/>
              <a:t>	</a:t>
            </a:r>
            <a:r>
              <a:rPr lang="en-IN" sz="2800" dirty="0" smtClean="0"/>
              <a:t>The </a:t>
            </a:r>
            <a:r>
              <a:rPr lang="en-IN" sz="2800" dirty="0"/>
              <a:t>timing of buying or selling stocks can significantly impact investment returns. Poor market timing, especially in volatile markets, may lead to suboptimal outcomes</a:t>
            </a:r>
            <a:r>
              <a:rPr lang="en-IN" sz="2800" dirty="0" smtClean="0"/>
              <a:t>.</a:t>
            </a:r>
            <a:endParaRPr lang="en-IN" sz="2800" dirty="0"/>
          </a:p>
        </p:txBody>
      </p:sp>
    </p:spTree>
    <p:extLst>
      <p:ext uri="{BB962C8B-B14F-4D97-AF65-F5344CB8AC3E}">
        <p14:creationId xmlns:p14="http://schemas.microsoft.com/office/powerpoint/2010/main" val="28402655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025" y="197104"/>
            <a:ext cx="11872912" cy="5601533"/>
          </a:xfrm>
          <a:prstGeom prst="rect">
            <a:avLst/>
          </a:prstGeom>
        </p:spPr>
        <p:txBody>
          <a:bodyPr wrap="square">
            <a:spAutoFit/>
          </a:bodyPr>
          <a:lstStyle/>
          <a:p>
            <a:pPr lvl="0" algn="just">
              <a:spcBef>
                <a:spcPts val="600"/>
              </a:spcBef>
              <a:spcAft>
                <a:spcPts val="600"/>
              </a:spcAft>
            </a:pPr>
            <a:r>
              <a:rPr lang="en-IN" sz="2800" b="1" dirty="0" smtClean="0"/>
              <a:t>12. Regulatory </a:t>
            </a:r>
            <a:r>
              <a:rPr lang="en-IN" sz="2800" b="1" dirty="0"/>
              <a:t>and Legal Risks: </a:t>
            </a:r>
            <a:endParaRPr lang="en-IN" sz="2800" b="1" dirty="0" smtClean="0"/>
          </a:p>
          <a:p>
            <a:pPr lvl="0" algn="just">
              <a:spcBef>
                <a:spcPts val="600"/>
              </a:spcBef>
              <a:spcAft>
                <a:spcPts val="600"/>
              </a:spcAft>
            </a:pPr>
            <a:r>
              <a:rPr lang="en-IN" sz="2800" b="1" dirty="0"/>
              <a:t>	</a:t>
            </a:r>
            <a:r>
              <a:rPr lang="en-IN" sz="2800" dirty="0" smtClean="0"/>
              <a:t>Changes </a:t>
            </a:r>
            <a:r>
              <a:rPr lang="en-IN" sz="2800" dirty="0"/>
              <a:t>in regulations or legal actions against a company can affect its stock price and overall market sentiment. Investors may face losses if they hold shares in a company subject to legal disputes or regulatory challenges</a:t>
            </a:r>
            <a:r>
              <a:rPr lang="en-IN" sz="2800" dirty="0" smtClean="0"/>
              <a:t>.</a:t>
            </a:r>
          </a:p>
          <a:p>
            <a:pPr lvl="0" algn="just">
              <a:spcBef>
                <a:spcPts val="600"/>
              </a:spcBef>
              <a:spcAft>
                <a:spcPts val="600"/>
              </a:spcAft>
            </a:pPr>
            <a:endParaRPr lang="en-US" sz="2800" dirty="0"/>
          </a:p>
          <a:p>
            <a:pPr lvl="0" algn="just">
              <a:spcBef>
                <a:spcPts val="600"/>
              </a:spcBef>
              <a:spcAft>
                <a:spcPts val="600"/>
              </a:spcAft>
            </a:pPr>
            <a:endParaRPr lang="en-IN" sz="2800" dirty="0" smtClean="0"/>
          </a:p>
          <a:p>
            <a:pPr lvl="0" algn="just">
              <a:spcBef>
                <a:spcPts val="600"/>
              </a:spcBef>
              <a:spcAft>
                <a:spcPts val="600"/>
              </a:spcAft>
            </a:pPr>
            <a:r>
              <a:rPr lang="en-US" sz="2800" b="1" dirty="0">
                <a:solidFill>
                  <a:srgbClr val="FF0000"/>
                </a:solidFill>
              </a:rPr>
              <a:t>Take away:</a:t>
            </a:r>
            <a:endParaRPr lang="en-IN" sz="2800" b="1" dirty="0">
              <a:solidFill>
                <a:srgbClr val="FF0000"/>
              </a:solidFill>
            </a:endParaRPr>
          </a:p>
          <a:p>
            <a:pPr algn="just">
              <a:spcBef>
                <a:spcPts val="600"/>
              </a:spcBef>
              <a:spcAft>
                <a:spcPts val="600"/>
              </a:spcAft>
            </a:pPr>
            <a:r>
              <a:rPr lang="en-IN" sz="2800" dirty="0" smtClean="0"/>
              <a:t>	Understanding </a:t>
            </a:r>
            <a:r>
              <a:rPr lang="en-IN" sz="2800" dirty="0"/>
              <a:t>and managing these risks is crucial for investors to make informed decisions and develop strategies that align with their risk tolerance and investment goals. Diversification, long-term planning, and prudent risk management can help mitigate the risks associated with investing in stocks.</a:t>
            </a:r>
          </a:p>
        </p:txBody>
      </p:sp>
    </p:spTree>
    <p:extLst>
      <p:ext uri="{BB962C8B-B14F-4D97-AF65-F5344CB8AC3E}">
        <p14:creationId xmlns:p14="http://schemas.microsoft.com/office/powerpoint/2010/main" val="40092137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025" y="197104"/>
            <a:ext cx="11872912" cy="6309420"/>
          </a:xfrm>
          <a:prstGeom prst="rect">
            <a:avLst/>
          </a:prstGeom>
        </p:spPr>
        <p:txBody>
          <a:bodyPr wrap="square">
            <a:spAutoFit/>
          </a:bodyPr>
          <a:lstStyle/>
          <a:p>
            <a:pPr algn="just">
              <a:spcBef>
                <a:spcPts val="600"/>
              </a:spcBef>
              <a:spcAft>
                <a:spcPts val="600"/>
              </a:spcAft>
            </a:pPr>
            <a:r>
              <a:rPr lang="en-IN" sz="2800" b="1" dirty="0" smtClean="0">
                <a:solidFill>
                  <a:srgbClr val="FF0000"/>
                </a:solidFill>
              </a:rPr>
              <a:t>Reasons for stock </a:t>
            </a:r>
            <a:r>
              <a:rPr lang="en-IN" sz="2800" b="1" dirty="0">
                <a:solidFill>
                  <a:srgbClr val="FF0000"/>
                </a:solidFill>
              </a:rPr>
              <a:t>market </a:t>
            </a:r>
            <a:r>
              <a:rPr lang="en-IN" sz="2800" b="1" dirty="0" smtClean="0">
                <a:solidFill>
                  <a:srgbClr val="FF0000"/>
                </a:solidFill>
              </a:rPr>
              <a:t>fluctuation (go </a:t>
            </a:r>
            <a:r>
              <a:rPr lang="en-IN" sz="2800" b="1" dirty="0">
                <a:solidFill>
                  <a:srgbClr val="FF0000"/>
                </a:solidFill>
              </a:rPr>
              <a:t>up and </a:t>
            </a:r>
            <a:r>
              <a:rPr lang="en-IN" sz="2800" b="1" dirty="0" smtClean="0">
                <a:solidFill>
                  <a:srgbClr val="FF0000"/>
                </a:solidFill>
              </a:rPr>
              <a:t>down):</a:t>
            </a:r>
            <a:endParaRPr lang="en-IN" sz="2800" b="1" dirty="0">
              <a:solidFill>
                <a:srgbClr val="FF0000"/>
              </a:solidFill>
            </a:endParaRPr>
          </a:p>
          <a:p>
            <a:pPr lvl="0" algn="just">
              <a:spcBef>
                <a:spcPts val="600"/>
              </a:spcBef>
              <a:spcAft>
                <a:spcPts val="600"/>
              </a:spcAft>
            </a:pPr>
            <a:r>
              <a:rPr lang="en-IN" sz="2800" b="1" dirty="0" smtClean="0"/>
              <a:t>1. Market </a:t>
            </a:r>
            <a:r>
              <a:rPr lang="en-IN" sz="2800" b="1" dirty="0"/>
              <a:t>Sentiment and Investor Emotions:</a:t>
            </a:r>
          </a:p>
          <a:p>
            <a:pPr algn="just">
              <a:spcBef>
                <a:spcPts val="600"/>
              </a:spcBef>
              <a:spcAft>
                <a:spcPts val="600"/>
              </a:spcAft>
            </a:pPr>
            <a:r>
              <a:rPr lang="en-IN" sz="2800" dirty="0" smtClean="0"/>
              <a:t>	The </a:t>
            </a:r>
            <a:r>
              <a:rPr lang="en-IN" sz="2800" dirty="0"/>
              <a:t>stock market can go up or down based on prevailing market sentiment and investor emotions. Positive news, economic indicators, or optimistic outlooks can lead to bullish sentiment and drive prices higher. Conversely, negative news, geopolitical tensions, or economic uncertainties can trigger fear and pessimism, causing a downturn.</a:t>
            </a:r>
          </a:p>
          <a:p>
            <a:pPr lvl="0" algn="just">
              <a:spcBef>
                <a:spcPts val="600"/>
              </a:spcBef>
              <a:spcAft>
                <a:spcPts val="600"/>
              </a:spcAft>
            </a:pPr>
            <a:r>
              <a:rPr lang="en-IN" sz="2800" b="1" dirty="0" smtClean="0"/>
              <a:t>2. Economic </a:t>
            </a:r>
            <a:r>
              <a:rPr lang="en-IN" sz="2800" b="1" dirty="0"/>
              <a:t>Indicators and Performance:</a:t>
            </a:r>
          </a:p>
          <a:p>
            <a:pPr algn="just">
              <a:spcBef>
                <a:spcPts val="600"/>
              </a:spcBef>
              <a:spcAft>
                <a:spcPts val="600"/>
              </a:spcAft>
            </a:pPr>
            <a:r>
              <a:rPr lang="en-IN" sz="2800" dirty="0"/>
              <a:t>The stock market's movements are closely linked to economic indicators and the overall performance of the economy. Strong economic growth, low unemployment rates, and rising corporate earnings often drive the market upward. Conversely, economic contractions, high unemployment, and weak corporate performance can lead to market declines</a:t>
            </a:r>
            <a:r>
              <a:rPr lang="en-IN" sz="2800" dirty="0" smtClean="0"/>
              <a:t>.</a:t>
            </a:r>
          </a:p>
        </p:txBody>
      </p:sp>
    </p:spTree>
    <p:extLst>
      <p:ext uri="{BB962C8B-B14F-4D97-AF65-F5344CB8AC3E}">
        <p14:creationId xmlns:p14="http://schemas.microsoft.com/office/powerpoint/2010/main" val="28591461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025" y="197104"/>
            <a:ext cx="11872912" cy="5724644"/>
          </a:xfrm>
          <a:prstGeom prst="rect">
            <a:avLst/>
          </a:prstGeom>
        </p:spPr>
        <p:txBody>
          <a:bodyPr wrap="square">
            <a:spAutoFit/>
          </a:bodyPr>
          <a:lstStyle/>
          <a:p>
            <a:pPr lvl="0" algn="just">
              <a:spcBef>
                <a:spcPts val="600"/>
              </a:spcBef>
              <a:spcAft>
                <a:spcPts val="600"/>
              </a:spcAft>
            </a:pPr>
            <a:r>
              <a:rPr lang="en-IN" sz="2800" b="1" dirty="0" smtClean="0"/>
              <a:t>3. Company </a:t>
            </a:r>
            <a:r>
              <a:rPr lang="en-IN" sz="2800" b="1" dirty="0"/>
              <a:t>Performance and Earnings Reports:</a:t>
            </a:r>
          </a:p>
          <a:p>
            <a:pPr algn="just">
              <a:spcBef>
                <a:spcPts val="600"/>
              </a:spcBef>
              <a:spcAft>
                <a:spcPts val="600"/>
              </a:spcAft>
            </a:pPr>
            <a:r>
              <a:rPr lang="en-IN" sz="2800" dirty="0" smtClean="0"/>
              <a:t>	Individual company performance and earnings reports play a significant role in stock price movements. Positive financial results, increased profitability, or promising growth prospects can boost investor confidence and push stock prices higher. Conversely, disappointing earnings or negative developments can cause stock prices to fall.</a:t>
            </a:r>
          </a:p>
          <a:p>
            <a:pPr lvl="0" algn="just">
              <a:spcBef>
                <a:spcPts val="600"/>
              </a:spcBef>
              <a:spcAft>
                <a:spcPts val="600"/>
              </a:spcAft>
            </a:pPr>
            <a:r>
              <a:rPr lang="en-IN" sz="2800" b="1" dirty="0" smtClean="0"/>
              <a:t>4. Interest </a:t>
            </a:r>
            <a:r>
              <a:rPr lang="en-IN" sz="2800" b="1" dirty="0"/>
              <a:t>Rates and Monetary Policy:</a:t>
            </a:r>
          </a:p>
          <a:p>
            <a:pPr algn="just">
              <a:spcBef>
                <a:spcPts val="600"/>
              </a:spcBef>
              <a:spcAft>
                <a:spcPts val="600"/>
              </a:spcAft>
            </a:pPr>
            <a:r>
              <a:rPr lang="en-IN" sz="2800" dirty="0" smtClean="0"/>
              <a:t>	Changes in interest rates and monetary policy by central banks can influence the stock market. Lower interest rates can encourage borrowing and spending, stimulating economic growth and supporting stock prices. Conversely, higher interest rates may lead investors to seek alternative investments, putting downward pressure on stocks.</a:t>
            </a:r>
          </a:p>
        </p:txBody>
      </p:sp>
    </p:spTree>
    <p:extLst>
      <p:ext uri="{BB962C8B-B14F-4D97-AF65-F5344CB8AC3E}">
        <p14:creationId xmlns:p14="http://schemas.microsoft.com/office/powerpoint/2010/main" val="9577907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025" y="197104"/>
            <a:ext cx="11872912" cy="4862870"/>
          </a:xfrm>
          <a:prstGeom prst="rect">
            <a:avLst/>
          </a:prstGeom>
        </p:spPr>
        <p:txBody>
          <a:bodyPr wrap="square">
            <a:spAutoFit/>
          </a:bodyPr>
          <a:lstStyle/>
          <a:p>
            <a:pPr lvl="0" algn="just">
              <a:spcBef>
                <a:spcPts val="600"/>
              </a:spcBef>
              <a:spcAft>
                <a:spcPts val="600"/>
              </a:spcAft>
            </a:pPr>
            <a:r>
              <a:rPr lang="en-IN" sz="2800" b="1" dirty="0" smtClean="0"/>
              <a:t>5. Global </a:t>
            </a:r>
            <a:r>
              <a:rPr lang="en-IN" sz="2800" b="1" dirty="0"/>
              <a:t>Events and Geopolitical Factors:</a:t>
            </a:r>
          </a:p>
          <a:p>
            <a:pPr algn="just">
              <a:spcBef>
                <a:spcPts val="600"/>
              </a:spcBef>
              <a:spcAft>
                <a:spcPts val="600"/>
              </a:spcAft>
            </a:pPr>
            <a:r>
              <a:rPr lang="en-IN" sz="2800" dirty="0" smtClean="0"/>
              <a:t>	The stock market is sensitive to global events and geopolitical factors. International conflicts, trade tensions, or geopolitical instability can create uncertainty, leading investors to re-evaluate their positions and causing market volatility.</a:t>
            </a:r>
          </a:p>
          <a:p>
            <a:pPr lvl="0" algn="just">
              <a:spcBef>
                <a:spcPts val="600"/>
              </a:spcBef>
              <a:spcAft>
                <a:spcPts val="600"/>
              </a:spcAft>
            </a:pPr>
            <a:r>
              <a:rPr lang="en-IN" sz="2800" b="1" dirty="0" smtClean="0"/>
              <a:t>6. Corporate </a:t>
            </a:r>
            <a:r>
              <a:rPr lang="en-IN" sz="2800" b="1" dirty="0"/>
              <a:t>Actions and Mergers:</a:t>
            </a:r>
          </a:p>
          <a:p>
            <a:pPr algn="just">
              <a:spcBef>
                <a:spcPts val="600"/>
              </a:spcBef>
              <a:spcAft>
                <a:spcPts val="600"/>
              </a:spcAft>
            </a:pPr>
            <a:r>
              <a:rPr lang="en-IN" sz="2800" dirty="0" smtClean="0"/>
              <a:t>	Corporate actions such as mergers, acquisitions, or spin-offs can impact stock prices. Positive developments, such as a merger announcement, can increase stock value, while negative events, like a company's bankruptcy, can lead to stock price declines.</a:t>
            </a:r>
          </a:p>
        </p:txBody>
      </p:sp>
    </p:spTree>
    <p:extLst>
      <p:ext uri="{BB962C8B-B14F-4D97-AF65-F5344CB8AC3E}">
        <p14:creationId xmlns:p14="http://schemas.microsoft.com/office/powerpoint/2010/main" val="828760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50899767"/>
              </p:ext>
            </p:extLst>
          </p:nvPr>
        </p:nvGraphicFramePr>
        <p:xfrm>
          <a:off x="240146" y="575931"/>
          <a:ext cx="11739418" cy="4252863"/>
        </p:xfrm>
        <a:graphic>
          <a:graphicData uri="http://schemas.openxmlformats.org/drawingml/2006/table">
            <a:tbl>
              <a:tblPr firstRow="1" firstCol="1" bandRow="1">
                <a:tableStyleId>{5C22544A-7EE6-4342-B048-85BDC9FD1C3A}</a:tableStyleId>
              </a:tblPr>
              <a:tblGrid>
                <a:gridCol w="11739418">
                  <a:extLst>
                    <a:ext uri="{9D8B030D-6E8A-4147-A177-3AD203B41FA5}">
                      <a16:colId xmlns:a16="http://schemas.microsoft.com/office/drawing/2014/main" val="2361760187"/>
                    </a:ext>
                  </a:extLst>
                </a:gridCol>
              </a:tblGrid>
              <a:tr h="194038">
                <a:tc>
                  <a:txBody>
                    <a:bodyPr/>
                    <a:lstStyle/>
                    <a:p>
                      <a:pPr algn="just">
                        <a:lnSpc>
                          <a:spcPct val="100000"/>
                        </a:lnSpc>
                        <a:spcAft>
                          <a:spcPts val="0"/>
                        </a:spcAft>
                      </a:pPr>
                      <a:r>
                        <a:rPr lang="en-US" sz="3200" dirty="0">
                          <a:solidFill>
                            <a:schemeClr val="tx1"/>
                          </a:solidFill>
                          <a:effectLst/>
                        </a:rPr>
                        <a:t>Texts:</a:t>
                      </a:r>
                      <a:endParaRPr lang="en-IN" sz="3200" dirty="0">
                        <a:solidFill>
                          <a:schemeClr val="tx1"/>
                        </a:solidFill>
                        <a:effectLst/>
                      </a:endParaRPr>
                    </a:p>
                    <a:p>
                      <a:pPr marL="342900" lvl="0" indent="-342900" algn="just">
                        <a:lnSpc>
                          <a:spcPct val="100000"/>
                        </a:lnSpc>
                        <a:spcAft>
                          <a:spcPts val="0"/>
                        </a:spcAft>
                        <a:buFont typeface="+mj-lt"/>
                        <a:buAutoNum type="arabicPeriod"/>
                      </a:pPr>
                      <a:r>
                        <a:rPr lang="en-IN" sz="3200" dirty="0">
                          <a:solidFill>
                            <a:schemeClr val="tx1"/>
                          </a:solidFill>
                          <a:effectLst/>
                        </a:rPr>
                        <a:t>V. </a:t>
                      </a:r>
                      <a:r>
                        <a:rPr lang="en-IN" sz="3200" dirty="0" err="1">
                          <a:solidFill>
                            <a:schemeClr val="tx1"/>
                          </a:solidFill>
                          <a:effectLst/>
                        </a:rPr>
                        <a:t>Tripathi</a:t>
                      </a:r>
                      <a:r>
                        <a:rPr lang="en-IN" sz="3200" dirty="0">
                          <a:solidFill>
                            <a:schemeClr val="tx1"/>
                          </a:solidFill>
                          <a:effectLst/>
                        </a:rPr>
                        <a:t> and N. </a:t>
                      </a:r>
                      <a:r>
                        <a:rPr lang="en-IN" sz="3200" dirty="0" err="1">
                          <a:solidFill>
                            <a:schemeClr val="tx1"/>
                          </a:solidFill>
                          <a:effectLst/>
                        </a:rPr>
                        <a:t>Panwar</a:t>
                      </a:r>
                      <a:r>
                        <a:rPr lang="en-IN" sz="3200" dirty="0">
                          <a:solidFill>
                            <a:schemeClr val="tx1"/>
                          </a:solidFill>
                          <a:effectLst/>
                        </a:rPr>
                        <a:t>, Investing in stock markets, 5</a:t>
                      </a:r>
                      <a:r>
                        <a:rPr lang="en-IN" sz="3200" baseline="30000" dirty="0">
                          <a:solidFill>
                            <a:schemeClr val="tx1"/>
                          </a:solidFill>
                          <a:effectLst/>
                        </a:rPr>
                        <a:t>th</a:t>
                      </a:r>
                      <a:r>
                        <a:rPr lang="en-IN" sz="3200" dirty="0">
                          <a:solidFill>
                            <a:schemeClr val="tx1"/>
                          </a:solidFill>
                          <a:effectLst/>
                        </a:rPr>
                        <a:t> edition, </a:t>
                      </a:r>
                      <a:r>
                        <a:rPr lang="en-IN" sz="3200" dirty="0" err="1">
                          <a:solidFill>
                            <a:schemeClr val="tx1"/>
                          </a:solidFill>
                          <a:effectLst/>
                        </a:rPr>
                        <a:t>Taxmann</a:t>
                      </a:r>
                      <a:r>
                        <a:rPr lang="en-IN" sz="3200" dirty="0">
                          <a:solidFill>
                            <a:schemeClr val="tx1"/>
                          </a:solidFill>
                          <a:effectLst/>
                        </a:rPr>
                        <a:t> Publications (P.) Ltd., 2021.</a:t>
                      </a:r>
                    </a:p>
                    <a:p>
                      <a:pPr marL="728345" algn="just">
                        <a:lnSpc>
                          <a:spcPct val="100000"/>
                        </a:lnSpc>
                        <a:spcAft>
                          <a:spcPts val="0"/>
                        </a:spcAft>
                      </a:pPr>
                      <a:r>
                        <a:rPr lang="en-IN" sz="3200" dirty="0">
                          <a:solidFill>
                            <a:schemeClr val="tx1"/>
                          </a:solidFill>
                          <a:effectLst/>
                        </a:rPr>
                        <a:t> </a:t>
                      </a:r>
                      <a:endParaRPr lang="en-IN"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95" marR="67995" marT="0" marB="0">
                    <a:noFill/>
                  </a:tcPr>
                </a:tc>
                <a:extLst>
                  <a:ext uri="{0D108BD9-81ED-4DB2-BD59-A6C34878D82A}">
                    <a16:rowId xmlns:a16="http://schemas.microsoft.com/office/drawing/2014/main" val="1869628280"/>
                  </a:ext>
                </a:extLst>
              </a:tr>
              <a:tr h="2302143">
                <a:tc>
                  <a:txBody>
                    <a:bodyPr/>
                    <a:lstStyle/>
                    <a:p>
                      <a:pPr algn="just">
                        <a:lnSpc>
                          <a:spcPct val="100000"/>
                        </a:lnSpc>
                        <a:spcAft>
                          <a:spcPts val="0"/>
                        </a:spcAft>
                      </a:pPr>
                      <a:r>
                        <a:rPr lang="en-US" sz="3200" dirty="0">
                          <a:solidFill>
                            <a:schemeClr val="tx1"/>
                          </a:solidFill>
                          <a:effectLst/>
                        </a:rPr>
                        <a:t>References:</a:t>
                      </a:r>
                      <a:endParaRPr lang="en-IN" sz="3200" dirty="0">
                        <a:solidFill>
                          <a:schemeClr val="tx1"/>
                        </a:solidFill>
                        <a:effectLst/>
                      </a:endParaRPr>
                    </a:p>
                    <a:p>
                      <a:pPr marL="495300" algn="just">
                        <a:lnSpc>
                          <a:spcPct val="100000"/>
                        </a:lnSpc>
                        <a:spcAft>
                          <a:spcPts val="0"/>
                        </a:spcAft>
                      </a:pPr>
                      <a:r>
                        <a:rPr lang="en-IN" sz="3200" dirty="0">
                          <a:solidFill>
                            <a:schemeClr val="tx1"/>
                          </a:solidFill>
                          <a:effectLst/>
                        </a:rPr>
                        <a:t> </a:t>
                      </a:r>
                    </a:p>
                    <a:p>
                      <a:pPr marL="342900" lvl="0" indent="-342900" algn="just">
                        <a:lnSpc>
                          <a:spcPct val="100000"/>
                        </a:lnSpc>
                        <a:spcAft>
                          <a:spcPts val="0"/>
                        </a:spcAft>
                        <a:buFont typeface="+mj-lt"/>
                        <a:buAutoNum type="arabicPeriod"/>
                      </a:pPr>
                      <a:r>
                        <a:rPr lang="en-IN" sz="3200" dirty="0">
                          <a:solidFill>
                            <a:schemeClr val="tx1"/>
                          </a:solidFill>
                          <a:effectLst/>
                        </a:rPr>
                        <a:t>M Y Khan, Indian Financial System, 11</a:t>
                      </a:r>
                      <a:r>
                        <a:rPr lang="en-IN" sz="3200" baseline="30000" dirty="0">
                          <a:solidFill>
                            <a:schemeClr val="tx1"/>
                          </a:solidFill>
                          <a:effectLst/>
                        </a:rPr>
                        <a:t>th</a:t>
                      </a:r>
                      <a:r>
                        <a:rPr lang="en-IN" sz="3200" dirty="0">
                          <a:solidFill>
                            <a:schemeClr val="tx1"/>
                          </a:solidFill>
                          <a:effectLst/>
                        </a:rPr>
                        <a:t> Edition, McGraw Hill, 2020. </a:t>
                      </a:r>
                      <a:endParaRPr lang="en-IN"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95" marR="67995" marT="0" marB="0">
                    <a:noFill/>
                  </a:tcPr>
                </a:tc>
                <a:extLst>
                  <a:ext uri="{0D108BD9-81ED-4DB2-BD59-A6C34878D82A}">
                    <a16:rowId xmlns:a16="http://schemas.microsoft.com/office/drawing/2014/main" val="3184075999"/>
                  </a:ext>
                </a:extLst>
              </a:tr>
            </a:tbl>
          </a:graphicData>
        </a:graphic>
      </p:graphicFrame>
    </p:spTree>
    <p:extLst>
      <p:ext uri="{BB962C8B-B14F-4D97-AF65-F5344CB8AC3E}">
        <p14:creationId xmlns:p14="http://schemas.microsoft.com/office/powerpoint/2010/main" val="36673947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025" y="197104"/>
            <a:ext cx="11872912" cy="5601533"/>
          </a:xfrm>
          <a:prstGeom prst="rect">
            <a:avLst/>
          </a:prstGeom>
        </p:spPr>
        <p:txBody>
          <a:bodyPr wrap="square">
            <a:spAutoFit/>
          </a:bodyPr>
          <a:lstStyle/>
          <a:p>
            <a:pPr lvl="0" algn="just">
              <a:spcBef>
                <a:spcPts val="600"/>
              </a:spcBef>
              <a:spcAft>
                <a:spcPts val="600"/>
              </a:spcAft>
            </a:pPr>
            <a:r>
              <a:rPr lang="en-IN" sz="2800" b="1" dirty="0" smtClean="0"/>
              <a:t>7. Supply </a:t>
            </a:r>
            <a:r>
              <a:rPr lang="en-IN" sz="2800" b="1" dirty="0"/>
              <a:t>and Demand:</a:t>
            </a:r>
          </a:p>
          <a:p>
            <a:pPr algn="just">
              <a:spcBef>
                <a:spcPts val="600"/>
              </a:spcBef>
              <a:spcAft>
                <a:spcPts val="600"/>
              </a:spcAft>
            </a:pPr>
            <a:r>
              <a:rPr lang="en-IN" sz="2800" dirty="0" smtClean="0"/>
              <a:t>	The basic principles of supply and demand apply to the stock market. When demand for stocks exceeds supply, prices rise. Conversely, when supply exceeds demand, prices fall.</a:t>
            </a:r>
          </a:p>
          <a:p>
            <a:pPr lvl="0" algn="just">
              <a:spcBef>
                <a:spcPts val="600"/>
              </a:spcBef>
              <a:spcAft>
                <a:spcPts val="600"/>
              </a:spcAft>
            </a:pPr>
            <a:r>
              <a:rPr lang="en-IN" sz="2800" b="1" dirty="0" smtClean="0"/>
              <a:t>8. Technological </a:t>
            </a:r>
            <a:r>
              <a:rPr lang="en-IN" sz="2800" b="1" dirty="0"/>
              <a:t>Advancements and Innovation:</a:t>
            </a:r>
          </a:p>
          <a:p>
            <a:pPr algn="just">
              <a:spcBef>
                <a:spcPts val="600"/>
              </a:spcBef>
              <a:spcAft>
                <a:spcPts val="600"/>
              </a:spcAft>
            </a:pPr>
            <a:r>
              <a:rPr lang="en-IN" sz="2800" dirty="0" smtClean="0"/>
              <a:t>	Technological advancements and innovations in industries can influence stock prices. Companies that introduce ground-breaking products or disrupt traditional markets may experience significant stock price growth.</a:t>
            </a:r>
          </a:p>
          <a:p>
            <a:pPr lvl="0" algn="just">
              <a:spcBef>
                <a:spcPts val="600"/>
              </a:spcBef>
              <a:spcAft>
                <a:spcPts val="600"/>
              </a:spcAft>
            </a:pPr>
            <a:r>
              <a:rPr lang="en-IN" sz="2800" b="1" dirty="0" smtClean="0"/>
              <a:t>9. Market </a:t>
            </a:r>
            <a:r>
              <a:rPr lang="en-IN" sz="2800" b="1" dirty="0"/>
              <a:t>Speculation and Trading Activities:</a:t>
            </a:r>
          </a:p>
          <a:p>
            <a:pPr algn="just">
              <a:spcBef>
                <a:spcPts val="600"/>
              </a:spcBef>
              <a:spcAft>
                <a:spcPts val="600"/>
              </a:spcAft>
            </a:pPr>
            <a:r>
              <a:rPr lang="en-IN" sz="2800" dirty="0" smtClean="0"/>
              <a:t>	Speculative trading and market activities, such as short-selling, options trading, or algorithmic trading, can create short-term fluctuations in stock prices.</a:t>
            </a:r>
          </a:p>
        </p:txBody>
      </p:sp>
    </p:spTree>
    <p:extLst>
      <p:ext uri="{BB962C8B-B14F-4D97-AF65-F5344CB8AC3E}">
        <p14:creationId xmlns:p14="http://schemas.microsoft.com/office/powerpoint/2010/main" val="2171904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025" y="197104"/>
            <a:ext cx="11872912" cy="6463308"/>
          </a:xfrm>
          <a:prstGeom prst="rect">
            <a:avLst/>
          </a:prstGeom>
        </p:spPr>
        <p:txBody>
          <a:bodyPr wrap="square">
            <a:spAutoFit/>
          </a:bodyPr>
          <a:lstStyle/>
          <a:p>
            <a:pPr lvl="0" algn="just">
              <a:spcBef>
                <a:spcPts val="600"/>
              </a:spcBef>
              <a:spcAft>
                <a:spcPts val="600"/>
              </a:spcAft>
            </a:pPr>
            <a:r>
              <a:rPr lang="en-IN" sz="2800" b="1" dirty="0" smtClean="0"/>
              <a:t>10. Seasonal </a:t>
            </a:r>
            <a:r>
              <a:rPr lang="en-IN" sz="2800" b="1" dirty="0"/>
              <a:t>and Cyclical Trends:</a:t>
            </a:r>
          </a:p>
          <a:p>
            <a:pPr algn="just">
              <a:spcBef>
                <a:spcPts val="600"/>
              </a:spcBef>
              <a:spcAft>
                <a:spcPts val="600"/>
              </a:spcAft>
            </a:pPr>
            <a:r>
              <a:rPr lang="en-IN" sz="2800" dirty="0" smtClean="0"/>
              <a:t>	Some sectors and stocks may experience seasonal or cyclical trends. For example, retail stocks may perform better during the holiday season, while commodity stocks may be influenced by supply and demand dynamics.</a:t>
            </a:r>
          </a:p>
          <a:p>
            <a:pPr algn="just">
              <a:spcBef>
                <a:spcPts val="600"/>
              </a:spcBef>
              <a:spcAft>
                <a:spcPts val="600"/>
              </a:spcAft>
            </a:pPr>
            <a:endParaRPr lang="en-US" sz="2800" dirty="0"/>
          </a:p>
          <a:p>
            <a:pPr algn="just">
              <a:spcBef>
                <a:spcPts val="600"/>
              </a:spcBef>
              <a:spcAft>
                <a:spcPts val="600"/>
              </a:spcAft>
            </a:pPr>
            <a:r>
              <a:rPr lang="en-US" sz="2800" b="1" dirty="0" smtClean="0">
                <a:solidFill>
                  <a:srgbClr val="FF0000"/>
                </a:solidFill>
              </a:rPr>
              <a:t>Take away:</a:t>
            </a:r>
          </a:p>
          <a:p>
            <a:pPr algn="just">
              <a:spcBef>
                <a:spcPts val="600"/>
              </a:spcBef>
              <a:spcAft>
                <a:spcPts val="600"/>
              </a:spcAft>
            </a:pPr>
            <a:endParaRPr lang="en-IN" sz="2800" b="1" dirty="0" smtClean="0">
              <a:solidFill>
                <a:srgbClr val="FF0000"/>
              </a:solidFill>
            </a:endParaRPr>
          </a:p>
          <a:p>
            <a:pPr algn="just">
              <a:spcBef>
                <a:spcPts val="600"/>
              </a:spcBef>
              <a:spcAft>
                <a:spcPts val="600"/>
              </a:spcAft>
            </a:pPr>
            <a:r>
              <a:rPr lang="en-IN" sz="2800" dirty="0" smtClean="0"/>
              <a:t>The stock market experiences fluctuations due to a combination of factors, including investor emotions, economic indicators, company performance, interest rates, global events, corporate actions, supply and demand dynamics, technological advancements, market speculation, and seasonal trends. Understanding these factors is essential for investors to make informed decisions in the stock market.</a:t>
            </a:r>
            <a:endParaRPr lang="en-IN" sz="2800" dirty="0"/>
          </a:p>
        </p:txBody>
      </p:sp>
    </p:spTree>
    <p:extLst>
      <p:ext uri="{BB962C8B-B14F-4D97-AF65-F5344CB8AC3E}">
        <p14:creationId xmlns:p14="http://schemas.microsoft.com/office/powerpoint/2010/main" val="4503316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025" y="197104"/>
            <a:ext cx="11872912" cy="6232475"/>
          </a:xfrm>
          <a:prstGeom prst="rect">
            <a:avLst/>
          </a:prstGeom>
        </p:spPr>
        <p:txBody>
          <a:bodyPr wrap="square">
            <a:spAutoFit/>
          </a:bodyPr>
          <a:lstStyle/>
          <a:p>
            <a:pPr algn="just"/>
            <a:r>
              <a:rPr lang="en-IN" sz="2800" b="1" dirty="0" smtClean="0">
                <a:solidFill>
                  <a:srgbClr val="FF0000"/>
                </a:solidFill>
              </a:rPr>
              <a:t>How to invest </a:t>
            </a:r>
            <a:r>
              <a:rPr lang="en-IN" sz="2800" b="1" dirty="0">
                <a:solidFill>
                  <a:srgbClr val="FF0000"/>
                </a:solidFill>
              </a:rPr>
              <a:t>in the stock market without taking anyone's </a:t>
            </a:r>
            <a:r>
              <a:rPr lang="en-IN" sz="2800" b="1" dirty="0" smtClean="0">
                <a:solidFill>
                  <a:srgbClr val="FF0000"/>
                </a:solidFill>
              </a:rPr>
              <a:t>help:</a:t>
            </a:r>
          </a:p>
          <a:p>
            <a:pPr algn="just"/>
            <a:r>
              <a:rPr lang="en-IN" sz="2800" dirty="0" smtClean="0"/>
              <a:t>	Investing </a:t>
            </a:r>
            <a:r>
              <a:rPr lang="en-IN" sz="2800" dirty="0"/>
              <a:t>in the stock market without taking anyone's help is commonly known as "self-directed investing." While it requires a bit more effort and responsibility, it can be a rewarding and empowering experience. Here's a step-by-step guide:</a:t>
            </a:r>
          </a:p>
          <a:p>
            <a:pPr lvl="0" algn="just">
              <a:spcBef>
                <a:spcPts val="600"/>
              </a:spcBef>
              <a:spcAft>
                <a:spcPts val="600"/>
              </a:spcAft>
            </a:pPr>
            <a:r>
              <a:rPr lang="en-IN" sz="2800" b="1" dirty="0"/>
              <a:t>1. Educate Yourself:</a:t>
            </a:r>
          </a:p>
          <a:p>
            <a:pPr algn="just">
              <a:spcBef>
                <a:spcPts val="600"/>
              </a:spcBef>
              <a:spcAft>
                <a:spcPts val="600"/>
              </a:spcAft>
            </a:pPr>
            <a:r>
              <a:rPr lang="en-IN" sz="2800" dirty="0" smtClean="0"/>
              <a:t>	Start </a:t>
            </a:r>
            <a:r>
              <a:rPr lang="en-IN" sz="2800" dirty="0"/>
              <a:t>by learning the basics of the stock market, different investment strategies, and common financial terms. There are numerous online resources, books, and courses available for self-directed investors.</a:t>
            </a:r>
          </a:p>
          <a:p>
            <a:pPr lvl="0" algn="just">
              <a:spcBef>
                <a:spcPts val="600"/>
              </a:spcBef>
              <a:spcAft>
                <a:spcPts val="600"/>
              </a:spcAft>
            </a:pPr>
            <a:r>
              <a:rPr lang="en-IN" sz="2800" b="1" dirty="0" smtClean="0"/>
              <a:t>2. Set </a:t>
            </a:r>
            <a:r>
              <a:rPr lang="en-IN" sz="2800" b="1" dirty="0"/>
              <a:t>Financial Goals:</a:t>
            </a:r>
          </a:p>
          <a:p>
            <a:pPr algn="just">
              <a:spcBef>
                <a:spcPts val="600"/>
              </a:spcBef>
              <a:spcAft>
                <a:spcPts val="600"/>
              </a:spcAft>
            </a:pPr>
            <a:r>
              <a:rPr lang="en-IN" sz="2800" dirty="0" smtClean="0"/>
              <a:t>	Determine </a:t>
            </a:r>
            <a:r>
              <a:rPr lang="en-IN" sz="2800" dirty="0"/>
              <a:t>your investment objectives, risk tolerance, and time horizon. Are you investing for retirement, wealth accumulation, or a specific financial goal? Clear goals will guide your investment decisions</a:t>
            </a:r>
            <a:r>
              <a:rPr lang="en-IN" sz="2800" dirty="0" smtClean="0"/>
              <a:t>.</a:t>
            </a:r>
            <a:endParaRPr lang="en-IN" sz="2800" dirty="0"/>
          </a:p>
        </p:txBody>
      </p:sp>
    </p:spTree>
    <p:extLst>
      <p:ext uri="{BB962C8B-B14F-4D97-AF65-F5344CB8AC3E}">
        <p14:creationId xmlns:p14="http://schemas.microsoft.com/office/powerpoint/2010/main" val="9242908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025" y="197104"/>
            <a:ext cx="11872912" cy="5601533"/>
          </a:xfrm>
          <a:prstGeom prst="rect">
            <a:avLst/>
          </a:prstGeom>
        </p:spPr>
        <p:txBody>
          <a:bodyPr wrap="square">
            <a:spAutoFit/>
          </a:bodyPr>
          <a:lstStyle/>
          <a:p>
            <a:pPr algn="just">
              <a:spcBef>
                <a:spcPts val="600"/>
              </a:spcBef>
              <a:spcAft>
                <a:spcPts val="600"/>
              </a:spcAft>
            </a:pPr>
            <a:r>
              <a:rPr lang="en-IN" sz="2800" b="1" dirty="0" smtClean="0"/>
              <a:t>3. Create </a:t>
            </a:r>
            <a:r>
              <a:rPr lang="en-IN" sz="2800" b="1" dirty="0"/>
              <a:t>a Budget:</a:t>
            </a:r>
          </a:p>
          <a:p>
            <a:pPr algn="just">
              <a:spcBef>
                <a:spcPts val="600"/>
              </a:spcBef>
              <a:spcAft>
                <a:spcPts val="600"/>
              </a:spcAft>
            </a:pPr>
            <a:r>
              <a:rPr lang="en-IN" sz="2800" dirty="0" smtClean="0"/>
              <a:t>	Assess </a:t>
            </a:r>
            <a:r>
              <a:rPr lang="en-IN" sz="2800" dirty="0"/>
              <a:t>your financial situation and set aside funds specifically for investing. Avoid investing money that you might need for essential expenses or emergencies.</a:t>
            </a:r>
          </a:p>
          <a:p>
            <a:pPr lvl="0" algn="just">
              <a:spcBef>
                <a:spcPts val="600"/>
              </a:spcBef>
              <a:spcAft>
                <a:spcPts val="600"/>
              </a:spcAft>
            </a:pPr>
            <a:r>
              <a:rPr lang="en-IN" sz="2800" b="1" dirty="0" smtClean="0"/>
              <a:t>4. Open </a:t>
            </a:r>
            <a:r>
              <a:rPr lang="en-IN" sz="2800" b="1" dirty="0"/>
              <a:t>an Investment Account:</a:t>
            </a:r>
          </a:p>
          <a:p>
            <a:pPr algn="just">
              <a:spcBef>
                <a:spcPts val="600"/>
              </a:spcBef>
              <a:spcAft>
                <a:spcPts val="600"/>
              </a:spcAft>
            </a:pPr>
            <a:r>
              <a:rPr lang="en-IN" sz="2800" dirty="0" smtClean="0"/>
              <a:t>	Choose </a:t>
            </a:r>
            <a:r>
              <a:rPr lang="en-IN" sz="2800" dirty="0"/>
              <a:t>a reputable online brokerage platform and open an investment account. Ensure it offers the tools and resources suitable for your needs.</a:t>
            </a:r>
          </a:p>
          <a:p>
            <a:pPr lvl="0" algn="just">
              <a:spcBef>
                <a:spcPts val="600"/>
              </a:spcBef>
              <a:spcAft>
                <a:spcPts val="600"/>
              </a:spcAft>
            </a:pPr>
            <a:r>
              <a:rPr lang="en-IN" sz="2800" b="1" dirty="0" smtClean="0"/>
              <a:t>5. Research </a:t>
            </a:r>
            <a:r>
              <a:rPr lang="en-IN" sz="2800" b="1" dirty="0"/>
              <a:t>and </a:t>
            </a:r>
            <a:r>
              <a:rPr lang="en-IN" sz="2800" b="1" dirty="0" err="1"/>
              <a:t>Analyze</a:t>
            </a:r>
            <a:r>
              <a:rPr lang="en-IN" sz="2800" b="1" dirty="0"/>
              <a:t> Stocks:</a:t>
            </a:r>
          </a:p>
          <a:p>
            <a:pPr algn="just">
              <a:spcBef>
                <a:spcPts val="600"/>
              </a:spcBef>
              <a:spcAft>
                <a:spcPts val="600"/>
              </a:spcAft>
            </a:pPr>
            <a:r>
              <a:rPr lang="en-IN" sz="2800" dirty="0" smtClean="0"/>
              <a:t>	Conduct </a:t>
            </a:r>
            <a:r>
              <a:rPr lang="en-IN" sz="2800" dirty="0"/>
              <a:t>thorough research on companies you are interested in. </a:t>
            </a:r>
            <a:r>
              <a:rPr lang="en-IN" sz="2800" dirty="0" err="1"/>
              <a:t>Analyze</a:t>
            </a:r>
            <a:r>
              <a:rPr lang="en-IN" sz="2800" dirty="0"/>
              <a:t> financial statements, performance, competitive positioning, and growth prospects. Utilize financial news and analyst reports to stay informed</a:t>
            </a:r>
            <a:r>
              <a:rPr lang="en-IN" sz="2800" dirty="0" smtClean="0"/>
              <a:t>.</a:t>
            </a:r>
            <a:endParaRPr lang="en-IN" sz="2800" dirty="0"/>
          </a:p>
        </p:txBody>
      </p:sp>
    </p:spTree>
    <p:extLst>
      <p:ext uri="{BB962C8B-B14F-4D97-AF65-F5344CB8AC3E}">
        <p14:creationId xmlns:p14="http://schemas.microsoft.com/office/powerpoint/2010/main" val="26429153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025" y="197104"/>
            <a:ext cx="11872912" cy="6032421"/>
          </a:xfrm>
          <a:prstGeom prst="rect">
            <a:avLst/>
          </a:prstGeom>
        </p:spPr>
        <p:txBody>
          <a:bodyPr wrap="square">
            <a:spAutoFit/>
          </a:bodyPr>
          <a:lstStyle/>
          <a:p>
            <a:pPr lvl="0" algn="just">
              <a:spcBef>
                <a:spcPts val="600"/>
              </a:spcBef>
              <a:spcAft>
                <a:spcPts val="600"/>
              </a:spcAft>
            </a:pPr>
            <a:r>
              <a:rPr lang="en-IN" sz="2800" b="1" dirty="0" smtClean="0"/>
              <a:t>6. Diversify </a:t>
            </a:r>
            <a:r>
              <a:rPr lang="en-IN" sz="2800" b="1" dirty="0"/>
              <a:t>Your Portfolio:</a:t>
            </a:r>
          </a:p>
          <a:p>
            <a:pPr lvl="0" algn="just">
              <a:spcBef>
                <a:spcPts val="600"/>
              </a:spcBef>
              <a:spcAft>
                <a:spcPts val="600"/>
              </a:spcAft>
            </a:pPr>
            <a:r>
              <a:rPr lang="en-IN" sz="2800" dirty="0" smtClean="0"/>
              <a:t>	Spread </a:t>
            </a:r>
            <a:r>
              <a:rPr lang="en-IN" sz="2800" dirty="0"/>
              <a:t>your investments across various stocks and sectors to reduce risk. Diversification helps protect your portfolio from significant losses if a specific stock or sector performs poorly.</a:t>
            </a:r>
          </a:p>
          <a:p>
            <a:pPr lvl="0" algn="just">
              <a:spcBef>
                <a:spcPts val="600"/>
              </a:spcBef>
              <a:spcAft>
                <a:spcPts val="600"/>
              </a:spcAft>
            </a:pPr>
            <a:r>
              <a:rPr lang="en-IN" sz="2800" b="1" dirty="0" smtClean="0"/>
              <a:t>7. Start </a:t>
            </a:r>
            <a:r>
              <a:rPr lang="en-IN" sz="2800" b="1" dirty="0"/>
              <a:t>Small and Invest Regularly:</a:t>
            </a:r>
          </a:p>
          <a:p>
            <a:pPr algn="just">
              <a:spcBef>
                <a:spcPts val="600"/>
              </a:spcBef>
              <a:spcAft>
                <a:spcPts val="600"/>
              </a:spcAft>
            </a:pPr>
            <a:r>
              <a:rPr lang="en-IN" sz="2800" dirty="0" smtClean="0"/>
              <a:t>	Begin </a:t>
            </a:r>
            <a:r>
              <a:rPr lang="en-IN" sz="2800" dirty="0"/>
              <a:t>with a small amount to gain experience and confidence. Regularly contribute funds to your investments, even if it's a small amount. Consistent investing can compound over time.</a:t>
            </a:r>
          </a:p>
          <a:p>
            <a:pPr lvl="0" algn="just">
              <a:spcBef>
                <a:spcPts val="600"/>
              </a:spcBef>
              <a:spcAft>
                <a:spcPts val="600"/>
              </a:spcAft>
            </a:pPr>
            <a:r>
              <a:rPr lang="en-IN" sz="2800" b="1" dirty="0" smtClean="0"/>
              <a:t>8. Monitor </a:t>
            </a:r>
            <a:r>
              <a:rPr lang="en-IN" sz="2800" b="1" dirty="0"/>
              <a:t>Your Investments:</a:t>
            </a:r>
          </a:p>
          <a:p>
            <a:pPr algn="just">
              <a:spcBef>
                <a:spcPts val="600"/>
              </a:spcBef>
              <a:spcAft>
                <a:spcPts val="600"/>
              </a:spcAft>
            </a:pPr>
            <a:r>
              <a:rPr lang="en-IN" sz="2800" dirty="0" smtClean="0"/>
              <a:t>	Keep </a:t>
            </a:r>
            <a:r>
              <a:rPr lang="en-IN" sz="2800" dirty="0"/>
              <a:t>track of your portfolio regularly and stay updated on market news and trends. </a:t>
            </a:r>
            <a:r>
              <a:rPr lang="en-IN" sz="2800" dirty="0" err="1"/>
              <a:t>Reevaluate</a:t>
            </a:r>
            <a:r>
              <a:rPr lang="en-IN" sz="2800" dirty="0"/>
              <a:t> your holdings periodically to ensure they align with your investment goals</a:t>
            </a:r>
            <a:r>
              <a:rPr lang="en-IN" sz="2800" dirty="0" smtClean="0"/>
              <a:t>.</a:t>
            </a:r>
            <a:endParaRPr lang="en-IN" sz="2800" dirty="0"/>
          </a:p>
        </p:txBody>
      </p:sp>
    </p:spTree>
    <p:extLst>
      <p:ext uri="{BB962C8B-B14F-4D97-AF65-F5344CB8AC3E}">
        <p14:creationId xmlns:p14="http://schemas.microsoft.com/office/powerpoint/2010/main" val="23532039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025" y="197104"/>
            <a:ext cx="11872912" cy="5601533"/>
          </a:xfrm>
          <a:prstGeom prst="rect">
            <a:avLst/>
          </a:prstGeom>
        </p:spPr>
        <p:txBody>
          <a:bodyPr wrap="square">
            <a:spAutoFit/>
          </a:bodyPr>
          <a:lstStyle/>
          <a:p>
            <a:pPr lvl="0" algn="just">
              <a:spcBef>
                <a:spcPts val="600"/>
              </a:spcBef>
              <a:spcAft>
                <a:spcPts val="600"/>
              </a:spcAft>
            </a:pPr>
            <a:r>
              <a:rPr lang="en-IN" sz="2800" b="1" dirty="0" smtClean="0"/>
              <a:t>9. Avoid </a:t>
            </a:r>
            <a:r>
              <a:rPr lang="en-IN" sz="2800" b="1" dirty="0"/>
              <a:t>Emotional Decision-Making:</a:t>
            </a:r>
          </a:p>
          <a:p>
            <a:pPr algn="just">
              <a:spcBef>
                <a:spcPts val="600"/>
              </a:spcBef>
              <a:spcAft>
                <a:spcPts val="600"/>
              </a:spcAft>
            </a:pPr>
            <a:r>
              <a:rPr lang="en-IN" sz="2800" dirty="0" smtClean="0"/>
              <a:t>	Emotions </a:t>
            </a:r>
            <a:r>
              <a:rPr lang="en-IN" sz="2800" dirty="0"/>
              <a:t>can cloud judgment and lead to impulsive decisions. Stick to your investment plan and avoid reacting to short-term market fluctuations.</a:t>
            </a:r>
          </a:p>
          <a:p>
            <a:pPr lvl="0" algn="just">
              <a:spcBef>
                <a:spcPts val="600"/>
              </a:spcBef>
              <a:spcAft>
                <a:spcPts val="600"/>
              </a:spcAft>
            </a:pPr>
            <a:r>
              <a:rPr lang="en-IN" sz="2800" b="1" dirty="0" smtClean="0"/>
              <a:t>10. Practice </a:t>
            </a:r>
            <a:r>
              <a:rPr lang="en-IN" sz="2800" b="1" dirty="0"/>
              <a:t>Patience and Long-Term Thinking:</a:t>
            </a:r>
          </a:p>
          <a:p>
            <a:pPr algn="just">
              <a:spcBef>
                <a:spcPts val="600"/>
              </a:spcBef>
              <a:spcAft>
                <a:spcPts val="600"/>
              </a:spcAft>
            </a:pPr>
            <a:r>
              <a:rPr lang="en-IN" sz="2800" dirty="0" smtClean="0"/>
              <a:t>	Investing </a:t>
            </a:r>
            <a:r>
              <a:rPr lang="en-IN" sz="2800" dirty="0"/>
              <a:t>in the stock market requires patience. Don't expect immediate returns, and remember that successful investing often involves long-term commitment.</a:t>
            </a:r>
          </a:p>
          <a:p>
            <a:pPr lvl="0" algn="just">
              <a:spcBef>
                <a:spcPts val="600"/>
              </a:spcBef>
              <a:spcAft>
                <a:spcPts val="600"/>
              </a:spcAft>
            </a:pPr>
            <a:r>
              <a:rPr lang="en-IN" sz="2800" b="1" dirty="0" smtClean="0"/>
              <a:t>11. Stay </a:t>
            </a:r>
            <a:r>
              <a:rPr lang="en-IN" sz="2800" b="1" dirty="0"/>
              <a:t>Disciplined and Keep Learning:</a:t>
            </a:r>
          </a:p>
          <a:p>
            <a:pPr algn="just">
              <a:spcBef>
                <a:spcPts val="600"/>
              </a:spcBef>
              <a:spcAft>
                <a:spcPts val="600"/>
              </a:spcAft>
            </a:pPr>
            <a:r>
              <a:rPr lang="en-IN" sz="2800" dirty="0" smtClean="0"/>
              <a:t>	Investing </a:t>
            </a:r>
            <a:r>
              <a:rPr lang="en-IN" sz="2800" dirty="0"/>
              <a:t>is a continuous learning process. Stay disciplined in your investment strategy and continue to educate yourself about market trends and new investment opportunities</a:t>
            </a:r>
            <a:r>
              <a:rPr lang="en-IN" sz="2800" dirty="0" smtClean="0"/>
              <a:t>.</a:t>
            </a:r>
            <a:endParaRPr lang="en-IN" sz="2800" dirty="0"/>
          </a:p>
        </p:txBody>
      </p:sp>
    </p:spTree>
    <p:extLst>
      <p:ext uri="{BB962C8B-B14F-4D97-AF65-F5344CB8AC3E}">
        <p14:creationId xmlns:p14="http://schemas.microsoft.com/office/powerpoint/2010/main" val="20448265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025" y="197104"/>
            <a:ext cx="11872912" cy="3570208"/>
          </a:xfrm>
          <a:prstGeom prst="rect">
            <a:avLst/>
          </a:prstGeom>
        </p:spPr>
        <p:txBody>
          <a:bodyPr wrap="square">
            <a:spAutoFit/>
          </a:bodyPr>
          <a:lstStyle/>
          <a:p>
            <a:pPr lvl="0" algn="just">
              <a:spcBef>
                <a:spcPts val="600"/>
              </a:spcBef>
              <a:spcAft>
                <a:spcPts val="600"/>
              </a:spcAft>
            </a:pPr>
            <a:r>
              <a:rPr lang="en-IN" sz="2800" b="1" dirty="0" smtClean="0"/>
              <a:t>12. Seek </a:t>
            </a:r>
            <a:r>
              <a:rPr lang="en-IN" sz="2800" b="1" dirty="0"/>
              <a:t>Professional Advice If Necessary:</a:t>
            </a:r>
          </a:p>
          <a:p>
            <a:pPr algn="just">
              <a:spcBef>
                <a:spcPts val="600"/>
              </a:spcBef>
              <a:spcAft>
                <a:spcPts val="600"/>
              </a:spcAft>
            </a:pPr>
            <a:r>
              <a:rPr lang="en-IN" sz="2800" dirty="0"/>
              <a:t>While you aim to invest independently, there might be instances where professional advice could be beneficial, especially for complex financial situations or specific investment needs</a:t>
            </a:r>
            <a:r>
              <a:rPr lang="en-IN" sz="2800" dirty="0" smtClean="0"/>
              <a:t>.</a:t>
            </a:r>
          </a:p>
          <a:p>
            <a:pPr algn="just">
              <a:spcBef>
                <a:spcPts val="600"/>
              </a:spcBef>
              <a:spcAft>
                <a:spcPts val="600"/>
              </a:spcAft>
            </a:pPr>
            <a:endParaRPr lang="en-IN" sz="2800" dirty="0"/>
          </a:p>
          <a:p>
            <a:pPr algn="just">
              <a:spcBef>
                <a:spcPts val="600"/>
              </a:spcBef>
              <a:spcAft>
                <a:spcPts val="600"/>
              </a:spcAft>
            </a:pPr>
            <a:r>
              <a:rPr lang="en-IN" sz="2800" dirty="0" smtClean="0"/>
              <a:t>	</a:t>
            </a:r>
            <a:r>
              <a:rPr lang="en-IN" sz="2800" b="1" dirty="0" smtClean="0"/>
              <a:t>By </a:t>
            </a:r>
            <a:r>
              <a:rPr lang="en-IN" sz="2800" b="1" dirty="0"/>
              <a:t>following these steps, you can confidently venture into self-directed investing and take control of your financial future in the stock market.</a:t>
            </a:r>
          </a:p>
        </p:txBody>
      </p:sp>
    </p:spTree>
    <p:extLst>
      <p:ext uri="{BB962C8B-B14F-4D97-AF65-F5344CB8AC3E}">
        <p14:creationId xmlns:p14="http://schemas.microsoft.com/office/powerpoint/2010/main" val="3399217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322" y="187097"/>
            <a:ext cx="11780950" cy="523220"/>
          </a:xfrm>
          <a:prstGeom prst="rect">
            <a:avLst/>
          </a:prstGeom>
        </p:spPr>
        <p:txBody>
          <a:bodyPr wrap="square">
            <a:spAutoFit/>
          </a:bodyPr>
          <a:lstStyle/>
          <a:p>
            <a:r>
              <a:rPr lang="en-IN" sz="2800" b="1" dirty="0" smtClean="0">
                <a:latin typeface="Times New Roman" panose="02020603050405020304" pitchFamily="18" charset="0"/>
                <a:ea typeface="Times New Roman" panose="02020603050405020304" pitchFamily="18" charset="0"/>
              </a:rPr>
              <a:t>Meaning of DEMAT &amp; </a:t>
            </a:r>
            <a:r>
              <a:rPr lang="en-IN" sz="2800" b="1" dirty="0">
                <a:latin typeface="Times New Roman" panose="02020603050405020304" pitchFamily="18" charset="0"/>
                <a:ea typeface="Times New Roman" panose="02020603050405020304" pitchFamily="18" charset="0"/>
              </a:rPr>
              <a:t>Trading Account and Trading Terminal</a:t>
            </a:r>
            <a:endParaRPr lang="en-IN" sz="2800" b="1" dirty="0"/>
          </a:p>
        </p:txBody>
      </p:sp>
      <p:sp>
        <p:nvSpPr>
          <p:cNvPr id="3" name="Rectangle 2"/>
          <p:cNvSpPr/>
          <p:nvPr/>
        </p:nvSpPr>
        <p:spPr>
          <a:xfrm>
            <a:off x="350981" y="784106"/>
            <a:ext cx="11342255" cy="5670783"/>
          </a:xfrm>
          <a:prstGeom prst="rect">
            <a:avLst/>
          </a:prstGeom>
        </p:spPr>
        <p:txBody>
          <a:bodyPr wrap="square">
            <a:spAutoFit/>
          </a:bodyPr>
          <a:lstStyle/>
          <a:p>
            <a:pPr marL="342900" lvl="0" indent="-342900" algn="just">
              <a:spcAft>
                <a:spcPts val="0"/>
              </a:spcAft>
              <a:tabLst>
                <a:tab pos="457200" algn="l"/>
              </a:tabLst>
            </a:pPr>
            <a:r>
              <a:rPr lang="en-IN" sz="25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DEMAT or </a:t>
            </a:r>
            <a:r>
              <a:rPr lang="en-IN" sz="25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Dematerialisation account: </a:t>
            </a:r>
          </a:p>
          <a:p>
            <a:pPr lvl="0" algn="just">
              <a:spcAft>
                <a:spcPts val="0"/>
              </a:spcAft>
              <a:tabLst>
                <a:tab pos="457200" algn="l"/>
              </a:tabLst>
            </a:pPr>
            <a:r>
              <a:rPr lang="en-US" sz="2500" dirty="0" smtClean="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rPr>
              <a:t>	A </a:t>
            </a:r>
            <a:r>
              <a:rPr lang="en-US" sz="2500" dirty="0" err="1" smtClean="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rPr>
              <a:t>Demat</a:t>
            </a:r>
            <a:r>
              <a:rPr lang="en-US" sz="2500" dirty="0" smtClean="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rPr>
              <a:t>account </a:t>
            </a:r>
            <a:r>
              <a:rPr lang="en-US" sz="2500" dirty="0" smtClean="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rPr>
              <a:t>is a digital account that helps </a:t>
            </a:r>
            <a:r>
              <a:rPr lang="en-US" sz="2500" dirty="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rPr>
              <a:t>investors hold shares and securities in an electronic format. </a:t>
            </a:r>
            <a:r>
              <a:rPr lang="en-US" sz="2500" dirty="0" smtClean="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rPr>
              <a:t>It </a:t>
            </a:r>
            <a:r>
              <a:rPr lang="en-US" sz="2500" dirty="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rPr>
              <a:t>also helps to keep proper track of all the investments an individual makes in shares, exchange-traded funds, bonds, and mutual funds in one </a:t>
            </a:r>
            <a:r>
              <a:rPr lang="en-US" sz="2500" dirty="0" smtClean="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rPr>
              <a:t>place</a:t>
            </a:r>
          </a:p>
          <a:p>
            <a:pPr lvl="0" algn="just">
              <a:spcAft>
                <a:spcPts val="0"/>
              </a:spcAft>
              <a:tabLst>
                <a:tab pos="457200" algn="l"/>
              </a:tabLst>
            </a:pPr>
            <a:endParaRPr lang="en-IN" sz="2500" dirty="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endParaRPr>
          </a:p>
          <a:p>
            <a:pPr lvl="0" algn="just">
              <a:spcAft>
                <a:spcPts val="0"/>
              </a:spcAft>
              <a:tabLst>
                <a:tab pos="457200" algn="l"/>
              </a:tabLst>
            </a:pPr>
            <a:r>
              <a:rPr lang="en-IN" sz="2500" dirty="0" smtClean="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rPr>
              <a:t>	Imagine </a:t>
            </a:r>
            <a:r>
              <a:rPr lang="en-IN" sz="2500" dirty="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rPr>
              <a:t>you have a </a:t>
            </a:r>
            <a:r>
              <a:rPr lang="en-IN" sz="2500" b="1" dirty="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rPr>
              <a:t>piggy bank </a:t>
            </a:r>
            <a:r>
              <a:rPr lang="en-IN" sz="2500" dirty="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rPr>
              <a:t>at home where you keep all your coins. Similarly, a DEMAT account is like a digital piggy bank where you can store your investment assets, like stocks and shares, in an electronic form. Instead of holding physical certificates, everything is stored electronically.</a:t>
            </a:r>
            <a:endParaRPr lang="en-IN" sz="25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spcBef>
                <a:spcPts val="1500"/>
              </a:spcBef>
              <a:spcAft>
                <a:spcPts val="1500"/>
              </a:spcAft>
            </a:pPr>
            <a:r>
              <a:rPr lang="en-IN" sz="25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Example:</a:t>
            </a:r>
            <a:r>
              <a:rPr lang="en-IN" sz="25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500" dirty="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rPr>
              <a:t>Suppose you buy 50 shares of a company. Instead of getting paper certificates for those shares, they will be held in your DEMAT account electronically. Whenever you want to sell those shares, the transactions happen digitally through your DEMAT account</a:t>
            </a:r>
            <a:r>
              <a:rPr lang="en-IN" sz="2500" dirty="0" smtClean="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744884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0981" y="784106"/>
            <a:ext cx="11342255" cy="4324261"/>
          </a:xfrm>
          <a:prstGeom prst="rect">
            <a:avLst/>
          </a:prstGeom>
        </p:spPr>
        <p:txBody>
          <a:bodyPr wrap="square">
            <a:spAutoFit/>
          </a:bodyPr>
          <a:lstStyle/>
          <a:p>
            <a:pPr algn="just">
              <a:spcBef>
                <a:spcPts val="1500"/>
              </a:spcBef>
              <a:spcAft>
                <a:spcPts val="1500"/>
              </a:spcAft>
            </a:pPr>
            <a:r>
              <a:rPr lang="en-US" sz="2500"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Institutions, which control </a:t>
            </a:r>
            <a:r>
              <a:rPr lang="en-US" sz="2500" dirty="0" err="1"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Demat</a:t>
            </a:r>
            <a:r>
              <a:rPr lang="en-US" sz="2500"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500"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ccount in India:</a:t>
            </a:r>
          </a:p>
          <a:p>
            <a:pPr marL="457200" indent="-457200" algn="just">
              <a:spcBef>
                <a:spcPts val="1500"/>
              </a:spcBef>
              <a:spcAft>
                <a:spcPts val="1500"/>
              </a:spcAft>
              <a:buAutoNum type="arabicPeriod"/>
            </a:pPr>
            <a:r>
              <a:rPr lang="en-US" sz="2500" dirty="0" smtClean="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rPr>
              <a:t>NSDL: National </a:t>
            </a:r>
            <a:r>
              <a:rPr lang="en-US" sz="2500" dirty="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rPr>
              <a:t>Securities Depository </a:t>
            </a:r>
            <a:r>
              <a:rPr lang="en-US" sz="2500" dirty="0" smtClean="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rPr>
              <a:t>Limited (1996, NSE)</a:t>
            </a:r>
          </a:p>
          <a:p>
            <a:pPr marL="457200" indent="-457200" algn="just">
              <a:spcBef>
                <a:spcPts val="1500"/>
              </a:spcBef>
              <a:spcAft>
                <a:spcPts val="1500"/>
              </a:spcAft>
              <a:buAutoNum type="arabicPeriod"/>
            </a:pPr>
            <a:r>
              <a:rPr lang="en-US" sz="2500" dirty="0" smtClean="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rPr>
              <a:t>CDSL: Central </a:t>
            </a:r>
            <a:r>
              <a:rPr lang="en-US" sz="2500" dirty="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rPr>
              <a:t>Depository Services </a:t>
            </a:r>
            <a:r>
              <a:rPr lang="en-US" sz="2500" dirty="0" smtClean="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rPr>
              <a:t>Limited (1999, BSE)</a:t>
            </a:r>
          </a:p>
          <a:p>
            <a:pPr algn="just">
              <a:spcBef>
                <a:spcPts val="1500"/>
              </a:spcBef>
              <a:spcAft>
                <a:spcPts val="1500"/>
              </a:spcAft>
            </a:pPr>
            <a:endParaRPr lang="en-US" sz="2500"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spcBef>
                <a:spcPts val="1500"/>
              </a:spcBef>
              <a:spcAft>
                <a:spcPts val="1500"/>
              </a:spcAft>
            </a:pPr>
            <a:r>
              <a:rPr lang="en-US" sz="2500"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What </a:t>
            </a:r>
            <a:r>
              <a:rPr lang="en-US" sz="25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is a Depository </a:t>
            </a:r>
            <a:r>
              <a:rPr lang="en-US" sz="2500"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participant:</a:t>
            </a:r>
            <a:endParaRPr lang="en-US" sz="25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spcBef>
                <a:spcPts val="1500"/>
              </a:spcBef>
              <a:spcAft>
                <a:spcPts val="1500"/>
              </a:spcAft>
            </a:pPr>
            <a:r>
              <a:rPr lang="en-US" sz="2500" dirty="0" smtClean="0">
                <a:latin typeface="Times New Roman" panose="02020603050405020304" pitchFamily="18" charset="0"/>
                <a:ea typeface="Times New Roman" panose="02020603050405020304" pitchFamily="18" charset="0"/>
                <a:cs typeface="Times New Roman" panose="02020603050405020304" pitchFamily="18" charset="0"/>
              </a:rPr>
              <a:t>Depository </a:t>
            </a:r>
            <a:r>
              <a:rPr lang="en-US" sz="2500" dirty="0">
                <a:latin typeface="Times New Roman" panose="02020603050405020304" pitchFamily="18" charset="0"/>
                <a:ea typeface="Times New Roman" panose="02020603050405020304" pitchFamily="18" charset="0"/>
                <a:cs typeface="Times New Roman" panose="02020603050405020304" pitchFamily="18" charset="0"/>
              </a:rPr>
              <a:t>participants are the agents of a depository such as NSDL or </a:t>
            </a:r>
            <a:r>
              <a:rPr lang="en-US" sz="2500" dirty="0" smtClean="0">
                <a:latin typeface="Times New Roman" panose="02020603050405020304" pitchFamily="18" charset="0"/>
                <a:ea typeface="Times New Roman" panose="02020603050405020304" pitchFamily="18" charset="0"/>
                <a:cs typeface="Times New Roman" panose="02020603050405020304" pitchFamily="18" charset="0"/>
              </a:rPr>
              <a:t>CDSL</a:t>
            </a:r>
            <a:endParaRPr lang="en-IN" sz="2500" dirty="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98713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559" y="371825"/>
            <a:ext cx="11780950" cy="523220"/>
          </a:xfrm>
          <a:prstGeom prst="rect">
            <a:avLst/>
          </a:prstGeom>
        </p:spPr>
        <p:txBody>
          <a:bodyPr wrap="square">
            <a:spAutoFit/>
          </a:bodyPr>
          <a:lstStyle/>
          <a:p>
            <a:r>
              <a:rPr lang="en-IN" sz="2800" b="1" dirty="0" smtClean="0">
                <a:latin typeface="Times New Roman" panose="02020603050405020304" pitchFamily="18" charset="0"/>
                <a:ea typeface="Times New Roman" panose="02020603050405020304" pitchFamily="18" charset="0"/>
              </a:rPr>
              <a:t>Meaning of DEMAT &amp; </a:t>
            </a:r>
            <a:r>
              <a:rPr lang="en-IN" sz="2800" b="1" dirty="0">
                <a:latin typeface="Times New Roman" panose="02020603050405020304" pitchFamily="18" charset="0"/>
                <a:ea typeface="Times New Roman" panose="02020603050405020304" pitchFamily="18" charset="0"/>
              </a:rPr>
              <a:t>Trading Account and Trading Terminal</a:t>
            </a:r>
            <a:endParaRPr lang="en-IN" sz="2800" b="1" dirty="0"/>
          </a:p>
        </p:txBody>
      </p:sp>
      <p:sp>
        <p:nvSpPr>
          <p:cNvPr id="3" name="Rectangle 2"/>
          <p:cNvSpPr/>
          <p:nvPr/>
        </p:nvSpPr>
        <p:spPr>
          <a:xfrm>
            <a:off x="350981" y="1042724"/>
            <a:ext cx="11342255" cy="4708981"/>
          </a:xfrm>
          <a:prstGeom prst="rect">
            <a:avLst/>
          </a:prstGeom>
        </p:spPr>
        <p:txBody>
          <a:bodyPr wrap="square">
            <a:spAutoFit/>
          </a:bodyPr>
          <a:lstStyle/>
          <a:p>
            <a:pPr marL="342900" lvl="0" indent="-342900" algn="just">
              <a:spcAft>
                <a:spcPts val="0"/>
              </a:spcAft>
              <a:tabLst>
                <a:tab pos="457200" algn="l"/>
              </a:tabLst>
            </a:pPr>
            <a:r>
              <a:rPr lang="en-IN" sz="25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Trading Account: </a:t>
            </a:r>
          </a:p>
          <a:p>
            <a:pPr lvl="0" algn="just">
              <a:spcAft>
                <a:spcPts val="0"/>
              </a:spcAft>
              <a:tabLst>
                <a:tab pos="457200" algn="l"/>
              </a:tabLst>
            </a:pPr>
            <a:r>
              <a:rPr lang="en-US" sz="2500" dirty="0" smtClean="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500" dirty="0" smtClean="0">
                <a:latin typeface="Times New Roman" panose="02020603050405020304" pitchFamily="18" charset="0"/>
                <a:ea typeface="Times New Roman" panose="02020603050405020304" pitchFamily="18" charset="0"/>
                <a:cs typeface="Times New Roman" panose="02020603050405020304" pitchFamily="18" charset="0"/>
              </a:rPr>
              <a:t>Think </a:t>
            </a:r>
            <a:r>
              <a:rPr lang="en-IN" sz="2500" dirty="0">
                <a:latin typeface="Times New Roman" panose="02020603050405020304" pitchFamily="18" charset="0"/>
                <a:ea typeface="Times New Roman" panose="02020603050405020304" pitchFamily="18" charset="0"/>
                <a:cs typeface="Times New Roman" panose="02020603050405020304" pitchFamily="18" charset="0"/>
              </a:rPr>
              <a:t>of a trading account as a gateway that allows you to buy and sell stocks, just like a shop where you can buy and sell various items. It's an account provided by a stockbroker or a financial institution that enables you to place orders for buying and selling investments like stocks, mutual funds, and more</a:t>
            </a:r>
            <a:r>
              <a:rPr lang="en-IN" sz="2500" dirty="0" smtClean="0">
                <a:latin typeface="Times New Roman" panose="02020603050405020304" pitchFamily="18" charset="0"/>
                <a:ea typeface="Times New Roman" panose="02020603050405020304" pitchFamily="18" charset="0"/>
                <a:cs typeface="Times New Roman" panose="02020603050405020304" pitchFamily="18" charset="0"/>
              </a:rPr>
              <a:t>.</a:t>
            </a:r>
          </a:p>
          <a:p>
            <a:pPr lvl="0" algn="just">
              <a:spcAft>
                <a:spcPts val="0"/>
              </a:spcAft>
              <a:tabLst>
                <a:tab pos="457200" algn="l"/>
              </a:tabLst>
            </a:pPr>
            <a:endParaRPr lang="en-IN" sz="25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25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Example</a:t>
            </a:r>
            <a:r>
              <a:rPr lang="en-IN" sz="25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z="2500"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sz="25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25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2500" dirty="0" smtClean="0">
                <a:latin typeface="Times New Roman" panose="02020603050405020304" pitchFamily="18" charset="0"/>
                <a:ea typeface="Times New Roman" panose="02020603050405020304" pitchFamily="18" charset="0"/>
                <a:cs typeface="Times New Roman" panose="02020603050405020304" pitchFamily="18" charset="0"/>
              </a:rPr>
              <a:t>You </a:t>
            </a:r>
            <a:r>
              <a:rPr lang="en-IN" sz="2500" dirty="0">
                <a:latin typeface="Times New Roman" panose="02020603050405020304" pitchFamily="18" charset="0"/>
                <a:ea typeface="Times New Roman" panose="02020603050405020304" pitchFamily="18" charset="0"/>
                <a:cs typeface="Times New Roman" panose="02020603050405020304" pitchFamily="18" charset="0"/>
              </a:rPr>
              <a:t>want to buy 10 shares of a company, so you place an order through your trading account. When the stock's price reaches the level you're comfortable with, the order gets executed, and the shares are purchased, and they go into your DEMAT account.</a:t>
            </a:r>
          </a:p>
          <a:p>
            <a:pPr lvl="0" algn="just">
              <a:spcAft>
                <a:spcPts val="0"/>
              </a:spcAft>
              <a:tabLst>
                <a:tab pos="457200" algn="l"/>
              </a:tabLst>
            </a:pPr>
            <a:endParaRPr lang="en-IN" sz="25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7607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025" y="234048"/>
            <a:ext cx="11872912" cy="2554545"/>
          </a:xfrm>
          <a:prstGeom prst="rect">
            <a:avLst/>
          </a:prstGeom>
        </p:spPr>
        <p:txBody>
          <a:bodyPr wrap="square">
            <a:spAutoFit/>
          </a:bodyPr>
          <a:lstStyle/>
          <a:p>
            <a:pPr algn="just"/>
            <a:r>
              <a:rPr lang="en-IN" sz="3200" b="1" dirty="0">
                <a:latin typeface="Times New Roman" panose="02020603050405020304" pitchFamily="18" charset="0"/>
                <a:cs typeface="Times New Roman" panose="02020603050405020304" pitchFamily="18" charset="0"/>
              </a:rPr>
              <a:t>What is </a:t>
            </a:r>
            <a:r>
              <a:rPr lang="en-IN" sz="3200" b="1" dirty="0" smtClean="0">
                <a:latin typeface="Times New Roman" panose="02020603050405020304" pitchFamily="18" charset="0"/>
                <a:cs typeface="Times New Roman" panose="02020603050405020304" pitchFamily="18" charset="0"/>
              </a:rPr>
              <a:t>the Stock </a:t>
            </a:r>
            <a:r>
              <a:rPr lang="en-IN" sz="3200" b="1" dirty="0">
                <a:latin typeface="Times New Roman" panose="02020603050405020304" pitchFamily="18" charset="0"/>
                <a:cs typeface="Times New Roman" panose="02020603050405020304" pitchFamily="18" charset="0"/>
              </a:rPr>
              <a:t>Market?</a:t>
            </a:r>
            <a:endParaRPr lang="en-IN" sz="3200" dirty="0">
              <a:latin typeface="Times New Roman" panose="02020603050405020304" pitchFamily="18" charset="0"/>
              <a:cs typeface="Times New Roman" panose="02020603050405020304" pitchFamily="18" charset="0"/>
            </a:endParaRPr>
          </a:p>
          <a:p>
            <a:pPr algn="just"/>
            <a:r>
              <a:rPr lang="en-IN" sz="3200" dirty="0">
                <a:latin typeface="Times New Roman" panose="02020603050405020304" pitchFamily="18" charset="0"/>
                <a:cs typeface="Times New Roman" panose="02020603050405020304" pitchFamily="18" charset="0"/>
              </a:rPr>
              <a:t>The stock market is like a big marketplace where people buy and sell shares of companies. When you buy a share of a company, you become a partial owner of that company. You can think of a share as a tiny piece of a big pie.</a:t>
            </a:r>
          </a:p>
        </p:txBody>
      </p:sp>
      <p:sp>
        <p:nvSpPr>
          <p:cNvPr id="3" name="Rectangle 2"/>
          <p:cNvSpPr/>
          <p:nvPr/>
        </p:nvSpPr>
        <p:spPr>
          <a:xfrm>
            <a:off x="200025" y="3010602"/>
            <a:ext cx="11714884" cy="3200876"/>
          </a:xfrm>
          <a:prstGeom prst="rect">
            <a:avLst/>
          </a:prstGeom>
        </p:spPr>
        <p:txBody>
          <a:bodyPr wrap="square">
            <a:spAutoFit/>
          </a:bodyPr>
          <a:lstStyle/>
          <a:p>
            <a:pPr algn="just">
              <a:spcBef>
                <a:spcPts val="600"/>
              </a:spcBef>
              <a:spcAft>
                <a:spcPts val="600"/>
              </a:spcAft>
            </a:pPr>
            <a:r>
              <a:rPr lang="en-IN" sz="3200" b="1" dirty="0" smtClean="0">
                <a:latin typeface="Times New Roman" panose="02020603050405020304" pitchFamily="18" charset="0"/>
                <a:cs typeface="Times New Roman" panose="02020603050405020304" pitchFamily="18" charset="0"/>
              </a:rPr>
              <a:t>Reasons for offering shares in the stock market?</a:t>
            </a:r>
            <a:endParaRPr lang="en-IN" sz="3200" b="1" dirty="0">
              <a:latin typeface="Times New Roman" panose="02020603050405020304" pitchFamily="18" charset="0"/>
              <a:cs typeface="Times New Roman" panose="02020603050405020304" pitchFamily="18" charset="0"/>
            </a:endParaRPr>
          </a:p>
          <a:p>
            <a:pPr algn="just">
              <a:spcBef>
                <a:spcPts val="600"/>
              </a:spcBef>
              <a:spcAft>
                <a:spcPts val="600"/>
              </a:spcAft>
            </a:pPr>
            <a:r>
              <a:rPr lang="en-IN" sz="3200" dirty="0" smtClean="0">
                <a:latin typeface="Times New Roman" panose="02020603050405020304" pitchFamily="18" charset="0"/>
                <a:cs typeface="Times New Roman" panose="02020603050405020304" pitchFamily="18" charset="0"/>
              </a:rPr>
              <a:t>	Companies </a:t>
            </a:r>
            <a:r>
              <a:rPr lang="en-IN" sz="3200" dirty="0">
                <a:latin typeface="Times New Roman" panose="02020603050405020304" pitchFamily="18" charset="0"/>
                <a:cs typeface="Times New Roman" panose="02020603050405020304" pitchFamily="18" charset="0"/>
              </a:rPr>
              <a:t>offer shares to the public so that they can raise money to grow and expand their businesses. By buying shares, people invest in the company's success. If the company does well, the value of the shares may go up, and the investors can make a profit when they sell the shares.</a:t>
            </a:r>
          </a:p>
        </p:txBody>
      </p:sp>
    </p:spTree>
    <p:extLst>
      <p:ext uri="{BB962C8B-B14F-4D97-AF65-F5344CB8AC3E}">
        <p14:creationId xmlns:p14="http://schemas.microsoft.com/office/powerpoint/2010/main" val="9042414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268" y="251753"/>
            <a:ext cx="11780950" cy="523220"/>
          </a:xfrm>
          <a:prstGeom prst="rect">
            <a:avLst/>
          </a:prstGeom>
        </p:spPr>
        <p:txBody>
          <a:bodyPr wrap="square">
            <a:spAutoFit/>
          </a:bodyPr>
          <a:lstStyle/>
          <a:p>
            <a:r>
              <a:rPr lang="en-IN" sz="2800" b="1" dirty="0" smtClean="0">
                <a:latin typeface="Times New Roman" panose="02020603050405020304" pitchFamily="18" charset="0"/>
                <a:ea typeface="Times New Roman" panose="02020603050405020304" pitchFamily="18" charset="0"/>
              </a:rPr>
              <a:t>Meaning of DEMAT &amp; </a:t>
            </a:r>
            <a:r>
              <a:rPr lang="en-IN" sz="2800" b="1" dirty="0">
                <a:latin typeface="Times New Roman" panose="02020603050405020304" pitchFamily="18" charset="0"/>
                <a:ea typeface="Times New Roman" panose="02020603050405020304" pitchFamily="18" charset="0"/>
              </a:rPr>
              <a:t>Trading Account and Trading Terminal</a:t>
            </a:r>
            <a:endParaRPr lang="en-IN" sz="2800" b="1" dirty="0"/>
          </a:p>
        </p:txBody>
      </p:sp>
      <p:sp>
        <p:nvSpPr>
          <p:cNvPr id="3" name="Rectangle 2"/>
          <p:cNvSpPr/>
          <p:nvPr/>
        </p:nvSpPr>
        <p:spPr>
          <a:xfrm>
            <a:off x="360217" y="774973"/>
            <a:ext cx="11342255" cy="5863144"/>
          </a:xfrm>
          <a:prstGeom prst="rect">
            <a:avLst/>
          </a:prstGeom>
        </p:spPr>
        <p:txBody>
          <a:bodyPr wrap="square">
            <a:spAutoFit/>
          </a:bodyPr>
          <a:lstStyle/>
          <a:p>
            <a:pPr marL="342900" lvl="0" indent="-342900" algn="just">
              <a:spcAft>
                <a:spcPts val="0"/>
              </a:spcAft>
              <a:tabLst>
                <a:tab pos="457200" algn="l"/>
              </a:tabLst>
            </a:pPr>
            <a:r>
              <a:rPr lang="en-IN" sz="25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Trading Terminal: </a:t>
            </a:r>
          </a:p>
          <a:p>
            <a:pPr lvl="0" algn="just"/>
            <a:r>
              <a:rPr lang="en-US" sz="2500" dirty="0" smtClean="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500" dirty="0" smtClean="0">
                <a:latin typeface="Times New Roman" panose="02020603050405020304" pitchFamily="18" charset="0"/>
                <a:ea typeface="Times New Roman" panose="02020603050405020304" pitchFamily="18" charset="0"/>
                <a:cs typeface="Times New Roman" panose="02020603050405020304" pitchFamily="18" charset="0"/>
              </a:rPr>
              <a:t>A </a:t>
            </a:r>
            <a:r>
              <a:rPr lang="en-IN" sz="2500" dirty="0">
                <a:latin typeface="Times New Roman" panose="02020603050405020304" pitchFamily="18" charset="0"/>
                <a:ea typeface="Times New Roman" panose="02020603050405020304" pitchFamily="18" charset="0"/>
                <a:cs typeface="Times New Roman" panose="02020603050405020304" pitchFamily="18" charset="0"/>
              </a:rPr>
              <a:t>trading terminal is like a control </a:t>
            </a:r>
            <a:r>
              <a:rPr lang="en-IN" sz="2500" dirty="0" err="1">
                <a:latin typeface="Times New Roman" panose="02020603050405020304" pitchFamily="18" charset="0"/>
                <a:ea typeface="Times New Roman" panose="02020603050405020304" pitchFamily="18" charset="0"/>
                <a:cs typeface="Times New Roman" panose="02020603050405020304" pitchFamily="18" charset="0"/>
              </a:rPr>
              <a:t>center</a:t>
            </a:r>
            <a:r>
              <a:rPr lang="en-IN" sz="2500" dirty="0">
                <a:latin typeface="Times New Roman" panose="02020603050405020304" pitchFamily="18" charset="0"/>
                <a:ea typeface="Times New Roman" panose="02020603050405020304" pitchFamily="18" charset="0"/>
                <a:cs typeface="Times New Roman" panose="02020603050405020304" pitchFamily="18" charset="0"/>
              </a:rPr>
              <a:t> for your trading activities. It's a software platform provided by the broker that allows you to see live stock prices, monitor market movements, and place orders in real-time</a:t>
            </a:r>
            <a:r>
              <a:rPr lang="en-IN" sz="2500" dirty="0" smtClean="0">
                <a:latin typeface="Times New Roman" panose="02020603050405020304" pitchFamily="18" charset="0"/>
                <a:ea typeface="Times New Roman" panose="02020603050405020304" pitchFamily="18" charset="0"/>
                <a:cs typeface="Times New Roman" panose="02020603050405020304" pitchFamily="18" charset="0"/>
              </a:rPr>
              <a:t>.</a:t>
            </a:r>
          </a:p>
          <a:p>
            <a:pPr lvl="0" algn="just"/>
            <a:endParaRPr lang="en-IN" sz="25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25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Example: </a:t>
            </a:r>
            <a:endParaRPr lang="en-IN" sz="25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2500" dirty="0" smtClean="0">
                <a:latin typeface="Times New Roman" panose="02020603050405020304" pitchFamily="18" charset="0"/>
                <a:ea typeface="Times New Roman" panose="02020603050405020304" pitchFamily="18" charset="0"/>
                <a:cs typeface="Times New Roman" panose="02020603050405020304" pitchFamily="18" charset="0"/>
              </a:rPr>
              <a:t>	Imagine </a:t>
            </a:r>
            <a:r>
              <a:rPr lang="en-IN" sz="2500" dirty="0">
                <a:latin typeface="Times New Roman" panose="02020603050405020304" pitchFamily="18" charset="0"/>
                <a:ea typeface="Times New Roman" panose="02020603050405020304" pitchFamily="18" charset="0"/>
                <a:cs typeface="Times New Roman" panose="02020603050405020304" pitchFamily="18" charset="0"/>
              </a:rPr>
              <a:t>you have a smartphone with a trading app installed. This app serves as your trading terminal, where you can see how the stock prices change throughout the day, and you can place buy or sell orders using the app</a:t>
            </a:r>
            <a:r>
              <a:rPr lang="en-IN" sz="2500" dirty="0" smtClean="0">
                <a:latin typeface="Times New Roman" panose="02020603050405020304" pitchFamily="18" charset="0"/>
                <a:ea typeface="Times New Roman" panose="02020603050405020304" pitchFamily="18" charset="0"/>
                <a:cs typeface="Times New Roman" panose="02020603050405020304" pitchFamily="18" charset="0"/>
              </a:rPr>
              <a:t>.</a:t>
            </a:r>
          </a:p>
          <a:p>
            <a:pPr algn="just"/>
            <a:endParaRPr lang="en-IN" sz="25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25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Take away:</a:t>
            </a:r>
          </a:p>
          <a:p>
            <a:pPr algn="just"/>
            <a:r>
              <a:rPr lang="en-IN" sz="2500" dirty="0" smtClean="0">
                <a:latin typeface="Times New Roman" panose="02020603050405020304" pitchFamily="18" charset="0"/>
                <a:ea typeface="Times New Roman" panose="02020603050405020304" pitchFamily="18" charset="0"/>
                <a:cs typeface="Times New Roman" panose="02020603050405020304" pitchFamily="18" charset="0"/>
              </a:rPr>
              <a:t>	Think </a:t>
            </a:r>
            <a:r>
              <a:rPr lang="en-IN" sz="2500" dirty="0">
                <a:latin typeface="Times New Roman" panose="02020603050405020304" pitchFamily="18" charset="0"/>
                <a:ea typeface="Times New Roman" panose="02020603050405020304" pitchFamily="18" charset="0"/>
                <a:cs typeface="Times New Roman" panose="02020603050405020304" pitchFamily="18" charset="0"/>
              </a:rPr>
              <a:t>of DEMAT as your electronic piggy bank for holding investments, the Trading Account as the gateway to buy and sell those investments, and the Trading Terminal as the tool you use to manage and control your trades. They all work together to help you invest and trade in the stock market</a:t>
            </a:r>
            <a:r>
              <a:rPr lang="en-IN" sz="2500" dirty="0" smtClean="0">
                <a:latin typeface="Times New Roman" panose="02020603050405020304" pitchFamily="18" charset="0"/>
                <a:ea typeface="Times New Roman" panose="02020603050405020304" pitchFamily="18" charset="0"/>
                <a:cs typeface="Times New Roman" panose="02020603050405020304" pitchFamily="18" charset="0"/>
              </a:rPr>
              <a:t>.</a:t>
            </a:r>
            <a:endParaRPr lang="en-IN" sz="25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7487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5709" y="554182"/>
            <a:ext cx="11028218" cy="5216813"/>
          </a:xfrm>
          <a:prstGeom prst="rect">
            <a:avLst/>
          </a:prstGeom>
        </p:spPr>
        <p:txBody>
          <a:bodyPr wrap="square">
            <a:spAutoFit/>
          </a:bodyPr>
          <a:lstStyle/>
          <a:p>
            <a:pPr algn="just">
              <a:spcAft>
                <a:spcPts val="0"/>
              </a:spcAft>
            </a:pPr>
            <a:r>
              <a:rPr lang="en-IN" sz="2400" b="1" dirty="0">
                <a:latin typeface="Times New Roman" panose="02020603050405020304" pitchFamily="18" charset="0"/>
                <a:ea typeface="Times New Roman" panose="02020603050405020304" pitchFamily="18" charset="0"/>
              </a:rPr>
              <a:t>Difference between Common stock and preferred stock:</a:t>
            </a:r>
            <a:endParaRPr lang="en-IN" sz="2400" dirty="0">
              <a:latin typeface="Times New Roman" panose="02020603050405020304" pitchFamily="18" charset="0"/>
              <a:ea typeface="Times New Roman" panose="02020603050405020304" pitchFamily="18" charset="0"/>
            </a:endParaRPr>
          </a:p>
          <a:p>
            <a:pPr marL="228600" algn="just">
              <a:spcBef>
                <a:spcPts val="600"/>
              </a:spcBef>
              <a:spcAft>
                <a:spcPts val="600"/>
              </a:spcAft>
            </a:pPr>
            <a:r>
              <a:rPr lang="en-IN" sz="2400" dirty="0">
                <a:solidFill>
                  <a:srgbClr val="000000"/>
                </a:solidFill>
                <a:latin typeface="Times New Roman" panose="02020603050405020304" pitchFamily="18" charset="0"/>
                <a:ea typeface="Calibri" panose="020F0502020204030204" pitchFamily="34" charset="0"/>
                <a:cs typeface="Alata"/>
              </a:rPr>
              <a:t>Common stock and preferred stock are two different types of ownership interests that investors can hold in a company. Here are the main differences between them:</a:t>
            </a:r>
            <a:endParaRPr lang="en-IN" sz="2400" dirty="0">
              <a:solidFill>
                <a:srgbClr val="000000"/>
              </a:solidFill>
              <a:latin typeface="Alata"/>
              <a:ea typeface="Calibri" panose="020F0502020204030204" pitchFamily="34" charset="0"/>
              <a:cs typeface="Alata"/>
            </a:endParaRPr>
          </a:p>
          <a:p>
            <a:pPr marL="342900" lvl="0" indent="-342900" algn="just">
              <a:spcBef>
                <a:spcPts val="600"/>
              </a:spcBef>
              <a:spcAft>
                <a:spcPts val="600"/>
              </a:spcAft>
              <a:buFont typeface="+mj-lt"/>
              <a:buAutoNum type="arabicPeriod"/>
            </a:pPr>
            <a:r>
              <a:rPr lang="en-IN" sz="2400" dirty="0">
                <a:solidFill>
                  <a:srgbClr val="000000"/>
                </a:solidFill>
                <a:latin typeface="Times New Roman" panose="02020603050405020304" pitchFamily="18" charset="0"/>
                <a:ea typeface="Calibri" panose="020F0502020204030204" pitchFamily="34" charset="0"/>
                <a:cs typeface="Alata"/>
              </a:rPr>
              <a:t>Ownership and Voting Rights:</a:t>
            </a:r>
            <a:endParaRPr lang="en-IN" sz="2400" dirty="0">
              <a:solidFill>
                <a:srgbClr val="000000"/>
              </a:solidFill>
              <a:latin typeface="Alata"/>
              <a:ea typeface="Calibri" panose="020F0502020204030204" pitchFamily="34" charset="0"/>
              <a:cs typeface="Alata"/>
            </a:endParaRPr>
          </a:p>
          <a:p>
            <a:pPr marL="457200" algn="just">
              <a:spcBef>
                <a:spcPts val="600"/>
              </a:spcBef>
              <a:spcAft>
                <a:spcPts val="600"/>
              </a:spcAft>
            </a:pPr>
            <a:r>
              <a:rPr lang="en-IN" sz="2400" b="1" dirty="0">
                <a:solidFill>
                  <a:srgbClr val="000000"/>
                </a:solidFill>
                <a:latin typeface="Times New Roman" panose="02020603050405020304" pitchFamily="18" charset="0"/>
                <a:ea typeface="Calibri" panose="020F0502020204030204" pitchFamily="34" charset="0"/>
                <a:cs typeface="Alata"/>
              </a:rPr>
              <a:t>Common Stock:</a:t>
            </a:r>
            <a:r>
              <a:rPr lang="en-IN" sz="2400" dirty="0">
                <a:solidFill>
                  <a:srgbClr val="000000"/>
                </a:solidFill>
                <a:latin typeface="Times New Roman" panose="02020603050405020304" pitchFamily="18" charset="0"/>
                <a:ea typeface="Calibri" panose="020F0502020204030204" pitchFamily="34" charset="0"/>
                <a:cs typeface="Alata"/>
              </a:rPr>
              <a:t> Common stock represents ownership in a company and entitles shareholders to vote on corporate matters, such as electing the board of directors and major policy decisions. Each share of common stock typically carries one vote, and shareholders have a say in the company's governance</a:t>
            </a:r>
            <a:r>
              <a:rPr lang="en-IN" sz="2400" dirty="0" smtClean="0">
                <a:solidFill>
                  <a:srgbClr val="000000"/>
                </a:solidFill>
                <a:latin typeface="Times New Roman" panose="02020603050405020304" pitchFamily="18" charset="0"/>
                <a:ea typeface="Calibri" panose="020F0502020204030204" pitchFamily="34" charset="0"/>
                <a:cs typeface="Alata"/>
              </a:rPr>
              <a:t>.</a:t>
            </a:r>
          </a:p>
          <a:p>
            <a:pPr marL="457200" algn="just">
              <a:spcBef>
                <a:spcPts val="600"/>
              </a:spcBef>
              <a:spcAft>
                <a:spcPts val="600"/>
              </a:spcAft>
            </a:pPr>
            <a:endParaRPr lang="en-IN" sz="2400" dirty="0">
              <a:solidFill>
                <a:srgbClr val="000000"/>
              </a:solidFill>
              <a:latin typeface="Alata"/>
              <a:ea typeface="Calibri" panose="020F0502020204030204" pitchFamily="34" charset="0"/>
              <a:cs typeface="Alata"/>
            </a:endParaRPr>
          </a:p>
          <a:p>
            <a:pPr marL="457200" algn="just">
              <a:spcBef>
                <a:spcPts val="600"/>
              </a:spcBef>
              <a:spcAft>
                <a:spcPts val="600"/>
              </a:spcAft>
            </a:pPr>
            <a:r>
              <a:rPr lang="en-IN" sz="2400" b="1" dirty="0">
                <a:solidFill>
                  <a:srgbClr val="000000"/>
                </a:solidFill>
                <a:latin typeface="Times New Roman" panose="02020603050405020304" pitchFamily="18" charset="0"/>
                <a:ea typeface="Calibri" panose="020F0502020204030204" pitchFamily="34" charset="0"/>
                <a:cs typeface="Alata"/>
              </a:rPr>
              <a:t>Preferred Stock: </a:t>
            </a:r>
            <a:r>
              <a:rPr lang="en-IN" sz="2400" dirty="0">
                <a:solidFill>
                  <a:srgbClr val="000000"/>
                </a:solidFill>
                <a:latin typeface="Times New Roman" panose="02020603050405020304" pitchFamily="18" charset="0"/>
                <a:ea typeface="Calibri" panose="020F0502020204030204" pitchFamily="34" charset="0"/>
                <a:cs typeface="Alata"/>
              </a:rPr>
              <a:t>Preferred stockholders also own a portion of the company, but they usually do not have voting rights. Instead, their main benefit is a preference in receiving dividends and assets in the event of a company's liquidation</a:t>
            </a:r>
            <a:r>
              <a:rPr lang="en-IN" sz="2400" dirty="0" smtClean="0">
                <a:solidFill>
                  <a:srgbClr val="000000"/>
                </a:solidFill>
                <a:latin typeface="Times New Roman" panose="02020603050405020304" pitchFamily="18" charset="0"/>
                <a:ea typeface="Calibri" panose="020F0502020204030204" pitchFamily="34" charset="0"/>
                <a:cs typeface="Alata"/>
              </a:rPr>
              <a:t>.</a:t>
            </a:r>
            <a:endParaRPr lang="en-IN" sz="2400" dirty="0">
              <a:solidFill>
                <a:srgbClr val="000000"/>
              </a:solidFill>
              <a:latin typeface="Alata"/>
              <a:ea typeface="Calibri" panose="020F0502020204030204" pitchFamily="34" charset="0"/>
              <a:cs typeface="Alata"/>
            </a:endParaRPr>
          </a:p>
        </p:txBody>
      </p:sp>
    </p:spTree>
    <p:extLst>
      <p:ext uri="{BB962C8B-B14F-4D97-AF65-F5344CB8AC3E}">
        <p14:creationId xmlns:p14="http://schemas.microsoft.com/office/powerpoint/2010/main" val="7746000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7856" y="603724"/>
            <a:ext cx="10594109" cy="5139869"/>
          </a:xfrm>
          <a:prstGeom prst="rect">
            <a:avLst/>
          </a:prstGeom>
        </p:spPr>
        <p:txBody>
          <a:bodyPr wrap="square">
            <a:spAutoFit/>
          </a:bodyPr>
          <a:lstStyle/>
          <a:p>
            <a:pPr lvl="0" algn="just">
              <a:spcBef>
                <a:spcPts val="600"/>
              </a:spcBef>
              <a:spcAft>
                <a:spcPts val="600"/>
              </a:spcAft>
            </a:pPr>
            <a:r>
              <a:rPr lang="en-IN" sz="2800" dirty="0" smtClean="0">
                <a:solidFill>
                  <a:srgbClr val="000000"/>
                </a:solidFill>
                <a:latin typeface="Times New Roman" panose="02020603050405020304" pitchFamily="18" charset="0"/>
                <a:ea typeface="Calibri" panose="020F0502020204030204" pitchFamily="34" charset="0"/>
                <a:cs typeface="Alata"/>
              </a:rPr>
              <a:t>2. Dividends</a:t>
            </a:r>
            <a:r>
              <a:rPr lang="en-IN" sz="2800" dirty="0">
                <a:solidFill>
                  <a:srgbClr val="000000"/>
                </a:solidFill>
                <a:latin typeface="Times New Roman" panose="02020603050405020304" pitchFamily="18" charset="0"/>
                <a:ea typeface="Calibri" panose="020F0502020204030204" pitchFamily="34" charset="0"/>
                <a:cs typeface="Alata"/>
              </a:rPr>
              <a:t>:</a:t>
            </a:r>
            <a:endParaRPr lang="en-IN" sz="2800" dirty="0">
              <a:solidFill>
                <a:srgbClr val="000000"/>
              </a:solidFill>
              <a:latin typeface="Alata"/>
              <a:ea typeface="Calibri" panose="020F0502020204030204" pitchFamily="34" charset="0"/>
              <a:cs typeface="Alata"/>
            </a:endParaRPr>
          </a:p>
          <a:p>
            <a:pPr marL="457200" algn="just">
              <a:spcBef>
                <a:spcPts val="600"/>
              </a:spcBef>
              <a:spcAft>
                <a:spcPts val="600"/>
              </a:spcAft>
            </a:pPr>
            <a:r>
              <a:rPr lang="en-IN" sz="2800" b="1" dirty="0">
                <a:solidFill>
                  <a:srgbClr val="000000"/>
                </a:solidFill>
                <a:latin typeface="Times New Roman" panose="02020603050405020304" pitchFamily="18" charset="0"/>
                <a:ea typeface="Calibri" panose="020F0502020204030204" pitchFamily="34" charset="0"/>
                <a:cs typeface="Alata"/>
              </a:rPr>
              <a:t>Common Stock: </a:t>
            </a:r>
            <a:r>
              <a:rPr lang="en-IN" sz="2800" dirty="0">
                <a:solidFill>
                  <a:srgbClr val="000000"/>
                </a:solidFill>
                <a:latin typeface="Times New Roman" panose="02020603050405020304" pitchFamily="18" charset="0"/>
                <a:ea typeface="Calibri" panose="020F0502020204030204" pitchFamily="34" charset="0"/>
                <a:cs typeface="Alata"/>
              </a:rPr>
              <a:t>Dividends paid to common stockholders are typically not fixed and may vary based on the company's financial performance and management decisions. Companies may choose to pay dividends to common stockholders after meeting their obligations to preferred stockholders.</a:t>
            </a:r>
            <a:endParaRPr lang="en-IN" sz="2800" dirty="0">
              <a:solidFill>
                <a:srgbClr val="000000"/>
              </a:solidFill>
              <a:latin typeface="Alata"/>
              <a:ea typeface="Calibri" panose="020F0502020204030204" pitchFamily="34" charset="0"/>
              <a:cs typeface="Alata"/>
            </a:endParaRPr>
          </a:p>
          <a:p>
            <a:pPr marL="457200" algn="just">
              <a:spcBef>
                <a:spcPts val="600"/>
              </a:spcBef>
              <a:spcAft>
                <a:spcPts val="600"/>
              </a:spcAft>
            </a:pPr>
            <a:r>
              <a:rPr lang="en-IN" sz="2800" b="1" dirty="0">
                <a:solidFill>
                  <a:srgbClr val="000000"/>
                </a:solidFill>
                <a:latin typeface="Times New Roman" panose="02020603050405020304" pitchFamily="18" charset="0"/>
                <a:ea typeface="Calibri" panose="020F0502020204030204" pitchFamily="34" charset="0"/>
                <a:cs typeface="Alata"/>
              </a:rPr>
              <a:t>Preferred Stock: </a:t>
            </a:r>
            <a:r>
              <a:rPr lang="en-IN" sz="2800" dirty="0">
                <a:solidFill>
                  <a:srgbClr val="000000"/>
                </a:solidFill>
                <a:latin typeface="Times New Roman" panose="02020603050405020304" pitchFamily="18" charset="0"/>
                <a:ea typeface="Calibri" panose="020F0502020204030204" pitchFamily="34" charset="0"/>
                <a:cs typeface="Alata"/>
              </a:rPr>
              <a:t>Preferred stockholders receive a fixed dividend rate or a predetermined dividend calculation. This means that preferred shareholders are entitled to a specific dividend amount, and the company must pay these dividends before distributing any earnings to common stockholders</a:t>
            </a:r>
            <a:r>
              <a:rPr lang="en-IN" sz="2800" dirty="0" smtClean="0">
                <a:solidFill>
                  <a:srgbClr val="000000"/>
                </a:solidFill>
                <a:latin typeface="Times New Roman" panose="02020603050405020304" pitchFamily="18" charset="0"/>
                <a:ea typeface="Calibri" panose="020F0502020204030204" pitchFamily="34" charset="0"/>
                <a:cs typeface="Alata"/>
              </a:rPr>
              <a:t>.</a:t>
            </a:r>
            <a:endParaRPr lang="en-IN" sz="2800" dirty="0">
              <a:solidFill>
                <a:srgbClr val="000000"/>
              </a:solidFill>
              <a:latin typeface="Alata"/>
              <a:ea typeface="Calibri" panose="020F0502020204030204" pitchFamily="34" charset="0"/>
              <a:cs typeface="Alata"/>
            </a:endParaRPr>
          </a:p>
        </p:txBody>
      </p:sp>
    </p:spTree>
    <p:extLst>
      <p:ext uri="{BB962C8B-B14F-4D97-AF65-F5344CB8AC3E}">
        <p14:creationId xmlns:p14="http://schemas.microsoft.com/office/powerpoint/2010/main" val="30319002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7856" y="603724"/>
            <a:ext cx="10594109" cy="4708981"/>
          </a:xfrm>
          <a:prstGeom prst="rect">
            <a:avLst/>
          </a:prstGeom>
        </p:spPr>
        <p:txBody>
          <a:bodyPr wrap="square">
            <a:spAutoFit/>
          </a:bodyPr>
          <a:lstStyle/>
          <a:p>
            <a:pPr lvl="0" algn="just">
              <a:spcBef>
                <a:spcPts val="600"/>
              </a:spcBef>
              <a:spcAft>
                <a:spcPts val="600"/>
              </a:spcAft>
            </a:pPr>
            <a:r>
              <a:rPr lang="en-IN" sz="2800" dirty="0" smtClean="0">
                <a:solidFill>
                  <a:srgbClr val="000000"/>
                </a:solidFill>
                <a:latin typeface="Times New Roman" panose="02020603050405020304" pitchFamily="18" charset="0"/>
                <a:ea typeface="Calibri" panose="020F0502020204030204" pitchFamily="34" charset="0"/>
                <a:cs typeface="Alata"/>
              </a:rPr>
              <a:t>3. Risk </a:t>
            </a:r>
            <a:r>
              <a:rPr lang="en-IN" sz="2800" dirty="0">
                <a:solidFill>
                  <a:srgbClr val="000000"/>
                </a:solidFill>
                <a:latin typeface="Times New Roman" panose="02020603050405020304" pitchFamily="18" charset="0"/>
                <a:ea typeface="Calibri" panose="020F0502020204030204" pitchFamily="34" charset="0"/>
                <a:cs typeface="Alata"/>
              </a:rPr>
              <a:t>and Returns:</a:t>
            </a:r>
            <a:endParaRPr lang="en-IN" sz="2800" dirty="0">
              <a:solidFill>
                <a:srgbClr val="000000"/>
              </a:solidFill>
              <a:latin typeface="Alata"/>
              <a:ea typeface="Calibri" panose="020F0502020204030204" pitchFamily="34" charset="0"/>
              <a:cs typeface="Alata"/>
            </a:endParaRPr>
          </a:p>
          <a:p>
            <a:pPr marL="457200" algn="just">
              <a:spcBef>
                <a:spcPts val="600"/>
              </a:spcBef>
              <a:spcAft>
                <a:spcPts val="600"/>
              </a:spcAft>
            </a:pPr>
            <a:r>
              <a:rPr lang="en-IN" sz="2800" b="1" dirty="0">
                <a:solidFill>
                  <a:srgbClr val="000000"/>
                </a:solidFill>
                <a:latin typeface="Times New Roman" panose="02020603050405020304" pitchFamily="18" charset="0"/>
                <a:ea typeface="Calibri" panose="020F0502020204030204" pitchFamily="34" charset="0"/>
                <a:cs typeface="Alata"/>
              </a:rPr>
              <a:t>Common Stock: </a:t>
            </a:r>
            <a:r>
              <a:rPr lang="en-IN" sz="2800" dirty="0">
                <a:solidFill>
                  <a:srgbClr val="000000"/>
                </a:solidFill>
                <a:latin typeface="Times New Roman" panose="02020603050405020304" pitchFamily="18" charset="0"/>
                <a:ea typeface="Calibri" panose="020F0502020204030204" pitchFamily="34" charset="0"/>
                <a:cs typeface="Alata"/>
              </a:rPr>
              <a:t>Common stockholders bear more risk compared to preferred stockholders. If the company faces financial difficulties or goes bankrupt, common stockholders are last in line to receive any remaining assets after creditors and preferred shareholders are paid.</a:t>
            </a:r>
            <a:endParaRPr lang="en-IN" sz="2800" dirty="0">
              <a:solidFill>
                <a:srgbClr val="000000"/>
              </a:solidFill>
              <a:latin typeface="Alata"/>
              <a:ea typeface="Calibri" panose="020F0502020204030204" pitchFamily="34" charset="0"/>
              <a:cs typeface="Alata"/>
            </a:endParaRPr>
          </a:p>
          <a:p>
            <a:pPr marL="457200" algn="just">
              <a:spcBef>
                <a:spcPts val="600"/>
              </a:spcBef>
              <a:spcAft>
                <a:spcPts val="600"/>
              </a:spcAft>
            </a:pPr>
            <a:r>
              <a:rPr lang="en-IN" sz="2800" b="1" dirty="0">
                <a:solidFill>
                  <a:srgbClr val="000000"/>
                </a:solidFill>
                <a:latin typeface="Times New Roman" panose="02020603050405020304" pitchFamily="18" charset="0"/>
                <a:ea typeface="Calibri" panose="020F0502020204030204" pitchFamily="34" charset="0"/>
                <a:cs typeface="Alata"/>
              </a:rPr>
              <a:t>Preferred Stock: </a:t>
            </a:r>
            <a:r>
              <a:rPr lang="en-IN" sz="2800" dirty="0">
                <a:solidFill>
                  <a:srgbClr val="000000"/>
                </a:solidFill>
                <a:latin typeface="Times New Roman" panose="02020603050405020304" pitchFamily="18" charset="0"/>
                <a:ea typeface="Calibri" panose="020F0502020204030204" pitchFamily="34" charset="0"/>
                <a:cs typeface="Alata"/>
              </a:rPr>
              <a:t>Preferred stockholders have a more predictable income stream through fixed dividends and </a:t>
            </a:r>
            <a:r>
              <a:rPr lang="en-IN" sz="2800" dirty="0" smtClean="0">
                <a:solidFill>
                  <a:srgbClr val="000000"/>
                </a:solidFill>
                <a:latin typeface="Times New Roman" panose="02020603050405020304" pitchFamily="18" charset="0"/>
                <a:ea typeface="Calibri" panose="020F0502020204030204" pitchFamily="34" charset="0"/>
                <a:cs typeface="Alata"/>
              </a:rPr>
              <a:t>a higher </a:t>
            </a:r>
            <a:r>
              <a:rPr lang="en-IN" sz="2800" dirty="0">
                <a:solidFill>
                  <a:srgbClr val="000000"/>
                </a:solidFill>
                <a:latin typeface="Times New Roman" panose="02020603050405020304" pitchFamily="18" charset="0"/>
                <a:ea typeface="Calibri" panose="020F0502020204030204" pitchFamily="34" charset="0"/>
                <a:cs typeface="Alata"/>
              </a:rPr>
              <a:t>priority in receiving assets during liquidation. However, they do not participate in the potential upside that common stockholders may enjoy during periods of strong growth</a:t>
            </a:r>
            <a:r>
              <a:rPr lang="en-IN" sz="2800" dirty="0" smtClean="0">
                <a:solidFill>
                  <a:srgbClr val="000000"/>
                </a:solidFill>
                <a:latin typeface="Times New Roman" panose="02020603050405020304" pitchFamily="18" charset="0"/>
                <a:ea typeface="Calibri" panose="020F0502020204030204" pitchFamily="34" charset="0"/>
                <a:cs typeface="Alata"/>
              </a:rPr>
              <a:t>.</a:t>
            </a:r>
            <a:endParaRPr lang="en-IN" sz="2800" dirty="0">
              <a:solidFill>
                <a:srgbClr val="000000"/>
              </a:solidFill>
              <a:latin typeface="Alata"/>
              <a:ea typeface="Calibri" panose="020F0502020204030204" pitchFamily="34" charset="0"/>
              <a:cs typeface="Alata"/>
            </a:endParaRPr>
          </a:p>
        </p:txBody>
      </p:sp>
    </p:spTree>
    <p:extLst>
      <p:ext uri="{BB962C8B-B14F-4D97-AF65-F5344CB8AC3E}">
        <p14:creationId xmlns:p14="http://schemas.microsoft.com/office/powerpoint/2010/main" val="19518915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436" y="631431"/>
            <a:ext cx="10594109" cy="3416320"/>
          </a:xfrm>
          <a:prstGeom prst="rect">
            <a:avLst/>
          </a:prstGeom>
        </p:spPr>
        <p:txBody>
          <a:bodyPr wrap="square">
            <a:spAutoFit/>
          </a:bodyPr>
          <a:lstStyle/>
          <a:p>
            <a:pPr lvl="0" algn="just">
              <a:spcBef>
                <a:spcPts val="600"/>
              </a:spcBef>
              <a:spcAft>
                <a:spcPts val="600"/>
              </a:spcAft>
            </a:pPr>
            <a:r>
              <a:rPr lang="en-IN" sz="2800" dirty="0" smtClean="0">
                <a:solidFill>
                  <a:srgbClr val="000000"/>
                </a:solidFill>
                <a:latin typeface="Times New Roman" panose="02020603050405020304" pitchFamily="18" charset="0"/>
                <a:ea typeface="Calibri" panose="020F0502020204030204" pitchFamily="34" charset="0"/>
                <a:cs typeface="Alata"/>
              </a:rPr>
              <a:t>4. </a:t>
            </a:r>
            <a:r>
              <a:rPr lang="en-IN" sz="2800" b="1" dirty="0" smtClean="0">
                <a:solidFill>
                  <a:srgbClr val="000000"/>
                </a:solidFill>
                <a:latin typeface="Times New Roman" panose="02020603050405020304" pitchFamily="18" charset="0"/>
                <a:ea typeface="Calibri" panose="020F0502020204030204" pitchFamily="34" charset="0"/>
                <a:cs typeface="Alata"/>
              </a:rPr>
              <a:t>Convertibility</a:t>
            </a:r>
            <a:r>
              <a:rPr lang="en-IN" sz="2800" b="1" dirty="0">
                <a:solidFill>
                  <a:srgbClr val="000000"/>
                </a:solidFill>
                <a:latin typeface="Times New Roman" panose="02020603050405020304" pitchFamily="18" charset="0"/>
                <a:ea typeface="Calibri" panose="020F0502020204030204" pitchFamily="34" charset="0"/>
                <a:cs typeface="Alata"/>
              </a:rPr>
              <a:t>:</a:t>
            </a:r>
            <a:endParaRPr lang="en-IN" sz="2800" b="1" dirty="0">
              <a:solidFill>
                <a:srgbClr val="000000"/>
              </a:solidFill>
              <a:latin typeface="Alata"/>
              <a:ea typeface="Calibri" panose="020F0502020204030204" pitchFamily="34" charset="0"/>
              <a:cs typeface="Alata"/>
            </a:endParaRPr>
          </a:p>
          <a:p>
            <a:pPr marL="457200" algn="just">
              <a:spcBef>
                <a:spcPts val="600"/>
              </a:spcBef>
              <a:spcAft>
                <a:spcPts val="600"/>
              </a:spcAft>
            </a:pPr>
            <a:r>
              <a:rPr lang="en-IN" sz="2800" b="1" dirty="0">
                <a:solidFill>
                  <a:srgbClr val="000000"/>
                </a:solidFill>
                <a:latin typeface="Times New Roman" panose="02020603050405020304" pitchFamily="18" charset="0"/>
                <a:ea typeface="Calibri" panose="020F0502020204030204" pitchFamily="34" charset="0"/>
                <a:cs typeface="Alata"/>
              </a:rPr>
              <a:t>Common Stock: </a:t>
            </a:r>
            <a:r>
              <a:rPr lang="en-IN" sz="2800" dirty="0">
                <a:solidFill>
                  <a:srgbClr val="000000"/>
                </a:solidFill>
                <a:latin typeface="Times New Roman" panose="02020603050405020304" pitchFamily="18" charset="0"/>
                <a:ea typeface="Calibri" panose="020F0502020204030204" pitchFamily="34" charset="0"/>
                <a:cs typeface="Alata"/>
              </a:rPr>
              <a:t>Common stock is not convertible into other securities.</a:t>
            </a:r>
            <a:endParaRPr lang="en-IN" sz="2800" dirty="0">
              <a:solidFill>
                <a:srgbClr val="000000"/>
              </a:solidFill>
              <a:latin typeface="Alata"/>
              <a:ea typeface="Calibri" panose="020F0502020204030204" pitchFamily="34" charset="0"/>
              <a:cs typeface="Alata"/>
            </a:endParaRPr>
          </a:p>
          <a:p>
            <a:pPr marL="457200" algn="just">
              <a:spcBef>
                <a:spcPts val="600"/>
              </a:spcBef>
              <a:spcAft>
                <a:spcPts val="600"/>
              </a:spcAft>
            </a:pPr>
            <a:r>
              <a:rPr lang="en-IN" sz="2800" b="1" dirty="0">
                <a:solidFill>
                  <a:srgbClr val="000000"/>
                </a:solidFill>
                <a:latin typeface="Times New Roman" panose="02020603050405020304" pitchFamily="18" charset="0"/>
                <a:ea typeface="Calibri" panose="020F0502020204030204" pitchFamily="34" charset="0"/>
                <a:cs typeface="Alata"/>
              </a:rPr>
              <a:t>Preferred Stock: </a:t>
            </a:r>
            <a:r>
              <a:rPr lang="en-IN" sz="2800" dirty="0">
                <a:solidFill>
                  <a:srgbClr val="000000"/>
                </a:solidFill>
                <a:latin typeface="Times New Roman" panose="02020603050405020304" pitchFamily="18" charset="0"/>
                <a:ea typeface="Calibri" panose="020F0502020204030204" pitchFamily="34" charset="0"/>
                <a:cs typeface="Alata"/>
              </a:rPr>
              <a:t>Some preferred stocks have the option to be converted into common stock at a predetermined ratio. This feature allows preferred shareholders to convert their holdings into common stock, potentially benefiting from the growth of the company.</a:t>
            </a:r>
            <a:endParaRPr lang="en-IN" sz="2800" dirty="0">
              <a:solidFill>
                <a:srgbClr val="000000"/>
              </a:solidFill>
              <a:latin typeface="Alata"/>
              <a:ea typeface="Calibri" panose="020F0502020204030204" pitchFamily="34" charset="0"/>
              <a:cs typeface="Alata"/>
            </a:endParaRPr>
          </a:p>
        </p:txBody>
      </p:sp>
    </p:spTree>
    <p:extLst>
      <p:ext uri="{BB962C8B-B14F-4D97-AF65-F5344CB8AC3E}">
        <p14:creationId xmlns:p14="http://schemas.microsoft.com/office/powerpoint/2010/main" val="32010252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8325" y="131682"/>
            <a:ext cx="6242991" cy="523220"/>
          </a:xfrm>
          <a:prstGeom prst="rect">
            <a:avLst/>
          </a:prstGeom>
        </p:spPr>
        <p:txBody>
          <a:bodyPr wrap="none">
            <a:spAutoFit/>
          </a:bodyPr>
          <a:lstStyle/>
          <a:p>
            <a:r>
              <a:rPr lang="en-IN" sz="2800" b="1" dirty="0" smtClean="0">
                <a:latin typeface="Times New Roman" panose="02020603050405020304" pitchFamily="18" charset="0"/>
                <a:ea typeface="Times New Roman" panose="02020603050405020304" pitchFamily="18" charset="0"/>
              </a:rPr>
              <a:t>Types of Investors </a:t>
            </a:r>
            <a:r>
              <a:rPr lang="en-IN" sz="2800" b="1" dirty="0">
                <a:latin typeface="Times New Roman" panose="02020603050405020304" pitchFamily="18" charset="0"/>
                <a:ea typeface="Times New Roman" panose="02020603050405020304" pitchFamily="18" charset="0"/>
              </a:rPr>
              <a:t>of the Stock </a:t>
            </a:r>
            <a:r>
              <a:rPr lang="en-IN" sz="2800" b="1" dirty="0" smtClean="0">
                <a:latin typeface="Times New Roman" panose="02020603050405020304" pitchFamily="18" charset="0"/>
                <a:ea typeface="Times New Roman" panose="02020603050405020304" pitchFamily="18" charset="0"/>
              </a:rPr>
              <a:t>Market:</a:t>
            </a:r>
            <a:endParaRPr lang="en-IN" sz="2800" b="1" dirty="0"/>
          </a:p>
        </p:txBody>
      </p:sp>
      <p:sp>
        <p:nvSpPr>
          <p:cNvPr id="3" name="Rectangle 2"/>
          <p:cNvSpPr/>
          <p:nvPr/>
        </p:nvSpPr>
        <p:spPr>
          <a:xfrm>
            <a:off x="508000" y="815772"/>
            <a:ext cx="11065164" cy="5493812"/>
          </a:xfrm>
          <a:prstGeom prst="rect">
            <a:avLst/>
          </a:prstGeom>
        </p:spPr>
        <p:txBody>
          <a:bodyPr wrap="square">
            <a:spAutoFit/>
          </a:bodyPr>
          <a:lstStyle/>
          <a:p>
            <a:pPr marL="342900" lvl="0" indent="-342900">
              <a:spcAft>
                <a:spcPts val="0"/>
              </a:spcAft>
              <a:tabLst>
                <a:tab pos="457200" algn="l"/>
              </a:tabLst>
            </a:pPr>
            <a:r>
              <a:rPr lang="en-IN" sz="2700" b="1" dirty="0">
                <a:latin typeface="Segoe UI" panose="020B0502040204020203" pitchFamily="34" charset="0"/>
                <a:ea typeface="Times New Roman" panose="02020603050405020304" pitchFamily="18" charset="0"/>
              </a:rPr>
              <a:t>Individual Investors: </a:t>
            </a:r>
            <a:endParaRPr lang="en-IN" sz="2700" b="1" dirty="0" smtClean="0">
              <a:latin typeface="Segoe UI" panose="020B0502040204020203" pitchFamily="34" charset="0"/>
              <a:ea typeface="Times New Roman" panose="02020603050405020304" pitchFamily="18" charset="0"/>
            </a:endParaRPr>
          </a:p>
          <a:p>
            <a:pPr marL="342900" lvl="0" indent="-342900" algn="just">
              <a:spcAft>
                <a:spcPts val="0"/>
              </a:spcAft>
              <a:tabLst>
                <a:tab pos="457200" algn="l"/>
              </a:tabLst>
            </a:pPr>
            <a:r>
              <a:rPr lang="en-IN" sz="2700" b="1" dirty="0">
                <a:latin typeface="Segoe UI" panose="020B0502040204020203" pitchFamily="34" charset="0"/>
                <a:ea typeface="Times New Roman" panose="02020603050405020304" pitchFamily="18" charset="0"/>
              </a:rPr>
              <a:t>	</a:t>
            </a:r>
            <a:r>
              <a:rPr lang="en-IN" sz="2700" dirty="0" smtClean="0">
                <a:latin typeface="Segoe UI" panose="020B0502040204020203" pitchFamily="34" charset="0"/>
                <a:ea typeface="Times New Roman" panose="02020603050405020304" pitchFamily="18" charset="0"/>
              </a:rPr>
              <a:t>Individual </a:t>
            </a:r>
            <a:r>
              <a:rPr lang="en-IN" sz="2700" dirty="0">
                <a:latin typeface="Segoe UI" panose="020B0502040204020203" pitchFamily="34" charset="0"/>
                <a:ea typeface="Times New Roman" panose="02020603050405020304" pitchFamily="18" charset="0"/>
              </a:rPr>
              <a:t>investors are regular people like you and me who invest their personal savings in the stock market. They buy and sell stocks to grow their wealth, save for retirement, or achieve specific financial goals. Individual investors can range from beginners with limited knowledge to experienced traders</a:t>
            </a:r>
            <a:r>
              <a:rPr lang="en-IN" sz="2700" dirty="0" smtClean="0">
                <a:latin typeface="Segoe UI" panose="020B0502040204020203" pitchFamily="34" charset="0"/>
                <a:ea typeface="Times New Roman" panose="02020603050405020304" pitchFamily="18" charset="0"/>
              </a:rPr>
              <a:t>.</a:t>
            </a:r>
          </a:p>
          <a:p>
            <a:pPr marL="342900" lvl="0" indent="-342900" algn="just">
              <a:spcAft>
                <a:spcPts val="0"/>
              </a:spcAft>
              <a:tabLst>
                <a:tab pos="457200" algn="l"/>
              </a:tabLst>
            </a:pPr>
            <a:endParaRPr lang="en-IN" sz="2700" dirty="0">
              <a:latin typeface="Times New Roman" panose="02020603050405020304" pitchFamily="18" charset="0"/>
              <a:ea typeface="Times New Roman" panose="02020603050405020304" pitchFamily="18" charset="0"/>
            </a:endParaRPr>
          </a:p>
          <a:p>
            <a:pPr marL="342900" lvl="0" indent="-342900">
              <a:spcAft>
                <a:spcPts val="0"/>
              </a:spcAft>
              <a:tabLst>
                <a:tab pos="457200" algn="l"/>
              </a:tabLst>
            </a:pPr>
            <a:r>
              <a:rPr lang="en-IN" sz="2700" b="1" dirty="0">
                <a:latin typeface="Segoe UI" panose="020B0502040204020203" pitchFamily="34" charset="0"/>
                <a:ea typeface="Times New Roman" panose="02020603050405020304" pitchFamily="18" charset="0"/>
              </a:rPr>
              <a:t>Institutional Investors: </a:t>
            </a:r>
            <a:endParaRPr lang="en-IN" sz="2700" b="1" dirty="0" smtClean="0">
              <a:latin typeface="Segoe UI" panose="020B0502040204020203" pitchFamily="34" charset="0"/>
              <a:ea typeface="Times New Roman" panose="02020603050405020304" pitchFamily="18" charset="0"/>
            </a:endParaRPr>
          </a:p>
          <a:p>
            <a:pPr marL="342900" lvl="0" indent="-342900" algn="just">
              <a:spcAft>
                <a:spcPts val="0"/>
              </a:spcAft>
              <a:tabLst>
                <a:tab pos="457200" algn="l"/>
              </a:tabLst>
            </a:pPr>
            <a:r>
              <a:rPr lang="en-IN" sz="2700" dirty="0">
                <a:latin typeface="Segoe UI" panose="020B0502040204020203" pitchFamily="34" charset="0"/>
                <a:ea typeface="Times New Roman" panose="02020603050405020304" pitchFamily="18" charset="0"/>
              </a:rPr>
              <a:t>	</a:t>
            </a:r>
            <a:r>
              <a:rPr lang="en-IN" sz="2700" dirty="0" smtClean="0">
                <a:latin typeface="Segoe UI" panose="020B0502040204020203" pitchFamily="34" charset="0"/>
                <a:ea typeface="Times New Roman" panose="02020603050405020304" pitchFamily="18" charset="0"/>
              </a:rPr>
              <a:t>Institutional </a:t>
            </a:r>
            <a:r>
              <a:rPr lang="en-IN" sz="2700" dirty="0">
                <a:latin typeface="Segoe UI" panose="020B0502040204020203" pitchFamily="34" charset="0"/>
                <a:ea typeface="Times New Roman" panose="02020603050405020304" pitchFamily="18" charset="0"/>
              </a:rPr>
              <a:t>investors are large organizations that invest significant amounts of money on behalf of others. They include mutual funds, pension funds, insurance companies, and hedge funds. These institutions pool money from many individuals and use professional fund managers to make investment decisions on their behalf.</a:t>
            </a:r>
            <a:endParaRPr lang="en-IN" sz="27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03082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3418" y="464741"/>
            <a:ext cx="11166764" cy="5693866"/>
          </a:xfrm>
          <a:prstGeom prst="rect">
            <a:avLst/>
          </a:prstGeom>
        </p:spPr>
        <p:txBody>
          <a:bodyPr wrap="square">
            <a:spAutoFit/>
          </a:bodyPr>
          <a:lstStyle/>
          <a:p>
            <a:pPr marL="342900" lvl="0" indent="-342900" algn="just">
              <a:spcAft>
                <a:spcPts val="0"/>
              </a:spcAft>
              <a:tabLst>
                <a:tab pos="457200" algn="l"/>
              </a:tabLst>
            </a:pPr>
            <a:r>
              <a:rPr lang="en-IN" sz="2800" b="1" dirty="0">
                <a:latin typeface="Segoe UI" panose="020B0502040204020203" pitchFamily="34" charset="0"/>
                <a:ea typeface="Times New Roman" panose="02020603050405020304" pitchFamily="18" charset="0"/>
              </a:rPr>
              <a:t>Mutual Fund Investors: </a:t>
            </a:r>
            <a:endParaRPr lang="en-IN" sz="2800" b="1" dirty="0" smtClean="0">
              <a:latin typeface="Segoe UI" panose="020B0502040204020203" pitchFamily="34" charset="0"/>
              <a:ea typeface="Times New Roman" panose="02020603050405020304" pitchFamily="18" charset="0"/>
            </a:endParaRPr>
          </a:p>
          <a:p>
            <a:pPr marL="342900" lvl="0" indent="-342900" algn="just">
              <a:spcAft>
                <a:spcPts val="0"/>
              </a:spcAft>
              <a:tabLst>
                <a:tab pos="457200" algn="l"/>
              </a:tabLst>
            </a:pPr>
            <a:r>
              <a:rPr lang="en-IN" sz="2800" dirty="0">
                <a:latin typeface="Segoe UI" panose="020B0502040204020203" pitchFamily="34" charset="0"/>
                <a:ea typeface="Times New Roman" panose="02020603050405020304" pitchFamily="18" charset="0"/>
              </a:rPr>
              <a:t>	</a:t>
            </a:r>
            <a:r>
              <a:rPr lang="en-IN" sz="2800" dirty="0" smtClean="0">
                <a:latin typeface="Segoe UI" panose="020B0502040204020203" pitchFamily="34" charset="0"/>
                <a:ea typeface="Times New Roman" panose="02020603050405020304" pitchFamily="18" charset="0"/>
              </a:rPr>
              <a:t>Mutual </a:t>
            </a:r>
            <a:r>
              <a:rPr lang="en-IN" sz="2800" dirty="0">
                <a:latin typeface="Segoe UI" panose="020B0502040204020203" pitchFamily="34" charset="0"/>
                <a:ea typeface="Times New Roman" panose="02020603050405020304" pitchFamily="18" charset="0"/>
              </a:rPr>
              <a:t>fund investors are individuals who invest in mutual funds. When you invest in a mutual fund, your money is combined with money from other investors and used to buy a diversified portfolio of stocks and other securities. Mutual funds are managed by professionals who make investment decisions for the fund.</a:t>
            </a:r>
            <a:endParaRPr lang="en-IN" sz="2800" dirty="0">
              <a:latin typeface="Times New Roman" panose="02020603050405020304" pitchFamily="18" charset="0"/>
              <a:ea typeface="Times New Roman" panose="02020603050405020304" pitchFamily="18" charset="0"/>
            </a:endParaRPr>
          </a:p>
          <a:p>
            <a:pPr marL="342900" lvl="0" indent="-342900" algn="just">
              <a:spcAft>
                <a:spcPts val="0"/>
              </a:spcAft>
              <a:tabLst>
                <a:tab pos="457200" algn="l"/>
              </a:tabLst>
            </a:pPr>
            <a:endParaRPr lang="en-IN" sz="2800" b="1" dirty="0" smtClean="0">
              <a:latin typeface="Segoe UI" panose="020B0502040204020203" pitchFamily="34" charset="0"/>
              <a:ea typeface="Times New Roman" panose="02020603050405020304" pitchFamily="18" charset="0"/>
            </a:endParaRPr>
          </a:p>
          <a:p>
            <a:pPr marL="342900" lvl="0" indent="-342900" algn="just">
              <a:spcAft>
                <a:spcPts val="0"/>
              </a:spcAft>
              <a:tabLst>
                <a:tab pos="457200" algn="l"/>
              </a:tabLst>
            </a:pPr>
            <a:r>
              <a:rPr lang="en-IN" sz="2800" b="1" dirty="0" smtClean="0">
                <a:latin typeface="Segoe UI" panose="020B0502040204020203" pitchFamily="34" charset="0"/>
                <a:ea typeface="Times New Roman" panose="02020603050405020304" pitchFamily="18" charset="0"/>
              </a:rPr>
              <a:t>Pension </a:t>
            </a:r>
            <a:r>
              <a:rPr lang="en-IN" sz="2800" b="1" dirty="0">
                <a:latin typeface="Segoe UI" panose="020B0502040204020203" pitchFamily="34" charset="0"/>
                <a:ea typeface="Times New Roman" panose="02020603050405020304" pitchFamily="18" charset="0"/>
              </a:rPr>
              <a:t>Fund Investors: </a:t>
            </a:r>
            <a:endParaRPr lang="en-IN" sz="2800" b="1" dirty="0" smtClean="0">
              <a:latin typeface="Segoe UI" panose="020B0502040204020203" pitchFamily="34" charset="0"/>
              <a:ea typeface="Times New Roman" panose="02020603050405020304" pitchFamily="18" charset="0"/>
            </a:endParaRPr>
          </a:p>
          <a:p>
            <a:pPr marL="342900" lvl="0" indent="-342900" algn="just">
              <a:spcAft>
                <a:spcPts val="0"/>
              </a:spcAft>
              <a:tabLst>
                <a:tab pos="457200" algn="l"/>
              </a:tabLst>
            </a:pPr>
            <a:r>
              <a:rPr lang="en-IN" sz="2800" dirty="0">
                <a:latin typeface="Segoe UI" panose="020B0502040204020203" pitchFamily="34" charset="0"/>
                <a:ea typeface="Times New Roman" panose="02020603050405020304" pitchFamily="18" charset="0"/>
              </a:rPr>
              <a:t>	</a:t>
            </a:r>
            <a:r>
              <a:rPr lang="en-IN" sz="2800" dirty="0" smtClean="0">
                <a:latin typeface="Segoe UI" panose="020B0502040204020203" pitchFamily="34" charset="0"/>
                <a:ea typeface="Times New Roman" panose="02020603050405020304" pitchFamily="18" charset="0"/>
              </a:rPr>
              <a:t>Pension </a:t>
            </a:r>
            <a:r>
              <a:rPr lang="en-IN" sz="2800" dirty="0">
                <a:latin typeface="Segoe UI" panose="020B0502040204020203" pitchFamily="34" charset="0"/>
                <a:ea typeface="Times New Roman" panose="02020603050405020304" pitchFamily="18" charset="0"/>
              </a:rPr>
              <a:t>fund investors are individuals who contribute to pension plans through their employers. These funds are managed by pension fund companies and invest in various assets, including stocks, with the goal of providing retirement income for the employees.</a:t>
            </a:r>
            <a:endParaRPr lang="en-IN" sz="28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285513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5564" y="824867"/>
            <a:ext cx="11360727" cy="5262979"/>
          </a:xfrm>
          <a:prstGeom prst="rect">
            <a:avLst/>
          </a:prstGeom>
        </p:spPr>
        <p:txBody>
          <a:bodyPr wrap="square">
            <a:spAutoFit/>
          </a:bodyPr>
          <a:lstStyle/>
          <a:p>
            <a:pPr marL="342900" lvl="0" indent="-342900" algn="just">
              <a:spcAft>
                <a:spcPts val="0"/>
              </a:spcAft>
              <a:tabLst>
                <a:tab pos="457200" algn="l"/>
              </a:tabLst>
            </a:pPr>
            <a:r>
              <a:rPr lang="en-IN" sz="2800" b="1" dirty="0">
                <a:latin typeface="Segoe UI" panose="020B0502040204020203" pitchFamily="34" charset="0"/>
                <a:ea typeface="Times New Roman" panose="02020603050405020304" pitchFamily="18" charset="0"/>
              </a:rPr>
              <a:t>Insurance Company Investors: </a:t>
            </a:r>
            <a:endParaRPr lang="en-IN" sz="2800" b="1" dirty="0" smtClean="0">
              <a:latin typeface="Segoe UI" panose="020B0502040204020203" pitchFamily="34" charset="0"/>
              <a:ea typeface="Times New Roman" panose="02020603050405020304" pitchFamily="18" charset="0"/>
            </a:endParaRPr>
          </a:p>
          <a:p>
            <a:pPr marL="342900" lvl="0" indent="-342900" algn="just">
              <a:spcAft>
                <a:spcPts val="0"/>
              </a:spcAft>
              <a:tabLst>
                <a:tab pos="457200" algn="l"/>
              </a:tabLst>
            </a:pPr>
            <a:r>
              <a:rPr lang="en-IN" sz="2800" dirty="0">
                <a:latin typeface="Segoe UI" panose="020B0502040204020203" pitchFamily="34" charset="0"/>
                <a:ea typeface="Times New Roman" panose="02020603050405020304" pitchFamily="18" charset="0"/>
              </a:rPr>
              <a:t>	</a:t>
            </a:r>
            <a:r>
              <a:rPr lang="en-IN" sz="2800" dirty="0" smtClean="0">
                <a:latin typeface="Segoe UI" panose="020B0502040204020203" pitchFamily="34" charset="0"/>
                <a:ea typeface="Times New Roman" panose="02020603050405020304" pitchFamily="18" charset="0"/>
              </a:rPr>
              <a:t>Insurance </a:t>
            </a:r>
            <a:r>
              <a:rPr lang="en-IN" sz="2800" dirty="0">
                <a:latin typeface="Segoe UI" panose="020B0502040204020203" pitchFamily="34" charset="0"/>
                <a:ea typeface="Times New Roman" panose="02020603050405020304" pitchFamily="18" charset="0"/>
              </a:rPr>
              <a:t>companies collect premiums from policyholders and use the funds to provide insurance coverage. They also invest a portion of these funds in the stock market and other assets to generate returns and meet their financial obligations</a:t>
            </a:r>
            <a:r>
              <a:rPr lang="en-IN" sz="2800" dirty="0" smtClean="0">
                <a:latin typeface="Segoe UI" panose="020B0502040204020203" pitchFamily="34" charset="0"/>
                <a:ea typeface="Times New Roman" panose="02020603050405020304" pitchFamily="18" charset="0"/>
              </a:rPr>
              <a:t>.</a:t>
            </a:r>
          </a:p>
          <a:p>
            <a:pPr marL="342900" lvl="0" indent="-342900" algn="just">
              <a:spcAft>
                <a:spcPts val="0"/>
              </a:spcAft>
              <a:tabLst>
                <a:tab pos="457200" algn="l"/>
              </a:tabLst>
            </a:pPr>
            <a:endParaRPr lang="en-IN" sz="2800" dirty="0">
              <a:latin typeface="Times New Roman" panose="02020603050405020304" pitchFamily="18" charset="0"/>
              <a:ea typeface="Times New Roman" panose="02020603050405020304" pitchFamily="18" charset="0"/>
            </a:endParaRPr>
          </a:p>
          <a:p>
            <a:pPr marL="342900" lvl="0" indent="-342900" algn="just">
              <a:spcAft>
                <a:spcPts val="0"/>
              </a:spcAft>
              <a:tabLst>
                <a:tab pos="457200" algn="l"/>
              </a:tabLst>
            </a:pPr>
            <a:r>
              <a:rPr lang="en-IN" sz="2800" b="1" dirty="0">
                <a:latin typeface="Segoe UI" panose="020B0502040204020203" pitchFamily="34" charset="0"/>
                <a:ea typeface="Times New Roman" panose="02020603050405020304" pitchFamily="18" charset="0"/>
              </a:rPr>
              <a:t>Hedge Fund Investors: </a:t>
            </a:r>
            <a:endParaRPr lang="en-IN" sz="2800" b="1" dirty="0" smtClean="0">
              <a:latin typeface="Segoe UI" panose="020B0502040204020203" pitchFamily="34" charset="0"/>
              <a:ea typeface="Times New Roman" panose="02020603050405020304" pitchFamily="18" charset="0"/>
            </a:endParaRPr>
          </a:p>
          <a:p>
            <a:pPr marL="342900" lvl="0" indent="-342900" algn="just">
              <a:spcAft>
                <a:spcPts val="0"/>
              </a:spcAft>
              <a:tabLst>
                <a:tab pos="457200" algn="l"/>
              </a:tabLst>
            </a:pPr>
            <a:r>
              <a:rPr lang="en-IN" sz="2800" dirty="0" smtClean="0">
                <a:latin typeface="Segoe UI" panose="020B0502040204020203" pitchFamily="34" charset="0"/>
                <a:ea typeface="Times New Roman" panose="02020603050405020304" pitchFamily="18" charset="0"/>
              </a:rPr>
              <a:t>	Hedge </a:t>
            </a:r>
            <a:r>
              <a:rPr lang="en-IN" sz="2800" dirty="0">
                <a:latin typeface="Segoe UI" panose="020B0502040204020203" pitchFamily="34" charset="0"/>
                <a:ea typeface="Times New Roman" panose="02020603050405020304" pitchFamily="18" charset="0"/>
              </a:rPr>
              <a:t>fund investors are typically wealthy individuals or institutional investors. Hedge funds employ various investment strategies to seek higher returns, often using leverage and complex financial instruments. They may invest in stocks, bonds, currencies, and other assets.</a:t>
            </a:r>
            <a:endParaRPr lang="en-IN" sz="28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544914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2653" y="279692"/>
            <a:ext cx="11129819" cy="6247864"/>
          </a:xfrm>
          <a:prstGeom prst="rect">
            <a:avLst/>
          </a:prstGeom>
        </p:spPr>
        <p:txBody>
          <a:bodyPr wrap="square">
            <a:spAutoFit/>
          </a:bodyPr>
          <a:lstStyle/>
          <a:p>
            <a:pPr marL="342900" lvl="0" indent="-342900" algn="just">
              <a:spcAft>
                <a:spcPts val="0"/>
              </a:spcAft>
              <a:tabLst>
                <a:tab pos="457200" algn="l"/>
              </a:tabLst>
            </a:pPr>
            <a:r>
              <a:rPr lang="en-IN" sz="2500" b="1" dirty="0">
                <a:latin typeface="Segoe UI" panose="020B0502040204020203" pitchFamily="34" charset="0"/>
                <a:ea typeface="Times New Roman" panose="02020603050405020304" pitchFamily="18" charset="0"/>
              </a:rPr>
              <a:t>Index Fund Investors: </a:t>
            </a:r>
            <a:endParaRPr lang="en-IN" sz="2500" b="1" dirty="0" smtClean="0">
              <a:latin typeface="Segoe UI" panose="020B0502040204020203" pitchFamily="34" charset="0"/>
              <a:ea typeface="Times New Roman" panose="02020603050405020304" pitchFamily="18" charset="0"/>
            </a:endParaRPr>
          </a:p>
          <a:p>
            <a:pPr marL="342900" lvl="0" indent="-342900" algn="just">
              <a:spcAft>
                <a:spcPts val="0"/>
              </a:spcAft>
              <a:tabLst>
                <a:tab pos="457200" algn="l"/>
              </a:tabLst>
            </a:pPr>
            <a:r>
              <a:rPr lang="en-IN" sz="2500" dirty="0">
                <a:latin typeface="Segoe UI" panose="020B0502040204020203" pitchFamily="34" charset="0"/>
                <a:ea typeface="Times New Roman" panose="02020603050405020304" pitchFamily="18" charset="0"/>
              </a:rPr>
              <a:t>	</a:t>
            </a:r>
            <a:r>
              <a:rPr lang="en-IN" sz="2500" dirty="0" smtClean="0">
                <a:latin typeface="Segoe UI" panose="020B0502040204020203" pitchFamily="34" charset="0"/>
                <a:ea typeface="Times New Roman" panose="02020603050405020304" pitchFamily="18" charset="0"/>
              </a:rPr>
              <a:t>Index </a:t>
            </a:r>
            <a:r>
              <a:rPr lang="en-IN" sz="2500" dirty="0">
                <a:latin typeface="Segoe UI" panose="020B0502040204020203" pitchFamily="34" charset="0"/>
                <a:ea typeface="Times New Roman" panose="02020603050405020304" pitchFamily="18" charset="0"/>
              </a:rPr>
              <a:t>fund investors are individuals or institutions who invest in index funds. These funds aim to replicate the performance of a specific stock market index, such as the S&amp;P 500. They offer a simple and low-cost way to gain exposure to the overall market</a:t>
            </a:r>
            <a:r>
              <a:rPr lang="en-IN" sz="2500" dirty="0" smtClean="0">
                <a:latin typeface="Segoe UI" panose="020B0502040204020203" pitchFamily="34" charset="0"/>
                <a:ea typeface="Times New Roman" panose="02020603050405020304" pitchFamily="18" charset="0"/>
              </a:rPr>
              <a:t>.</a:t>
            </a:r>
          </a:p>
          <a:p>
            <a:pPr marL="342900" lvl="0" indent="-342900" algn="just">
              <a:spcAft>
                <a:spcPts val="0"/>
              </a:spcAft>
              <a:tabLst>
                <a:tab pos="457200" algn="l"/>
              </a:tabLst>
            </a:pPr>
            <a:endParaRPr lang="en-US" sz="2500" dirty="0">
              <a:latin typeface="Segoe UI" panose="020B0502040204020203" pitchFamily="34" charset="0"/>
              <a:ea typeface="Times New Roman" panose="02020603050405020304" pitchFamily="18" charset="0"/>
            </a:endParaRPr>
          </a:p>
          <a:p>
            <a:pPr lvl="0"/>
            <a:r>
              <a:rPr lang="en-IN" sz="2500" b="1" dirty="0">
                <a:latin typeface="Segoe UI" panose="020B0502040204020203" pitchFamily="34" charset="0"/>
                <a:ea typeface="Times New Roman" panose="02020603050405020304" pitchFamily="18" charset="0"/>
              </a:rPr>
              <a:t>Day Traders: </a:t>
            </a:r>
          </a:p>
          <a:p>
            <a:pPr marL="360363" lvl="0" algn="just"/>
            <a:r>
              <a:rPr lang="en-IN" sz="2500" dirty="0">
                <a:latin typeface="Segoe UI" panose="020B0502040204020203" pitchFamily="34" charset="0"/>
                <a:ea typeface="Times New Roman" panose="02020603050405020304" pitchFamily="18" charset="0"/>
              </a:rPr>
              <a:t>Day traders are individuals who buy and sell stocks within the same trading day to profit from short-term price movements. They take advantage of intraday volatility and close all their positions before the market closes.</a:t>
            </a:r>
          </a:p>
          <a:p>
            <a:pPr marL="360363" lvl="0"/>
            <a:endParaRPr lang="en-IN" sz="2500" dirty="0">
              <a:latin typeface="Segoe UI" panose="020B0502040204020203" pitchFamily="34" charset="0"/>
              <a:ea typeface="Times New Roman" panose="02020603050405020304" pitchFamily="18" charset="0"/>
            </a:endParaRPr>
          </a:p>
          <a:p>
            <a:r>
              <a:rPr lang="en-IN" sz="2500" b="1" dirty="0">
                <a:latin typeface="Segoe UI" panose="020B0502040204020203" pitchFamily="34" charset="0"/>
                <a:ea typeface="Times New Roman" panose="02020603050405020304" pitchFamily="18" charset="0"/>
              </a:rPr>
              <a:t>Long-term Investors: </a:t>
            </a:r>
          </a:p>
          <a:p>
            <a:pPr marL="360363" algn="just"/>
            <a:r>
              <a:rPr lang="en-IN" sz="2500" dirty="0">
                <a:latin typeface="Segoe UI" panose="020B0502040204020203" pitchFamily="34" charset="0"/>
                <a:ea typeface="Times New Roman" panose="02020603050405020304" pitchFamily="18" charset="0"/>
              </a:rPr>
              <a:t>Long-term investors are individuals or institutions with a patient investment approach. They hold onto their investments for an extended period, often years or even decades, with the belief that the assets will increase in value over time</a:t>
            </a:r>
            <a:r>
              <a:rPr lang="en-IN" sz="2500" dirty="0" smtClean="0">
                <a:latin typeface="Segoe UI" panose="020B0502040204020203" pitchFamily="34" charset="0"/>
                <a:ea typeface="Times New Roman" panose="02020603050405020304" pitchFamily="18" charset="0"/>
              </a:rPr>
              <a:t>.</a:t>
            </a:r>
            <a:endParaRPr lang="en-IN" sz="25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136615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0145" y="187467"/>
            <a:ext cx="11360727" cy="6555641"/>
          </a:xfrm>
          <a:prstGeom prst="rect">
            <a:avLst/>
          </a:prstGeom>
        </p:spPr>
        <p:txBody>
          <a:bodyPr wrap="square">
            <a:spAutoFit/>
          </a:bodyPr>
          <a:lstStyle/>
          <a:p>
            <a:pPr algn="just">
              <a:spcAft>
                <a:spcPts val="0"/>
              </a:spcAft>
            </a:pPr>
            <a:r>
              <a:rPr lang="en-US" sz="2800" b="1" dirty="0" smtClean="0">
                <a:latin typeface="Times New Roman" panose="02020603050405020304" pitchFamily="18" charset="0"/>
                <a:ea typeface="Times New Roman" panose="02020603050405020304" pitchFamily="18" charset="0"/>
              </a:rPr>
              <a:t>Meaning of securities:</a:t>
            </a:r>
          </a:p>
          <a:p>
            <a:pPr marL="457200" indent="-457200" algn="just">
              <a:spcAft>
                <a:spcPts val="0"/>
              </a:spcAft>
              <a:buFont typeface="Wingdings" panose="05000000000000000000" pitchFamily="2" charset="2"/>
              <a:buChar char="Ø"/>
            </a:pPr>
            <a:r>
              <a:rPr lang="en-US" sz="2800" dirty="0" smtClean="0">
                <a:latin typeface="Times New Roman" panose="02020603050405020304" pitchFamily="18" charset="0"/>
                <a:ea typeface="Times New Roman" panose="02020603050405020304" pitchFamily="18" charset="0"/>
              </a:rPr>
              <a:t>A security is a financial instrument that has a certain monetary value and can be purchased or treaded.</a:t>
            </a:r>
          </a:p>
          <a:p>
            <a:pPr algn="just">
              <a:spcAft>
                <a:spcPts val="0"/>
              </a:spcAft>
            </a:pPr>
            <a:endParaRPr lang="en-IN" sz="2800" dirty="0" smtClean="0">
              <a:latin typeface="Times New Roman" panose="02020603050405020304" pitchFamily="18" charset="0"/>
              <a:ea typeface="Times New Roman" panose="02020603050405020304" pitchFamily="18" charset="0"/>
            </a:endParaRPr>
          </a:p>
          <a:p>
            <a:pPr marL="457200" indent="-457200" algn="just">
              <a:spcAft>
                <a:spcPts val="0"/>
              </a:spcAft>
              <a:buFont typeface="Wingdings" panose="05000000000000000000" pitchFamily="2" charset="2"/>
              <a:buChar char="Ø"/>
            </a:pPr>
            <a:r>
              <a:rPr lang="en-IN" sz="2800" dirty="0" smtClean="0">
                <a:latin typeface="Times New Roman" panose="02020603050405020304" pitchFamily="18" charset="0"/>
                <a:ea typeface="Times New Roman" panose="02020603050405020304" pitchFamily="18" charset="0"/>
              </a:rPr>
              <a:t>In other words, </a:t>
            </a:r>
            <a:r>
              <a:rPr lang="en-IN" sz="2800" dirty="0">
                <a:latin typeface="Times New Roman" panose="02020603050405020304" pitchFamily="18" charset="0"/>
                <a:ea typeface="Times New Roman" panose="02020603050405020304" pitchFamily="18" charset="0"/>
              </a:rPr>
              <a:t>securities refer to financial instruments or investment products that represent ownership or a financial interest in a company or entity. </a:t>
            </a:r>
            <a:endParaRPr lang="en-IN" sz="2800" dirty="0" smtClean="0">
              <a:latin typeface="Times New Roman" panose="02020603050405020304" pitchFamily="18" charset="0"/>
              <a:ea typeface="Times New Roman" panose="02020603050405020304" pitchFamily="18" charset="0"/>
            </a:endParaRPr>
          </a:p>
          <a:p>
            <a:pPr algn="just">
              <a:spcAft>
                <a:spcPts val="0"/>
              </a:spcAft>
            </a:pPr>
            <a:endParaRPr lang="en-IN" sz="2800" dirty="0" smtClean="0">
              <a:latin typeface="Times New Roman" panose="02020603050405020304" pitchFamily="18" charset="0"/>
              <a:ea typeface="Times New Roman" panose="02020603050405020304" pitchFamily="18" charset="0"/>
            </a:endParaRPr>
          </a:p>
          <a:p>
            <a:pPr marL="457200" indent="-457200" algn="just">
              <a:spcAft>
                <a:spcPts val="0"/>
              </a:spcAft>
              <a:buFont typeface="Wingdings" panose="05000000000000000000" pitchFamily="2" charset="2"/>
              <a:buChar char="Ø"/>
            </a:pPr>
            <a:r>
              <a:rPr lang="en-IN" sz="2800" dirty="0" smtClean="0">
                <a:latin typeface="Times New Roman" panose="02020603050405020304" pitchFamily="18" charset="0"/>
                <a:ea typeface="Times New Roman" panose="02020603050405020304" pitchFamily="18" charset="0"/>
              </a:rPr>
              <a:t>These </a:t>
            </a:r>
            <a:r>
              <a:rPr lang="en-IN" sz="2800" dirty="0">
                <a:latin typeface="Times New Roman" panose="02020603050405020304" pitchFamily="18" charset="0"/>
                <a:ea typeface="Times New Roman" panose="02020603050405020304" pitchFamily="18" charset="0"/>
              </a:rPr>
              <a:t>securities are bought and sold on various financial markets, including stock exchanges. </a:t>
            </a:r>
            <a:endParaRPr lang="en-IN" sz="2800" dirty="0" smtClean="0">
              <a:latin typeface="Times New Roman" panose="02020603050405020304" pitchFamily="18" charset="0"/>
              <a:ea typeface="Times New Roman" panose="02020603050405020304" pitchFamily="18" charset="0"/>
            </a:endParaRPr>
          </a:p>
          <a:p>
            <a:pPr algn="just">
              <a:spcAft>
                <a:spcPts val="0"/>
              </a:spcAft>
            </a:pPr>
            <a:endParaRPr lang="en-IN" sz="2800" dirty="0" smtClean="0">
              <a:latin typeface="Times New Roman" panose="02020603050405020304" pitchFamily="18" charset="0"/>
              <a:ea typeface="Times New Roman" panose="02020603050405020304" pitchFamily="18" charset="0"/>
            </a:endParaRPr>
          </a:p>
          <a:p>
            <a:pPr marL="457200" indent="-457200" algn="just">
              <a:spcAft>
                <a:spcPts val="0"/>
              </a:spcAft>
              <a:buFont typeface="Wingdings" panose="05000000000000000000" pitchFamily="2" charset="2"/>
              <a:buChar char="Ø"/>
            </a:pPr>
            <a:r>
              <a:rPr lang="en-IN" sz="2800" dirty="0" smtClean="0">
                <a:latin typeface="Times New Roman" panose="02020603050405020304" pitchFamily="18" charset="0"/>
                <a:ea typeface="Times New Roman" panose="02020603050405020304" pitchFamily="18" charset="0"/>
              </a:rPr>
              <a:t>They </a:t>
            </a:r>
            <a:r>
              <a:rPr lang="en-IN" sz="2800" dirty="0">
                <a:latin typeface="Times New Roman" panose="02020603050405020304" pitchFamily="18" charset="0"/>
                <a:ea typeface="Times New Roman" panose="02020603050405020304" pitchFamily="18" charset="0"/>
              </a:rPr>
              <a:t>allow individuals, institutions, and investors to participate in the ownership and potential profits of the issuing company</a:t>
            </a:r>
            <a:r>
              <a:rPr lang="en-IN" sz="2800" dirty="0" smtClean="0">
                <a:latin typeface="Times New Roman" panose="02020603050405020304" pitchFamily="18" charset="0"/>
                <a:ea typeface="Times New Roman" panose="02020603050405020304" pitchFamily="18" charset="0"/>
              </a:rPr>
              <a:t>.</a:t>
            </a:r>
          </a:p>
          <a:p>
            <a:pPr algn="just">
              <a:spcAft>
                <a:spcPts val="0"/>
              </a:spcAft>
            </a:pPr>
            <a:endParaRPr lang="en-IN" sz="2800" dirty="0">
              <a:latin typeface="Times New Roman" panose="02020603050405020304" pitchFamily="18" charset="0"/>
              <a:ea typeface="Times New Roman" panose="02020603050405020304" pitchFamily="18" charset="0"/>
            </a:endParaRPr>
          </a:p>
          <a:p>
            <a:pPr marL="457200" indent="-457200">
              <a:buFont typeface="Wingdings" panose="05000000000000000000" pitchFamily="2" charset="2"/>
              <a:buChar char="Ø"/>
            </a:pPr>
            <a:r>
              <a:rPr lang="en-IN" sz="2800" dirty="0">
                <a:latin typeface="Times New Roman" panose="02020603050405020304" pitchFamily="18" charset="0"/>
                <a:ea typeface="Times New Roman" panose="02020603050405020304" pitchFamily="18" charset="0"/>
              </a:rPr>
              <a:t>There are several types of securities traded in the stock </a:t>
            </a:r>
            <a:r>
              <a:rPr lang="en-IN" sz="2800" dirty="0" smtClean="0">
                <a:latin typeface="Times New Roman" panose="02020603050405020304" pitchFamily="18" charset="0"/>
                <a:ea typeface="Times New Roman" panose="02020603050405020304" pitchFamily="18" charset="0"/>
              </a:rPr>
              <a:t>market</a:t>
            </a:r>
            <a:endParaRPr lang="en-IN" sz="2800" dirty="0"/>
          </a:p>
        </p:txBody>
      </p:sp>
    </p:spTree>
    <p:extLst>
      <p:ext uri="{BB962C8B-B14F-4D97-AF65-F5344CB8AC3E}">
        <p14:creationId xmlns:p14="http://schemas.microsoft.com/office/powerpoint/2010/main" val="926521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025" y="197104"/>
            <a:ext cx="11872912" cy="2554545"/>
          </a:xfrm>
          <a:prstGeom prst="rect">
            <a:avLst/>
          </a:prstGeom>
        </p:spPr>
        <p:txBody>
          <a:bodyPr wrap="square">
            <a:spAutoFit/>
          </a:bodyPr>
          <a:lstStyle/>
          <a:p>
            <a:r>
              <a:rPr lang="en-IN" sz="3200" b="1" dirty="0" smtClean="0">
                <a:latin typeface="Times New Roman" panose="02020603050405020304" pitchFamily="18" charset="0"/>
                <a:cs typeface="Times New Roman" panose="02020603050405020304" pitchFamily="18" charset="0"/>
              </a:rPr>
              <a:t>How </a:t>
            </a:r>
            <a:r>
              <a:rPr lang="en-IN" sz="3200" b="1" dirty="0">
                <a:latin typeface="Times New Roman" panose="02020603050405020304" pitchFamily="18" charset="0"/>
                <a:cs typeface="Times New Roman" panose="02020603050405020304" pitchFamily="18" charset="0"/>
              </a:rPr>
              <a:t>Does Buying and Selling Work?</a:t>
            </a:r>
          </a:p>
          <a:p>
            <a:pPr algn="just"/>
            <a:r>
              <a:rPr lang="en-IN" sz="3200" dirty="0" smtClean="0">
                <a:latin typeface="Times New Roman" panose="02020603050405020304" pitchFamily="18" charset="0"/>
                <a:cs typeface="Times New Roman" panose="02020603050405020304" pitchFamily="18" charset="0"/>
              </a:rPr>
              <a:t>	When </a:t>
            </a:r>
            <a:r>
              <a:rPr lang="en-IN" sz="3200" dirty="0">
                <a:latin typeface="Times New Roman" panose="02020603050405020304" pitchFamily="18" charset="0"/>
                <a:cs typeface="Times New Roman" panose="02020603050405020304" pitchFamily="18" charset="0"/>
              </a:rPr>
              <a:t>you want to buy shares, you tell a stockbroker or use an online platform to do so. They connect you to the stock market where you can find the shares you want. The price of each share can change throughout the day based on what people are willing to pay for them.</a:t>
            </a:r>
          </a:p>
        </p:txBody>
      </p:sp>
      <p:sp>
        <p:nvSpPr>
          <p:cNvPr id="3" name="Rectangle 2"/>
          <p:cNvSpPr/>
          <p:nvPr/>
        </p:nvSpPr>
        <p:spPr>
          <a:xfrm>
            <a:off x="200025" y="2909006"/>
            <a:ext cx="11714884" cy="4185761"/>
          </a:xfrm>
          <a:prstGeom prst="rect">
            <a:avLst/>
          </a:prstGeom>
        </p:spPr>
        <p:txBody>
          <a:bodyPr wrap="square">
            <a:spAutoFit/>
          </a:bodyPr>
          <a:lstStyle/>
          <a:p>
            <a:r>
              <a:rPr lang="en-IN" sz="3100" b="1" dirty="0" smtClean="0">
                <a:latin typeface="Times New Roman" panose="02020603050405020304" pitchFamily="18" charset="0"/>
                <a:cs typeface="Times New Roman" panose="02020603050405020304" pitchFamily="18" charset="0"/>
              </a:rPr>
              <a:t>Investing </a:t>
            </a:r>
            <a:r>
              <a:rPr lang="en-IN" sz="3100" b="1" dirty="0">
                <a:latin typeface="Times New Roman" panose="02020603050405020304" pitchFamily="18" charset="0"/>
                <a:cs typeface="Times New Roman" panose="02020603050405020304" pitchFamily="18" charset="0"/>
              </a:rPr>
              <a:t>vs. Trading: What's the Difference?</a:t>
            </a:r>
          </a:p>
          <a:p>
            <a:pPr algn="just"/>
            <a:r>
              <a:rPr lang="en-IN" sz="3100" dirty="0" smtClean="0">
                <a:latin typeface="Times New Roman" panose="02020603050405020304" pitchFamily="18" charset="0"/>
                <a:cs typeface="Times New Roman" panose="02020603050405020304" pitchFamily="18" charset="0"/>
              </a:rPr>
              <a:t>	Investing </a:t>
            </a:r>
            <a:r>
              <a:rPr lang="en-IN" sz="3100" dirty="0">
                <a:latin typeface="Times New Roman" panose="02020603050405020304" pitchFamily="18" charset="0"/>
                <a:cs typeface="Times New Roman" panose="02020603050405020304" pitchFamily="18" charset="0"/>
              </a:rPr>
              <a:t>in the stock market means buying shares with the intention of holding them for the long term. Investors believe in the company's growth and expect the value of their shares to increase over time</a:t>
            </a:r>
            <a:r>
              <a:rPr lang="en-IN" sz="3100" dirty="0" smtClean="0">
                <a:latin typeface="Times New Roman" panose="02020603050405020304" pitchFamily="18" charset="0"/>
                <a:cs typeface="Times New Roman" panose="02020603050405020304" pitchFamily="18" charset="0"/>
              </a:rPr>
              <a:t>.</a:t>
            </a:r>
            <a:endParaRPr lang="en-IN" sz="3100" dirty="0">
              <a:latin typeface="Times New Roman" panose="02020603050405020304" pitchFamily="18" charset="0"/>
              <a:cs typeface="Times New Roman" panose="02020603050405020304" pitchFamily="18" charset="0"/>
            </a:endParaRPr>
          </a:p>
          <a:p>
            <a:pPr algn="just">
              <a:spcBef>
                <a:spcPts val="1200"/>
              </a:spcBef>
            </a:pPr>
            <a:r>
              <a:rPr lang="en-IN" sz="3100" dirty="0" smtClean="0">
                <a:latin typeface="Times New Roman" panose="02020603050405020304" pitchFamily="18" charset="0"/>
                <a:cs typeface="Times New Roman" panose="02020603050405020304" pitchFamily="18" charset="0"/>
              </a:rPr>
              <a:t>	Trading</a:t>
            </a:r>
            <a:r>
              <a:rPr lang="en-IN" sz="3100" dirty="0">
                <a:latin typeface="Times New Roman" panose="02020603050405020304" pitchFamily="18" charset="0"/>
                <a:cs typeface="Times New Roman" panose="02020603050405020304" pitchFamily="18" charset="0"/>
              </a:rPr>
              <a:t>, on the other hand, is more short-term. Traders buy and sell shares quickly, hoping to profit from short-term price changes. It requires more active monitoring and can be riskier.</a:t>
            </a:r>
          </a:p>
        </p:txBody>
      </p:sp>
    </p:spTree>
    <p:extLst>
      <p:ext uri="{BB962C8B-B14F-4D97-AF65-F5344CB8AC3E}">
        <p14:creationId xmlns:p14="http://schemas.microsoft.com/office/powerpoint/2010/main" val="26959460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9381" y="205940"/>
            <a:ext cx="11656292" cy="6324808"/>
          </a:xfrm>
          <a:prstGeom prst="rect">
            <a:avLst/>
          </a:prstGeom>
        </p:spPr>
        <p:txBody>
          <a:bodyPr wrap="square">
            <a:spAutoFit/>
          </a:bodyPr>
          <a:lstStyle/>
          <a:p>
            <a:pPr marL="457200" indent="-457200">
              <a:buFont typeface="Wingdings" panose="05000000000000000000" pitchFamily="2" charset="2"/>
              <a:buChar char="v"/>
            </a:pPr>
            <a:r>
              <a:rPr lang="en-IN" sz="2700" dirty="0" smtClean="0">
                <a:latin typeface="Times New Roman" panose="02020603050405020304" pitchFamily="18" charset="0"/>
                <a:ea typeface="Times New Roman" panose="02020603050405020304" pitchFamily="18" charset="0"/>
              </a:rPr>
              <a:t>There </a:t>
            </a:r>
            <a:r>
              <a:rPr lang="en-IN" sz="2700" dirty="0">
                <a:latin typeface="Times New Roman" panose="02020603050405020304" pitchFamily="18" charset="0"/>
                <a:ea typeface="Times New Roman" panose="02020603050405020304" pitchFamily="18" charset="0"/>
              </a:rPr>
              <a:t>are several types of securities traded in the stock </a:t>
            </a:r>
            <a:r>
              <a:rPr lang="en-IN" sz="2700" dirty="0" smtClean="0">
                <a:latin typeface="Times New Roman" panose="02020603050405020304" pitchFamily="18" charset="0"/>
                <a:ea typeface="Times New Roman" panose="02020603050405020304" pitchFamily="18" charset="0"/>
              </a:rPr>
              <a:t>market.</a:t>
            </a:r>
          </a:p>
          <a:p>
            <a:endParaRPr lang="en-IN" sz="2700" dirty="0" smtClean="0">
              <a:latin typeface="Times New Roman" panose="02020603050405020304" pitchFamily="18" charset="0"/>
              <a:ea typeface="Times New Roman" panose="02020603050405020304" pitchFamily="18" charset="0"/>
            </a:endParaRPr>
          </a:p>
          <a:p>
            <a:pPr marL="457200" indent="-457200">
              <a:buFont typeface="Wingdings" panose="05000000000000000000" pitchFamily="2" charset="2"/>
              <a:buChar char="Ø"/>
            </a:pPr>
            <a:r>
              <a:rPr lang="en-US" sz="2700" dirty="0" smtClean="0">
                <a:latin typeface="Times New Roman" panose="02020603050405020304" pitchFamily="18" charset="0"/>
              </a:rPr>
              <a:t>The major </a:t>
            </a:r>
            <a:r>
              <a:rPr lang="en-US" sz="2700" b="1" dirty="0" smtClean="0">
                <a:latin typeface="Times New Roman" panose="02020603050405020304" pitchFamily="18" charset="0"/>
              </a:rPr>
              <a:t>2 types of securities </a:t>
            </a:r>
            <a:r>
              <a:rPr lang="en-US" sz="2700" dirty="0" smtClean="0">
                <a:latin typeface="Times New Roman" panose="02020603050405020304" pitchFamily="18" charset="0"/>
              </a:rPr>
              <a:t>are:</a:t>
            </a:r>
          </a:p>
          <a:p>
            <a:endParaRPr lang="en-US" sz="2700" dirty="0" smtClean="0">
              <a:latin typeface="Times New Roman" panose="02020603050405020304" pitchFamily="18" charset="0"/>
            </a:endParaRPr>
          </a:p>
          <a:p>
            <a:pPr marL="514350" indent="-514350">
              <a:buAutoNum type="arabicPeriod"/>
            </a:pPr>
            <a:r>
              <a:rPr lang="en-US" sz="2700" b="1" dirty="0" smtClean="0">
                <a:latin typeface="Times New Roman" panose="02020603050405020304" pitchFamily="18" charset="0"/>
              </a:rPr>
              <a:t>Debt securities </a:t>
            </a:r>
            <a:r>
              <a:rPr lang="en-US" sz="2700" dirty="0" smtClean="0">
                <a:latin typeface="Times New Roman" panose="02020603050405020304" pitchFamily="18" charset="0"/>
              </a:rPr>
              <a:t>(Bond, or fixed-income securities)</a:t>
            </a:r>
          </a:p>
          <a:p>
            <a:pPr marL="895350" indent="-360363"/>
            <a:r>
              <a:rPr lang="en-US" sz="2700" dirty="0">
                <a:latin typeface="Times New Roman" panose="02020603050405020304" pitchFamily="18" charset="0"/>
              </a:rPr>
              <a:t>	</a:t>
            </a:r>
            <a:r>
              <a:rPr lang="en-US" sz="2700" dirty="0" smtClean="0">
                <a:latin typeface="Times New Roman" panose="02020603050405020304" pitchFamily="18" charset="0"/>
              </a:rPr>
              <a:t>Debt securities represent loans by investors to borrowers, which can be government, corporations or other entities.</a:t>
            </a:r>
          </a:p>
          <a:p>
            <a:endParaRPr lang="en-US" sz="2700" dirty="0" smtClean="0">
              <a:latin typeface="Times New Roman" panose="02020603050405020304" pitchFamily="18" charset="0"/>
            </a:endParaRPr>
          </a:p>
          <a:p>
            <a:r>
              <a:rPr lang="en-US" sz="2700" b="1" dirty="0" smtClean="0">
                <a:latin typeface="Times New Roman" panose="02020603050405020304" pitchFamily="18" charset="0"/>
              </a:rPr>
              <a:t>2.   Equity Securities:</a:t>
            </a:r>
          </a:p>
          <a:p>
            <a:pPr marL="992187" indent="-457200" algn="just">
              <a:buFont typeface="Wingdings" panose="05000000000000000000" pitchFamily="2" charset="2"/>
              <a:buChar char="v"/>
            </a:pPr>
            <a:r>
              <a:rPr lang="en-US" sz="2700" dirty="0" smtClean="0">
                <a:latin typeface="Times New Roman" panose="02020603050405020304" pitchFamily="18" charset="0"/>
              </a:rPr>
              <a:t>Equity securities represent ownership in a company and provide the holder with a claim to a portion of the company’s assets, earnings and decision-making</a:t>
            </a:r>
          </a:p>
          <a:p>
            <a:pPr marL="992187" indent="-457200" algn="just">
              <a:buFont typeface="Wingdings" panose="05000000000000000000" pitchFamily="2" charset="2"/>
              <a:buChar char="v"/>
            </a:pPr>
            <a:r>
              <a:rPr lang="en-IN" sz="2700" dirty="0">
                <a:latin typeface="Times New Roman" panose="02020603050405020304" pitchFamily="18" charset="0"/>
              </a:rPr>
              <a:t>When you buy a </a:t>
            </a:r>
            <a:r>
              <a:rPr lang="en-IN" sz="2700" dirty="0" smtClean="0">
                <a:latin typeface="Times New Roman" panose="02020603050405020304" pitchFamily="18" charset="0"/>
              </a:rPr>
              <a:t>stock/shares, </a:t>
            </a:r>
            <a:r>
              <a:rPr lang="en-IN" sz="2700" dirty="0">
                <a:latin typeface="Times New Roman" panose="02020603050405020304" pitchFamily="18" charset="0"/>
              </a:rPr>
              <a:t>you become a shareholder and own a portion of the company. Shareholders may be entitled to dividends (a share of the company's profits) and have voting rights in certain corporate decisions.</a:t>
            </a:r>
          </a:p>
        </p:txBody>
      </p:sp>
    </p:spTree>
    <p:extLst>
      <p:ext uri="{BB962C8B-B14F-4D97-AF65-F5344CB8AC3E}">
        <p14:creationId xmlns:p14="http://schemas.microsoft.com/office/powerpoint/2010/main" val="32785029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9381" y="150524"/>
            <a:ext cx="11656292" cy="6755696"/>
          </a:xfrm>
          <a:prstGeom prst="rect">
            <a:avLst/>
          </a:prstGeom>
        </p:spPr>
        <p:txBody>
          <a:bodyPr wrap="square">
            <a:spAutoFit/>
          </a:bodyPr>
          <a:lstStyle/>
          <a:p>
            <a:pPr marL="457200" indent="-457200">
              <a:buFont typeface="Wingdings" panose="05000000000000000000" pitchFamily="2" charset="2"/>
              <a:buChar char="v"/>
            </a:pPr>
            <a:r>
              <a:rPr lang="en-IN" sz="2800" b="1" dirty="0" smtClean="0">
                <a:latin typeface="Times New Roman" panose="02020603050405020304" pitchFamily="18" charset="0"/>
                <a:ea typeface="Times New Roman" panose="02020603050405020304" pitchFamily="18" charset="0"/>
              </a:rPr>
              <a:t>Debenture vs Bond</a:t>
            </a:r>
            <a:endParaRPr lang="en-IN" sz="2800" dirty="0" smtClean="0">
              <a:latin typeface="Times New Roman" panose="02020603050405020304" pitchFamily="18" charset="0"/>
              <a:ea typeface="Times New Roman" panose="02020603050405020304" pitchFamily="18" charset="0"/>
            </a:endParaRPr>
          </a:p>
          <a:p>
            <a:pPr marL="992188" indent="-457200" algn="just">
              <a:buFont typeface="Wingdings" panose="05000000000000000000" pitchFamily="2" charset="2"/>
              <a:buChar char="§"/>
            </a:pPr>
            <a:r>
              <a:rPr lang="en-IN" sz="2700" b="1" dirty="0" smtClean="0">
                <a:latin typeface="Times New Roman" panose="02020603050405020304" pitchFamily="18" charset="0"/>
              </a:rPr>
              <a:t>Debentures </a:t>
            </a:r>
            <a:r>
              <a:rPr lang="en-IN" sz="2700" b="1" dirty="0">
                <a:latin typeface="Times New Roman" panose="02020603050405020304" pitchFamily="18" charset="0"/>
              </a:rPr>
              <a:t>and bonds are </a:t>
            </a:r>
            <a:r>
              <a:rPr lang="en-IN" sz="2700" dirty="0">
                <a:latin typeface="Times New Roman" panose="02020603050405020304" pitchFamily="18" charset="0"/>
              </a:rPr>
              <a:t>both forms of debt securities issued by companies or governments to raise capital. They are essentially loans that investors provide to the issuer in exchange for regular interest payments and the eventual return of the principal amount. </a:t>
            </a:r>
            <a:endParaRPr lang="en-IN" sz="2700" dirty="0" smtClean="0">
              <a:latin typeface="Times New Roman" panose="02020603050405020304" pitchFamily="18" charset="0"/>
            </a:endParaRPr>
          </a:p>
          <a:p>
            <a:pPr marL="534988" algn="just"/>
            <a:endParaRPr lang="en-IN" sz="2700" dirty="0" smtClean="0">
              <a:latin typeface="Times New Roman" panose="02020603050405020304" pitchFamily="18" charset="0"/>
            </a:endParaRPr>
          </a:p>
          <a:p>
            <a:pPr marL="992188" indent="-457200" algn="just">
              <a:buFont typeface="Wingdings" panose="05000000000000000000" pitchFamily="2" charset="2"/>
              <a:buChar char="§"/>
            </a:pPr>
            <a:r>
              <a:rPr lang="en-IN" sz="2700" dirty="0" smtClean="0">
                <a:latin typeface="Times New Roman" panose="02020603050405020304" pitchFamily="18" charset="0"/>
              </a:rPr>
              <a:t>Despite </a:t>
            </a:r>
            <a:r>
              <a:rPr lang="en-IN" sz="2700" dirty="0">
                <a:latin typeface="Times New Roman" panose="02020603050405020304" pitchFamily="18" charset="0"/>
              </a:rPr>
              <a:t>their similarities, there are some differences between debentures and bonds</a:t>
            </a:r>
            <a:r>
              <a:rPr lang="en-IN" sz="2700" dirty="0" smtClean="0">
                <a:latin typeface="Times New Roman" panose="02020603050405020304" pitchFamily="18" charset="0"/>
              </a:rPr>
              <a:t>.</a:t>
            </a:r>
          </a:p>
          <a:p>
            <a:pPr marL="534988" algn="just"/>
            <a:endParaRPr lang="en-IN" sz="2700" dirty="0">
              <a:latin typeface="Times New Roman" panose="02020603050405020304" pitchFamily="18" charset="0"/>
            </a:endParaRPr>
          </a:p>
          <a:p>
            <a:pPr marL="817563" indent="-457200" algn="just">
              <a:buFont typeface="Wingdings" panose="05000000000000000000" pitchFamily="2" charset="2"/>
              <a:buChar char="v"/>
            </a:pPr>
            <a:r>
              <a:rPr lang="en-IN" sz="2700" b="1" dirty="0" smtClean="0">
                <a:latin typeface="Times New Roman" panose="02020603050405020304" pitchFamily="18" charset="0"/>
              </a:rPr>
              <a:t>Debenture</a:t>
            </a:r>
            <a:r>
              <a:rPr lang="en-IN" sz="2700" b="1" dirty="0">
                <a:latin typeface="Times New Roman" panose="02020603050405020304" pitchFamily="18" charset="0"/>
              </a:rPr>
              <a:t>: </a:t>
            </a:r>
            <a:endParaRPr lang="en-IN" sz="2700" b="1" dirty="0" smtClean="0">
              <a:latin typeface="Times New Roman" panose="02020603050405020304" pitchFamily="18" charset="0"/>
            </a:endParaRPr>
          </a:p>
          <a:p>
            <a:pPr marL="1081088" indent="-720725" algn="just">
              <a:buFont typeface="Wingdings" panose="05000000000000000000" pitchFamily="2" charset="2"/>
              <a:buChar char="Ø"/>
            </a:pPr>
            <a:r>
              <a:rPr lang="en-IN" sz="2700" dirty="0" smtClean="0">
                <a:latin typeface="Times New Roman" panose="02020603050405020304" pitchFamily="18" charset="0"/>
              </a:rPr>
              <a:t>A </a:t>
            </a:r>
            <a:r>
              <a:rPr lang="en-IN" sz="2700" dirty="0">
                <a:latin typeface="Times New Roman" panose="02020603050405020304" pitchFamily="18" charset="0"/>
              </a:rPr>
              <a:t>debenture is a type of debt security that is not backed by specific collateral or assets of the issuer. Instead, debentures are backed by the </a:t>
            </a:r>
            <a:r>
              <a:rPr lang="en-IN" sz="2700" b="1" dirty="0">
                <a:latin typeface="Times New Roman" panose="02020603050405020304" pitchFamily="18" charset="0"/>
              </a:rPr>
              <a:t>general creditworthiness </a:t>
            </a:r>
            <a:r>
              <a:rPr lang="en-IN" sz="2700" dirty="0">
                <a:latin typeface="Times New Roman" panose="02020603050405020304" pitchFamily="18" charset="0"/>
              </a:rPr>
              <a:t>and reputation of the issuing entity. </a:t>
            </a:r>
            <a:endParaRPr lang="en-IN" sz="2700" dirty="0" smtClean="0">
              <a:latin typeface="Times New Roman" panose="02020603050405020304" pitchFamily="18" charset="0"/>
            </a:endParaRPr>
          </a:p>
          <a:p>
            <a:pPr marL="1081088" indent="-720725" algn="just">
              <a:buFont typeface="Wingdings" panose="05000000000000000000" pitchFamily="2" charset="2"/>
              <a:buChar char="Ø"/>
            </a:pPr>
            <a:r>
              <a:rPr lang="en-IN" sz="2700" dirty="0" smtClean="0">
                <a:latin typeface="Times New Roman" panose="02020603050405020304" pitchFamily="18" charset="0"/>
              </a:rPr>
              <a:t>In </a:t>
            </a:r>
            <a:r>
              <a:rPr lang="en-IN" sz="2700" dirty="0">
                <a:latin typeface="Times New Roman" panose="02020603050405020304" pitchFamily="18" charset="0"/>
              </a:rPr>
              <a:t>the event of default or bankruptcy, debenture holders are considered unsecured creditors and may have a lower priority in getting repaid compared to secured creditors</a:t>
            </a:r>
          </a:p>
        </p:txBody>
      </p:sp>
    </p:spTree>
    <p:extLst>
      <p:ext uri="{BB962C8B-B14F-4D97-AF65-F5344CB8AC3E}">
        <p14:creationId xmlns:p14="http://schemas.microsoft.com/office/powerpoint/2010/main" val="17363840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9381" y="150524"/>
            <a:ext cx="11656292" cy="3831818"/>
          </a:xfrm>
          <a:prstGeom prst="rect">
            <a:avLst/>
          </a:prstGeom>
        </p:spPr>
        <p:txBody>
          <a:bodyPr wrap="square">
            <a:spAutoFit/>
          </a:bodyPr>
          <a:lstStyle/>
          <a:p>
            <a:pPr marL="534988" algn="just"/>
            <a:endParaRPr lang="en-IN" sz="2700" dirty="0">
              <a:latin typeface="Times New Roman" panose="02020603050405020304" pitchFamily="18" charset="0"/>
            </a:endParaRPr>
          </a:p>
          <a:p>
            <a:r>
              <a:rPr lang="en-IN" sz="2700" b="1" dirty="0">
                <a:latin typeface="Times New Roman" panose="02020603050405020304" pitchFamily="18" charset="0"/>
              </a:rPr>
              <a:t>Example of a Debenture: </a:t>
            </a:r>
            <a:endParaRPr lang="en-IN" sz="2700" b="1" dirty="0" smtClean="0">
              <a:latin typeface="Times New Roman" panose="02020603050405020304" pitchFamily="18" charset="0"/>
            </a:endParaRPr>
          </a:p>
          <a:p>
            <a:endParaRPr lang="en-IN" sz="2700" dirty="0">
              <a:latin typeface="Times New Roman" panose="02020603050405020304" pitchFamily="18" charset="0"/>
            </a:endParaRPr>
          </a:p>
          <a:p>
            <a:pPr marL="360363" algn="just"/>
            <a:r>
              <a:rPr lang="en-IN" sz="2700" dirty="0">
                <a:latin typeface="Times New Roman" panose="02020603050405020304" pitchFamily="18" charset="0"/>
              </a:rPr>
              <a:t>Let's say Company XYZ issues debentures worth $10 million with an annual interest rate of 6%. </a:t>
            </a:r>
            <a:endParaRPr lang="en-IN" sz="2700" dirty="0" smtClean="0">
              <a:latin typeface="Times New Roman" panose="02020603050405020304" pitchFamily="18" charset="0"/>
            </a:endParaRPr>
          </a:p>
          <a:p>
            <a:pPr marL="360363" algn="just"/>
            <a:r>
              <a:rPr lang="en-IN" sz="2700" dirty="0" smtClean="0">
                <a:latin typeface="Times New Roman" panose="02020603050405020304" pitchFamily="18" charset="0"/>
              </a:rPr>
              <a:t>Investors </a:t>
            </a:r>
            <a:r>
              <a:rPr lang="en-IN" sz="2700" dirty="0">
                <a:latin typeface="Times New Roman" panose="02020603050405020304" pitchFamily="18" charset="0"/>
              </a:rPr>
              <a:t>who purchase these debentures lend money to Company XYZ and receive regular interest payments of $600,000 annually. </a:t>
            </a:r>
            <a:endParaRPr lang="en-IN" sz="2700" dirty="0" smtClean="0">
              <a:latin typeface="Times New Roman" panose="02020603050405020304" pitchFamily="18" charset="0"/>
            </a:endParaRPr>
          </a:p>
          <a:p>
            <a:pPr marL="360363" algn="just"/>
            <a:r>
              <a:rPr lang="en-IN" sz="2700" dirty="0" smtClean="0">
                <a:latin typeface="Times New Roman" panose="02020603050405020304" pitchFamily="18" charset="0"/>
              </a:rPr>
              <a:t>If </a:t>
            </a:r>
            <a:r>
              <a:rPr lang="en-IN" sz="2700" dirty="0">
                <a:latin typeface="Times New Roman" panose="02020603050405020304" pitchFamily="18" charset="0"/>
              </a:rPr>
              <a:t>Company XYZ faces financial difficulties, debenture holders would be repaid from the company's general assets after secured creditors (if any) are satisfied.</a:t>
            </a:r>
          </a:p>
        </p:txBody>
      </p:sp>
    </p:spTree>
    <p:extLst>
      <p:ext uri="{BB962C8B-B14F-4D97-AF65-F5344CB8AC3E}">
        <p14:creationId xmlns:p14="http://schemas.microsoft.com/office/powerpoint/2010/main" val="23365222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9381" y="150524"/>
            <a:ext cx="11656292" cy="5663089"/>
          </a:xfrm>
          <a:prstGeom prst="rect">
            <a:avLst/>
          </a:prstGeom>
        </p:spPr>
        <p:txBody>
          <a:bodyPr wrap="square">
            <a:spAutoFit/>
          </a:bodyPr>
          <a:lstStyle/>
          <a:p>
            <a:pPr marL="534988" algn="just"/>
            <a:endParaRPr lang="en-IN" sz="2700" dirty="0">
              <a:latin typeface="Times New Roman" panose="02020603050405020304" pitchFamily="18" charset="0"/>
            </a:endParaRPr>
          </a:p>
          <a:p>
            <a:pPr marL="817563" indent="-457200" algn="just">
              <a:buFont typeface="Wingdings" panose="05000000000000000000" pitchFamily="2" charset="2"/>
              <a:buChar char="v"/>
            </a:pPr>
            <a:r>
              <a:rPr lang="en-IN" sz="2700" b="1" dirty="0" smtClean="0">
                <a:latin typeface="Times New Roman" panose="02020603050405020304" pitchFamily="18" charset="0"/>
              </a:rPr>
              <a:t>Bond: </a:t>
            </a:r>
          </a:p>
          <a:p>
            <a:pPr marL="803275" algn="just"/>
            <a:r>
              <a:rPr lang="en-IN" sz="2800" dirty="0" smtClean="0">
                <a:latin typeface="Times New Roman" panose="02020603050405020304" pitchFamily="18" charset="0"/>
                <a:ea typeface="Tahoma" panose="020B0604030504040204" pitchFamily="34" charset="0"/>
                <a:cs typeface="Times New Roman" panose="02020603050405020304" pitchFamily="18" charset="0"/>
              </a:rPr>
              <a:t>A bond is a broader term that encompasses various types of debt securities, including debentures. However, bonds can also refer to debt instruments that are secured by specific assets or collateral of the issuer. Secured bonds provide an added layer of protection for investors, as the collateral can be liquidated to repay bondholders in case of default.</a:t>
            </a:r>
          </a:p>
          <a:p>
            <a:pPr marL="803275"/>
            <a:endParaRPr lang="en-IN" sz="2800" dirty="0" smtClean="0">
              <a:latin typeface="Times New Roman" panose="02020603050405020304" pitchFamily="18" charset="0"/>
              <a:ea typeface="Tahoma" panose="020B0604030504040204" pitchFamily="34" charset="0"/>
              <a:cs typeface="Times New Roman" panose="02020603050405020304" pitchFamily="18" charset="0"/>
            </a:endParaRPr>
          </a:p>
          <a:p>
            <a:pPr marL="803275" algn="just"/>
            <a:r>
              <a:rPr lang="en-IN" sz="2800" b="1" dirty="0" smtClean="0">
                <a:latin typeface="Times New Roman" panose="02020603050405020304" pitchFamily="18" charset="0"/>
                <a:ea typeface="Tahoma" panose="020B0604030504040204" pitchFamily="34" charset="0"/>
                <a:cs typeface="Times New Roman" panose="02020603050405020304" pitchFamily="18" charset="0"/>
              </a:rPr>
              <a:t>Example of a Bond:</a:t>
            </a:r>
            <a:r>
              <a:rPr lang="en-IN" sz="2800" dirty="0" smtClean="0">
                <a:latin typeface="Times New Roman" panose="02020603050405020304" pitchFamily="18" charset="0"/>
                <a:ea typeface="Tahoma" panose="020B0604030504040204" pitchFamily="34" charset="0"/>
                <a:cs typeface="Times New Roman" panose="02020603050405020304" pitchFamily="18" charset="0"/>
              </a:rPr>
              <a:t> Government Bond: A government issues bonds to raise funds for various projects. For instance, a government might issue a $1 billion bond to fund infrastructure development. These bonds are often considered very safe because they are backed by the taxing power of the government.</a:t>
            </a:r>
            <a:endParaRPr lang="en-IN" sz="28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5192097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7854" y="372286"/>
            <a:ext cx="11212946" cy="6124754"/>
          </a:xfrm>
          <a:prstGeom prst="rect">
            <a:avLst/>
          </a:prstGeom>
        </p:spPr>
        <p:txBody>
          <a:bodyPr wrap="square">
            <a:spAutoFit/>
          </a:bodyPr>
          <a:lstStyle/>
          <a:p>
            <a:pPr algn="just">
              <a:spcAft>
                <a:spcPts val="0"/>
              </a:spcAft>
            </a:pPr>
            <a:r>
              <a:rPr lang="en-IN" sz="2800" b="1" dirty="0" smtClean="0">
                <a:latin typeface="Times New Roman" panose="02020603050405020304" pitchFamily="18" charset="0"/>
                <a:ea typeface="Times New Roman" panose="02020603050405020304" pitchFamily="18" charset="0"/>
              </a:rPr>
              <a:t>Meaning </a:t>
            </a:r>
            <a:r>
              <a:rPr lang="en-IN" sz="2800" b="1" dirty="0">
                <a:latin typeface="Times New Roman" panose="02020603050405020304" pitchFamily="18" charset="0"/>
                <a:ea typeface="Times New Roman" panose="02020603050405020304" pitchFamily="18" charset="0"/>
              </a:rPr>
              <a:t>of Investment:</a:t>
            </a:r>
            <a:endParaRPr lang="en-IN" sz="2800" dirty="0">
              <a:latin typeface="Times New Roman" panose="02020603050405020304" pitchFamily="18" charset="0"/>
              <a:ea typeface="Times New Roman" panose="02020603050405020304" pitchFamily="18" charset="0"/>
            </a:endParaRPr>
          </a:p>
          <a:p>
            <a:pPr algn="just">
              <a:spcAft>
                <a:spcPts val="0"/>
              </a:spcAft>
            </a:pPr>
            <a:r>
              <a:rPr lang="en-IN" sz="2800" dirty="0">
                <a:latin typeface="Times New Roman" panose="02020603050405020304" pitchFamily="18" charset="0"/>
                <a:ea typeface="Times New Roman" panose="02020603050405020304" pitchFamily="18" charset="0"/>
              </a:rPr>
              <a:t>Investment refers to commitment of funds in expectation of future gains or benefits</a:t>
            </a:r>
            <a:r>
              <a:rPr lang="en-IN" sz="2800" dirty="0" smtClean="0">
                <a:latin typeface="Times New Roman" panose="02020603050405020304" pitchFamily="18" charset="0"/>
                <a:ea typeface="Times New Roman" panose="02020603050405020304" pitchFamily="18" charset="0"/>
              </a:rPr>
              <a:t>.</a:t>
            </a:r>
          </a:p>
          <a:p>
            <a:pPr algn="just">
              <a:spcAft>
                <a:spcPts val="0"/>
              </a:spcAft>
            </a:pPr>
            <a:endParaRPr lang="en-IN" sz="2800" dirty="0">
              <a:latin typeface="Times New Roman" panose="02020603050405020304" pitchFamily="18" charset="0"/>
              <a:ea typeface="Times New Roman" panose="02020603050405020304" pitchFamily="18" charset="0"/>
            </a:endParaRPr>
          </a:p>
          <a:p>
            <a:pPr algn="just">
              <a:spcAft>
                <a:spcPts val="0"/>
              </a:spcAft>
            </a:pPr>
            <a:r>
              <a:rPr lang="en-IN" sz="2800" dirty="0">
                <a:latin typeface="Times New Roman" panose="02020603050405020304" pitchFamily="18" charset="0"/>
                <a:ea typeface="Times New Roman" panose="02020603050405020304" pitchFamily="18" charset="0"/>
              </a:rPr>
              <a:t>Every investment requires that current consumption is foregone so that in future some benefits or returns are generated</a:t>
            </a:r>
            <a:r>
              <a:rPr lang="en-IN" sz="2800" dirty="0" smtClean="0">
                <a:latin typeface="Times New Roman" panose="02020603050405020304" pitchFamily="18" charset="0"/>
                <a:ea typeface="Times New Roman" panose="02020603050405020304" pitchFamily="18" charset="0"/>
              </a:rPr>
              <a:t>.</a:t>
            </a:r>
          </a:p>
          <a:p>
            <a:pPr algn="just">
              <a:spcAft>
                <a:spcPts val="0"/>
              </a:spcAft>
            </a:pPr>
            <a:endParaRPr lang="en-IN" sz="2800" dirty="0">
              <a:latin typeface="Times New Roman" panose="02020603050405020304" pitchFamily="18" charset="0"/>
              <a:ea typeface="Times New Roman" panose="02020603050405020304" pitchFamily="18" charset="0"/>
            </a:endParaRPr>
          </a:p>
          <a:p>
            <a:pPr algn="just">
              <a:spcAft>
                <a:spcPts val="0"/>
              </a:spcAft>
            </a:pPr>
            <a:r>
              <a:rPr lang="en-IN" sz="2800" dirty="0">
                <a:latin typeface="Times New Roman" panose="02020603050405020304" pitchFamily="18" charset="0"/>
                <a:ea typeface="Times New Roman" panose="02020603050405020304" pitchFamily="18" charset="0"/>
              </a:rPr>
              <a:t>Different investment products have different levels of risk and return and hence their estimation and analysis is an important aspect of investment decision making</a:t>
            </a:r>
            <a:r>
              <a:rPr lang="en-IN" sz="2800" dirty="0" smtClean="0">
                <a:latin typeface="Times New Roman" panose="02020603050405020304" pitchFamily="18" charset="0"/>
                <a:ea typeface="Times New Roman" panose="02020603050405020304" pitchFamily="18" charset="0"/>
              </a:rPr>
              <a:t>.</a:t>
            </a:r>
          </a:p>
          <a:p>
            <a:pPr algn="just">
              <a:spcAft>
                <a:spcPts val="0"/>
              </a:spcAft>
            </a:pPr>
            <a:endParaRPr lang="en-IN" sz="2800" dirty="0">
              <a:latin typeface="Times New Roman" panose="02020603050405020304" pitchFamily="18" charset="0"/>
              <a:ea typeface="Times New Roman" panose="02020603050405020304" pitchFamily="18" charset="0"/>
            </a:endParaRPr>
          </a:p>
          <a:p>
            <a:pPr algn="just">
              <a:spcAft>
                <a:spcPts val="0"/>
              </a:spcAft>
            </a:pPr>
            <a:r>
              <a:rPr lang="en-IN" sz="2800" dirty="0">
                <a:latin typeface="Times New Roman" panose="02020603050405020304" pitchFamily="18" charset="0"/>
                <a:ea typeface="Times New Roman" panose="02020603050405020304" pitchFamily="18" charset="0"/>
              </a:rPr>
              <a:t>However, it is to be noted here that investment does not always guarantee higher future returns. At times losses are also incurred. Therefore, investment is quite uncertain.</a:t>
            </a:r>
          </a:p>
        </p:txBody>
      </p:sp>
    </p:spTree>
    <p:extLst>
      <p:ext uri="{BB962C8B-B14F-4D97-AF65-F5344CB8AC3E}">
        <p14:creationId xmlns:p14="http://schemas.microsoft.com/office/powerpoint/2010/main" val="13072230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399" y="796882"/>
            <a:ext cx="10160000" cy="3108543"/>
          </a:xfrm>
          <a:prstGeom prst="rect">
            <a:avLst/>
          </a:prstGeom>
        </p:spPr>
        <p:txBody>
          <a:bodyPr wrap="square">
            <a:spAutoFit/>
          </a:bodyPr>
          <a:lstStyle/>
          <a:p>
            <a:pPr algn="just">
              <a:spcAft>
                <a:spcPts val="0"/>
              </a:spcAft>
            </a:pPr>
            <a:r>
              <a:rPr lang="en-IN" sz="2800" b="1" dirty="0">
                <a:latin typeface="Times New Roman" panose="02020603050405020304" pitchFamily="18" charset="0"/>
                <a:ea typeface="Times New Roman" panose="02020603050405020304" pitchFamily="18" charset="0"/>
              </a:rPr>
              <a:t>For example</a:t>
            </a:r>
            <a:r>
              <a:rPr lang="en-IN" sz="2800" b="1" dirty="0" smtClean="0">
                <a:latin typeface="Times New Roman" panose="02020603050405020304" pitchFamily="18" charset="0"/>
                <a:ea typeface="Times New Roman" panose="02020603050405020304" pitchFamily="18" charset="0"/>
              </a:rPr>
              <a:t>:</a:t>
            </a:r>
          </a:p>
          <a:p>
            <a:pPr algn="just">
              <a:spcAft>
                <a:spcPts val="0"/>
              </a:spcAft>
            </a:pPr>
            <a:endParaRPr lang="en-IN" sz="2800" dirty="0">
              <a:latin typeface="Times New Roman" panose="02020603050405020304" pitchFamily="18" charset="0"/>
              <a:ea typeface="Times New Roman" panose="02020603050405020304" pitchFamily="18" charset="0"/>
            </a:endParaRPr>
          </a:p>
          <a:p>
            <a:pPr algn="just">
              <a:spcAft>
                <a:spcPts val="0"/>
              </a:spcAft>
            </a:pPr>
            <a:r>
              <a:rPr lang="en-IN" sz="2800" dirty="0">
                <a:latin typeface="Times New Roman" panose="02020603050405020304" pitchFamily="18" charset="0"/>
                <a:ea typeface="Times New Roman" panose="02020603050405020304" pitchFamily="18" charset="0"/>
              </a:rPr>
              <a:t>In 1986, </a:t>
            </a:r>
            <a:r>
              <a:rPr lang="en-IN" sz="2800" b="1" dirty="0">
                <a:latin typeface="Times New Roman" panose="02020603050405020304" pitchFamily="18" charset="0"/>
                <a:ea typeface="Times New Roman" panose="02020603050405020304" pitchFamily="18" charset="0"/>
              </a:rPr>
              <a:t>Microsoft Corporation </a:t>
            </a:r>
            <a:r>
              <a:rPr lang="en-IN" sz="2800" dirty="0">
                <a:latin typeface="Times New Roman" panose="02020603050405020304" pitchFamily="18" charset="0"/>
                <a:ea typeface="Times New Roman" panose="02020603050405020304" pitchFamily="18" charset="0"/>
              </a:rPr>
              <a:t>first offered its stocks to public and </a:t>
            </a:r>
            <a:r>
              <a:rPr lang="en-IN" sz="2800" dirty="0" err="1">
                <a:latin typeface="Times New Roman" panose="02020603050405020304" pitchFamily="18" charset="0"/>
                <a:ea typeface="Times New Roman" panose="02020603050405020304" pitchFamily="18" charset="0"/>
              </a:rPr>
              <a:t>withing</a:t>
            </a:r>
            <a:r>
              <a:rPr lang="en-IN" sz="2800" dirty="0">
                <a:latin typeface="Times New Roman" panose="02020603050405020304" pitchFamily="18" charset="0"/>
                <a:ea typeface="Times New Roman" panose="02020603050405020304" pitchFamily="18" charset="0"/>
              </a:rPr>
              <a:t> 10 years, the stock’s value increased over 5000</a:t>
            </a:r>
            <a:r>
              <a:rPr lang="en-IN" sz="2800" dirty="0" smtClean="0">
                <a:latin typeface="Times New Roman" panose="02020603050405020304" pitchFamily="18" charset="0"/>
                <a:ea typeface="Times New Roman" panose="02020603050405020304" pitchFamily="18" charset="0"/>
              </a:rPr>
              <a:t>%.</a:t>
            </a:r>
          </a:p>
          <a:p>
            <a:pPr algn="just">
              <a:spcAft>
                <a:spcPts val="0"/>
              </a:spcAft>
            </a:pPr>
            <a:endParaRPr lang="en-IN" sz="2800" dirty="0">
              <a:latin typeface="Times New Roman" panose="02020603050405020304" pitchFamily="18" charset="0"/>
              <a:ea typeface="Times New Roman" panose="02020603050405020304" pitchFamily="18" charset="0"/>
            </a:endParaRPr>
          </a:p>
          <a:p>
            <a:pPr algn="just">
              <a:spcAft>
                <a:spcPts val="0"/>
              </a:spcAft>
            </a:pPr>
            <a:r>
              <a:rPr lang="en-IN" sz="2800" dirty="0">
                <a:latin typeface="Times New Roman" panose="02020603050405020304" pitchFamily="18" charset="0"/>
                <a:ea typeface="Times New Roman" panose="02020603050405020304" pitchFamily="18" charset="0"/>
              </a:rPr>
              <a:t>In the same year, </a:t>
            </a:r>
            <a:r>
              <a:rPr lang="en-IN" sz="2800" b="1" dirty="0">
                <a:latin typeface="Times New Roman" panose="02020603050405020304" pitchFamily="18" charset="0"/>
                <a:ea typeface="Times New Roman" panose="02020603050405020304" pitchFamily="18" charset="0"/>
              </a:rPr>
              <a:t>Worlds of Wonder </a:t>
            </a:r>
            <a:r>
              <a:rPr lang="en-IN" sz="2800" dirty="0">
                <a:latin typeface="Times New Roman" panose="02020603050405020304" pitchFamily="18" charset="0"/>
                <a:ea typeface="Times New Roman" panose="02020603050405020304" pitchFamily="18" charset="0"/>
              </a:rPr>
              <a:t>(Toy company) also offered its stock to public but ten years later the company was defunct.</a:t>
            </a:r>
          </a:p>
        </p:txBody>
      </p:sp>
    </p:spTree>
    <p:extLst>
      <p:ext uri="{BB962C8B-B14F-4D97-AF65-F5344CB8AC3E}">
        <p14:creationId xmlns:p14="http://schemas.microsoft.com/office/powerpoint/2010/main" val="1556047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0145" y="279967"/>
            <a:ext cx="11360728" cy="6124754"/>
          </a:xfrm>
          <a:prstGeom prst="rect">
            <a:avLst/>
          </a:prstGeom>
        </p:spPr>
        <p:txBody>
          <a:bodyPr wrap="square">
            <a:spAutoFit/>
          </a:bodyPr>
          <a:lstStyle/>
          <a:p>
            <a:pPr algn="just">
              <a:spcAft>
                <a:spcPts val="0"/>
              </a:spcAft>
            </a:pPr>
            <a:r>
              <a:rPr lang="en-IN" sz="2800" b="1" dirty="0">
                <a:latin typeface="Times New Roman" panose="02020603050405020304" pitchFamily="18" charset="0"/>
                <a:ea typeface="Times New Roman" panose="02020603050405020304" pitchFamily="18" charset="0"/>
              </a:rPr>
              <a:t>The word “investment” denotes different meanings to different people</a:t>
            </a:r>
            <a:r>
              <a:rPr lang="en-IN" sz="2800" b="1" dirty="0" smtClean="0">
                <a:latin typeface="Times New Roman" panose="02020603050405020304" pitchFamily="18" charset="0"/>
                <a:ea typeface="Times New Roman" panose="02020603050405020304" pitchFamily="18" charset="0"/>
              </a:rPr>
              <a:t>.</a:t>
            </a:r>
          </a:p>
          <a:p>
            <a:pPr algn="just">
              <a:spcAft>
                <a:spcPts val="0"/>
              </a:spcAft>
            </a:pPr>
            <a:endParaRPr lang="en-IN" sz="2800" dirty="0">
              <a:latin typeface="Times New Roman" panose="02020603050405020304" pitchFamily="18" charset="0"/>
              <a:ea typeface="Times New Roman" panose="02020603050405020304" pitchFamily="18" charset="0"/>
            </a:endParaRPr>
          </a:p>
          <a:p>
            <a:pPr marL="514350" indent="-514350" algn="just">
              <a:spcAft>
                <a:spcPts val="0"/>
              </a:spcAft>
              <a:buAutoNum type="arabicPeriod"/>
            </a:pPr>
            <a:r>
              <a:rPr lang="en-IN" sz="2800" dirty="0" smtClean="0">
                <a:latin typeface="Times New Roman" panose="02020603050405020304" pitchFamily="18" charset="0"/>
                <a:ea typeface="Times New Roman" panose="02020603050405020304" pitchFamily="18" charset="0"/>
              </a:rPr>
              <a:t>To </a:t>
            </a:r>
            <a:r>
              <a:rPr lang="en-IN" sz="2800" dirty="0">
                <a:latin typeface="Times New Roman" panose="02020603050405020304" pitchFamily="18" charset="0"/>
                <a:ea typeface="Times New Roman" panose="02020603050405020304" pitchFamily="18" charset="0"/>
              </a:rPr>
              <a:t>a layman, it may mean purchase of shares, bonds or other financial </a:t>
            </a:r>
            <a:r>
              <a:rPr lang="en-IN" sz="2800" dirty="0" smtClean="0">
                <a:latin typeface="Times New Roman" panose="02020603050405020304" pitchFamily="18" charset="0"/>
                <a:ea typeface="Times New Roman" panose="02020603050405020304" pitchFamily="18" charset="0"/>
              </a:rPr>
              <a:t>instruments</a:t>
            </a:r>
          </a:p>
          <a:p>
            <a:pPr algn="just">
              <a:spcAft>
                <a:spcPts val="0"/>
              </a:spcAft>
            </a:pPr>
            <a:endParaRPr lang="en-IN" sz="2800" dirty="0">
              <a:latin typeface="Times New Roman" panose="02020603050405020304" pitchFamily="18" charset="0"/>
              <a:ea typeface="Times New Roman" panose="02020603050405020304" pitchFamily="18" charset="0"/>
            </a:endParaRPr>
          </a:p>
          <a:p>
            <a:pPr marL="442913" indent="-442913" algn="just">
              <a:spcAft>
                <a:spcPts val="0"/>
              </a:spcAft>
            </a:pPr>
            <a:r>
              <a:rPr lang="en-IN" sz="2800" dirty="0" smtClean="0">
                <a:latin typeface="Times New Roman" panose="02020603050405020304" pitchFamily="18" charset="0"/>
                <a:ea typeface="Times New Roman" panose="02020603050405020304" pitchFamily="18" charset="0"/>
              </a:rPr>
              <a:t>2. To </a:t>
            </a:r>
            <a:r>
              <a:rPr lang="en-IN" sz="2800" dirty="0">
                <a:latin typeface="Times New Roman" panose="02020603050405020304" pitchFamily="18" charset="0"/>
                <a:ea typeface="Times New Roman" panose="02020603050405020304" pitchFamily="18" charset="0"/>
              </a:rPr>
              <a:t>an economist, it implies purchase of fixed productive assets (capital assets) such as plant, machinery, etc</a:t>
            </a:r>
            <a:r>
              <a:rPr lang="en-IN" sz="2800" dirty="0" smtClean="0">
                <a:latin typeface="Times New Roman" panose="02020603050405020304" pitchFamily="18" charset="0"/>
                <a:ea typeface="Times New Roman" panose="02020603050405020304" pitchFamily="18" charset="0"/>
              </a:rPr>
              <a:t>.</a:t>
            </a:r>
          </a:p>
          <a:p>
            <a:pPr algn="just">
              <a:spcAft>
                <a:spcPts val="0"/>
              </a:spcAft>
            </a:pPr>
            <a:endParaRPr lang="en-IN" sz="2800" dirty="0">
              <a:latin typeface="Times New Roman" panose="02020603050405020304" pitchFamily="18" charset="0"/>
              <a:ea typeface="Times New Roman" panose="02020603050405020304" pitchFamily="18" charset="0"/>
            </a:endParaRPr>
          </a:p>
          <a:p>
            <a:pPr marL="442913" indent="-442913" algn="just">
              <a:spcAft>
                <a:spcPts val="0"/>
              </a:spcAft>
            </a:pPr>
            <a:r>
              <a:rPr lang="en-IN" sz="2800" dirty="0" smtClean="0">
                <a:latin typeface="Times New Roman" panose="02020603050405020304" pitchFamily="18" charset="0"/>
                <a:ea typeface="Times New Roman" panose="02020603050405020304" pitchFamily="18" charset="0"/>
              </a:rPr>
              <a:t>3. To </a:t>
            </a:r>
            <a:r>
              <a:rPr lang="en-IN" sz="2800" dirty="0">
                <a:latin typeface="Times New Roman" panose="02020603050405020304" pitchFamily="18" charset="0"/>
                <a:ea typeface="Times New Roman" panose="02020603050405020304" pitchFamily="18" charset="0"/>
              </a:rPr>
              <a:t>a businessman as well investment </a:t>
            </a:r>
            <a:r>
              <a:rPr lang="en-IN" sz="2800" dirty="0" smtClean="0">
                <a:latin typeface="Times New Roman" panose="02020603050405020304" pitchFamily="18" charset="0"/>
                <a:ea typeface="Times New Roman" panose="02020603050405020304" pitchFamily="18" charset="0"/>
              </a:rPr>
              <a:t>refers </a:t>
            </a:r>
            <a:r>
              <a:rPr lang="en-IN" sz="2800" dirty="0">
                <a:latin typeface="Times New Roman" panose="02020603050405020304" pitchFamily="18" charset="0"/>
                <a:ea typeface="Times New Roman" panose="02020603050405020304" pitchFamily="18" charset="0"/>
              </a:rPr>
              <a:t>to purchase of fixed assets such as land, building, plant, machinery, etc.</a:t>
            </a:r>
          </a:p>
          <a:p>
            <a:pPr algn="just">
              <a:spcAft>
                <a:spcPts val="0"/>
              </a:spcAft>
            </a:pPr>
            <a:r>
              <a:rPr lang="en-IN" sz="2800" dirty="0">
                <a:latin typeface="Times New Roman" panose="02020603050405020304" pitchFamily="18" charset="0"/>
                <a:ea typeface="Times New Roman" panose="02020603050405020304" pitchFamily="18" charset="0"/>
              </a:rPr>
              <a:t> </a:t>
            </a:r>
          </a:p>
          <a:p>
            <a:pPr algn="just">
              <a:spcAft>
                <a:spcPts val="0"/>
              </a:spcAft>
            </a:pPr>
            <a:r>
              <a:rPr lang="en-IN" sz="2800" dirty="0" smtClean="0">
                <a:latin typeface="Times New Roman" panose="02020603050405020304" pitchFamily="18" charset="0"/>
                <a:ea typeface="Times New Roman" panose="02020603050405020304" pitchFamily="18" charset="0"/>
              </a:rPr>
              <a:t>	Irrespective </a:t>
            </a:r>
            <a:r>
              <a:rPr lang="en-IN" sz="2800" dirty="0">
                <a:latin typeface="Times New Roman" panose="02020603050405020304" pitchFamily="18" charset="0"/>
                <a:ea typeface="Times New Roman" panose="02020603050405020304" pitchFamily="18" charset="0"/>
              </a:rPr>
              <a:t>of its context, the word investment requires commitment of funds in some assets at present so as to be able to generate higher income in future.</a:t>
            </a:r>
          </a:p>
        </p:txBody>
      </p:sp>
    </p:spTree>
    <p:extLst>
      <p:ext uri="{BB962C8B-B14F-4D97-AF65-F5344CB8AC3E}">
        <p14:creationId xmlns:p14="http://schemas.microsoft.com/office/powerpoint/2010/main" val="39297964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8000" y="880331"/>
            <a:ext cx="10926618" cy="5262979"/>
          </a:xfrm>
          <a:prstGeom prst="rect">
            <a:avLst/>
          </a:prstGeom>
        </p:spPr>
        <p:txBody>
          <a:bodyPr wrap="square">
            <a:spAutoFit/>
          </a:bodyPr>
          <a:lstStyle/>
          <a:p>
            <a:pPr algn="just">
              <a:spcAft>
                <a:spcPts val="0"/>
              </a:spcAft>
            </a:pPr>
            <a:r>
              <a:rPr lang="en-IN" sz="2800" b="1" dirty="0">
                <a:latin typeface="Times New Roman" panose="02020603050405020304" pitchFamily="18" charset="0"/>
                <a:ea typeface="Times New Roman" panose="02020603050405020304" pitchFamily="18" charset="0"/>
              </a:rPr>
              <a:t>Types of investment:</a:t>
            </a:r>
            <a:r>
              <a:rPr lang="en-IN" sz="2800" dirty="0">
                <a:latin typeface="Times New Roman" panose="02020603050405020304" pitchFamily="18" charset="0"/>
                <a:ea typeface="Times New Roman" panose="02020603050405020304" pitchFamily="18" charset="0"/>
              </a:rPr>
              <a:t> </a:t>
            </a:r>
            <a:r>
              <a:rPr lang="en-IN" sz="2800" dirty="0">
                <a:solidFill>
                  <a:srgbClr val="FF0000"/>
                </a:solidFill>
                <a:latin typeface="Times New Roman" panose="02020603050405020304" pitchFamily="18" charset="0"/>
                <a:ea typeface="Times New Roman" panose="02020603050405020304" pitchFamily="18" charset="0"/>
              </a:rPr>
              <a:t>Financial vs Real investment</a:t>
            </a:r>
          </a:p>
          <a:p>
            <a:pPr algn="just">
              <a:spcAft>
                <a:spcPts val="0"/>
              </a:spcAft>
            </a:pPr>
            <a:r>
              <a:rPr lang="en-IN" sz="2800" dirty="0">
                <a:latin typeface="Times New Roman" panose="02020603050405020304" pitchFamily="18" charset="0"/>
                <a:ea typeface="Times New Roman" panose="02020603050405020304" pitchFamily="18" charset="0"/>
              </a:rPr>
              <a:t> </a:t>
            </a:r>
          </a:p>
          <a:p>
            <a:pPr algn="just">
              <a:spcAft>
                <a:spcPts val="0"/>
              </a:spcAft>
            </a:pPr>
            <a:r>
              <a:rPr lang="en-IN" sz="2800" b="1" dirty="0">
                <a:latin typeface="Times New Roman" panose="02020603050405020304" pitchFamily="18" charset="0"/>
                <a:ea typeface="Times New Roman" panose="02020603050405020304" pitchFamily="18" charset="0"/>
              </a:rPr>
              <a:t>Financial investment:</a:t>
            </a:r>
            <a:r>
              <a:rPr lang="en-IN" sz="2800" dirty="0">
                <a:latin typeface="Times New Roman" panose="02020603050405020304" pitchFamily="18" charset="0"/>
                <a:ea typeface="Times New Roman" panose="02020603050405020304" pitchFamily="18" charset="0"/>
              </a:rPr>
              <a:t> </a:t>
            </a:r>
            <a:endParaRPr lang="en-IN" sz="2800" dirty="0" smtClean="0">
              <a:latin typeface="Times New Roman" panose="02020603050405020304" pitchFamily="18" charset="0"/>
              <a:ea typeface="Times New Roman" panose="02020603050405020304" pitchFamily="18" charset="0"/>
            </a:endParaRPr>
          </a:p>
          <a:p>
            <a:pPr marL="360363" algn="just">
              <a:spcAft>
                <a:spcPts val="0"/>
              </a:spcAft>
            </a:pPr>
            <a:r>
              <a:rPr lang="en-IN" sz="2800" dirty="0" smtClean="0">
                <a:latin typeface="Times New Roman" panose="02020603050405020304" pitchFamily="18" charset="0"/>
                <a:ea typeface="Times New Roman" panose="02020603050405020304" pitchFamily="18" charset="0"/>
              </a:rPr>
              <a:t>It </a:t>
            </a:r>
            <a:r>
              <a:rPr lang="en-IN" sz="2800" dirty="0">
                <a:latin typeface="Times New Roman" panose="02020603050405020304" pitchFamily="18" charset="0"/>
                <a:ea typeface="Times New Roman" panose="02020603050405020304" pitchFamily="18" charset="0"/>
              </a:rPr>
              <a:t>is the investment of funds in financial assets. Financial assets are claims over some real/physical assets such as shares, bonds, mutual fund units etc. The return of financial investment is in the form of interest, dividend and/or appreciation in value</a:t>
            </a:r>
            <a:r>
              <a:rPr lang="en-IN" sz="2800" dirty="0" smtClean="0">
                <a:latin typeface="Times New Roman" panose="02020603050405020304" pitchFamily="18" charset="0"/>
                <a:ea typeface="Times New Roman" panose="02020603050405020304" pitchFamily="18" charset="0"/>
              </a:rPr>
              <a:t>.</a:t>
            </a:r>
          </a:p>
          <a:p>
            <a:pPr marL="360363" algn="just">
              <a:spcAft>
                <a:spcPts val="0"/>
              </a:spcAft>
            </a:pPr>
            <a:endParaRPr lang="en-IN" sz="2800" dirty="0">
              <a:latin typeface="Times New Roman" panose="02020603050405020304" pitchFamily="18" charset="0"/>
              <a:ea typeface="Times New Roman" panose="02020603050405020304" pitchFamily="18" charset="0"/>
            </a:endParaRPr>
          </a:p>
          <a:p>
            <a:pPr algn="just">
              <a:spcAft>
                <a:spcPts val="0"/>
              </a:spcAft>
            </a:pPr>
            <a:r>
              <a:rPr lang="en-IN" sz="2800" b="1" dirty="0">
                <a:latin typeface="Times New Roman" panose="02020603050405020304" pitchFamily="18" charset="0"/>
                <a:ea typeface="Times New Roman" panose="02020603050405020304" pitchFamily="18" charset="0"/>
              </a:rPr>
              <a:t>Real investment (Economic investment):</a:t>
            </a:r>
            <a:r>
              <a:rPr lang="en-IN" sz="2800" dirty="0">
                <a:latin typeface="Times New Roman" panose="02020603050405020304" pitchFamily="18" charset="0"/>
                <a:ea typeface="Times New Roman" panose="02020603050405020304" pitchFamily="18" charset="0"/>
              </a:rPr>
              <a:t> </a:t>
            </a:r>
            <a:endParaRPr lang="en-IN" sz="2800" dirty="0" smtClean="0">
              <a:latin typeface="Times New Roman" panose="02020603050405020304" pitchFamily="18" charset="0"/>
              <a:ea typeface="Times New Roman" panose="02020603050405020304" pitchFamily="18" charset="0"/>
            </a:endParaRPr>
          </a:p>
          <a:p>
            <a:pPr marL="360363" algn="just">
              <a:spcAft>
                <a:spcPts val="0"/>
              </a:spcAft>
            </a:pPr>
            <a:r>
              <a:rPr lang="en-IN" sz="2800" dirty="0" smtClean="0">
                <a:latin typeface="Times New Roman" panose="02020603050405020304" pitchFamily="18" charset="0"/>
                <a:ea typeface="Times New Roman" panose="02020603050405020304" pitchFamily="18" charset="0"/>
              </a:rPr>
              <a:t>It </a:t>
            </a:r>
            <a:r>
              <a:rPr lang="en-IN" sz="2800" dirty="0">
                <a:latin typeface="Times New Roman" panose="02020603050405020304" pitchFamily="18" charset="0"/>
                <a:ea typeface="Times New Roman" panose="02020603050405020304" pitchFamily="18" charset="0"/>
              </a:rPr>
              <a:t>is an investment where funds are invested in real or tangible assets. Real assets are those long term (or fixed) assets which are used in the production process, </a:t>
            </a:r>
            <a:r>
              <a:rPr lang="en-IN" sz="2800" dirty="0" err="1">
                <a:latin typeface="Times New Roman" panose="02020603050405020304" pitchFamily="18" charset="0"/>
                <a:ea typeface="Times New Roman" panose="02020603050405020304" pitchFamily="18" charset="0"/>
              </a:rPr>
              <a:t>eg</a:t>
            </a:r>
            <a:r>
              <a:rPr lang="en-IN" sz="2800" dirty="0">
                <a:latin typeface="Times New Roman" panose="02020603050405020304" pitchFamily="18" charset="0"/>
                <a:ea typeface="Times New Roman" panose="02020603050405020304" pitchFamily="18" charset="0"/>
              </a:rPr>
              <a:t>. Plant, machinery, equipment, building, etc.</a:t>
            </a:r>
          </a:p>
        </p:txBody>
      </p:sp>
    </p:spTree>
    <p:extLst>
      <p:ext uri="{BB962C8B-B14F-4D97-AF65-F5344CB8AC3E}">
        <p14:creationId xmlns:p14="http://schemas.microsoft.com/office/powerpoint/2010/main" val="33915392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3563" y="325964"/>
            <a:ext cx="10520219" cy="6001643"/>
          </a:xfrm>
          <a:prstGeom prst="rect">
            <a:avLst/>
          </a:prstGeom>
        </p:spPr>
        <p:txBody>
          <a:bodyPr wrap="square">
            <a:spAutoFit/>
          </a:bodyPr>
          <a:lstStyle/>
          <a:p>
            <a:pPr algn="just">
              <a:spcAft>
                <a:spcPts val="0"/>
              </a:spcAft>
            </a:pPr>
            <a:r>
              <a:rPr lang="en-US" sz="3200" b="1" dirty="0">
                <a:latin typeface="Times New Roman" panose="02020603050405020304" pitchFamily="18" charset="0"/>
                <a:ea typeface="Times New Roman" panose="02020603050405020304" pitchFamily="18" charset="0"/>
              </a:rPr>
              <a:t>Factors </a:t>
            </a:r>
            <a:r>
              <a:rPr lang="en-US" sz="3200" b="1" dirty="0" smtClean="0">
                <a:latin typeface="Times New Roman" panose="02020603050405020304" pitchFamily="18" charset="0"/>
                <a:ea typeface="Times New Roman" panose="02020603050405020304" pitchFamily="18" charset="0"/>
              </a:rPr>
              <a:t>to be considered while making investment:</a:t>
            </a:r>
          </a:p>
          <a:p>
            <a:pPr algn="just">
              <a:spcAft>
                <a:spcPts val="0"/>
              </a:spcAft>
            </a:pPr>
            <a:endParaRPr lang="en-IN" sz="32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pPr>
            <a:r>
              <a:rPr lang="en-US" sz="3200" dirty="0">
                <a:latin typeface="Times New Roman" panose="02020603050405020304" pitchFamily="18" charset="0"/>
                <a:ea typeface="Times New Roman" panose="02020603050405020304" pitchFamily="18" charset="0"/>
              </a:rPr>
              <a:t>Return</a:t>
            </a:r>
            <a:endParaRPr lang="en-IN" sz="32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mj-lt"/>
              <a:buAutoNum type="arabicPeriod"/>
            </a:pPr>
            <a:r>
              <a:rPr lang="en-US" sz="3200" dirty="0">
                <a:latin typeface="Times New Roman" panose="02020603050405020304" pitchFamily="18" charset="0"/>
                <a:ea typeface="Times New Roman" panose="02020603050405020304" pitchFamily="18" charset="0"/>
              </a:rPr>
              <a:t>Risk</a:t>
            </a:r>
            <a:endParaRPr lang="en-IN" sz="32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mj-lt"/>
              <a:buAutoNum type="arabicPeriod"/>
            </a:pPr>
            <a:r>
              <a:rPr lang="en-US" sz="3200" dirty="0">
                <a:latin typeface="Times New Roman" panose="02020603050405020304" pitchFamily="18" charset="0"/>
                <a:ea typeface="Times New Roman" panose="02020603050405020304" pitchFamily="18" charset="0"/>
              </a:rPr>
              <a:t>Liquidity</a:t>
            </a:r>
            <a:endParaRPr lang="en-IN" sz="32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mj-lt"/>
              <a:buAutoNum type="arabicPeriod"/>
            </a:pPr>
            <a:r>
              <a:rPr lang="en-US" sz="3200" dirty="0">
                <a:latin typeface="Times New Roman" panose="02020603050405020304" pitchFamily="18" charset="0"/>
                <a:ea typeface="Times New Roman" panose="02020603050405020304" pitchFamily="18" charset="0"/>
              </a:rPr>
              <a:t>Marketability</a:t>
            </a:r>
            <a:endParaRPr lang="en-IN" sz="32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mj-lt"/>
              <a:buAutoNum type="arabicPeriod"/>
            </a:pPr>
            <a:r>
              <a:rPr lang="en-US" sz="3200" dirty="0">
                <a:latin typeface="Times New Roman" panose="02020603050405020304" pitchFamily="18" charset="0"/>
                <a:ea typeface="Times New Roman" panose="02020603050405020304" pitchFamily="18" charset="0"/>
              </a:rPr>
              <a:t>Tax benefit</a:t>
            </a:r>
            <a:endParaRPr lang="en-IN" sz="32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mj-lt"/>
              <a:buAutoNum type="arabicPeriod"/>
            </a:pPr>
            <a:r>
              <a:rPr lang="en-US" sz="3200" dirty="0">
                <a:latin typeface="Times New Roman" panose="02020603050405020304" pitchFamily="18" charset="0"/>
                <a:ea typeface="Times New Roman" panose="02020603050405020304" pitchFamily="18" charset="0"/>
              </a:rPr>
              <a:t>Hedge against inflation</a:t>
            </a:r>
            <a:endParaRPr lang="en-IN" sz="32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mj-lt"/>
              <a:buAutoNum type="arabicPeriod"/>
            </a:pPr>
            <a:r>
              <a:rPr lang="en-US" sz="3200" dirty="0">
                <a:latin typeface="Times New Roman" panose="02020603050405020304" pitchFamily="18" charset="0"/>
                <a:ea typeface="Times New Roman" panose="02020603050405020304" pitchFamily="18" charset="0"/>
              </a:rPr>
              <a:t>Safety of capital</a:t>
            </a:r>
            <a:endParaRPr lang="en-IN" sz="32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839333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3563" y="325964"/>
            <a:ext cx="10520219" cy="1569660"/>
          </a:xfrm>
          <a:prstGeom prst="rect">
            <a:avLst/>
          </a:prstGeom>
        </p:spPr>
        <p:txBody>
          <a:bodyPr wrap="square">
            <a:spAutoFit/>
          </a:bodyPr>
          <a:lstStyle/>
          <a:p>
            <a:pPr algn="just">
              <a:spcAft>
                <a:spcPts val="0"/>
              </a:spcAft>
            </a:pPr>
            <a:r>
              <a:rPr lang="en-US" sz="3200" b="1" dirty="0" smtClean="0">
                <a:solidFill>
                  <a:srgbClr val="FF0000"/>
                </a:solidFill>
                <a:latin typeface="Times New Roman" panose="02020603050405020304" pitchFamily="18" charset="0"/>
                <a:ea typeface="Times New Roman" panose="02020603050405020304" pitchFamily="18" charset="0"/>
              </a:rPr>
              <a:t>Yet to include Risk and its measurement?????</a:t>
            </a:r>
          </a:p>
          <a:p>
            <a:pPr algn="just">
              <a:spcAft>
                <a:spcPts val="0"/>
              </a:spcAft>
            </a:pPr>
            <a:endParaRPr lang="en-US" sz="3200" b="1" dirty="0">
              <a:solidFill>
                <a:srgbClr val="FF0000"/>
              </a:solidFill>
              <a:latin typeface="Times New Roman" panose="02020603050405020304" pitchFamily="18" charset="0"/>
              <a:ea typeface="Times New Roman" panose="02020603050405020304" pitchFamily="18" charset="0"/>
            </a:endParaRPr>
          </a:p>
          <a:p>
            <a:pPr algn="just">
              <a:spcAft>
                <a:spcPts val="0"/>
              </a:spcAft>
            </a:pPr>
            <a:r>
              <a:rPr lang="en-US" sz="3200" b="1" dirty="0" smtClean="0">
                <a:solidFill>
                  <a:srgbClr val="FF0000"/>
                </a:solidFill>
                <a:latin typeface="Times New Roman" panose="02020603050405020304" pitchFamily="18" charset="0"/>
                <a:ea typeface="Times New Roman" panose="02020603050405020304" pitchFamily="18" charset="0"/>
              </a:rPr>
              <a:t>Already discussed in the class</a:t>
            </a:r>
            <a:endParaRPr lang="en-IN" sz="3200" dirty="0">
              <a:solidFill>
                <a:srgbClr val="FF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81291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025" y="197104"/>
            <a:ext cx="11872912" cy="2970044"/>
          </a:xfrm>
          <a:prstGeom prst="rect">
            <a:avLst/>
          </a:prstGeom>
        </p:spPr>
        <p:txBody>
          <a:bodyPr wrap="square">
            <a:spAutoFit/>
          </a:bodyPr>
          <a:lstStyle/>
          <a:p>
            <a:r>
              <a:rPr lang="en-IN" sz="3200" b="1" dirty="0" smtClean="0">
                <a:latin typeface="Times New Roman" panose="02020603050405020304" pitchFamily="18" charset="0"/>
                <a:cs typeface="Times New Roman" panose="02020603050405020304" pitchFamily="18" charset="0"/>
              </a:rPr>
              <a:t>Risks </a:t>
            </a:r>
            <a:r>
              <a:rPr lang="en-IN" sz="3200" b="1" dirty="0">
                <a:latin typeface="Times New Roman" panose="02020603050405020304" pitchFamily="18" charset="0"/>
                <a:cs typeface="Times New Roman" panose="02020603050405020304" pitchFamily="18" charset="0"/>
              </a:rPr>
              <a:t>and Rewards: What to Keep in Mind?</a:t>
            </a:r>
          </a:p>
          <a:p>
            <a:pPr algn="just"/>
            <a:r>
              <a:rPr lang="en-IN" sz="3100" dirty="0" smtClean="0">
                <a:latin typeface="Times New Roman" panose="02020603050405020304" pitchFamily="18" charset="0"/>
                <a:cs typeface="Times New Roman" panose="02020603050405020304" pitchFamily="18" charset="0"/>
              </a:rPr>
              <a:t>	While </a:t>
            </a:r>
            <a:r>
              <a:rPr lang="en-IN" sz="3100" dirty="0">
                <a:latin typeface="Times New Roman" panose="02020603050405020304" pitchFamily="18" charset="0"/>
                <a:cs typeface="Times New Roman" panose="02020603050405020304" pitchFamily="18" charset="0"/>
              </a:rPr>
              <a:t>the stock market offers the potential for gains, it also carries risks. Share prices can go down, and you could lose money if you sell at a lower price than what you paid. It's essential to do research, understand the companies you're investing in, and not invest more money than you can afford to lose.</a:t>
            </a:r>
          </a:p>
        </p:txBody>
      </p:sp>
      <p:sp>
        <p:nvSpPr>
          <p:cNvPr id="3" name="Rectangle 2"/>
          <p:cNvSpPr/>
          <p:nvPr/>
        </p:nvSpPr>
        <p:spPr>
          <a:xfrm>
            <a:off x="200025" y="3232268"/>
            <a:ext cx="11714884" cy="3431709"/>
          </a:xfrm>
          <a:prstGeom prst="rect">
            <a:avLst/>
          </a:prstGeom>
        </p:spPr>
        <p:txBody>
          <a:bodyPr wrap="square">
            <a:spAutoFit/>
          </a:bodyPr>
          <a:lstStyle/>
          <a:p>
            <a:r>
              <a:rPr lang="en-IN" sz="3100" b="1" dirty="0" smtClean="0">
                <a:latin typeface="Times New Roman" panose="02020603050405020304" pitchFamily="18" charset="0"/>
                <a:cs typeface="Times New Roman" panose="02020603050405020304" pitchFamily="18" charset="0"/>
              </a:rPr>
              <a:t>Diversification</a:t>
            </a:r>
            <a:r>
              <a:rPr lang="en-IN" sz="3100" b="1" dirty="0">
                <a:latin typeface="Times New Roman" panose="02020603050405020304" pitchFamily="18" charset="0"/>
                <a:cs typeface="Times New Roman" panose="02020603050405020304" pitchFamily="18" charset="0"/>
              </a:rPr>
              <a:t>: Don't Put All Eggs in One Basket</a:t>
            </a:r>
          </a:p>
          <a:p>
            <a:pPr algn="just"/>
            <a:r>
              <a:rPr lang="en-IN" sz="3100" dirty="0" smtClean="0">
                <a:latin typeface="Times New Roman" panose="02020603050405020304" pitchFamily="18" charset="0"/>
                <a:cs typeface="Times New Roman" panose="02020603050405020304" pitchFamily="18" charset="0"/>
              </a:rPr>
              <a:t>	An </a:t>
            </a:r>
            <a:r>
              <a:rPr lang="en-IN" sz="3100" dirty="0">
                <a:latin typeface="Times New Roman" panose="02020603050405020304" pitchFamily="18" charset="0"/>
                <a:cs typeface="Times New Roman" panose="02020603050405020304" pitchFamily="18" charset="0"/>
              </a:rPr>
              <a:t>essential strategy in the stock market is diversification. Instead of investing all your money in one company, spread it across multiple companies and industries. This way, if one company does poorly, the others may help balance out the overall performance of your investments.</a:t>
            </a:r>
          </a:p>
          <a:p>
            <a:pPr algn="just"/>
            <a:endParaRPr lang="en-IN" sz="3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634700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2436" y="399765"/>
            <a:ext cx="11212945" cy="6124754"/>
          </a:xfrm>
          <a:prstGeom prst="rect">
            <a:avLst/>
          </a:prstGeom>
        </p:spPr>
        <p:txBody>
          <a:bodyPr wrap="square">
            <a:spAutoFit/>
          </a:bodyPr>
          <a:lstStyle/>
          <a:p>
            <a:pPr marL="457200" algn="just">
              <a:spcAft>
                <a:spcPts val="0"/>
              </a:spcAft>
            </a:pPr>
            <a:r>
              <a:rPr lang="en-US" sz="2800" b="1" dirty="0">
                <a:latin typeface="Times New Roman" panose="02020603050405020304" pitchFamily="18" charset="0"/>
                <a:ea typeface="Times New Roman" panose="02020603050405020304" pitchFamily="18" charset="0"/>
              </a:rPr>
              <a:t>Types of securities </a:t>
            </a:r>
            <a:r>
              <a:rPr lang="en-US" sz="2800" b="1" dirty="0" smtClean="0">
                <a:latin typeface="Times New Roman" panose="02020603050405020304" pitchFamily="18" charset="0"/>
                <a:ea typeface="Times New Roman" panose="02020603050405020304" pitchFamily="18" charset="0"/>
              </a:rPr>
              <a:t>market:</a:t>
            </a:r>
          </a:p>
          <a:p>
            <a:pPr marL="457200" algn="just">
              <a:spcAft>
                <a:spcPts val="0"/>
              </a:spcAft>
            </a:pPr>
            <a:endParaRPr lang="en-US" sz="2800" b="1" dirty="0">
              <a:latin typeface="Times New Roman" panose="02020603050405020304" pitchFamily="18" charset="0"/>
              <a:ea typeface="Times New Roman" panose="02020603050405020304" pitchFamily="18" charset="0"/>
            </a:endParaRPr>
          </a:p>
          <a:p>
            <a:pPr marL="457200" algn="just">
              <a:spcAft>
                <a:spcPts val="0"/>
              </a:spcAft>
            </a:pPr>
            <a:r>
              <a:rPr lang="en-US" sz="2800" dirty="0" smtClean="0">
                <a:latin typeface="Times New Roman" panose="02020603050405020304" pitchFamily="18" charset="0"/>
                <a:ea typeface="Times New Roman" panose="02020603050405020304" pitchFamily="18" charset="0"/>
              </a:rPr>
              <a:t>On </a:t>
            </a:r>
            <a:r>
              <a:rPr lang="en-US" sz="2800" dirty="0">
                <a:latin typeface="Times New Roman" panose="02020603050405020304" pitchFamily="18" charset="0"/>
                <a:ea typeface="Times New Roman" panose="02020603050405020304" pitchFamily="18" charset="0"/>
              </a:rPr>
              <a:t>the basis of time, </a:t>
            </a:r>
            <a:r>
              <a:rPr lang="en-US" sz="2800" dirty="0" smtClean="0">
                <a:latin typeface="Times New Roman" panose="02020603050405020304" pitchFamily="18" charset="0"/>
                <a:ea typeface="Times New Roman" panose="02020603050405020304" pitchFamily="18" charset="0"/>
              </a:rPr>
              <a:t>the securities </a:t>
            </a:r>
            <a:r>
              <a:rPr lang="en-US" sz="2800" dirty="0">
                <a:latin typeface="Times New Roman" panose="02020603050405020304" pitchFamily="18" charset="0"/>
                <a:ea typeface="Times New Roman" panose="02020603050405020304" pitchFamily="18" charset="0"/>
              </a:rPr>
              <a:t>market is classified as:</a:t>
            </a:r>
            <a:endParaRPr lang="en-IN" sz="2800" dirty="0">
              <a:latin typeface="Times New Roman" panose="02020603050405020304" pitchFamily="18" charset="0"/>
              <a:ea typeface="Times New Roman" panose="02020603050405020304" pitchFamily="18" charset="0"/>
            </a:endParaRPr>
          </a:p>
          <a:p>
            <a:pPr marL="1143000" lvl="2" indent="-228600" algn="just">
              <a:spcAft>
                <a:spcPts val="0"/>
              </a:spcAft>
              <a:buFont typeface="+mj-lt"/>
              <a:buAutoNum type="alphaLcPeriod"/>
            </a:pPr>
            <a:r>
              <a:rPr lang="en-US" sz="2800" dirty="0">
                <a:latin typeface="Times New Roman" panose="02020603050405020304" pitchFamily="18" charset="0"/>
                <a:ea typeface="Times New Roman" panose="02020603050405020304" pitchFamily="18" charset="0"/>
              </a:rPr>
              <a:t>Capital market</a:t>
            </a:r>
            <a:endParaRPr lang="en-IN" sz="2800" dirty="0">
              <a:latin typeface="Times New Roman" panose="02020603050405020304" pitchFamily="18" charset="0"/>
              <a:ea typeface="Times New Roman" panose="02020603050405020304" pitchFamily="18" charset="0"/>
            </a:endParaRPr>
          </a:p>
          <a:p>
            <a:pPr marL="1143000" lvl="2" indent="-228600" algn="just">
              <a:spcAft>
                <a:spcPts val="0"/>
              </a:spcAft>
              <a:buFont typeface="+mj-lt"/>
              <a:buAutoNum type="alphaLcPeriod"/>
            </a:pPr>
            <a:r>
              <a:rPr lang="en-US" sz="2800" dirty="0">
                <a:latin typeface="Times New Roman" panose="02020603050405020304" pitchFamily="18" charset="0"/>
                <a:ea typeface="Times New Roman" panose="02020603050405020304" pitchFamily="18" charset="0"/>
              </a:rPr>
              <a:t>Money </a:t>
            </a:r>
            <a:r>
              <a:rPr lang="en-US" sz="2800" dirty="0" smtClean="0">
                <a:latin typeface="Times New Roman" panose="02020603050405020304" pitchFamily="18" charset="0"/>
                <a:ea typeface="Times New Roman" panose="02020603050405020304" pitchFamily="18" charset="0"/>
              </a:rPr>
              <a:t>market</a:t>
            </a:r>
          </a:p>
          <a:p>
            <a:pPr marL="1143000" lvl="2" indent="-228600" algn="just">
              <a:spcAft>
                <a:spcPts val="0"/>
              </a:spcAft>
              <a:buFont typeface="+mj-lt"/>
              <a:buAutoNum type="alphaLcPeriod"/>
            </a:pPr>
            <a:endParaRPr lang="en-IN" sz="2800" dirty="0">
              <a:latin typeface="Times New Roman" panose="02020603050405020304" pitchFamily="18" charset="0"/>
              <a:ea typeface="Times New Roman" panose="02020603050405020304" pitchFamily="18" charset="0"/>
            </a:endParaRPr>
          </a:p>
          <a:p>
            <a:pPr marL="457200" indent="-457200" algn="just">
              <a:spcAft>
                <a:spcPts val="0"/>
              </a:spcAft>
              <a:buFont typeface="Wingdings" panose="05000000000000000000" pitchFamily="2" charset="2"/>
              <a:buChar char="v"/>
            </a:pPr>
            <a:r>
              <a:rPr lang="en-US" sz="2800" b="1" dirty="0">
                <a:latin typeface="Times New Roman" panose="02020603050405020304" pitchFamily="18" charset="0"/>
                <a:ea typeface="Times New Roman" panose="02020603050405020304" pitchFamily="18" charset="0"/>
              </a:rPr>
              <a:t>Capital Market </a:t>
            </a:r>
            <a:r>
              <a:rPr lang="en-US" sz="2800" dirty="0">
                <a:latin typeface="Times New Roman" panose="02020603050405020304" pitchFamily="18" charset="0"/>
                <a:ea typeface="Times New Roman" panose="02020603050405020304" pitchFamily="18" charset="0"/>
              </a:rPr>
              <a:t>is the market for </a:t>
            </a:r>
            <a:r>
              <a:rPr lang="en-US" sz="2800" dirty="0" err="1">
                <a:latin typeface="Times New Roman" panose="02020603050405020304" pitchFamily="18" charset="0"/>
                <a:ea typeface="Times New Roman" panose="02020603050405020304" pitchFamily="18" charset="0"/>
              </a:rPr>
              <a:t>lon</a:t>
            </a:r>
            <a:r>
              <a:rPr lang="en-US" sz="2800" dirty="0">
                <a:latin typeface="Times New Roman" panose="02020603050405020304" pitchFamily="18" charset="0"/>
                <a:ea typeface="Times New Roman" panose="02020603050405020304" pitchFamily="18" charset="0"/>
              </a:rPr>
              <a:t> g term financial investment and instruments (more than one year). It primarily deals with equity shares, long term bond and </a:t>
            </a:r>
            <a:r>
              <a:rPr lang="en-US" sz="2800" dirty="0" err="1">
                <a:latin typeface="Times New Roman" panose="02020603050405020304" pitchFamily="18" charset="0"/>
                <a:ea typeface="Times New Roman" panose="02020603050405020304" pitchFamily="18" charset="0"/>
              </a:rPr>
              <a:t>deventures</a:t>
            </a:r>
            <a:r>
              <a:rPr lang="en-US" sz="2800" dirty="0">
                <a:latin typeface="Times New Roman" panose="02020603050405020304" pitchFamily="18" charset="0"/>
                <a:ea typeface="Times New Roman" panose="02020603050405020304" pitchFamily="18" charset="0"/>
              </a:rPr>
              <a:t>. In </a:t>
            </a:r>
            <a:r>
              <a:rPr lang="en-US" sz="2800" dirty="0" err="1">
                <a:latin typeface="Times New Roman" panose="02020603050405020304" pitchFamily="18" charset="0"/>
                <a:ea typeface="Times New Roman" panose="02020603050405020304" pitchFamily="18" charset="0"/>
              </a:rPr>
              <a:t>india</a:t>
            </a:r>
            <a:r>
              <a:rPr lang="en-US" sz="2800" dirty="0">
                <a:latin typeface="Times New Roman" panose="02020603050405020304" pitchFamily="18" charset="0"/>
                <a:ea typeface="Times New Roman" panose="02020603050405020304" pitchFamily="18" charset="0"/>
              </a:rPr>
              <a:t>, it is further classified into Equity market and Wholesale debt </a:t>
            </a:r>
            <a:r>
              <a:rPr lang="en-US" sz="2800" dirty="0" smtClean="0">
                <a:latin typeface="Times New Roman" panose="02020603050405020304" pitchFamily="18" charset="0"/>
                <a:ea typeface="Times New Roman" panose="02020603050405020304" pitchFamily="18" charset="0"/>
              </a:rPr>
              <a:t>market</a:t>
            </a:r>
          </a:p>
          <a:p>
            <a:pPr algn="just">
              <a:spcAft>
                <a:spcPts val="0"/>
              </a:spcAft>
            </a:pPr>
            <a:endParaRPr lang="en-IN" sz="2800" dirty="0">
              <a:latin typeface="Times New Roman" panose="02020603050405020304" pitchFamily="18" charset="0"/>
              <a:ea typeface="Times New Roman" panose="02020603050405020304" pitchFamily="18" charset="0"/>
            </a:endParaRPr>
          </a:p>
          <a:p>
            <a:pPr marL="457200" indent="-457200" algn="just">
              <a:spcAft>
                <a:spcPts val="0"/>
              </a:spcAft>
              <a:buFont typeface="Wingdings" panose="05000000000000000000" pitchFamily="2" charset="2"/>
              <a:buChar char="v"/>
            </a:pPr>
            <a:r>
              <a:rPr lang="en-US" sz="2800" b="1" dirty="0">
                <a:latin typeface="Times New Roman" panose="02020603050405020304" pitchFamily="18" charset="0"/>
                <a:ea typeface="Times New Roman" panose="02020603050405020304" pitchFamily="18" charset="0"/>
              </a:rPr>
              <a:t>Money market </a:t>
            </a:r>
            <a:r>
              <a:rPr lang="en-US" sz="2800" dirty="0">
                <a:latin typeface="Times New Roman" panose="02020603050405020304" pitchFamily="18" charset="0"/>
                <a:ea typeface="Times New Roman" panose="02020603050405020304" pitchFamily="18" charset="0"/>
              </a:rPr>
              <a:t>deals with </a:t>
            </a:r>
            <a:r>
              <a:rPr lang="en-US" sz="2800" dirty="0" smtClean="0">
                <a:latin typeface="Times New Roman" panose="02020603050405020304" pitchFamily="18" charset="0"/>
                <a:ea typeface="Times New Roman" panose="02020603050405020304" pitchFamily="18" charset="0"/>
              </a:rPr>
              <a:t>short-term </a:t>
            </a:r>
            <a:r>
              <a:rPr lang="en-US" sz="2800" dirty="0">
                <a:latin typeface="Times New Roman" panose="02020603050405020304" pitchFamily="18" charset="0"/>
                <a:ea typeface="Times New Roman" panose="02020603050405020304" pitchFamily="18" charset="0"/>
              </a:rPr>
              <a:t>securities (one year or less). It deals with treasury bills, </a:t>
            </a:r>
            <a:r>
              <a:rPr lang="en-US" sz="2800" dirty="0" smtClean="0">
                <a:latin typeface="Times New Roman" panose="02020603050405020304" pitchFamily="18" charset="0"/>
                <a:ea typeface="Times New Roman" panose="02020603050405020304" pitchFamily="18" charset="0"/>
              </a:rPr>
              <a:t>short-term </a:t>
            </a:r>
            <a:r>
              <a:rPr lang="en-US" sz="2800" dirty="0">
                <a:latin typeface="Times New Roman" panose="02020603050405020304" pitchFamily="18" charset="0"/>
                <a:ea typeface="Times New Roman" panose="02020603050405020304" pitchFamily="18" charset="0"/>
              </a:rPr>
              <a:t>debts such as commercial paper, certificates of deposits etc.</a:t>
            </a:r>
            <a:endParaRPr lang="en-IN"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352790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2436" y="399765"/>
            <a:ext cx="11212945" cy="4339650"/>
          </a:xfrm>
          <a:prstGeom prst="rect">
            <a:avLst/>
          </a:prstGeom>
        </p:spPr>
        <p:txBody>
          <a:bodyPr wrap="square">
            <a:spAutoFit/>
          </a:bodyPr>
          <a:lstStyle/>
          <a:p>
            <a:pPr marL="457200" indent="-457200" algn="just">
              <a:spcAft>
                <a:spcPts val="0"/>
              </a:spcAft>
            </a:pPr>
            <a:r>
              <a:rPr lang="en-US" sz="2800" b="1" dirty="0">
                <a:solidFill>
                  <a:srgbClr val="FF0000"/>
                </a:solidFill>
                <a:latin typeface="Times New Roman" panose="02020603050405020304" pitchFamily="18" charset="0"/>
                <a:ea typeface="Times New Roman" panose="02020603050405020304" pitchFamily="18" charset="0"/>
              </a:rPr>
              <a:t>Types of securities </a:t>
            </a:r>
            <a:r>
              <a:rPr lang="en-US" sz="2800" b="1" dirty="0" smtClean="0">
                <a:solidFill>
                  <a:srgbClr val="FF0000"/>
                </a:solidFill>
                <a:latin typeface="Times New Roman" panose="02020603050405020304" pitchFamily="18" charset="0"/>
                <a:ea typeface="Times New Roman" panose="02020603050405020304" pitchFamily="18" charset="0"/>
              </a:rPr>
              <a:t>market:</a:t>
            </a:r>
          </a:p>
          <a:p>
            <a:pPr marL="457200" algn="just">
              <a:spcAft>
                <a:spcPts val="0"/>
              </a:spcAft>
            </a:pPr>
            <a:endParaRPr lang="en-US" sz="2800" b="1" dirty="0">
              <a:latin typeface="Times New Roman" panose="02020603050405020304" pitchFamily="18" charset="0"/>
              <a:ea typeface="Times New Roman" panose="02020603050405020304" pitchFamily="18" charset="0"/>
            </a:endParaRPr>
          </a:p>
          <a:p>
            <a:r>
              <a:rPr lang="en-US" sz="2600" dirty="0">
                <a:latin typeface="Times New Roman" panose="02020603050405020304" pitchFamily="18" charset="0"/>
                <a:ea typeface="Times New Roman" panose="02020603050405020304" pitchFamily="18" charset="0"/>
              </a:rPr>
              <a:t>On the basis of </a:t>
            </a:r>
            <a:r>
              <a:rPr lang="en-US" sz="2600" dirty="0" smtClean="0">
                <a:latin typeface="Times New Roman" panose="02020603050405020304" pitchFamily="18" charset="0"/>
                <a:ea typeface="Times New Roman" panose="02020603050405020304" pitchFamily="18" charset="0"/>
              </a:rPr>
              <a:t>the </a:t>
            </a:r>
            <a:r>
              <a:rPr lang="en-US" sz="2600" b="1" dirty="0" smtClean="0">
                <a:latin typeface="Times New Roman" panose="02020603050405020304" pitchFamily="18" charset="0"/>
                <a:ea typeface="Times New Roman" panose="02020603050405020304" pitchFamily="18" charset="0"/>
              </a:rPr>
              <a:t>nature </a:t>
            </a:r>
            <a:r>
              <a:rPr lang="en-US" sz="2600" b="1" dirty="0">
                <a:latin typeface="Times New Roman" panose="02020603050405020304" pitchFamily="18" charset="0"/>
                <a:ea typeface="Times New Roman" panose="02020603050405020304" pitchFamily="18" charset="0"/>
              </a:rPr>
              <a:t>of securities</a:t>
            </a:r>
            <a:r>
              <a:rPr lang="en-US" sz="2600" dirty="0">
                <a:latin typeface="Times New Roman" panose="02020603050405020304" pitchFamily="18" charset="0"/>
                <a:ea typeface="Times New Roman" panose="02020603050405020304" pitchFamily="18" charset="0"/>
              </a:rPr>
              <a:t>, a security market can be classified as</a:t>
            </a:r>
            <a:r>
              <a:rPr lang="en-US" sz="2600" dirty="0" smtClean="0">
                <a:latin typeface="Times New Roman" panose="02020603050405020304" pitchFamily="18" charset="0"/>
                <a:ea typeface="Times New Roman" panose="02020603050405020304" pitchFamily="18" charset="0"/>
              </a:rPr>
              <a:t>:</a:t>
            </a:r>
          </a:p>
          <a:p>
            <a:endParaRPr lang="en-IN" sz="2600" b="1" dirty="0">
              <a:latin typeface="Times New Roman" panose="02020603050405020304" pitchFamily="18" charset="0"/>
              <a:ea typeface="Times New Roman" panose="02020603050405020304" pitchFamily="18" charset="0"/>
            </a:endParaRPr>
          </a:p>
          <a:p>
            <a:pPr marL="720725" lvl="0" indent="-720725" algn="just"/>
            <a:r>
              <a:rPr lang="en-US" sz="2800" b="1" dirty="0">
                <a:latin typeface="Times New Roman" panose="02020603050405020304" pitchFamily="18" charset="0"/>
                <a:cs typeface="Times New Roman" panose="02020603050405020304" pitchFamily="18" charset="0"/>
              </a:rPr>
              <a:t>Primary market: </a:t>
            </a:r>
            <a:r>
              <a:rPr lang="en-US" sz="2800" dirty="0">
                <a:latin typeface="Times New Roman" panose="02020603050405020304" pitchFamily="18" charset="0"/>
                <a:cs typeface="Times New Roman" panose="02020603050405020304" pitchFamily="18" charset="0"/>
              </a:rPr>
              <a:t>It is the market where new securities are issued for the first time. IPO is a tool of primary market</a:t>
            </a:r>
            <a:r>
              <a:rPr lang="en-US" sz="2800" dirty="0" smtClean="0">
                <a:latin typeface="Times New Roman" panose="02020603050405020304" pitchFamily="18" charset="0"/>
                <a:cs typeface="Times New Roman" panose="02020603050405020304" pitchFamily="18" charset="0"/>
              </a:rPr>
              <a:t>.</a:t>
            </a:r>
          </a:p>
          <a:p>
            <a:pPr lvl="0" algn="just"/>
            <a:endParaRPr lang="en-IN" sz="2800" dirty="0">
              <a:latin typeface="Times New Roman" panose="02020603050405020304" pitchFamily="18" charset="0"/>
              <a:cs typeface="Times New Roman" panose="02020603050405020304" pitchFamily="18" charset="0"/>
            </a:endParaRPr>
          </a:p>
          <a:p>
            <a:pPr marL="720725" lvl="0" indent="-720725" algn="just"/>
            <a:r>
              <a:rPr lang="en-US" sz="2800" b="1" dirty="0">
                <a:latin typeface="Times New Roman" panose="02020603050405020304" pitchFamily="18" charset="0"/>
                <a:cs typeface="Times New Roman" panose="02020603050405020304" pitchFamily="18" charset="0"/>
              </a:rPr>
              <a:t>Secondary market: </a:t>
            </a:r>
            <a:r>
              <a:rPr lang="en-US" sz="2800" dirty="0">
                <a:latin typeface="Times New Roman" panose="02020603050405020304" pitchFamily="18" charset="0"/>
                <a:cs typeface="Times New Roman" panose="02020603050405020304" pitchFamily="18" charset="0"/>
              </a:rPr>
              <a:t>it provides the platform where existing (or </a:t>
            </a:r>
            <a:r>
              <a:rPr lang="en-US" sz="2800" dirty="0" smtClean="0">
                <a:latin typeface="Times New Roman" panose="02020603050405020304" pitchFamily="18" charset="0"/>
                <a:cs typeface="Times New Roman" panose="02020603050405020304" pitchFamily="18" charset="0"/>
              </a:rPr>
              <a:t>second-hand) securities </a:t>
            </a:r>
            <a:r>
              <a:rPr lang="en-US" sz="2800" dirty="0">
                <a:latin typeface="Times New Roman" panose="02020603050405020304" pitchFamily="18" charset="0"/>
                <a:cs typeface="Times New Roman" panose="02020603050405020304" pitchFamily="18" charset="0"/>
              </a:rPr>
              <a:t>are bought or sold. Shares issued in IPO are traded in </a:t>
            </a:r>
            <a:r>
              <a:rPr lang="en-US" sz="2800" dirty="0" smtClean="0">
                <a:latin typeface="Times New Roman" panose="02020603050405020304" pitchFamily="18" charset="0"/>
                <a:cs typeface="Times New Roman" panose="02020603050405020304" pitchFamily="18" charset="0"/>
              </a:rPr>
              <a:t>the secondary </a:t>
            </a:r>
            <a:r>
              <a:rPr lang="en-US" sz="2800" dirty="0">
                <a:latin typeface="Times New Roman" panose="02020603050405020304" pitchFamily="18" charset="0"/>
                <a:cs typeface="Times New Roman" panose="02020603050405020304" pitchFamily="18" charset="0"/>
              </a:rPr>
              <a:t>market.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08714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4037" y="76906"/>
            <a:ext cx="11369964" cy="6863417"/>
          </a:xfrm>
          <a:prstGeom prst="rect">
            <a:avLst/>
          </a:prstGeom>
        </p:spPr>
        <p:txBody>
          <a:bodyPr wrap="square">
            <a:spAutoFit/>
          </a:bodyPr>
          <a:lstStyle/>
          <a:p>
            <a:pPr algn="just">
              <a:spcAft>
                <a:spcPts val="0"/>
              </a:spcAft>
            </a:pPr>
            <a:r>
              <a:rPr lang="en-US" sz="2800" b="1" dirty="0">
                <a:latin typeface="Times New Roman" panose="02020603050405020304" pitchFamily="18" charset="0"/>
                <a:ea typeface="Times New Roman" panose="02020603050405020304" pitchFamily="18" charset="0"/>
              </a:rPr>
              <a:t>Meaning of IPO (Initial Public Offering)</a:t>
            </a:r>
            <a:endParaRPr lang="en-IN" sz="2800" b="1" dirty="0">
              <a:latin typeface="Times New Roman" panose="02020603050405020304" pitchFamily="18" charset="0"/>
              <a:ea typeface="Times New Roman" panose="02020603050405020304" pitchFamily="18" charset="0"/>
            </a:endParaRPr>
          </a:p>
          <a:p>
            <a:pPr algn="just">
              <a:spcAft>
                <a:spcPts val="0"/>
              </a:spcAft>
            </a:pPr>
            <a:r>
              <a:rPr lang="en-US" sz="2800" dirty="0">
                <a:latin typeface="Times New Roman" panose="02020603050405020304" pitchFamily="18" charset="0"/>
                <a:ea typeface="Times New Roman" panose="02020603050405020304" pitchFamily="18" charset="0"/>
              </a:rPr>
              <a:t> </a:t>
            </a:r>
            <a:endParaRPr lang="en-IN" sz="2800" dirty="0">
              <a:latin typeface="Times New Roman" panose="02020603050405020304" pitchFamily="18" charset="0"/>
              <a:ea typeface="Times New Roman" panose="02020603050405020304" pitchFamily="18" charset="0"/>
            </a:endParaRPr>
          </a:p>
          <a:p>
            <a:pPr marL="342900" indent="-342900" algn="just">
              <a:spcAft>
                <a:spcPts val="0"/>
              </a:spcAft>
              <a:buFont typeface="Wingdings" panose="05000000000000000000" pitchFamily="2" charset="2"/>
              <a:buChar char="v"/>
            </a:pPr>
            <a:r>
              <a:rPr lang="en-US" sz="2400" dirty="0">
                <a:latin typeface="Times New Roman" panose="02020603050405020304" pitchFamily="18" charset="0"/>
                <a:ea typeface="Times New Roman" panose="02020603050405020304" pitchFamily="18" charset="0"/>
              </a:rPr>
              <a:t>IPO is the process through which a company goes public. </a:t>
            </a:r>
            <a:endParaRPr lang="en-US" sz="2400" dirty="0" smtClean="0">
              <a:latin typeface="Times New Roman" panose="02020603050405020304" pitchFamily="18" charset="0"/>
              <a:ea typeface="Times New Roman" panose="02020603050405020304" pitchFamily="18" charset="0"/>
            </a:endParaRPr>
          </a:p>
          <a:p>
            <a:pPr algn="just">
              <a:spcAft>
                <a:spcPts val="0"/>
              </a:spcAft>
            </a:pPr>
            <a:endParaRPr lang="en-US" sz="2400" dirty="0" smtClean="0">
              <a:latin typeface="Times New Roman" panose="02020603050405020304" pitchFamily="18" charset="0"/>
              <a:ea typeface="Times New Roman" panose="02020603050405020304" pitchFamily="18" charset="0"/>
            </a:endParaRPr>
          </a:p>
          <a:p>
            <a:pPr marL="342900" indent="-342900" algn="just">
              <a:spcAft>
                <a:spcPts val="0"/>
              </a:spcAft>
              <a:buFont typeface="Wingdings" panose="05000000000000000000" pitchFamily="2" charset="2"/>
              <a:buChar char="v"/>
            </a:pPr>
            <a:r>
              <a:rPr lang="en-US" sz="2400" dirty="0" smtClean="0">
                <a:latin typeface="Times New Roman" panose="02020603050405020304" pitchFamily="18" charset="0"/>
                <a:ea typeface="Times New Roman" panose="02020603050405020304" pitchFamily="18" charset="0"/>
              </a:rPr>
              <a:t>IPO </a:t>
            </a:r>
            <a:r>
              <a:rPr lang="en-US" sz="2400" dirty="0">
                <a:latin typeface="Times New Roman" panose="02020603050405020304" pitchFamily="18" charset="0"/>
                <a:ea typeface="Times New Roman" panose="02020603050405020304" pitchFamily="18" charset="0"/>
              </a:rPr>
              <a:t>is the sale of equity shares by a company to the general public for the first time. </a:t>
            </a:r>
            <a:endParaRPr lang="en-US" sz="2400" dirty="0" smtClean="0">
              <a:latin typeface="Times New Roman" panose="02020603050405020304" pitchFamily="18" charset="0"/>
              <a:ea typeface="Times New Roman" panose="02020603050405020304" pitchFamily="18" charset="0"/>
            </a:endParaRPr>
          </a:p>
          <a:p>
            <a:pPr algn="just">
              <a:spcAft>
                <a:spcPts val="0"/>
              </a:spcAft>
            </a:pPr>
            <a:endParaRPr lang="en-US" sz="2400" dirty="0" smtClean="0">
              <a:latin typeface="Times New Roman" panose="02020603050405020304" pitchFamily="18" charset="0"/>
              <a:ea typeface="Times New Roman" panose="02020603050405020304" pitchFamily="18" charset="0"/>
            </a:endParaRPr>
          </a:p>
          <a:p>
            <a:pPr marL="342900" indent="-342900" algn="just">
              <a:spcAft>
                <a:spcPts val="0"/>
              </a:spcAft>
              <a:buFont typeface="Wingdings" panose="05000000000000000000" pitchFamily="2" charset="2"/>
              <a:buChar char="v"/>
            </a:pPr>
            <a:r>
              <a:rPr lang="en-US" sz="2400" dirty="0" smtClean="0">
                <a:latin typeface="Times New Roman" panose="02020603050405020304" pitchFamily="18" charset="0"/>
                <a:ea typeface="Times New Roman" panose="02020603050405020304" pitchFamily="18" charset="0"/>
              </a:rPr>
              <a:t>It </a:t>
            </a:r>
            <a:r>
              <a:rPr lang="en-US" sz="2400" dirty="0">
                <a:latin typeface="Times New Roman" panose="02020603050405020304" pitchFamily="18" charset="0"/>
                <a:ea typeface="Times New Roman" panose="02020603050405020304" pitchFamily="18" charset="0"/>
              </a:rPr>
              <a:t>can be a public issue of shares by a new company trying to raise capital or an old private company that wants to be listed on the stock exchange and become a public company. </a:t>
            </a:r>
            <a:endParaRPr lang="en-US" sz="2400" dirty="0" smtClean="0">
              <a:latin typeface="Times New Roman" panose="02020603050405020304" pitchFamily="18" charset="0"/>
              <a:ea typeface="Times New Roman" panose="02020603050405020304" pitchFamily="18" charset="0"/>
            </a:endParaRPr>
          </a:p>
          <a:p>
            <a:pPr algn="just">
              <a:spcAft>
                <a:spcPts val="0"/>
              </a:spcAft>
            </a:pPr>
            <a:endParaRPr lang="en-US" sz="2400" dirty="0" smtClean="0">
              <a:latin typeface="Times New Roman" panose="02020603050405020304" pitchFamily="18" charset="0"/>
              <a:ea typeface="Times New Roman" panose="02020603050405020304" pitchFamily="18" charset="0"/>
            </a:endParaRPr>
          </a:p>
          <a:p>
            <a:pPr marL="342900" indent="-342900" algn="just">
              <a:spcAft>
                <a:spcPts val="0"/>
              </a:spcAft>
              <a:buFont typeface="Wingdings" panose="05000000000000000000" pitchFamily="2" charset="2"/>
              <a:buChar char="v"/>
            </a:pPr>
            <a:r>
              <a:rPr lang="en-US" sz="2400" dirty="0" smtClean="0">
                <a:latin typeface="Times New Roman" panose="02020603050405020304" pitchFamily="18" charset="0"/>
                <a:ea typeface="Times New Roman" panose="02020603050405020304" pitchFamily="18" charset="0"/>
              </a:rPr>
              <a:t>IPO </a:t>
            </a:r>
            <a:r>
              <a:rPr lang="en-US" sz="2400" dirty="0">
                <a:latin typeface="Times New Roman" panose="02020603050405020304" pitchFamily="18" charset="0"/>
                <a:ea typeface="Times New Roman" panose="02020603050405020304" pitchFamily="18" charset="0"/>
              </a:rPr>
              <a:t>is a very lucrative opportunity for investment as shares bought through IPO, if held for </a:t>
            </a:r>
            <a:r>
              <a:rPr lang="en-US" sz="2400" dirty="0" smtClean="0">
                <a:latin typeface="Times New Roman" panose="02020603050405020304" pitchFamily="18" charset="0"/>
                <a:ea typeface="Times New Roman" panose="02020603050405020304" pitchFamily="18" charset="0"/>
              </a:rPr>
              <a:t>the long </a:t>
            </a:r>
            <a:r>
              <a:rPr lang="en-US" sz="2400" dirty="0">
                <a:latin typeface="Times New Roman" panose="02020603050405020304" pitchFamily="18" charset="0"/>
                <a:ea typeface="Times New Roman" panose="02020603050405020304" pitchFamily="18" charset="0"/>
              </a:rPr>
              <a:t>term, have </a:t>
            </a:r>
            <a:r>
              <a:rPr lang="en-US" sz="2400" dirty="0" smtClean="0">
                <a:latin typeface="Times New Roman" panose="02020603050405020304" pitchFamily="18" charset="0"/>
                <a:ea typeface="Times New Roman" panose="02020603050405020304" pitchFamily="18" charset="0"/>
              </a:rPr>
              <a:t>the potential </a:t>
            </a:r>
            <a:r>
              <a:rPr lang="en-US" sz="2400" dirty="0">
                <a:latin typeface="Times New Roman" panose="02020603050405020304" pitchFamily="18" charset="0"/>
                <a:ea typeface="Times New Roman" panose="02020603050405020304" pitchFamily="18" charset="0"/>
              </a:rPr>
              <a:t>to yield huge profits. For example, Burger King has come up with an IPO in the month of December 2020 (</a:t>
            </a:r>
            <a:r>
              <a:rPr lang="en-US" sz="2400" dirty="0" err="1">
                <a:latin typeface="Times New Roman" panose="02020603050405020304" pitchFamily="18" charset="0"/>
                <a:ea typeface="Times New Roman" panose="02020603050405020304" pitchFamily="18" charset="0"/>
              </a:rPr>
              <a:t>Rs</a:t>
            </a:r>
            <a:r>
              <a:rPr lang="en-US" sz="2400" dirty="0">
                <a:latin typeface="Times New Roman" panose="02020603050405020304" pitchFamily="18" charset="0"/>
                <a:ea typeface="Times New Roman" panose="02020603050405020304" pitchFamily="18" charset="0"/>
              </a:rPr>
              <a:t>. 60; now its current price is </a:t>
            </a:r>
            <a:r>
              <a:rPr lang="en-US" sz="2400" dirty="0" smtClean="0">
                <a:latin typeface="Times New Roman" panose="02020603050405020304" pitchFamily="18" charset="0"/>
                <a:ea typeface="Times New Roman" panose="02020603050405020304" pitchFamily="18" charset="0"/>
              </a:rPr>
              <a:t>around </a:t>
            </a:r>
            <a:r>
              <a:rPr lang="en-US" sz="2400" dirty="0" err="1" smtClean="0">
                <a:latin typeface="Times New Roman" panose="02020603050405020304" pitchFamily="18" charset="0"/>
                <a:ea typeface="Times New Roman" panose="02020603050405020304" pitchFamily="18" charset="0"/>
              </a:rPr>
              <a:t>Rs</a:t>
            </a:r>
            <a:r>
              <a:rPr lang="en-US" sz="2400" dirty="0" smtClean="0">
                <a:latin typeface="Times New Roman" panose="02020603050405020304" pitchFamily="18" charset="0"/>
                <a:ea typeface="Times New Roman" panose="02020603050405020304" pitchFamily="18" charset="0"/>
              </a:rPr>
              <a:t>. 127)</a:t>
            </a:r>
          </a:p>
          <a:p>
            <a:pPr algn="just">
              <a:spcAft>
                <a:spcPts val="0"/>
              </a:spcAft>
            </a:pPr>
            <a:endParaRPr lang="en-IN" sz="2400" dirty="0">
              <a:latin typeface="Times New Roman" panose="02020603050405020304" pitchFamily="18" charset="0"/>
              <a:ea typeface="Times New Roman" panose="02020603050405020304" pitchFamily="18" charset="0"/>
            </a:endParaRPr>
          </a:p>
          <a:p>
            <a:pPr marL="342900" indent="-342900" algn="just">
              <a:spcAft>
                <a:spcPts val="0"/>
              </a:spcAft>
              <a:buFont typeface="Wingdings" panose="05000000000000000000" pitchFamily="2" charset="2"/>
              <a:buChar char="v"/>
            </a:pPr>
            <a:r>
              <a:rPr lang="en-US" sz="2400" dirty="0">
                <a:latin typeface="Times New Roman" panose="02020603050405020304" pitchFamily="18" charset="0"/>
                <a:ea typeface="Times New Roman" panose="02020603050405020304" pitchFamily="18" charset="0"/>
              </a:rPr>
              <a:t>An IPO is open only for a limited </a:t>
            </a:r>
            <a:r>
              <a:rPr lang="en-US" sz="2400" dirty="0" err="1">
                <a:latin typeface="Times New Roman" panose="02020603050405020304" pitchFamily="18" charset="0"/>
                <a:ea typeface="Times New Roman" panose="02020603050405020304" pitchFamily="18" charset="0"/>
              </a:rPr>
              <a:t>mnuber</a:t>
            </a:r>
            <a:r>
              <a:rPr lang="en-US" sz="2400" dirty="0">
                <a:latin typeface="Times New Roman" panose="02020603050405020304" pitchFamily="18" charset="0"/>
                <a:ea typeface="Times New Roman" panose="02020603050405020304" pitchFamily="18" charset="0"/>
              </a:rPr>
              <a:t> of days. Once the IPO closes and the shares are listed on the stock exchange for trading, buyers can easily buy or sell these shares anytime.</a:t>
            </a:r>
            <a:endParaRPr lang="en-IN" sz="24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77321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546" y="261449"/>
            <a:ext cx="11453091" cy="6155531"/>
          </a:xfrm>
          <a:prstGeom prst="rect">
            <a:avLst/>
          </a:prstGeom>
        </p:spPr>
        <p:txBody>
          <a:bodyPr wrap="square">
            <a:spAutoFit/>
          </a:bodyPr>
          <a:lstStyle/>
          <a:p>
            <a:pPr algn="just">
              <a:spcAft>
                <a:spcPts val="0"/>
              </a:spcAft>
            </a:pPr>
            <a:r>
              <a:rPr lang="en-US" sz="2800" b="1" dirty="0">
                <a:latin typeface="Times New Roman" panose="02020603050405020304" pitchFamily="18" charset="0"/>
                <a:ea typeface="Times New Roman" panose="02020603050405020304" pitchFamily="18" charset="0"/>
              </a:rPr>
              <a:t>Meaning of FPO (Follow-on Public offering): </a:t>
            </a:r>
            <a:endParaRPr lang="en-US" sz="2800" b="1" dirty="0" smtClean="0">
              <a:latin typeface="Times New Roman" panose="02020603050405020304" pitchFamily="18" charset="0"/>
              <a:ea typeface="Times New Roman" panose="02020603050405020304" pitchFamily="18" charset="0"/>
            </a:endParaRPr>
          </a:p>
          <a:p>
            <a:pPr algn="just">
              <a:spcAft>
                <a:spcPts val="0"/>
              </a:spcAft>
            </a:pPr>
            <a:endParaRPr lang="en-IN" sz="2800" b="1" dirty="0">
              <a:latin typeface="Times New Roman" panose="02020603050405020304" pitchFamily="18" charset="0"/>
              <a:ea typeface="Times New Roman" panose="02020603050405020304" pitchFamily="18" charset="0"/>
            </a:endParaRPr>
          </a:p>
          <a:p>
            <a:pPr marL="457200" indent="-457200" algn="just">
              <a:spcAft>
                <a:spcPts val="0"/>
              </a:spcAft>
              <a:buFont typeface="Wingdings" panose="05000000000000000000" pitchFamily="2" charset="2"/>
              <a:buChar char="v"/>
            </a:pPr>
            <a:r>
              <a:rPr lang="en-US" sz="2600" dirty="0">
                <a:latin typeface="Times New Roman" panose="02020603050405020304" pitchFamily="18" charset="0"/>
                <a:ea typeface="Times New Roman" panose="02020603050405020304" pitchFamily="18" charset="0"/>
              </a:rPr>
              <a:t>FPO is the process of issuing additional or new equity shares to </a:t>
            </a:r>
            <a:r>
              <a:rPr lang="en-US" sz="2600" dirty="0" smtClean="0">
                <a:latin typeface="Times New Roman" panose="02020603050405020304" pitchFamily="18" charset="0"/>
                <a:ea typeface="Times New Roman" panose="02020603050405020304" pitchFamily="18" charset="0"/>
              </a:rPr>
              <a:t>the public </a:t>
            </a:r>
            <a:r>
              <a:rPr lang="en-US" sz="2600" dirty="0">
                <a:latin typeface="Times New Roman" panose="02020603050405020304" pitchFamily="18" charset="0"/>
                <a:ea typeface="Times New Roman" panose="02020603050405020304" pitchFamily="18" charset="0"/>
              </a:rPr>
              <a:t>by an already listed company. </a:t>
            </a:r>
          </a:p>
          <a:p>
            <a:pPr marL="457200" indent="-457200" algn="just">
              <a:spcAft>
                <a:spcPts val="0"/>
              </a:spcAft>
              <a:buFont typeface="Wingdings" panose="05000000000000000000" pitchFamily="2" charset="2"/>
              <a:buChar char="v"/>
            </a:pPr>
            <a:endParaRPr lang="en-US" sz="2600" dirty="0" smtClean="0">
              <a:latin typeface="Times New Roman" panose="02020603050405020304" pitchFamily="18" charset="0"/>
              <a:ea typeface="Times New Roman" panose="02020603050405020304" pitchFamily="18" charset="0"/>
            </a:endParaRPr>
          </a:p>
          <a:p>
            <a:pPr marL="457200" indent="-457200" algn="just">
              <a:spcAft>
                <a:spcPts val="0"/>
              </a:spcAft>
              <a:buFont typeface="Wingdings" panose="05000000000000000000" pitchFamily="2" charset="2"/>
              <a:buChar char="v"/>
            </a:pPr>
            <a:r>
              <a:rPr lang="en-US" sz="2600" dirty="0" smtClean="0">
                <a:latin typeface="Times New Roman" panose="02020603050405020304" pitchFamily="18" charset="0"/>
                <a:ea typeface="Times New Roman" panose="02020603050405020304" pitchFamily="18" charset="0"/>
              </a:rPr>
              <a:t>So</a:t>
            </a:r>
            <a:r>
              <a:rPr lang="en-US" sz="2600" dirty="0">
                <a:latin typeface="Times New Roman" panose="02020603050405020304" pitchFamily="18" charset="0"/>
                <a:ea typeface="Times New Roman" panose="02020603050405020304" pitchFamily="18" charset="0"/>
              </a:rPr>
              <a:t>, FPO is brought by a company </a:t>
            </a:r>
            <a:r>
              <a:rPr lang="en-US" sz="2600" dirty="0" smtClean="0">
                <a:latin typeface="Times New Roman" panose="02020603050405020304" pitchFamily="18" charset="0"/>
                <a:ea typeface="Times New Roman" panose="02020603050405020304" pitchFamily="18" charset="0"/>
              </a:rPr>
              <a:t>that </a:t>
            </a:r>
            <a:r>
              <a:rPr lang="en-US" sz="2600" dirty="0">
                <a:latin typeface="Times New Roman" panose="02020603050405020304" pitchFamily="18" charset="0"/>
                <a:ea typeface="Times New Roman" panose="02020603050405020304" pitchFamily="18" charset="0"/>
              </a:rPr>
              <a:t>has already gone through the IPO </a:t>
            </a:r>
            <a:r>
              <a:rPr lang="en-US" sz="2600" dirty="0" smtClean="0">
                <a:latin typeface="Times New Roman" panose="02020603050405020304" pitchFamily="18" charset="0"/>
                <a:ea typeface="Times New Roman" panose="02020603050405020304" pitchFamily="18" charset="0"/>
              </a:rPr>
              <a:t>process.</a:t>
            </a:r>
          </a:p>
          <a:p>
            <a:pPr algn="just">
              <a:spcAft>
                <a:spcPts val="0"/>
              </a:spcAft>
            </a:pPr>
            <a:r>
              <a:rPr lang="en-US" sz="2600" dirty="0" smtClean="0">
                <a:latin typeface="Times New Roman" panose="02020603050405020304" pitchFamily="18" charset="0"/>
                <a:ea typeface="Times New Roman" panose="02020603050405020304" pitchFamily="18" charset="0"/>
              </a:rPr>
              <a:t> </a:t>
            </a:r>
          </a:p>
          <a:p>
            <a:pPr marL="457200" indent="-457200" algn="just">
              <a:spcAft>
                <a:spcPts val="0"/>
              </a:spcAft>
              <a:buFont typeface="Wingdings" panose="05000000000000000000" pitchFamily="2" charset="2"/>
              <a:buChar char="v"/>
            </a:pPr>
            <a:r>
              <a:rPr lang="en-US" sz="2600" dirty="0" smtClean="0">
                <a:latin typeface="Times New Roman" panose="02020603050405020304" pitchFamily="18" charset="0"/>
                <a:ea typeface="Times New Roman" panose="02020603050405020304" pitchFamily="18" charset="0"/>
              </a:rPr>
              <a:t>An </a:t>
            </a:r>
            <a:r>
              <a:rPr lang="en-US" sz="2600" dirty="0">
                <a:latin typeface="Times New Roman" panose="02020603050405020304" pitchFamily="18" charset="0"/>
                <a:ea typeface="Times New Roman" panose="02020603050405020304" pitchFamily="18" charset="0"/>
              </a:rPr>
              <a:t>FPO is available to new as well as existing shareholders of the company</a:t>
            </a:r>
            <a:r>
              <a:rPr lang="en-US" sz="2600" dirty="0" smtClean="0">
                <a:latin typeface="Times New Roman" panose="02020603050405020304" pitchFamily="18" charset="0"/>
                <a:ea typeface="Times New Roman" panose="02020603050405020304" pitchFamily="18" charset="0"/>
              </a:rPr>
              <a:t>.</a:t>
            </a:r>
          </a:p>
          <a:p>
            <a:pPr marL="457200" indent="-457200" algn="just">
              <a:spcAft>
                <a:spcPts val="0"/>
              </a:spcAft>
              <a:buFont typeface="Wingdings" panose="05000000000000000000" pitchFamily="2" charset="2"/>
              <a:buChar char="v"/>
            </a:pPr>
            <a:endParaRPr lang="en-US" sz="2600" dirty="0" smtClean="0">
              <a:latin typeface="Times New Roman" panose="02020603050405020304" pitchFamily="18" charset="0"/>
              <a:ea typeface="Times New Roman" panose="02020603050405020304" pitchFamily="18" charset="0"/>
            </a:endParaRPr>
          </a:p>
          <a:p>
            <a:pPr marL="457200" indent="-457200" algn="just">
              <a:spcAft>
                <a:spcPts val="0"/>
              </a:spcAft>
              <a:buFont typeface="Wingdings" panose="05000000000000000000" pitchFamily="2" charset="2"/>
              <a:buChar char="v"/>
            </a:pPr>
            <a:r>
              <a:rPr lang="en-US" sz="2600" dirty="0" smtClean="0">
                <a:latin typeface="Times New Roman" panose="02020603050405020304" pitchFamily="18" charset="0"/>
                <a:ea typeface="Times New Roman" panose="02020603050405020304" pitchFamily="18" charset="0"/>
              </a:rPr>
              <a:t>For </a:t>
            </a:r>
            <a:r>
              <a:rPr lang="en-US" sz="2600" dirty="0">
                <a:latin typeface="Times New Roman" panose="02020603050405020304" pitchFamily="18" charset="0"/>
                <a:ea typeface="Times New Roman" panose="02020603050405020304" pitchFamily="18" charset="0"/>
              </a:rPr>
              <a:t>example, Facebook announced its FPO in December 2013 to raise money for its working capital </a:t>
            </a:r>
            <a:r>
              <a:rPr lang="en-US" sz="2600" dirty="0" smtClean="0">
                <a:latin typeface="Times New Roman" panose="02020603050405020304" pitchFamily="18" charset="0"/>
                <a:ea typeface="Times New Roman" panose="02020603050405020304" pitchFamily="18" charset="0"/>
              </a:rPr>
              <a:t>needs</a:t>
            </a:r>
          </a:p>
          <a:p>
            <a:pPr algn="just">
              <a:spcAft>
                <a:spcPts val="0"/>
              </a:spcAft>
            </a:pPr>
            <a:endParaRPr lang="en-IN" sz="2600" dirty="0">
              <a:latin typeface="Times New Roman" panose="02020603050405020304" pitchFamily="18" charset="0"/>
              <a:ea typeface="Times New Roman" panose="02020603050405020304" pitchFamily="18" charset="0"/>
            </a:endParaRPr>
          </a:p>
          <a:p>
            <a:pPr marL="457200" indent="-457200" algn="just">
              <a:spcAft>
                <a:spcPts val="0"/>
              </a:spcAft>
              <a:buFont typeface="Wingdings" panose="05000000000000000000" pitchFamily="2" charset="2"/>
              <a:buChar char="v"/>
            </a:pPr>
            <a:r>
              <a:rPr lang="en-US" sz="2600" dirty="0">
                <a:latin typeface="Times New Roman" panose="02020603050405020304" pitchFamily="18" charset="0"/>
                <a:ea typeface="Times New Roman" panose="02020603050405020304" pitchFamily="18" charset="0"/>
              </a:rPr>
              <a:t> </a:t>
            </a:r>
            <a:r>
              <a:rPr lang="en-US" sz="2600" b="1" dirty="0">
                <a:latin typeface="Times New Roman" panose="02020603050405020304" pitchFamily="18" charset="0"/>
                <a:ea typeface="Times New Roman" panose="02020603050405020304" pitchFamily="18" charset="0"/>
              </a:rPr>
              <a:t>An investor </a:t>
            </a:r>
            <a:r>
              <a:rPr lang="en-US" sz="2600" dirty="0" smtClean="0">
                <a:latin typeface="Times New Roman" panose="02020603050405020304" pitchFamily="18" charset="0"/>
                <a:ea typeface="Times New Roman" panose="02020603050405020304" pitchFamily="18" charset="0"/>
              </a:rPr>
              <a:t>can </a:t>
            </a:r>
            <a:r>
              <a:rPr lang="en-US" sz="2600" dirty="0">
                <a:latin typeface="Times New Roman" panose="02020603050405020304" pitchFamily="18" charset="0"/>
                <a:ea typeface="Times New Roman" panose="02020603050405020304" pitchFamily="18" charset="0"/>
              </a:rPr>
              <a:t>either buy equity shares in the primary market through IPO/FPO or in the secondary market, i.e., stock exchange </a:t>
            </a:r>
            <a:r>
              <a:rPr lang="en-US" sz="2600" dirty="0" smtClean="0">
                <a:latin typeface="Times New Roman" panose="02020603050405020304" pitchFamily="18" charset="0"/>
                <a:ea typeface="Times New Roman" panose="02020603050405020304" pitchFamily="18" charset="0"/>
              </a:rPr>
              <a:t>where </a:t>
            </a:r>
            <a:r>
              <a:rPr lang="en-US" sz="2600" dirty="0">
                <a:latin typeface="Times New Roman" panose="02020603050405020304" pitchFamily="18" charset="0"/>
                <a:ea typeface="Times New Roman" panose="02020603050405020304" pitchFamily="18" charset="0"/>
              </a:rPr>
              <a:t>the shares are continuously traded.</a:t>
            </a:r>
            <a:endParaRPr lang="en-IN" sz="26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747437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727" y="184727"/>
            <a:ext cx="11665527" cy="6555641"/>
          </a:xfrm>
          <a:prstGeom prst="rect">
            <a:avLst/>
          </a:prstGeom>
        </p:spPr>
        <p:txBody>
          <a:bodyPr wrap="square">
            <a:spAutoFit/>
          </a:bodyPr>
          <a:lstStyle/>
          <a:p>
            <a:pPr algn="just">
              <a:spcAft>
                <a:spcPts val="0"/>
              </a:spcAft>
            </a:pPr>
            <a:r>
              <a:rPr lang="en-US" sz="2800" dirty="0">
                <a:latin typeface="Times New Roman" panose="02020603050405020304" pitchFamily="18" charset="0"/>
                <a:ea typeface="Times New Roman" panose="02020603050405020304" pitchFamily="18" charset="0"/>
              </a:rPr>
              <a:t>Meaning of </a:t>
            </a:r>
            <a:r>
              <a:rPr lang="en-US" sz="2800" b="1" dirty="0">
                <a:latin typeface="Times New Roman" panose="02020603050405020304" pitchFamily="18" charset="0"/>
                <a:ea typeface="Times New Roman" panose="02020603050405020304" pitchFamily="18" charset="0"/>
              </a:rPr>
              <a:t>treasury </a:t>
            </a:r>
            <a:r>
              <a:rPr lang="en-US" sz="2800" b="1" dirty="0" smtClean="0">
                <a:latin typeface="Times New Roman" panose="02020603050405020304" pitchFamily="18" charset="0"/>
                <a:ea typeface="Times New Roman" panose="02020603050405020304" pitchFamily="18" charset="0"/>
              </a:rPr>
              <a:t>bills: </a:t>
            </a:r>
          </a:p>
          <a:p>
            <a:pPr algn="just">
              <a:spcAft>
                <a:spcPts val="0"/>
              </a:spcAft>
            </a:pPr>
            <a:endParaRPr lang="en-IN" sz="2800" b="1" dirty="0">
              <a:latin typeface="Times New Roman" panose="02020603050405020304" pitchFamily="18" charset="0"/>
              <a:ea typeface="Times New Roman" panose="02020603050405020304" pitchFamily="18" charset="0"/>
            </a:endParaRPr>
          </a:p>
          <a:p>
            <a:pPr marL="457200" indent="-457200" algn="just">
              <a:spcAft>
                <a:spcPts val="0"/>
              </a:spcAft>
              <a:buFont typeface="Wingdings" panose="05000000000000000000" pitchFamily="2" charset="2"/>
              <a:buChar char="v"/>
            </a:pPr>
            <a:r>
              <a:rPr lang="en-US" sz="2800" dirty="0">
                <a:latin typeface="Times New Roman" panose="02020603050405020304" pitchFamily="18" charset="0"/>
                <a:ea typeface="Times New Roman" panose="02020603050405020304" pitchFamily="18" charset="0"/>
              </a:rPr>
              <a:t>Treasury bills are the securities issued by the Central Government in the context of a lending–borrowing contract. </a:t>
            </a:r>
            <a:endParaRPr lang="en-US" sz="2800" dirty="0" smtClean="0">
              <a:latin typeface="Times New Roman" panose="02020603050405020304" pitchFamily="18" charset="0"/>
              <a:ea typeface="Times New Roman" panose="02020603050405020304" pitchFamily="18" charset="0"/>
            </a:endParaRPr>
          </a:p>
          <a:p>
            <a:pPr algn="just">
              <a:spcAft>
                <a:spcPts val="0"/>
              </a:spcAft>
            </a:pPr>
            <a:endParaRPr lang="en-US" sz="2800" dirty="0" smtClean="0">
              <a:latin typeface="Times New Roman" panose="02020603050405020304" pitchFamily="18" charset="0"/>
              <a:ea typeface="Times New Roman" panose="02020603050405020304" pitchFamily="18" charset="0"/>
            </a:endParaRPr>
          </a:p>
          <a:p>
            <a:pPr marL="457200" indent="-457200" algn="just">
              <a:spcAft>
                <a:spcPts val="0"/>
              </a:spcAft>
              <a:buFont typeface="Wingdings" panose="05000000000000000000" pitchFamily="2" charset="2"/>
              <a:buChar char="v"/>
            </a:pPr>
            <a:r>
              <a:rPr lang="en-US" sz="2800" dirty="0" smtClean="0">
                <a:latin typeface="Times New Roman" panose="02020603050405020304" pitchFamily="18" charset="0"/>
                <a:ea typeface="Times New Roman" panose="02020603050405020304" pitchFamily="18" charset="0"/>
              </a:rPr>
              <a:t>An </a:t>
            </a:r>
            <a:r>
              <a:rPr lang="en-US" sz="2800" dirty="0">
                <a:latin typeface="Times New Roman" panose="02020603050405020304" pitchFamily="18" charset="0"/>
                <a:ea typeface="Times New Roman" panose="02020603050405020304" pitchFamily="18" charset="0"/>
              </a:rPr>
              <a:t>investor in Treasury bills actually lends money to the Central Government. </a:t>
            </a:r>
            <a:endParaRPr lang="en-US" sz="2800" dirty="0" smtClean="0">
              <a:latin typeface="Times New Roman" panose="02020603050405020304" pitchFamily="18" charset="0"/>
              <a:ea typeface="Times New Roman" panose="02020603050405020304" pitchFamily="18" charset="0"/>
            </a:endParaRPr>
          </a:p>
          <a:p>
            <a:pPr algn="just">
              <a:spcAft>
                <a:spcPts val="0"/>
              </a:spcAft>
            </a:pPr>
            <a:endParaRPr lang="en-US" sz="2800" dirty="0" smtClean="0">
              <a:latin typeface="Times New Roman" panose="02020603050405020304" pitchFamily="18" charset="0"/>
              <a:ea typeface="Times New Roman" panose="02020603050405020304" pitchFamily="18" charset="0"/>
            </a:endParaRPr>
          </a:p>
          <a:p>
            <a:pPr marL="457200" indent="-457200" algn="just">
              <a:spcAft>
                <a:spcPts val="0"/>
              </a:spcAft>
              <a:buFont typeface="Wingdings" panose="05000000000000000000" pitchFamily="2" charset="2"/>
              <a:buChar char="v"/>
            </a:pPr>
            <a:r>
              <a:rPr lang="en-US" sz="2800" dirty="0" smtClean="0">
                <a:latin typeface="Times New Roman" panose="02020603050405020304" pitchFamily="18" charset="0"/>
                <a:ea typeface="Times New Roman" panose="02020603050405020304" pitchFamily="18" charset="0"/>
              </a:rPr>
              <a:t>This </a:t>
            </a:r>
            <a:r>
              <a:rPr lang="en-US" sz="2800" dirty="0">
                <a:latin typeface="Times New Roman" panose="02020603050405020304" pitchFamily="18" charset="0"/>
                <a:ea typeface="Times New Roman" panose="02020603050405020304" pitchFamily="18" charset="0"/>
              </a:rPr>
              <a:t>type of security carries minimum or negligible risk of non-payment of the amount as promised. </a:t>
            </a:r>
            <a:endParaRPr lang="en-US" sz="2800" dirty="0" smtClean="0">
              <a:latin typeface="Times New Roman" panose="02020603050405020304" pitchFamily="18" charset="0"/>
              <a:ea typeface="Times New Roman" panose="02020603050405020304" pitchFamily="18" charset="0"/>
            </a:endParaRPr>
          </a:p>
          <a:p>
            <a:pPr algn="just">
              <a:spcAft>
                <a:spcPts val="0"/>
              </a:spcAft>
            </a:pPr>
            <a:endParaRPr lang="en-US" sz="2800" dirty="0" smtClean="0">
              <a:latin typeface="Times New Roman" panose="02020603050405020304" pitchFamily="18" charset="0"/>
              <a:ea typeface="Times New Roman" panose="02020603050405020304" pitchFamily="18" charset="0"/>
            </a:endParaRPr>
          </a:p>
          <a:p>
            <a:pPr marL="457200" indent="-457200" algn="just">
              <a:spcAft>
                <a:spcPts val="0"/>
              </a:spcAft>
              <a:buFont typeface="Wingdings" panose="05000000000000000000" pitchFamily="2" charset="2"/>
              <a:buChar char="v"/>
            </a:pPr>
            <a:r>
              <a:rPr lang="en-US" sz="2800" dirty="0" smtClean="0">
                <a:latin typeface="Times New Roman" panose="02020603050405020304" pitchFamily="18" charset="0"/>
                <a:ea typeface="Times New Roman" panose="02020603050405020304" pitchFamily="18" charset="0"/>
              </a:rPr>
              <a:t>Hence </a:t>
            </a:r>
            <a:r>
              <a:rPr lang="en-US" sz="2800" dirty="0">
                <a:latin typeface="Times New Roman" panose="02020603050405020304" pitchFamily="18" charset="0"/>
                <a:ea typeface="Times New Roman" panose="02020603050405020304" pitchFamily="18" charset="0"/>
              </a:rPr>
              <a:t>the default risk in the case of Treasury bills is negligible. </a:t>
            </a:r>
            <a:endParaRPr lang="en-US" sz="2800" dirty="0" smtClean="0">
              <a:latin typeface="Times New Roman" panose="02020603050405020304" pitchFamily="18" charset="0"/>
              <a:ea typeface="Times New Roman" panose="02020603050405020304" pitchFamily="18" charset="0"/>
            </a:endParaRPr>
          </a:p>
          <a:p>
            <a:pPr algn="just">
              <a:spcAft>
                <a:spcPts val="0"/>
              </a:spcAft>
            </a:pPr>
            <a:endParaRPr lang="en-US" sz="2800" dirty="0" smtClean="0">
              <a:latin typeface="Times New Roman" panose="02020603050405020304" pitchFamily="18" charset="0"/>
              <a:ea typeface="Times New Roman" panose="02020603050405020304" pitchFamily="18" charset="0"/>
            </a:endParaRPr>
          </a:p>
          <a:p>
            <a:pPr marL="457200" indent="-457200" algn="just">
              <a:spcAft>
                <a:spcPts val="0"/>
              </a:spcAft>
              <a:buFont typeface="Wingdings" panose="05000000000000000000" pitchFamily="2" charset="2"/>
              <a:buChar char="v"/>
            </a:pPr>
            <a:r>
              <a:rPr lang="en-US" sz="2800" dirty="0" smtClean="0">
                <a:latin typeface="Times New Roman" panose="02020603050405020304" pitchFamily="18" charset="0"/>
                <a:ea typeface="Times New Roman" panose="02020603050405020304" pitchFamily="18" charset="0"/>
              </a:rPr>
              <a:t>These </a:t>
            </a:r>
            <a:r>
              <a:rPr lang="en-US" sz="2800" dirty="0">
                <a:latin typeface="Times New Roman" panose="02020603050405020304" pitchFamily="18" charset="0"/>
                <a:ea typeface="Times New Roman" panose="02020603050405020304" pitchFamily="18" charset="0"/>
              </a:rPr>
              <a:t>bills are issued at a discount and redeemed at par and hence the rate of return is known with certainty at the very beginning of the investment.</a:t>
            </a:r>
            <a:endParaRPr lang="en-IN" sz="28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537159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964" y="197071"/>
            <a:ext cx="11545454" cy="6432530"/>
          </a:xfrm>
          <a:prstGeom prst="rect">
            <a:avLst/>
          </a:prstGeom>
        </p:spPr>
        <p:txBody>
          <a:bodyPr wrap="square">
            <a:spAutoFit/>
          </a:bodyPr>
          <a:lstStyle/>
          <a:p>
            <a:pPr marL="457200" indent="-457200" algn="just">
              <a:spcAft>
                <a:spcPts val="0"/>
              </a:spcAft>
              <a:buFont typeface="Wingdings" panose="05000000000000000000" pitchFamily="2" charset="2"/>
              <a:buChar char="v"/>
            </a:pPr>
            <a:r>
              <a:rPr lang="en-US" sz="2800" b="1" dirty="0">
                <a:latin typeface="Times New Roman" panose="02020603050405020304" pitchFamily="18" charset="0"/>
                <a:ea typeface="Times New Roman" panose="02020603050405020304" pitchFamily="18" charset="0"/>
              </a:rPr>
              <a:t>Bond &amp; Debentures</a:t>
            </a:r>
            <a:endParaRPr lang="en-IN" sz="2800" b="1" dirty="0">
              <a:latin typeface="Times New Roman" panose="02020603050405020304" pitchFamily="18" charset="0"/>
              <a:ea typeface="Times New Roman" panose="02020603050405020304" pitchFamily="18" charset="0"/>
            </a:endParaRPr>
          </a:p>
          <a:p>
            <a:pPr marL="457200" indent="-457200" algn="just">
              <a:spcAft>
                <a:spcPts val="0"/>
              </a:spcAft>
              <a:buFont typeface="Wingdings" panose="05000000000000000000" pitchFamily="2" charset="2"/>
              <a:buChar char="v"/>
            </a:pPr>
            <a:r>
              <a:rPr lang="en-US" sz="2800" b="1" dirty="0">
                <a:latin typeface="Times New Roman" panose="02020603050405020304" pitchFamily="18" charset="0"/>
                <a:ea typeface="Times New Roman" panose="02020603050405020304" pitchFamily="18" charset="0"/>
              </a:rPr>
              <a:t>National Saving </a:t>
            </a:r>
            <a:r>
              <a:rPr lang="en-US" sz="2800" b="1" dirty="0" smtClean="0">
                <a:latin typeface="Times New Roman" panose="02020603050405020304" pitchFamily="18" charset="0"/>
                <a:ea typeface="Times New Roman" panose="02020603050405020304" pitchFamily="18" charset="0"/>
              </a:rPr>
              <a:t>Certificate </a:t>
            </a:r>
            <a:r>
              <a:rPr lang="en-US" sz="2800" b="1" dirty="0">
                <a:latin typeface="Times New Roman" panose="02020603050405020304" pitchFamily="18" charset="0"/>
                <a:ea typeface="Times New Roman" panose="02020603050405020304" pitchFamily="18" charset="0"/>
              </a:rPr>
              <a:t>(NSC</a:t>
            </a:r>
            <a:r>
              <a:rPr lang="en-US" sz="2800" b="1" dirty="0" smtClean="0">
                <a:latin typeface="Times New Roman" panose="02020603050405020304" pitchFamily="18" charset="0"/>
                <a:ea typeface="Times New Roman" panose="02020603050405020304" pitchFamily="18" charset="0"/>
              </a:rPr>
              <a:t>)</a:t>
            </a:r>
          </a:p>
          <a:p>
            <a:pPr algn="just">
              <a:spcAft>
                <a:spcPts val="0"/>
              </a:spcAft>
            </a:pPr>
            <a:endParaRPr lang="en-IN" sz="2800" b="1" dirty="0">
              <a:latin typeface="Times New Roman" panose="02020603050405020304" pitchFamily="18" charset="0"/>
              <a:ea typeface="Times New Roman" panose="02020603050405020304" pitchFamily="18" charset="0"/>
            </a:endParaRPr>
          </a:p>
          <a:p>
            <a:pPr marL="457200" indent="-457200" algn="just">
              <a:spcAft>
                <a:spcPts val="0"/>
              </a:spcAft>
              <a:buFont typeface="Wingdings" panose="05000000000000000000" pitchFamily="2" charset="2"/>
              <a:buChar char="v"/>
            </a:pPr>
            <a:r>
              <a:rPr lang="en-US" sz="2800" b="1" dirty="0">
                <a:latin typeface="Times New Roman" panose="02020603050405020304" pitchFamily="18" charset="0"/>
                <a:ea typeface="Times New Roman" panose="02020603050405020304" pitchFamily="18" charset="0"/>
              </a:rPr>
              <a:t>Public Provident Fund (PPF</a:t>
            </a:r>
            <a:r>
              <a:rPr lang="en-US" sz="2800" b="1" dirty="0" smtClean="0">
                <a:latin typeface="Times New Roman" panose="02020603050405020304" pitchFamily="18" charset="0"/>
                <a:ea typeface="Times New Roman" panose="02020603050405020304" pitchFamily="18" charset="0"/>
              </a:rPr>
              <a:t>):</a:t>
            </a:r>
            <a:endParaRPr lang="en-IN" sz="2800" b="1" dirty="0">
              <a:latin typeface="Times New Roman" panose="02020603050405020304" pitchFamily="18" charset="0"/>
              <a:ea typeface="Times New Roman" panose="02020603050405020304" pitchFamily="18" charset="0"/>
            </a:endParaRPr>
          </a:p>
          <a:p>
            <a:pPr marL="519113" indent="-342900" algn="just">
              <a:spcAft>
                <a:spcPts val="0"/>
              </a:spcAft>
              <a:buFont typeface="Wingdings" panose="05000000000000000000" pitchFamily="2" charset="2"/>
              <a:buChar char="§"/>
            </a:pPr>
            <a:r>
              <a:rPr lang="en-US" sz="2500" dirty="0">
                <a:latin typeface="Times New Roman" panose="02020603050405020304" pitchFamily="18" charset="0"/>
                <a:ea typeface="Times New Roman" panose="02020603050405020304" pitchFamily="18" charset="0"/>
              </a:rPr>
              <a:t>The </a:t>
            </a:r>
            <a:r>
              <a:rPr lang="en-US" sz="2500" dirty="0" smtClean="0">
                <a:latin typeface="Times New Roman" panose="02020603050405020304" pitchFamily="18" charset="0"/>
                <a:ea typeface="Times New Roman" panose="02020603050405020304" pitchFamily="18" charset="0"/>
              </a:rPr>
              <a:t>Public </a:t>
            </a:r>
            <a:r>
              <a:rPr lang="en-US" sz="2500" dirty="0">
                <a:latin typeface="Times New Roman" panose="02020603050405020304" pitchFamily="18" charset="0"/>
                <a:ea typeface="Times New Roman" panose="02020603050405020304" pitchFamily="18" charset="0"/>
              </a:rPr>
              <a:t>Provident Fund Scheme, 1968 is one of the most popular long-term, tax-free investment </a:t>
            </a:r>
            <a:r>
              <a:rPr lang="en-US" sz="2500" dirty="0" smtClean="0">
                <a:latin typeface="Times New Roman" panose="02020603050405020304" pitchFamily="18" charset="0"/>
                <a:ea typeface="Times New Roman" panose="02020603050405020304" pitchFamily="18" charset="0"/>
              </a:rPr>
              <a:t>schemes </a:t>
            </a:r>
            <a:r>
              <a:rPr lang="en-US" sz="2500" dirty="0">
                <a:latin typeface="Times New Roman" panose="02020603050405020304" pitchFamily="18" charset="0"/>
                <a:ea typeface="Times New Roman" panose="02020603050405020304" pitchFamily="18" charset="0"/>
              </a:rPr>
              <a:t>of </a:t>
            </a:r>
            <a:r>
              <a:rPr lang="en-US" sz="2500" dirty="0" smtClean="0">
                <a:latin typeface="Times New Roman" panose="02020603050405020304" pitchFamily="18" charset="0"/>
                <a:ea typeface="Times New Roman" panose="02020603050405020304" pitchFamily="18" charset="0"/>
              </a:rPr>
              <a:t>the Ministry </a:t>
            </a:r>
            <a:r>
              <a:rPr lang="en-US" sz="2500" dirty="0">
                <a:latin typeface="Times New Roman" panose="02020603050405020304" pitchFamily="18" charset="0"/>
                <a:ea typeface="Times New Roman" panose="02020603050405020304" pitchFamily="18" charset="0"/>
              </a:rPr>
              <a:t>of Finance. </a:t>
            </a:r>
            <a:endParaRPr lang="en-US" sz="2500" dirty="0" smtClean="0">
              <a:latin typeface="Times New Roman" panose="02020603050405020304" pitchFamily="18" charset="0"/>
              <a:ea typeface="Times New Roman" panose="02020603050405020304" pitchFamily="18" charset="0"/>
            </a:endParaRPr>
          </a:p>
          <a:p>
            <a:pPr marL="519113" indent="-342900" algn="just">
              <a:spcAft>
                <a:spcPts val="0"/>
              </a:spcAft>
              <a:buFont typeface="Wingdings" panose="05000000000000000000" pitchFamily="2" charset="2"/>
              <a:buChar char="§"/>
            </a:pPr>
            <a:r>
              <a:rPr lang="en-US" sz="2500" dirty="0" smtClean="0">
                <a:latin typeface="Times New Roman" panose="02020603050405020304" pitchFamily="18" charset="0"/>
                <a:ea typeface="Times New Roman" panose="02020603050405020304" pitchFamily="18" charset="0"/>
              </a:rPr>
              <a:t>It </a:t>
            </a:r>
            <a:r>
              <a:rPr lang="en-US" sz="2500" dirty="0">
                <a:latin typeface="Times New Roman" panose="02020603050405020304" pitchFamily="18" charset="0"/>
                <a:ea typeface="Times New Roman" panose="02020603050405020304" pitchFamily="18" charset="0"/>
              </a:rPr>
              <a:t>acts as a kind of compulsory saving and helps in developing saving discipline. It has a minimum investment limit of </a:t>
            </a:r>
            <a:r>
              <a:rPr lang="en-US" sz="2500" dirty="0" err="1">
                <a:latin typeface="Times New Roman" panose="02020603050405020304" pitchFamily="18" charset="0"/>
                <a:ea typeface="Times New Roman" panose="02020603050405020304" pitchFamily="18" charset="0"/>
              </a:rPr>
              <a:t>Rs</a:t>
            </a:r>
            <a:r>
              <a:rPr lang="en-US" sz="2500" dirty="0">
                <a:latin typeface="Times New Roman" panose="02020603050405020304" pitchFamily="18" charset="0"/>
                <a:ea typeface="Times New Roman" panose="02020603050405020304" pitchFamily="18" charset="0"/>
              </a:rPr>
              <a:t>. 500 and a maximum Limit of </a:t>
            </a:r>
            <a:r>
              <a:rPr lang="en-US" sz="2500" dirty="0" err="1">
                <a:latin typeface="Times New Roman" panose="02020603050405020304" pitchFamily="18" charset="0"/>
                <a:ea typeface="Times New Roman" panose="02020603050405020304" pitchFamily="18" charset="0"/>
              </a:rPr>
              <a:t>Rs</a:t>
            </a:r>
            <a:r>
              <a:rPr lang="en-US" sz="2500" dirty="0">
                <a:latin typeface="Times New Roman" panose="02020603050405020304" pitchFamily="18" charset="0"/>
                <a:ea typeface="Times New Roman" panose="02020603050405020304" pitchFamily="18" charset="0"/>
              </a:rPr>
              <a:t>. 1.5 Lakh per annum. </a:t>
            </a:r>
            <a:endParaRPr lang="en-US" sz="2500" dirty="0" smtClean="0">
              <a:latin typeface="Times New Roman" panose="02020603050405020304" pitchFamily="18" charset="0"/>
              <a:ea typeface="Times New Roman" panose="02020603050405020304" pitchFamily="18" charset="0"/>
            </a:endParaRPr>
          </a:p>
          <a:p>
            <a:pPr marL="519113" indent="-342900" algn="just">
              <a:spcAft>
                <a:spcPts val="0"/>
              </a:spcAft>
              <a:buFont typeface="Wingdings" panose="05000000000000000000" pitchFamily="2" charset="2"/>
              <a:buChar char="§"/>
            </a:pPr>
            <a:r>
              <a:rPr lang="en-US" sz="2500" dirty="0" smtClean="0">
                <a:latin typeface="Times New Roman" panose="02020603050405020304" pitchFamily="18" charset="0"/>
                <a:ea typeface="Times New Roman" panose="02020603050405020304" pitchFamily="18" charset="0"/>
              </a:rPr>
              <a:t>Investors </a:t>
            </a:r>
            <a:r>
              <a:rPr lang="en-US" sz="2500" dirty="0">
                <a:latin typeface="Times New Roman" panose="02020603050405020304" pitchFamily="18" charset="0"/>
                <a:ea typeface="Times New Roman" panose="02020603050405020304" pitchFamily="18" charset="0"/>
              </a:rPr>
              <a:t>get a predetermined interest rate (around 7% p.a.) on a compound basis. It has a maturity period of 15 years. </a:t>
            </a:r>
            <a:endParaRPr lang="en-US" sz="2500" dirty="0" smtClean="0">
              <a:latin typeface="Times New Roman" panose="02020603050405020304" pitchFamily="18" charset="0"/>
              <a:ea typeface="Times New Roman" panose="02020603050405020304" pitchFamily="18" charset="0"/>
            </a:endParaRPr>
          </a:p>
          <a:p>
            <a:pPr marL="519113" indent="-342900" algn="just">
              <a:spcAft>
                <a:spcPts val="0"/>
              </a:spcAft>
              <a:buFont typeface="Wingdings" panose="05000000000000000000" pitchFamily="2" charset="2"/>
              <a:buChar char="§"/>
            </a:pPr>
            <a:r>
              <a:rPr lang="en-US" sz="2500" dirty="0" smtClean="0">
                <a:latin typeface="Times New Roman" panose="02020603050405020304" pitchFamily="18" charset="0"/>
                <a:ea typeface="Times New Roman" panose="02020603050405020304" pitchFamily="18" charset="0"/>
              </a:rPr>
              <a:t>PPF </a:t>
            </a:r>
            <a:r>
              <a:rPr lang="en-US" sz="2500" dirty="0">
                <a:latin typeface="Times New Roman" panose="02020603050405020304" pitchFamily="18" charset="0"/>
                <a:ea typeface="Times New Roman" panose="02020603050405020304" pitchFamily="18" charset="0"/>
              </a:rPr>
              <a:t>accounts can be opened throughout the year with </a:t>
            </a:r>
            <a:r>
              <a:rPr lang="en-US" sz="2500" dirty="0" smtClean="0">
                <a:latin typeface="Times New Roman" panose="02020603050405020304" pitchFamily="18" charset="0"/>
                <a:ea typeface="Times New Roman" panose="02020603050405020304" pitchFamily="18" charset="0"/>
              </a:rPr>
              <a:t>a bank </a:t>
            </a:r>
            <a:r>
              <a:rPr lang="en-US" sz="2500" dirty="0">
                <a:latin typeface="Times New Roman" panose="02020603050405020304" pitchFamily="18" charset="0"/>
                <a:ea typeface="Times New Roman" panose="02020603050405020304" pitchFamily="18" charset="0"/>
              </a:rPr>
              <a:t>or post office. PPF is an EEE scheme (Exempt, Exempt, Exempt), i.e., periodic deposits provide tax deduction while no tax is levied on interest income and withdrawals on maturity.</a:t>
            </a:r>
            <a:endParaRPr lang="en-IN" sz="2500" dirty="0">
              <a:latin typeface="Times New Roman" panose="02020603050405020304" pitchFamily="18" charset="0"/>
              <a:ea typeface="Times New Roman" panose="02020603050405020304" pitchFamily="18" charset="0"/>
            </a:endParaRPr>
          </a:p>
          <a:p>
            <a:pPr marL="519113" indent="-342900" algn="just">
              <a:spcAft>
                <a:spcPts val="0"/>
              </a:spcAft>
              <a:buFont typeface="Wingdings" panose="05000000000000000000" pitchFamily="2" charset="2"/>
              <a:buChar char="§"/>
            </a:pPr>
            <a:r>
              <a:rPr lang="en-US" sz="2500" dirty="0">
                <a:latin typeface="Times New Roman" panose="02020603050405020304" pitchFamily="18" charset="0"/>
                <a:ea typeface="Times New Roman" panose="02020603050405020304" pitchFamily="18" charset="0"/>
              </a:rPr>
              <a:t>No withdrawals are allowed till first 6 years. From 7</a:t>
            </a:r>
            <a:r>
              <a:rPr lang="en-US" sz="2500" baseline="30000" dirty="0">
                <a:latin typeface="Times New Roman" panose="02020603050405020304" pitchFamily="18" charset="0"/>
                <a:ea typeface="Times New Roman" panose="02020603050405020304" pitchFamily="18" charset="0"/>
              </a:rPr>
              <a:t>th</a:t>
            </a:r>
            <a:r>
              <a:rPr lang="en-US" sz="2500" dirty="0">
                <a:latin typeface="Times New Roman" panose="02020603050405020304" pitchFamily="18" charset="0"/>
                <a:ea typeface="Times New Roman" panose="02020603050405020304" pitchFamily="18" charset="0"/>
              </a:rPr>
              <a:t> year </a:t>
            </a:r>
            <a:r>
              <a:rPr lang="en-US" sz="2500" dirty="0" err="1">
                <a:latin typeface="Times New Roman" panose="02020603050405020304" pitchFamily="18" charset="0"/>
                <a:ea typeface="Times New Roman" panose="02020603050405020304" pitchFamily="18" charset="0"/>
              </a:rPr>
              <a:t>onwaqrds</a:t>
            </a:r>
            <a:r>
              <a:rPr lang="en-US" sz="2500" dirty="0">
                <a:latin typeface="Times New Roman" panose="02020603050405020304" pitchFamily="18" charset="0"/>
                <a:ea typeface="Times New Roman" panose="02020603050405020304" pitchFamily="18" charset="0"/>
              </a:rPr>
              <a:t>, a person can withdraw amount (not more than 50% of the balance) every year.</a:t>
            </a:r>
            <a:endParaRPr lang="en-IN" sz="25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76696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200" y="187972"/>
            <a:ext cx="11730182" cy="6740307"/>
          </a:xfrm>
          <a:prstGeom prst="rect">
            <a:avLst/>
          </a:prstGeom>
        </p:spPr>
        <p:txBody>
          <a:bodyPr wrap="square">
            <a:spAutoFit/>
          </a:bodyPr>
          <a:lstStyle/>
          <a:p>
            <a:pPr algn="just">
              <a:spcAft>
                <a:spcPts val="0"/>
              </a:spcAft>
            </a:pPr>
            <a:r>
              <a:rPr lang="en-US" sz="2400" b="1" dirty="0">
                <a:solidFill>
                  <a:srgbClr val="FF0000"/>
                </a:solidFill>
                <a:latin typeface="Times New Roman" panose="02020603050405020304" pitchFamily="18" charset="0"/>
                <a:ea typeface="Times New Roman" panose="02020603050405020304" pitchFamily="18" charset="0"/>
              </a:rPr>
              <a:t>Other alternative investment avenues:</a:t>
            </a:r>
            <a:endParaRPr lang="en-IN" sz="2400" b="1" dirty="0">
              <a:solidFill>
                <a:srgbClr val="FF0000"/>
              </a:solidFill>
              <a:latin typeface="Times New Roman" panose="02020603050405020304" pitchFamily="18" charset="0"/>
              <a:ea typeface="Times New Roman" panose="02020603050405020304" pitchFamily="18" charset="0"/>
            </a:endParaRPr>
          </a:p>
          <a:p>
            <a:pPr marL="342900" indent="-342900" algn="just">
              <a:spcAft>
                <a:spcPts val="0"/>
              </a:spcAft>
              <a:buFont typeface="Wingdings" panose="05000000000000000000" pitchFamily="2" charset="2"/>
              <a:buChar char="v"/>
            </a:pPr>
            <a:r>
              <a:rPr lang="en-US" sz="2400" b="1" dirty="0">
                <a:latin typeface="Times New Roman" panose="02020603050405020304" pitchFamily="18" charset="0"/>
                <a:ea typeface="Times New Roman" panose="02020603050405020304" pitchFamily="18" charset="0"/>
              </a:rPr>
              <a:t>Mutual fund:</a:t>
            </a:r>
            <a:endParaRPr lang="en-IN" sz="2400" b="1" dirty="0">
              <a:latin typeface="Times New Roman" panose="02020603050405020304" pitchFamily="18" charset="0"/>
              <a:ea typeface="Times New Roman" panose="02020603050405020304" pitchFamily="18" charset="0"/>
            </a:endParaRPr>
          </a:p>
          <a:p>
            <a:pPr marL="342900" indent="-342900" algn="just">
              <a:spcAft>
                <a:spcPts val="0"/>
              </a:spcAft>
              <a:buFont typeface="Wingdings" panose="05000000000000000000" pitchFamily="2" charset="2"/>
              <a:buChar char="v"/>
            </a:pPr>
            <a:r>
              <a:rPr lang="en-US" sz="2400" b="1" dirty="0">
                <a:latin typeface="Times New Roman" panose="02020603050405020304" pitchFamily="18" charset="0"/>
                <a:ea typeface="Times New Roman" panose="02020603050405020304" pitchFamily="18" charset="0"/>
              </a:rPr>
              <a:t>Equity Linked saving scheme (ELSS): </a:t>
            </a:r>
            <a:endParaRPr lang="en-US" sz="2400" b="1" dirty="0" smtClean="0">
              <a:latin typeface="Times New Roman" panose="02020603050405020304" pitchFamily="18" charset="0"/>
              <a:ea typeface="Times New Roman" panose="02020603050405020304" pitchFamily="18" charset="0"/>
            </a:endParaRPr>
          </a:p>
          <a:p>
            <a:pPr marL="360363" algn="just">
              <a:spcAft>
                <a:spcPts val="0"/>
              </a:spcAft>
            </a:pPr>
            <a:r>
              <a:rPr lang="en-US" sz="2400" dirty="0" smtClean="0">
                <a:latin typeface="Times New Roman" panose="02020603050405020304" pitchFamily="18" charset="0"/>
                <a:ea typeface="Times New Roman" panose="02020603050405020304" pitchFamily="18" charset="0"/>
              </a:rPr>
              <a:t>ELSS </a:t>
            </a:r>
            <a:r>
              <a:rPr lang="en-US" sz="2400" dirty="0">
                <a:latin typeface="Times New Roman" panose="02020603050405020304" pitchFamily="18" charset="0"/>
                <a:ea typeface="Times New Roman" panose="02020603050405020304" pitchFamily="18" charset="0"/>
              </a:rPr>
              <a:t>are diversified mutual fund schemes with tax benefits under section 80 C of Income tax act. ELSS invest in equity products along with debt investment. These come with a lock-in period of three years. </a:t>
            </a:r>
            <a:r>
              <a:rPr lang="en-US" sz="2400" dirty="0" err="1">
                <a:latin typeface="Times New Roman" panose="02020603050405020304" pitchFamily="18" charset="0"/>
                <a:ea typeface="Times New Roman" panose="02020603050405020304" pitchFamily="18" charset="0"/>
              </a:rPr>
              <a:t>Hwever</a:t>
            </a:r>
            <a:r>
              <a:rPr lang="en-US" sz="2400" dirty="0">
                <a:latin typeface="Times New Roman" panose="02020603050405020304" pitchFamily="18" charset="0"/>
                <a:ea typeface="Times New Roman" panose="02020603050405020304" pitchFamily="18" charset="0"/>
              </a:rPr>
              <a:t>, the dividend income is tax free and long term capital gains are also exempted from tax</a:t>
            </a:r>
            <a:r>
              <a:rPr lang="en-US" sz="2400" dirty="0" smtClean="0">
                <a:latin typeface="Times New Roman" panose="02020603050405020304" pitchFamily="18" charset="0"/>
                <a:ea typeface="Times New Roman" panose="02020603050405020304" pitchFamily="18" charset="0"/>
              </a:rPr>
              <a:t>.</a:t>
            </a:r>
          </a:p>
          <a:p>
            <a:pPr marL="360363" algn="just">
              <a:spcAft>
                <a:spcPts val="0"/>
              </a:spcAft>
            </a:pPr>
            <a:endParaRPr lang="en-IN" sz="2400" dirty="0">
              <a:latin typeface="Times New Roman" panose="02020603050405020304" pitchFamily="18" charset="0"/>
              <a:ea typeface="Times New Roman" panose="02020603050405020304" pitchFamily="18" charset="0"/>
            </a:endParaRPr>
          </a:p>
          <a:p>
            <a:pPr marL="342900" indent="-342900" algn="just">
              <a:spcAft>
                <a:spcPts val="0"/>
              </a:spcAft>
              <a:buFont typeface="Wingdings" panose="05000000000000000000" pitchFamily="2" charset="2"/>
              <a:buChar char="v"/>
            </a:pPr>
            <a:r>
              <a:rPr lang="en-US" sz="2400" b="1" dirty="0">
                <a:latin typeface="Times New Roman" panose="02020603050405020304" pitchFamily="18" charset="0"/>
                <a:ea typeface="Times New Roman" panose="02020603050405020304" pitchFamily="18" charset="0"/>
              </a:rPr>
              <a:t>Unit Linked Insurance Policy (ULIP</a:t>
            </a:r>
            <a:r>
              <a:rPr lang="en-US" sz="2400" b="1" dirty="0" smtClean="0">
                <a:latin typeface="Times New Roman" panose="02020603050405020304" pitchFamily="18" charset="0"/>
                <a:ea typeface="Times New Roman" panose="02020603050405020304" pitchFamily="18" charset="0"/>
              </a:rPr>
              <a:t>):</a:t>
            </a:r>
            <a:endParaRPr lang="en-IN" sz="2400" b="1" dirty="0">
              <a:latin typeface="Times New Roman" panose="02020603050405020304" pitchFamily="18" charset="0"/>
              <a:ea typeface="Times New Roman" panose="02020603050405020304" pitchFamily="18" charset="0"/>
            </a:endParaRPr>
          </a:p>
          <a:p>
            <a:pPr marL="342900" indent="-342900" algn="just">
              <a:spcAft>
                <a:spcPts val="0"/>
              </a:spcAft>
              <a:buFont typeface="Wingdings" panose="05000000000000000000" pitchFamily="2" charset="2"/>
              <a:buChar char="v"/>
            </a:pPr>
            <a:r>
              <a:rPr lang="en-US" sz="2400" b="1" dirty="0">
                <a:latin typeface="Times New Roman" panose="02020603050405020304" pitchFamily="18" charset="0"/>
                <a:ea typeface="Times New Roman" panose="02020603050405020304" pitchFamily="18" charset="0"/>
              </a:rPr>
              <a:t>Exchange-traded funds (ETFs): </a:t>
            </a:r>
            <a:endParaRPr lang="en-US" sz="2400" b="1" dirty="0" smtClean="0">
              <a:latin typeface="Times New Roman" panose="02020603050405020304" pitchFamily="18" charset="0"/>
              <a:ea typeface="Times New Roman" panose="02020603050405020304" pitchFamily="18" charset="0"/>
            </a:endParaRPr>
          </a:p>
          <a:p>
            <a:pPr marL="360363" algn="just">
              <a:spcAft>
                <a:spcPts val="0"/>
              </a:spcAft>
            </a:pPr>
            <a:r>
              <a:rPr lang="en-US" sz="2400" dirty="0" smtClean="0">
                <a:latin typeface="Times New Roman" panose="02020603050405020304" pitchFamily="18" charset="0"/>
                <a:ea typeface="Times New Roman" panose="02020603050405020304" pitchFamily="18" charset="0"/>
              </a:rPr>
              <a:t>ETFs </a:t>
            </a:r>
            <a:r>
              <a:rPr lang="en-US" sz="2400" dirty="0">
                <a:latin typeface="Times New Roman" panose="02020603050405020304" pitchFamily="18" charset="0"/>
                <a:ea typeface="Times New Roman" panose="02020603050405020304" pitchFamily="18" charset="0"/>
              </a:rPr>
              <a:t>are </a:t>
            </a:r>
            <a:r>
              <a:rPr lang="en-US" sz="2400" dirty="0" smtClean="0">
                <a:latin typeface="Times New Roman" panose="02020603050405020304" pitchFamily="18" charset="0"/>
                <a:ea typeface="Times New Roman" panose="02020603050405020304" pitchFamily="18" charset="0"/>
              </a:rPr>
              <a:t>baskets </a:t>
            </a:r>
            <a:r>
              <a:rPr lang="en-US" sz="2400" dirty="0">
                <a:latin typeface="Times New Roman" panose="02020603050405020304" pitchFamily="18" charset="0"/>
                <a:ea typeface="Times New Roman" panose="02020603050405020304" pitchFamily="18" charset="0"/>
              </a:rPr>
              <a:t>of securities that are traded on an exchange like individual stocks. They track an index and money is invested in securities of the index in </a:t>
            </a:r>
            <a:r>
              <a:rPr lang="en-US" sz="2400" dirty="0" smtClean="0">
                <a:latin typeface="Times New Roman" panose="02020603050405020304" pitchFamily="18" charset="0"/>
                <a:ea typeface="Times New Roman" panose="02020603050405020304" pitchFamily="18" charset="0"/>
              </a:rPr>
              <a:t>the same </a:t>
            </a:r>
            <a:r>
              <a:rPr lang="en-US" sz="2400" dirty="0">
                <a:latin typeface="Times New Roman" panose="02020603050405020304" pitchFamily="18" charset="0"/>
                <a:ea typeface="Times New Roman" panose="02020603050405020304" pitchFamily="18" charset="0"/>
              </a:rPr>
              <a:t>proportion as that in the index itself. The first ETF in India, “Nifty BEES (Nifty Benchmark Exchange </a:t>
            </a:r>
            <a:r>
              <a:rPr lang="en-US" sz="2400" dirty="0" smtClean="0">
                <a:latin typeface="Times New Roman" panose="02020603050405020304" pitchFamily="18" charset="0"/>
                <a:ea typeface="Times New Roman" panose="02020603050405020304" pitchFamily="18" charset="0"/>
              </a:rPr>
              <a:t>Traded Scheme) </a:t>
            </a:r>
            <a:r>
              <a:rPr lang="en-US" sz="2400" dirty="0">
                <a:latin typeface="Times New Roman" panose="02020603050405020304" pitchFamily="18" charset="0"/>
                <a:ea typeface="Times New Roman" panose="02020603050405020304" pitchFamily="18" charset="0"/>
              </a:rPr>
              <a:t>was launched in January 2002. ETFs offer the convenience of intra-day purchase and sale on the exchange. These days we also have Gold ETFs which are </a:t>
            </a:r>
            <a:r>
              <a:rPr lang="en-US" sz="2400" dirty="0" smtClean="0">
                <a:latin typeface="Times New Roman" panose="02020603050405020304" pitchFamily="18" charset="0"/>
                <a:ea typeface="Times New Roman" panose="02020603050405020304" pitchFamily="18" charset="0"/>
              </a:rPr>
              <a:t>referred </a:t>
            </a:r>
            <a:r>
              <a:rPr lang="en-US" sz="2400" dirty="0">
                <a:latin typeface="Times New Roman" panose="02020603050405020304" pitchFamily="18" charset="0"/>
                <a:ea typeface="Times New Roman" panose="02020603050405020304" pitchFamily="18" charset="0"/>
              </a:rPr>
              <a:t>to as ‘Paper Gold’. </a:t>
            </a:r>
            <a:endParaRPr lang="en-IN" sz="2400" dirty="0" smtClean="0">
              <a:latin typeface="Times New Roman" panose="02020603050405020304" pitchFamily="18" charset="0"/>
              <a:ea typeface="Times New Roman" panose="02020603050405020304" pitchFamily="18" charset="0"/>
            </a:endParaRPr>
          </a:p>
          <a:p>
            <a:pPr marL="342900" indent="-342900" algn="just">
              <a:spcAft>
                <a:spcPts val="0"/>
              </a:spcAft>
              <a:buFont typeface="Wingdings" panose="05000000000000000000" pitchFamily="2" charset="2"/>
              <a:buChar char="v"/>
            </a:pPr>
            <a:r>
              <a:rPr lang="en-US" sz="2400" b="1" dirty="0" smtClean="0">
                <a:latin typeface="Times New Roman" panose="02020603050405020304" pitchFamily="18" charset="0"/>
                <a:ea typeface="Times New Roman" panose="02020603050405020304" pitchFamily="18" charset="0"/>
              </a:rPr>
              <a:t>Collective Investment </a:t>
            </a:r>
            <a:r>
              <a:rPr lang="en-US" sz="2400" b="1" dirty="0">
                <a:latin typeface="Times New Roman" panose="02020603050405020304" pitchFamily="18" charset="0"/>
                <a:ea typeface="Times New Roman" panose="02020603050405020304" pitchFamily="18" charset="0"/>
              </a:rPr>
              <a:t>Scheme (CIS):</a:t>
            </a:r>
            <a:r>
              <a:rPr lang="en-US" sz="2400" dirty="0">
                <a:latin typeface="Times New Roman" panose="02020603050405020304" pitchFamily="18" charset="0"/>
                <a:ea typeface="Times New Roman" panose="02020603050405020304" pitchFamily="18" charset="0"/>
              </a:rPr>
              <a:t> </a:t>
            </a:r>
            <a:r>
              <a:rPr lang="en-US" sz="2400" dirty="0" smtClean="0">
                <a:latin typeface="Times New Roman" panose="02020603050405020304" pitchFamily="18" charset="0"/>
                <a:ea typeface="Times New Roman" panose="02020603050405020304" pitchFamily="18" charset="0"/>
              </a:rPr>
              <a:t>(One </a:t>
            </a:r>
            <a:r>
              <a:rPr lang="en-US" sz="2400" dirty="0">
                <a:latin typeface="Times New Roman" panose="02020603050405020304" pitchFamily="18" charset="0"/>
                <a:ea typeface="Times New Roman" panose="02020603050405020304" pitchFamily="18" charset="0"/>
              </a:rPr>
              <a:t>fraud related to this was SARADHA SCAM of 2013)</a:t>
            </a:r>
            <a:endParaRPr lang="en-IN" sz="24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548336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3490" y="538217"/>
            <a:ext cx="8950036" cy="5509200"/>
          </a:xfrm>
          <a:prstGeom prst="rect">
            <a:avLst/>
          </a:prstGeom>
        </p:spPr>
        <p:txBody>
          <a:bodyPr wrap="square">
            <a:spAutoFit/>
          </a:bodyPr>
          <a:lstStyle/>
          <a:p>
            <a:pPr algn="just">
              <a:spcAft>
                <a:spcPts val="0"/>
              </a:spcAft>
            </a:pPr>
            <a:r>
              <a:rPr lang="en-US" sz="3200" dirty="0">
                <a:solidFill>
                  <a:srgbClr val="FF0000"/>
                </a:solidFill>
                <a:latin typeface="Times New Roman" panose="02020603050405020304" pitchFamily="18" charset="0"/>
                <a:ea typeface="Times New Roman" panose="02020603050405020304" pitchFamily="18" charset="0"/>
              </a:rPr>
              <a:t>Objectives of investment</a:t>
            </a:r>
            <a:r>
              <a:rPr lang="en-US" sz="3200" dirty="0" smtClean="0">
                <a:solidFill>
                  <a:srgbClr val="FF0000"/>
                </a:solidFill>
                <a:latin typeface="Times New Roman" panose="02020603050405020304" pitchFamily="18" charset="0"/>
                <a:ea typeface="Times New Roman" panose="02020603050405020304" pitchFamily="18" charset="0"/>
              </a:rPr>
              <a:t>:</a:t>
            </a:r>
          </a:p>
          <a:p>
            <a:pPr algn="just">
              <a:spcAft>
                <a:spcPts val="0"/>
              </a:spcAft>
            </a:pPr>
            <a:endParaRPr lang="en-IN" sz="3200" dirty="0">
              <a:solidFill>
                <a:srgbClr val="FF0000"/>
              </a:solidFill>
              <a:latin typeface="Times New Roman" panose="02020603050405020304" pitchFamily="18" charset="0"/>
              <a:ea typeface="Times New Roman" panose="02020603050405020304" pitchFamily="18" charset="0"/>
            </a:endParaRPr>
          </a:p>
          <a:p>
            <a:pPr lvl="1" algn="just">
              <a:spcAft>
                <a:spcPts val="0"/>
              </a:spcAft>
            </a:pPr>
            <a:r>
              <a:rPr lang="en-US" sz="3200" dirty="0" smtClean="0">
                <a:latin typeface="Times New Roman" panose="02020603050405020304" pitchFamily="18" charset="0"/>
                <a:ea typeface="Times New Roman" panose="02020603050405020304" pitchFamily="18" charset="0"/>
              </a:rPr>
              <a:t>a. Wealth </a:t>
            </a:r>
            <a:r>
              <a:rPr lang="en-US" sz="3200" dirty="0">
                <a:latin typeface="Times New Roman" panose="02020603050405020304" pitchFamily="18" charset="0"/>
                <a:ea typeface="Times New Roman" panose="02020603050405020304" pitchFamily="18" charset="0"/>
              </a:rPr>
              <a:t>Creation by capital </a:t>
            </a:r>
            <a:r>
              <a:rPr lang="en-US" sz="3200" dirty="0" smtClean="0">
                <a:latin typeface="Times New Roman" panose="02020603050405020304" pitchFamily="18" charset="0"/>
                <a:ea typeface="Times New Roman" panose="02020603050405020304" pitchFamily="18" charset="0"/>
              </a:rPr>
              <a:t>appreciation</a:t>
            </a:r>
          </a:p>
          <a:p>
            <a:pPr lvl="1" algn="just">
              <a:spcAft>
                <a:spcPts val="0"/>
              </a:spcAft>
            </a:pPr>
            <a:endParaRPr lang="en-IN" sz="3200" dirty="0">
              <a:latin typeface="Times New Roman" panose="02020603050405020304" pitchFamily="18" charset="0"/>
              <a:ea typeface="Times New Roman" panose="02020603050405020304" pitchFamily="18" charset="0"/>
            </a:endParaRPr>
          </a:p>
          <a:p>
            <a:pPr lvl="1" algn="just">
              <a:spcAft>
                <a:spcPts val="0"/>
              </a:spcAft>
            </a:pPr>
            <a:r>
              <a:rPr lang="en-US" sz="3200" dirty="0" smtClean="0">
                <a:latin typeface="Times New Roman" panose="02020603050405020304" pitchFamily="18" charset="0"/>
                <a:ea typeface="Times New Roman" panose="02020603050405020304" pitchFamily="18" charset="0"/>
              </a:rPr>
              <a:t>b. Steady </a:t>
            </a:r>
            <a:r>
              <a:rPr lang="en-US" sz="3200" dirty="0">
                <a:latin typeface="Times New Roman" panose="02020603050405020304" pitchFamily="18" charset="0"/>
                <a:ea typeface="Times New Roman" panose="02020603050405020304" pitchFamily="18" charset="0"/>
              </a:rPr>
              <a:t>source of secondary </a:t>
            </a:r>
            <a:r>
              <a:rPr lang="en-US" sz="3200" dirty="0" smtClean="0">
                <a:latin typeface="Times New Roman" panose="02020603050405020304" pitchFamily="18" charset="0"/>
                <a:ea typeface="Times New Roman" panose="02020603050405020304" pitchFamily="18" charset="0"/>
              </a:rPr>
              <a:t>income</a:t>
            </a:r>
          </a:p>
          <a:p>
            <a:pPr lvl="1" algn="just">
              <a:spcAft>
                <a:spcPts val="0"/>
              </a:spcAft>
            </a:pPr>
            <a:endParaRPr lang="en-IN" sz="3200" dirty="0">
              <a:latin typeface="Times New Roman" panose="02020603050405020304" pitchFamily="18" charset="0"/>
              <a:ea typeface="Times New Roman" panose="02020603050405020304" pitchFamily="18" charset="0"/>
            </a:endParaRPr>
          </a:p>
          <a:p>
            <a:pPr lvl="1" algn="just">
              <a:spcAft>
                <a:spcPts val="0"/>
              </a:spcAft>
            </a:pPr>
            <a:r>
              <a:rPr lang="en-US" sz="3200" dirty="0" smtClean="0">
                <a:latin typeface="Times New Roman" panose="02020603050405020304" pitchFamily="18" charset="0"/>
                <a:ea typeface="Times New Roman" panose="02020603050405020304" pitchFamily="18" charset="0"/>
              </a:rPr>
              <a:t>c. Hedge </a:t>
            </a:r>
            <a:r>
              <a:rPr lang="en-US" sz="3200" dirty="0" smtClean="0">
                <a:latin typeface="Times New Roman" panose="02020603050405020304" pitchFamily="18" charset="0"/>
                <a:ea typeface="Times New Roman" panose="02020603050405020304" pitchFamily="18" charset="0"/>
              </a:rPr>
              <a:t>against inflation</a:t>
            </a:r>
            <a:endParaRPr lang="en-US" sz="3200" dirty="0" smtClean="0">
              <a:latin typeface="Times New Roman" panose="02020603050405020304" pitchFamily="18" charset="0"/>
              <a:ea typeface="Times New Roman" panose="02020603050405020304" pitchFamily="18" charset="0"/>
            </a:endParaRPr>
          </a:p>
          <a:p>
            <a:pPr lvl="1" algn="just">
              <a:spcAft>
                <a:spcPts val="0"/>
              </a:spcAft>
            </a:pPr>
            <a:endParaRPr lang="en-IN" sz="3200" dirty="0">
              <a:latin typeface="Times New Roman" panose="02020603050405020304" pitchFamily="18" charset="0"/>
              <a:ea typeface="Times New Roman" panose="02020603050405020304" pitchFamily="18" charset="0"/>
            </a:endParaRPr>
          </a:p>
          <a:p>
            <a:pPr lvl="1" algn="just">
              <a:spcAft>
                <a:spcPts val="0"/>
              </a:spcAft>
            </a:pPr>
            <a:r>
              <a:rPr lang="en-US" sz="3200" dirty="0" smtClean="0">
                <a:latin typeface="Times New Roman" panose="02020603050405020304" pitchFamily="18" charset="0"/>
                <a:ea typeface="Times New Roman" panose="02020603050405020304" pitchFamily="18" charset="0"/>
              </a:rPr>
              <a:t>d. Financial goals</a:t>
            </a:r>
          </a:p>
          <a:p>
            <a:pPr lvl="1" algn="just">
              <a:spcAft>
                <a:spcPts val="0"/>
              </a:spcAft>
            </a:pPr>
            <a:endParaRPr lang="en-IN" sz="3200" dirty="0">
              <a:latin typeface="Times New Roman" panose="02020603050405020304" pitchFamily="18" charset="0"/>
              <a:ea typeface="Times New Roman" panose="02020603050405020304" pitchFamily="18" charset="0"/>
            </a:endParaRPr>
          </a:p>
          <a:p>
            <a:pPr lvl="1" algn="just">
              <a:spcAft>
                <a:spcPts val="0"/>
              </a:spcAft>
            </a:pPr>
            <a:r>
              <a:rPr lang="en-US" sz="3200" dirty="0" smtClean="0">
                <a:latin typeface="Times New Roman" panose="02020603050405020304" pitchFamily="18" charset="0"/>
                <a:ea typeface="Times New Roman" panose="02020603050405020304" pitchFamily="18" charset="0"/>
              </a:rPr>
              <a:t>e. Reducing </a:t>
            </a:r>
            <a:r>
              <a:rPr lang="en-US" sz="3200" dirty="0">
                <a:latin typeface="Times New Roman" panose="02020603050405020304" pitchFamily="18" charset="0"/>
                <a:ea typeface="Times New Roman" panose="02020603050405020304" pitchFamily="18" charset="0"/>
              </a:rPr>
              <a:t>tax liability</a:t>
            </a:r>
            <a:endParaRPr lang="en-IN" sz="3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74295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025" y="197104"/>
            <a:ext cx="11872912" cy="3447098"/>
          </a:xfrm>
          <a:prstGeom prst="rect">
            <a:avLst/>
          </a:prstGeom>
        </p:spPr>
        <p:txBody>
          <a:bodyPr wrap="square">
            <a:spAutoFit/>
          </a:bodyPr>
          <a:lstStyle/>
          <a:p>
            <a:r>
              <a:rPr lang="en-IN" sz="3200" dirty="0" smtClean="0">
                <a:latin typeface="Times New Roman" panose="02020603050405020304" pitchFamily="18" charset="0"/>
                <a:cs typeface="Times New Roman" panose="02020603050405020304" pitchFamily="18" charset="0"/>
              </a:rPr>
              <a:t>	</a:t>
            </a:r>
            <a:r>
              <a:rPr lang="en-IN" sz="3100" b="1" u="sng" dirty="0" smtClean="0">
                <a:latin typeface="Times New Roman" panose="02020603050405020304" pitchFamily="18" charset="0"/>
                <a:cs typeface="Times New Roman" panose="02020603050405020304" pitchFamily="18" charset="0"/>
              </a:rPr>
              <a:t>Take away:</a:t>
            </a:r>
          </a:p>
          <a:p>
            <a:endParaRPr lang="en-IN" sz="3100" b="1" dirty="0">
              <a:latin typeface="Times New Roman" panose="02020603050405020304" pitchFamily="18" charset="0"/>
              <a:cs typeface="Times New Roman" panose="02020603050405020304" pitchFamily="18" charset="0"/>
            </a:endParaRPr>
          </a:p>
          <a:p>
            <a:pPr algn="just"/>
            <a:r>
              <a:rPr lang="en-IN" sz="3100" dirty="0" smtClean="0">
                <a:latin typeface="Times New Roman" panose="02020603050405020304" pitchFamily="18" charset="0"/>
                <a:cs typeface="Times New Roman" panose="02020603050405020304" pitchFamily="18" charset="0"/>
              </a:rPr>
              <a:t>	The </a:t>
            </a:r>
            <a:r>
              <a:rPr lang="en-IN" sz="3100" dirty="0">
                <a:latin typeface="Times New Roman" panose="02020603050405020304" pitchFamily="18" charset="0"/>
                <a:cs typeface="Times New Roman" panose="02020603050405020304" pitchFamily="18" charset="0"/>
              </a:rPr>
              <a:t>stock market can be an exciting way to invest and potentially grow your money. However, it's crucial to remember that it involves both rewards and risks. Make sure to educate yourself, be patient, and consider seeking advice from financial experts before making significant investment decisions.</a:t>
            </a:r>
          </a:p>
        </p:txBody>
      </p:sp>
    </p:spTree>
    <p:extLst>
      <p:ext uri="{BB962C8B-B14F-4D97-AF65-F5344CB8AC3E}">
        <p14:creationId xmlns:p14="http://schemas.microsoft.com/office/powerpoint/2010/main" val="4235002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025" y="-61504"/>
            <a:ext cx="11872912" cy="7048083"/>
          </a:xfrm>
          <a:prstGeom prst="rect">
            <a:avLst/>
          </a:prstGeom>
        </p:spPr>
        <p:txBody>
          <a:bodyPr wrap="square">
            <a:spAutoFit/>
          </a:bodyPr>
          <a:lstStyle/>
          <a:p>
            <a:r>
              <a:rPr lang="en-IN" sz="3200" b="1" u="sng" dirty="0" smtClean="0">
                <a:latin typeface="Times New Roman" panose="02020603050405020304" pitchFamily="18" charset="0"/>
                <a:cs typeface="Times New Roman" panose="02020603050405020304" pitchFamily="18" charset="0"/>
              </a:rPr>
              <a:t>Summarisation</a:t>
            </a:r>
            <a:r>
              <a:rPr lang="en-IN" sz="3200" b="1" dirty="0" smtClean="0">
                <a:latin typeface="Times New Roman" panose="02020603050405020304" pitchFamily="18" charset="0"/>
                <a:cs typeface="Times New Roman" panose="02020603050405020304" pitchFamily="18" charset="0"/>
              </a:rPr>
              <a:t>:</a:t>
            </a:r>
            <a:endParaRPr lang="en-IN" sz="3200" b="1" dirty="0">
              <a:latin typeface="Times New Roman" panose="02020603050405020304" pitchFamily="18" charset="0"/>
              <a:cs typeface="Times New Roman" panose="02020603050405020304" pitchFamily="18" charset="0"/>
            </a:endParaRPr>
          </a:p>
          <a:p>
            <a:pPr algn="just">
              <a:spcBef>
                <a:spcPts val="600"/>
              </a:spcBef>
              <a:spcAft>
                <a:spcPts val="600"/>
              </a:spcAft>
            </a:pPr>
            <a:r>
              <a:rPr lang="en-IN" sz="3100" dirty="0" smtClean="0">
                <a:latin typeface="Times New Roman" panose="02020603050405020304" pitchFamily="18" charset="0"/>
                <a:cs typeface="Times New Roman" panose="02020603050405020304" pitchFamily="18" charset="0"/>
              </a:rPr>
              <a:t>	</a:t>
            </a:r>
            <a:r>
              <a:rPr lang="en-IN" sz="2160" dirty="0">
                <a:latin typeface="Times New Roman" panose="02020603050405020304" pitchFamily="18" charset="0"/>
                <a:cs typeface="Times New Roman" panose="02020603050405020304" pitchFamily="18" charset="0"/>
              </a:rPr>
              <a:t>The stock market is like a big marketplace where people buy and sell pieces of companies. These pieces are called "stocks" or "shares." When you buy a stock, you become a partial owner of that company.</a:t>
            </a:r>
          </a:p>
          <a:p>
            <a:pPr algn="just">
              <a:spcBef>
                <a:spcPts val="600"/>
              </a:spcBef>
              <a:spcAft>
                <a:spcPts val="600"/>
              </a:spcAft>
            </a:pPr>
            <a:r>
              <a:rPr lang="en-IN" sz="2160" dirty="0">
                <a:latin typeface="Times New Roman" panose="02020603050405020304" pitchFamily="18" charset="0"/>
                <a:cs typeface="Times New Roman" panose="02020603050405020304" pitchFamily="18" charset="0"/>
              </a:rPr>
              <a:t>Companies issue stocks to raise money to grow their business. When a company does well and makes a profit, the value of its stock tends to go up. If the company performs poorly, the stock value may go down.</a:t>
            </a:r>
          </a:p>
          <a:p>
            <a:pPr algn="just">
              <a:spcBef>
                <a:spcPts val="600"/>
              </a:spcBef>
              <a:spcAft>
                <a:spcPts val="600"/>
              </a:spcAft>
            </a:pPr>
            <a:r>
              <a:rPr lang="en-IN" sz="2160" dirty="0">
                <a:latin typeface="Times New Roman" panose="02020603050405020304" pitchFamily="18" charset="0"/>
                <a:cs typeface="Times New Roman" panose="02020603050405020304" pitchFamily="18" charset="0"/>
              </a:rPr>
              <a:t>Investors buy stocks with the hope that their value will increase over time. They can sell the stocks later at a higher price, making a profit. This process is called "trading."</a:t>
            </a:r>
          </a:p>
          <a:p>
            <a:pPr algn="just">
              <a:spcBef>
                <a:spcPts val="600"/>
              </a:spcBef>
              <a:spcAft>
                <a:spcPts val="600"/>
              </a:spcAft>
            </a:pPr>
            <a:r>
              <a:rPr lang="en-IN" sz="2160" dirty="0">
                <a:latin typeface="Times New Roman" panose="02020603050405020304" pitchFamily="18" charset="0"/>
                <a:cs typeface="Times New Roman" panose="02020603050405020304" pitchFamily="18" charset="0"/>
              </a:rPr>
              <a:t>Stocks are traded on stock exchanges, which are like virtual marketplaces where people can buy and sell stocks easily</a:t>
            </a:r>
            <a:r>
              <a:rPr lang="en-IN" sz="2160" dirty="0" smtClean="0">
                <a:latin typeface="Times New Roman" panose="02020603050405020304" pitchFamily="18" charset="0"/>
                <a:cs typeface="Times New Roman" panose="02020603050405020304" pitchFamily="18" charset="0"/>
              </a:rPr>
              <a:t>.</a:t>
            </a:r>
            <a:endParaRPr lang="en-IN" sz="2160" dirty="0">
              <a:latin typeface="Times New Roman" panose="02020603050405020304" pitchFamily="18" charset="0"/>
              <a:cs typeface="Times New Roman" panose="02020603050405020304" pitchFamily="18" charset="0"/>
            </a:endParaRPr>
          </a:p>
          <a:p>
            <a:pPr algn="just">
              <a:spcBef>
                <a:spcPts val="600"/>
              </a:spcBef>
              <a:spcAft>
                <a:spcPts val="600"/>
              </a:spcAft>
            </a:pPr>
            <a:r>
              <a:rPr lang="en-IN" sz="2160" dirty="0">
                <a:latin typeface="Times New Roman" panose="02020603050405020304" pitchFamily="18" charset="0"/>
                <a:cs typeface="Times New Roman" panose="02020603050405020304" pitchFamily="18" charset="0"/>
              </a:rPr>
              <a:t>However, the stock market can be risky, as the value of stocks can go down as well. It's essential to research companies before buying their stocks and be prepared for potential losses.</a:t>
            </a:r>
          </a:p>
          <a:p>
            <a:pPr algn="just">
              <a:spcBef>
                <a:spcPts val="600"/>
              </a:spcBef>
              <a:spcAft>
                <a:spcPts val="600"/>
              </a:spcAft>
            </a:pPr>
            <a:r>
              <a:rPr lang="en-IN" sz="2160" dirty="0">
                <a:latin typeface="Times New Roman" panose="02020603050405020304" pitchFamily="18" charset="0"/>
                <a:cs typeface="Times New Roman" panose="02020603050405020304" pitchFamily="18" charset="0"/>
              </a:rPr>
              <a:t>Some people also invest in mutual funds, which are collections of many different stocks. This spreads the risk, as your money is invested in several companies at once.</a:t>
            </a:r>
          </a:p>
          <a:p>
            <a:pPr algn="just">
              <a:spcBef>
                <a:spcPts val="600"/>
              </a:spcBef>
              <a:spcAft>
                <a:spcPts val="600"/>
              </a:spcAft>
            </a:pPr>
            <a:r>
              <a:rPr lang="en-IN" sz="2160" dirty="0">
                <a:latin typeface="Times New Roman" panose="02020603050405020304" pitchFamily="18" charset="0"/>
                <a:cs typeface="Times New Roman" panose="02020603050405020304" pitchFamily="18" charset="0"/>
              </a:rPr>
              <a:t>Overall, the stock market is a way for people to invest in companies and potentially grow their wealth over time. But it's essential to be informed and make wise decisions when participating in the stock market.</a:t>
            </a:r>
          </a:p>
        </p:txBody>
      </p:sp>
    </p:spTree>
    <p:extLst>
      <p:ext uri="{BB962C8B-B14F-4D97-AF65-F5344CB8AC3E}">
        <p14:creationId xmlns:p14="http://schemas.microsoft.com/office/powerpoint/2010/main" val="39410509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025" y="197104"/>
            <a:ext cx="11872912" cy="6447919"/>
          </a:xfrm>
          <a:prstGeom prst="rect">
            <a:avLst/>
          </a:prstGeom>
        </p:spPr>
        <p:txBody>
          <a:bodyPr wrap="square">
            <a:spAutoFit/>
          </a:bodyPr>
          <a:lstStyle/>
          <a:p>
            <a:r>
              <a:rPr lang="en-IN" sz="3200" b="1" dirty="0" smtClean="0">
                <a:latin typeface="Times New Roman" panose="02020603050405020304" pitchFamily="18" charset="0"/>
                <a:cs typeface="Times New Roman" panose="02020603050405020304" pitchFamily="18" charset="0"/>
              </a:rPr>
              <a:t>Reasons for the existence of the stock market:</a:t>
            </a:r>
            <a:endParaRPr lang="en-IN" sz="3200" b="1" dirty="0">
              <a:latin typeface="Times New Roman" panose="02020603050405020304" pitchFamily="18" charset="0"/>
              <a:cs typeface="Times New Roman" panose="02020603050405020304" pitchFamily="18" charset="0"/>
            </a:endParaRPr>
          </a:p>
          <a:p>
            <a:pPr marL="457200" lvl="0" indent="-457200" algn="just">
              <a:spcBef>
                <a:spcPts val="1800"/>
              </a:spcBef>
              <a:spcAft>
                <a:spcPts val="600"/>
              </a:spcAft>
              <a:buAutoNum type="arabicPeriod"/>
            </a:pPr>
            <a:r>
              <a:rPr lang="en-IN" sz="2800" b="1" dirty="0" smtClean="0"/>
              <a:t>Capital </a:t>
            </a:r>
            <a:r>
              <a:rPr lang="en-IN" sz="2800" b="1" dirty="0"/>
              <a:t>Allocation and Investment:</a:t>
            </a:r>
            <a:r>
              <a:rPr lang="en-IN" sz="2800" dirty="0"/>
              <a:t> </a:t>
            </a:r>
            <a:endParaRPr lang="en-IN" sz="2800" dirty="0" smtClean="0"/>
          </a:p>
          <a:p>
            <a:pPr lvl="0" algn="just">
              <a:spcBef>
                <a:spcPts val="600"/>
              </a:spcBef>
              <a:spcAft>
                <a:spcPts val="600"/>
              </a:spcAft>
            </a:pPr>
            <a:r>
              <a:rPr lang="en-IN" sz="2800" dirty="0" smtClean="0"/>
              <a:t>	The </a:t>
            </a:r>
            <a:r>
              <a:rPr lang="en-IN" sz="2800" dirty="0"/>
              <a:t>stock market exists as a mechanism to efficiently allocate capital among various businesses and industries. Investors can buy shares of companies they believe will be successful, providing these companies with the funds necessary for expansion, research, and development. This process encourages entrepreneurship and innovation while supporting economic growth.</a:t>
            </a:r>
          </a:p>
          <a:p>
            <a:pPr lvl="0" algn="just">
              <a:spcBef>
                <a:spcPts val="600"/>
              </a:spcBef>
              <a:spcAft>
                <a:spcPts val="600"/>
              </a:spcAft>
            </a:pPr>
            <a:r>
              <a:rPr lang="en-IN" sz="2800" b="1" dirty="0" smtClean="0"/>
              <a:t>2. Liquidity </a:t>
            </a:r>
            <a:r>
              <a:rPr lang="en-IN" sz="2800" b="1" dirty="0"/>
              <a:t>and Market Efficiency: </a:t>
            </a:r>
            <a:endParaRPr lang="en-IN" sz="2800" b="1" dirty="0" smtClean="0"/>
          </a:p>
          <a:p>
            <a:pPr lvl="0" algn="just">
              <a:spcBef>
                <a:spcPts val="600"/>
              </a:spcBef>
              <a:spcAft>
                <a:spcPts val="600"/>
              </a:spcAft>
            </a:pPr>
            <a:r>
              <a:rPr lang="en-IN" sz="2800" b="1" dirty="0"/>
              <a:t>	</a:t>
            </a:r>
            <a:r>
              <a:rPr lang="en-IN" sz="2800" dirty="0" smtClean="0"/>
              <a:t>The </a:t>
            </a:r>
            <a:r>
              <a:rPr lang="en-IN" sz="2800" dirty="0"/>
              <a:t>stock market creates a liquid marketplace where investors can easily buy and sell securities. This liquidity ensures that investors can access their funds relatively quickly, promoting confidence and encouraging further investment. Additionally, a liquid market allows for more accurate pricing of assets, leading to greater market efficiency</a:t>
            </a:r>
            <a:r>
              <a:rPr lang="en-IN" sz="2800" dirty="0" smtClean="0"/>
              <a:t>.</a:t>
            </a:r>
            <a:endParaRPr lang="en-IN" sz="2400" dirty="0"/>
          </a:p>
        </p:txBody>
      </p:sp>
    </p:spTree>
    <p:extLst>
      <p:ext uri="{BB962C8B-B14F-4D97-AF65-F5344CB8AC3E}">
        <p14:creationId xmlns:p14="http://schemas.microsoft.com/office/powerpoint/2010/main" val="276235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2636</TotalTime>
  <Words>2427</Words>
  <Application>Microsoft Office PowerPoint</Application>
  <PresentationFormat>Widescreen</PresentationFormat>
  <Paragraphs>428</Paragraphs>
  <Slides>67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67</vt:i4>
      </vt:variant>
    </vt:vector>
  </HeadingPairs>
  <TitlesOfParts>
    <vt:vector size="77" baseType="lpstr">
      <vt:lpstr>Aharoni</vt:lpstr>
      <vt:lpstr>Alata</vt:lpstr>
      <vt:lpstr>Arial</vt:lpstr>
      <vt:lpstr>Calibri</vt:lpstr>
      <vt:lpstr>Calibri Light</vt:lpstr>
      <vt:lpstr>Segoe UI</vt:lpstr>
      <vt:lpstr>Tahoma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IIITG</cp:lastModifiedBy>
  <cp:revision>213</cp:revision>
  <dcterms:created xsi:type="dcterms:W3CDTF">2015-07-31T20:22:24Z</dcterms:created>
  <dcterms:modified xsi:type="dcterms:W3CDTF">2023-09-07T07:18:43Z</dcterms:modified>
</cp:coreProperties>
</file>