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3" r:id="rId11"/>
    <p:sldId id="261" r:id="rId12"/>
    <p:sldId id="267" r:id="rId13"/>
    <p:sldId id="269" r:id="rId14"/>
    <p:sldId id="270" r:id="rId15"/>
    <p:sldId id="268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VJXCVSUGYCnpGSGaV5MimJ0Xj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1895" autoAdjust="0"/>
  </p:normalViewPr>
  <p:slideViewPr>
    <p:cSldViewPr snapToGrid="0">
      <p:cViewPr varScale="1">
        <p:scale>
          <a:sx n="76" d="100"/>
          <a:sy n="76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978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402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293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36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7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27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This is my Chapter 02 of documentation (Research  at IIIT Guwahati)</a:t>
            </a:r>
            <a:endParaRPr dirty="0"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24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0912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Now, My chapter 03 is started of Research documentation at IIIT Guwahati.</a:t>
            </a:r>
            <a:endParaRPr dirty="0"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873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11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28e9dec41_0_4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2e28e9dec41_0_4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2e28e9dec41_0_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e28e9dec41_0_84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e28e9dec41_0_84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2e28e9dec41_0_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e28e9dec41_0_8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e28e9dec41_0_5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g2e28e9dec41_0_5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e28e9dec41_0_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2e28e9dec41_0_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2e28e9dec41_0_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e28e9dec41_0_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e28e9dec41_0_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g2e28e9dec41_0_60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2e28e9dec41_0_6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28e9dec41_0_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e28e9dec41_0_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e28e9dec41_0_6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2e28e9dec41_0_6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2e28e9dec41_0_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28e9dec41_0_7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2e28e9dec41_0_7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e28e9dec41_0_7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2e28e9dec41_0_7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2e28e9dec41_0_7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2e28e9dec41_0_7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2e28e9dec41_0_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e28e9dec41_0_8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2e28e9dec41_0_8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e28e9dec41_0_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2e28e9dec41_0_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2e28e9dec41_0_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%20sanjib.singha@iiitg.ac.in" TargetMode="External"/><Relationship Id="rId5" Type="http://schemas.openxmlformats.org/officeDocument/2006/relationships/hyperlink" Target="http://ankit_2312res127@iitp.ac.in" TargetMode="External"/><Relationship Id="rId4" Type="http://schemas.openxmlformats.org/officeDocument/2006/relationships/hyperlink" Target="mailto:hari@iiitg.ac.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machine-learning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youtube.com/@5MinutesEnginee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channel/UCNU_lfiiWBdtULKOw6X0Dig" TargetMode="External"/><Relationship Id="rId5" Type="http://schemas.openxmlformats.org/officeDocument/2006/relationships/hyperlink" Target="https://www.geeksforgeeks.org/artificial-neural-networks-and-its-applications/" TargetMode="External"/><Relationship Id="rId4" Type="http://schemas.openxmlformats.org/officeDocument/2006/relationships/hyperlink" Target="https://pradeepney.medium.com/are-ml-dl-ds-the-unique-relations-of-ai-a52d7735c8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449753" y="6373022"/>
            <a:ext cx="524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496084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E2281A-F0DF-63A4-B9FE-0B7B022C63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CC2D4-62B0-C947-D789-D2985BD40BD8}"/>
              </a:ext>
            </a:extLst>
          </p:cNvPr>
          <p:cNvSpPr txBox="1"/>
          <p:nvPr/>
        </p:nvSpPr>
        <p:spPr>
          <a:xfrm>
            <a:off x="1527349" y="-49824"/>
            <a:ext cx="8380227" cy="1309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ctr">
              <a:lnSpc>
                <a:spcPct val="107000"/>
              </a:lnSpc>
              <a:spcBef>
                <a:spcPts val="130"/>
              </a:spcBef>
              <a:spcAft>
                <a:spcPts val="400"/>
              </a:spcAft>
            </a:pPr>
            <a:r>
              <a:rPr lang="en-IN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“NEURAL NETWORK – BASED PREDICTIVE MODELLING FOR STOCK MARKET FORCASTING &amp; ANALYSIS: A COMPARATIVE STUDY”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9B8D7-CC42-978F-7A38-FAAFA41233B9}"/>
              </a:ext>
            </a:extLst>
          </p:cNvPr>
          <p:cNvSpPr txBox="1"/>
          <p:nvPr/>
        </p:nvSpPr>
        <p:spPr>
          <a:xfrm>
            <a:off x="357108" y="1738582"/>
            <a:ext cx="5480984" cy="216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Supervisor:</a:t>
            </a:r>
          </a:p>
          <a:p>
            <a:pPr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 Hari K Chaudhary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Humanities and Social Sciences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 Institute of Information Technology, Guwahati (IIITG), Assam, India -781015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E-mail:    </a:t>
            </a:r>
            <a:r>
              <a:rPr lang="en-IN" i="1" u="sng" kern="100" dirty="0">
                <a:solidFill>
                  <a:srgbClr val="0563C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hari@iiitg.ac.in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07F4C-5FAF-5C70-1990-D9B72373735A}"/>
              </a:ext>
            </a:extLst>
          </p:cNvPr>
          <p:cNvSpPr txBox="1"/>
          <p:nvPr/>
        </p:nvSpPr>
        <p:spPr>
          <a:xfrm>
            <a:off x="357108" y="3904881"/>
            <a:ext cx="5251406" cy="221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Me: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Ankit Kumar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at the Indian Institute of Technology, Patna (IITP),  Bihar, India - 801106 </a:t>
            </a:r>
          </a:p>
          <a:p>
            <a:pPr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Bachelor's degree in Computer Science and Data Analytics</a:t>
            </a:r>
          </a:p>
          <a:p>
            <a:pPr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E-mail</a:t>
            </a:r>
            <a:r>
              <a:rPr lang="en-IN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  </a:t>
            </a:r>
            <a:r>
              <a:rPr lang="en-IN" i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ankit_2312res127@iitp.ac.in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9A7F0-FB58-B3E3-A55B-B1EFE9E37F85}"/>
              </a:ext>
            </a:extLst>
          </p:cNvPr>
          <p:cNvSpPr txBox="1"/>
          <p:nvPr/>
        </p:nvSpPr>
        <p:spPr>
          <a:xfrm>
            <a:off x="8282758" y="3156637"/>
            <a:ext cx="3909242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Guided By: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Sanjib Singha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Scholar (PhD)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Humanities and Social Sciences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Indian Institute of Information Technology, Guwahati (IIITG), Assam, India - 781015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E-mail:   </a:t>
            </a:r>
            <a:r>
              <a:rPr lang="en-IN" i="1" u="sng" kern="100" dirty="0">
                <a:solidFill>
                  <a:srgbClr val="0563C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 sanjib.singha@iiitg.ac.in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9" dur="2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2" dur="2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5" dur="2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8" dur="2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1" dur="2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4" dur="2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F55E1-B237-1400-D71A-D0B5447D3A87}"/>
              </a:ext>
            </a:extLst>
          </p:cNvPr>
          <p:cNvSpPr txBox="1"/>
          <p:nvPr/>
        </p:nvSpPr>
        <p:spPr>
          <a:xfrm>
            <a:off x="1034980" y="422031"/>
            <a:ext cx="5245239" cy="574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Key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6AD22-91FD-77C2-E23A-C1E48EDA2BA9}"/>
              </a:ext>
            </a:extLst>
          </p:cNvPr>
          <p:cNvSpPr txBox="1"/>
          <p:nvPr/>
        </p:nvSpPr>
        <p:spPr>
          <a:xfrm>
            <a:off x="1165609" y="2090057"/>
            <a:ext cx="805877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AI, ML, DL, and Neural Networks are transforming industries and opening new possibilities. Mastering these technologies is crucial for staying competitive in the digital age.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the boundless potential of these technologies to shape the future and drive innovation across diverse industries.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00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0" y="6262838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5309419" y="6412833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00192" y="5498799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4F570E-4883-6C4C-7A8F-47BDF2C3FE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A5C24-B1B0-9187-E5AB-F4BDC5616F79}"/>
              </a:ext>
            </a:extLst>
          </p:cNvPr>
          <p:cNvSpPr txBox="1"/>
          <p:nvPr/>
        </p:nvSpPr>
        <p:spPr>
          <a:xfrm>
            <a:off x="855405" y="334160"/>
            <a:ext cx="4748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63253-3FF1-8A8C-F534-563A18F4FD54}"/>
              </a:ext>
            </a:extLst>
          </p:cNvPr>
          <p:cNvSpPr txBox="1"/>
          <p:nvPr/>
        </p:nvSpPr>
        <p:spPr>
          <a:xfrm>
            <a:off x="1376516" y="1543527"/>
            <a:ext cx="908500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Venn Diagram of ML, DL, DS and Neural Network (IMAGE used) : </a:t>
            </a:r>
            <a:br>
              <a:rPr lang="en-IN" sz="2000" dirty="0"/>
            </a:br>
            <a:r>
              <a:rPr lang="en-IN" sz="2000" dirty="0"/>
              <a:t>       </a:t>
            </a:r>
            <a:r>
              <a:rPr lang="en-I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I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https://pradeepney.medium.com/are-ml-dl-ds-the-unique-relations-of-ai-a52d7735c88</a:t>
            </a:r>
          </a:p>
          <a:p>
            <a:pPr marL="342900" indent="-342900">
              <a:buAutoNum type="arabicPeriod"/>
            </a:pPr>
            <a:endParaRPr lang="en-IN" sz="2000" dirty="0">
              <a:hlinkClick r:id="rId4"/>
            </a:endParaRPr>
          </a:p>
          <a:p>
            <a:pPr marL="342900" indent="-342900">
              <a:buAutoNum type="arabicPeriod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ANN &amp; BNN representation (ANIMATION used): </a:t>
            </a:r>
          </a:p>
          <a:p>
            <a:r>
              <a:rPr lang="en-IN" sz="2000" dirty="0"/>
              <a:t>	</a:t>
            </a:r>
            <a:r>
              <a:rPr lang="en-I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https://www.geeksforgeeks.org/artificial-neural-networks-and-its-applications/</a:t>
            </a:r>
            <a:endParaRPr lang="en-IN"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Tutorials and  concepts clear by Krish Naik &amp; Five-Minute Engineering YouTube  channels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https://www.youtube.com/channel/UCNU_lfiiWBdtULKOw6X0Dig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https://www.youtube.com/@5MinutesEngineering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Source which we referred (THEORY)      </a:t>
            </a:r>
            <a:r>
              <a:rPr lang="en-I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https://www.geeksforgeeks.org/machine-learning/</a:t>
            </a:r>
            <a:endParaRPr lang="en-IN"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A005D7-935A-0650-1C13-2094BBCD45CF}"/>
              </a:ext>
            </a:extLst>
          </p:cNvPr>
          <p:cNvSpPr/>
          <p:nvPr/>
        </p:nvSpPr>
        <p:spPr>
          <a:xfrm>
            <a:off x="1598034" y="2521528"/>
            <a:ext cx="844027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isometricOffAxis1Righ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Thanks for your attention !!!</a:t>
            </a:r>
          </a:p>
        </p:txBody>
      </p:sp>
    </p:spTree>
    <p:extLst>
      <p:ext uri="{BB962C8B-B14F-4D97-AF65-F5344CB8AC3E}">
        <p14:creationId xmlns:p14="http://schemas.microsoft.com/office/powerpoint/2010/main" val="72607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7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6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488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2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-2431" y="-26953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5430865" y="6389138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6571" y="5512232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8606B7-416A-1681-BDA3-05046CD0E1B7}"/>
              </a:ext>
            </a:extLst>
          </p:cNvPr>
          <p:cNvSpPr txBox="1"/>
          <p:nvPr/>
        </p:nvSpPr>
        <p:spPr>
          <a:xfrm>
            <a:off x="542375" y="298018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60052-9C1C-D2DD-D39F-294BE45C1E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6344F-60BF-7582-C05D-B6655D667E7A}"/>
              </a:ext>
            </a:extLst>
          </p:cNvPr>
          <p:cNvSpPr txBox="1"/>
          <p:nvPr/>
        </p:nvSpPr>
        <p:spPr>
          <a:xfrm>
            <a:off x="1445068" y="1448067"/>
            <a:ext cx="866648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AI, ML, DL, and Neural Networks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and its fundaments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Learning: Linear Regression, Non-Linear Regression (Polynomial, Decision, Random Forest, SVR, Logistic Regression)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 Learning: Clustering, Dimensionality Reduction (PCA)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Semi-supervised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and Neural Network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Neural Networks (ANN) and Gradient Descent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Recurrent Neural Networks (RNN): Sentiment Analysis, GRU Model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 Key Takeaways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2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496234" y="6393168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496084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AC387-A167-C35A-B5E9-4CD6677043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C15AE-D7AC-8E50-CB4C-0AD65E15D503}"/>
              </a:ext>
            </a:extLst>
          </p:cNvPr>
          <p:cNvSpPr txBox="1"/>
          <p:nvPr/>
        </p:nvSpPr>
        <p:spPr>
          <a:xfrm>
            <a:off x="501444" y="349712"/>
            <a:ext cx="934064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 the Power of AI, ML, and Deep Learning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590DA-10BD-527D-5B6D-5812684643EC}"/>
              </a:ext>
            </a:extLst>
          </p:cNvPr>
          <p:cNvSpPr txBox="1"/>
          <p:nvPr/>
        </p:nvSpPr>
        <p:spPr>
          <a:xfrm>
            <a:off x="1090726" y="2041139"/>
            <a:ext cx="9775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 into the world of Artificial Intelligence (AI), Machine Learning (ML), Deep Learning (DL), and Neural Networks. Unlock the potential of these 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transformative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technologies to tackle complex challenges and drive innovation.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5378246" y="6417829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6222" y="5560470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02A31-3202-651B-C246-0848136AEA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FC85-8C41-3307-40D9-CC71BAF1D533}"/>
              </a:ext>
            </a:extLst>
          </p:cNvPr>
          <p:cNvSpPr txBox="1"/>
          <p:nvPr/>
        </p:nvSpPr>
        <p:spPr>
          <a:xfrm>
            <a:off x="344129" y="445225"/>
            <a:ext cx="102747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Learning: Unlocking Insights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FFFE4-1307-8E5D-0BB3-8FA177C78E40}"/>
              </a:ext>
            </a:extLst>
          </p:cNvPr>
          <p:cNvSpPr txBox="1"/>
          <p:nvPr/>
        </p:nvSpPr>
        <p:spPr>
          <a:xfrm>
            <a:off x="553545" y="1847959"/>
            <a:ext cx="27530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a continuous target variable using a linear relationship between input features.</a:t>
            </a: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16AE7-3E50-4D6E-BF2A-CB691CDAF192}"/>
              </a:ext>
            </a:extLst>
          </p:cNvPr>
          <p:cNvSpPr txBox="1"/>
          <p:nvPr/>
        </p:nvSpPr>
        <p:spPr>
          <a:xfrm>
            <a:off x="3819832" y="1918533"/>
            <a:ext cx="4045974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 - Linear Regression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complex, non-linear relationships between input features and target variables using </a:t>
            </a:r>
            <a:r>
              <a:rPr lang="en-US" sz="1800" b="1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polynomial, decision, and random forest regression, as well as support vector regression. </a:t>
            </a: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68192-310C-FEC1-E3FC-85C7CA734FFB}"/>
              </a:ext>
            </a:extLst>
          </p:cNvPr>
          <p:cNvSpPr txBox="1"/>
          <p:nvPr/>
        </p:nvSpPr>
        <p:spPr>
          <a:xfrm>
            <a:off x="8379061" y="1772251"/>
            <a:ext cx="351503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Classify data into distinct categories and make </a:t>
            </a:r>
            <a:r>
              <a:rPr lang="en-US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decisions. 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2B82BB-5D4D-D52C-6F85-7B6293567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2" y="3901215"/>
            <a:ext cx="2764575" cy="2275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42479-F243-AF28-A249-04A588C671B0}"/>
              </a:ext>
            </a:extLst>
          </p:cNvPr>
          <p:cNvSpPr txBox="1"/>
          <p:nvPr/>
        </p:nvSpPr>
        <p:spPr>
          <a:xfrm>
            <a:off x="7998542" y="3133959"/>
            <a:ext cx="402828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SVR Regression: </a:t>
            </a:r>
          </a:p>
          <a:p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linear and non-linear KERNEL for predication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Kernel means simple dot product of two input, whereas Non-linear uses more 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function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capture to more advance pattern in data.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6018787-6066-5F20-6BB9-D6C7C1AD0B34}"/>
              </a:ext>
            </a:extLst>
          </p:cNvPr>
          <p:cNvSpPr/>
          <p:nvPr/>
        </p:nvSpPr>
        <p:spPr>
          <a:xfrm>
            <a:off x="8979543" y="3488193"/>
            <a:ext cx="188237" cy="28035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53EB7-6560-18FA-8458-1C3583E82B0B}"/>
              </a:ext>
            </a:extLst>
          </p:cNvPr>
          <p:cNvSpPr txBox="1"/>
          <p:nvPr/>
        </p:nvSpPr>
        <p:spPr>
          <a:xfrm>
            <a:off x="3926755" y="4599957"/>
            <a:ext cx="34516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&amp; Random Forest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powerful tool for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classifier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predication, flowchart like Tree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265603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476570" y="6415988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496084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56FB7-9C6B-ECF2-6D13-0986DAAAB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21" y="783720"/>
            <a:ext cx="8455742" cy="5300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90B7ED-FB67-ABB9-2EC8-6152B2C52103}"/>
              </a:ext>
            </a:extLst>
          </p:cNvPr>
          <p:cNvSpPr txBox="1"/>
          <p:nvPr/>
        </p:nvSpPr>
        <p:spPr>
          <a:xfrm>
            <a:off x="501444" y="130250"/>
            <a:ext cx="6440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a look at this “Venn Diagram”  !!!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405287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E91EC-B03F-A7E4-EA76-09ED18A4CF07}"/>
              </a:ext>
            </a:extLst>
          </p:cNvPr>
          <p:cNvSpPr txBox="1"/>
          <p:nvPr/>
        </p:nvSpPr>
        <p:spPr>
          <a:xfrm>
            <a:off x="471948" y="462116"/>
            <a:ext cx="1073682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 Learning: Uncovering Hidden Patterns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74E27-AEC6-4995-A606-806D8FD536AB}"/>
              </a:ext>
            </a:extLst>
          </p:cNvPr>
          <p:cNvSpPr txBox="1"/>
          <p:nvPr/>
        </p:nvSpPr>
        <p:spPr>
          <a:xfrm>
            <a:off x="993058" y="1799303"/>
            <a:ext cx="90751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Clustering</a:t>
            </a:r>
          </a:p>
          <a:p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	 Grouping similar data points together without any </a:t>
            </a:r>
            <a:r>
              <a:rPr lang="en-US" sz="2000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predefined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labels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Dimensionality Reduction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Reducing the </a:t>
            </a:r>
            <a:r>
              <a:rPr lang="en-US" sz="20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input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while preserving the most important information.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PCA</a:t>
            </a:r>
          </a:p>
          <a:p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Principal Component Analysis, a popular technique for dimensionality reduction.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6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6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9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5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18" dur="2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1" dur="2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-13459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405287" y="643057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553671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27B68-1BC8-08FA-4145-3340163FF577}"/>
              </a:ext>
            </a:extLst>
          </p:cNvPr>
          <p:cNvSpPr txBox="1"/>
          <p:nvPr/>
        </p:nvSpPr>
        <p:spPr>
          <a:xfrm>
            <a:off x="937266" y="248464"/>
            <a:ext cx="7796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Reinforcement Learning: Adaptive Problem-  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8143B-9703-94FE-706C-1901E0019176}"/>
              </a:ext>
            </a:extLst>
          </p:cNvPr>
          <p:cNvSpPr txBox="1"/>
          <p:nvPr/>
        </p:nvSpPr>
        <p:spPr>
          <a:xfrm>
            <a:off x="1848465" y="2133600"/>
            <a:ext cx="682358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how intelligent agents can learn and make decisions by interacting with their </a:t>
            </a:r>
            <a:r>
              <a:rPr lang="en-US" sz="25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optimizing their actions to achieve specific goals.</a:t>
            </a:r>
          </a:p>
          <a:p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RL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uses trial-error method or </a:t>
            </a:r>
            <a:r>
              <a:rPr lang="en-IN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Reward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based learning (feedback in the form of reward and penalties for wrong action is famous called Markov Decision Problem)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3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0306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405287" y="6415683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9801" y="5542120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7925B-96C1-AF01-1038-C24640DF1508}"/>
              </a:ext>
            </a:extLst>
          </p:cNvPr>
          <p:cNvSpPr txBox="1"/>
          <p:nvPr/>
        </p:nvSpPr>
        <p:spPr>
          <a:xfrm>
            <a:off x="924233" y="439926"/>
            <a:ext cx="77379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 and Deep Learning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9E929-2235-06FE-D256-86938A2D88F9}"/>
              </a:ext>
            </a:extLst>
          </p:cNvPr>
          <p:cNvSpPr txBox="1"/>
          <p:nvPr/>
        </p:nvSpPr>
        <p:spPr>
          <a:xfrm>
            <a:off x="1202871" y="1407301"/>
            <a:ext cx="978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Observers this animation carefully which give clearcut ideas,  BNN:  Biological Neural Network (Human being) and ANN: Artificial Neural Network 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2AFCA-9157-DFB0-538C-C5375082E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0" t="11084" r="1300" b="10539"/>
          <a:stretch/>
        </p:blipFill>
        <p:spPr>
          <a:xfrm>
            <a:off x="1465199" y="2193870"/>
            <a:ext cx="8703912" cy="301899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CF445E7-400D-773F-5E79-8CBDC1E0EA95}"/>
              </a:ext>
            </a:extLst>
          </p:cNvPr>
          <p:cNvSpPr/>
          <p:nvPr/>
        </p:nvSpPr>
        <p:spPr>
          <a:xfrm rot="3004069">
            <a:off x="11035227" y="1077465"/>
            <a:ext cx="307778" cy="2109621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assffg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8FE30-1257-E04A-50CC-D849254F8350}"/>
              </a:ext>
            </a:extLst>
          </p:cNvPr>
          <p:cNvSpPr txBox="1"/>
          <p:nvPr/>
        </p:nvSpPr>
        <p:spPr>
          <a:xfrm rot="19204547">
            <a:off x="10304438" y="2039982"/>
            <a:ext cx="1656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Model of Neuron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60459-D9FE-E198-3FB5-3394CAFBA6C4}"/>
              </a:ext>
            </a:extLst>
          </p:cNvPr>
          <p:cNvSpPr txBox="1"/>
          <p:nvPr/>
        </p:nvSpPr>
        <p:spPr>
          <a:xfrm>
            <a:off x="118754" y="5388501"/>
            <a:ext cx="9786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Backpropagation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(algo) is used</a:t>
            </a:r>
            <a:r>
              <a:rPr lang="en-IN" sz="1800" dirty="0"/>
              <a:t>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neural networks by adjusting the weights and “Gradient Descent”: An optimization technique used to find the optimal weights and biases.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069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3387"/>
            <a:ext cx="12192000" cy="120936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6311999"/>
            <a:ext cx="12192000" cy="624348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304833" y="6439507"/>
            <a:ext cx="5240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Information Technology, Guwahati</a:t>
            </a:r>
            <a:endParaRPr dirty="0"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6222" y="5496084"/>
            <a:ext cx="1246238" cy="1246238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7A6E2-8795-9989-353E-14216C56F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B31C9-A91F-8C5F-5416-D55184381CC4}"/>
              </a:ext>
            </a:extLst>
          </p:cNvPr>
          <p:cNvSpPr txBox="1"/>
          <p:nvPr/>
        </p:nvSpPr>
        <p:spPr>
          <a:xfrm>
            <a:off x="884253" y="197091"/>
            <a:ext cx="7596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Recurrent Neural Networks (RNNs): Mastering Sequences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51469-A3DD-380B-6654-AD2A21285A15}"/>
              </a:ext>
            </a:extLst>
          </p:cNvPr>
          <p:cNvSpPr txBox="1"/>
          <p:nvPr/>
        </p:nvSpPr>
        <p:spPr>
          <a:xfrm>
            <a:off x="956268" y="3823932"/>
            <a:ext cx="35169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LSTM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RNNs …………………………..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………………………………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6F17C-B2A7-B7B4-0B2B-B1B320B11485}"/>
              </a:ext>
            </a:extLst>
          </p:cNvPr>
          <p:cNvSpPr txBox="1"/>
          <p:nvPr/>
        </p:nvSpPr>
        <p:spPr>
          <a:xfrm>
            <a:off x="6445322" y="1700273"/>
            <a:ext cx="384419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 GRU Model</a:t>
            </a: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 Gated Recurrent Units (GRUs) to improve the performance of RNNs on complex tasks, a type of RNN that can model long-term dependencies.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E6FF-D1F4-9C42-0057-28CE12D849AD}"/>
              </a:ext>
            </a:extLst>
          </p:cNvPr>
          <p:cNvSpPr txBox="1"/>
          <p:nvPr/>
        </p:nvSpPr>
        <p:spPr>
          <a:xfrm>
            <a:off x="956268" y="1821895"/>
            <a:ext cx="35169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RNNs can understand and analyze the sentiment expressed in text data.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F9C30-8226-2618-8584-FAC25E5114AB}"/>
              </a:ext>
            </a:extLst>
          </p:cNvPr>
          <p:cNvSpPr txBox="1"/>
          <p:nvPr/>
        </p:nvSpPr>
        <p:spPr>
          <a:xfrm>
            <a:off x="5821345" y="3907121"/>
            <a:ext cx="35169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 Bi – directional LSTM (Emotional detection)</a:t>
            </a: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RNNs …………………………..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………………………………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6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" autoRev="1" fill="remov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50" autoRev="1" fill="remov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50" autoRev="1" fill="remov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" autoRev="1" fill="remov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978</Words>
  <Application>Microsoft Office PowerPoint</Application>
  <PresentationFormat>Widescreen</PresentationFormat>
  <Paragraphs>146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Yadav</dc:creator>
  <cp:lastModifiedBy>Sanjay Yadav</cp:lastModifiedBy>
  <cp:revision>58</cp:revision>
  <dcterms:created xsi:type="dcterms:W3CDTF">2024-06-04T05:52:01Z</dcterms:created>
  <dcterms:modified xsi:type="dcterms:W3CDTF">2024-06-08T16:57:06Z</dcterms:modified>
</cp:coreProperties>
</file>