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32"/>
  </p:notesMasterIdLst>
  <p:handoutMasterIdLst>
    <p:handoutMasterId r:id="rId33"/>
  </p:handout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0" r:id="rId28"/>
    <p:sldId id="283" r:id="rId29"/>
    <p:sldId id="284" r:id="rId30"/>
    <p:sldId id="285" r:id="rId31"/>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208">
          <p15:clr>
            <a:srgbClr val="A4A3A4"/>
          </p15:clr>
        </p15:guide>
        <p15:guide id="2" pos="43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3300"/>
    <a:srgbClr val="CCCCFF"/>
    <a:srgbClr val="0000FF"/>
    <a:srgbClr val="800000"/>
    <a:srgbClr val="66FF33"/>
    <a:srgbClr val="FF66FF"/>
    <a:srgbClr val="AE98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47" autoAdjust="0"/>
    <p:restoredTop sz="94889" autoAdjust="0"/>
  </p:normalViewPr>
  <p:slideViewPr>
    <p:cSldViewPr>
      <p:cViewPr varScale="1">
        <p:scale>
          <a:sx n="84" d="100"/>
          <a:sy n="84" d="100"/>
        </p:scale>
        <p:origin x="1478" y="62"/>
      </p:cViewPr>
      <p:guideLst>
        <p:guide orient="horz" pos="2208"/>
        <p:guide pos="4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42"/>
    </p:cViewPr>
  </p:sorterViewPr>
  <p:notesViewPr>
    <p:cSldViewPr>
      <p:cViewPr varScale="1">
        <p:scale>
          <a:sx n="61" d="100"/>
          <a:sy n="61" d="100"/>
        </p:scale>
        <p:origin x="-1698" y="-4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smtClean="0">
                <a:latin typeface="Times New Roman" pitchFamily="18" charset="0"/>
              </a:defRPr>
            </a:lvl1pPr>
          </a:lstStyle>
          <a:p>
            <a:pPr>
              <a:defRPr/>
            </a:pPr>
            <a:endParaRPr lang="en-US"/>
          </a:p>
        </p:txBody>
      </p:sp>
      <p:sp>
        <p:nvSpPr>
          <p:cNvPr id="20483" name="Rectangle 3"/>
          <p:cNvSpPr>
            <a:spLocks noGrp="1" noChangeArrowheads="1"/>
          </p:cNvSpPr>
          <p:nvPr>
            <p:ph type="dt" sz="quarter"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smtClean="0">
                <a:latin typeface="Times New Roman" pitchFamily="18" charset="0"/>
              </a:defRPr>
            </a:lvl1pPr>
          </a:lstStyle>
          <a:p>
            <a:pPr>
              <a:defRPr/>
            </a:pPr>
            <a:endParaRPr lang="en-US"/>
          </a:p>
        </p:txBody>
      </p:sp>
      <p:sp>
        <p:nvSpPr>
          <p:cNvPr id="20484" name="Rectangle 4"/>
          <p:cNvSpPr>
            <a:spLocks noGrp="1" noChangeArrowheads="1"/>
          </p:cNvSpPr>
          <p:nvPr>
            <p:ph type="ftr" sz="quarter" idx="2"/>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smtClean="0">
                <a:latin typeface="Times New Roman" pitchFamily="18" charset="0"/>
              </a:defRPr>
            </a:lvl1pPr>
          </a:lstStyle>
          <a:p>
            <a:pPr>
              <a:defRPr/>
            </a:pPr>
            <a:endParaRPr lang="en-US"/>
          </a:p>
        </p:txBody>
      </p:sp>
      <p:sp>
        <p:nvSpPr>
          <p:cNvPr id="20485" name="Rectangle 5"/>
          <p:cNvSpPr>
            <a:spLocks noGrp="1" noChangeArrowheads="1"/>
          </p:cNvSpPr>
          <p:nvPr>
            <p:ph type="sldNum" sz="quarter" idx="3"/>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smtClean="0">
                <a:latin typeface="Times New Roman" pitchFamily="18" charset="0"/>
              </a:defRPr>
            </a:lvl1pPr>
          </a:lstStyle>
          <a:p>
            <a:pPr>
              <a:defRPr/>
            </a:pPr>
            <a:fld id="{F1028534-EAAB-4909-A3D4-9DC1341C8831}" type="slidenum">
              <a:rPr lang="en-US"/>
              <a:pPr>
                <a:defRPr/>
              </a:pPr>
              <a:t>‹#›</a:t>
            </a:fld>
            <a:endParaRPr lang="en-US"/>
          </a:p>
        </p:txBody>
      </p:sp>
    </p:spTree>
    <p:extLst>
      <p:ext uri="{BB962C8B-B14F-4D97-AF65-F5344CB8AC3E}">
        <p14:creationId xmlns:p14="http://schemas.microsoft.com/office/powerpoint/2010/main" val="1502129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smtClean="0">
                <a:latin typeface="Times New Roman" pitchFamily="18" charset="0"/>
              </a:defRPr>
            </a:lvl1pPr>
          </a:lstStyle>
          <a:p>
            <a:pPr>
              <a:defRPr/>
            </a:pPr>
            <a:endParaRPr lang="en-US"/>
          </a:p>
        </p:txBody>
      </p:sp>
      <p:sp>
        <p:nvSpPr>
          <p:cNvPr id="44035" name="Rectangle 3"/>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2" name="Rectangle 4"/>
          <p:cNvSpPr>
            <a:spLocks noGrp="1" noChangeArrowheads="1"/>
          </p:cNvSpPr>
          <p:nvPr>
            <p:ph type="body" sz="quarter" idx="3"/>
          </p:nvPr>
        </p:nvSpPr>
        <p:spPr bwMode="auto">
          <a:xfrm>
            <a:off x="914400" y="4343400"/>
            <a:ext cx="5029200" cy="411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3" name="Rectangle 5"/>
          <p:cNvSpPr>
            <a:spLocks noGrp="1" noChangeArrowheads="1"/>
          </p:cNvSpPr>
          <p:nvPr>
            <p:ph type="dt"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smtClean="0">
                <a:latin typeface="Times New Roman" pitchFamily="18" charset="0"/>
              </a:defRPr>
            </a:lvl1pPr>
          </a:lstStyle>
          <a:p>
            <a:pPr>
              <a:defRPr/>
            </a:pPr>
            <a:endParaRPr lang="en-US"/>
          </a:p>
        </p:txBody>
      </p:sp>
      <p:sp>
        <p:nvSpPr>
          <p:cNvPr id="2054" name="Rectangle 6"/>
          <p:cNvSpPr>
            <a:spLocks noGrp="1" noChangeArrowheads="1"/>
          </p:cNvSpPr>
          <p:nvPr>
            <p:ph type="ftr" sz="quarter" idx="4"/>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smtClean="0">
                <a:latin typeface="Times New Roman" pitchFamily="18" charset="0"/>
              </a:defRPr>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smtClean="0">
                <a:latin typeface="Times New Roman" pitchFamily="18" charset="0"/>
              </a:defRPr>
            </a:lvl1pPr>
          </a:lstStyle>
          <a:p>
            <a:pPr>
              <a:defRPr/>
            </a:pPr>
            <a:fld id="{1F77980A-BAF0-4BD8-96E7-717326CAA027}" type="slidenum">
              <a:rPr lang="en-US"/>
              <a:pPr>
                <a:defRPr/>
              </a:pPr>
              <a:t>‹#›</a:t>
            </a:fld>
            <a:endParaRPr lang="en-US"/>
          </a:p>
        </p:txBody>
      </p:sp>
    </p:spTree>
    <p:extLst>
      <p:ext uri="{BB962C8B-B14F-4D97-AF65-F5344CB8AC3E}">
        <p14:creationId xmlns:p14="http://schemas.microsoft.com/office/powerpoint/2010/main" val="12949684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Straight Connector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11" name="Straight Connector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2" name="Straight Connector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Straight Connector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4" name="Straight Connector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5" name="Straight Connector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6" name="Rectangle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7" name="Oval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8" name="Oval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9" name="Oval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0" name="Oval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1" name="Oval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endParaRPr lang="en-US"/>
          </a:p>
        </p:txBody>
      </p:sp>
      <p:sp>
        <p:nvSpPr>
          <p:cNvPr id="23"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p>
        </p:txBody>
      </p:sp>
      <p:sp>
        <p:nvSpPr>
          <p:cNvPr id="24" name="Slide Number Placeholder 28"/>
          <p:cNvSpPr>
            <a:spLocks noGrp="1"/>
          </p:cNvSpPr>
          <p:nvPr>
            <p:ph type="sldNum" sz="quarter" idx="12"/>
          </p:nvPr>
        </p:nvSpPr>
        <p:spPr bwMode="auto">
          <a:xfrm>
            <a:off x="1325563" y="4929188"/>
            <a:ext cx="609600" cy="517525"/>
          </a:xfrm>
        </p:spPr>
        <p:txBody>
          <a:bodyPr/>
          <a:lstStyle>
            <a:lvl1pPr>
              <a:defRPr/>
            </a:lvl1pPr>
          </a:lstStyle>
          <a:p>
            <a:pPr>
              <a:defRPr/>
            </a:pPr>
            <a:fld id="{ED8745D3-B744-4BE6-AAEA-BA67864F98BB}"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A71AD52D-1878-47E4-9F20-94D562E40BE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FDC337FE-74F6-4378-B910-7765CEB3BB4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600200"/>
            <a:ext cx="74676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rtlCol="0"/>
          <a:lstStyle>
            <a:lvl1pPr>
              <a:defRPr/>
            </a:lvl1pPr>
          </a:lstStyle>
          <a:p>
            <a:pPr>
              <a:defRPr/>
            </a:pPr>
            <a:endParaRPr lang="en-US"/>
          </a:p>
        </p:txBody>
      </p:sp>
      <p:sp>
        <p:nvSpPr>
          <p:cNvPr id="5" name="Slide Number Placeholder 8"/>
          <p:cNvSpPr>
            <a:spLocks noGrp="1"/>
          </p:cNvSpPr>
          <p:nvPr>
            <p:ph type="sldNum" sz="quarter" idx="11"/>
          </p:nvPr>
        </p:nvSpPr>
        <p:spPr/>
        <p:txBody>
          <a:bodyPr rtlCol="0"/>
          <a:lstStyle>
            <a:lvl1pPr>
              <a:defRPr/>
            </a:lvl1pPr>
          </a:lstStyle>
          <a:p>
            <a:pPr>
              <a:defRPr/>
            </a:pPr>
            <a:fld id="{0D4B3318-B6CF-465B-A767-7410C03E1528}" type="slidenum">
              <a:rPr lang="en-US"/>
              <a:pPr>
                <a:defRPr/>
              </a:pPr>
              <a:t>‹#›</a:t>
            </a:fld>
            <a:endParaRPr lang="en-US"/>
          </a:p>
        </p:txBody>
      </p:sp>
      <p:sp>
        <p:nvSpPr>
          <p:cNvPr id="6" name="Footer Placeholder 9"/>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Straight Connector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Straight Connector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Straight Connector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Straight Connector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Straight Connector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Rectangle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4" name="Oval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5" name="Oval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6" name="Oval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7" name="Oval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8" name="Oval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9" name="Straight Connector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endParaRPr lang="en-US"/>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a:lvl1pPr>
          </a:lstStyle>
          <a:p>
            <a:pPr>
              <a:defRPr/>
            </a:pPr>
            <a:fld id="{A3CEFC4C-18AB-42A0-A34E-701415099F64}"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270248"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69AFD55F-1316-4A68-A17F-C8C3753E4D7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457200"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371975"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pPr>
              <a:defRPr/>
            </a:pPr>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EFE6F62A-DED7-4B43-872E-F3EF6E32DBC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rtlCol="0"/>
          <a:lstStyle>
            <a:lvl1pPr>
              <a:defRPr/>
            </a:lvl1pPr>
          </a:lstStyle>
          <a:p>
            <a:pPr>
              <a:defRPr/>
            </a:pPr>
            <a:endParaRPr lang="en-US"/>
          </a:p>
        </p:txBody>
      </p:sp>
      <p:sp>
        <p:nvSpPr>
          <p:cNvPr id="4" name="Slide Number Placeholder 6"/>
          <p:cNvSpPr>
            <a:spLocks noGrp="1"/>
          </p:cNvSpPr>
          <p:nvPr>
            <p:ph type="sldNum" sz="quarter" idx="11"/>
          </p:nvPr>
        </p:nvSpPr>
        <p:spPr/>
        <p:txBody>
          <a:bodyPr rtlCol="0"/>
          <a:lstStyle>
            <a:lvl1pPr>
              <a:defRPr/>
            </a:lvl1pPr>
          </a:lstStyle>
          <a:p>
            <a:pPr>
              <a:defRPr/>
            </a:pPr>
            <a:fld id="{DAD67ED2-8293-4F12-96B2-9951CEE5C193}" type="slidenum">
              <a:rPr lang="en-US"/>
              <a:pPr>
                <a:defRPr/>
              </a:pPr>
              <a:t>‹#›</a:t>
            </a:fld>
            <a:endParaRPr lang="en-US"/>
          </a:p>
        </p:txBody>
      </p:sp>
      <p:sp>
        <p:nvSpPr>
          <p:cNvPr id="5" name="Footer Placeholder 7"/>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6E0F8D3C-AAEE-4AF2-B280-D2F813F5C7D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6" name="Straight Connector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7" name="Straight Connector 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p>
        </p:txBody>
      </p:sp>
      <p:sp>
        <p:nvSpPr>
          <p:cNvPr id="8" name="Straight Connector 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9" name="Rectangle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Straight Connector 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1" name="Oval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rtlCol="0"/>
          <a:lstStyle>
            <a:lvl1pPr>
              <a:defRPr/>
            </a:lvl1pPr>
          </a:lstStyle>
          <a:p>
            <a:pPr>
              <a:defRPr/>
            </a:pPr>
            <a:endParaRPr lang="en-US"/>
          </a:p>
        </p:txBody>
      </p:sp>
      <p:sp>
        <p:nvSpPr>
          <p:cNvPr id="13" name="Slide Number Placeholder 21"/>
          <p:cNvSpPr>
            <a:spLocks noGrp="1"/>
          </p:cNvSpPr>
          <p:nvPr>
            <p:ph type="sldNum" sz="quarter" idx="11"/>
          </p:nvPr>
        </p:nvSpPr>
        <p:spPr/>
        <p:txBody>
          <a:bodyPr rtlCol="0"/>
          <a:lstStyle>
            <a:lvl1pPr>
              <a:defRPr/>
            </a:lvl1pPr>
          </a:lstStyle>
          <a:p>
            <a:pPr>
              <a:defRPr/>
            </a:pPr>
            <a:fld id="{A21834E4-A781-447F-AD0D-C00F3F1DE6A8}" type="slidenum">
              <a:rPr lang="en-US"/>
              <a:pPr>
                <a:defRPr/>
              </a:pPr>
              <a:t>‹#›</a:t>
            </a:fld>
            <a:endParaRPr lang="en-US"/>
          </a:p>
        </p:txBody>
      </p:sp>
      <p:sp>
        <p:nvSpPr>
          <p:cNvPr id="14" name="Footer Placeholder 22"/>
          <p:cNvSpPr>
            <a:spLocks noGrp="1"/>
          </p:cNvSpPr>
          <p:nvPr>
            <p:ph type="ftr" sz="quarter" idx="12"/>
          </p:nvPr>
        </p:nvSpPr>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6" name="Oval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7" name="Straight Connector 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8" name="Rectangle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traight Connector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0" name="Straight Connector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11" name="Straight Connector 1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endParaRPr lang="en-US"/>
          </a:p>
        </p:txBody>
      </p:sp>
      <p:sp>
        <p:nvSpPr>
          <p:cNvPr id="13" name="Slide Number Placeholder 17"/>
          <p:cNvSpPr>
            <a:spLocks noGrp="1"/>
          </p:cNvSpPr>
          <p:nvPr>
            <p:ph type="sldNum" sz="quarter" idx="11"/>
          </p:nvPr>
        </p:nvSpPr>
        <p:spPr/>
        <p:txBody>
          <a:bodyPr rtlCol="0"/>
          <a:lstStyle>
            <a:lvl1pPr>
              <a:defRPr/>
            </a:lvl1pPr>
          </a:lstStyle>
          <a:p>
            <a:pPr>
              <a:defRPr/>
            </a:pPr>
            <a:fld id="{7BECC748-AD3B-46B2-8291-39F839DB1926}" type="slidenum">
              <a:rPr lang="en-US"/>
              <a:pPr>
                <a:defRPr/>
              </a:pPr>
              <a:t>‹#›</a:t>
            </a:fld>
            <a:endParaRPr lang="en-US"/>
          </a:p>
        </p:txBody>
      </p:sp>
      <p:sp>
        <p:nvSpPr>
          <p:cNvPr id="14" name="Footer Placeholder 20"/>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smtClean="0"/>
              <a:t>Click to edit Master title style</a:t>
            </a:r>
            <a:endParaRPr lang="en-US"/>
          </a:p>
        </p:txBody>
      </p:sp>
      <p:sp>
        <p:nvSpPr>
          <p:cNvPr id="2052" name="Text Placeholder 12"/>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anchor="ctr" anchorCtr="0"/>
          <a:lstStyle>
            <a:lvl1pPr algn="r" eaLnBrk="1" latinLnBrk="0" hangingPunct="1">
              <a:defRPr kumimoji="0" sz="1200">
                <a:solidFill>
                  <a:schemeClr val="tx2"/>
                </a:solidFill>
              </a:defRPr>
            </a:lvl1pPr>
          </a:lstStyle>
          <a:p>
            <a:pPr>
              <a:defRPr/>
            </a:pPr>
            <a:endParaRPr lang="en-US"/>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anchor="ctr"/>
          <a:lstStyle>
            <a:lvl1pPr algn="ctr" eaLnBrk="1" latinLnBrk="0" hangingPunct="1">
              <a:defRPr kumimoji="0" sz="1400" b="1" smtClean="0">
                <a:solidFill>
                  <a:srgbClr val="FFFFFF"/>
                </a:solidFill>
              </a:defRPr>
            </a:lvl1pPr>
          </a:lstStyle>
          <a:p>
            <a:pPr>
              <a:defRPr/>
            </a:pPr>
            <a:fld id="{60DC8B73-7BE0-4F7C-805D-2BBEFEE263F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78" r:id="rId4"/>
    <p:sldLayoutId id="2147483779" r:id="rId5"/>
    <p:sldLayoutId id="2147483786" r:id="rId6"/>
    <p:sldLayoutId id="2147483780" r:id="rId7"/>
    <p:sldLayoutId id="2147483787" r:id="rId8"/>
    <p:sldLayoutId id="2147483788" r:id="rId9"/>
    <p:sldLayoutId id="2147483781" r:id="rId10"/>
    <p:sldLayoutId id="2147483782" r:id="rId11"/>
  </p:sldLayoutIdLst>
  <p:txStyles>
    <p:title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fontAlgn="base">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fontAlgn="base">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fontAlgn="base">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fontAlgn="base">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fontAlgn="base">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13"/>
          <p:cNvSpPr txBox="1">
            <a:spLocks noChangeArrowheads="1"/>
          </p:cNvSpPr>
          <p:nvPr/>
        </p:nvSpPr>
        <p:spPr bwMode="auto">
          <a:xfrm>
            <a:off x="3429000" y="685800"/>
            <a:ext cx="3886200" cy="457200"/>
          </a:xfrm>
          <a:prstGeom prst="rect">
            <a:avLst/>
          </a:prstGeom>
          <a:noFill/>
          <a:ln w="12700" cap="sq">
            <a:noFill/>
            <a:miter lim="800000"/>
            <a:headEnd type="none" w="sm" len="sm"/>
            <a:tailEnd type="none" w="sm" len="sm"/>
          </a:ln>
        </p:spPr>
        <p:txBody>
          <a:bodyPr>
            <a:spAutoFit/>
          </a:bodyPr>
          <a:lstStyle/>
          <a:p>
            <a:pPr algn="ctr" eaLnBrk="1" hangingPunct="1">
              <a:spcBef>
                <a:spcPct val="50000"/>
              </a:spcBef>
            </a:pPr>
            <a:endParaRPr lang="en-US" sz="2400">
              <a:latin typeface="Times New Roman" pitchFamily="18" charset="0"/>
            </a:endParaRPr>
          </a:p>
        </p:txBody>
      </p:sp>
      <p:sp>
        <p:nvSpPr>
          <p:cNvPr id="10246" name="WordArt 29" descr="Paper bag"/>
          <p:cNvSpPr>
            <a:spLocks noChangeArrowheads="1" noChangeShapeType="1" noTextEdit="1"/>
          </p:cNvSpPr>
          <p:nvPr/>
        </p:nvSpPr>
        <p:spPr bwMode="auto">
          <a:xfrm>
            <a:off x="0" y="0"/>
            <a:ext cx="9144000" cy="6858000"/>
          </a:xfrm>
          <a:prstGeom prst="rect">
            <a:avLst/>
          </a:prstGeom>
        </p:spPr>
        <p:txBody>
          <a:bodyPr wrap="none" fromWordArt="1">
            <a:prstTxWarp prst="textPlain">
              <a:avLst>
                <a:gd name="adj" fmla="val 50000"/>
              </a:avLst>
            </a:prstTxWarp>
          </a:bodyPr>
          <a:lstStyle/>
          <a:p>
            <a:pPr algn="ctr"/>
            <a:endParaRPr lang="en-US" sz="3600" kern="1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a:cs typeface="Times New Roman"/>
            </a:endParaRPr>
          </a:p>
        </p:txBody>
      </p:sp>
      <p:sp>
        <p:nvSpPr>
          <p:cNvPr id="8" name="TextBox 7"/>
          <p:cNvSpPr txBox="1"/>
          <p:nvPr/>
        </p:nvSpPr>
        <p:spPr>
          <a:xfrm>
            <a:off x="1828800" y="1676400"/>
            <a:ext cx="7086600" cy="769441"/>
          </a:xfrm>
          <a:prstGeom prst="rect">
            <a:avLst/>
          </a:prstGeom>
          <a:noFill/>
        </p:spPr>
        <p:txBody>
          <a:bodyPr wrap="square" rtlCol="0">
            <a:spAutoFit/>
          </a:bodyPr>
          <a:lstStyle/>
          <a:p>
            <a:r>
              <a:rPr lang="en-US" sz="4400" b="1" dirty="0" err="1" smtClean="0">
                <a:solidFill>
                  <a:schemeClr val="accent1"/>
                </a:solidFill>
                <a:effectLst>
                  <a:outerShdw blurRad="38100" dist="38100" dir="2700000" algn="tl">
                    <a:srgbClr val="000000">
                      <a:alpha val="43137"/>
                    </a:srgbClr>
                  </a:outerShdw>
                </a:effectLst>
              </a:rPr>
              <a:t>Swaminarayan</a:t>
            </a:r>
            <a:r>
              <a:rPr lang="en-US" sz="4400" b="1" dirty="0" smtClean="0">
                <a:solidFill>
                  <a:schemeClr val="accent1"/>
                </a:solidFill>
                <a:effectLst>
                  <a:outerShdw blurRad="38100" dist="38100" dir="2700000" algn="tl">
                    <a:srgbClr val="000000">
                      <a:alpha val="43137"/>
                    </a:srgbClr>
                  </a:outerShdw>
                </a:effectLst>
              </a:rPr>
              <a:t> </a:t>
            </a:r>
            <a:r>
              <a:rPr lang="en-US" sz="4400" b="1" dirty="0" err="1" smtClean="0">
                <a:solidFill>
                  <a:schemeClr val="accent1"/>
                </a:solidFill>
                <a:effectLst>
                  <a:outerShdw blurRad="38100" dist="38100" dir="2700000" algn="tl">
                    <a:srgbClr val="000000">
                      <a:alpha val="43137"/>
                    </a:srgbClr>
                  </a:outerShdw>
                </a:effectLst>
              </a:rPr>
              <a:t>BookStall</a:t>
            </a:r>
            <a:endParaRPr lang="en-US" sz="4400" b="1" dirty="0">
              <a:solidFill>
                <a:schemeClr val="accent1"/>
              </a:solidFill>
              <a:effectLst>
                <a:outerShdw blurRad="38100" dist="38100" dir="2700000" algn="tl">
                  <a:srgbClr val="000000">
                    <a:alpha val="43137"/>
                  </a:srgbClr>
                </a:outerShdw>
              </a:effectLst>
            </a:endParaRPr>
          </a:p>
        </p:txBody>
      </p:sp>
      <p:sp>
        <p:nvSpPr>
          <p:cNvPr id="10" name="Subtitle 9"/>
          <p:cNvSpPr>
            <a:spLocks noGrp="1"/>
          </p:cNvSpPr>
          <p:nvPr>
            <p:ph type="subTitle" idx="1"/>
          </p:nvPr>
        </p:nvSpPr>
        <p:spPr>
          <a:xfrm>
            <a:off x="1981200" y="5003322"/>
            <a:ext cx="7010400" cy="1371600"/>
          </a:xfrm>
        </p:spPr>
        <p:txBody>
          <a:bodyPr/>
          <a:lstStyle/>
          <a:p>
            <a:r>
              <a:rPr lang="en-US" dirty="0" smtClean="0">
                <a:solidFill>
                  <a:schemeClr val="tx1"/>
                </a:solidFill>
              </a:rPr>
              <a:t>Project Guide:                                    Developed By:</a:t>
            </a:r>
          </a:p>
          <a:p>
            <a:r>
              <a:rPr lang="en-US" dirty="0" smtClean="0">
                <a:solidFill>
                  <a:schemeClr val="tx1"/>
                </a:solidFill>
              </a:rPr>
              <a:t>Mr. </a:t>
            </a:r>
            <a:r>
              <a:rPr lang="en-US" dirty="0" err="1" smtClean="0">
                <a:solidFill>
                  <a:schemeClr val="tx1"/>
                </a:solidFill>
              </a:rPr>
              <a:t>B.V.Patel</a:t>
            </a:r>
            <a:r>
              <a:rPr lang="en-US" dirty="0" smtClean="0">
                <a:solidFill>
                  <a:schemeClr val="tx1"/>
                </a:solidFill>
              </a:rPr>
              <a:t>                                      </a:t>
            </a:r>
            <a:r>
              <a:rPr lang="en-US" dirty="0" err="1" smtClean="0">
                <a:solidFill>
                  <a:schemeClr val="tx1"/>
                </a:solidFill>
              </a:rPr>
              <a:t>Ankit</a:t>
            </a:r>
            <a:r>
              <a:rPr lang="en-US" dirty="0" smtClean="0">
                <a:solidFill>
                  <a:schemeClr val="tx1"/>
                </a:solidFill>
              </a:rPr>
              <a:t> </a:t>
            </a:r>
            <a:r>
              <a:rPr lang="en-US" dirty="0" err="1" smtClean="0">
                <a:solidFill>
                  <a:schemeClr val="tx1"/>
                </a:solidFill>
              </a:rPr>
              <a:t>Pandya</a:t>
            </a:r>
            <a:r>
              <a:rPr lang="en-US" dirty="0" smtClean="0">
                <a:solidFill>
                  <a:schemeClr val="tx1"/>
                </a:solidFill>
              </a:rPr>
              <a:t> - M10046</a:t>
            </a:r>
            <a:endParaRPr lang="en-US" dirty="0">
              <a:solidFill>
                <a:schemeClr val="tx1"/>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81000"/>
            <a:ext cx="7467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mj-lt"/>
              </a:rPr>
              <a:t>Data Dictionary</a:t>
            </a:r>
            <a:endParaRPr lang="en-US" sz="4800" dirty="0">
              <a:ln w="10160">
                <a:solidFill>
                  <a:schemeClr val="accent1"/>
                </a:solidFill>
                <a:prstDash val="solid"/>
              </a:ln>
              <a:solidFill>
                <a:srgbClr val="FFFFFF"/>
              </a:solidFill>
              <a:effectLst>
                <a:outerShdw blurRad="38100" dist="32000" dir="5400000" algn="tl">
                  <a:srgbClr val="000000">
                    <a:alpha val="30000"/>
                  </a:srgbClr>
                </a:outerShdw>
              </a:effectLst>
              <a:latin typeface="+mj-lt"/>
            </a:endParaRPr>
          </a:p>
        </p:txBody>
      </p:sp>
      <p:sp>
        <p:nvSpPr>
          <p:cNvPr id="11" name="TextBox 10"/>
          <p:cNvSpPr txBox="1"/>
          <p:nvPr/>
        </p:nvSpPr>
        <p:spPr>
          <a:xfrm>
            <a:off x="838200" y="1752600"/>
            <a:ext cx="7315200" cy="369332"/>
          </a:xfrm>
          <a:prstGeom prst="rect">
            <a:avLst/>
          </a:prstGeom>
          <a:noFill/>
        </p:spPr>
        <p:txBody>
          <a:bodyPr wrap="square" rtlCol="0">
            <a:spAutoFit/>
          </a:bodyPr>
          <a:lstStyle/>
          <a:p>
            <a:pPr algn="just">
              <a:buNone/>
            </a:pPr>
            <a:r>
              <a:rPr lang="en-US" sz="1800" dirty="0" smtClean="0"/>
              <a:t>	</a:t>
            </a:r>
          </a:p>
        </p:txBody>
      </p:sp>
      <p:sp>
        <p:nvSpPr>
          <p:cNvPr id="6" name="Content Placeholder 5"/>
          <p:cNvSpPr>
            <a:spLocks noGrp="1"/>
          </p:cNvSpPr>
          <p:nvPr>
            <p:ph sz="quarter" idx="1"/>
          </p:nvPr>
        </p:nvSpPr>
        <p:spPr/>
        <p:txBody>
          <a:bodyPr/>
          <a:lstStyle/>
          <a:p>
            <a:r>
              <a:rPr lang="en-US" dirty="0" smtClean="0"/>
              <a:t> </a:t>
            </a:r>
            <a:r>
              <a:rPr lang="en-US" dirty="0" smtClean="0">
                <a:solidFill>
                  <a:schemeClr val="accent1">
                    <a:lumMod val="50000"/>
                  </a:schemeClr>
                </a:solidFill>
              </a:rPr>
              <a:t>Personal Info</a:t>
            </a:r>
          </a:p>
          <a:p>
            <a:pPr>
              <a:buNone/>
            </a:pPr>
            <a:r>
              <a:rPr lang="en-US" dirty="0" smtClean="0">
                <a:solidFill>
                  <a:schemeClr val="accent1">
                    <a:lumMod val="50000"/>
                  </a:schemeClr>
                </a:solidFill>
              </a:rPr>
              <a:t>		</a:t>
            </a:r>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p>
          <a:p>
            <a:pPr>
              <a:buNone/>
            </a:pPr>
            <a:r>
              <a:rPr lang="en-US" dirty="0" smtClean="0">
                <a:solidFill>
                  <a:schemeClr val="accent1">
                    <a:lumMod val="75000"/>
                  </a:schemeClr>
                </a:solidFill>
              </a:rPr>
              <a:t>	Primary Key: </a:t>
            </a:r>
            <a:r>
              <a:rPr lang="en-US" dirty="0" smtClean="0"/>
              <a:t>email</a:t>
            </a:r>
            <a:endParaRPr lang="en-US" dirty="0"/>
          </a:p>
        </p:txBody>
      </p:sp>
      <p:graphicFrame>
        <p:nvGraphicFramePr>
          <p:cNvPr id="7" name="Table 6"/>
          <p:cNvGraphicFramePr>
            <a:graphicFrameLocks noGrp="1"/>
          </p:cNvGraphicFramePr>
          <p:nvPr/>
        </p:nvGraphicFramePr>
        <p:xfrm>
          <a:off x="1219200" y="2286000"/>
          <a:ext cx="6096000" cy="2966720"/>
        </p:xfrm>
        <a:graphic>
          <a:graphicData uri="http://schemas.openxmlformats.org/drawingml/2006/table">
            <a:tbl>
              <a:tblPr firstRow="1" bandRow="1">
                <a:tableStyleId>{5C22544A-7EE6-4342-B048-85BDC9FD1C3A}</a:tableStyleId>
              </a:tblPr>
              <a:tblGrid>
                <a:gridCol w="2286000"/>
                <a:gridCol w="2133600"/>
                <a:gridCol w="1676400"/>
              </a:tblGrid>
              <a:tr h="370840">
                <a:tc>
                  <a:txBody>
                    <a:bodyPr/>
                    <a:lstStyle/>
                    <a:p>
                      <a:pPr algn="ctr"/>
                      <a:r>
                        <a:rPr lang="en-US" dirty="0" smtClean="0"/>
                        <a:t>Field Name</a:t>
                      </a:r>
                      <a:endParaRPr lang="en-US" dirty="0"/>
                    </a:p>
                  </a:txBody>
                  <a:tcPr/>
                </a:tc>
                <a:tc>
                  <a:txBody>
                    <a:bodyPr/>
                    <a:lstStyle/>
                    <a:p>
                      <a:pPr algn="ctr"/>
                      <a:r>
                        <a:rPr lang="en-US" dirty="0" smtClean="0"/>
                        <a:t>Type</a:t>
                      </a:r>
                      <a:endParaRPr lang="en-US" dirty="0"/>
                    </a:p>
                  </a:txBody>
                  <a:tcPr/>
                </a:tc>
                <a:tc>
                  <a:txBody>
                    <a:bodyPr/>
                    <a:lstStyle/>
                    <a:p>
                      <a:pPr algn="ctr"/>
                      <a:r>
                        <a:rPr lang="en-US" dirty="0" smtClean="0"/>
                        <a:t>Size</a:t>
                      </a:r>
                      <a:endParaRPr lang="en-US" dirty="0"/>
                    </a:p>
                  </a:txBody>
                  <a:tcPr/>
                </a:tc>
              </a:tr>
              <a:tr h="370840">
                <a:tc>
                  <a:txBody>
                    <a:bodyPr/>
                    <a:lstStyle/>
                    <a:p>
                      <a:r>
                        <a:rPr lang="en-US" dirty="0" smtClean="0"/>
                        <a:t>Email</a:t>
                      </a:r>
                      <a:endParaRPr lang="en-US" dirty="0"/>
                    </a:p>
                  </a:txBody>
                  <a:tcPr/>
                </a:tc>
                <a:tc>
                  <a:txBody>
                    <a:bodyPr/>
                    <a:lstStyle/>
                    <a:p>
                      <a:r>
                        <a:rPr lang="en-US" dirty="0" err="1" smtClean="0"/>
                        <a:t>Varchar</a:t>
                      </a:r>
                      <a:endParaRPr lang="en-US" dirty="0"/>
                    </a:p>
                  </a:txBody>
                  <a:tcPr/>
                </a:tc>
                <a:tc>
                  <a:txBody>
                    <a:bodyPr/>
                    <a:lstStyle/>
                    <a:p>
                      <a:r>
                        <a:rPr lang="en-US" dirty="0" smtClean="0"/>
                        <a:t>50</a:t>
                      </a:r>
                      <a:endParaRPr lang="en-US" dirty="0"/>
                    </a:p>
                  </a:txBody>
                  <a:tcPr/>
                </a:tc>
              </a:tr>
              <a:tr h="370840">
                <a:tc>
                  <a:txBody>
                    <a:bodyPr/>
                    <a:lstStyle/>
                    <a:p>
                      <a:r>
                        <a:rPr lang="en-US" dirty="0" err="1" smtClean="0"/>
                        <a:t>Fname</a:t>
                      </a:r>
                      <a:endParaRPr lang="en-US" dirty="0"/>
                    </a:p>
                  </a:txBody>
                  <a:tcPr/>
                </a:tc>
                <a:tc>
                  <a:txBody>
                    <a:bodyPr/>
                    <a:lstStyle/>
                    <a:p>
                      <a:r>
                        <a:rPr lang="en-US" dirty="0" err="1" smtClean="0"/>
                        <a:t>Varchar</a:t>
                      </a:r>
                      <a:endParaRPr lang="en-US" dirty="0"/>
                    </a:p>
                  </a:txBody>
                  <a:tcPr/>
                </a:tc>
                <a:tc>
                  <a:txBody>
                    <a:bodyPr/>
                    <a:lstStyle/>
                    <a:p>
                      <a:r>
                        <a:rPr lang="en-US" dirty="0" smtClean="0"/>
                        <a:t>30</a:t>
                      </a:r>
                      <a:endParaRPr lang="en-US" dirty="0"/>
                    </a:p>
                  </a:txBody>
                  <a:tcPr/>
                </a:tc>
              </a:tr>
              <a:tr h="370840">
                <a:tc>
                  <a:txBody>
                    <a:bodyPr/>
                    <a:lstStyle/>
                    <a:p>
                      <a:r>
                        <a:rPr lang="en-US" dirty="0" err="1" smtClean="0"/>
                        <a:t>Lname</a:t>
                      </a:r>
                      <a:endParaRPr lang="en-US" dirty="0"/>
                    </a:p>
                  </a:txBody>
                  <a:tcPr/>
                </a:tc>
                <a:tc>
                  <a:txBody>
                    <a:bodyPr/>
                    <a:lstStyle/>
                    <a:p>
                      <a:r>
                        <a:rPr lang="en-US" dirty="0" err="1" smtClean="0"/>
                        <a:t>Varchar</a:t>
                      </a:r>
                      <a:endParaRPr lang="en-US" dirty="0"/>
                    </a:p>
                  </a:txBody>
                  <a:tcPr/>
                </a:tc>
                <a:tc>
                  <a:txBody>
                    <a:bodyPr/>
                    <a:lstStyle/>
                    <a:p>
                      <a:r>
                        <a:rPr lang="en-US" dirty="0" smtClean="0"/>
                        <a:t>40</a:t>
                      </a:r>
                      <a:endParaRPr lang="en-US" dirty="0"/>
                    </a:p>
                  </a:txBody>
                  <a:tcPr/>
                </a:tc>
              </a:tr>
              <a:tr h="370840">
                <a:tc>
                  <a:txBody>
                    <a:bodyPr/>
                    <a:lstStyle/>
                    <a:p>
                      <a:r>
                        <a:rPr lang="en-US" dirty="0" smtClean="0"/>
                        <a:t>Gender</a:t>
                      </a:r>
                      <a:endParaRPr lang="en-US" dirty="0"/>
                    </a:p>
                  </a:txBody>
                  <a:tcPr/>
                </a:tc>
                <a:tc>
                  <a:txBody>
                    <a:bodyPr/>
                    <a:lstStyle/>
                    <a:p>
                      <a:r>
                        <a:rPr lang="en-US" dirty="0" err="1" smtClean="0"/>
                        <a:t>Varchar</a:t>
                      </a:r>
                      <a:endParaRPr lang="en-US" dirty="0"/>
                    </a:p>
                  </a:txBody>
                  <a:tcPr/>
                </a:tc>
                <a:tc>
                  <a:txBody>
                    <a:bodyPr/>
                    <a:lstStyle/>
                    <a:p>
                      <a:r>
                        <a:rPr lang="en-US" dirty="0" smtClean="0"/>
                        <a:t>1</a:t>
                      </a:r>
                      <a:endParaRPr lang="en-US" dirty="0"/>
                    </a:p>
                  </a:txBody>
                  <a:tcPr/>
                </a:tc>
              </a:tr>
              <a:tr h="370840">
                <a:tc>
                  <a:txBody>
                    <a:bodyPr/>
                    <a:lstStyle/>
                    <a:p>
                      <a:r>
                        <a:rPr lang="en-US" dirty="0" err="1" smtClean="0"/>
                        <a:t>Bdate</a:t>
                      </a:r>
                      <a:endParaRPr lang="en-US" dirty="0"/>
                    </a:p>
                  </a:txBody>
                  <a:tcPr/>
                </a:tc>
                <a:tc>
                  <a:txBody>
                    <a:bodyPr/>
                    <a:lstStyle/>
                    <a:p>
                      <a:r>
                        <a:rPr lang="en-US" dirty="0" smtClean="0"/>
                        <a:t>Date</a:t>
                      </a:r>
                      <a:endParaRPr lang="en-US" dirty="0"/>
                    </a:p>
                  </a:txBody>
                  <a:tcPr/>
                </a:tc>
                <a:tc>
                  <a:txBody>
                    <a:bodyPr/>
                    <a:lstStyle/>
                    <a:p>
                      <a:endParaRPr lang="en-US" dirty="0"/>
                    </a:p>
                  </a:txBody>
                  <a:tcPr/>
                </a:tc>
              </a:tr>
              <a:tr h="370840">
                <a:tc>
                  <a:txBody>
                    <a:bodyPr/>
                    <a:lstStyle/>
                    <a:p>
                      <a:r>
                        <a:rPr lang="en-US" dirty="0" err="1" smtClean="0"/>
                        <a:t>Mno</a:t>
                      </a:r>
                      <a:endParaRPr lang="en-US" dirty="0"/>
                    </a:p>
                  </a:txBody>
                  <a:tcPr/>
                </a:tc>
                <a:tc>
                  <a:txBody>
                    <a:bodyPr/>
                    <a:lstStyle/>
                    <a:p>
                      <a:r>
                        <a:rPr lang="en-US" dirty="0" err="1" smtClean="0"/>
                        <a:t>Varchar</a:t>
                      </a:r>
                      <a:endParaRPr lang="en-US" dirty="0"/>
                    </a:p>
                  </a:txBody>
                  <a:tcPr/>
                </a:tc>
                <a:tc>
                  <a:txBody>
                    <a:bodyPr/>
                    <a:lstStyle/>
                    <a:p>
                      <a:r>
                        <a:rPr lang="en-US" dirty="0" smtClean="0"/>
                        <a:t>15</a:t>
                      </a:r>
                      <a:endParaRPr lang="en-US" dirty="0"/>
                    </a:p>
                  </a:txBody>
                  <a:tcPr/>
                </a:tc>
              </a:tr>
              <a:tr h="370840">
                <a:tc>
                  <a:txBody>
                    <a:bodyPr/>
                    <a:lstStyle/>
                    <a:p>
                      <a:r>
                        <a:rPr lang="en-US" dirty="0" err="1" smtClean="0"/>
                        <a:t>Lno</a:t>
                      </a:r>
                      <a:endParaRPr lang="en-US" dirty="0"/>
                    </a:p>
                  </a:txBody>
                  <a:tcPr/>
                </a:tc>
                <a:tc>
                  <a:txBody>
                    <a:bodyPr/>
                    <a:lstStyle/>
                    <a:p>
                      <a:r>
                        <a:rPr lang="en-US" dirty="0" err="1" smtClean="0"/>
                        <a:t>Varchar</a:t>
                      </a:r>
                      <a:endParaRPr lang="en-US" dirty="0"/>
                    </a:p>
                  </a:txBody>
                  <a:tcPr/>
                </a:tc>
                <a:tc>
                  <a:txBody>
                    <a:bodyPr/>
                    <a:lstStyle/>
                    <a:p>
                      <a:r>
                        <a:rPr lang="en-US" dirty="0" smtClean="0"/>
                        <a:t>15</a:t>
                      </a:r>
                      <a:endParaRPr lang="en-US"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81000"/>
            <a:ext cx="7467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mj-lt"/>
              </a:rPr>
              <a:t>Data Dictionary</a:t>
            </a:r>
            <a:endParaRPr lang="en-US" sz="4800" dirty="0">
              <a:ln w="10160">
                <a:solidFill>
                  <a:schemeClr val="accent1"/>
                </a:solidFill>
                <a:prstDash val="solid"/>
              </a:ln>
              <a:solidFill>
                <a:srgbClr val="FFFFFF"/>
              </a:solidFill>
              <a:effectLst>
                <a:outerShdw blurRad="38100" dist="32000" dir="5400000" algn="tl">
                  <a:srgbClr val="000000">
                    <a:alpha val="30000"/>
                  </a:srgbClr>
                </a:outerShdw>
              </a:effectLst>
              <a:latin typeface="+mj-lt"/>
            </a:endParaRPr>
          </a:p>
        </p:txBody>
      </p:sp>
      <p:sp>
        <p:nvSpPr>
          <p:cNvPr id="11" name="TextBox 10"/>
          <p:cNvSpPr txBox="1"/>
          <p:nvPr/>
        </p:nvSpPr>
        <p:spPr>
          <a:xfrm>
            <a:off x="838200" y="1752600"/>
            <a:ext cx="7315200" cy="369332"/>
          </a:xfrm>
          <a:prstGeom prst="rect">
            <a:avLst/>
          </a:prstGeom>
          <a:noFill/>
        </p:spPr>
        <p:txBody>
          <a:bodyPr wrap="square" rtlCol="0">
            <a:spAutoFit/>
          </a:bodyPr>
          <a:lstStyle/>
          <a:p>
            <a:pPr algn="just">
              <a:buNone/>
            </a:pPr>
            <a:r>
              <a:rPr lang="en-US" sz="1800" dirty="0" smtClean="0"/>
              <a:t>	</a:t>
            </a:r>
          </a:p>
        </p:txBody>
      </p:sp>
      <p:sp>
        <p:nvSpPr>
          <p:cNvPr id="6" name="Content Placeholder 5"/>
          <p:cNvSpPr>
            <a:spLocks noGrp="1"/>
          </p:cNvSpPr>
          <p:nvPr>
            <p:ph sz="quarter" idx="1"/>
          </p:nvPr>
        </p:nvSpPr>
        <p:spPr/>
        <p:txBody>
          <a:bodyPr/>
          <a:lstStyle/>
          <a:p>
            <a:r>
              <a:rPr lang="en-US" dirty="0" smtClean="0"/>
              <a:t> </a:t>
            </a:r>
            <a:r>
              <a:rPr lang="en-US" dirty="0" smtClean="0">
                <a:solidFill>
                  <a:schemeClr val="accent1">
                    <a:lumMod val="50000"/>
                  </a:schemeClr>
                </a:solidFill>
              </a:rPr>
              <a:t>Address Detail</a:t>
            </a:r>
          </a:p>
          <a:p>
            <a:pPr>
              <a:buNone/>
            </a:pPr>
            <a:r>
              <a:rPr lang="en-US" dirty="0" smtClean="0">
                <a:solidFill>
                  <a:schemeClr val="accent1">
                    <a:lumMod val="50000"/>
                  </a:schemeClr>
                </a:solidFill>
              </a:rPr>
              <a:t>		</a:t>
            </a:r>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Primary Key: </a:t>
            </a:r>
            <a:r>
              <a:rPr lang="en-US" dirty="0" smtClean="0"/>
              <a:t>email</a:t>
            </a:r>
            <a:endParaRPr lang="en-US" dirty="0"/>
          </a:p>
        </p:txBody>
      </p:sp>
      <p:graphicFrame>
        <p:nvGraphicFramePr>
          <p:cNvPr id="7" name="Table 6"/>
          <p:cNvGraphicFramePr>
            <a:graphicFrameLocks noGrp="1"/>
          </p:cNvGraphicFramePr>
          <p:nvPr/>
        </p:nvGraphicFramePr>
        <p:xfrm>
          <a:off x="1219200" y="2286000"/>
          <a:ext cx="6096000" cy="3708400"/>
        </p:xfrm>
        <a:graphic>
          <a:graphicData uri="http://schemas.openxmlformats.org/drawingml/2006/table">
            <a:tbl>
              <a:tblPr firstRow="1" bandRow="1">
                <a:tableStyleId>{5C22544A-7EE6-4342-B048-85BDC9FD1C3A}</a:tableStyleId>
              </a:tblPr>
              <a:tblGrid>
                <a:gridCol w="2286000"/>
                <a:gridCol w="2133600"/>
                <a:gridCol w="1676400"/>
              </a:tblGrid>
              <a:tr h="370840">
                <a:tc>
                  <a:txBody>
                    <a:bodyPr/>
                    <a:lstStyle/>
                    <a:p>
                      <a:pPr algn="ctr"/>
                      <a:r>
                        <a:rPr lang="en-US" dirty="0" smtClean="0"/>
                        <a:t>Field Name</a:t>
                      </a:r>
                      <a:endParaRPr lang="en-US" dirty="0"/>
                    </a:p>
                  </a:txBody>
                  <a:tcPr/>
                </a:tc>
                <a:tc>
                  <a:txBody>
                    <a:bodyPr/>
                    <a:lstStyle/>
                    <a:p>
                      <a:pPr algn="ctr"/>
                      <a:r>
                        <a:rPr lang="en-US" dirty="0" smtClean="0"/>
                        <a:t>Type</a:t>
                      </a:r>
                      <a:endParaRPr lang="en-US" dirty="0"/>
                    </a:p>
                  </a:txBody>
                  <a:tcPr/>
                </a:tc>
                <a:tc>
                  <a:txBody>
                    <a:bodyPr/>
                    <a:lstStyle/>
                    <a:p>
                      <a:pPr algn="ctr"/>
                      <a:r>
                        <a:rPr lang="en-US" dirty="0" smtClean="0"/>
                        <a:t>Size</a:t>
                      </a:r>
                      <a:endParaRPr lang="en-US" dirty="0"/>
                    </a:p>
                  </a:txBody>
                  <a:tcPr/>
                </a:tc>
              </a:tr>
              <a:tr h="370840">
                <a:tc>
                  <a:txBody>
                    <a:bodyPr/>
                    <a:lstStyle/>
                    <a:p>
                      <a:r>
                        <a:rPr lang="en-US" dirty="0" smtClean="0"/>
                        <a:t>Email</a:t>
                      </a:r>
                      <a:endParaRPr lang="en-US" dirty="0"/>
                    </a:p>
                  </a:txBody>
                  <a:tcPr/>
                </a:tc>
                <a:tc>
                  <a:txBody>
                    <a:bodyPr/>
                    <a:lstStyle/>
                    <a:p>
                      <a:r>
                        <a:rPr lang="en-US" dirty="0" err="1" smtClean="0"/>
                        <a:t>Varchar</a:t>
                      </a:r>
                      <a:endParaRPr lang="en-US" dirty="0"/>
                    </a:p>
                  </a:txBody>
                  <a:tcPr/>
                </a:tc>
                <a:tc>
                  <a:txBody>
                    <a:bodyPr/>
                    <a:lstStyle/>
                    <a:p>
                      <a:r>
                        <a:rPr lang="en-US" dirty="0" smtClean="0"/>
                        <a:t>50</a:t>
                      </a:r>
                      <a:endParaRPr lang="en-US" dirty="0"/>
                    </a:p>
                  </a:txBody>
                  <a:tcPr/>
                </a:tc>
              </a:tr>
              <a:tr h="370840">
                <a:tc>
                  <a:txBody>
                    <a:bodyPr/>
                    <a:lstStyle/>
                    <a:p>
                      <a:r>
                        <a:rPr lang="en-US" dirty="0" smtClean="0"/>
                        <a:t>Name</a:t>
                      </a:r>
                      <a:endParaRPr lang="en-US" dirty="0"/>
                    </a:p>
                  </a:txBody>
                  <a:tcPr/>
                </a:tc>
                <a:tc>
                  <a:txBody>
                    <a:bodyPr/>
                    <a:lstStyle/>
                    <a:p>
                      <a:r>
                        <a:rPr lang="en-US" dirty="0" err="1" smtClean="0"/>
                        <a:t>Varchar</a:t>
                      </a:r>
                      <a:endParaRPr lang="en-US" dirty="0"/>
                    </a:p>
                  </a:txBody>
                  <a:tcPr/>
                </a:tc>
                <a:tc>
                  <a:txBody>
                    <a:bodyPr/>
                    <a:lstStyle/>
                    <a:p>
                      <a:r>
                        <a:rPr lang="en-US" dirty="0" smtClean="0"/>
                        <a:t>70</a:t>
                      </a:r>
                      <a:endParaRPr lang="en-US" dirty="0"/>
                    </a:p>
                  </a:txBody>
                  <a:tcPr/>
                </a:tc>
              </a:tr>
              <a:tr h="370840">
                <a:tc>
                  <a:txBody>
                    <a:bodyPr/>
                    <a:lstStyle/>
                    <a:p>
                      <a:r>
                        <a:rPr lang="en-US" dirty="0" err="1" smtClean="0"/>
                        <a:t>Stadd</a:t>
                      </a:r>
                      <a:endParaRPr lang="en-US" dirty="0"/>
                    </a:p>
                  </a:txBody>
                  <a:tcPr/>
                </a:tc>
                <a:tc>
                  <a:txBody>
                    <a:bodyPr/>
                    <a:lstStyle/>
                    <a:p>
                      <a:r>
                        <a:rPr lang="en-US" dirty="0" err="1" smtClean="0"/>
                        <a:t>Varchar</a:t>
                      </a:r>
                      <a:endParaRPr lang="en-US" dirty="0"/>
                    </a:p>
                  </a:txBody>
                  <a:tcPr/>
                </a:tc>
                <a:tc>
                  <a:txBody>
                    <a:bodyPr/>
                    <a:lstStyle/>
                    <a:p>
                      <a:r>
                        <a:rPr lang="en-US" dirty="0" smtClean="0"/>
                        <a:t>200</a:t>
                      </a:r>
                      <a:endParaRPr lang="en-US" dirty="0"/>
                    </a:p>
                  </a:txBody>
                  <a:tcPr/>
                </a:tc>
              </a:tr>
              <a:tr h="370840">
                <a:tc>
                  <a:txBody>
                    <a:bodyPr/>
                    <a:lstStyle/>
                    <a:p>
                      <a:r>
                        <a:rPr lang="en-US" dirty="0" smtClean="0"/>
                        <a:t>City</a:t>
                      </a:r>
                      <a:endParaRPr lang="en-US" dirty="0"/>
                    </a:p>
                  </a:txBody>
                  <a:tcPr/>
                </a:tc>
                <a:tc>
                  <a:txBody>
                    <a:bodyPr/>
                    <a:lstStyle/>
                    <a:p>
                      <a:r>
                        <a:rPr lang="en-US" dirty="0" err="1" smtClean="0"/>
                        <a:t>Varchar</a:t>
                      </a:r>
                      <a:endParaRPr lang="en-US" dirty="0"/>
                    </a:p>
                  </a:txBody>
                  <a:tcPr/>
                </a:tc>
                <a:tc>
                  <a:txBody>
                    <a:bodyPr/>
                    <a:lstStyle/>
                    <a:p>
                      <a:r>
                        <a:rPr lang="en-US" dirty="0" smtClean="0"/>
                        <a:t>40</a:t>
                      </a:r>
                      <a:endParaRPr lang="en-US" dirty="0"/>
                    </a:p>
                  </a:txBody>
                  <a:tcPr/>
                </a:tc>
              </a:tr>
              <a:tr h="370840">
                <a:tc>
                  <a:txBody>
                    <a:bodyPr/>
                    <a:lstStyle/>
                    <a:p>
                      <a:r>
                        <a:rPr lang="en-US" dirty="0" err="1" smtClean="0"/>
                        <a:t>Taluka</a:t>
                      </a:r>
                      <a:endParaRPr lang="en-US" dirty="0"/>
                    </a:p>
                  </a:txBody>
                  <a:tcPr/>
                </a:tc>
                <a:tc>
                  <a:txBody>
                    <a:bodyPr/>
                    <a:lstStyle/>
                    <a:p>
                      <a:r>
                        <a:rPr lang="en-US" dirty="0" err="1" smtClean="0"/>
                        <a:t>Varchar</a:t>
                      </a:r>
                      <a:endParaRPr lang="en-US" dirty="0"/>
                    </a:p>
                  </a:txBody>
                  <a:tcPr/>
                </a:tc>
                <a:tc>
                  <a:txBody>
                    <a:bodyPr/>
                    <a:lstStyle/>
                    <a:p>
                      <a:r>
                        <a:rPr lang="en-US" dirty="0" smtClean="0"/>
                        <a:t>40</a:t>
                      </a:r>
                      <a:endParaRPr lang="en-US" dirty="0"/>
                    </a:p>
                  </a:txBody>
                  <a:tcPr/>
                </a:tc>
              </a:tr>
              <a:tr h="370840">
                <a:tc>
                  <a:txBody>
                    <a:bodyPr/>
                    <a:lstStyle/>
                    <a:p>
                      <a:r>
                        <a:rPr lang="en-US" dirty="0" smtClean="0"/>
                        <a:t>Dist</a:t>
                      </a:r>
                      <a:endParaRPr lang="en-US" dirty="0"/>
                    </a:p>
                  </a:txBody>
                  <a:tcPr/>
                </a:tc>
                <a:tc>
                  <a:txBody>
                    <a:bodyPr/>
                    <a:lstStyle/>
                    <a:p>
                      <a:r>
                        <a:rPr lang="en-US" dirty="0" err="1" smtClean="0"/>
                        <a:t>Varchar</a:t>
                      </a:r>
                      <a:endParaRPr lang="en-US" dirty="0"/>
                    </a:p>
                  </a:txBody>
                  <a:tcPr/>
                </a:tc>
                <a:tc>
                  <a:txBody>
                    <a:bodyPr/>
                    <a:lstStyle/>
                    <a:p>
                      <a:r>
                        <a:rPr lang="en-US" dirty="0" smtClean="0"/>
                        <a:t>40</a:t>
                      </a:r>
                      <a:endParaRPr lang="en-US" dirty="0"/>
                    </a:p>
                  </a:txBody>
                  <a:tcPr/>
                </a:tc>
              </a:tr>
              <a:tr h="370840">
                <a:tc>
                  <a:txBody>
                    <a:bodyPr/>
                    <a:lstStyle/>
                    <a:p>
                      <a:r>
                        <a:rPr lang="en-US" dirty="0" smtClean="0"/>
                        <a:t>State</a:t>
                      </a:r>
                      <a:endParaRPr lang="en-US" dirty="0"/>
                    </a:p>
                  </a:txBody>
                  <a:tcPr/>
                </a:tc>
                <a:tc>
                  <a:txBody>
                    <a:bodyPr/>
                    <a:lstStyle/>
                    <a:p>
                      <a:r>
                        <a:rPr lang="en-US" dirty="0" err="1" smtClean="0"/>
                        <a:t>Varchar</a:t>
                      </a:r>
                      <a:endParaRPr lang="en-US" dirty="0"/>
                    </a:p>
                  </a:txBody>
                  <a:tcPr/>
                </a:tc>
                <a:tc>
                  <a:txBody>
                    <a:bodyPr/>
                    <a:lstStyle/>
                    <a:p>
                      <a:r>
                        <a:rPr lang="en-US" dirty="0" smtClean="0"/>
                        <a:t>30</a:t>
                      </a:r>
                      <a:endParaRPr lang="en-US" dirty="0"/>
                    </a:p>
                  </a:txBody>
                  <a:tcPr/>
                </a:tc>
              </a:tr>
              <a:tr h="370840">
                <a:tc>
                  <a:txBody>
                    <a:bodyPr/>
                    <a:lstStyle/>
                    <a:p>
                      <a:r>
                        <a:rPr lang="en-US" dirty="0" smtClean="0"/>
                        <a:t>Country</a:t>
                      </a:r>
                      <a:endParaRPr lang="en-US" dirty="0"/>
                    </a:p>
                  </a:txBody>
                  <a:tcPr/>
                </a:tc>
                <a:tc>
                  <a:txBody>
                    <a:bodyPr/>
                    <a:lstStyle/>
                    <a:p>
                      <a:r>
                        <a:rPr lang="en-US" dirty="0" err="1" smtClean="0"/>
                        <a:t>Varchar</a:t>
                      </a:r>
                      <a:endParaRPr lang="en-US" dirty="0"/>
                    </a:p>
                  </a:txBody>
                  <a:tcPr/>
                </a:tc>
                <a:tc>
                  <a:txBody>
                    <a:bodyPr/>
                    <a:lstStyle/>
                    <a:p>
                      <a:r>
                        <a:rPr lang="en-US" dirty="0" smtClean="0"/>
                        <a:t>30</a:t>
                      </a:r>
                      <a:endParaRPr lang="en-US" dirty="0"/>
                    </a:p>
                  </a:txBody>
                  <a:tcPr/>
                </a:tc>
              </a:tr>
              <a:tr h="370840">
                <a:tc>
                  <a:txBody>
                    <a:bodyPr/>
                    <a:lstStyle/>
                    <a:p>
                      <a:r>
                        <a:rPr lang="en-US" dirty="0" smtClean="0"/>
                        <a:t>Pin</a:t>
                      </a:r>
                      <a:endParaRPr lang="en-US" dirty="0"/>
                    </a:p>
                  </a:txBody>
                  <a:tcPr/>
                </a:tc>
                <a:tc>
                  <a:txBody>
                    <a:bodyPr/>
                    <a:lstStyle/>
                    <a:p>
                      <a:r>
                        <a:rPr lang="en-US" dirty="0" smtClean="0"/>
                        <a:t>Numeric</a:t>
                      </a:r>
                      <a:endParaRPr lang="en-US" dirty="0"/>
                    </a:p>
                  </a:txBody>
                  <a:tcPr/>
                </a:tc>
                <a:tc>
                  <a:txBody>
                    <a:bodyPr/>
                    <a:lstStyle/>
                    <a:p>
                      <a:r>
                        <a:rPr lang="en-US" dirty="0" smtClean="0"/>
                        <a:t>6,0</a:t>
                      </a:r>
                      <a:endParaRPr 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81000"/>
            <a:ext cx="7467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mj-lt"/>
              </a:rPr>
              <a:t>Data Dictionary</a:t>
            </a:r>
            <a:endParaRPr lang="en-US" sz="4800" dirty="0">
              <a:ln w="10160">
                <a:solidFill>
                  <a:schemeClr val="accent1"/>
                </a:solidFill>
                <a:prstDash val="solid"/>
              </a:ln>
              <a:solidFill>
                <a:srgbClr val="FFFFFF"/>
              </a:solidFill>
              <a:effectLst>
                <a:outerShdw blurRad="38100" dist="32000" dir="5400000" algn="tl">
                  <a:srgbClr val="000000">
                    <a:alpha val="30000"/>
                  </a:srgbClr>
                </a:outerShdw>
              </a:effectLst>
              <a:latin typeface="+mj-lt"/>
            </a:endParaRPr>
          </a:p>
        </p:txBody>
      </p:sp>
      <p:sp>
        <p:nvSpPr>
          <p:cNvPr id="11" name="TextBox 10"/>
          <p:cNvSpPr txBox="1"/>
          <p:nvPr/>
        </p:nvSpPr>
        <p:spPr>
          <a:xfrm>
            <a:off x="838200" y="1752600"/>
            <a:ext cx="7315200" cy="369332"/>
          </a:xfrm>
          <a:prstGeom prst="rect">
            <a:avLst/>
          </a:prstGeom>
          <a:noFill/>
        </p:spPr>
        <p:txBody>
          <a:bodyPr wrap="square" rtlCol="0">
            <a:spAutoFit/>
          </a:bodyPr>
          <a:lstStyle/>
          <a:p>
            <a:pPr algn="just">
              <a:buNone/>
            </a:pPr>
            <a:r>
              <a:rPr lang="en-US" sz="1800" dirty="0" smtClean="0"/>
              <a:t>	</a:t>
            </a:r>
          </a:p>
        </p:txBody>
      </p:sp>
      <p:sp>
        <p:nvSpPr>
          <p:cNvPr id="6" name="Content Placeholder 5"/>
          <p:cNvSpPr>
            <a:spLocks noGrp="1"/>
          </p:cNvSpPr>
          <p:nvPr>
            <p:ph sz="quarter" idx="1"/>
          </p:nvPr>
        </p:nvSpPr>
        <p:spPr/>
        <p:txBody>
          <a:bodyPr/>
          <a:lstStyle/>
          <a:p>
            <a:r>
              <a:rPr lang="en-US" dirty="0" smtClean="0"/>
              <a:t> </a:t>
            </a:r>
            <a:r>
              <a:rPr lang="en-US" dirty="0" smtClean="0">
                <a:solidFill>
                  <a:schemeClr val="accent1">
                    <a:lumMod val="50000"/>
                  </a:schemeClr>
                </a:solidFill>
              </a:rPr>
              <a:t>Order Details</a:t>
            </a:r>
          </a:p>
          <a:p>
            <a:pPr>
              <a:buNone/>
            </a:pPr>
            <a:r>
              <a:rPr lang="en-US" dirty="0" smtClean="0">
                <a:solidFill>
                  <a:schemeClr val="accent1">
                    <a:lumMod val="50000"/>
                  </a:schemeClr>
                </a:solidFill>
              </a:rPr>
              <a:t>		</a:t>
            </a:r>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p>
          <a:p>
            <a:pPr>
              <a:buNone/>
            </a:pPr>
            <a:r>
              <a:rPr lang="en-US" dirty="0" smtClean="0">
                <a:solidFill>
                  <a:schemeClr val="accent1">
                    <a:lumMod val="75000"/>
                  </a:schemeClr>
                </a:solidFill>
              </a:rPr>
              <a:t>	</a:t>
            </a:r>
          </a:p>
          <a:p>
            <a:pPr>
              <a:buNone/>
            </a:pPr>
            <a:endParaRPr lang="en-US" dirty="0"/>
          </a:p>
        </p:txBody>
      </p:sp>
      <p:graphicFrame>
        <p:nvGraphicFramePr>
          <p:cNvPr id="7" name="Table 6"/>
          <p:cNvGraphicFramePr>
            <a:graphicFrameLocks noGrp="1"/>
          </p:cNvGraphicFramePr>
          <p:nvPr/>
        </p:nvGraphicFramePr>
        <p:xfrm>
          <a:off x="1219200" y="2286000"/>
          <a:ext cx="6096000" cy="3708400"/>
        </p:xfrm>
        <a:graphic>
          <a:graphicData uri="http://schemas.openxmlformats.org/drawingml/2006/table">
            <a:tbl>
              <a:tblPr firstRow="1" bandRow="1">
                <a:tableStyleId>{5C22544A-7EE6-4342-B048-85BDC9FD1C3A}</a:tableStyleId>
              </a:tblPr>
              <a:tblGrid>
                <a:gridCol w="2286000"/>
                <a:gridCol w="2133600"/>
                <a:gridCol w="1676400"/>
              </a:tblGrid>
              <a:tr h="370840">
                <a:tc>
                  <a:txBody>
                    <a:bodyPr/>
                    <a:lstStyle/>
                    <a:p>
                      <a:pPr algn="ctr"/>
                      <a:r>
                        <a:rPr lang="en-US" dirty="0" smtClean="0"/>
                        <a:t>Field Name</a:t>
                      </a:r>
                      <a:endParaRPr lang="en-US" dirty="0"/>
                    </a:p>
                  </a:txBody>
                  <a:tcPr/>
                </a:tc>
                <a:tc>
                  <a:txBody>
                    <a:bodyPr/>
                    <a:lstStyle/>
                    <a:p>
                      <a:pPr algn="ctr"/>
                      <a:r>
                        <a:rPr lang="en-US" dirty="0" smtClean="0"/>
                        <a:t>Type</a:t>
                      </a:r>
                      <a:endParaRPr lang="en-US" dirty="0"/>
                    </a:p>
                  </a:txBody>
                  <a:tcPr/>
                </a:tc>
                <a:tc>
                  <a:txBody>
                    <a:bodyPr/>
                    <a:lstStyle/>
                    <a:p>
                      <a:pPr algn="ctr"/>
                      <a:r>
                        <a:rPr lang="en-US" dirty="0" smtClean="0"/>
                        <a:t>Size</a:t>
                      </a:r>
                      <a:endParaRPr lang="en-US" dirty="0"/>
                    </a:p>
                  </a:txBody>
                  <a:tcPr/>
                </a:tc>
              </a:tr>
              <a:tr h="370840">
                <a:tc>
                  <a:txBody>
                    <a:bodyPr/>
                    <a:lstStyle/>
                    <a:p>
                      <a:r>
                        <a:rPr lang="en-US" dirty="0" smtClean="0"/>
                        <a:t>Email</a:t>
                      </a:r>
                      <a:endParaRPr lang="en-US" dirty="0"/>
                    </a:p>
                  </a:txBody>
                  <a:tcPr/>
                </a:tc>
                <a:tc>
                  <a:txBody>
                    <a:bodyPr/>
                    <a:lstStyle/>
                    <a:p>
                      <a:r>
                        <a:rPr lang="en-US" dirty="0" err="1" smtClean="0"/>
                        <a:t>Varchar</a:t>
                      </a:r>
                      <a:endParaRPr lang="en-US" dirty="0"/>
                    </a:p>
                  </a:txBody>
                  <a:tcPr/>
                </a:tc>
                <a:tc>
                  <a:txBody>
                    <a:bodyPr/>
                    <a:lstStyle/>
                    <a:p>
                      <a:r>
                        <a:rPr lang="en-US" dirty="0" smtClean="0"/>
                        <a:t>50</a:t>
                      </a:r>
                      <a:endParaRPr lang="en-US" dirty="0"/>
                    </a:p>
                  </a:txBody>
                  <a:tcPr/>
                </a:tc>
              </a:tr>
              <a:tr h="370840">
                <a:tc>
                  <a:txBody>
                    <a:bodyPr/>
                    <a:lstStyle/>
                    <a:p>
                      <a:r>
                        <a:rPr lang="en-US" dirty="0" err="1" smtClean="0"/>
                        <a:t>Order_id</a:t>
                      </a:r>
                      <a:endParaRPr lang="en-US" dirty="0"/>
                    </a:p>
                  </a:txBody>
                  <a:tcPr/>
                </a:tc>
                <a:tc>
                  <a:txBody>
                    <a:bodyPr/>
                    <a:lstStyle/>
                    <a:p>
                      <a:r>
                        <a:rPr lang="en-US" dirty="0" err="1" smtClean="0"/>
                        <a:t>Varchar</a:t>
                      </a:r>
                      <a:endParaRPr lang="en-US" dirty="0"/>
                    </a:p>
                  </a:txBody>
                  <a:tcPr/>
                </a:tc>
                <a:tc>
                  <a:txBody>
                    <a:bodyPr/>
                    <a:lstStyle/>
                    <a:p>
                      <a:r>
                        <a:rPr lang="en-US" dirty="0" smtClean="0"/>
                        <a:t>10</a:t>
                      </a:r>
                      <a:endParaRPr lang="en-US" dirty="0"/>
                    </a:p>
                  </a:txBody>
                  <a:tcPr/>
                </a:tc>
              </a:tr>
              <a:tr h="370840">
                <a:tc>
                  <a:txBody>
                    <a:bodyPr/>
                    <a:lstStyle/>
                    <a:p>
                      <a:r>
                        <a:rPr lang="en-US" dirty="0" err="1" smtClean="0"/>
                        <a:t>Item_id</a:t>
                      </a:r>
                      <a:endParaRPr lang="en-US" dirty="0"/>
                    </a:p>
                  </a:txBody>
                  <a:tcPr/>
                </a:tc>
                <a:tc>
                  <a:txBody>
                    <a:bodyPr/>
                    <a:lstStyle/>
                    <a:p>
                      <a:r>
                        <a:rPr lang="en-US" dirty="0" err="1" smtClean="0"/>
                        <a:t>Varchar</a:t>
                      </a:r>
                      <a:endParaRPr lang="en-US" dirty="0"/>
                    </a:p>
                  </a:txBody>
                  <a:tcPr/>
                </a:tc>
                <a:tc>
                  <a:txBody>
                    <a:bodyPr/>
                    <a:lstStyle/>
                    <a:p>
                      <a:r>
                        <a:rPr lang="en-US" dirty="0" smtClean="0"/>
                        <a:t>5</a:t>
                      </a:r>
                      <a:endParaRPr lang="en-US" dirty="0"/>
                    </a:p>
                  </a:txBody>
                  <a:tcPr/>
                </a:tc>
              </a:tr>
              <a:tr h="370840">
                <a:tc>
                  <a:txBody>
                    <a:bodyPr/>
                    <a:lstStyle/>
                    <a:p>
                      <a:r>
                        <a:rPr lang="en-US" dirty="0" err="1" smtClean="0"/>
                        <a:t>Item_name</a:t>
                      </a:r>
                      <a:endParaRPr lang="en-US" dirty="0"/>
                    </a:p>
                  </a:txBody>
                  <a:tcPr/>
                </a:tc>
                <a:tc>
                  <a:txBody>
                    <a:bodyPr/>
                    <a:lstStyle/>
                    <a:p>
                      <a:r>
                        <a:rPr lang="en-US" dirty="0" err="1" smtClean="0"/>
                        <a:t>Varchar</a:t>
                      </a:r>
                      <a:endParaRPr lang="en-US" dirty="0"/>
                    </a:p>
                  </a:txBody>
                  <a:tcPr/>
                </a:tc>
                <a:tc>
                  <a:txBody>
                    <a:bodyPr/>
                    <a:lstStyle/>
                    <a:p>
                      <a:r>
                        <a:rPr lang="en-US" dirty="0" smtClean="0"/>
                        <a:t>50</a:t>
                      </a:r>
                      <a:endParaRPr lang="en-US" dirty="0"/>
                    </a:p>
                  </a:txBody>
                  <a:tcPr/>
                </a:tc>
              </a:tr>
              <a:tr h="370840">
                <a:tc>
                  <a:txBody>
                    <a:bodyPr/>
                    <a:lstStyle/>
                    <a:p>
                      <a:r>
                        <a:rPr lang="en-US" dirty="0" smtClean="0"/>
                        <a:t>Price</a:t>
                      </a:r>
                      <a:endParaRPr lang="en-US" dirty="0"/>
                    </a:p>
                  </a:txBody>
                  <a:tcPr/>
                </a:tc>
                <a:tc>
                  <a:txBody>
                    <a:bodyPr/>
                    <a:lstStyle/>
                    <a:p>
                      <a:r>
                        <a:rPr lang="en-US" dirty="0" smtClean="0"/>
                        <a:t>Numeric</a:t>
                      </a:r>
                      <a:endParaRPr lang="en-US" dirty="0"/>
                    </a:p>
                  </a:txBody>
                  <a:tcPr/>
                </a:tc>
                <a:tc>
                  <a:txBody>
                    <a:bodyPr/>
                    <a:lstStyle/>
                    <a:p>
                      <a:r>
                        <a:rPr lang="en-US" dirty="0" smtClean="0"/>
                        <a:t>8,0</a:t>
                      </a:r>
                      <a:endParaRPr lang="en-US" dirty="0"/>
                    </a:p>
                  </a:txBody>
                  <a:tcPr/>
                </a:tc>
              </a:tr>
              <a:tr h="370840">
                <a:tc>
                  <a:txBody>
                    <a:bodyPr/>
                    <a:lstStyle/>
                    <a:p>
                      <a:r>
                        <a:rPr lang="en-US" dirty="0" smtClean="0"/>
                        <a:t>Quantity</a:t>
                      </a:r>
                      <a:endParaRPr lang="en-US" dirty="0"/>
                    </a:p>
                  </a:txBody>
                  <a:tcPr/>
                </a:tc>
                <a:tc>
                  <a:txBody>
                    <a:bodyPr/>
                    <a:lstStyle/>
                    <a:p>
                      <a:r>
                        <a:rPr lang="en-US" dirty="0" smtClean="0"/>
                        <a:t>Numeric</a:t>
                      </a:r>
                      <a:endParaRPr lang="en-US" dirty="0"/>
                    </a:p>
                  </a:txBody>
                  <a:tcPr/>
                </a:tc>
                <a:tc>
                  <a:txBody>
                    <a:bodyPr/>
                    <a:lstStyle/>
                    <a:p>
                      <a:r>
                        <a:rPr lang="en-US" dirty="0" smtClean="0"/>
                        <a:t>5,0</a:t>
                      </a:r>
                      <a:endParaRPr lang="en-US" dirty="0"/>
                    </a:p>
                  </a:txBody>
                  <a:tcPr/>
                </a:tc>
              </a:tr>
              <a:tr h="370840">
                <a:tc>
                  <a:txBody>
                    <a:bodyPr/>
                    <a:lstStyle/>
                    <a:p>
                      <a:r>
                        <a:rPr lang="en-US" dirty="0" smtClean="0"/>
                        <a:t>Subtotal</a:t>
                      </a:r>
                      <a:endParaRPr lang="en-US" dirty="0"/>
                    </a:p>
                  </a:txBody>
                  <a:tcPr/>
                </a:tc>
                <a:tc>
                  <a:txBody>
                    <a:bodyPr/>
                    <a:lstStyle/>
                    <a:p>
                      <a:r>
                        <a:rPr lang="en-US" dirty="0" smtClean="0"/>
                        <a:t>Numeric</a:t>
                      </a:r>
                      <a:endParaRPr lang="en-US" dirty="0"/>
                    </a:p>
                  </a:txBody>
                  <a:tcPr/>
                </a:tc>
                <a:tc>
                  <a:txBody>
                    <a:bodyPr/>
                    <a:lstStyle/>
                    <a:p>
                      <a:r>
                        <a:rPr lang="en-US" dirty="0" smtClean="0"/>
                        <a:t>10,0</a:t>
                      </a:r>
                      <a:endParaRPr lang="en-US" dirty="0"/>
                    </a:p>
                  </a:txBody>
                  <a:tcPr/>
                </a:tc>
              </a:tr>
              <a:tr h="370840">
                <a:tc>
                  <a:txBody>
                    <a:bodyPr/>
                    <a:lstStyle/>
                    <a:p>
                      <a:r>
                        <a:rPr lang="en-US" dirty="0" smtClean="0"/>
                        <a:t>Order date</a:t>
                      </a:r>
                      <a:endParaRPr lang="en-US" dirty="0"/>
                    </a:p>
                  </a:txBody>
                  <a:tcPr/>
                </a:tc>
                <a:tc>
                  <a:txBody>
                    <a:bodyPr/>
                    <a:lstStyle/>
                    <a:p>
                      <a:r>
                        <a:rPr lang="en-US" dirty="0" smtClean="0"/>
                        <a:t>Date</a:t>
                      </a:r>
                      <a:endParaRPr lang="en-US" dirty="0"/>
                    </a:p>
                  </a:txBody>
                  <a:tcPr/>
                </a:tc>
                <a:tc>
                  <a:txBody>
                    <a:bodyPr/>
                    <a:lstStyle/>
                    <a:p>
                      <a:endParaRPr lang="en-US" dirty="0"/>
                    </a:p>
                  </a:txBody>
                  <a:tcPr/>
                </a:tc>
              </a:tr>
              <a:tr h="370840">
                <a:tc>
                  <a:txBody>
                    <a:bodyPr/>
                    <a:lstStyle/>
                    <a:p>
                      <a:r>
                        <a:rPr lang="en-US" dirty="0" smtClean="0"/>
                        <a:t>Order status</a:t>
                      </a:r>
                      <a:endParaRPr lang="en-US" dirty="0"/>
                    </a:p>
                  </a:txBody>
                  <a:tcPr/>
                </a:tc>
                <a:tc>
                  <a:txBody>
                    <a:bodyPr/>
                    <a:lstStyle/>
                    <a:p>
                      <a:r>
                        <a:rPr lang="en-US" dirty="0" err="1" smtClean="0"/>
                        <a:t>Varchar</a:t>
                      </a:r>
                      <a:endParaRPr lang="en-US" dirty="0"/>
                    </a:p>
                  </a:txBody>
                  <a:tcPr/>
                </a:tc>
                <a:tc>
                  <a:txBody>
                    <a:bodyPr/>
                    <a:lstStyle/>
                    <a:p>
                      <a:r>
                        <a:rPr lang="en-US" dirty="0" smtClean="0"/>
                        <a:t>10</a:t>
                      </a:r>
                      <a:endParaRPr lang="en-US"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81000"/>
            <a:ext cx="7467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mj-lt"/>
              </a:rPr>
              <a:t>Data Dictionary</a:t>
            </a:r>
            <a:endParaRPr lang="en-US" sz="4800" dirty="0">
              <a:ln w="10160">
                <a:solidFill>
                  <a:schemeClr val="accent1"/>
                </a:solidFill>
                <a:prstDash val="solid"/>
              </a:ln>
              <a:solidFill>
                <a:srgbClr val="FFFFFF"/>
              </a:solidFill>
              <a:effectLst>
                <a:outerShdw blurRad="38100" dist="32000" dir="5400000" algn="tl">
                  <a:srgbClr val="000000">
                    <a:alpha val="30000"/>
                  </a:srgbClr>
                </a:outerShdw>
              </a:effectLst>
              <a:latin typeface="+mj-lt"/>
            </a:endParaRPr>
          </a:p>
        </p:txBody>
      </p:sp>
      <p:sp>
        <p:nvSpPr>
          <p:cNvPr id="11" name="TextBox 10"/>
          <p:cNvSpPr txBox="1"/>
          <p:nvPr/>
        </p:nvSpPr>
        <p:spPr>
          <a:xfrm>
            <a:off x="838200" y="1752600"/>
            <a:ext cx="7315200" cy="369332"/>
          </a:xfrm>
          <a:prstGeom prst="rect">
            <a:avLst/>
          </a:prstGeom>
          <a:noFill/>
        </p:spPr>
        <p:txBody>
          <a:bodyPr wrap="square" rtlCol="0">
            <a:spAutoFit/>
          </a:bodyPr>
          <a:lstStyle/>
          <a:p>
            <a:pPr algn="just">
              <a:buNone/>
            </a:pPr>
            <a:r>
              <a:rPr lang="en-US" sz="1800" dirty="0" smtClean="0"/>
              <a:t>	</a:t>
            </a:r>
          </a:p>
        </p:txBody>
      </p:sp>
      <p:sp>
        <p:nvSpPr>
          <p:cNvPr id="6" name="Content Placeholder 5"/>
          <p:cNvSpPr>
            <a:spLocks noGrp="1"/>
          </p:cNvSpPr>
          <p:nvPr>
            <p:ph sz="quarter" idx="1"/>
          </p:nvPr>
        </p:nvSpPr>
        <p:spPr/>
        <p:txBody>
          <a:bodyPr/>
          <a:lstStyle/>
          <a:p>
            <a:r>
              <a:rPr lang="en-US" dirty="0" smtClean="0"/>
              <a:t> </a:t>
            </a:r>
            <a:r>
              <a:rPr lang="en-US" dirty="0" smtClean="0">
                <a:solidFill>
                  <a:schemeClr val="accent1">
                    <a:lumMod val="50000"/>
                  </a:schemeClr>
                </a:solidFill>
              </a:rPr>
              <a:t>Order Shipping</a:t>
            </a:r>
          </a:p>
          <a:p>
            <a:pPr>
              <a:buNone/>
            </a:pPr>
            <a:r>
              <a:rPr lang="en-US" dirty="0" smtClean="0">
                <a:solidFill>
                  <a:schemeClr val="accent1">
                    <a:lumMod val="50000"/>
                  </a:schemeClr>
                </a:solidFill>
              </a:rPr>
              <a:t>		</a:t>
            </a:r>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Primary Key: </a:t>
            </a:r>
            <a:r>
              <a:rPr lang="en-US" dirty="0" smtClean="0"/>
              <a:t>email</a:t>
            </a:r>
            <a:endParaRPr lang="en-US" dirty="0"/>
          </a:p>
        </p:txBody>
      </p:sp>
      <p:graphicFrame>
        <p:nvGraphicFramePr>
          <p:cNvPr id="7" name="Table 6"/>
          <p:cNvGraphicFramePr>
            <a:graphicFrameLocks noGrp="1"/>
          </p:cNvGraphicFramePr>
          <p:nvPr/>
        </p:nvGraphicFramePr>
        <p:xfrm>
          <a:off x="1143000" y="2133600"/>
          <a:ext cx="5410200" cy="3949440"/>
        </p:xfrm>
        <a:graphic>
          <a:graphicData uri="http://schemas.openxmlformats.org/drawingml/2006/table">
            <a:tbl>
              <a:tblPr firstRow="1" bandRow="1">
                <a:tableStyleId>{5C22544A-7EE6-4342-B048-85BDC9FD1C3A}</a:tableStyleId>
              </a:tblPr>
              <a:tblGrid>
                <a:gridCol w="2028825"/>
                <a:gridCol w="1893570"/>
                <a:gridCol w="1487805"/>
              </a:tblGrid>
              <a:tr h="329120">
                <a:tc>
                  <a:txBody>
                    <a:bodyPr/>
                    <a:lstStyle/>
                    <a:p>
                      <a:pPr algn="ctr"/>
                      <a:r>
                        <a:rPr lang="en-US" sz="1600" dirty="0" smtClean="0"/>
                        <a:t>Field Name</a:t>
                      </a:r>
                      <a:endParaRPr lang="en-US" sz="1600" dirty="0"/>
                    </a:p>
                  </a:txBody>
                  <a:tcPr marL="81153" marR="81153" marT="40576" marB="40576"/>
                </a:tc>
                <a:tc>
                  <a:txBody>
                    <a:bodyPr/>
                    <a:lstStyle/>
                    <a:p>
                      <a:pPr algn="ctr"/>
                      <a:r>
                        <a:rPr lang="en-US" sz="1600" dirty="0" smtClean="0"/>
                        <a:t>Type</a:t>
                      </a:r>
                      <a:endParaRPr lang="en-US" sz="1600" dirty="0"/>
                    </a:p>
                  </a:txBody>
                  <a:tcPr marL="81153" marR="81153" marT="40576" marB="40576"/>
                </a:tc>
                <a:tc>
                  <a:txBody>
                    <a:bodyPr/>
                    <a:lstStyle/>
                    <a:p>
                      <a:pPr algn="ctr"/>
                      <a:r>
                        <a:rPr lang="en-US" sz="1600" dirty="0" smtClean="0"/>
                        <a:t>Size</a:t>
                      </a:r>
                      <a:endParaRPr lang="en-US" sz="1600" dirty="0"/>
                    </a:p>
                  </a:txBody>
                  <a:tcPr marL="81153" marR="81153" marT="40576" marB="40576"/>
                </a:tc>
              </a:tr>
              <a:tr h="329120">
                <a:tc>
                  <a:txBody>
                    <a:bodyPr/>
                    <a:lstStyle/>
                    <a:p>
                      <a:r>
                        <a:rPr lang="en-US" sz="1600" dirty="0" smtClean="0"/>
                        <a:t>Email</a:t>
                      </a:r>
                      <a:endParaRPr lang="en-US" sz="1600" dirty="0"/>
                    </a:p>
                  </a:txBody>
                  <a:tcPr marL="81153" marR="81153" marT="40576" marB="40576"/>
                </a:tc>
                <a:tc>
                  <a:txBody>
                    <a:bodyPr/>
                    <a:lstStyle/>
                    <a:p>
                      <a:r>
                        <a:rPr lang="en-US" sz="1600" dirty="0" err="1" smtClean="0"/>
                        <a:t>Varchar</a:t>
                      </a:r>
                      <a:endParaRPr lang="en-US" sz="1600" dirty="0"/>
                    </a:p>
                  </a:txBody>
                  <a:tcPr marL="81153" marR="81153" marT="40576" marB="40576"/>
                </a:tc>
                <a:tc>
                  <a:txBody>
                    <a:bodyPr/>
                    <a:lstStyle/>
                    <a:p>
                      <a:r>
                        <a:rPr lang="en-US" sz="1600" dirty="0" smtClean="0"/>
                        <a:t>50</a:t>
                      </a:r>
                      <a:endParaRPr lang="en-US" sz="1600" dirty="0"/>
                    </a:p>
                  </a:txBody>
                  <a:tcPr marL="81153" marR="81153" marT="40576" marB="40576"/>
                </a:tc>
              </a:tr>
              <a:tr h="329120">
                <a:tc>
                  <a:txBody>
                    <a:bodyPr/>
                    <a:lstStyle/>
                    <a:p>
                      <a:r>
                        <a:rPr lang="en-US" sz="1600" dirty="0" smtClean="0"/>
                        <a:t>Order id</a:t>
                      </a:r>
                      <a:endParaRPr lang="en-US" sz="1600" dirty="0"/>
                    </a:p>
                  </a:txBody>
                  <a:tcPr marL="81153" marR="81153" marT="40576" marB="40576"/>
                </a:tc>
                <a:tc>
                  <a:txBody>
                    <a:bodyPr/>
                    <a:lstStyle/>
                    <a:p>
                      <a:r>
                        <a:rPr lang="en-US" sz="1600" dirty="0" err="1" smtClean="0"/>
                        <a:t>Varchar</a:t>
                      </a:r>
                      <a:endParaRPr lang="en-US" sz="1600" dirty="0"/>
                    </a:p>
                  </a:txBody>
                  <a:tcPr marL="81153" marR="81153" marT="40576" marB="40576"/>
                </a:tc>
                <a:tc>
                  <a:txBody>
                    <a:bodyPr/>
                    <a:lstStyle/>
                    <a:p>
                      <a:r>
                        <a:rPr lang="en-US" sz="1600" dirty="0" smtClean="0"/>
                        <a:t>10</a:t>
                      </a:r>
                      <a:endParaRPr lang="en-US" sz="1600" dirty="0"/>
                    </a:p>
                  </a:txBody>
                  <a:tcPr marL="81153" marR="81153" marT="40576" marB="40576"/>
                </a:tc>
              </a:tr>
              <a:tr h="329120">
                <a:tc>
                  <a:txBody>
                    <a:bodyPr/>
                    <a:lstStyle/>
                    <a:p>
                      <a:r>
                        <a:rPr lang="en-US" sz="1600" dirty="0" smtClean="0"/>
                        <a:t>Name</a:t>
                      </a:r>
                      <a:endParaRPr lang="en-US" sz="1600" dirty="0"/>
                    </a:p>
                  </a:txBody>
                  <a:tcPr marL="81153" marR="81153" marT="40576" marB="40576"/>
                </a:tc>
                <a:tc>
                  <a:txBody>
                    <a:bodyPr/>
                    <a:lstStyle/>
                    <a:p>
                      <a:r>
                        <a:rPr lang="en-US" sz="1600" dirty="0" err="1" smtClean="0"/>
                        <a:t>Varchar</a:t>
                      </a:r>
                      <a:endParaRPr lang="en-US" sz="1600" dirty="0"/>
                    </a:p>
                  </a:txBody>
                  <a:tcPr marL="81153" marR="81153" marT="40576" marB="40576"/>
                </a:tc>
                <a:tc>
                  <a:txBody>
                    <a:bodyPr/>
                    <a:lstStyle/>
                    <a:p>
                      <a:r>
                        <a:rPr lang="en-US" sz="1600" dirty="0" smtClean="0"/>
                        <a:t>70</a:t>
                      </a:r>
                      <a:endParaRPr lang="en-US" sz="1600" dirty="0"/>
                    </a:p>
                  </a:txBody>
                  <a:tcPr marL="81153" marR="81153" marT="40576" marB="40576"/>
                </a:tc>
              </a:tr>
              <a:tr h="329120">
                <a:tc>
                  <a:txBody>
                    <a:bodyPr/>
                    <a:lstStyle/>
                    <a:p>
                      <a:r>
                        <a:rPr lang="en-US" sz="1600" dirty="0" smtClean="0"/>
                        <a:t>Address</a:t>
                      </a:r>
                      <a:endParaRPr lang="en-US" sz="1600" dirty="0"/>
                    </a:p>
                  </a:txBody>
                  <a:tcPr marL="81153" marR="81153" marT="40576" marB="40576"/>
                </a:tc>
                <a:tc>
                  <a:txBody>
                    <a:bodyPr/>
                    <a:lstStyle/>
                    <a:p>
                      <a:r>
                        <a:rPr lang="en-US" sz="1600" dirty="0" err="1" smtClean="0"/>
                        <a:t>Varchar</a:t>
                      </a:r>
                      <a:endParaRPr lang="en-US" sz="1600" dirty="0"/>
                    </a:p>
                  </a:txBody>
                  <a:tcPr marL="81153" marR="81153" marT="40576" marB="40576"/>
                </a:tc>
                <a:tc>
                  <a:txBody>
                    <a:bodyPr/>
                    <a:lstStyle/>
                    <a:p>
                      <a:r>
                        <a:rPr lang="en-US" sz="1600" dirty="0" smtClean="0"/>
                        <a:t>200</a:t>
                      </a:r>
                      <a:endParaRPr lang="en-US" sz="1600" dirty="0"/>
                    </a:p>
                  </a:txBody>
                  <a:tcPr marL="81153" marR="81153" marT="40576" marB="40576"/>
                </a:tc>
              </a:tr>
              <a:tr h="329120">
                <a:tc>
                  <a:txBody>
                    <a:bodyPr/>
                    <a:lstStyle/>
                    <a:p>
                      <a:r>
                        <a:rPr lang="en-US" sz="1600" dirty="0" smtClean="0"/>
                        <a:t>City</a:t>
                      </a:r>
                      <a:endParaRPr lang="en-US" sz="1600" dirty="0"/>
                    </a:p>
                  </a:txBody>
                  <a:tcPr marL="81153" marR="81153" marT="40576" marB="40576"/>
                </a:tc>
                <a:tc>
                  <a:txBody>
                    <a:bodyPr/>
                    <a:lstStyle/>
                    <a:p>
                      <a:r>
                        <a:rPr lang="en-US" sz="1600" dirty="0" err="1" smtClean="0"/>
                        <a:t>Varchar</a:t>
                      </a:r>
                      <a:endParaRPr lang="en-US" sz="1600" dirty="0"/>
                    </a:p>
                  </a:txBody>
                  <a:tcPr marL="81153" marR="81153" marT="40576" marB="40576"/>
                </a:tc>
                <a:tc>
                  <a:txBody>
                    <a:bodyPr/>
                    <a:lstStyle/>
                    <a:p>
                      <a:r>
                        <a:rPr lang="en-US" sz="1600" dirty="0" smtClean="0"/>
                        <a:t>40</a:t>
                      </a:r>
                      <a:endParaRPr lang="en-US" sz="1600" dirty="0"/>
                    </a:p>
                  </a:txBody>
                  <a:tcPr marL="81153" marR="81153" marT="40576" marB="40576"/>
                </a:tc>
              </a:tr>
              <a:tr h="329120">
                <a:tc>
                  <a:txBody>
                    <a:bodyPr/>
                    <a:lstStyle/>
                    <a:p>
                      <a:r>
                        <a:rPr lang="en-US" sz="1600" dirty="0" err="1" smtClean="0"/>
                        <a:t>Taluka</a:t>
                      </a:r>
                      <a:endParaRPr lang="en-US" sz="1600" dirty="0"/>
                    </a:p>
                  </a:txBody>
                  <a:tcPr marL="81153" marR="81153" marT="40576" marB="40576"/>
                </a:tc>
                <a:tc>
                  <a:txBody>
                    <a:bodyPr/>
                    <a:lstStyle/>
                    <a:p>
                      <a:r>
                        <a:rPr lang="en-US" sz="1600" dirty="0" err="1" smtClean="0"/>
                        <a:t>Varchar</a:t>
                      </a:r>
                      <a:endParaRPr lang="en-US" sz="1600" dirty="0"/>
                    </a:p>
                  </a:txBody>
                  <a:tcPr marL="81153" marR="81153" marT="40576" marB="40576"/>
                </a:tc>
                <a:tc>
                  <a:txBody>
                    <a:bodyPr/>
                    <a:lstStyle/>
                    <a:p>
                      <a:r>
                        <a:rPr lang="en-US" sz="1600" dirty="0" smtClean="0"/>
                        <a:t>40</a:t>
                      </a:r>
                      <a:endParaRPr lang="en-US" sz="1600" dirty="0"/>
                    </a:p>
                  </a:txBody>
                  <a:tcPr marL="81153" marR="81153" marT="40576" marB="40576"/>
                </a:tc>
              </a:tr>
              <a:tr h="329120">
                <a:tc>
                  <a:txBody>
                    <a:bodyPr/>
                    <a:lstStyle/>
                    <a:p>
                      <a:r>
                        <a:rPr lang="en-US" sz="1600" dirty="0" smtClean="0"/>
                        <a:t>Dist</a:t>
                      </a:r>
                      <a:endParaRPr lang="en-US" sz="1600" dirty="0"/>
                    </a:p>
                  </a:txBody>
                  <a:tcPr marL="81153" marR="81153" marT="40576" marB="40576"/>
                </a:tc>
                <a:tc>
                  <a:txBody>
                    <a:bodyPr/>
                    <a:lstStyle/>
                    <a:p>
                      <a:r>
                        <a:rPr lang="en-US" sz="1600" dirty="0" err="1" smtClean="0"/>
                        <a:t>Varchar</a:t>
                      </a:r>
                      <a:endParaRPr lang="en-US" sz="1600" dirty="0"/>
                    </a:p>
                  </a:txBody>
                  <a:tcPr marL="81153" marR="81153" marT="40576" marB="40576"/>
                </a:tc>
                <a:tc>
                  <a:txBody>
                    <a:bodyPr/>
                    <a:lstStyle/>
                    <a:p>
                      <a:r>
                        <a:rPr lang="en-US" sz="1600" dirty="0" smtClean="0"/>
                        <a:t>40</a:t>
                      </a:r>
                      <a:endParaRPr lang="en-US" sz="1600" dirty="0"/>
                    </a:p>
                  </a:txBody>
                  <a:tcPr marL="81153" marR="81153" marT="40576" marB="40576"/>
                </a:tc>
              </a:tr>
              <a:tr h="329120">
                <a:tc>
                  <a:txBody>
                    <a:bodyPr/>
                    <a:lstStyle/>
                    <a:p>
                      <a:r>
                        <a:rPr lang="en-US" sz="1600" dirty="0" smtClean="0"/>
                        <a:t>State</a:t>
                      </a:r>
                      <a:endParaRPr lang="en-US" sz="1600" dirty="0"/>
                    </a:p>
                  </a:txBody>
                  <a:tcPr marL="81153" marR="81153" marT="40576" marB="40576"/>
                </a:tc>
                <a:tc>
                  <a:txBody>
                    <a:bodyPr/>
                    <a:lstStyle/>
                    <a:p>
                      <a:r>
                        <a:rPr lang="en-US" sz="1600" dirty="0" err="1" smtClean="0"/>
                        <a:t>Varchar</a:t>
                      </a:r>
                      <a:endParaRPr lang="en-US" sz="1600" dirty="0"/>
                    </a:p>
                  </a:txBody>
                  <a:tcPr marL="81153" marR="81153" marT="40576" marB="40576"/>
                </a:tc>
                <a:tc>
                  <a:txBody>
                    <a:bodyPr/>
                    <a:lstStyle/>
                    <a:p>
                      <a:r>
                        <a:rPr lang="en-US" sz="1600" dirty="0" smtClean="0"/>
                        <a:t>30</a:t>
                      </a:r>
                      <a:endParaRPr lang="en-US" sz="1600" dirty="0"/>
                    </a:p>
                  </a:txBody>
                  <a:tcPr marL="81153" marR="81153" marT="40576" marB="40576"/>
                </a:tc>
              </a:tr>
              <a:tr h="329120">
                <a:tc>
                  <a:txBody>
                    <a:bodyPr/>
                    <a:lstStyle/>
                    <a:p>
                      <a:r>
                        <a:rPr lang="en-US" sz="1600" dirty="0" smtClean="0"/>
                        <a:t>Country</a:t>
                      </a:r>
                      <a:endParaRPr lang="en-US" sz="1600" dirty="0"/>
                    </a:p>
                  </a:txBody>
                  <a:tcPr marL="81153" marR="81153" marT="40576" marB="40576"/>
                </a:tc>
                <a:tc>
                  <a:txBody>
                    <a:bodyPr/>
                    <a:lstStyle/>
                    <a:p>
                      <a:r>
                        <a:rPr lang="en-US" sz="1600" dirty="0" err="1" smtClean="0"/>
                        <a:t>Varchar</a:t>
                      </a:r>
                      <a:endParaRPr lang="en-US" sz="1600" dirty="0"/>
                    </a:p>
                  </a:txBody>
                  <a:tcPr marL="81153" marR="81153" marT="40576" marB="40576"/>
                </a:tc>
                <a:tc>
                  <a:txBody>
                    <a:bodyPr/>
                    <a:lstStyle/>
                    <a:p>
                      <a:r>
                        <a:rPr lang="en-US" sz="1600" dirty="0" smtClean="0"/>
                        <a:t>30</a:t>
                      </a:r>
                      <a:endParaRPr lang="en-US" sz="1600" dirty="0"/>
                    </a:p>
                  </a:txBody>
                  <a:tcPr marL="81153" marR="81153" marT="40576" marB="40576"/>
                </a:tc>
              </a:tr>
              <a:tr h="329120">
                <a:tc>
                  <a:txBody>
                    <a:bodyPr/>
                    <a:lstStyle/>
                    <a:p>
                      <a:r>
                        <a:rPr lang="en-US" sz="1600" dirty="0" smtClean="0"/>
                        <a:t>Pin</a:t>
                      </a:r>
                      <a:endParaRPr lang="en-US" sz="1600" dirty="0"/>
                    </a:p>
                  </a:txBody>
                  <a:tcPr marL="81153" marR="81153" marT="40576" marB="40576"/>
                </a:tc>
                <a:tc>
                  <a:txBody>
                    <a:bodyPr/>
                    <a:lstStyle/>
                    <a:p>
                      <a:r>
                        <a:rPr lang="en-US" sz="1600" dirty="0" smtClean="0"/>
                        <a:t>Numeric</a:t>
                      </a:r>
                      <a:endParaRPr lang="en-US" sz="1600" dirty="0"/>
                    </a:p>
                  </a:txBody>
                  <a:tcPr marL="81153" marR="81153" marT="40576" marB="40576"/>
                </a:tc>
                <a:tc>
                  <a:txBody>
                    <a:bodyPr/>
                    <a:lstStyle/>
                    <a:p>
                      <a:r>
                        <a:rPr lang="en-US" sz="1600" dirty="0" smtClean="0"/>
                        <a:t>6,0</a:t>
                      </a:r>
                      <a:endParaRPr lang="en-US" sz="1600" dirty="0"/>
                    </a:p>
                  </a:txBody>
                  <a:tcPr marL="81153" marR="81153" marT="40576" marB="40576"/>
                </a:tc>
              </a:tr>
              <a:tr h="329120">
                <a:tc>
                  <a:txBody>
                    <a:bodyPr/>
                    <a:lstStyle/>
                    <a:p>
                      <a:r>
                        <a:rPr lang="en-US" sz="1600" dirty="0" smtClean="0"/>
                        <a:t>Mono</a:t>
                      </a:r>
                      <a:endParaRPr lang="en-US" sz="1600" dirty="0"/>
                    </a:p>
                  </a:txBody>
                  <a:tcPr marL="81153" marR="81153" marT="40576" marB="40576"/>
                </a:tc>
                <a:tc>
                  <a:txBody>
                    <a:bodyPr/>
                    <a:lstStyle/>
                    <a:p>
                      <a:r>
                        <a:rPr lang="en-US" sz="1600" dirty="0" smtClean="0"/>
                        <a:t>Numeric</a:t>
                      </a:r>
                      <a:endParaRPr lang="en-US" sz="1600" dirty="0"/>
                    </a:p>
                  </a:txBody>
                  <a:tcPr marL="81153" marR="81153" marT="40576" marB="40576"/>
                </a:tc>
                <a:tc>
                  <a:txBody>
                    <a:bodyPr/>
                    <a:lstStyle/>
                    <a:p>
                      <a:r>
                        <a:rPr lang="en-US" sz="1600" dirty="0" smtClean="0"/>
                        <a:t>15,0</a:t>
                      </a:r>
                      <a:endParaRPr lang="en-US" sz="1600" dirty="0"/>
                    </a:p>
                  </a:txBody>
                  <a:tcPr marL="81153" marR="81153" marT="40576" marB="40576"/>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81000"/>
            <a:ext cx="7467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mj-lt"/>
              </a:rPr>
              <a:t>Data Dictionary</a:t>
            </a:r>
            <a:endParaRPr lang="en-US" sz="4800" dirty="0">
              <a:ln w="10160">
                <a:solidFill>
                  <a:schemeClr val="accent1"/>
                </a:solidFill>
                <a:prstDash val="solid"/>
              </a:ln>
              <a:solidFill>
                <a:srgbClr val="FFFFFF"/>
              </a:solidFill>
              <a:effectLst>
                <a:outerShdw blurRad="38100" dist="32000" dir="5400000" algn="tl">
                  <a:srgbClr val="000000">
                    <a:alpha val="30000"/>
                  </a:srgbClr>
                </a:outerShdw>
              </a:effectLst>
              <a:latin typeface="+mj-lt"/>
            </a:endParaRPr>
          </a:p>
        </p:txBody>
      </p:sp>
      <p:sp>
        <p:nvSpPr>
          <p:cNvPr id="11" name="TextBox 10"/>
          <p:cNvSpPr txBox="1"/>
          <p:nvPr/>
        </p:nvSpPr>
        <p:spPr>
          <a:xfrm>
            <a:off x="838200" y="1752600"/>
            <a:ext cx="7315200" cy="369332"/>
          </a:xfrm>
          <a:prstGeom prst="rect">
            <a:avLst/>
          </a:prstGeom>
          <a:noFill/>
        </p:spPr>
        <p:txBody>
          <a:bodyPr wrap="square" rtlCol="0">
            <a:spAutoFit/>
          </a:bodyPr>
          <a:lstStyle/>
          <a:p>
            <a:pPr algn="just">
              <a:buNone/>
            </a:pPr>
            <a:r>
              <a:rPr lang="en-US" sz="1800" dirty="0" smtClean="0"/>
              <a:t>	</a:t>
            </a:r>
          </a:p>
        </p:txBody>
      </p:sp>
      <p:sp>
        <p:nvSpPr>
          <p:cNvPr id="6" name="Content Placeholder 5"/>
          <p:cNvSpPr>
            <a:spLocks noGrp="1"/>
          </p:cNvSpPr>
          <p:nvPr>
            <p:ph sz="quarter" idx="1"/>
          </p:nvPr>
        </p:nvSpPr>
        <p:spPr/>
        <p:txBody>
          <a:bodyPr/>
          <a:lstStyle/>
          <a:p>
            <a:r>
              <a:rPr lang="en-US" dirty="0" smtClean="0"/>
              <a:t> </a:t>
            </a:r>
            <a:r>
              <a:rPr lang="en-US" dirty="0" smtClean="0">
                <a:solidFill>
                  <a:schemeClr val="accent1">
                    <a:lumMod val="50000"/>
                  </a:schemeClr>
                </a:solidFill>
              </a:rPr>
              <a:t>Feedback</a:t>
            </a:r>
          </a:p>
          <a:p>
            <a:pPr>
              <a:buNone/>
            </a:pPr>
            <a:r>
              <a:rPr lang="en-US" dirty="0" smtClean="0">
                <a:solidFill>
                  <a:schemeClr val="accent1">
                    <a:lumMod val="50000"/>
                  </a:schemeClr>
                </a:solidFill>
              </a:rPr>
              <a:t>		</a:t>
            </a:r>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r>
              <a:rPr lang="en-US" dirty="0" smtClean="0">
                <a:solidFill>
                  <a:schemeClr val="accent1">
                    <a:lumMod val="75000"/>
                  </a:schemeClr>
                </a:solidFill>
              </a:rPr>
              <a:t>Primary Key: </a:t>
            </a:r>
            <a:r>
              <a:rPr lang="en-US" dirty="0" smtClean="0"/>
              <a:t>email</a:t>
            </a:r>
            <a:endParaRPr lang="en-US" dirty="0"/>
          </a:p>
        </p:txBody>
      </p:sp>
      <p:graphicFrame>
        <p:nvGraphicFramePr>
          <p:cNvPr id="7" name="Table 6"/>
          <p:cNvGraphicFramePr>
            <a:graphicFrameLocks noGrp="1"/>
          </p:cNvGraphicFramePr>
          <p:nvPr/>
        </p:nvGraphicFramePr>
        <p:xfrm>
          <a:off x="1219200" y="2286000"/>
          <a:ext cx="6096000" cy="2225040"/>
        </p:xfrm>
        <a:graphic>
          <a:graphicData uri="http://schemas.openxmlformats.org/drawingml/2006/table">
            <a:tbl>
              <a:tblPr firstRow="1" bandRow="1">
                <a:tableStyleId>{5C22544A-7EE6-4342-B048-85BDC9FD1C3A}</a:tableStyleId>
              </a:tblPr>
              <a:tblGrid>
                <a:gridCol w="2286000"/>
                <a:gridCol w="2133600"/>
                <a:gridCol w="1676400"/>
              </a:tblGrid>
              <a:tr h="370840">
                <a:tc>
                  <a:txBody>
                    <a:bodyPr/>
                    <a:lstStyle/>
                    <a:p>
                      <a:pPr algn="ctr"/>
                      <a:r>
                        <a:rPr lang="en-US" dirty="0" smtClean="0"/>
                        <a:t>Field Name</a:t>
                      </a:r>
                      <a:endParaRPr lang="en-US" dirty="0"/>
                    </a:p>
                  </a:txBody>
                  <a:tcPr/>
                </a:tc>
                <a:tc>
                  <a:txBody>
                    <a:bodyPr/>
                    <a:lstStyle/>
                    <a:p>
                      <a:pPr algn="ctr"/>
                      <a:r>
                        <a:rPr lang="en-US" dirty="0" smtClean="0"/>
                        <a:t>Type</a:t>
                      </a:r>
                      <a:endParaRPr lang="en-US" dirty="0"/>
                    </a:p>
                  </a:txBody>
                  <a:tcPr/>
                </a:tc>
                <a:tc>
                  <a:txBody>
                    <a:bodyPr/>
                    <a:lstStyle/>
                    <a:p>
                      <a:pPr algn="ctr"/>
                      <a:r>
                        <a:rPr lang="en-US" dirty="0" smtClean="0"/>
                        <a:t>Size</a:t>
                      </a:r>
                      <a:endParaRPr lang="en-US" dirty="0"/>
                    </a:p>
                  </a:txBody>
                  <a:tcPr/>
                </a:tc>
              </a:tr>
              <a:tr h="370840">
                <a:tc>
                  <a:txBody>
                    <a:bodyPr/>
                    <a:lstStyle/>
                    <a:p>
                      <a:r>
                        <a:rPr lang="en-US" dirty="0" smtClean="0"/>
                        <a:t>Email</a:t>
                      </a:r>
                      <a:endParaRPr lang="en-US" dirty="0"/>
                    </a:p>
                  </a:txBody>
                  <a:tcPr/>
                </a:tc>
                <a:tc>
                  <a:txBody>
                    <a:bodyPr/>
                    <a:lstStyle/>
                    <a:p>
                      <a:r>
                        <a:rPr lang="en-US" dirty="0" err="1" smtClean="0"/>
                        <a:t>Varchar</a:t>
                      </a:r>
                      <a:endParaRPr lang="en-US" dirty="0"/>
                    </a:p>
                  </a:txBody>
                  <a:tcPr/>
                </a:tc>
                <a:tc>
                  <a:txBody>
                    <a:bodyPr/>
                    <a:lstStyle/>
                    <a:p>
                      <a:r>
                        <a:rPr lang="en-US" dirty="0" smtClean="0"/>
                        <a:t>50</a:t>
                      </a:r>
                      <a:endParaRPr lang="en-US" dirty="0"/>
                    </a:p>
                  </a:txBody>
                  <a:tcPr/>
                </a:tc>
              </a:tr>
              <a:tr h="370840">
                <a:tc>
                  <a:txBody>
                    <a:bodyPr/>
                    <a:lstStyle/>
                    <a:p>
                      <a:r>
                        <a:rPr lang="en-US" dirty="0" smtClean="0"/>
                        <a:t>Book variety</a:t>
                      </a:r>
                      <a:endParaRPr lang="en-US" dirty="0"/>
                    </a:p>
                  </a:txBody>
                  <a:tcPr/>
                </a:tc>
                <a:tc>
                  <a:txBody>
                    <a:bodyPr/>
                    <a:lstStyle/>
                    <a:p>
                      <a:r>
                        <a:rPr lang="en-US" dirty="0" err="1" smtClean="0"/>
                        <a:t>Varchar</a:t>
                      </a:r>
                      <a:endParaRPr lang="en-US" dirty="0"/>
                    </a:p>
                  </a:txBody>
                  <a:tcPr/>
                </a:tc>
                <a:tc>
                  <a:txBody>
                    <a:bodyPr/>
                    <a:lstStyle/>
                    <a:p>
                      <a:r>
                        <a:rPr lang="en-US" dirty="0" smtClean="0"/>
                        <a:t>1</a:t>
                      </a:r>
                      <a:endParaRPr lang="en-US" dirty="0"/>
                    </a:p>
                  </a:txBody>
                  <a:tcPr/>
                </a:tc>
              </a:tr>
              <a:tr h="370840">
                <a:tc>
                  <a:txBody>
                    <a:bodyPr/>
                    <a:lstStyle/>
                    <a:p>
                      <a:r>
                        <a:rPr lang="en-US" dirty="0" smtClean="0"/>
                        <a:t>Web rat</a:t>
                      </a:r>
                      <a:endParaRPr lang="en-US" dirty="0"/>
                    </a:p>
                  </a:txBody>
                  <a:tcPr/>
                </a:tc>
                <a:tc>
                  <a:txBody>
                    <a:bodyPr/>
                    <a:lstStyle/>
                    <a:p>
                      <a:r>
                        <a:rPr lang="en-US" dirty="0" err="1" smtClean="0"/>
                        <a:t>Varchar</a:t>
                      </a:r>
                      <a:endParaRPr lang="en-US" dirty="0"/>
                    </a:p>
                  </a:txBody>
                  <a:tcPr/>
                </a:tc>
                <a:tc>
                  <a:txBody>
                    <a:bodyPr/>
                    <a:lstStyle/>
                    <a:p>
                      <a:r>
                        <a:rPr lang="en-US" dirty="0" smtClean="0"/>
                        <a:t>1</a:t>
                      </a:r>
                      <a:endParaRPr lang="en-US" dirty="0"/>
                    </a:p>
                  </a:txBody>
                  <a:tcPr/>
                </a:tc>
              </a:tr>
              <a:tr h="370840">
                <a:tc>
                  <a:txBody>
                    <a:bodyPr/>
                    <a:lstStyle/>
                    <a:p>
                      <a:r>
                        <a:rPr lang="en-US" dirty="0" smtClean="0"/>
                        <a:t>Remarks</a:t>
                      </a:r>
                      <a:endParaRPr lang="en-US" dirty="0"/>
                    </a:p>
                  </a:txBody>
                  <a:tcPr/>
                </a:tc>
                <a:tc>
                  <a:txBody>
                    <a:bodyPr/>
                    <a:lstStyle/>
                    <a:p>
                      <a:r>
                        <a:rPr lang="en-US" dirty="0" err="1" smtClean="0"/>
                        <a:t>Varchar</a:t>
                      </a:r>
                      <a:endParaRPr lang="en-US" dirty="0"/>
                    </a:p>
                  </a:txBody>
                  <a:tcPr/>
                </a:tc>
                <a:tc>
                  <a:txBody>
                    <a:bodyPr/>
                    <a:lstStyle/>
                    <a:p>
                      <a:r>
                        <a:rPr lang="en-US" dirty="0" smtClean="0"/>
                        <a:t>255</a:t>
                      </a:r>
                      <a:endParaRPr lang="en-US" dirty="0"/>
                    </a:p>
                  </a:txBody>
                  <a:tcPr/>
                </a:tc>
              </a:tr>
              <a:tr h="370840">
                <a:tc>
                  <a:txBody>
                    <a:bodyPr/>
                    <a:lstStyle/>
                    <a:p>
                      <a:r>
                        <a:rPr lang="en-US" dirty="0" err="1" smtClean="0"/>
                        <a:t>Satis</a:t>
                      </a:r>
                      <a:endParaRPr lang="en-US" dirty="0"/>
                    </a:p>
                  </a:txBody>
                  <a:tcPr/>
                </a:tc>
                <a:tc>
                  <a:txBody>
                    <a:bodyPr/>
                    <a:lstStyle/>
                    <a:p>
                      <a:r>
                        <a:rPr lang="en-US" dirty="0" err="1" smtClean="0"/>
                        <a:t>Varchar</a:t>
                      </a:r>
                      <a:endParaRPr lang="en-US" dirty="0"/>
                    </a:p>
                  </a:txBody>
                  <a:tcPr/>
                </a:tc>
                <a:tc>
                  <a:txBody>
                    <a:bodyPr/>
                    <a:lstStyle/>
                    <a:p>
                      <a:r>
                        <a:rPr lang="en-US" dirty="0" smtClean="0"/>
                        <a:t>10</a:t>
                      </a:r>
                      <a:endParaRPr lang="en-US"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81000"/>
            <a:ext cx="7467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mj-lt"/>
              </a:rPr>
              <a:t>Data Flow </a:t>
            </a:r>
            <a:r>
              <a:rPr lang="en-US" sz="4800" dirty="0" err="1" smtClean="0">
                <a:ln w="10160">
                  <a:solidFill>
                    <a:schemeClr val="accent1"/>
                  </a:solidFill>
                  <a:prstDash val="solid"/>
                </a:ln>
                <a:solidFill>
                  <a:srgbClr val="FFFFFF"/>
                </a:solidFill>
                <a:effectLst>
                  <a:outerShdw blurRad="38100" dist="32000" dir="5400000" algn="tl">
                    <a:srgbClr val="000000">
                      <a:alpha val="30000"/>
                    </a:srgbClr>
                  </a:outerShdw>
                </a:effectLst>
                <a:latin typeface="+mj-lt"/>
              </a:rPr>
              <a:t>Diagaram</a:t>
            </a:r>
            <a:endParaRPr lang="en-US" sz="4800" dirty="0">
              <a:ln w="10160">
                <a:solidFill>
                  <a:schemeClr val="accent1"/>
                </a:solidFill>
                <a:prstDash val="solid"/>
              </a:ln>
              <a:solidFill>
                <a:srgbClr val="FFFFFF"/>
              </a:solidFill>
              <a:effectLst>
                <a:outerShdw blurRad="38100" dist="32000" dir="5400000" algn="tl">
                  <a:srgbClr val="000000">
                    <a:alpha val="30000"/>
                  </a:srgbClr>
                </a:outerShdw>
              </a:effectLst>
              <a:latin typeface="+mj-lt"/>
            </a:endParaRPr>
          </a:p>
        </p:txBody>
      </p:sp>
      <p:sp>
        <p:nvSpPr>
          <p:cNvPr id="11" name="TextBox 10"/>
          <p:cNvSpPr txBox="1"/>
          <p:nvPr/>
        </p:nvSpPr>
        <p:spPr>
          <a:xfrm>
            <a:off x="838200" y="1752600"/>
            <a:ext cx="7315200" cy="369332"/>
          </a:xfrm>
          <a:prstGeom prst="rect">
            <a:avLst/>
          </a:prstGeom>
          <a:noFill/>
        </p:spPr>
        <p:txBody>
          <a:bodyPr wrap="square" rtlCol="0">
            <a:spAutoFit/>
          </a:bodyPr>
          <a:lstStyle/>
          <a:p>
            <a:pPr algn="just">
              <a:buNone/>
            </a:pPr>
            <a:r>
              <a:rPr lang="en-US" sz="1800" dirty="0" smtClean="0"/>
              <a:t>	</a:t>
            </a:r>
          </a:p>
        </p:txBody>
      </p:sp>
      <p:sp>
        <p:nvSpPr>
          <p:cNvPr id="6" name="Content Placeholder 5"/>
          <p:cNvSpPr>
            <a:spLocks noGrp="1"/>
          </p:cNvSpPr>
          <p:nvPr>
            <p:ph sz="quarter" idx="1"/>
          </p:nvPr>
        </p:nvSpPr>
        <p:spPr/>
        <p:txBody>
          <a:bodyPr/>
          <a:lstStyle/>
          <a:p>
            <a:r>
              <a:rPr lang="en-US" dirty="0" smtClean="0"/>
              <a:t> </a:t>
            </a:r>
            <a:r>
              <a:rPr lang="en-US" dirty="0" smtClean="0">
                <a:solidFill>
                  <a:schemeClr val="accent1">
                    <a:lumMod val="50000"/>
                  </a:schemeClr>
                </a:solidFill>
              </a:rPr>
              <a:t>Context Level Diagram</a:t>
            </a:r>
          </a:p>
          <a:p>
            <a:pPr>
              <a:buNone/>
            </a:pPr>
            <a:r>
              <a:rPr lang="en-US" dirty="0" smtClean="0">
                <a:solidFill>
                  <a:schemeClr val="accent1">
                    <a:lumMod val="50000"/>
                  </a:schemeClr>
                </a:solidFill>
              </a:rPr>
              <a:t>		</a:t>
            </a:r>
          </a:p>
        </p:txBody>
      </p:sp>
      <p:sp>
        <p:nvSpPr>
          <p:cNvPr id="5" name="Oval 4"/>
          <p:cNvSpPr/>
          <p:nvPr/>
        </p:nvSpPr>
        <p:spPr>
          <a:xfrm>
            <a:off x="3276600" y="2971800"/>
            <a:ext cx="1905000" cy="190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t>Online </a:t>
            </a:r>
            <a:endParaRPr lang="en-US" sz="1600" b="1" dirty="0" smtClean="0"/>
          </a:p>
          <a:p>
            <a:pPr algn="ctr"/>
            <a:r>
              <a:rPr lang="en-US" sz="1300" b="1" dirty="0" smtClean="0"/>
              <a:t>BOOKSTALL</a:t>
            </a:r>
            <a:endParaRPr lang="en-US" sz="1300" b="1" dirty="0"/>
          </a:p>
        </p:txBody>
      </p:sp>
      <p:sp>
        <p:nvSpPr>
          <p:cNvPr id="7" name="Rectangle 6"/>
          <p:cNvSpPr/>
          <p:nvPr/>
        </p:nvSpPr>
        <p:spPr>
          <a:xfrm>
            <a:off x="228600" y="37338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Administrator</a:t>
            </a:r>
            <a:endParaRPr lang="en-US" b="1" dirty="0"/>
          </a:p>
        </p:txBody>
      </p:sp>
      <p:sp>
        <p:nvSpPr>
          <p:cNvPr id="8" name="Rectangle 7"/>
          <p:cNvSpPr/>
          <p:nvPr/>
        </p:nvSpPr>
        <p:spPr>
          <a:xfrm>
            <a:off x="6705600" y="37338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Customer\User</a:t>
            </a:r>
            <a:endParaRPr lang="en-US" b="1" dirty="0"/>
          </a:p>
        </p:txBody>
      </p:sp>
      <p:cxnSp>
        <p:nvCxnSpPr>
          <p:cNvPr id="10" name="Straight Arrow Connector 9"/>
          <p:cNvCxnSpPr/>
          <p:nvPr/>
        </p:nvCxnSpPr>
        <p:spPr>
          <a:xfrm>
            <a:off x="1981200" y="3810000"/>
            <a:ext cx="1295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rot="10800000">
            <a:off x="1981200" y="4114800"/>
            <a:ext cx="1295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5181600" y="3809907"/>
            <a:ext cx="1524000" cy="18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rot="10800000">
            <a:off x="5181600" y="4114711"/>
            <a:ext cx="1524000" cy="18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2057400" y="3429000"/>
            <a:ext cx="1066800" cy="461665"/>
          </a:xfrm>
          <a:prstGeom prst="rect">
            <a:avLst/>
          </a:prstGeom>
          <a:noFill/>
        </p:spPr>
        <p:txBody>
          <a:bodyPr wrap="square" rtlCol="0">
            <a:spAutoFit/>
          </a:bodyPr>
          <a:lstStyle/>
          <a:p>
            <a:pPr algn="ctr"/>
            <a:r>
              <a:rPr lang="en-US" sz="1200" dirty="0" smtClean="0"/>
              <a:t>Admin Id &amp; Password</a:t>
            </a:r>
            <a:endParaRPr lang="en-US" sz="1200" dirty="0"/>
          </a:p>
        </p:txBody>
      </p:sp>
      <p:sp>
        <p:nvSpPr>
          <p:cNvPr id="26" name="TextBox 25"/>
          <p:cNvSpPr txBox="1"/>
          <p:nvPr/>
        </p:nvSpPr>
        <p:spPr>
          <a:xfrm>
            <a:off x="2057400" y="4114800"/>
            <a:ext cx="1066800" cy="276999"/>
          </a:xfrm>
          <a:prstGeom prst="rect">
            <a:avLst/>
          </a:prstGeom>
          <a:noFill/>
        </p:spPr>
        <p:txBody>
          <a:bodyPr wrap="square" rtlCol="0">
            <a:spAutoFit/>
          </a:bodyPr>
          <a:lstStyle/>
          <a:p>
            <a:pPr algn="ctr"/>
            <a:r>
              <a:rPr lang="en-US" sz="1200" dirty="0" smtClean="0"/>
              <a:t>Login/Error</a:t>
            </a:r>
            <a:endParaRPr lang="en-US" sz="1200" dirty="0"/>
          </a:p>
        </p:txBody>
      </p:sp>
      <p:sp>
        <p:nvSpPr>
          <p:cNvPr id="27" name="TextBox 26"/>
          <p:cNvSpPr txBox="1"/>
          <p:nvPr/>
        </p:nvSpPr>
        <p:spPr>
          <a:xfrm>
            <a:off x="5486400" y="3429000"/>
            <a:ext cx="1066800" cy="461665"/>
          </a:xfrm>
          <a:prstGeom prst="rect">
            <a:avLst/>
          </a:prstGeom>
          <a:noFill/>
        </p:spPr>
        <p:txBody>
          <a:bodyPr wrap="square" rtlCol="0">
            <a:spAutoFit/>
          </a:bodyPr>
          <a:lstStyle/>
          <a:p>
            <a:pPr algn="ctr"/>
            <a:r>
              <a:rPr lang="en-US" sz="1200" dirty="0" smtClean="0"/>
              <a:t>Request For Item</a:t>
            </a:r>
            <a:endParaRPr lang="en-US" sz="1200" dirty="0"/>
          </a:p>
        </p:txBody>
      </p:sp>
      <p:sp>
        <p:nvSpPr>
          <p:cNvPr id="28" name="TextBox 27"/>
          <p:cNvSpPr txBox="1"/>
          <p:nvPr/>
        </p:nvSpPr>
        <p:spPr>
          <a:xfrm>
            <a:off x="5334000" y="4114800"/>
            <a:ext cx="1371600" cy="276999"/>
          </a:xfrm>
          <a:prstGeom prst="rect">
            <a:avLst/>
          </a:prstGeom>
          <a:noFill/>
        </p:spPr>
        <p:txBody>
          <a:bodyPr wrap="square" rtlCol="0">
            <a:spAutoFit/>
          </a:bodyPr>
          <a:lstStyle/>
          <a:p>
            <a:pPr algn="ctr"/>
            <a:r>
              <a:rPr lang="en-US" sz="1200" dirty="0" smtClean="0"/>
              <a:t>Acknowledgment</a:t>
            </a:r>
            <a:endParaRPr lang="en-US" sz="1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81000"/>
            <a:ext cx="7467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mj-lt"/>
              </a:rPr>
              <a:t>Data Flow </a:t>
            </a:r>
            <a:r>
              <a:rPr lang="en-US" sz="4800" dirty="0" err="1" smtClean="0">
                <a:ln w="10160">
                  <a:solidFill>
                    <a:schemeClr val="accent1"/>
                  </a:solidFill>
                  <a:prstDash val="solid"/>
                </a:ln>
                <a:solidFill>
                  <a:srgbClr val="FFFFFF"/>
                </a:solidFill>
                <a:effectLst>
                  <a:outerShdw blurRad="38100" dist="32000" dir="5400000" algn="tl">
                    <a:srgbClr val="000000">
                      <a:alpha val="30000"/>
                    </a:srgbClr>
                  </a:outerShdw>
                </a:effectLst>
                <a:latin typeface="+mj-lt"/>
              </a:rPr>
              <a:t>Diagaram</a:t>
            </a:r>
            <a:endParaRPr lang="en-US" sz="4800" dirty="0">
              <a:ln w="10160">
                <a:solidFill>
                  <a:schemeClr val="accent1"/>
                </a:solidFill>
                <a:prstDash val="solid"/>
              </a:ln>
              <a:solidFill>
                <a:srgbClr val="FFFFFF"/>
              </a:solidFill>
              <a:effectLst>
                <a:outerShdw blurRad="38100" dist="32000" dir="5400000" algn="tl">
                  <a:srgbClr val="000000">
                    <a:alpha val="30000"/>
                  </a:srgbClr>
                </a:outerShdw>
              </a:effectLst>
              <a:latin typeface="+mj-lt"/>
            </a:endParaRPr>
          </a:p>
        </p:txBody>
      </p:sp>
      <p:sp>
        <p:nvSpPr>
          <p:cNvPr id="11" name="TextBox 10"/>
          <p:cNvSpPr txBox="1"/>
          <p:nvPr/>
        </p:nvSpPr>
        <p:spPr>
          <a:xfrm>
            <a:off x="838200" y="1752600"/>
            <a:ext cx="7315200" cy="369332"/>
          </a:xfrm>
          <a:prstGeom prst="rect">
            <a:avLst/>
          </a:prstGeom>
          <a:noFill/>
        </p:spPr>
        <p:txBody>
          <a:bodyPr wrap="square" rtlCol="0">
            <a:spAutoFit/>
          </a:bodyPr>
          <a:lstStyle/>
          <a:p>
            <a:pPr algn="just">
              <a:buNone/>
            </a:pPr>
            <a:r>
              <a:rPr lang="en-US" sz="1800" dirty="0" smtClean="0"/>
              <a:t>	</a:t>
            </a:r>
          </a:p>
        </p:txBody>
      </p:sp>
      <p:sp>
        <p:nvSpPr>
          <p:cNvPr id="6" name="Content Placeholder 5"/>
          <p:cNvSpPr>
            <a:spLocks noGrp="1"/>
          </p:cNvSpPr>
          <p:nvPr>
            <p:ph sz="quarter" idx="1"/>
          </p:nvPr>
        </p:nvSpPr>
        <p:spPr/>
        <p:txBody>
          <a:bodyPr/>
          <a:lstStyle/>
          <a:p>
            <a:r>
              <a:rPr lang="en-US" dirty="0" smtClean="0"/>
              <a:t> </a:t>
            </a:r>
            <a:r>
              <a:rPr lang="en-US" dirty="0" smtClean="0">
                <a:solidFill>
                  <a:schemeClr val="accent1">
                    <a:lumMod val="50000"/>
                  </a:schemeClr>
                </a:solidFill>
              </a:rPr>
              <a:t>Zero Level DFD</a:t>
            </a:r>
          </a:p>
          <a:p>
            <a:pPr>
              <a:buNone/>
            </a:pPr>
            <a:r>
              <a:rPr lang="en-US" dirty="0" smtClean="0">
                <a:solidFill>
                  <a:schemeClr val="accent1">
                    <a:lumMod val="50000"/>
                  </a:schemeClr>
                </a:solidFill>
              </a:rPr>
              <a:t>		</a:t>
            </a:r>
          </a:p>
        </p:txBody>
      </p:sp>
      <p:sp>
        <p:nvSpPr>
          <p:cNvPr id="5" name="Oval 4"/>
          <p:cNvSpPr/>
          <p:nvPr/>
        </p:nvSpPr>
        <p:spPr>
          <a:xfrm>
            <a:off x="3886200" y="198120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1.0</a:t>
            </a:r>
          </a:p>
          <a:p>
            <a:pPr algn="ctr"/>
            <a:r>
              <a:rPr lang="en-US" sz="1100" b="1" dirty="0" smtClean="0"/>
              <a:t>Items</a:t>
            </a:r>
            <a:endParaRPr lang="en-US" sz="1100" b="1" dirty="0"/>
          </a:p>
        </p:txBody>
      </p:sp>
      <p:sp>
        <p:nvSpPr>
          <p:cNvPr id="7" name="Rectangle 6"/>
          <p:cNvSpPr/>
          <p:nvPr/>
        </p:nvSpPr>
        <p:spPr>
          <a:xfrm>
            <a:off x="228600" y="22098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Visitor/Admin</a:t>
            </a:r>
            <a:endParaRPr lang="en-US" b="1" dirty="0"/>
          </a:p>
        </p:txBody>
      </p:sp>
      <p:cxnSp>
        <p:nvCxnSpPr>
          <p:cNvPr id="15" name="Straight Arrow Connector 14"/>
          <p:cNvCxnSpPr/>
          <p:nvPr/>
        </p:nvCxnSpPr>
        <p:spPr>
          <a:xfrm>
            <a:off x="4648200" y="2209800"/>
            <a:ext cx="1752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rot="10800000" flipV="1">
            <a:off x="4724400" y="2512548"/>
            <a:ext cx="1676400" cy="20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1447800" y="4218801"/>
            <a:ext cx="1676400" cy="276999"/>
          </a:xfrm>
          <a:prstGeom prst="rect">
            <a:avLst/>
          </a:prstGeom>
          <a:noFill/>
        </p:spPr>
        <p:txBody>
          <a:bodyPr wrap="square" rtlCol="0">
            <a:spAutoFit/>
          </a:bodyPr>
          <a:lstStyle/>
          <a:p>
            <a:pPr algn="ctr"/>
            <a:r>
              <a:rPr lang="en-US" sz="1200" dirty="0" smtClean="0"/>
              <a:t>Admin Id &amp; Password</a:t>
            </a:r>
            <a:endParaRPr lang="en-US" sz="1200" dirty="0"/>
          </a:p>
        </p:txBody>
      </p:sp>
      <p:sp>
        <p:nvSpPr>
          <p:cNvPr id="26" name="TextBox 25"/>
          <p:cNvSpPr txBox="1"/>
          <p:nvPr/>
        </p:nvSpPr>
        <p:spPr>
          <a:xfrm>
            <a:off x="1676400" y="4800600"/>
            <a:ext cx="1066800" cy="276999"/>
          </a:xfrm>
          <a:prstGeom prst="rect">
            <a:avLst/>
          </a:prstGeom>
          <a:noFill/>
        </p:spPr>
        <p:txBody>
          <a:bodyPr wrap="square" rtlCol="0">
            <a:spAutoFit/>
          </a:bodyPr>
          <a:lstStyle/>
          <a:p>
            <a:pPr algn="ctr"/>
            <a:r>
              <a:rPr lang="en-US" sz="1200" dirty="0" smtClean="0"/>
              <a:t>Login/Error</a:t>
            </a:r>
            <a:endParaRPr lang="en-US" sz="1200" dirty="0"/>
          </a:p>
        </p:txBody>
      </p:sp>
      <p:sp>
        <p:nvSpPr>
          <p:cNvPr id="27" name="TextBox 26"/>
          <p:cNvSpPr txBox="1"/>
          <p:nvPr/>
        </p:nvSpPr>
        <p:spPr>
          <a:xfrm>
            <a:off x="4572000" y="1981200"/>
            <a:ext cx="1905000" cy="276999"/>
          </a:xfrm>
          <a:prstGeom prst="rect">
            <a:avLst/>
          </a:prstGeom>
          <a:noFill/>
        </p:spPr>
        <p:txBody>
          <a:bodyPr wrap="square" rtlCol="0">
            <a:spAutoFit/>
          </a:bodyPr>
          <a:lstStyle/>
          <a:p>
            <a:pPr algn="ctr"/>
            <a:r>
              <a:rPr lang="en-US" sz="1200" dirty="0" smtClean="0"/>
              <a:t>Request For Item Detail</a:t>
            </a:r>
            <a:endParaRPr lang="en-US" sz="1200" dirty="0"/>
          </a:p>
        </p:txBody>
      </p:sp>
      <p:sp>
        <p:nvSpPr>
          <p:cNvPr id="28" name="TextBox 27"/>
          <p:cNvSpPr txBox="1"/>
          <p:nvPr/>
        </p:nvSpPr>
        <p:spPr>
          <a:xfrm>
            <a:off x="4876800" y="2514600"/>
            <a:ext cx="1371600" cy="276999"/>
          </a:xfrm>
          <a:prstGeom prst="rect">
            <a:avLst/>
          </a:prstGeom>
          <a:noFill/>
        </p:spPr>
        <p:txBody>
          <a:bodyPr wrap="square" rtlCol="0">
            <a:spAutoFit/>
          </a:bodyPr>
          <a:lstStyle/>
          <a:p>
            <a:pPr algn="ctr"/>
            <a:r>
              <a:rPr lang="en-US" sz="1200" dirty="0" smtClean="0"/>
              <a:t>Acknowledgment</a:t>
            </a:r>
            <a:endParaRPr lang="en-US" sz="1200" dirty="0"/>
          </a:p>
        </p:txBody>
      </p:sp>
      <p:sp>
        <p:nvSpPr>
          <p:cNvPr id="17" name="Oval 16"/>
          <p:cNvSpPr/>
          <p:nvPr/>
        </p:nvSpPr>
        <p:spPr>
          <a:xfrm>
            <a:off x="3886200" y="30480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2.0</a:t>
            </a:r>
          </a:p>
          <a:p>
            <a:pPr algn="ctr"/>
            <a:r>
              <a:rPr lang="en-US" sz="1000" b="1" dirty="0" smtClean="0"/>
              <a:t>Search</a:t>
            </a:r>
            <a:endParaRPr lang="en-US" sz="1000" b="1" dirty="0"/>
          </a:p>
        </p:txBody>
      </p:sp>
      <p:sp>
        <p:nvSpPr>
          <p:cNvPr id="18" name="Oval 17"/>
          <p:cNvSpPr/>
          <p:nvPr/>
        </p:nvSpPr>
        <p:spPr>
          <a:xfrm>
            <a:off x="3886200" y="41910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3.0</a:t>
            </a:r>
          </a:p>
          <a:p>
            <a:pPr algn="ctr"/>
            <a:r>
              <a:rPr lang="en-US" sz="1000" b="1" dirty="0" smtClean="0"/>
              <a:t>Admin</a:t>
            </a:r>
            <a:endParaRPr lang="en-US" sz="1000" b="1" dirty="0"/>
          </a:p>
        </p:txBody>
      </p:sp>
      <p:sp>
        <p:nvSpPr>
          <p:cNvPr id="19" name="Oval 18"/>
          <p:cNvSpPr/>
          <p:nvPr/>
        </p:nvSpPr>
        <p:spPr>
          <a:xfrm>
            <a:off x="3886200" y="52578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4.0</a:t>
            </a:r>
          </a:p>
          <a:p>
            <a:pPr algn="ctr"/>
            <a:r>
              <a:rPr lang="en-US" sz="1200" b="1" dirty="0" smtClean="0"/>
              <a:t>User</a:t>
            </a:r>
          </a:p>
          <a:p>
            <a:pPr algn="ctr"/>
            <a:r>
              <a:rPr lang="en-US" sz="1200" b="1" dirty="0" smtClean="0"/>
              <a:t>Feed</a:t>
            </a:r>
          </a:p>
          <a:p>
            <a:pPr algn="ctr"/>
            <a:r>
              <a:rPr lang="en-US" sz="1200" b="1" dirty="0" smtClean="0"/>
              <a:t>Back</a:t>
            </a:r>
          </a:p>
        </p:txBody>
      </p:sp>
      <p:cxnSp>
        <p:nvCxnSpPr>
          <p:cNvPr id="21" name="Straight Connector 20"/>
          <p:cNvCxnSpPr/>
          <p:nvPr/>
        </p:nvCxnSpPr>
        <p:spPr>
          <a:xfrm>
            <a:off x="6477000" y="2208212"/>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477000" y="2514600"/>
            <a:ext cx="1219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400800" y="2209800"/>
            <a:ext cx="1358333" cy="304800"/>
          </a:xfrm>
          <a:prstGeom prst="rect">
            <a:avLst/>
          </a:prstGeom>
          <a:noFill/>
        </p:spPr>
        <p:txBody>
          <a:bodyPr wrap="square" rtlCol="0">
            <a:spAutoFit/>
          </a:bodyPr>
          <a:lstStyle/>
          <a:p>
            <a:pPr algn="ctr"/>
            <a:r>
              <a:rPr lang="en-US" dirty="0" err="1" smtClean="0"/>
              <a:t>Item_mst</a:t>
            </a:r>
            <a:endParaRPr lang="en-US" dirty="0"/>
          </a:p>
        </p:txBody>
      </p:sp>
      <p:cxnSp>
        <p:nvCxnSpPr>
          <p:cNvPr id="33" name="Straight Arrow Connector 32"/>
          <p:cNvCxnSpPr/>
          <p:nvPr/>
        </p:nvCxnSpPr>
        <p:spPr>
          <a:xfrm>
            <a:off x="1981200" y="2285996"/>
            <a:ext cx="1905000" cy="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rot="10800000">
            <a:off x="1981202" y="2590800"/>
            <a:ext cx="1904999"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2057400" y="2057400"/>
            <a:ext cx="1676400" cy="276999"/>
          </a:xfrm>
          <a:prstGeom prst="rect">
            <a:avLst/>
          </a:prstGeom>
          <a:noFill/>
        </p:spPr>
        <p:txBody>
          <a:bodyPr wrap="square" rtlCol="0">
            <a:spAutoFit/>
          </a:bodyPr>
          <a:lstStyle/>
          <a:p>
            <a:pPr algn="ctr"/>
            <a:r>
              <a:rPr lang="en-US" sz="1200" dirty="0" smtClean="0"/>
              <a:t>Request For Item Info</a:t>
            </a:r>
            <a:endParaRPr lang="en-US" sz="1200" dirty="0"/>
          </a:p>
        </p:txBody>
      </p:sp>
      <p:sp>
        <p:nvSpPr>
          <p:cNvPr id="38" name="TextBox 37"/>
          <p:cNvSpPr txBox="1"/>
          <p:nvPr/>
        </p:nvSpPr>
        <p:spPr>
          <a:xfrm>
            <a:off x="2057400" y="2542401"/>
            <a:ext cx="1676400" cy="276999"/>
          </a:xfrm>
          <a:prstGeom prst="rect">
            <a:avLst/>
          </a:prstGeom>
          <a:noFill/>
        </p:spPr>
        <p:txBody>
          <a:bodyPr wrap="square" rtlCol="0">
            <a:spAutoFit/>
          </a:bodyPr>
          <a:lstStyle/>
          <a:p>
            <a:pPr algn="ctr"/>
            <a:r>
              <a:rPr lang="en-US" sz="1200" dirty="0" smtClean="0"/>
              <a:t>Item Detail</a:t>
            </a:r>
            <a:endParaRPr lang="en-US" sz="1200" dirty="0"/>
          </a:p>
        </p:txBody>
      </p:sp>
      <p:cxnSp>
        <p:nvCxnSpPr>
          <p:cNvPr id="60" name="Straight Connector 59"/>
          <p:cNvCxnSpPr/>
          <p:nvPr/>
        </p:nvCxnSpPr>
        <p:spPr>
          <a:xfrm>
            <a:off x="4724400" y="3276600"/>
            <a:ext cx="1905000" cy="1588"/>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rot="5400000" flipH="1" flipV="1">
            <a:off x="6248400" y="2895600"/>
            <a:ext cx="762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rot="5400000">
            <a:off x="6628606" y="3047206"/>
            <a:ext cx="1066800" cy="1588"/>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Arrow Connector 69"/>
          <p:cNvCxnSpPr/>
          <p:nvPr/>
        </p:nvCxnSpPr>
        <p:spPr>
          <a:xfrm rot="10800000">
            <a:off x="4800600" y="3579812"/>
            <a:ext cx="2362200" cy="158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a:off x="1219200" y="3581400"/>
            <a:ext cx="2667000" cy="1588"/>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Arrow Connector 82"/>
          <p:cNvCxnSpPr/>
          <p:nvPr/>
        </p:nvCxnSpPr>
        <p:spPr>
          <a:xfrm rot="5400000" flipH="1" flipV="1">
            <a:off x="763191" y="3123009"/>
            <a:ext cx="914400" cy="23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a:off x="6629400" y="4492624"/>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6629400" y="4799012"/>
            <a:ext cx="1219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6553200" y="4495800"/>
            <a:ext cx="1358333" cy="304800"/>
          </a:xfrm>
          <a:prstGeom prst="rect">
            <a:avLst/>
          </a:prstGeom>
          <a:noFill/>
        </p:spPr>
        <p:txBody>
          <a:bodyPr wrap="square" rtlCol="0">
            <a:spAutoFit/>
          </a:bodyPr>
          <a:lstStyle/>
          <a:p>
            <a:pPr algn="ctr"/>
            <a:r>
              <a:rPr lang="en-US" dirty="0" err="1" smtClean="0"/>
              <a:t>Admin_dtl</a:t>
            </a:r>
            <a:endParaRPr lang="en-US" dirty="0"/>
          </a:p>
        </p:txBody>
      </p:sp>
      <p:cxnSp>
        <p:nvCxnSpPr>
          <p:cNvPr id="91" name="Straight Arrow Connector 90"/>
          <p:cNvCxnSpPr/>
          <p:nvPr/>
        </p:nvCxnSpPr>
        <p:spPr>
          <a:xfrm>
            <a:off x="4800601" y="4495800"/>
            <a:ext cx="1752599"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2" name="Straight Arrow Connector 91"/>
          <p:cNvCxnSpPr/>
          <p:nvPr/>
        </p:nvCxnSpPr>
        <p:spPr>
          <a:xfrm rot="10800000">
            <a:off x="4800602" y="4800600"/>
            <a:ext cx="1752599"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7" name="TextBox 96"/>
          <p:cNvSpPr txBox="1"/>
          <p:nvPr/>
        </p:nvSpPr>
        <p:spPr>
          <a:xfrm>
            <a:off x="4800600" y="4267200"/>
            <a:ext cx="1676400" cy="276999"/>
          </a:xfrm>
          <a:prstGeom prst="rect">
            <a:avLst/>
          </a:prstGeom>
          <a:noFill/>
        </p:spPr>
        <p:txBody>
          <a:bodyPr wrap="square" rtlCol="0">
            <a:spAutoFit/>
          </a:bodyPr>
          <a:lstStyle/>
          <a:p>
            <a:pPr algn="ctr"/>
            <a:r>
              <a:rPr lang="en-US" sz="1200" dirty="0" smtClean="0"/>
              <a:t>Check Id &amp; Password</a:t>
            </a:r>
            <a:endParaRPr lang="en-US" sz="1200" dirty="0"/>
          </a:p>
        </p:txBody>
      </p:sp>
      <p:sp>
        <p:nvSpPr>
          <p:cNvPr id="98" name="TextBox 97"/>
          <p:cNvSpPr txBox="1"/>
          <p:nvPr/>
        </p:nvSpPr>
        <p:spPr>
          <a:xfrm>
            <a:off x="4800600" y="4752201"/>
            <a:ext cx="1676400" cy="276999"/>
          </a:xfrm>
          <a:prstGeom prst="rect">
            <a:avLst/>
          </a:prstGeom>
          <a:noFill/>
        </p:spPr>
        <p:txBody>
          <a:bodyPr wrap="square" rtlCol="0">
            <a:spAutoFit/>
          </a:bodyPr>
          <a:lstStyle/>
          <a:p>
            <a:pPr algn="ctr"/>
            <a:r>
              <a:rPr lang="en-US" sz="1200" dirty="0" smtClean="0"/>
              <a:t>Acknowledgment</a:t>
            </a:r>
            <a:endParaRPr lang="en-US" sz="1200" dirty="0"/>
          </a:p>
        </p:txBody>
      </p:sp>
      <p:cxnSp>
        <p:nvCxnSpPr>
          <p:cNvPr id="104" name="Straight Connector 103"/>
          <p:cNvCxnSpPr/>
          <p:nvPr/>
        </p:nvCxnSpPr>
        <p:spPr>
          <a:xfrm rot="5400000" flipH="1" flipV="1">
            <a:off x="0" y="3581400"/>
            <a:ext cx="1828800" cy="1588"/>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Arrow Connector 106"/>
          <p:cNvCxnSpPr/>
          <p:nvPr/>
        </p:nvCxnSpPr>
        <p:spPr>
          <a:xfrm rot="5400000" flipH="1" flipV="1">
            <a:off x="-454818" y="3731418"/>
            <a:ext cx="2133600" cy="47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0" name="TextBox 109"/>
          <p:cNvSpPr txBox="1"/>
          <p:nvPr/>
        </p:nvSpPr>
        <p:spPr>
          <a:xfrm>
            <a:off x="1981200" y="3048000"/>
            <a:ext cx="1676400" cy="276999"/>
          </a:xfrm>
          <a:prstGeom prst="rect">
            <a:avLst/>
          </a:prstGeom>
          <a:noFill/>
        </p:spPr>
        <p:txBody>
          <a:bodyPr wrap="square" rtlCol="0">
            <a:spAutoFit/>
          </a:bodyPr>
          <a:lstStyle/>
          <a:p>
            <a:pPr algn="ctr"/>
            <a:r>
              <a:rPr lang="en-US" sz="1200" dirty="0" smtClean="0"/>
              <a:t>Insert Text</a:t>
            </a:r>
            <a:endParaRPr lang="en-US" sz="1200" dirty="0"/>
          </a:p>
        </p:txBody>
      </p:sp>
      <p:sp>
        <p:nvSpPr>
          <p:cNvPr id="111" name="TextBox 110"/>
          <p:cNvSpPr txBox="1"/>
          <p:nvPr/>
        </p:nvSpPr>
        <p:spPr>
          <a:xfrm>
            <a:off x="1905000" y="3533001"/>
            <a:ext cx="1676400" cy="276999"/>
          </a:xfrm>
          <a:prstGeom prst="rect">
            <a:avLst/>
          </a:prstGeom>
          <a:noFill/>
        </p:spPr>
        <p:txBody>
          <a:bodyPr wrap="square" rtlCol="0">
            <a:spAutoFit/>
          </a:bodyPr>
          <a:lstStyle/>
          <a:p>
            <a:pPr algn="ctr"/>
            <a:r>
              <a:rPr lang="en-US" sz="1200" dirty="0" smtClean="0"/>
              <a:t>Details of Items</a:t>
            </a:r>
            <a:endParaRPr lang="en-US" sz="1200" dirty="0"/>
          </a:p>
        </p:txBody>
      </p:sp>
      <p:sp>
        <p:nvSpPr>
          <p:cNvPr id="112" name="TextBox 111"/>
          <p:cNvSpPr txBox="1"/>
          <p:nvPr/>
        </p:nvSpPr>
        <p:spPr>
          <a:xfrm>
            <a:off x="4648200" y="3048000"/>
            <a:ext cx="1905000" cy="276999"/>
          </a:xfrm>
          <a:prstGeom prst="rect">
            <a:avLst/>
          </a:prstGeom>
          <a:noFill/>
        </p:spPr>
        <p:txBody>
          <a:bodyPr wrap="square" rtlCol="0">
            <a:spAutoFit/>
          </a:bodyPr>
          <a:lstStyle/>
          <a:p>
            <a:pPr algn="ctr"/>
            <a:r>
              <a:rPr lang="en-US" sz="1200" dirty="0" smtClean="0"/>
              <a:t>Request For Items</a:t>
            </a:r>
            <a:endParaRPr lang="en-US" sz="1200" dirty="0"/>
          </a:p>
        </p:txBody>
      </p:sp>
      <p:sp>
        <p:nvSpPr>
          <p:cNvPr id="113" name="TextBox 112"/>
          <p:cNvSpPr txBox="1"/>
          <p:nvPr/>
        </p:nvSpPr>
        <p:spPr>
          <a:xfrm>
            <a:off x="4800600" y="3533001"/>
            <a:ext cx="1905000" cy="276999"/>
          </a:xfrm>
          <a:prstGeom prst="rect">
            <a:avLst/>
          </a:prstGeom>
          <a:noFill/>
        </p:spPr>
        <p:txBody>
          <a:bodyPr wrap="square" rtlCol="0">
            <a:spAutoFit/>
          </a:bodyPr>
          <a:lstStyle/>
          <a:p>
            <a:pPr algn="ctr"/>
            <a:r>
              <a:rPr lang="en-US" sz="1200" dirty="0" smtClean="0"/>
              <a:t>Item Detail</a:t>
            </a:r>
            <a:endParaRPr lang="en-US" sz="1200" dirty="0"/>
          </a:p>
        </p:txBody>
      </p:sp>
      <p:sp>
        <p:nvSpPr>
          <p:cNvPr id="114" name="TextBox 113"/>
          <p:cNvSpPr txBox="1"/>
          <p:nvPr/>
        </p:nvSpPr>
        <p:spPr>
          <a:xfrm>
            <a:off x="6553200" y="5562600"/>
            <a:ext cx="1358333" cy="304800"/>
          </a:xfrm>
          <a:prstGeom prst="rect">
            <a:avLst/>
          </a:prstGeom>
          <a:noFill/>
        </p:spPr>
        <p:txBody>
          <a:bodyPr wrap="square" rtlCol="0">
            <a:spAutoFit/>
          </a:bodyPr>
          <a:lstStyle/>
          <a:p>
            <a:pPr algn="ctr"/>
            <a:r>
              <a:rPr lang="en-US" dirty="0" err="1" smtClean="0"/>
              <a:t>Feedback_dtl</a:t>
            </a:r>
            <a:endParaRPr lang="en-US" dirty="0"/>
          </a:p>
        </p:txBody>
      </p:sp>
      <p:cxnSp>
        <p:nvCxnSpPr>
          <p:cNvPr id="115" name="Straight Connector 114"/>
          <p:cNvCxnSpPr/>
          <p:nvPr/>
        </p:nvCxnSpPr>
        <p:spPr>
          <a:xfrm>
            <a:off x="6629400" y="5562600"/>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6629400" y="5868988"/>
            <a:ext cx="1219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4648200" y="5334000"/>
            <a:ext cx="1905000" cy="276999"/>
          </a:xfrm>
          <a:prstGeom prst="rect">
            <a:avLst/>
          </a:prstGeom>
          <a:noFill/>
        </p:spPr>
        <p:txBody>
          <a:bodyPr wrap="square" rtlCol="0">
            <a:spAutoFit/>
          </a:bodyPr>
          <a:lstStyle/>
          <a:p>
            <a:pPr algn="ctr"/>
            <a:r>
              <a:rPr lang="en-US" sz="1200" dirty="0" smtClean="0"/>
              <a:t>Update </a:t>
            </a:r>
            <a:r>
              <a:rPr lang="en-US" sz="1200" dirty="0" err="1" smtClean="0"/>
              <a:t>FeedBack</a:t>
            </a:r>
            <a:r>
              <a:rPr lang="en-US" sz="1200" dirty="0" smtClean="0"/>
              <a:t> Detail</a:t>
            </a:r>
            <a:endParaRPr lang="en-US" sz="1200" dirty="0"/>
          </a:p>
        </p:txBody>
      </p:sp>
      <p:sp>
        <p:nvSpPr>
          <p:cNvPr id="118" name="TextBox 117"/>
          <p:cNvSpPr txBox="1"/>
          <p:nvPr/>
        </p:nvSpPr>
        <p:spPr>
          <a:xfrm>
            <a:off x="4800600" y="5819001"/>
            <a:ext cx="1676400" cy="276999"/>
          </a:xfrm>
          <a:prstGeom prst="rect">
            <a:avLst/>
          </a:prstGeom>
          <a:noFill/>
        </p:spPr>
        <p:txBody>
          <a:bodyPr wrap="square" rtlCol="0">
            <a:spAutoFit/>
          </a:bodyPr>
          <a:lstStyle/>
          <a:p>
            <a:pPr algn="ctr"/>
            <a:r>
              <a:rPr lang="en-US" sz="1200" dirty="0" smtClean="0"/>
              <a:t>Acknowledgment</a:t>
            </a:r>
            <a:endParaRPr lang="en-US" sz="1200" dirty="0"/>
          </a:p>
        </p:txBody>
      </p:sp>
      <p:cxnSp>
        <p:nvCxnSpPr>
          <p:cNvPr id="119" name="Straight Arrow Connector 118"/>
          <p:cNvCxnSpPr/>
          <p:nvPr/>
        </p:nvCxnSpPr>
        <p:spPr>
          <a:xfrm>
            <a:off x="4800600" y="5562600"/>
            <a:ext cx="1752599"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0" name="Straight Arrow Connector 119"/>
          <p:cNvCxnSpPr/>
          <p:nvPr/>
        </p:nvCxnSpPr>
        <p:spPr>
          <a:xfrm rot="10800000">
            <a:off x="4800601" y="5867400"/>
            <a:ext cx="1752599"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5" name="Straight Connector 124"/>
          <p:cNvCxnSpPr/>
          <p:nvPr/>
        </p:nvCxnSpPr>
        <p:spPr>
          <a:xfrm rot="5400000" flipH="1" flipV="1">
            <a:off x="-952500" y="4076700"/>
            <a:ext cx="2819400" cy="1588"/>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Arrow Connector 128"/>
          <p:cNvCxnSpPr/>
          <p:nvPr/>
        </p:nvCxnSpPr>
        <p:spPr>
          <a:xfrm>
            <a:off x="457199" y="5486401"/>
            <a:ext cx="3505203"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1" name="Straight Arrow Connector 130"/>
          <p:cNvCxnSpPr/>
          <p:nvPr/>
        </p:nvCxnSpPr>
        <p:spPr>
          <a:xfrm rot="5400000" flipH="1" flipV="1">
            <a:off x="-1291827" y="4263627"/>
            <a:ext cx="3200400" cy="714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4" name="TextBox 133"/>
          <p:cNvSpPr txBox="1"/>
          <p:nvPr/>
        </p:nvSpPr>
        <p:spPr>
          <a:xfrm>
            <a:off x="1752600" y="5257800"/>
            <a:ext cx="1905000" cy="276999"/>
          </a:xfrm>
          <a:prstGeom prst="rect">
            <a:avLst/>
          </a:prstGeom>
          <a:noFill/>
        </p:spPr>
        <p:txBody>
          <a:bodyPr wrap="square" rtlCol="0">
            <a:spAutoFit/>
          </a:bodyPr>
          <a:lstStyle/>
          <a:p>
            <a:pPr algn="ctr"/>
            <a:r>
              <a:rPr lang="en-US" sz="1200" dirty="0" smtClean="0"/>
              <a:t>Visitor </a:t>
            </a:r>
            <a:r>
              <a:rPr lang="en-US" sz="1200" dirty="0" err="1" smtClean="0"/>
              <a:t>FeedBack</a:t>
            </a:r>
            <a:r>
              <a:rPr lang="en-US" sz="1200" dirty="0" smtClean="0"/>
              <a:t> Value</a:t>
            </a:r>
            <a:endParaRPr lang="en-US" sz="1200" dirty="0"/>
          </a:p>
        </p:txBody>
      </p:sp>
      <p:sp>
        <p:nvSpPr>
          <p:cNvPr id="135" name="TextBox 134"/>
          <p:cNvSpPr txBox="1"/>
          <p:nvPr/>
        </p:nvSpPr>
        <p:spPr>
          <a:xfrm>
            <a:off x="1143000" y="5819001"/>
            <a:ext cx="2438400" cy="276999"/>
          </a:xfrm>
          <a:prstGeom prst="rect">
            <a:avLst/>
          </a:prstGeom>
          <a:noFill/>
        </p:spPr>
        <p:txBody>
          <a:bodyPr wrap="square" rtlCol="0">
            <a:spAutoFit/>
          </a:bodyPr>
          <a:lstStyle/>
          <a:p>
            <a:pPr algn="ctr"/>
            <a:r>
              <a:rPr lang="en-US" sz="1200" dirty="0" smtClean="0"/>
              <a:t>Acknowledgment to Visitor</a:t>
            </a:r>
            <a:endParaRPr lang="en-US" sz="1200" dirty="0"/>
          </a:p>
        </p:txBody>
      </p:sp>
      <p:cxnSp>
        <p:nvCxnSpPr>
          <p:cNvPr id="141" name="Straight Arrow Connector 140"/>
          <p:cNvCxnSpPr/>
          <p:nvPr/>
        </p:nvCxnSpPr>
        <p:spPr>
          <a:xfrm rot="5400000">
            <a:off x="4190206" y="28948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rot="5400000">
            <a:off x="4191794" y="40378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rot="5400000">
            <a:off x="4191794" y="51046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a:off x="1218406" y="2971800"/>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1524000" y="3276600"/>
            <a:ext cx="2438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5" name="Straight Arrow Connector 74"/>
          <p:cNvCxnSpPr/>
          <p:nvPr/>
        </p:nvCxnSpPr>
        <p:spPr>
          <a:xfrm>
            <a:off x="914400" y="4495800"/>
            <a:ext cx="2971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1" name="Straight Connector 80"/>
          <p:cNvCxnSpPr/>
          <p:nvPr/>
        </p:nvCxnSpPr>
        <p:spPr>
          <a:xfrm rot="10800000">
            <a:off x="609600" y="4799011"/>
            <a:ext cx="3276600" cy="1588"/>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p:cNvCxnSpPr/>
          <p:nvPr/>
        </p:nvCxnSpPr>
        <p:spPr>
          <a:xfrm>
            <a:off x="304800" y="5867400"/>
            <a:ext cx="3581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81000"/>
            <a:ext cx="7467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mj-lt"/>
              </a:rPr>
              <a:t>Data Flow </a:t>
            </a:r>
            <a:r>
              <a:rPr lang="en-US" sz="4800" dirty="0" err="1" smtClean="0">
                <a:ln w="10160">
                  <a:solidFill>
                    <a:schemeClr val="accent1"/>
                  </a:solidFill>
                  <a:prstDash val="solid"/>
                </a:ln>
                <a:solidFill>
                  <a:srgbClr val="FFFFFF"/>
                </a:solidFill>
                <a:effectLst>
                  <a:outerShdw blurRad="38100" dist="32000" dir="5400000" algn="tl">
                    <a:srgbClr val="000000">
                      <a:alpha val="30000"/>
                    </a:srgbClr>
                  </a:outerShdw>
                </a:effectLst>
                <a:latin typeface="+mj-lt"/>
              </a:rPr>
              <a:t>Diagaram</a:t>
            </a:r>
            <a:endParaRPr lang="en-US" sz="4800" dirty="0">
              <a:ln w="10160">
                <a:solidFill>
                  <a:schemeClr val="accent1"/>
                </a:solidFill>
                <a:prstDash val="solid"/>
              </a:ln>
              <a:solidFill>
                <a:srgbClr val="FFFFFF"/>
              </a:solidFill>
              <a:effectLst>
                <a:outerShdw blurRad="38100" dist="32000" dir="5400000" algn="tl">
                  <a:srgbClr val="000000">
                    <a:alpha val="30000"/>
                  </a:srgbClr>
                </a:outerShdw>
              </a:effectLst>
              <a:latin typeface="+mj-lt"/>
            </a:endParaRPr>
          </a:p>
        </p:txBody>
      </p:sp>
      <p:sp>
        <p:nvSpPr>
          <p:cNvPr id="6" name="Content Placeholder 5"/>
          <p:cNvSpPr>
            <a:spLocks noGrp="1"/>
          </p:cNvSpPr>
          <p:nvPr>
            <p:ph sz="quarter" idx="1"/>
          </p:nvPr>
        </p:nvSpPr>
        <p:spPr>
          <a:xfrm>
            <a:off x="457200" y="1295400"/>
            <a:ext cx="7467600" cy="4873752"/>
          </a:xfrm>
        </p:spPr>
        <p:txBody>
          <a:bodyPr/>
          <a:lstStyle/>
          <a:p>
            <a:r>
              <a:rPr lang="en-US" dirty="0" smtClean="0"/>
              <a:t> </a:t>
            </a:r>
            <a:r>
              <a:rPr lang="en-US" dirty="0" smtClean="0">
                <a:solidFill>
                  <a:schemeClr val="accent1">
                    <a:lumMod val="50000"/>
                  </a:schemeClr>
                </a:solidFill>
              </a:rPr>
              <a:t>First Level DFD for Process 1.0</a:t>
            </a:r>
          </a:p>
          <a:p>
            <a:pPr>
              <a:buNone/>
            </a:pPr>
            <a:r>
              <a:rPr lang="en-US" dirty="0" smtClean="0">
                <a:solidFill>
                  <a:schemeClr val="accent1">
                    <a:lumMod val="50000"/>
                  </a:schemeClr>
                </a:solidFill>
              </a:rPr>
              <a:t>		</a:t>
            </a:r>
          </a:p>
        </p:txBody>
      </p:sp>
      <p:sp>
        <p:nvSpPr>
          <p:cNvPr id="5" name="Oval 4"/>
          <p:cNvSpPr/>
          <p:nvPr/>
        </p:nvSpPr>
        <p:spPr>
          <a:xfrm>
            <a:off x="3886200" y="1981200"/>
            <a:ext cx="914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1.1</a:t>
            </a:r>
          </a:p>
          <a:p>
            <a:pPr algn="ctr"/>
            <a:r>
              <a:rPr lang="en-US" sz="1100" b="1" dirty="0" smtClean="0"/>
              <a:t>Publication</a:t>
            </a:r>
            <a:endParaRPr lang="en-US" sz="1100" b="1" dirty="0"/>
          </a:p>
        </p:txBody>
      </p:sp>
      <p:sp>
        <p:nvSpPr>
          <p:cNvPr id="7" name="Rectangle 6"/>
          <p:cNvSpPr/>
          <p:nvPr/>
        </p:nvSpPr>
        <p:spPr>
          <a:xfrm>
            <a:off x="228600" y="22098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Visitor/Admin</a:t>
            </a:r>
            <a:endParaRPr lang="en-US" b="1" dirty="0"/>
          </a:p>
        </p:txBody>
      </p:sp>
      <p:cxnSp>
        <p:nvCxnSpPr>
          <p:cNvPr id="15" name="Straight Arrow Connector 14"/>
          <p:cNvCxnSpPr/>
          <p:nvPr/>
        </p:nvCxnSpPr>
        <p:spPr>
          <a:xfrm>
            <a:off x="4724400" y="2209800"/>
            <a:ext cx="1752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rot="10800000" flipV="1">
            <a:off x="4800600" y="2512548"/>
            <a:ext cx="1676400" cy="20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1447800" y="4218801"/>
            <a:ext cx="1676400" cy="276999"/>
          </a:xfrm>
          <a:prstGeom prst="rect">
            <a:avLst/>
          </a:prstGeom>
          <a:noFill/>
        </p:spPr>
        <p:txBody>
          <a:bodyPr wrap="square" rtlCol="0">
            <a:spAutoFit/>
          </a:bodyPr>
          <a:lstStyle/>
          <a:p>
            <a:pPr algn="ctr"/>
            <a:r>
              <a:rPr lang="en-US" sz="1200" dirty="0" smtClean="0"/>
              <a:t>Id &amp; Password</a:t>
            </a:r>
            <a:endParaRPr lang="en-US" sz="1200" dirty="0"/>
          </a:p>
        </p:txBody>
      </p:sp>
      <p:sp>
        <p:nvSpPr>
          <p:cNvPr id="26" name="TextBox 25"/>
          <p:cNvSpPr txBox="1"/>
          <p:nvPr/>
        </p:nvSpPr>
        <p:spPr>
          <a:xfrm>
            <a:off x="1676400" y="4800600"/>
            <a:ext cx="1066800" cy="276999"/>
          </a:xfrm>
          <a:prstGeom prst="rect">
            <a:avLst/>
          </a:prstGeom>
          <a:noFill/>
        </p:spPr>
        <p:txBody>
          <a:bodyPr wrap="square" rtlCol="0">
            <a:spAutoFit/>
          </a:bodyPr>
          <a:lstStyle/>
          <a:p>
            <a:pPr algn="ctr"/>
            <a:r>
              <a:rPr lang="en-US" sz="1200" dirty="0" smtClean="0"/>
              <a:t>Login/Error</a:t>
            </a:r>
            <a:endParaRPr lang="en-US" sz="1200" dirty="0"/>
          </a:p>
        </p:txBody>
      </p:sp>
      <p:sp>
        <p:nvSpPr>
          <p:cNvPr id="27" name="TextBox 26"/>
          <p:cNvSpPr txBox="1"/>
          <p:nvPr/>
        </p:nvSpPr>
        <p:spPr>
          <a:xfrm>
            <a:off x="4572000" y="1981200"/>
            <a:ext cx="1905000" cy="276999"/>
          </a:xfrm>
          <a:prstGeom prst="rect">
            <a:avLst/>
          </a:prstGeom>
          <a:noFill/>
        </p:spPr>
        <p:txBody>
          <a:bodyPr wrap="square" rtlCol="0">
            <a:spAutoFit/>
          </a:bodyPr>
          <a:lstStyle/>
          <a:p>
            <a:pPr algn="ctr"/>
            <a:r>
              <a:rPr lang="en-US" sz="1200" dirty="0" smtClean="0"/>
              <a:t>Request For Item Detail</a:t>
            </a:r>
            <a:endParaRPr lang="en-US" sz="1200" dirty="0"/>
          </a:p>
        </p:txBody>
      </p:sp>
      <p:sp>
        <p:nvSpPr>
          <p:cNvPr id="28" name="TextBox 27"/>
          <p:cNvSpPr txBox="1"/>
          <p:nvPr/>
        </p:nvSpPr>
        <p:spPr>
          <a:xfrm>
            <a:off x="4876800" y="2514600"/>
            <a:ext cx="1371600" cy="276999"/>
          </a:xfrm>
          <a:prstGeom prst="rect">
            <a:avLst/>
          </a:prstGeom>
          <a:noFill/>
        </p:spPr>
        <p:txBody>
          <a:bodyPr wrap="square" rtlCol="0">
            <a:spAutoFit/>
          </a:bodyPr>
          <a:lstStyle/>
          <a:p>
            <a:pPr algn="ctr"/>
            <a:r>
              <a:rPr lang="en-US" sz="1200" dirty="0" smtClean="0"/>
              <a:t>Acknowledgment</a:t>
            </a:r>
            <a:endParaRPr lang="en-US" sz="1200" dirty="0"/>
          </a:p>
        </p:txBody>
      </p:sp>
      <p:sp>
        <p:nvSpPr>
          <p:cNvPr id="17" name="Oval 16"/>
          <p:cNvSpPr/>
          <p:nvPr/>
        </p:nvSpPr>
        <p:spPr>
          <a:xfrm>
            <a:off x="3810000" y="3048000"/>
            <a:ext cx="9906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1.2</a:t>
            </a:r>
          </a:p>
          <a:p>
            <a:pPr algn="ctr"/>
            <a:r>
              <a:rPr lang="en-US" sz="1000" b="1" dirty="0" smtClean="0"/>
              <a:t>E-Book</a:t>
            </a:r>
            <a:endParaRPr lang="en-US" sz="1000" b="1" dirty="0"/>
          </a:p>
        </p:txBody>
      </p:sp>
      <p:sp>
        <p:nvSpPr>
          <p:cNvPr id="18" name="Oval 17"/>
          <p:cNvSpPr/>
          <p:nvPr/>
        </p:nvSpPr>
        <p:spPr>
          <a:xfrm>
            <a:off x="3886200" y="41910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1.3</a:t>
            </a:r>
          </a:p>
          <a:p>
            <a:pPr algn="ctr"/>
            <a:r>
              <a:rPr lang="en-US" sz="1000" b="1" dirty="0" smtClean="0"/>
              <a:t>Registration</a:t>
            </a:r>
            <a:endParaRPr lang="en-US" sz="1000" b="1" dirty="0"/>
          </a:p>
        </p:txBody>
      </p:sp>
      <p:cxnSp>
        <p:nvCxnSpPr>
          <p:cNvPr id="21" name="Straight Connector 20"/>
          <p:cNvCxnSpPr/>
          <p:nvPr/>
        </p:nvCxnSpPr>
        <p:spPr>
          <a:xfrm>
            <a:off x="6477000" y="2208212"/>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477000" y="2514600"/>
            <a:ext cx="1219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400800" y="2209800"/>
            <a:ext cx="1358333" cy="304800"/>
          </a:xfrm>
          <a:prstGeom prst="rect">
            <a:avLst/>
          </a:prstGeom>
          <a:noFill/>
        </p:spPr>
        <p:txBody>
          <a:bodyPr wrap="square" rtlCol="0">
            <a:spAutoFit/>
          </a:bodyPr>
          <a:lstStyle/>
          <a:p>
            <a:pPr algn="ctr"/>
            <a:r>
              <a:rPr lang="en-US" dirty="0" err="1" smtClean="0"/>
              <a:t>Item_mst</a:t>
            </a:r>
            <a:endParaRPr lang="en-US" dirty="0"/>
          </a:p>
        </p:txBody>
      </p:sp>
      <p:cxnSp>
        <p:nvCxnSpPr>
          <p:cNvPr id="33" name="Straight Arrow Connector 32"/>
          <p:cNvCxnSpPr/>
          <p:nvPr/>
        </p:nvCxnSpPr>
        <p:spPr>
          <a:xfrm>
            <a:off x="1981200" y="2285996"/>
            <a:ext cx="1905000" cy="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rot="10800000">
            <a:off x="1981202" y="2590800"/>
            <a:ext cx="1904999"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2057400" y="2057400"/>
            <a:ext cx="1676400" cy="276999"/>
          </a:xfrm>
          <a:prstGeom prst="rect">
            <a:avLst/>
          </a:prstGeom>
          <a:noFill/>
        </p:spPr>
        <p:txBody>
          <a:bodyPr wrap="square" rtlCol="0">
            <a:spAutoFit/>
          </a:bodyPr>
          <a:lstStyle/>
          <a:p>
            <a:pPr algn="ctr"/>
            <a:r>
              <a:rPr lang="en-US" sz="1200" dirty="0" smtClean="0"/>
              <a:t>Request For Item Info</a:t>
            </a:r>
            <a:endParaRPr lang="en-US" sz="1200" dirty="0"/>
          </a:p>
        </p:txBody>
      </p:sp>
      <p:sp>
        <p:nvSpPr>
          <p:cNvPr id="38" name="TextBox 37"/>
          <p:cNvSpPr txBox="1"/>
          <p:nvPr/>
        </p:nvSpPr>
        <p:spPr>
          <a:xfrm>
            <a:off x="2057400" y="2542401"/>
            <a:ext cx="1676400" cy="276999"/>
          </a:xfrm>
          <a:prstGeom prst="rect">
            <a:avLst/>
          </a:prstGeom>
          <a:noFill/>
        </p:spPr>
        <p:txBody>
          <a:bodyPr wrap="square" rtlCol="0">
            <a:spAutoFit/>
          </a:bodyPr>
          <a:lstStyle/>
          <a:p>
            <a:pPr algn="ctr"/>
            <a:r>
              <a:rPr lang="en-US" sz="1200" dirty="0" smtClean="0"/>
              <a:t>Item Detail</a:t>
            </a:r>
            <a:endParaRPr lang="en-US" sz="1200" dirty="0"/>
          </a:p>
        </p:txBody>
      </p:sp>
      <p:cxnSp>
        <p:nvCxnSpPr>
          <p:cNvPr id="78" name="Straight Connector 77"/>
          <p:cNvCxnSpPr/>
          <p:nvPr/>
        </p:nvCxnSpPr>
        <p:spPr>
          <a:xfrm rot="5400000" flipH="1" flipV="1">
            <a:off x="1219200" y="2971800"/>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a:off x="1219200" y="3581400"/>
            <a:ext cx="2590800" cy="1588"/>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Arrow Connector 82"/>
          <p:cNvCxnSpPr/>
          <p:nvPr/>
        </p:nvCxnSpPr>
        <p:spPr>
          <a:xfrm rot="5400000" flipH="1" flipV="1">
            <a:off x="760809" y="3123009"/>
            <a:ext cx="914400" cy="23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a:off x="6629400" y="4492624"/>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6629400" y="4799012"/>
            <a:ext cx="1219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6553200" y="4495800"/>
            <a:ext cx="1358333" cy="304800"/>
          </a:xfrm>
          <a:prstGeom prst="rect">
            <a:avLst/>
          </a:prstGeom>
          <a:noFill/>
        </p:spPr>
        <p:txBody>
          <a:bodyPr wrap="square" rtlCol="0">
            <a:spAutoFit/>
          </a:bodyPr>
          <a:lstStyle/>
          <a:p>
            <a:pPr algn="ctr"/>
            <a:r>
              <a:rPr lang="en-US" dirty="0" smtClean="0"/>
              <a:t>Login</a:t>
            </a:r>
            <a:endParaRPr lang="en-US" dirty="0"/>
          </a:p>
        </p:txBody>
      </p:sp>
      <p:cxnSp>
        <p:nvCxnSpPr>
          <p:cNvPr id="91" name="Straight Arrow Connector 90"/>
          <p:cNvCxnSpPr/>
          <p:nvPr/>
        </p:nvCxnSpPr>
        <p:spPr>
          <a:xfrm>
            <a:off x="4800601" y="4495800"/>
            <a:ext cx="1752599"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2" name="Straight Arrow Connector 91"/>
          <p:cNvCxnSpPr/>
          <p:nvPr/>
        </p:nvCxnSpPr>
        <p:spPr>
          <a:xfrm rot="10800000">
            <a:off x="4800602" y="4800600"/>
            <a:ext cx="1752599"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7" name="TextBox 96"/>
          <p:cNvSpPr txBox="1"/>
          <p:nvPr/>
        </p:nvSpPr>
        <p:spPr>
          <a:xfrm>
            <a:off x="4800600" y="4267200"/>
            <a:ext cx="1676400" cy="276999"/>
          </a:xfrm>
          <a:prstGeom prst="rect">
            <a:avLst/>
          </a:prstGeom>
          <a:noFill/>
        </p:spPr>
        <p:txBody>
          <a:bodyPr wrap="square" rtlCol="0">
            <a:spAutoFit/>
          </a:bodyPr>
          <a:lstStyle/>
          <a:p>
            <a:pPr algn="ctr"/>
            <a:r>
              <a:rPr lang="en-US" sz="1200" dirty="0" smtClean="0"/>
              <a:t>Check Id &amp; Password</a:t>
            </a:r>
            <a:endParaRPr lang="en-US" sz="1200" dirty="0"/>
          </a:p>
        </p:txBody>
      </p:sp>
      <p:sp>
        <p:nvSpPr>
          <p:cNvPr id="98" name="TextBox 97"/>
          <p:cNvSpPr txBox="1"/>
          <p:nvPr/>
        </p:nvSpPr>
        <p:spPr>
          <a:xfrm>
            <a:off x="4800600" y="4752201"/>
            <a:ext cx="1676400" cy="276999"/>
          </a:xfrm>
          <a:prstGeom prst="rect">
            <a:avLst/>
          </a:prstGeom>
          <a:noFill/>
        </p:spPr>
        <p:txBody>
          <a:bodyPr wrap="square" rtlCol="0">
            <a:spAutoFit/>
          </a:bodyPr>
          <a:lstStyle/>
          <a:p>
            <a:pPr algn="ctr"/>
            <a:r>
              <a:rPr lang="en-US" sz="1200" dirty="0" smtClean="0"/>
              <a:t>Acknowledgment</a:t>
            </a:r>
            <a:endParaRPr lang="en-US" sz="1200" dirty="0"/>
          </a:p>
        </p:txBody>
      </p:sp>
      <p:cxnSp>
        <p:nvCxnSpPr>
          <p:cNvPr id="102" name="Straight Arrow Connector 101"/>
          <p:cNvCxnSpPr/>
          <p:nvPr/>
        </p:nvCxnSpPr>
        <p:spPr>
          <a:xfrm>
            <a:off x="909636" y="4495800"/>
            <a:ext cx="2976564"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4" name="Straight Connector 103"/>
          <p:cNvCxnSpPr/>
          <p:nvPr/>
        </p:nvCxnSpPr>
        <p:spPr>
          <a:xfrm rot="5400000" flipH="1" flipV="1">
            <a:off x="0" y="3581400"/>
            <a:ext cx="1828800" cy="1588"/>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Arrow Connector 106"/>
          <p:cNvCxnSpPr/>
          <p:nvPr/>
        </p:nvCxnSpPr>
        <p:spPr>
          <a:xfrm rot="5400000" flipH="1" flipV="1">
            <a:off x="-454818" y="3731418"/>
            <a:ext cx="2133600" cy="47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0" name="TextBox 109"/>
          <p:cNvSpPr txBox="1"/>
          <p:nvPr/>
        </p:nvSpPr>
        <p:spPr>
          <a:xfrm>
            <a:off x="1981200" y="3048000"/>
            <a:ext cx="1676400" cy="276999"/>
          </a:xfrm>
          <a:prstGeom prst="rect">
            <a:avLst/>
          </a:prstGeom>
          <a:noFill/>
        </p:spPr>
        <p:txBody>
          <a:bodyPr wrap="square" rtlCol="0">
            <a:spAutoFit/>
          </a:bodyPr>
          <a:lstStyle/>
          <a:p>
            <a:pPr algn="ctr"/>
            <a:r>
              <a:rPr lang="en-US" sz="1200" dirty="0" smtClean="0"/>
              <a:t>Request For E-Book</a:t>
            </a:r>
            <a:endParaRPr lang="en-US" sz="1200" dirty="0"/>
          </a:p>
        </p:txBody>
      </p:sp>
      <p:sp>
        <p:nvSpPr>
          <p:cNvPr id="111" name="TextBox 110"/>
          <p:cNvSpPr txBox="1"/>
          <p:nvPr/>
        </p:nvSpPr>
        <p:spPr>
          <a:xfrm>
            <a:off x="1905000" y="3533001"/>
            <a:ext cx="1676400" cy="276999"/>
          </a:xfrm>
          <a:prstGeom prst="rect">
            <a:avLst/>
          </a:prstGeom>
          <a:noFill/>
        </p:spPr>
        <p:txBody>
          <a:bodyPr wrap="square" rtlCol="0">
            <a:spAutoFit/>
          </a:bodyPr>
          <a:lstStyle/>
          <a:p>
            <a:pPr algn="ctr"/>
            <a:r>
              <a:rPr lang="en-US" sz="1200" dirty="0" smtClean="0"/>
              <a:t>Download E-Book</a:t>
            </a:r>
            <a:endParaRPr lang="en-US" sz="1200" dirty="0"/>
          </a:p>
        </p:txBody>
      </p:sp>
      <p:sp>
        <p:nvSpPr>
          <p:cNvPr id="112" name="TextBox 111"/>
          <p:cNvSpPr txBox="1"/>
          <p:nvPr/>
        </p:nvSpPr>
        <p:spPr>
          <a:xfrm>
            <a:off x="4800600" y="3048000"/>
            <a:ext cx="1600200" cy="276999"/>
          </a:xfrm>
          <a:prstGeom prst="rect">
            <a:avLst/>
          </a:prstGeom>
          <a:noFill/>
        </p:spPr>
        <p:txBody>
          <a:bodyPr wrap="square" rtlCol="0">
            <a:spAutoFit/>
          </a:bodyPr>
          <a:lstStyle/>
          <a:p>
            <a:pPr algn="ctr"/>
            <a:r>
              <a:rPr lang="en-US" sz="1200" dirty="0" smtClean="0"/>
              <a:t>Request</a:t>
            </a:r>
            <a:endParaRPr lang="en-US" sz="1200" dirty="0"/>
          </a:p>
        </p:txBody>
      </p:sp>
      <p:sp>
        <p:nvSpPr>
          <p:cNvPr id="113" name="TextBox 112"/>
          <p:cNvSpPr txBox="1"/>
          <p:nvPr/>
        </p:nvSpPr>
        <p:spPr>
          <a:xfrm>
            <a:off x="4800600" y="3533001"/>
            <a:ext cx="1447800" cy="276999"/>
          </a:xfrm>
          <a:prstGeom prst="rect">
            <a:avLst/>
          </a:prstGeom>
          <a:noFill/>
        </p:spPr>
        <p:txBody>
          <a:bodyPr wrap="square" rtlCol="0">
            <a:spAutoFit/>
          </a:bodyPr>
          <a:lstStyle/>
          <a:p>
            <a:pPr algn="ctr"/>
            <a:r>
              <a:rPr lang="en-US" sz="1200" dirty="0" smtClean="0"/>
              <a:t>E-Book</a:t>
            </a:r>
            <a:endParaRPr lang="en-US" sz="1200" dirty="0"/>
          </a:p>
        </p:txBody>
      </p:sp>
      <p:cxnSp>
        <p:nvCxnSpPr>
          <p:cNvPr id="141" name="Straight Arrow Connector 140"/>
          <p:cNvCxnSpPr/>
          <p:nvPr/>
        </p:nvCxnSpPr>
        <p:spPr>
          <a:xfrm rot="5400000">
            <a:off x="4190206" y="28948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rot="5400000">
            <a:off x="4191794" y="40378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477000" y="3276600"/>
            <a:ext cx="1358333" cy="304800"/>
          </a:xfrm>
          <a:prstGeom prst="rect">
            <a:avLst/>
          </a:prstGeom>
          <a:noFill/>
        </p:spPr>
        <p:txBody>
          <a:bodyPr wrap="square" rtlCol="0">
            <a:spAutoFit/>
          </a:bodyPr>
          <a:lstStyle/>
          <a:p>
            <a:pPr algn="ctr"/>
            <a:r>
              <a:rPr lang="en-US" dirty="0" smtClean="0"/>
              <a:t>E-Books</a:t>
            </a:r>
            <a:endParaRPr lang="en-US" dirty="0"/>
          </a:p>
        </p:txBody>
      </p:sp>
      <p:cxnSp>
        <p:nvCxnSpPr>
          <p:cNvPr id="80" name="Straight Connector 79"/>
          <p:cNvCxnSpPr/>
          <p:nvPr/>
        </p:nvCxnSpPr>
        <p:spPr>
          <a:xfrm>
            <a:off x="6629400" y="3273424"/>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629400" y="3579812"/>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4724400" y="3276459"/>
            <a:ext cx="1905000" cy="17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5" name="Straight Arrow Connector 84"/>
          <p:cNvCxnSpPr/>
          <p:nvPr/>
        </p:nvCxnSpPr>
        <p:spPr>
          <a:xfrm rot="10800000" flipV="1">
            <a:off x="4800600" y="3581399"/>
            <a:ext cx="1828800"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a:off x="1524000" y="3276600"/>
            <a:ext cx="2362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609600" y="4800600"/>
            <a:ext cx="32766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81000"/>
            <a:ext cx="7467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mj-lt"/>
              </a:rPr>
              <a:t>Data Flow </a:t>
            </a:r>
            <a:r>
              <a:rPr lang="en-US" sz="4800" dirty="0" err="1" smtClean="0">
                <a:ln w="10160">
                  <a:solidFill>
                    <a:schemeClr val="accent1"/>
                  </a:solidFill>
                  <a:prstDash val="solid"/>
                </a:ln>
                <a:solidFill>
                  <a:srgbClr val="FFFFFF"/>
                </a:solidFill>
                <a:effectLst>
                  <a:outerShdw blurRad="38100" dist="32000" dir="5400000" algn="tl">
                    <a:srgbClr val="000000">
                      <a:alpha val="30000"/>
                    </a:srgbClr>
                  </a:outerShdw>
                </a:effectLst>
                <a:latin typeface="+mj-lt"/>
              </a:rPr>
              <a:t>Diagaram</a:t>
            </a:r>
            <a:endParaRPr lang="en-US" sz="4800" dirty="0">
              <a:ln w="10160">
                <a:solidFill>
                  <a:schemeClr val="accent1"/>
                </a:solidFill>
                <a:prstDash val="solid"/>
              </a:ln>
              <a:solidFill>
                <a:srgbClr val="FFFFFF"/>
              </a:solidFill>
              <a:effectLst>
                <a:outerShdw blurRad="38100" dist="32000" dir="5400000" algn="tl">
                  <a:srgbClr val="000000">
                    <a:alpha val="30000"/>
                  </a:srgbClr>
                </a:outerShdw>
              </a:effectLst>
              <a:latin typeface="+mj-lt"/>
            </a:endParaRPr>
          </a:p>
        </p:txBody>
      </p:sp>
      <p:sp>
        <p:nvSpPr>
          <p:cNvPr id="6" name="Content Placeholder 5"/>
          <p:cNvSpPr>
            <a:spLocks noGrp="1"/>
          </p:cNvSpPr>
          <p:nvPr>
            <p:ph sz="quarter" idx="1"/>
          </p:nvPr>
        </p:nvSpPr>
        <p:spPr>
          <a:xfrm>
            <a:off x="457200" y="1295400"/>
            <a:ext cx="7467600" cy="4873752"/>
          </a:xfrm>
        </p:spPr>
        <p:txBody>
          <a:bodyPr/>
          <a:lstStyle/>
          <a:p>
            <a:r>
              <a:rPr lang="en-US" dirty="0" smtClean="0"/>
              <a:t> </a:t>
            </a:r>
            <a:r>
              <a:rPr lang="en-US" dirty="0" smtClean="0">
                <a:solidFill>
                  <a:schemeClr val="accent1">
                    <a:lumMod val="50000"/>
                  </a:schemeClr>
                </a:solidFill>
              </a:rPr>
              <a:t>First Level DFD for Process 3.0</a:t>
            </a:r>
          </a:p>
          <a:p>
            <a:pPr>
              <a:buNone/>
            </a:pPr>
            <a:r>
              <a:rPr lang="en-US" dirty="0" smtClean="0">
                <a:solidFill>
                  <a:schemeClr val="accent1">
                    <a:lumMod val="50000"/>
                  </a:schemeClr>
                </a:solidFill>
              </a:rPr>
              <a:t>		</a:t>
            </a:r>
          </a:p>
        </p:txBody>
      </p:sp>
      <p:sp>
        <p:nvSpPr>
          <p:cNvPr id="5" name="Oval 4"/>
          <p:cNvSpPr/>
          <p:nvPr/>
        </p:nvSpPr>
        <p:spPr>
          <a:xfrm>
            <a:off x="3886200" y="3048000"/>
            <a:ext cx="914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1.2</a:t>
            </a:r>
          </a:p>
          <a:p>
            <a:pPr algn="ctr"/>
            <a:r>
              <a:rPr lang="en-US" sz="1100" b="1" dirty="0" smtClean="0"/>
              <a:t>Publication</a:t>
            </a:r>
            <a:endParaRPr lang="en-US" sz="1100" b="1" dirty="0"/>
          </a:p>
        </p:txBody>
      </p:sp>
      <p:sp>
        <p:nvSpPr>
          <p:cNvPr id="7" name="Rectangle 6"/>
          <p:cNvSpPr/>
          <p:nvPr/>
        </p:nvSpPr>
        <p:spPr>
          <a:xfrm>
            <a:off x="228600" y="22098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Admin</a:t>
            </a:r>
            <a:endParaRPr lang="en-US" b="1" dirty="0"/>
          </a:p>
        </p:txBody>
      </p:sp>
      <p:cxnSp>
        <p:nvCxnSpPr>
          <p:cNvPr id="15" name="Straight Arrow Connector 14"/>
          <p:cNvCxnSpPr/>
          <p:nvPr/>
        </p:nvCxnSpPr>
        <p:spPr>
          <a:xfrm>
            <a:off x="4724400" y="2209800"/>
            <a:ext cx="1752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rot="10800000" flipV="1">
            <a:off x="4800600" y="2512548"/>
            <a:ext cx="1676400" cy="20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1981200" y="1981200"/>
            <a:ext cx="1676400" cy="276999"/>
          </a:xfrm>
          <a:prstGeom prst="rect">
            <a:avLst/>
          </a:prstGeom>
          <a:noFill/>
        </p:spPr>
        <p:txBody>
          <a:bodyPr wrap="square" rtlCol="0">
            <a:spAutoFit/>
          </a:bodyPr>
          <a:lstStyle/>
          <a:p>
            <a:pPr algn="ctr"/>
            <a:r>
              <a:rPr lang="en-US" sz="1200" dirty="0" smtClean="0"/>
              <a:t>Id &amp; Password</a:t>
            </a:r>
            <a:endParaRPr lang="en-US" sz="1200" dirty="0"/>
          </a:p>
        </p:txBody>
      </p:sp>
      <p:sp>
        <p:nvSpPr>
          <p:cNvPr id="26" name="TextBox 25"/>
          <p:cNvSpPr txBox="1"/>
          <p:nvPr/>
        </p:nvSpPr>
        <p:spPr>
          <a:xfrm>
            <a:off x="2209800" y="2562999"/>
            <a:ext cx="1066800" cy="276999"/>
          </a:xfrm>
          <a:prstGeom prst="rect">
            <a:avLst/>
          </a:prstGeom>
          <a:noFill/>
        </p:spPr>
        <p:txBody>
          <a:bodyPr wrap="square" rtlCol="0">
            <a:spAutoFit/>
          </a:bodyPr>
          <a:lstStyle/>
          <a:p>
            <a:pPr algn="ctr"/>
            <a:r>
              <a:rPr lang="en-US" sz="1200" dirty="0" smtClean="0"/>
              <a:t>Login/Error</a:t>
            </a:r>
            <a:endParaRPr lang="en-US" sz="1200" dirty="0"/>
          </a:p>
        </p:txBody>
      </p:sp>
      <p:sp>
        <p:nvSpPr>
          <p:cNvPr id="27" name="TextBox 26"/>
          <p:cNvSpPr txBox="1"/>
          <p:nvPr/>
        </p:nvSpPr>
        <p:spPr>
          <a:xfrm>
            <a:off x="4724400" y="2999601"/>
            <a:ext cx="1905000" cy="276999"/>
          </a:xfrm>
          <a:prstGeom prst="rect">
            <a:avLst/>
          </a:prstGeom>
          <a:noFill/>
        </p:spPr>
        <p:txBody>
          <a:bodyPr wrap="square" rtlCol="0">
            <a:spAutoFit/>
          </a:bodyPr>
          <a:lstStyle/>
          <a:p>
            <a:pPr algn="ctr"/>
            <a:r>
              <a:rPr lang="en-US" sz="1200" dirty="0" smtClean="0"/>
              <a:t>Request For Item Detail</a:t>
            </a:r>
            <a:endParaRPr lang="en-US" sz="1200" dirty="0"/>
          </a:p>
        </p:txBody>
      </p:sp>
      <p:sp>
        <p:nvSpPr>
          <p:cNvPr id="28" name="TextBox 27"/>
          <p:cNvSpPr txBox="1"/>
          <p:nvPr/>
        </p:nvSpPr>
        <p:spPr>
          <a:xfrm>
            <a:off x="5029200" y="3533001"/>
            <a:ext cx="1371600" cy="276999"/>
          </a:xfrm>
          <a:prstGeom prst="rect">
            <a:avLst/>
          </a:prstGeom>
          <a:noFill/>
        </p:spPr>
        <p:txBody>
          <a:bodyPr wrap="square" rtlCol="0">
            <a:spAutoFit/>
          </a:bodyPr>
          <a:lstStyle/>
          <a:p>
            <a:pPr algn="ctr"/>
            <a:r>
              <a:rPr lang="en-US" sz="1200" dirty="0" smtClean="0"/>
              <a:t>Acknowledgment</a:t>
            </a:r>
            <a:endParaRPr lang="en-US" sz="1200" dirty="0"/>
          </a:p>
        </p:txBody>
      </p:sp>
      <p:sp>
        <p:nvSpPr>
          <p:cNvPr id="17" name="Oval 16"/>
          <p:cNvSpPr/>
          <p:nvPr/>
        </p:nvSpPr>
        <p:spPr>
          <a:xfrm>
            <a:off x="3886200" y="4191000"/>
            <a:ext cx="9906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1.3</a:t>
            </a:r>
          </a:p>
          <a:p>
            <a:pPr algn="ctr"/>
            <a:r>
              <a:rPr lang="en-US" sz="1000" b="1" dirty="0" smtClean="0"/>
              <a:t>Orders</a:t>
            </a:r>
            <a:endParaRPr lang="en-US" sz="1000" b="1" dirty="0"/>
          </a:p>
        </p:txBody>
      </p:sp>
      <p:sp>
        <p:nvSpPr>
          <p:cNvPr id="18" name="Oval 17"/>
          <p:cNvSpPr/>
          <p:nvPr/>
        </p:nvSpPr>
        <p:spPr>
          <a:xfrm>
            <a:off x="3886200" y="19812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1.1</a:t>
            </a:r>
          </a:p>
          <a:p>
            <a:pPr algn="ctr"/>
            <a:r>
              <a:rPr lang="en-US" sz="1000" b="1" dirty="0" smtClean="0"/>
              <a:t>Registration</a:t>
            </a:r>
            <a:endParaRPr lang="en-US" sz="1000" b="1" dirty="0"/>
          </a:p>
        </p:txBody>
      </p:sp>
      <p:cxnSp>
        <p:nvCxnSpPr>
          <p:cNvPr id="21" name="Straight Connector 20"/>
          <p:cNvCxnSpPr/>
          <p:nvPr/>
        </p:nvCxnSpPr>
        <p:spPr>
          <a:xfrm>
            <a:off x="6477000" y="2208212"/>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477000" y="2514600"/>
            <a:ext cx="1219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400800" y="3276600"/>
            <a:ext cx="1358333" cy="304800"/>
          </a:xfrm>
          <a:prstGeom prst="rect">
            <a:avLst/>
          </a:prstGeom>
          <a:noFill/>
        </p:spPr>
        <p:txBody>
          <a:bodyPr wrap="square" rtlCol="0">
            <a:spAutoFit/>
          </a:bodyPr>
          <a:lstStyle/>
          <a:p>
            <a:pPr algn="ctr"/>
            <a:r>
              <a:rPr lang="en-US" dirty="0" err="1" smtClean="0"/>
              <a:t>Item_mst</a:t>
            </a:r>
            <a:endParaRPr lang="en-US" dirty="0"/>
          </a:p>
        </p:txBody>
      </p:sp>
      <p:cxnSp>
        <p:nvCxnSpPr>
          <p:cNvPr id="33" name="Straight Arrow Connector 32"/>
          <p:cNvCxnSpPr/>
          <p:nvPr/>
        </p:nvCxnSpPr>
        <p:spPr>
          <a:xfrm>
            <a:off x="1981200" y="2285996"/>
            <a:ext cx="1905000" cy="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rot="10800000">
            <a:off x="1981202" y="2590800"/>
            <a:ext cx="1904999"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2057400" y="2891135"/>
            <a:ext cx="1676400" cy="461665"/>
          </a:xfrm>
          <a:prstGeom prst="rect">
            <a:avLst/>
          </a:prstGeom>
          <a:noFill/>
        </p:spPr>
        <p:txBody>
          <a:bodyPr wrap="square" rtlCol="0">
            <a:spAutoFit/>
          </a:bodyPr>
          <a:lstStyle/>
          <a:p>
            <a:pPr algn="ctr"/>
            <a:r>
              <a:rPr lang="en-US" sz="1200" dirty="0" smtClean="0"/>
              <a:t>Request For Item Update/Delete/Insert</a:t>
            </a:r>
            <a:endParaRPr lang="en-US" sz="1200" dirty="0"/>
          </a:p>
        </p:txBody>
      </p:sp>
      <p:sp>
        <p:nvSpPr>
          <p:cNvPr id="38" name="TextBox 37"/>
          <p:cNvSpPr txBox="1"/>
          <p:nvPr/>
        </p:nvSpPr>
        <p:spPr>
          <a:xfrm>
            <a:off x="2057400" y="3533001"/>
            <a:ext cx="1676400" cy="276999"/>
          </a:xfrm>
          <a:prstGeom prst="rect">
            <a:avLst/>
          </a:prstGeom>
          <a:noFill/>
        </p:spPr>
        <p:txBody>
          <a:bodyPr wrap="square" rtlCol="0">
            <a:spAutoFit/>
          </a:bodyPr>
          <a:lstStyle/>
          <a:p>
            <a:pPr algn="ctr"/>
            <a:r>
              <a:rPr lang="en-US" sz="1200" dirty="0" smtClean="0"/>
              <a:t>Updated Item</a:t>
            </a:r>
            <a:endParaRPr lang="en-US" sz="1200" dirty="0"/>
          </a:p>
        </p:txBody>
      </p:sp>
      <p:cxnSp>
        <p:nvCxnSpPr>
          <p:cNvPr id="78" name="Straight Connector 77"/>
          <p:cNvCxnSpPr/>
          <p:nvPr/>
        </p:nvCxnSpPr>
        <p:spPr>
          <a:xfrm rot="5400000" flipH="1" flipV="1">
            <a:off x="1219200" y="2971800"/>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a:off x="1524000" y="3276600"/>
            <a:ext cx="2438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a:off x="1219200" y="3581400"/>
            <a:ext cx="2667000" cy="1588"/>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Arrow Connector 82"/>
          <p:cNvCxnSpPr/>
          <p:nvPr/>
        </p:nvCxnSpPr>
        <p:spPr>
          <a:xfrm rot="5400000" flipH="1" flipV="1">
            <a:off x="760809" y="3123009"/>
            <a:ext cx="914400" cy="23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a:off x="6629400" y="4492624"/>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6629400" y="4799012"/>
            <a:ext cx="1219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6400800" y="2209800"/>
            <a:ext cx="1358333" cy="304800"/>
          </a:xfrm>
          <a:prstGeom prst="rect">
            <a:avLst/>
          </a:prstGeom>
          <a:noFill/>
        </p:spPr>
        <p:txBody>
          <a:bodyPr wrap="square" rtlCol="0">
            <a:spAutoFit/>
          </a:bodyPr>
          <a:lstStyle/>
          <a:p>
            <a:pPr algn="ctr"/>
            <a:r>
              <a:rPr lang="en-US" dirty="0" smtClean="0"/>
              <a:t>Login</a:t>
            </a:r>
            <a:endParaRPr lang="en-US" dirty="0"/>
          </a:p>
        </p:txBody>
      </p:sp>
      <p:cxnSp>
        <p:nvCxnSpPr>
          <p:cNvPr id="91" name="Straight Arrow Connector 90"/>
          <p:cNvCxnSpPr/>
          <p:nvPr/>
        </p:nvCxnSpPr>
        <p:spPr>
          <a:xfrm>
            <a:off x="4800601" y="4495800"/>
            <a:ext cx="1752599"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2" name="Straight Arrow Connector 91"/>
          <p:cNvCxnSpPr/>
          <p:nvPr/>
        </p:nvCxnSpPr>
        <p:spPr>
          <a:xfrm rot="10800000">
            <a:off x="4800602" y="4800600"/>
            <a:ext cx="1752599"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7" name="TextBox 96"/>
          <p:cNvSpPr txBox="1"/>
          <p:nvPr/>
        </p:nvSpPr>
        <p:spPr>
          <a:xfrm>
            <a:off x="4800600" y="1981200"/>
            <a:ext cx="1676400" cy="276999"/>
          </a:xfrm>
          <a:prstGeom prst="rect">
            <a:avLst/>
          </a:prstGeom>
          <a:noFill/>
        </p:spPr>
        <p:txBody>
          <a:bodyPr wrap="square" rtlCol="0">
            <a:spAutoFit/>
          </a:bodyPr>
          <a:lstStyle/>
          <a:p>
            <a:pPr algn="ctr"/>
            <a:r>
              <a:rPr lang="en-US" sz="1200" dirty="0" smtClean="0"/>
              <a:t>Check Id &amp; Password</a:t>
            </a:r>
            <a:endParaRPr lang="en-US" sz="1200" dirty="0"/>
          </a:p>
        </p:txBody>
      </p:sp>
      <p:sp>
        <p:nvSpPr>
          <p:cNvPr id="98" name="TextBox 97"/>
          <p:cNvSpPr txBox="1"/>
          <p:nvPr/>
        </p:nvSpPr>
        <p:spPr>
          <a:xfrm>
            <a:off x="4800600" y="2466201"/>
            <a:ext cx="1676400" cy="276999"/>
          </a:xfrm>
          <a:prstGeom prst="rect">
            <a:avLst/>
          </a:prstGeom>
          <a:noFill/>
        </p:spPr>
        <p:txBody>
          <a:bodyPr wrap="square" rtlCol="0">
            <a:spAutoFit/>
          </a:bodyPr>
          <a:lstStyle/>
          <a:p>
            <a:pPr algn="ctr"/>
            <a:r>
              <a:rPr lang="en-US" sz="1200" dirty="0" smtClean="0"/>
              <a:t>Acknowledgment</a:t>
            </a:r>
            <a:endParaRPr lang="en-US" sz="1200" dirty="0"/>
          </a:p>
        </p:txBody>
      </p:sp>
      <p:cxnSp>
        <p:nvCxnSpPr>
          <p:cNvPr id="102" name="Straight Arrow Connector 101"/>
          <p:cNvCxnSpPr/>
          <p:nvPr/>
        </p:nvCxnSpPr>
        <p:spPr>
          <a:xfrm flipV="1">
            <a:off x="909636" y="4495800"/>
            <a:ext cx="2976564"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4" name="Straight Connector 103"/>
          <p:cNvCxnSpPr/>
          <p:nvPr/>
        </p:nvCxnSpPr>
        <p:spPr>
          <a:xfrm rot="5400000" flipH="1" flipV="1">
            <a:off x="0" y="3581400"/>
            <a:ext cx="1828800" cy="1588"/>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Arrow Connector 106"/>
          <p:cNvCxnSpPr/>
          <p:nvPr/>
        </p:nvCxnSpPr>
        <p:spPr>
          <a:xfrm rot="5400000" flipH="1" flipV="1">
            <a:off x="-454818" y="3731418"/>
            <a:ext cx="2133600" cy="47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0" name="TextBox 109"/>
          <p:cNvSpPr txBox="1"/>
          <p:nvPr/>
        </p:nvSpPr>
        <p:spPr>
          <a:xfrm>
            <a:off x="1981200" y="4267200"/>
            <a:ext cx="1676400" cy="276999"/>
          </a:xfrm>
          <a:prstGeom prst="rect">
            <a:avLst/>
          </a:prstGeom>
          <a:noFill/>
        </p:spPr>
        <p:txBody>
          <a:bodyPr wrap="square" rtlCol="0">
            <a:spAutoFit/>
          </a:bodyPr>
          <a:lstStyle/>
          <a:p>
            <a:pPr algn="ctr"/>
            <a:r>
              <a:rPr lang="en-US" sz="1200" dirty="0" smtClean="0"/>
              <a:t>Accessing Orders</a:t>
            </a:r>
            <a:endParaRPr lang="en-US" sz="1200" dirty="0"/>
          </a:p>
        </p:txBody>
      </p:sp>
      <p:sp>
        <p:nvSpPr>
          <p:cNvPr id="111" name="TextBox 110"/>
          <p:cNvSpPr txBox="1"/>
          <p:nvPr/>
        </p:nvSpPr>
        <p:spPr>
          <a:xfrm>
            <a:off x="1905000" y="4752201"/>
            <a:ext cx="1676400" cy="276999"/>
          </a:xfrm>
          <a:prstGeom prst="rect">
            <a:avLst/>
          </a:prstGeom>
          <a:noFill/>
        </p:spPr>
        <p:txBody>
          <a:bodyPr wrap="square" rtlCol="0">
            <a:spAutoFit/>
          </a:bodyPr>
          <a:lstStyle/>
          <a:p>
            <a:pPr algn="ctr"/>
            <a:r>
              <a:rPr lang="en-US" sz="1200" dirty="0" smtClean="0"/>
              <a:t>Order Updated</a:t>
            </a:r>
            <a:endParaRPr lang="en-US" sz="1200" dirty="0"/>
          </a:p>
        </p:txBody>
      </p:sp>
      <p:sp>
        <p:nvSpPr>
          <p:cNvPr id="112" name="TextBox 111"/>
          <p:cNvSpPr txBox="1"/>
          <p:nvPr/>
        </p:nvSpPr>
        <p:spPr>
          <a:xfrm>
            <a:off x="4800600" y="4267200"/>
            <a:ext cx="1600200" cy="276999"/>
          </a:xfrm>
          <a:prstGeom prst="rect">
            <a:avLst/>
          </a:prstGeom>
          <a:noFill/>
        </p:spPr>
        <p:txBody>
          <a:bodyPr wrap="square" rtlCol="0">
            <a:spAutoFit/>
          </a:bodyPr>
          <a:lstStyle/>
          <a:p>
            <a:pPr algn="ctr"/>
            <a:r>
              <a:rPr lang="en-US" sz="1200" dirty="0" smtClean="0"/>
              <a:t>Request</a:t>
            </a:r>
            <a:endParaRPr lang="en-US" sz="1200" dirty="0"/>
          </a:p>
        </p:txBody>
      </p:sp>
      <p:sp>
        <p:nvSpPr>
          <p:cNvPr id="113" name="TextBox 112"/>
          <p:cNvSpPr txBox="1"/>
          <p:nvPr/>
        </p:nvSpPr>
        <p:spPr>
          <a:xfrm>
            <a:off x="4800600" y="4752201"/>
            <a:ext cx="1447800" cy="276999"/>
          </a:xfrm>
          <a:prstGeom prst="rect">
            <a:avLst/>
          </a:prstGeom>
          <a:noFill/>
        </p:spPr>
        <p:txBody>
          <a:bodyPr wrap="square" rtlCol="0">
            <a:spAutoFit/>
          </a:bodyPr>
          <a:lstStyle/>
          <a:p>
            <a:pPr algn="ctr"/>
            <a:r>
              <a:rPr lang="en-US" sz="1200" dirty="0" smtClean="0"/>
              <a:t>Order Detail</a:t>
            </a:r>
            <a:endParaRPr lang="en-US" sz="1200" dirty="0"/>
          </a:p>
        </p:txBody>
      </p:sp>
      <p:cxnSp>
        <p:nvCxnSpPr>
          <p:cNvPr id="141" name="Straight Arrow Connector 140"/>
          <p:cNvCxnSpPr/>
          <p:nvPr/>
        </p:nvCxnSpPr>
        <p:spPr>
          <a:xfrm rot="5400000">
            <a:off x="4190206" y="28948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rot="5400000">
            <a:off x="4191794" y="40378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477000" y="4495800"/>
            <a:ext cx="1358333" cy="304800"/>
          </a:xfrm>
          <a:prstGeom prst="rect">
            <a:avLst/>
          </a:prstGeom>
          <a:noFill/>
        </p:spPr>
        <p:txBody>
          <a:bodyPr wrap="square" rtlCol="0">
            <a:spAutoFit/>
          </a:bodyPr>
          <a:lstStyle/>
          <a:p>
            <a:pPr algn="ctr"/>
            <a:r>
              <a:rPr lang="en-US" dirty="0" smtClean="0"/>
              <a:t>Orders</a:t>
            </a:r>
            <a:endParaRPr lang="en-US" dirty="0"/>
          </a:p>
        </p:txBody>
      </p:sp>
      <p:cxnSp>
        <p:nvCxnSpPr>
          <p:cNvPr id="80" name="Straight Connector 79"/>
          <p:cNvCxnSpPr/>
          <p:nvPr/>
        </p:nvCxnSpPr>
        <p:spPr>
          <a:xfrm>
            <a:off x="6629400" y="3273424"/>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629400" y="3579812"/>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4724400" y="3276459"/>
            <a:ext cx="1905000" cy="17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5" name="Straight Arrow Connector 84"/>
          <p:cNvCxnSpPr/>
          <p:nvPr/>
        </p:nvCxnSpPr>
        <p:spPr>
          <a:xfrm rot="10800000" flipV="1">
            <a:off x="4800600" y="3581399"/>
            <a:ext cx="1828800"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rot="10800000">
            <a:off x="609600" y="4800600"/>
            <a:ext cx="32766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81000"/>
            <a:ext cx="7467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mj-lt"/>
              </a:rPr>
              <a:t>Screen Shots</a:t>
            </a:r>
            <a:endParaRPr lang="en-US" sz="4800" dirty="0">
              <a:ln w="10160">
                <a:solidFill>
                  <a:schemeClr val="accent1"/>
                </a:solidFill>
                <a:prstDash val="solid"/>
              </a:ln>
              <a:solidFill>
                <a:srgbClr val="FFFFFF"/>
              </a:solidFill>
              <a:effectLst>
                <a:outerShdw blurRad="38100" dist="32000" dir="5400000" algn="tl">
                  <a:srgbClr val="000000">
                    <a:alpha val="30000"/>
                  </a:srgbClr>
                </a:outerShdw>
              </a:effectLst>
              <a:latin typeface="+mj-lt"/>
            </a:endParaRPr>
          </a:p>
        </p:txBody>
      </p:sp>
      <p:sp>
        <p:nvSpPr>
          <p:cNvPr id="11" name="TextBox 10"/>
          <p:cNvSpPr txBox="1"/>
          <p:nvPr/>
        </p:nvSpPr>
        <p:spPr>
          <a:xfrm>
            <a:off x="838200" y="1752600"/>
            <a:ext cx="7315200" cy="369332"/>
          </a:xfrm>
          <a:prstGeom prst="rect">
            <a:avLst/>
          </a:prstGeom>
          <a:noFill/>
        </p:spPr>
        <p:txBody>
          <a:bodyPr wrap="square" rtlCol="0">
            <a:spAutoFit/>
          </a:bodyPr>
          <a:lstStyle/>
          <a:p>
            <a:pPr algn="just">
              <a:buNone/>
            </a:pPr>
            <a:r>
              <a:rPr lang="en-US" sz="1800" dirty="0" smtClean="0"/>
              <a:t>	</a:t>
            </a:r>
          </a:p>
        </p:txBody>
      </p:sp>
      <p:sp>
        <p:nvSpPr>
          <p:cNvPr id="6" name="Content Placeholder 5"/>
          <p:cNvSpPr>
            <a:spLocks noGrp="1"/>
          </p:cNvSpPr>
          <p:nvPr>
            <p:ph sz="quarter" idx="1"/>
          </p:nvPr>
        </p:nvSpPr>
        <p:spPr>
          <a:xfrm>
            <a:off x="457200" y="1371600"/>
            <a:ext cx="7467600" cy="609600"/>
          </a:xfrm>
        </p:spPr>
        <p:txBody>
          <a:bodyPr/>
          <a:lstStyle/>
          <a:p>
            <a:r>
              <a:rPr lang="en-US" dirty="0" smtClean="0"/>
              <a:t> </a:t>
            </a:r>
            <a:r>
              <a:rPr lang="en-US" dirty="0" smtClean="0">
                <a:solidFill>
                  <a:schemeClr val="accent1">
                    <a:lumMod val="50000"/>
                  </a:schemeClr>
                </a:solidFill>
              </a:rPr>
              <a:t>Home Page</a:t>
            </a:r>
          </a:p>
          <a:p>
            <a:pPr>
              <a:buNone/>
            </a:pPr>
            <a:r>
              <a:rPr lang="en-US" dirty="0" smtClean="0">
                <a:solidFill>
                  <a:schemeClr val="accent1">
                    <a:lumMod val="50000"/>
                  </a:schemeClr>
                </a:solidFill>
              </a:rPr>
              <a:t>		</a:t>
            </a:r>
          </a:p>
        </p:txBody>
      </p:sp>
      <p:pic>
        <p:nvPicPr>
          <p:cNvPr id="1026" name="Picture 2"/>
          <p:cNvPicPr>
            <a:picLocks noChangeAspect="1" noChangeArrowheads="1"/>
          </p:cNvPicPr>
          <p:nvPr/>
        </p:nvPicPr>
        <p:blipFill>
          <a:blip r:embed="rId2"/>
          <a:srcRect/>
          <a:stretch>
            <a:fillRect/>
          </a:stretch>
        </p:blipFill>
        <p:spPr bwMode="auto">
          <a:xfrm>
            <a:off x="304800" y="1733550"/>
            <a:ext cx="8077200" cy="5048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2971800" cy="609600"/>
          </a:xfrm>
        </p:spPr>
        <p:txBody>
          <a:bodyPr/>
          <a:lstStyle/>
          <a:p>
            <a:pPr>
              <a:buFont typeface="Arial" pitchFamily="34" charset="0"/>
              <a:buChar char="•"/>
            </a:pPr>
            <a:r>
              <a:rPr lang="en-US" sz="2800" b="1" u="sng" dirty="0" smtClean="0">
                <a:solidFill>
                  <a:schemeClr val="accent1">
                    <a:lumMod val="75000"/>
                  </a:schemeClr>
                </a:solidFill>
              </a:rPr>
              <a:t>Definition</a:t>
            </a:r>
          </a:p>
        </p:txBody>
      </p:sp>
      <p:sp>
        <p:nvSpPr>
          <p:cNvPr id="4" name="TextBox 3"/>
          <p:cNvSpPr txBox="1"/>
          <p:nvPr/>
        </p:nvSpPr>
        <p:spPr>
          <a:xfrm>
            <a:off x="457200" y="381000"/>
            <a:ext cx="7467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mj-lt"/>
              </a:rPr>
              <a:t>Introduction</a:t>
            </a:r>
            <a:endParaRPr lang="en-US" sz="4800" dirty="0">
              <a:ln w="10160">
                <a:solidFill>
                  <a:schemeClr val="accent1"/>
                </a:solidFill>
                <a:prstDash val="solid"/>
              </a:ln>
              <a:solidFill>
                <a:srgbClr val="FFFFFF"/>
              </a:solidFill>
              <a:effectLst>
                <a:outerShdw blurRad="38100" dist="32000" dir="5400000" algn="tl">
                  <a:srgbClr val="000000">
                    <a:alpha val="30000"/>
                  </a:srgbClr>
                </a:outerShdw>
              </a:effectLst>
              <a:latin typeface="+mj-lt"/>
            </a:endParaRPr>
          </a:p>
        </p:txBody>
      </p:sp>
      <p:sp>
        <p:nvSpPr>
          <p:cNvPr id="5" name="TextBox 4"/>
          <p:cNvSpPr txBox="1"/>
          <p:nvPr/>
        </p:nvSpPr>
        <p:spPr>
          <a:xfrm>
            <a:off x="914400" y="2209800"/>
            <a:ext cx="7315200" cy="923330"/>
          </a:xfrm>
          <a:prstGeom prst="rect">
            <a:avLst/>
          </a:prstGeom>
          <a:noFill/>
        </p:spPr>
        <p:txBody>
          <a:bodyPr wrap="square" rtlCol="0">
            <a:spAutoFit/>
          </a:bodyPr>
          <a:lstStyle/>
          <a:p>
            <a:pPr algn="just">
              <a:buNone/>
            </a:pPr>
            <a:r>
              <a:rPr lang="en-US" sz="1800" dirty="0" err="1" smtClean="0"/>
              <a:t>Swaminarayan</a:t>
            </a:r>
            <a:r>
              <a:rPr lang="en-US" sz="1800" dirty="0" smtClean="0"/>
              <a:t> </a:t>
            </a:r>
            <a:r>
              <a:rPr lang="en-US" sz="1800" dirty="0" err="1" smtClean="0"/>
              <a:t>BookStall</a:t>
            </a:r>
            <a:r>
              <a:rPr lang="en-US" sz="1800" dirty="0" smtClean="0"/>
              <a:t> is a website for purchasing Books, CDs ,DVDs from website and also provides features for downloading E-Books.</a:t>
            </a:r>
          </a:p>
        </p:txBody>
      </p:sp>
      <p:sp>
        <p:nvSpPr>
          <p:cNvPr id="10" name="Content Placeholder 2"/>
          <p:cNvSpPr txBox="1">
            <a:spLocks/>
          </p:cNvSpPr>
          <p:nvPr/>
        </p:nvSpPr>
        <p:spPr bwMode="auto">
          <a:xfrm>
            <a:off x="457200" y="3200400"/>
            <a:ext cx="29718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100000"/>
              </a:lnSpc>
              <a:spcBef>
                <a:spcPts val="600"/>
              </a:spcBef>
              <a:spcAft>
                <a:spcPct val="0"/>
              </a:spcAft>
              <a:buClr>
                <a:schemeClr val="accent1"/>
              </a:buClr>
              <a:buSzPct val="70000"/>
              <a:buFont typeface="Arial" pitchFamily="34" charset="0"/>
              <a:buChar char="•"/>
              <a:tabLst/>
              <a:defRPr/>
            </a:pPr>
            <a:r>
              <a:rPr lang="en-US" sz="2800" b="1" u="sng" dirty="0" smtClean="0">
                <a:solidFill>
                  <a:schemeClr val="accent1">
                    <a:lumMod val="75000"/>
                  </a:schemeClr>
                </a:solidFill>
                <a:latin typeface="+mn-lt"/>
              </a:rPr>
              <a:t>Objective</a:t>
            </a:r>
            <a:endParaRPr kumimoji="0" lang="en-US" sz="2800" b="1" i="0" u="sng" strike="noStrike" kern="1200" cap="none" spc="0" normalizeH="0" baseline="0" noProof="0" dirty="0" smtClean="0">
              <a:ln>
                <a:noFill/>
              </a:ln>
              <a:solidFill>
                <a:schemeClr val="accent1">
                  <a:lumMod val="75000"/>
                </a:schemeClr>
              </a:solidFill>
              <a:effectLst/>
              <a:uLnTx/>
              <a:uFillTx/>
              <a:latin typeface="+mn-lt"/>
              <a:ea typeface="+mn-ea"/>
              <a:cs typeface="+mn-cs"/>
            </a:endParaRPr>
          </a:p>
        </p:txBody>
      </p:sp>
      <p:sp>
        <p:nvSpPr>
          <p:cNvPr id="11" name="TextBox 10"/>
          <p:cNvSpPr txBox="1"/>
          <p:nvPr/>
        </p:nvSpPr>
        <p:spPr>
          <a:xfrm>
            <a:off x="914400" y="3877270"/>
            <a:ext cx="7315200" cy="1200329"/>
          </a:xfrm>
          <a:prstGeom prst="rect">
            <a:avLst/>
          </a:prstGeom>
          <a:noFill/>
        </p:spPr>
        <p:txBody>
          <a:bodyPr wrap="square" rtlCol="0">
            <a:spAutoFit/>
          </a:bodyPr>
          <a:lstStyle/>
          <a:p>
            <a:pPr algn="just">
              <a:buNone/>
            </a:pPr>
            <a:r>
              <a:rPr lang="en-US" sz="1800" dirty="0" smtClean="0"/>
              <a:t>The objective of the website is to provide the better way of displaying items, purchasing  items. It also help the Administrator to perform such actions like inserting, editing, deleting of items and also managing orders and information of user’s.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81000"/>
            <a:ext cx="7467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mj-lt"/>
              </a:rPr>
              <a:t>Screen Shots</a:t>
            </a:r>
            <a:endParaRPr lang="en-US" sz="4800" dirty="0">
              <a:ln w="10160">
                <a:solidFill>
                  <a:schemeClr val="accent1"/>
                </a:solidFill>
                <a:prstDash val="solid"/>
              </a:ln>
              <a:solidFill>
                <a:srgbClr val="FFFFFF"/>
              </a:solidFill>
              <a:effectLst>
                <a:outerShdw blurRad="38100" dist="32000" dir="5400000" algn="tl">
                  <a:srgbClr val="000000">
                    <a:alpha val="30000"/>
                  </a:srgbClr>
                </a:outerShdw>
              </a:effectLst>
              <a:latin typeface="+mj-lt"/>
            </a:endParaRPr>
          </a:p>
        </p:txBody>
      </p:sp>
      <p:sp>
        <p:nvSpPr>
          <p:cNvPr id="11" name="TextBox 10"/>
          <p:cNvSpPr txBox="1"/>
          <p:nvPr/>
        </p:nvSpPr>
        <p:spPr>
          <a:xfrm>
            <a:off x="838200" y="1752600"/>
            <a:ext cx="7315200" cy="369332"/>
          </a:xfrm>
          <a:prstGeom prst="rect">
            <a:avLst/>
          </a:prstGeom>
          <a:noFill/>
        </p:spPr>
        <p:txBody>
          <a:bodyPr wrap="square" rtlCol="0">
            <a:spAutoFit/>
          </a:bodyPr>
          <a:lstStyle/>
          <a:p>
            <a:pPr algn="just">
              <a:buNone/>
            </a:pPr>
            <a:r>
              <a:rPr lang="en-US" sz="1800" dirty="0" smtClean="0"/>
              <a:t>	</a:t>
            </a:r>
          </a:p>
        </p:txBody>
      </p:sp>
      <p:sp>
        <p:nvSpPr>
          <p:cNvPr id="6" name="Content Placeholder 5"/>
          <p:cNvSpPr>
            <a:spLocks noGrp="1"/>
          </p:cNvSpPr>
          <p:nvPr>
            <p:ph sz="quarter" idx="1"/>
          </p:nvPr>
        </p:nvSpPr>
        <p:spPr>
          <a:xfrm>
            <a:off x="457200" y="1295400"/>
            <a:ext cx="7467600" cy="457200"/>
          </a:xfrm>
        </p:spPr>
        <p:txBody>
          <a:bodyPr/>
          <a:lstStyle/>
          <a:p>
            <a:r>
              <a:rPr lang="en-US" dirty="0" smtClean="0"/>
              <a:t> </a:t>
            </a:r>
            <a:r>
              <a:rPr lang="en-US" dirty="0" smtClean="0">
                <a:solidFill>
                  <a:schemeClr val="accent1">
                    <a:lumMod val="50000"/>
                  </a:schemeClr>
                </a:solidFill>
              </a:rPr>
              <a:t>Publication</a:t>
            </a:r>
          </a:p>
          <a:p>
            <a:pPr>
              <a:buNone/>
            </a:pPr>
            <a:r>
              <a:rPr lang="en-US" dirty="0" smtClean="0">
                <a:solidFill>
                  <a:schemeClr val="accent1">
                    <a:lumMod val="50000"/>
                  </a:schemeClr>
                </a:solidFill>
              </a:rPr>
              <a:t>		</a:t>
            </a:r>
          </a:p>
        </p:txBody>
      </p:sp>
      <p:pic>
        <p:nvPicPr>
          <p:cNvPr id="1026" name="Picture 2"/>
          <p:cNvPicPr>
            <a:picLocks noChangeAspect="1" noChangeArrowheads="1"/>
          </p:cNvPicPr>
          <p:nvPr/>
        </p:nvPicPr>
        <p:blipFill>
          <a:blip r:embed="rId2"/>
          <a:srcRect/>
          <a:stretch>
            <a:fillRect/>
          </a:stretch>
        </p:blipFill>
        <p:spPr bwMode="auto">
          <a:xfrm>
            <a:off x="457200" y="1752600"/>
            <a:ext cx="8168640"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81000"/>
            <a:ext cx="7467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mj-lt"/>
              </a:rPr>
              <a:t>Screen Shots</a:t>
            </a:r>
            <a:endParaRPr lang="en-US" sz="4800" dirty="0">
              <a:ln w="10160">
                <a:solidFill>
                  <a:schemeClr val="accent1"/>
                </a:solidFill>
                <a:prstDash val="solid"/>
              </a:ln>
              <a:solidFill>
                <a:srgbClr val="FFFFFF"/>
              </a:solidFill>
              <a:effectLst>
                <a:outerShdw blurRad="38100" dist="32000" dir="5400000" algn="tl">
                  <a:srgbClr val="000000">
                    <a:alpha val="30000"/>
                  </a:srgbClr>
                </a:outerShdw>
              </a:effectLst>
              <a:latin typeface="+mj-lt"/>
            </a:endParaRPr>
          </a:p>
        </p:txBody>
      </p:sp>
      <p:sp>
        <p:nvSpPr>
          <p:cNvPr id="11" name="TextBox 10"/>
          <p:cNvSpPr txBox="1"/>
          <p:nvPr/>
        </p:nvSpPr>
        <p:spPr>
          <a:xfrm>
            <a:off x="838200" y="1752600"/>
            <a:ext cx="7315200" cy="369332"/>
          </a:xfrm>
          <a:prstGeom prst="rect">
            <a:avLst/>
          </a:prstGeom>
          <a:noFill/>
        </p:spPr>
        <p:txBody>
          <a:bodyPr wrap="square" rtlCol="0">
            <a:spAutoFit/>
          </a:bodyPr>
          <a:lstStyle/>
          <a:p>
            <a:pPr algn="just">
              <a:buNone/>
            </a:pPr>
            <a:r>
              <a:rPr lang="en-US" sz="1800" dirty="0" smtClean="0"/>
              <a:t>	</a:t>
            </a:r>
          </a:p>
        </p:txBody>
      </p:sp>
      <p:sp>
        <p:nvSpPr>
          <p:cNvPr id="6" name="Content Placeholder 5"/>
          <p:cNvSpPr>
            <a:spLocks noGrp="1"/>
          </p:cNvSpPr>
          <p:nvPr>
            <p:ph sz="quarter" idx="1"/>
          </p:nvPr>
        </p:nvSpPr>
        <p:spPr>
          <a:xfrm>
            <a:off x="457200" y="1295400"/>
            <a:ext cx="7467600" cy="457200"/>
          </a:xfrm>
        </p:spPr>
        <p:txBody>
          <a:bodyPr/>
          <a:lstStyle/>
          <a:p>
            <a:r>
              <a:rPr lang="en-US" dirty="0" smtClean="0"/>
              <a:t> </a:t>
            </a:r>
            <a:r>
              <a:rPr lang="en-US" dirty="0" smtClean="0">
                <a:solidFill>
                  <a:schemeClr val="accent1">
                    <a:lumMod val="50000"/>
                  </a:schemeClr>
                </a:solidFill>
              </a:rPr>
              <a:t>Search</a:t>
            </a:r>
          </a:p>
          <a:p>
            <a:pPr>
              <a:buNone/>
            </a:pPr>
            <a:r>
              <a:rPr lang="en-US" dirty="0" smtClean="0">
                <a:solidFill>
                  <a:schemeClr val="accent1">
                    <a:lumMod val="50000"/>
                  </a:schemeClr>
                </a:solidFill>
              </a:rPr>
              <a:t>		</a:t>
            </a:r>
          </a:p>
        </p:txBody>
      </p:sp>
      <p:pic>
        <p:nvPicPr>
          <p:cNvPr id="3074" name="Picture 2"/>
          <p:cNvPicPr>
            <a:picLocks noChangeAspect="1" noChangeArrowheads="1"/>
          </p:cNvPicPr>
          <p:nvPr/>
        </p:nvPicPr>
        <p:blipFill>
          <a:blip r:embed="rId2"/>
          <a:srcRect/>
          <a:stretch>
            <a:fillRect/>
          </a:stretch>
        </p:blipFill>
        <p:spPr bwMode="auto">
          <a:xfrm>
            <a:off x="152400" y="1676400"/>
            <a:ext cx="8656320"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81000"/>
            <a:ext cx="7467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mj-lt"/>
              </a:rPr>
              <a:t>Screen Shots</a:t>
            </a:r>
            <a:endParaRPr lang="en-US" sz="4800" dirty="0">
              <a:ln w="10160">
                <a:solidFill>
                  <a:schemeClr val="accent1"/>
                </a:solidFill>
                <a:prstDash val="solid"/>
              </a:ln>
              <a:solidFill>
                <a:srgbClr val="FFFFFF"/>
              </a:solidFill>
              <a:effectLst>
                <a:outerShdw blurRad="38100" dist="32000" dir="5400000" algn="tl">
                  <a:srgbClr val="000000">
                    <a:alpha val="30000"/>
                  </a:srgbClr>
                </a:outerShdw>
              </a:effectLst>
              <a:latin typeface="+mj-lt"/>
            </a:endParaRPr>
          </a:p>
        </p:txBody>
      </p:sp>
      <p:sp>
        <p:nvSpPr>
          <p:cNvPr id="11" name="TextBox 10"/>
          <p:cNvSpPr txBox="1"/>
          <p:nvPr/>
        </p:nvSpPr>
        <p:spPr>
          <a:xfrm>
            <a:off x="838200" y="1752600"/>
            <a:ext cx="7315200" cy="369332"/>
          </a:xfrm>
          <a:prstGeom prst="rect">
            <a:avLst/>
          </a:prstGeom>
          <a:noFill/>
        </p:spPr>
        <p:txBody>
          <a:bodyPr wrap="square" rtlCol="0">
            <a:spAutoFit/>
          </a:bodyPr>
          <a:lstStyle/>
          <a:p>
            <a:pPr algn="just">
              <a:buNone/>
            </a:pPr>
            <a:r>
              <a:rPr lang="en-US" sz="1800" dirty="0" smtClean="0"/>
              <a:t>	</a:t>
            </a:r>
          </a:p>
        </p:txBody>
      </p:sp>
      <p:sp>
        <p:nvSpPr>
          <p:cNvPr id="6" name="Content Placeholder 5"/>
          <p:cNvSpPr>
            <a:spLocks noGrp="1"/>
          </p:cNvSpPr>
          <p:nvPr>
            <p:ph sz="quarter" idx="1"/>
          </p:nvPr>
        </p:nvSpPr>
        <p:spPr>
          <a:xfrm>
            <a:off x="457200" y="1295400"/>
            <a:ext cx="7467600" cy="457200"/>
          </a:xfrm>
        </p:spPr>
        <p:txBody>
          <a:bodyPr/>
          <a:lstStyle/>
          <a:p>
            <a:r>
              <a:rPr lang="en-US" dirty="0" smtClean="0"/>
              <a:t> </a:t>
            </a:r>
            <a:r>
              <a:rPr lang="en-US" dirty="0" smtClean="0">
                <a:solidFill>
                  <a:schemeClr val="accent1">
                    <a:lumMod val="50000"/>
                  </a:schemeClr>
                </a:solidFill>
              </a:rPr>
              <a:t>Admin-Insert Item</a:t>
            </a:r>
          </a:p>
          <a:p>
            <a:pPr>
              <a:buNone/>
            </a:pPr>
            <a:r>
              <a:rPr lang="en-US" dirty="0" smtClean="0">
                <a:solidFill>
                  <a:schemeClr val="accent1">
                    <a:lumMod val="50000"/>
                  </a:schemeClr>
                </a:solidFill>
              </a:rPr>
              <a:t>		</a:t>
            </a:r>
          </a:p>
        </p:txBody>
      </p:sp>
      <p:pic>
        <p:nvPicPr>
          <p:cNvPr id="4098" name="Picture 2"/>
          <p:cNvPicPr>
            <a:picLocks noChangeAspect="1" noChangeArrowheads="1"/>
          </p:cNvPicPr>
          <p:nvPr/>
        </p:nvPicPr>
        <p:blipFill>
          <a:blip r:embed="rId2"/>
          <a:srcRect/>
          <a:stretch>
            <a:fillRect/>
          </a:stretch>
        </p:blipFill>
        <p:spPr bwMode="auto">
          <a:xfrm>
            <a:off x="533400" y="1676400"/>
            <a:ext cx="8290560"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81000"/>
            <a:ext cx="7467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mj-lt"/>
              </a:rPr>
              <a:t>Screen Shots</a:t>
            </a:r>
            <a:endParaRPr lang="en-US" sz="4800" dirty="0">
              <a:ln w="10160">
                <a:solidFill>
                  <a:schemeClr val="accent1"/>
                </a:solidFill>
                <a:prstDash val="solid"/>
              </a:ln>
              <a:solidFill>
                <a:srgbClr val="FFFFFF"/>
              </a:solidFill>
              <a:effectLst>
                <a:outerShdw blurRad="38100" dist="32000" dir="5400000" algn="tl">
                  <a:srgbClr val="000000">
                    <a:alpha val="30000"/>
                  </a:srgbClr>
                </a:outerShdw>
              </a:effectLst>
              <a:latin typeface="+mj-lt"/>
            </a:endParaRPr>
          </a:p>
        </p:txBody>
      </p:sp>
      <p:sp>
        <p:nvSpPr>
          <p:cNvPr id="11" name="TextBox 10"/>
          <p:cNvSpPr txBox="1"/>
          <p:nvPr/>
        </p:nvSpPr>
        <p:spPr>
          <a:xfrm>
            <a:off x="838200" y="1752600"/>
            <a:ext cx="7315200" cy="369332"/>
          </a:xfrm>
          <a:prstGeom prst="rect">
            <a:avLst/>
          </a:prstGeom>
          <a:noFill/>
        </p:spPr>
        <p:txBody>
          <a:bodyPr wrap="square" rtlCol="0">
            <a:spAutoFit/>
          </a:bodyPr>
          <a:lstStyle/>
          <a:p>
            <a:pPr algn="just">
              <a:buNone/>
            </a:pPr>
            <a:r>
              <a:rPr lang="en-US" sz="1800" dirty="0" smtClean="0"/>
              <a:t>	</a:t>
            </a:r>
          </a:p>
        </p:txBody>
      </p:sp>
      <p:sp>
        <p:nvSpPr>
          <p:cNvPr id="6" name="Content Placeholder 5"/>
          <p:cNvSpPr>
            <a:spLocks noGrp="1"/>
          </p:cNvSpPr>
          <p:nvPr>
            <p:ph sz="quarter" idx="1"/>
          </p:nvPr>
        </p:nvSpPr>
        <p:spPr>
          <a:xfrm>
            <a:off x="457200" y="1295400"/>
            <a:ext cx="7467600" cy="457200"/>
          </a:xfrm>
        </p:spPr>
        <p:txBody>
          <a:bodyPr/>
          <a:lstStyle/>
          <a:p>
            <a:r>
              <a:rPr lang="en-US" dirty="0" smtClean="0"/>
              <a:t> </a:t>
            </a:r>
            <a:r>
              <a:rPr lang="en-US" dirty="0" smtClean="0">
                <a:solidFill>
                  <a:schemeClr val="accent1">
                    <a:lumMod val="50000"/>
                  </a:schemeClr>
                </a:solidFill>
              </a:rPr>
              <a:t>Admin-Order List</a:t>
            </a:r>
          </a:p>
          <a:p>
            <a:pPr>
              <a:buNone/>
            </a:pPr>
            <a:r>
              <a:rPr lang="en-US" dirty="0" smtClean="0">
                <a:solidFill>
                  <a:schemeClr val="accent1">
                    <a:lumMod val="50000"/>
                  </a:schemeClr>
                </a:solidFill>
              </a:rPr>
              <a:t>		</a:t>
            </a:r>
          </a:p>
        </p:txBody>
      </p:sp>
      <p:pic>
        <p:nvPicPr>
          <p:cNvPr id="5122" name="Picture 2"/>
          <p:cNvPicPr>
            <a:picLocks noChangeAspect="1" noChangeArrowheads="1"/>
          </p:cNvPicPr>
          <p:nvPr/>
        </p:nvPicPr>
        <p:blipFill>
          <a:blip r:embed="rId2"/>
          <a:srcRect/>
          <a:stretch>
            <a:fillRect/>
          </a:stretch>
        </p:blipFill>
        <p:spPr bwMode="auto">
          <a:xfrm>
            <a:off x="289560" y="1752600"/>
            <a:ext cx="8168640"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81000"/>
            <a:ext cx="7467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mj-lt"/>
              </a:rPr>
              <a:t>Screen Shots</a:t>
            </a:r>
            <a:endParaRPr lang="en-US" sz="4800" dirty="0">
              <a:ln w="10160">
                <a:solidFill>
                  <a:schemeClr val="accent1"/>
                </a:solidFill>
                <a:prstDash val="solid"/>
              </a:ln>
              <a:solidFill>
                <a:srgbClr val="FFFFFF"/>
              </a:solidFill>
              <a:effectLst>
                <a:outerShdw blurRad="38100" dist="32000" dir="5400000" algn="tl">
                  <a:srgbClr val="000000">
                    <a:alpha val="30000"/>
                  </a:srgbClr>
                </a:outerShdw>
              </a:effectLst>
              <a:latin typeface="+mj-lt"/>
            </a:endParaRPr>
          </a:p>
        </p:txBody>
      </p:sp>
      <p:sp>
        <p:nvSpPr>
          <p:cNvPr id="11" name="TextBox 10"/>
          <p:cNvSpPr txBox="1"/>
          <p:nvPr/>
        </p:nvSpPr>
        <p:spPr>
          <a:xfrm>
            <a:off x="838200" y="1752600"/>
            <a:ext cx="7315200" cy="369332"/>
          </a:xfrm>
          <a:prstGeom prst="rect">
            <a:avLst/>
          </a:prstGeom>
          <a:noFill/>
        </p:spPr>
        <p:txBody>
          <a:bodyPr wrap="square" rtlCol="0">
            <a:spAutoFit/>
          </a:bodyPr>
          <a:lstStyle/>
          <a:p>
            <a:pPr algn="just">
              <a:buNone/>
            </a:pPr>
            <a:r>
              <a:rPr lang="en-US" sz="1800" dirty="0" smtClean="0"/>
              <a:t>	</a:t>
            </a:r>
          </a:p>
        </p:txBody>
      </p:sp>
      <p:sp>
        <p:nvSpPr>
          <p:cNvPr id="6" name="Content Placeholder 5"/>
          <p:cNvSpPr>
            <a:spLocks noGrp="1"/>
          </p:cNvSpPr>
          <p:nvPr>
            <p:ph sz="quarter" idx="1"/>
          </p:nvPr>
        </p:nvSpPr>
        <p:spPr>
          <a:xfrm>
            <a:off x="457200" y="1295400"/>
            <a:ext cx="7467600" cy="457200"/>
          </a:xfrm>
        </p:spPr>
        <p:txBody>
          <a:bodyPr/>
          <a:lstStyle/>
          <a:p>
            <a:r>
              <a:rPr lang="en-US" dirty="0" smtClean="0"/>
              <a:t> </a:t>
            </a:r>
            <a:r>
              <a:rPr lang="en-US" dirty="0" smtClean="0">
                <a:solidFill>
                  <a:schemeClr val="accent1">
                    <a:lumMod val="50000"/>
                  </a:schemeClr>
                </a:solidFill>
              </a:rPr>
              <a:t>Personal Information</a:t>
            </a:r>
          </a:p>
          <a:p>
            <a:pPr>
              <a:buNone/>
            </a:pPr>
            <a:r>
              <a:rPr lang="en-US" dirty="0" smtClean="0">
                <a:solidFill>
                  <a:schemeClr val="accent1">
                    <a:lumMod val="50000"/>
                  </a:schemeClr>
                </a:solidFill>
              </a:rPr>
              <a:t>		</a:t>
            </a:r>
          </a:p>
        </p:txBody>
      </p:sp>
      <p:pic>
        <p:nvPicPr>
          <p:cNvPr id="1026" name="Picture 2"/>
          <p:cNvPicPr>
            <a:picLocks noChangeAspect="1" noChangeArrowheads="1"/>
          </p:cNvPicPr>
          <p:nvPr/>
        </p:nvPicPr>
        <p:blipFill>
          <a:blip r:embed="rId2"/>
          <a:srcRect/>
          <a:stretch>
            <a:fillRect/>
          </a:stretch>
        </p:blipFill>
        <p:spPr bwMode="auto">
          <a:xfrm>
            <a:off x="365760" y="1676400"/>
            <a:ext cx="8168640"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81000"/>
            <a:ext cx="7467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mj-lt"/>
              </a:rPr>
              <a:t>Screen Shots</a:t>
            </a:r>
            <a:endParaRPr lang="en-US" sz="4800" dirty="0">
              <a:ln w="10160">
                <a:solidFill>
                  <a:schemeClr val="accent1"/>
                </a:solidFill>
                <a:prstDash val="solid"/>
              </a:ln>
              <a:solidFill>
                <a:srgbClr val="FFFFFF"/>
              </a:solidFill>
              <a:effectLst>
                <a:outerShdw blurRad="38100" dist="32000" dir="5400000" algn="tl">
                  <a:srgbClr val="000000">
                    <a:alpha val="30000"/>
                  </a:srgbClr>
                </a:outerShdw>
              </a:effectLst>
              <a:latin typeface="+mj-lt"/>
            </a:endParaRPr>
          </a:p>
        </p:txBody>
      </p:sp>
      <p:sp>
        <p:nvSpPr>
          <p:cNvPr id="11" name="TextBox 10"/>
          <p:cNvSpPr txBox="1"/>
          <p:nvPr/>
        </p:nvSpPr>
        <p:spPr>
          <a:xfrm>
            <a:off x="838200" y="1752600"/>
            <a:ext cx="7315200" cy="369332"/>
          </a:xfrm>
          <a:prstGeom prst="rect">
            <a:avLst/>
          </a:prstGeom>
          <a:noFill/>
        </p:spPr>
        <p:txBody>
          <a:bodyPr wrap="square" rtlCol="0">
            <a:spAutoFit/>
          </a:bodyPr>
          <a:lstStyle/>
          <a:p>
            <a:pPr algn="just">
              <a:buNone/>
            </a:pPr>
            <a:r>
              <a:rPr lang="en-US" sz="1800" dirty="0" smtClean="0"/>
              <a:t>	</a:t>
            </a:r>
          </a:p>
        </p:txBody>
      </p:sp>
      <p:sp>
        <p:nvSpPr>
          <p:cNvPr id="6" name="Content Placeholder 5"/>
          <p:cNvSpPr>
            <a:spLocks noGrp="1"/>
          </p:cNvSpPr>
          <p:nvPr>
            <p:ph sz="quarter" idx="1"/>
          </p:nvPr>
        </p:nvSpPr>
        <p:spPr>
          <a:xfrm>
            <a:off x="457200" y="1295400"/>
            <a:ext cx="7467600" cy="457200"/>
          </a:xfrm>
        </p:spPr>
        <p:txBody>
          <a:bodyPr/>
          <a:lstStyle/>
          <a:p>
            <a:r>
              <a:rPr lang="en-US" dirty="0" smtClean="0"/>
              <a:t> </a:t>
            </a:r>
            <a:r>
              <a:rPr lang="en-US" dirty="0" smtClean="0">
                <a:solidFill>
                  <a:schemeClr val="accent1">
                    <a:lumMod val="50000"/>
                  </a:schemeClr>
                </a:solidFill>
              </a:rPr>
              <a:t>Show Cart</a:t>
            </a:r>
          </a:p>
          <a:p>
            <a:pPr>
              <a:buNone/>
            </a:pPr>
            <a:r>
              <a:rPr lang="en-US" dirty="0" smtClean="0">
                <a:solidFill>
                  <a:schemeClr val="accent1">
                    <a:lumMod val="50000"/>
                  </a:schemeClr>
                </a:solidFill>
              </a:rPr>
              <a:t>		</a:t>
            </a:r>
          </a:p>
        </p:txBody>
      </p:sp>
      <p:pic>
        <p:nvPicPr>
          <p:cNvPr id="7" name="Picture 6"/>
          <p:cNvPicPr/>
          <p:nvPr/>
        </p:nvPicPr>
        <p:blipFill>
          <a:blip r:embed="rId2"/>
          <a:srcRect/>
          <a:stretch>
            <a:fillRect/>
          </a:stretch>
        </p:blipFill>
        <p:spPr bwMode="auto">
          <a:xfrm>
            <a:off x="609600" y="1752600"/>
            <a:ext cx="7741920" cy="5495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81000"/>
            <a:ext cx="7467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mj-lt"/>
              </a:rPr>
              <a:t>Screen Shots</a:t>
            </a:r>
            <a:endParaRPr lang="en-US" sz="4800" dirty="0">
              <a:ln w="10160">
                <a:solidFill>
                  <a:schemeClr val="accent1"/>
                </a:solidFill>
                <a:prstDash val="solid"/>
              </a:ln>
              <a:solidFill>
                <a:srgbClr val="FFFFFF"/>
              </a:solidFill>
              <a:effectLst>
                <a:outerShdw blurRad="38100" dist="32000" dir="5400000" algn="tl">
                  <a:srgbClr val="000000">
                    <a:alpha val="30000"/>
                  </a:srgbClr>
                </a:outerShdw>
              </a:effectLst>
              <a:latin typeface="+mj-lt"/>
            </a:endParaRPr>
          </a:p>
        </p:txBody>
      </p:sp>
      <p:sp>
        <p:nvSpPr>
          <p:cNvPr id="11" name="TextBox 10"/>
          <p:cNvSpPr txBox="1"/>
          <p:nvPr/>
        </p:nvSpPr>
        <p:spPr>
          <a:xfrm>
            <a:off x="838200" y="1752600"/>
            <a:ext cx="7315200" cy="369332"/>
          </a:xfrm>
          <a:prstGeom prst="rect">
            <a:avLst/>
          </a:prstGeom>
          <a:noFill/>
        </p:spPr>
        <p:txBody>
          <a:bodyPr wrap="square" rtlCol="0">
            <a:spAutoFit/>
          </a:bodyPr>
          <a:lstStyle/>
          <a:p>
            <a:pPr algn="just">
              <a:buNone/>
            </a:pPr>
            <a:r>
              <a:rPr lang="en-US" sz="1800" dirty="0" smtClean="0"/>
              <a:t>	</a:t>
            </a:r>
          </a:p>
        </p:txBody>
      </p:sp>
      <p:sp>
        <p:nvSpPr>
          <p:cNvPr id="6" name="Content Placeholder 5"/>
          <p:cNvSpPr>
            <a:spLocks noGrp="1"/>
          </p:cNvSpPr>
          <p:nvPr>
            <p:ph sz="quarter" idx="1"/>
          </p:nvPr>
        </p:nvSpPr>
        <p:spPr>
          <a:xfrm>
            <a:off x="457200" y="1295400"/>
            <a:ext cx="7467600" cy="457200"/>
          </a:xfrm>
        </p:spPr>
        <p:txBody>
          <a:bodyPr/>
          <a:lstStyle/>
          <a:p>
            <a:r>
              <a:rPr lang="en-US" dirty="0" smtClean="0"/>
              <a:t> </a:t>
            </a:r>
            <a:r>
              <a:rPr lang="en-US" dirty="0" smtClean="0">
                <a:solidFill>
                  <a:schemeClr val="accent1">
                    <a:lumMod val="50000"/>
                  </a:schemeClr>
                </a:solidFill>
              </a:rPr>
              <a:t>Checkout</a:t>
            </a:r>
          </a:p>
          <a:p>
            <a:pPr>
              <a:buNone/>
            </a:pPr>
            <a:r>
              <a:rPr lang="en-US" dirty="0" smtClean="0">
                <a:solidFill>
                  <a:schemeClr val="accent1">
                    <a:lumMod val="50000"/>
                  </a:schemeClr>
                </a:solidFill>
              </a:rPr>
              <a:t>		</a:t>
            </a:r>
          </a:p>
        </p:txBody>
      </p:sp>
      <p:pic>
        <p:nvPicPr>
          <p:cNvPr id="8" name="Picture 7"/>
          <p:cNvPicPr/>
          <p:nvPr/>
        </p:nvPicPr>
        <p:blipFill>
          <a:blip r:embed="rId2"/>
          <a:srcRect/>
          <a:stretch>
            <a:fillRect/>
          </a:stretch>
        </p:blipFill>
        <p:spPr bwMode="auto">
          <a:xfrm>
            <a:off x="457200" y="1752600"/>
            <a:ext cx="8210550" cy="5572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81000"/>
            <a:ext cx="7467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mj-lt"/>
              </a:rPr>
              <a:t>Screen Shots</a:t>
            </a:r>
            <a:endParaRPr lang="en-US" sz="4800" dirty="0">
              <a:ln w="10160">
                <a:solidFill>
                  <a:schemeClr val="accent1"/>
                </a:solidFill>
                <a:prstDash val="solid"/>
              </a:ln>
              <a:solidFill>
                <a:srgbClr val="FFFFFF"/>
              </a:solidFill>
              <a:effectLst>
                <a:outerShdw blurRad="38100" dist="32000" dir="5400000" algn="tl">
                  <a:srgbClr val="000000">
                    <a:alpha val="30000"/>
                  </a:srgbClr>
                </a:outerShdw>
              </a:effectLst>
              <a:latin typeface="+mj-lt"/>
            </a:endParaRPr>
          </a:p>
        </p:txBody>
      </p:sp>
      <p:sp>
        <p:nvSpPr>
          <p:cNvPr id="11" name="TextBox 10"/>
          <p:cNvSpPr txBox="1"/>
          <p:nvPr/>
        </p:nvSpPr>
        <p:spPr>
          <a:xfrm>
            <a:off x="838200" y="1752600"/>
            <a:ext cx="7315200" cy="369332"/>
          </a:xfrm>
          <a:prstGeom prst="rect">
            <a:avLst/>
          </a:prstGeom>
          <a:noFill/>
        </p:spPr>
        <p:txBody>
          <a:bodyPr wrap="square" rtlCol="0">
            <a:spAutoFit/>
          </a:bodyPr>
          <a:lstStyle/>
          <a:p>
            <a:pPr algn="just">
              <a:buNone/>
            </a:pPr>
            <a:r>
              <a:rPr lang="en-US" sz="1800" dirty="0" smtClean="0"/>
              <a:t>	</a:t>
            </a:r>
          </a:p>
        </p:txBody>
      </p:sp>
      <p:sp>
        <p:nvSpPr>
          <p:cNvPr id="6" name="Content Placeholder 5"/>
          <p:cNvSpPr>
            <a:spLocks noGrp="1"/>
          </p:cNvSpPr>
          <p:nvPr>
            <p:ph sz="quarter" idx="1"/>
          </p:nvPr>
        </p:nvSpPr>
        <p:spPr>
          <a:xfrm>
            <a:off x="457200" y="1295400"/>
            <a:ext cx="7467600" cy="457200"/>
          </a:xfrm>
        </p:spPr>
        <p:txBody>
          <a:bodyPr/>
          <a:lstStyle/>
          <a:p>
            <a:r>
              <a:rPr lang="en-US" dirty="0" smtClean="0"/>
              <a:t> </a:t>
            </a:r>
            <a:r>
              <a:rPr lang="en-US" dirty="0" smtClean="0">
                <a:solidFill>
                  <a:schemeClr val="accent1">
                    <a:lumMod val="50000"/>
                  </a:schemeClr>
                </a:solidFill>
              </a:rPr>
              <a:t>Feedback</a:t>
            </a:r>
          </a:p>
          <a:p>
            <a:pPr>
              <a:buNone/>
            </a:pPr>
            <a:r>
              <a:rPr lang="en-US" dirty="0" smtClean="0">
                <a:solidFill>
                  <a:schemeClr val="accent1">
                    <a:lumMod val="50000"/>
                  </a:schemeClr>
                </a:solidFill>
              </a:rPr>
              <a:t>		</a:t>
            </a:r>
          </a:p>
        </p:txBody>
      </p:sp>
      <p:pic>
        <p:nvPicPr>
          <p:cNvPr id="2050" name="Picture 2"/>
          <p:cNvPicPr>
            <a:picLocks noChangeAspect="1" noChangeArrowheads="1"/>
          </p:cNvPicPr>
          <p:nvPr/>
        </p:nvPicPr>
        <p:blipFill>
          <a:blip r:embed="rId2"/>
          <a:srcRect/>
          <a:stretch>
            <a:fillRect/>
          </a:stretch>
        </p:blipFill>
        <p:spPr bwMode="auto">
          <a:xfrm>
            <a:off x="381000" y="1752600"/>
            <a:ext cx="8290560"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81000"/>
            <a:ext cx="7467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mj-lt"/>
              </a:rPr>
              <a:t>Screen Shots</a:t>
            </a:r>
            <a:endParaRPr lang="en-US" sz="4800" dirty="0">
              <a:ln w="10160">
                <a:solidFill>
                  <a:schemeClr val="accent1"/>
                </a:solidFill>
                <a:prstDash val="solid"/>
              </a:ln>
              <a:solidFill>
                <a:srgbClr val="FFFFFF"/>
              </a:solidFill>
              <a:effectLst>
                <a:outerShdw blurRad="38100" dist="32000" dir="5400000" algn="tl">
                  <a:srgbClr val="000000">
                    <a:alpha val="30000"/>
                  </a:srgbClr>
                </a:outerShdw>
              </a:effectLst>
              <a:latin typeface="+mj-lt"/>
            </a:endParaRPr>
          </a:p>
        </p:txBody>
      </p:sp>
      <p:sp>
        <p:nvSpPr>
          <p:cNvPr id="11" name="TextBox 10"/>
          <p:cNvSpPr txBox="1"/>
          <p:nvPr/>
        </p:nvSpPr>
        <p:spPr>
          <a:xfrm>
            <a:off x="838200" y="1752600"/>
            <a:ext cx="7315200" cy="369332"/>
          </a:xfrm>
          <a:prstGeom prst="rect">
            <a:avLst/>
          </a:prstGeom>
          <a:noFill/>
        </p:spPr>
        <p:txBody>
          <a:bodyPr wrap="square" rtlCol="0">
            <a:spAutoFit/>
          </a:bodyPr>
          <a:lstStyle/>
          <a:p>
            <a:pPr algn="just">
              <a:buNone/>
            </a:pPr>
            <a:r>
              <a:rPr lang="en-US" sz="1800" dirty="0" smtClean="0"/>
              <a:t>	</a:t>
            </a:r>
          </a:p>
        </p:txBody>
      </p:sp>
      <p:sp>
        <p:nvSpPr>
          <p:cNvPr id="6" name="Content Placeholder 5"/>
          <p:cNvSpPr>
            <a:spLocks noGrp="1"/>
          </p:cNvSpPr>
          <p:nvPr>
            <p:ph sz="quarter" idx="1"/>
          </p:nvPr>
        </p:nvSpPr>
        <p:spPr>
          <a:xfrm>
            <a:off x="457200" y="1295400"/>
            <a:ext cx="7467600" cy="457200"/>
          </a:xfrm>
        </p:spPr>
        <p:txBody>
          <a:bodyPr/>
          <a:lstStyle/>
          <a:p>
            <a:r>
              <a:rPr lang="en-US" dirty="0" smtClean="0"/>
              <a:t> </a:t>
            </a:r>
            <a:r>
              <a:rPr lang="en-US" dirty="0" smtClean="0">
                <a:solidFill>
                  <a:schemeClr val="accent1">
                    <a:lumMod val="50000"/>
                  </a:schemeClr>
                </a:solidFill>
              </a:rPr>
              <a:t>Sitemap</a:t>
            </a:r>
          </a:p>
          <a:p>
            <a:pPr>
              <a:buNone/>
            </a:pPr>
            <a:r>
              <a:rPr lang="en-US" dirty="0" smtClean="0">
                <a:solidFill>
                  <a:schemeClr val="accent1">
                    <a:lumMod val="50000"/>
                  </a:schemeClr>
                </a:solidFill>
              </a:rPr>
              <a:t>		</a:t>
            </a:r>
          </a:p>
        </p:txBody>
      </p:sp>
      <p:pic>
        <p:nvPicPr>
          <p:cNvPr id="7" name="Picture 6"/>
          <p:cNvPicPr/>
          <p:nvPr/>
        </p:nvPicPr>
        <p:blipFill>
          <a:blip r:embed="rId2"/>
          <a:srcRect/>
          <a:stretch>
            <a:fillRect/>
          </a:stretch>
        </p:blipFill>
        <p:spPr bwMode="auto">
          <a:xfrm>
            <a:off x="457200" y="1676400"/>
            <a:ext cx="7970520" cy="5610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81000"/>
            <a:ext cx="7467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mj-lt"/>
              </a:rPr>
              <a:t>Screen Shots</a:t>
            </a:r>
            <a:endParaRPr lang="en-US" sz="4800" dirty="0">
              <a:ln w="10160">
                <a:solidFill>
                  <a:schemeClr val="accent1"/>
                </a:solidFill>
                <a:prstDash val="solid"/>
              </a:ln>
              <a:solidFill>
                <a:srgbClr val="FFFFFF"/>
              </a:solidFill>
              <a:effectLst>
                <a:outerShdw blurRad="38100" dist="32000" dir="5400000" algn="tl">
                  <a:srgbClr val="000000">
                    <a:alpha val="30000"/>
                  </a:srgbClr>
                </a:outerShdw>
              </a:effectLst>
              <a:latin typeface="+mj-lt"/>
            </a:endParaRPr>
          </a:p>
        </p:txBody>
      </p:sp>
      <p:sp>
        <p:nvSpPr>
          <p:cNvPr id="11" name="TextBox 10"/>
          <p:cNvSpPr txBox="1"/>
          <p:nvPr/>
        </p:nvSpPr>
        <p:spPr>
          <a:xfrm>
            <a:off x="838200" y="1752600"/>
            <a:ext cx="7315200" cy="369332"/>
          </a:xfrm>
          <a:prstGeom prst="rect">
            <a:avLst/>
          </a:prstGeom>
          <a:noFill/>
        </p:spPr>
        <p:txBody>
          <a:bodyPr wrap="square" rtlCol="0">
            <a:spAutoFit/>
          </a:bodyPr>
          <a:lstStyle/>
          <a:p>
            <a:pPr algn="just">
              <a:buNone/>
            </a:pPr>
            <a:r>
              <a:rPr lang="en-US" sz="1800" dirty="0" smtClean="0"/>
              <a:t>	</a:t>
            </a:r>
          </a:p>
        </p:txBody>
      </p:sp>
      <p:sp>
        <p:nvSpPr>
          <p:cNvPr id="6" name="Content Placeholder 5"/>
          <p:cNvSpPr>
            <a:spLocks noGrp="1"/>
          </p:cNvSpPr>
          <p:nvPr>
            <p:ph sz="quarter" idx="1"/>
          </p:nvPr>
        </p:nvSpPr>
        <p:spPr>
          <a:xfrm>
            <a:off x="457200" y="1295400"/>
            <a:ext cx="7467600" cy="457200"/>
          </a:xfrm>
        </p:spPr>
        <p:txBody>
          <a:bodyPr/>
          <a:lstStyle/>
          <a:p>
            <a:r>
              <a:rPr lang="en-US" dirty="0" smtClean="0"/>
              <a:t> </a:t>
            </a:r>
            <a:r>
              <a:rPr lang="en-US" dirty="0" smtClean="0">
                <a:solidFill>
                  <a:schemeClr val="accent1">
                    <a:lumMod val="50000"/>
                  </a:schemeClr>
                </a:solidFill>
              </a:rPr>
              <a:t>E-book</a:t>
            </a:r>
          </a:p>
          <a:p>
            <a:pPr>
              <a:buNone/>
            </a:pPr>
            <a:r>
              <a:rPr lang="en-US" dirty="0" smtClean="0">
                <a:solidFill>
                  <a:schemeClr val="accent1">
                    <a:lumMod val="50000"/>
                  </a:schemeClr>
                </a:solidFill>
              </a:rPr>
              <a:t>		</a:t>
            </a:r>
          </a:p>
        </p:txBody>
      </p:sp>
      <p:pic>
        <p:nvPicPr>
          <p:cNvPr id="8" name="Picture 7"/>
          <p:cNvPicPr/>
          <p:nvPr/>
        </p:nvPicPr>
        <p:blipFill>
          <a:blip r:embed="rId2"/>
          <a:srcRect/>
          <a:stretch>
            <a:fillRect/>
          </a:stretch>
        </p:blipFill>
        <p:spPr bwMode="auto">
          <a:xfrm>
            <a:off x="304800" y="1752600"/>
            <a:ext cx="8107680" cy="5495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81000"/>
            <a:ext cx="7467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mj-lt"/>
              </a:rPr>
              <a:t>Facilities</a:t>
            </a:r>
            <a:endParaRPr lang="en-US" sz="4800" dirty="0">
              <a:ln w="10160">
                <a:solidFill>
                  <a:schemeClr val="accent1"/>
                </a:solidFill>
                <a:prstDash val="solid"/>
              </a:ln>
              <a:solidFill>
                <a:srgbClr val="FFFFFF"/>
              </a:solidFill>
              <a:effectLst>
                <a:outerShdw blurRad="38100" dist="32000" dir="5400000" algn="tl">
                  <a:srgbClr val="000000">
                    <a:alpha val="30000"/>
                  </a:srgbClr>
                </a:outerShdw>
              </a:effectLst>
              <a:latin typeface="+mj-lt"/>
            </a:endParaRPr>
          </a:p>
        </p:txBody>
      </p:sp>
      <p:sp>
        <p:nvSpPr>
          <p:cNvPr id="7" name="Content Placeholder 6"/>
          <p:cNvSpPr>
            <a:spLocks noGrp="1"/>
          </p:cNvSpPr>
          <p:nvPr>
            <p:ph sz="quarter" idx="1"/>
          </p:nvPr>
        </p:nvSpPr>
        <p:spPr/>
        <p:txBody>
          <a:bodyPr/>
          <a:lstStyle/>
          <a:p>
            <a:pPr algn="just"/>
            <a:r>
              <a:rPr lang="en-US" sz="1800" dirty="0" smtClean="0"/>
              <a:t>Less paper work required.</a:t>
            </a:r>
          </a:p>
          <a:p>
            <a:pPr algn="just"/>
            <a:r>
              <a:rPr lang="en-US" sz="1800" dirty="0" smtClean="0"/>
              <a:t>We able to advertise our latest products in less time and low cost.</a:t>
            </a:r>
          </a:p>
          <a:p>
            <a:pPr algn="just"/>
            <a:r>
              <a:rPr lang="en-US" sz="1800" dirty="0" smtClean="0"/>
              <a:t>A globally represented website will provide a large market to reach the maximum possible customers.</a:t>
            </a:r>
          </a:p>
          <a:p>
            <a:pPr algn="just"/>
            <a:r>
              <a:rPr lang="en-US" sz="1800" dirty="0" smtClean="0"/>
              <a:t>Search facility will help customer to speedily find out products.</a:t>
            </a:r>
          </a:p>
          <a:p>
            <a:pPr algn="just"/>
            <a:r>
              <a:rPr lang="en-US" sz="1800" dirty="0" smtClean="0"/>
              <a:t>Administrator can upload new products as well as can delete or edit existing product’s information.</a:t>
            </a:r>
          </a:p>
          <a:p>
            <a:pPr algn="just"/>
            <a:r>
              <a:rPr lang="en-US" sz="1800" dirty="0" smtClean="0"/>
              <a:t>Administrator can easily access account of  the customer and also access different orders of customer.</a:t>
            </a:r>
          </a:p>
          <a:p>
            <a:pPr algn="just"/>
            <a:r>
              <a:rPr lang="en-US" sz="1800" dirty="0" smtClean="0"/>
              <a:t>Users/Customers can purchase different items from the website and also can download various E-Books.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pPr>
              <a:buNone/>
            </a:pPr>
            <a:endParaRPr lang="en-US" dirty="0"/>
          </a:p>
        </p:txBody>
      </p:sp>
      <p:sp>
        <p:nvSpPr>
          <p:cNvPr id="4" name="Rectangle 3"/>
          <p:cNvSpPr/>
          <p:nvPr/>
        </p:nvSpPr>
        <p:spPr>
          <a:xfrm>
            <a:off x="1600200" y="2514600"/>
            <a:ext cx="5851346" cy="1446550"/>
          </a:xfrm>
          <a:prstGeom prst="rect">
            <a:avLst/>
          </a:prstGeom>
          <a:noFill/>
        </p:spPr>
        <p:txBody>
          <a:bodyPr wrap="none" lIns="91440" tIns="45720" rIns="91440" bIns="45720">
            <a:spAutoFit/>
          </a:bodyPr>
          <a:lstStyle/>
          <a:p>
            <a:pPr algn="ctr"/>
            <a:r>
              <a:rPr lang="en-US" sz="88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Thank You</a:t>
            </a:r>
            <a:endParaRPr lang="en-US" sz="88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2971800" cy="609600"/>
          </a:xfrm>
        </p:spPr>
        <p:txBody>
          <a:bodyPr/>
          <a:lstStyle/>
          <a:p>
            <a:pPr>
              <a:buFont typeface="Arial" pitchFamily="34" charset="0"/>
              <a:buChar char="•"/>
            </a:pPr>
            <a:r>
              <a:rPr lang="en-US" sz="2800" b="1" u="sng" dirty="0" smtClean="0">
                <a:solidFill>
                  <a:schemeClr val="accent1">
                    <a:lumMod val="75000"/>
                  </a:schemeClr>
                </a:solidFill>
              </a:rPr>
              <a:t>Front  End</a:t>
            </a:r>
          </a:p>
        </p:txBody>
      </p:sp>
      <p:sp>
        <p:nvSpPr>
          <p:cNvPr id="4" name="TextBox 3"/>
          <p:cNvSpPr txBox="1"/>
          <p:nvPr/>
        </p:nvSpPr>
        <p:spPr>
          <a:xfrm>
            <a:off x="457200" y="381000"/>
            <a:ext cx="7467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mj-lt"/>
              </a:rPr>
              <a:t>Tools Used</a:t>
            </a:r>
            <a:endParaRPr lang="en-US" sz="4800" dirty="0">
              <a:ln w="10160">
                <a:solidFill>
                  <a:schemeClr val="accent1"/>
                </a:solidFill>
                <a:prstDash val="solid"/>
              </a:ln>
              <a:solidFill>
                <a:srgbClr val="FFFFFF"/>
              </a:solidFill>
              <a:effectLst>
                <a:outerShdw blurRad="38100" dist="32000" dir="5400000" algn="tl">
                  <a:srgbClr val="000000">
                    <a:alpha val="30000"/>
                  </a:srgbClr>
                </a:outerShdw>
              </a:effectLst>
              <a:latin typeface="+mj-lt"/>
            </a:endParaRPr>
          </a:p>
        </p:txBody>
      </p:sp>
      <p:sp>
        <p:nvSpPr>
          <p:cNvPr id="5" name="TextBox 4"/>
          <p:cNvSpPr txBox="1"/>
          <p:nvPr/>
        </p:nvSpPr>
        <p:spPr>
          <a:xfrm>
            <a:off x="914400" y="2209800"/>
            <a:ext cx="7315200" cy="369332"/>
          </a:xfrm>
          <a:prstGeom prst="rect">
            <a:avLst/>
          </a:prstGeom>
          <a:noFill/>
        </p:spPr>
        <p:txBody>
          <a:bodyPr wrap="square" rtlCol="0">
            <a:spAutoFit/>
          </a:bodyPr>
          <a:lstStyle/>
          <a:p>
            <a:pPr algn="just">
              <a:buNone/>
            </a:pPr>
            <a:r>
              <a:rPr lang="en-US" sz="1800" dirty="0" smtClean="0"/>
              <a:t>Microsoft Visual Studio 2010 (ASP.NET with C#)</a:t>
            </a:r>
          </a:p>
        </p:txBody>
      </p:sp>
      <p:sp>
        <p:nvSpPr>
          <p:cNvPr id="10" name="Content Placeholder 2"/>
          <p:cNvSpPr txBox="1">
            <a:spLocks/>
          </p:cNvSpPr>
          <p:nvPr/>
        </p:nvSpPr>
        <p:spPr bwMode="auto">
          <a:xfrm>
            <a:off x="457200" y="3200400"/>
            <a:ext cx="29718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100000"/>
              </a:lnSpc>
              <a:spcBef>
                <a:spcPts val="600"/>
              </a:spcBef>
              <a:spcAft>
                <a:spcPct val="0"/>
              </a:spcAft>
              <a:buClr>
                <a:schemeClr val="accent1"/>
              </a:buClr>
              <a:buSzPct val="70000"/>
              <a:buFont typeface="Arial" pitchFamily="34" charset="0"/>
              <a:buChar char="•"/>
              <a:tabLst/>
              <a:defRPr/>
            </a:pPr>
            <a:r>
              <a:rPr lang="en-US" sz="2800" b="1" u="sng" dirty="0" smtClean="0">
                <a:solidFill>
                  <a:schemeClr val="accent1">
                    <a:lumMod val="75000"/>
                  </a:schemeClr>
                </a:solidFill>
                <a:latin typeface="+mn-lt"/>
              </a:rPr>
              <a:t>Back End</a:t>
            </a:r>
            <a:endParaRPr kumimoji="0" lang="en-US" sz="2800" b="1" i="0" u="sng" strike="noStrike" kern="1200" cap="none" spc="0" normalizeH="0" baseline="0" noProof="0" dirty="0" smtClean="0">
              <a:ln>
                <a:noFill/>
              </a:ln>
              <a:solidFill>
                <a:schemeClr val="accent1">
                  <a:lumMod val="75000"/>
                </a:schemeClr>
              </a:solidFill>
              <a:effectLst/>
              <a:uLnTx/>
              <a:uFillTx/>
              <a:latin typeface="+mn-lt"/>
              <a:ea typeface="+mn-ea"/>
              <a:cs typeface="+mn-cs"/>
            </a:endParaRPr>
          </a:p>
        </p:txBody>
      </p:sp>
      <p:sp>
        <p:nvSpPr>
          <p:cNvPr id="11" name="TextBox 10"/>
          <p:cNvSpPr txBox="1"/>
          <p:nvPr/>
        </p:nvSpPr>
        <p:spPr>
          <a:xfrm>
            <a:off x="914400" y="3877270"/>
            <a:ext cx="7315200" cy="369332"/>
          </a:xfrm>
          <a:prstGeom prst="rect">
            <a:avLst/>
          </a:prstGeom>
          <a:noFill/>
        </p:spPr>
        <p:txBody>
          <a:bodyPr wrap="square" rtlCol="0">
            <a:spAutoFit/>
          </a:bodyPr>
          <a:lstStyle/>
          <a:p>
            <a:pPr algn="just">
              <a:buNone/>
            </a:pPr>
            <a:r>
              <a:rPr lang="en-US" sz="1800" dirty="0" smtClean="0"/>
              <a:t>Microsoft SQL Server 2008</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6248400" cy="609600"/>
          </a:xfrm>
        </p:spPr>
        <p:txBody>
          <a:bodyPr/>
          <a:lstStyle/>
          <a:p>
            <a:pPr>
              <a:buFont typeface="Arial" pitchFamily="34" charset="0"/>
              <a:buChar char="•"/>
            </a:pPr>
            <a:r>
              <a:rPr lang="en-US" sz="2800" b="1" u="sng" dirty="0" smtClean="0">
                <a:solidFill>
                  <a:schemeClr val="accent1">
                    <a:lumMod val="75000"/>
                  </a:schemeClr>
                </a:solidFill>
              </a:rPr>
              <a:t>Hardware Requirement</a:t>
            </a:r>
          </a:p>
        </p:txBody>
      </p:sp>
      <p:sp>
        <p:nvSpPr>
          <p:cNvPr id="4" name="TextBox 3"/>
          <p:cNvSpPr txBox="1"/>
          <p:nvPr/>
        </p:nvSpPr>
        <p:spPr>
          <a:xfrm>
            <a:off x="457200" y="381000"/>
            <a:ext cx="7467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mj-lt"/>
              </a:rPr>
              <a:t>Resources Required</a:t>
            </a:r>
            <a:endParaRPr lang="en-US" sz="4800" dirty="0">
              <a:ln w="10160">
                <a:solidFill>
                  <a:schemeClr val="accent1"/>
                </a:solidFill>
                <a:prstDash val="solid"/>
              </a:ln>
              <a:solidFill>
                <a:srgbClr val="FFFFFF"/>
              </a:solidFill>
              <a:effectLst>
                <a:outerShdw blurRad="38100" dist="32000" dir="5400000" algn="tl">
                  <a:srgbClr val="000000">
                    <a:alpha val="30000"/>
                  </a:srgbClr>
                </a:outerShdw>
              </a:effectLst>
              <a:latin typeface="+mj-lt"/>
            </a:endParaRPr>
          </a:p>
        </p:txBody>
      </p:sp>
      <p:sp>
        <p:nvSpPr>
          <p:cNvPr id="5" name="TextBox 4"/>
          <p:cNvSpPr txBox="1"/>
          <p:nvPr/>
        </p:nvSpPr>
        <p:spPr>
          <a:xfrm>
            <a:off x="914400" y="2209800"/>
            <a:ext cx="7315200" cy="1477328"/>
          </a:xfrm>
          <a:prstGeom prst="rect">
            <a:avLst/>
          </a:prstGeom>
          <a:noFill/>
        </p:spPr>
        <p:txBody>
          <a:bodyPr wrap="square" rtlCol="0">
            <a:spAutoFit/>
          </a:bodyPr>
          <a:lstStyle/>
          <a:p>
            <a:pPr algn="just">
              <a:buFont typeface="Wingdings" pitchFamily="2" charset="2"/>
              <a:buChar char="Ø"/>
            </a:pPr>
            <a:r>
              <a:rPr lang="en-US" sz="1800" dirty="0" smtClean="0"/>
              <a:t> Intel dual core, 1.8 GHz or above</a:t>
            </a:r>
          </a:p>
          <a:p>
            <a:pPr algn="just">
              <a:buFont typeface="Wingdings" pitchFamily="2" charset="2"/>
              <a:buChar char="Ø"/>
            </a:pPr>
            <a:r>
              <a:rPr lang="en-US" sz="1800" dirty="0" smtClean="0"/>
              <a:t> 512 MB RAM</a:t>
            </a:r>
          </a:p>
          <a:p>
            <a:pPr algn="just">
              <a:buFont typeface="Wingdings" pitchFamily="2" charset="2"/>
              <a:buChar char="Ø"/>
            </a:pPr>
            <a:r>
              <a:rPr lang="en-US" sz="1800" dirty="0" smtClean="0"/>
              <a:t> 40 GB Hard Disk (min)</a:t>
            </a:r>
          </a:p>
          <a:p>
            <a:pPr algn="just">
              <a:buFont typeface="Wingdings" pitchFamily="2" charset="2"/>
              <a:buChar char="Ø"/>
            </a:pPr>
            <a:r>
              <a:rPr lang="en-US" sz="1800" dirty="0" smtClean="0"/>
              <a:t> 32 bit Color Monitor with 1024 X 768 resolution</a:t>
            </a:r>
          </a:p>
          <a:p>
            <a:pPr algn="just">
              <a:buFont typeface="Wingdings" pitchFamily="2" charset="2"/>
              <a:buChar char="Ø"/>
            </a:pPr>
            <a:r>
              <a:rPr lang="en-US" sz="1800" dirty="0" smtClean="0"/>
              <a:t> Mouse, Keyboard</a:t>
            </a:r>
          </a:p>
        </p:txBody>
      </p:sp>
      <p:sp>
        <p:nvSpPr>
          <p:cNvPr id="10" name="Content Placeholder 2"/>
          <p:cNvSpPr txBox="1">
            <a:spLocks/>
          </p:cNvSpPr>
          <p:nvPr/>
        </p:nvSpPr>
        <p:spPr bwMode="auto">
          <a:xfrm>
            <a:off x="457200" y="3733800"/>
            <a:ext cx="67818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100000"/>
              </a:lnSpc>
              <a:spcBef>
                <a:spcPts val="600"/>
              </a:spcBef>
              <a:spcAft>
                <a:spcPct val="0"/>
              </a:spcAft>
              <a:buClr>
                <a:schemeClr val="accent1"/>
              </a:buClr>
              <a:buSzPct val="70000"/>
              <a:buFont typeface="Arial" pitchFamily="34" charset="0"/>
              <a:buChar char="•"/>
              <a:tabLst/>
              <a:defRPr/>
            </a:pPr>
            <a:r>
              <a:rPr lang="en-US" sz="2800" b="1" u="sng" dirty="0" smtClean="0">
                <a:solidFill>
                  <a:schemeClr val="accent1">
                    <a:lumMod val="75000"/>
                  </a:schemeClr>
                </a:solidFill>
                <a:latin typeface="+mn-lt"/>
              </a:rPr>
              <a:t>Software Requirement</a:t>
            </a:r>
            <a:endParaRPr kumimoji="0" lang="en-US" sz="2800" b="1" i="0" u="sng" strike="noStrike" kern="1200" cap="none" spc="0" normalizeH="0" baseline="0" noProof="0" dirty="0" smtClean="0">
              <a:ln>
                <a:noFill/>
              </a:ln>
              <a:solidFill>
                <a:schemeClr val="accent1">
                  <a:lumMod val="75000"/>
                </a:schemeClr>
              </a:solidFill>
              <a:effectLst/>
              <a:uLnTx/>
              <a:uFillTx/>
              <a:latin typeface="+mn-lt"/>
              <a:ea typeface="+mn-ea"/>
              <a:cs typeface="+mn-cs"/>
            </a:endParaRPr>
          </a:p>
        </p:txBody>
      </p:sp>
      <p:sp>
        <p:nvSpPr>
          <p:cNvPr id="7" name="TextBox 6"/>
          <p:cNvSpPr txBox="1"/>
          <p:nvPr/>
        </p:nvSpPr>
        <p:spPr>
          <a:xfrm>
            <a:off x="914400" y="4343400"/>
            <a:ext cx="7315200" cy="1200329"/>
          </a:xfrm>
          <a:prstGeom prst="rect">
            <a:avLst/>
          </a:prstGeom>
          <a:noFill/>
        </p:spPr>
        <p:txBody>
          <a:bodyPr wrap="square" rtlCol="0">
            <a:spAutoFit/>
          </a:bodyPr>
          <a:lstStyle/>
          <a:p>
            <a:pPr algn="just">
              <a:buFont typeface="Wingdings" pitchFamily="2" charset="2"/>
              <a:buChar char="Ø"/>
            </a:pPr>
            <a:r>
              <a:rPr lang="en-US" sz="1800" dirty="0" smtClean="0"/>
              <a:t> Operating System:</a:t>
            </a:r>
          </a:p>
          <a:p>
            <a:pPr algn="just"/>
            <a:r>
              <a:rPr lang="en-US" sz="1800" dirty="0" smtClean="0"/>
              <a:t>	Windows XP or Above</a:t>
            </a:r>
          </a:p>
          <a:p>
            <a:pPr algn="just">
              <a:buFont typeface="Wingdings" pitchFamily="2" charset="2"/>
              <a:buChar char="Ø"/>
            </a:pPr>
            <a:r>
              <a:rPr lang="en-US" sz="1800" dirty="0" smtClean="0"/>
              <a:t> Supporting Tool:</a:t>
            </a:r>
          </a:p>
          <a:p>
            <a:pPr lvl="1" algn="just"/>
            <a:r>
              <a:rPr lang="en-US" sz="1800" dirty="0" smtClean="0"/>
              <a:t>	.NET Framework 4.0</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81000"/>
            <a:ext cx="7467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mj-lt"/>
              </a:rPr>
              <a:t>Existing System</a:t>
            </a:r>
            <a:endParaRPr lang="en-US" sz="4800" dirty="0">
              <a:ln w="10160">
                <a:solidFill>
                  <a:schemeClr val="accent1"/>
                </a:solidFill>
                <a:prstDash val="solid"/>
              </a:ln>
              <a:solidFill>
                <a:srgbClr val="FFFFFF"/>
              </a:solidFill>
              <a:effectLst>
                <a:outerShdw blurRad="38100" dist="32000" dir="5400000" algn="tl">
                  <a:srgbClr val="000000">
                    <a:alpha val="30000"/>
                  </a:srgbClr>
                </a:outerShdw>
              </a:effectLst>
              <a:latin typeface="+mj-lt"/>
            </a:endParaRPr>
          </a:p>
        </p:txBody>
      </p:sp>
      <p:sp>
        <p:nvSpPr>
          <p:cNvPr id="11" name="TextBox 10"/>
          <p:cNvSpPr txBox="1"/>
          <p:nvPr/>
        </p:nvSpPr>
        <p:spPr>
          <a:xfrm>
            <a:off x="838200" y="1752600"/>
            <a:ext cx="7315200" cy="3416320"/>
          </a:xfrm>
          <a:prstGeom prst="rect">
            <a:avLst/>
          </a:prstGeom>
          <a:noFill/>
        </p:spPr>
        <p:txBody>
          <a:bodyPr wrap="square" rtlCol="0">
            <a:spAutoFit/>
          </a:bodyPr>
          <a:lstStyle/>
          <a:p>
            <a:pPr algn="just">
              <a:buNone/>
            </a:pPr>
            <a:r>
              <a:rPr lang="en-US" sz="1800" dirty="0" smtClean="0"/>
              <a:t>	Existing System is based on the manual work and all the process are done manually, so they maintain registers and all files for recording all the details of the system. They maintain several registers for recording the entry of daily transaction such as sales, damaged items for return, given to administrator of the </a:t>
            </a:r>
            <a:r>
              <a:rPr lang="en-US" sz="1800" dirty="0" err="1" smtClean="0"/>
              <a:t>Swaminarayan</a:t>
            </a:r>
            <a:r>
              <a:rPr lang="en-US" sz="1800" dirty="0" smtClean="0"/>
              <a:t> </a:t>
            </a:r>
            <a:r>
              <a:rPr lang="en-US" sz="1800" dirty="0" err="1" smtClean="0"/>
              <a:t>BookStall</a:t>
            </a:r>
            <a:r>
              <a:rPr lang="en-US" sz="1800" dirty="0" smtClean="0"/>
              <a:t> of free of cost, etc. are listing in that book.</a:t>
            </a:r>
          </a:p>
          <a:p>
            <a:pPr algn="just">
              <a:buNone/>
            </a:pPr>
            <a:r>
              <a:rPr lang="en-US" sz="1800" dirty="0" smtClean="0"/>
              <a:t>	They maintain the record of the selling items so they keep each and every information regarding the books in the book master file. They  keep bill book to maintain the record for each sale of the book or any transaction has been done in the book stall.</a:t>
            </a:r>
          </a:p>
          <a:p>
            <a:pPr algn="just">
              <a:buNone/>
            </a:pPr>
            <a:r>
              <a:rPr lang="en-US" sz="1800" dirty="0" smtClean="0"/>
              <a:t>	Thus every thing is performing on the book manually.</a:t>
            </a:r>
          </a:p>
          <a:p>
            <a:pPr algn="just">
              <a:buNone/>
            </a:pPr>
            <a:r>
              <a:rPr lang="en-US" sz="1800" dirty="0" smtClean="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81000"/>
            <a:ext cx="7467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mj-lt"/>
              </a:rPr>
              <a:t>Drawbacks</a:t>
            </a:r>
            <a:endParaRPr lang="en-US" sz="4800" dirty="0">
              <a:ln w="10160">
                <a:solidFill>
                  <a:schemeClr val="accent1"/>
                </a:solidFill>
                <a:prstDash val="solid"/>
              </a:ln>
              <a:solidFill>
                <a:srgbClr val="FFFFFF"/>
              </a:solidFill>
              <a:effectLst>
                <a:outerShdw blurRad="38100" dist="32000" dir="5400000" algn="tl">
                  <a:srgbClr val="000000">
                    <a:alpha val="30000"/>
                  </a:srgbClr>
                </a:outerShdw>
              </a:effectLst>
              <a:latin typeface="+mj-lt"/>
            </a:endParaRPr>
          </a:p>
        </p:txBody>
      </p:sp>
      <p:sp>
        <p:nvSpPr>
          <p:cNvPr id="11" name="TextBox 10"/>
          <p:cNvSpPr txBox="1"/>
          <p:nvPr/>
        </p:nvSpPr>
        <p:spPr>
          <a:xfrm>
            <a:off x="838200" y="1752600"/>
            <a:ext cx="7315200" cy="369332"/>
          </a:xfrm>
          <a:prstGeom prst="rect">
            <a:avLst/>
          </a:prstGeom>
          <a:noFill/>
        </p:spPr>
        <p:txBody>
          <a:bodyPr wrap="square" rtlCol="0">
            <a:spAutoFit/>
          </a:bodyPr>
          <a:lstStyle/>
          <a:p>
            <a:pPr algn="just">
              <a:buNone/>
            </a:pPr>
            <a:r>
              <a:rPr lang="en-US" sz="1800" dirty="0" smtClean="0"/>
              <a:t>	</a:t>
            </a:r>
          </a:p>
        </p:txBody>
      </p:sp>
      <p:sp>
        <p:nvSpPr>
          <p:cNvPr id="5" name="Content Placeholder 6"/>
          <p:cNvSpPr>
            <a:spLocks noGrp="1"/>
          </p:cNvSpPr>
          <p:nvPr>
            <p:ph sz="quarter" idx="1"/>
          </p:nvPr>
        </p:nvSpPr>
        <p:spPr>
          <a:xfrm>
            <a:off x="457200" y="1524000"/>
            <a:ext cx="7467600" cy="4873752"/>
          </a:xfrm>
        </p:spPr>
        <p:txBody>
          <a:bodyPr/>
          <a:lstStyle/>
          <a:p>
            <a:pPr algn="just"/>
            <a:r>
              <a:rPr lang="en-US" sz="1800" dirty="0" smtClean="0"/>
              <a:t>For this bookstall there is only way to purchase books that is to visit the bookstall .</a:t>
            </a:r>
          </a:p>
          <a:p>
            <a:pPr algn="just"/>
            <a:r>
              <a:rPr lang="en-US" sz="1800" dirty="0" smtClean="0"/>
              <a:t> Every time visit to bookstall is time consuming for customer.</a:t>
            </a:r>
          </a:p>
          <a:p>
            <a:pPr algn="just"/>
            <a:r>
              <a:rPr lang="en-US" sz="1800" dirty="0" smtClean="0"/>
              <a:t> Customer faced problems like find out the book or item and it will become time consuming because of paper work or lack of rush</a:t>
            </a:r>
          </a:p>
          <a:p>
            <a:pPr algn="just"/>
            <a:r>
              <a:rPr lang="en-US" sz="1800" dirty="0" smtClean="0"/>
              <a:t> Administrator also maintain the clean up entire bookstall.</a:t>
            </a:r>
          </a:p>
          <a:p>
            <a:pPr algn="just"/>
            <a:r>
              <a:rPr lang="en-US" sz="1800" dirty="0" smtClean="0"/>
              <a:t> If some one is in hurry, customer or worker then may be mistake occurs.</a:t>
            </a:r>
          </a:p>
          <a:p>
            <a:pPr algn="just"/>
            <a:r>
              <a:rPr lang="en-US" sz="1800" dirty="0" smtClean="0"/>
              <a:t> </a:t>
            </a:r>
            <a:r>
              <a:rPr lang="en-US" sz="1800" dirty="0" smtClean="0">
                <a:latin typeface="+mj-lt"/>
              </a:rPr>
              <a:t>The manual system does not provide fast access to information.</a:t>
            </a:r>
          </a:p>
          <a:p>
            <a:pPr algn="just"/>
            <a:endParaRPr lang="en-US" sz="1500" dirty="0" smtClean="0"/>
          </a:p>
          <a:p>
            <a:pPr algn="just"/>
            <a:endParaRPr lang="en-US" sz="18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81000"/>
            <a:ext cx="7467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mj-lt"/>
              </a:rPr>
              <a:t>Data Dictionary</a:t>
            </a:r>
            <a:endParaRPr lang="en-US" sz="4800" dirty="0">
              <a:ln w="10160">
                <a:solidFill>
                  <a:schemeClr val="accent1"/>
                </a:solidFill>
                <a:prstDash val="solid"/>
              </a:ln>
              <a:solidFill>
                <a:srgbClr val="FFFFFF"/>
              </a:solidFill>
              <a:effectLst>
                <a:outerShdw blurRad="38100" dist="32000" dir="5400000" algn="tl">
                  <a:srgbClr val="000000">
                    <a:alpha val="30000"/>
                  </a:srgbClr>
                </a:outerShdw>
              </a:effectLst>
              <a:latin typeface="+mj-lt"/>
            </a:endParaRPr>
          </a:p>
        </p:txBody>
      </p:sp>
      <p:sp>
        <p:nvSpPr>
          <p:cNvPr id="11" name="TextBox 10"/>
          <p:cNvSpPr txBox="1"/>
          <p:nvPr/>
        </p:nvSpPr>
        <p:spPr>
          <a:xfrm>
            <a:off x="838200" y="1752600"/>
            <a:ext cx="7315200" cy="369332"/>
          </a:xfrm>
          <a:prstGeom prst="rect">
            <a:avLst/>
          </a:prstGeom>
          <a:noFill/>
        </p:spPr>
        <p:txBody>
          <a:bodyPr wrap="square" rtlCol="0">
            <a:spAutoFit/>
          </a:bodyPr>
          <a:lstStyle/>
          <a:p>
            <a:pPr algn="just">
              <a:buNone/>
            </a:pPr>
            <a:r>
              <a:rPr lang="en-US" sz="1800" dirty="0" smtClean="0"/>
              <a:t>	</a:t>
            </a:r>
          </a:p>
        </p:txBody>
      </p:sp>
      <p:sp>
        <p:nvSpPr>
          <p:cNvPr id="6" name="Content Placeholder 5"/>
          <p:cNvSpPr>
            <a:spLocks noGrp="1"/>
          </p:cNvSpPr>
          <p:nvPr>
            <p:ph sz="quarter" idx="1"/>
          </p:nvPr>
        </p:nvSpPr>
        <p:spPr/>
        <p:txBody>
          <a:bodyPr/>
          <a:lstStyle/>
          <a:p>
            <a:r>
              <a:rPr lang="en-US" dirty="0" smtClean="0"/>
              <a:t> </a:t>
            </a:r>
            <a:r>
              <a:rPr lang="en-US" dirty="0" err="1" smtClean="0">
                <a:solidFill>
                  <a:schemeClr val="accent1">
                    <a:lumMod val="50000"/>
                  </a:schemeClr>
                </a:solidFill>
              </a:rPr>
              <a:t>Item_Master</a:t>
            </a:r>
            <a:endParaRPr lang="en-US" dirty="0" smtClean="0">
              <a:solidFill>
                <a:schemeClr val="accent1">
                  <a:lumMod val="50000"/>
                </a:schemeClr>
              </a:solidFill>
            </a:endParaRPr>
          </a:p>
          <a:p>
            <a:pPr>
              <a:buNone/>
            </a:pPr>
            <a:r>
              <a:rPr lang="en-US" dirty="0" smtClean="0">
                <a:solidFill>
                  <a:schemeClr val="accent1">
                    <a:lumMod val="50000"/>
                  </a:schemeClr>
                </a:solidFill>
              </a:rPr>
              <a:t>		</a:t>
            </a:r>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smtClean="0"/>
              <a:t>	</a:t>
            </a:r>
          </a:p>
          <a:p>
            <a:pPr>
              <a:buNone/>
            </a:pPr>
            <a:r>
              <a:rPr lang="en-US" smtClean="0">
                <a:solidFill>
                  <a:schemeClr val="accent1">
                    <a:lumMod val="75000"/>
                  </a:schemeClr>
                </a:solidFill>
              </a:rPr>
              <a:t>Primary </a:t>
            </a:r>
            <a:r>
              <a:rPr lang="en-US" dirty="0" smtClean="0">
                <a:solidFill>
                  <a:schemeClr val="accent1">
                    <a:lumMod val="75000"/>
                  </a:schemeClr>
                </a:solidFill>
              </a:rPr>
              <a:t>Key: </a:t>
            </a:r>
            <a:r>
              <a:rPr lang="en-US" dirty="0" err="1" smtClean="0"/>
              <a:t>Book_id</a:t>
            </a:r>
            <a:endParaRPr lang="en-US" dirty="0"/>
          </a:p>
        </p:txBody>
      </p:sp>
      <p:graphicFrame>
        <p:nvGraphicFramePr>
          <p:cNvPr id="7" name="Table 6"/>
          <p:cNvGraphicFramePr>
            <a:graphicFrameLocks noGrp="1"/>
          </p:cNvGraphicFramePr>
          <p:nvPr/>
        </p:nvGraphicFramePr>
        <p:xfrm>
          <a:off x="1219200" y="2286000"/>
          <a:ext cx="6096000" cy="2966720"/>
        </p:xfrm>
        <a:graphic>
          <a:graphicData uri="http://schemas.openxmlformats.org/drawingml/2006/table">
            <a:tbl>
              <a:tblPr firstRow="1" bandRow="1">
                <a:tableStyleId>{5C22544A-7EE6-4342-B048-85BDC9FD1C3A}</a:tableStyleId>
              </a:tblPr>
              <a:tblGrid>
                <a:gridCol w="2286000"/>
                <a:gridCol w="2133600"/>
                <a:gridCol w="1676400"/>
              </a:tblGrid>
              <a:tr h="370840">
                <a:tc>
                  <a:txBody>
                    <a:bodyPr/>
                    <a:lstStyle/>
                    <a:p>
                      <a:pPr algn="ctr"/>
                      <a:r>
                        <a:rPr lang="en-US" dirty="0" smtClean="0"/>
                        <a:t>Field Name</a:t>
                      </a:r>
                      <a:endParaRPr lang="en-US" dirty="0"/>
                    </a:p>
                  </a:txBody>
                  <a:tcPr/>
                </a:tc>
                <a:tc>
                  <a:txBody>
                    <a:bodyPr/>
                    <a:lstStyle/>
                    <a:p>
                      <a:pPr algn="ctr"/>
                      <a:r>
                        <a:rPr lang="en-US" dirty="0" smtClean="0"/>
                        <a:t>Type</a:t>
                      </a:r>
                      <a:endParaRPr lang="en-US" dirty="0"/>
                    </a:p>
                  </a:txBody>
                  <a:tcPr/>
                </a:tc>
                <a:tc>
                  <a:txBody>
                    <a:bodyPr/>
                    <a:lstStyle/>
                    <a:p>
                      <a:pPr algn="ctr"/>
                      <a:r>
                        <a:rPr lang="en-US" dirty="0" smtClean="0"/>
                        <a:t>Size</a:t>
                      </a:r>
                      <a:endParaRPr lang="en-US" dirty="0"/>
                    </a:p>
                  </a:txBody>
                  <a:tcPr/>
                </a:tc>
              </a:tr>
              <a:tr h="370840">
                <a:tc>
                  <a:txBody>
                    <a:bodyPr/>
                    <a:lstStyle/>
                    <a:p>
                      <a:r>
                        <a:rPr lang="en-US" dirty="0" err="1" smtClean="0"/>
                        <a:t>Book_id</a:t>
                      </a:r>
                      <a:endParaRPr lang="en-US" dirty="0"/>
                    </a:p>
                  </a:txBody>
                  <a:tcPr/>
                </a:tc>
                <a:tc>
                  <a:txBody>
                    <a:bodyPr/>
                    <a:lstStyle/>
                    <a:p>
                      <a:r>
                        <a:rPr lang="en-US" dirty="0" err="1" smtClean="0"/>
                        <a:t>Varchar</a:t>
                      </a:r>
                      <a:endParaRPr lang="en-US" dirty="0"/>
                    </a:p>
                  </a:txBody>
                  <a:tcPr/>
                </a:tc>
                <a:tc>
                  <a:txBody>
                    <a:bodyPr/>
                    <a:lstStyle/>
                    <a:p>
                      <a:r>
                        <a:rPr lang="en-US" dirty="0" smtClean="0"/>
                        <a:t>5</a:t>
                      </a:r>
                      <a:endParaRPr lang="en-US" dirty="0"/>
                    </a:p>
                  </a:txBody>
                  <a:tcPr/>
                </a:tc>
              </a:tr>
              <a:tr h="370840">
                <a:tc>
                  <a:txBody>
                    <a:bodyPr/>
                    <a:lstStyle/>
                    <a:p>
                      <a:r>
                        <a:rPr lang="en-US" dirty="0" err="1" smtClean="0"/>
                        <a:t>Book_nm</a:t>
                      </a:r>
                      <a:endParaRPr lang="en-US" dirty="0"/>
                    </a:p>
                  </a:txBody>
                  <a:tcPr/>
                </a:tc>
                <a:tc>
                  <a:txBody>
                    <a:bodyPr/>
                    <a:lstStyle/>
                    <a:p>
                      <a:r>
                        <a:rPr lang="en-US" dirty="0" err="1" smtClean="0"/>
                        <a:t>Varchar</a:t>
                      </a:r>
                      <a:endParaRPr lang="en-US" dirty="0"/>
                    </a:p>
                  </a:txBody>
                  <a:tcPr/>
                </a:tc>
                <a:tc>
                  <a:txBody>
                    <a:bodyPr/>
                    <a:lstStyle/>
                    <a:p>
                      <a:r>
                        <a:rPr lang="en-US" dirty="0" smtClean="0"/>
                        <a:t>50</a:t>
                      </a:r>
                      <a:endParaRPr lang="en-US" dirty="0"/>
                    </a:p>
                  </a:txBody>
                  <a:tcPr/>
                </a:tc>
              </a:tr>
              <a:tr h="370840">
                <a:tc>
                  <a:txBody>
                    <a:bodyPr/>
                    <a:lstStyle/>
                    <a:p>
                      <a:r>
                        <a:rPr lang="en-US" dirty="0" smtClean="0"/>
                        <a:t>Author</a:t>
                      </a:r>
                      <a:endParaRPr lang="en-US" dirty="0"/>
                    </a:p>
                  </a:txBody>
                  <a:tcPr/>
                </a:tc>
                <a:tc>
                  <a:txBody>
                    <a:bodyPr/>
                    <a:lstStyle/>
                    <a:p>
                      <a:r>
                        <a:rPr lang="en-US" dirty="0" err="1" smtClean="0"/>
                        <a:t>Varchar</a:t>
                      </a:r>
                      <a:endParaRPr lang="en-US" dirty="0"/>
                    </a:p>
                  </a:txBody>
                  <a:tcPr/>
                </a:tc>
                <a:tc>
                  <a:txBody>
                    <a:bodyPr/>
                    <a:lstStyle/>
                    <a:p>
                      <a:r>
                        <a:rPr lang="en-US" dirty="0" smtClean="0"/>
                        <a:t>50</a:t>
                      </a:r>
                      <a:endParaRPr lang="en-US" dirty="0"/>
                    </a:p>
                  </a:txBody>
                  <a:tcPr/>
                </a:tc>
              </a:tr>
              <a:tr h="370840">
                <a:tc>
                  <a:txBody>
                    <a:bodyPr/>
                    <a:lstStyle/>
                    <a:p>
                      <a:r>
                        <a:rPr lang="en-US" dirty="0" smtClean="0"/>
                        <a:t>Price</a:t>
                      </a:r>
                      <a:endParaRPr lang="en-US" dirty="0"/>
                    </a:p>
                  </a:txBody>
                  <a:tcPr/>
                </a:tc>
                <a:tc>
                  <a:txBody>
                    <a:bodyPr/>
                    <a:lstStyle/>
                    <a:p>
                      <a:r>
                        <a:rPr lang="en-US" dirty="0" smtClean="0"/>
                        <a:t>Numeric</a:t>
                      </a:r>
                      <a:endParaRPr lang="en-US" dirty="0"/>
                    </a:p>
                  </a:txBody>
                  <a:tcPr/>
                </a:tc>
                <a:tc>
                  <a:txBody>
                    <a:bodyPr/>
                    <a:lstStyle/>
                    <a:p>
                      <a:r>
                        <a:rPr lang="en-US" dirty="0" smtClean="0"/>
                        <a:t>8,0</a:t>
                      </a:r>
                      <a:endParaRPr lang="en-US" dirty="0"/>
                    </a:p>
                  </a:txBody>
                  <a:tcPr/>
                </a:tc>
              </a:tr>
              <a:tr h="370840">
                <a:tc>
                  <a:txBody>
                    <a:bodyPr/>
                    <a:lstStyle/>
                    <a:p>
                      <a:r>
                        <a:rPr lang="en-US" dirty="0" smtClean="0"/>
                        <a:t>Description</a:t>
                      </a:r>
                      <a:endParaRPr lang="en-US" dirty="0"/>
                    </a:p>
                  </a:txBody>
                  <a:tcPr/>
                </a:tc>
                <a:tc>
                  <a:txBody>
                    <a:bodyPr/>
                    <a:lstStyle/>
                    <a:p>
                      <a:r>
                        <a:rPr lang="en-US" dirty="0" err="1" smtClean="0"/>
                        <a:t>Varchar</a:t>
                      </a:r>
                      <a:endParaRPr lang="en-US" dirty="0"/>
                    </a:p>
                  </a:txBody>
                  <a:tcPr/>
                </a:tc>
                <a:tc>
                  <a:txBody>
                    <a:bodyPr/>
                    <a:lstStyle/>
                    <a:p>
                      <a:r>
                        <a:rPr lang="en-US" dirty="0" smtClean="0"/>
                        <a:t>255</a:t>
                      </a:r>
                      <a:endParaRPr lang="en-US" dirty="0"/>
                    </a:p>
                  </a:txBody>
                  <a:tcPr/>
                </a:tc>
              </a:tr>
              <a:tr h="370840">
                <a:tc>
                  <a:txBody>
                    <a:bodyPr/>
                    <a:lstStyle/>
                    <a:p>
                      <a:r>
                        <a:rPr lang="en-US" dirty="0" smtClean="0"/>
                        <a:t>Photo</a:t>
                      </a:r>
                      <a:endParaRPr lang="en-US" dirty="0"/>
                    </a:p>
                  </a:txBody>
                  <a:tcPr/>
                </a:tc>
                <a:tc>
                  <a:txBody>
                    <a:bodyPr/>
                    <a:lstStyle/>
                    <a:p>
                      <a:r>
                        <a:rPr lang="en-US" dirty="0" err="1" smtClean="0"/>
                        <a:t>Varchar</a:t>
                      </a:r>
                      <a:endParaRPr lang="en-US" dirty="0"/>
                    </a:p>
                  </a:txBody>
                  <a:tcPr/>
                </a:tc>
                <a:tc>
                  <a:txBody>
                    <a:bodyPr/>
                    <a:lstStyle/>
                    <a:p>
                      <a:r>
                        <a:rPr lang="en-US" dirty="0" smtClean="0"/>
                        <a:t>100</a:t>
                      </a:r>
                      <a:endParaRPr lang="en-US" dirty="0"/>
                    </a:p>
                  </a:txBody>
                  <a:tcPr/>
                </a:tc>
              </a:tr>
              <a:tr h="370840">
                <a:tc>
                  <a:txBody>
                    <a:bodyPr/>
                    <a:lstStyle/>
                    <a:p>
                      <a:r>
                        <a:rPr lang="en-US" dirty="0" smtClean="0"/>
                        <a:t>Stock</a:t>
                      </a:r>
                      <a:endParaRPr lang="en-US" dirty="0"/>
                    </a:p>
                  </a:txBody>
                  <a:tcPr/>
                </a:tc>
                <a:tc>
                  <a:txBody>
                    <a:bodyPr/>
                    <a:lstStyle/>
                    <a:p>
                      <a:r>
                        <a:rPr lang="en-US" dirty="0" smtClean="0"/>
                        <a:t>Numeric</a:t>
                      </a:r>
                      <a:endParaRPr lang="en-US" dirty="0"/>
                    </a:p>
                  </a:txBody>
                  <a:tcPr/>
                </a:tc>
                <a:tc>
                  <a:txBody>
                    <a:bodyPr/>
                    <a:lstStyle/>
                    <a:p>
                      <a:r>
                        <a:rPr lang="en-US" dirty="0" smtClean="0"/>
                        <a:t>6,0</a:t>
                      </a:r>
                      <a:endParaRPr 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81000"/>
            <a:ext cx="7467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mj-lt"/>
              </a:rPr>
              <a:t>Data Dictionary</a:t>
            </a:r>
            <a:endParaRPr lang="en-US" sz="4800" dirty="0">
              <a:ln w="10160">
                <a:solidFill>
                  <a:schemeClr val="accent1"/>
                </a:solidFill>
                <a:prstDash val="solid"/>
              </a:ln>
              <a:solidFill>
                <a:srgbClr val="FFFFFF"/>
              </a:solidFill>
              <a:effectLst>
                <a:outerShdw blurRad="38100" dist="32000" dir="5400000" algn="tl">
                  <a:srgbClr val="000000">
                    <a:alpha val="30000"/>
                  </a:srgbClr>
                </a:outerShdw>
              </a:effectLst>
              <a:latin typeface="+mj-lt"/>
            </a:endParaRPr>
          </a:p>
        </p:txBody>
      </p:sp>
      <p:sp>
        <p:nvSpPr>
          <p:cNvPr id="11" name="TextBox 10"/>
          <p:cNvSpPr txBox="1"/>
          <p:nvPr/>
        </p:nvSpPr>
        <p:spPr>
          <a:xfrm>
            <a:off x="838200" y="1752600"/>
            <a:ext cx="7315200" cy="369332"/>
          </a:xfrm>
          <a:prstGeom prst="rect">
            <a:avLst/>
          </a:prstGeom>
          <a:noFill/>
        </p:spPr>
        <p:txBody>
          <a:bodyPr wrap="square" rtlCol="0">
            <a:spAutoFit/>
          </a:bodyPr>
          <a:lstStyle/>
          <a:p>
            <a:pPr algn="just">
              <a:buNone/>
            </a:pPr>
            <a:r>
              <a:rPr lang="en-US" sz="1800" dirty="0" smtClean="0"/>
              <a:t>	</a:t>
            </a:r>
          </a:p>
        </p:txBody>
      </p:sp>
      <p:sp>
        <p:nvSpPr>
          <p:cNvPr id="6" name="Content Placeholder 5"/>
          <p:cNvSpPr>
            <a:spLocks noGrp="1"/>
          </p:cNvSpPr>
          <p:nvPr>
            <p:ph sz="quarter" idx="1"/>
          </p:nvPr>
        </p:nvSpPr>
        <p:spPr/>
        <p:txBody>
          <a:bodyPr/>
          <a:lstStyle/>
          <a:p>
            <a:r>
              <a:rPr lang="en-US" dirty="0" smtClean="0"/>
              <a:t> </a:t>
            </a:r>
            <a:r>
              <a:rPr lang="en-US" dirty="0" smtClean="0">
                <a:solidFill>
                  <a:schemeClr val="accent1">
                    <a:lumMod val="50000"/>
                  </a:schemeClr>
                </a:solidFill>
              </a:rPr>
              <a:t>Login</a:t>
            </a:r>
          </a:p>
          <a:p>
            <a:pPr>
              <a:buNone/>
            </a:pPr>
            <a:r>
              <a:rPr lang="en-US" dirty="0" smtClean="0">
                <a:solidFill>
                  <a:schemeClr val="accent1">
                    <a:lumMod val="50000"/>
                  </a:schemeClr>
                </a:solidFill>
              </a:rPr>
              <a:t>		</a:t>
            </a:r>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r>
              <a:rPr lang="en-US" dirty="0" smtClean="0">
                <a:solidFill>
                  <a:schemeClr val="accent1">
                    <a:lumMod val="75000"/>
                  </a:schemeClr>
                </a:solidFill>
              </a:rPr>
              <a:t>Primary Key: </a:t>
            </a:r>
            <a:r>
              <a:rPr lang="en-US" dirty="0" smtClean="0"/>
              <a:t>email</a:t>
            </a:r>
            <a:endParaRPr lang="en-US" dirty="0"/>
          </a:p>
        </p:txBody>
      </p:sp>
      <p:graphicFrame>
        <p:nvGraphicFramePr>
          <p:cNvPr id="7" name="Table 6"/>
          <p:cNvGraphicFramePr>
            <a:graphicFrameLocks noGrp="1"/>
          </p:cNvGraphicFramePr>
          <p:nvPr/>
        </p:nvGraphicFramePr>
        <p:xfrm>
          <a:off x="1219200" y="2286000"/>
          <a:ext cx="6096000" cy="2225040"/>
        </p:xfrm>
        <a:graphic>
          <a:graphicData uri="http://schemas.openxmlformats.org/drawingml/2006/table">
            <a:tbl>
              <a:tblPr firstRow="1" bandRow="1">
                <a:tableStyleId>{5C22544A-7EE6-4342-B048-85BDC9FD1C3A}</a:tableStyleId>
              </a:tblPr>
              <a:tblGrid>
                <a:gridCol w="2286000"/>
                <a:gridCol w="2133600"/>
                <a:gridCol w="1676400"/>
              </a:tblGrid>
              <a:tr h="370840">
                <a:tc>
                  <a:txBody>
                    <a:bodyPr/>
                    <a:lstStyle/>
                    <a:p>
                      <a:pPr algn="ctr"/>
                      <a:r>
                        <a:rPr lang="en-US" dirty="0" smtClean="0"/>
                        <a:t>Field Name</a:t>
                      </a:r>
                      <a:endParaRPr lang="en-US" dirty="0"/>
                    </a:p>
                  </a:txBody>
                  <a:tcPr/>
                </a:tc>
                <a:tc>
                  <a:txBody>
                    <a:bodyPr/>
                    <a:lstStyle/>
                    <a:p>
                      <a:pPr algn="ctr"/>
                      <a:r>
                        <a:rPr lang="en-US" dirty="0" smtClean="0"/>
                        <a:t>Type</a:t>
                      </a:r>
                      <a:endParaRPr lang="en-US" dirty="0"/>
                    </a:p>
                  </a:txBody>
                  <a:tcPr/>
                </a:tc>
                <a:tc>
                  <a:txBody>
                    <a:bodyPr/>
                    <a:lstStyle/>
                    <a:p>
                      <a:pPr algn="ctr"/>
                      <a:r>
                        <a:rPr lang="en-US" dirty="0" smtClean="0"/>
                        <a:t>Size</a:t>
                      </a:r>
                      <a:endParaRPr lang="en-US" dirty="0"/>
                    </a:p>
                  </a:txBody>
                  <a:tcPr/>
                </a:tc>
              </a:tr>
              <a:tr h="370840">
                <a:tc>
                  <a:txBody>
                    <a:bodyPr/>
                    <a:lstStyle/>
                    <a:p>
                      <a:r>
                        <a:rPr lang="en-US" dirty="0" smtClean="0"/>
                        <a:t>Email</a:t>
                      </a:r>
                      <a:endParaRPr lang="en-US" dirty="0"/>
                    </a:p>
                  </a:txBody>
                  <a:tcPr/>
                </a:tc>
                <a:tc>
                  <a:txBody>
                    <a:bodyPr/>
                    <a:lstStyle/>
                    <a:p>
                      <a:r>
                        <a:rPr lang="en-US" dirty="0" err="1" smtClean="0"/>
                        <a:t>Varchar</a:t>
                      </a:r>
                      <a:endParaRPr lang="en-US" dirty="0"/>
                    </a:p>
                  </a:txBody>
                  <a:tcPr/>
                </a:tc>
                <a:tc>
                  <a:txBody>
                    <a:bodyPr/>
                    <a:lstStyle/>
                    <a:p>
                      <a:r>
                        <a:rPr lang="en-US" dirty="0" smtClean="0"/>
                        <a:t>50</a:t>
                      </a:r>
                      <a:endParaRPr lang="en-US" dirty="0"/>
                    </a:p>
                  </a:txBody>
                  <a:tcPr/>
                </a:tc>
              </a:tr>
              <a:tr h="370840">
                <a:tc>
                  <a:txBody>
                    <a:bodyPr/>
                    <a:lstStyle/>
                    <a:p>
                      <a:r>
                        <a:rPr lang="en-US" dirty="0" err="1" smtClean="0"/>
                        <a:t>Usrname</a:t>
                      </a:r>
                      <a:endParaRPr lang="en-US" dirty="0"/>
                    </a:p>
                  </a:txBody>
                  <a:tcPr/>
                </a:tc>
                <a:tc>
                  <a:txBody>
                    <a:bodyPr/>
                    <a:lstStyle/>
                    <a:p>
                      <a:r>
                        <a:rPr lang="en-US" dirty="0" err="1" smtClean="0"/>
                        <a:t>Varchar</a:t>
                      </a:r>
                      <a:endParaRPr lang="en-US" dirty="0"/>
                    </a:p>
                  </a:txBody>
                  <a:tcPr/>
                </a:tc>
                <a:tc>
                  <a:txBody>
                    <a:bodyPr/>
                    <a:lstStyle/>
                    <a:p>
                      <a:r>
                        <a:rPr lang="en-US" dirty="0" smtClean="0"/>
                        <a:t>20</a:t>
                      </a:r>
                      <a:endParaRPr lang="en-US" dirty="0"/>
                    </a:p>
                  </a:txBody>
                  <a:tcPr/>
                </a:tc>
              </a:tr>
              <a:tr h="370840">
                <a:tc>
                  <a:txBody>
                    <a:bodyPr/>
                    <a:lstStyle/>
                    <a:p>
                      <a:r>
                        <a:rPr lang="en-US" dirty="0" smtClean="0"/>
                        <a:t>Password</a:t>
                      </a:r>
                      <a:endParaRPr lang="en-US" dirty="0"/>
                    </a:p>
                  </a:txBody>
                  <a:tcPr/>
                </a:tc>
                <a:tc>
                  <a:txBody>
                    <a:bodyPr/>
                    <a:lstStyle/>
                    <a:p>
                      <a:r>
                        <a:rPr lang="en-US" dirty="0" err="1" smtClean="0"/>
                        <a:t>Varchar</a:t>
                      </a:r>
                      <a:endParaRPr lang="en-US" dirty="0"/>
                    </a:p>
                  </a:txBody>
                  <a:tcPr/>
                </a:tc>
                <a:tc>
                  <a:txBody>
                    <a:bodyPr/>
                    <a:lstStyle/>
                    <a:p>
                      <a:r>
                        <a:rPr lang="en-US" dirty="0" smtClean="0"/>
                        <a:t>20</a:t>
                      </a:r>
                      <a:endParaRPr lang="en-US" dirty="0"/>
                    </a:p>
                  </a:txBody>
                  <a:tcPr/>
                </a:tc>
              </a:tr>
              <a:tr h="370840">
                <a:tc>
                  <a:txBody>
                    <a:bodyPr/>
                    <a:lstStyle/>
                    <a:p>
                      <a:r>
                        <a:rPr lang="en-US" dirty="0" err="1" smtClean="0"/>
                        <a:t>Seque</a:t>
                      </a:r>
                      <a:endParaRPr lang="en-US" dirty="0"/>
                    </a:p>
                  </a:txBody>
                  <a:tcPr/>
                </a:tc>
                <a:tc>
                  <a:txBody>
                    <a:bodyPr/>
                    <a:lstStyle/>
                    <a:p>
                      <a:r>
                        <a:rPr lang="en-US" dirty="0" err="1" smtClean="0"/>
                        <a:t>Varchar</a:t>
                      </a:r>
                      <a:endParaRPr lang="en-US" dirty="0"/>
                    </a:p>
                  </a:txBody>
                  <a:tcPr/>
                </a:tc>
                <a:tc>
                  <a:txBody>
                    <a:bodyPr/>
                    <a:lstStyle/>
                    <a:p>
                      <a:r>
                        <a:rPr lang="en-US" dirty="0" smtClean="0"/>
                        <a:t>40</a:t>
                      </a:r>
                      <a:endParaRPr lang="en-US" dirty="0"/>
                    </a:p>
                  </a:txBody>
                  <a:tcPr/>
                </a:tc>
              </a:tr>
              <a:tr h="370840">
                <a:tc>
                  <a:txBody>
                    <a:bodyPr/>
                    <a:lstStyle/>
                    <a:p>
                      <a:r>
                        <a:rPr lang="en-US" dirty="0" err="1" smtClean="0"/>
                        <a:t>Seans</a:t>
                      </a:r>
                      <a:endParaRPr lang="en-US" dirty="0"/>
                    </a:p>
                  </a:txBody>
                  <a:tcPr/>
                </a:tc>
                <a:tc>
                  <a:txBody>
                    <a:bodyPr/>
                    <a:lstStyle/>
                    <a:p>
                      <a:r>
                        <a:rPr lang="en-US" dirty="0" err="1" smtClean="0"/>
                        <a:t>Varchar</a:t>
                      </a:r>
                      <a:endParaRPr lang="en-US" dirty="0"/>
                    </a:p>
                  </a:txBody>
                  <a:tcPr/>
                </a:tc>
                <a:tc>
                  <a:txBody>
                    <a:bodyPr/>
                    <a:lstStyle/>
                    <a:p>
                      <a:r>
                        <a:rPr lang="en-US" dirty="0" smtClean="0"/>
                        <a:t>30</a:t>
                      </a:r>
                      <a:endParaRPr lang="en-US" dirty="0"/>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4359</TotalTime>
  <Words>787</Words>
  <Application>Microsoft Office PowerPoint</Application>
  <PresentationFormat>On-screen Show (4:3)</PresentationFormat>
  <Paragraphs>449</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Century Schoolbook</vt:lpstr>
      <vt:lpstr>Times New Roman</vt:lpstr>
      <vt:lpstr>Wingdings</vt:lpstr>
      <vt:lpstr>Wingdings 2</vt:lpstr>
      <vt:lpstr>Oriel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RKSM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INSTANCE MAIL REPORTING</dc:title>
  <dc:creator>mca256</dc:creator>
  <cp:lastModifiedBy>ankit4baps</cp:lastModifiedBy>
  <cp:revision>526</cp:revision>
  <cp:lastPrinted>1601-01-01T00:00:00Z</cp:lastPrinted>
  <dcterms:created xsi:type="dcterms:W3CDTF">2004-08-05T06:06:58Z</dcterms:created>
  <dcterms:modified xsi:type="dcterms:W3CDTF">2015-12-11T20:21:00Z</dcterms:modified>
</cp:coreProperties>
</file>