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60" r:id="rId4"/>
    <p:sldId id="259" r:id="rId5"/>
    <p:sldId id="258" r:id="rId6"/>
    <p:sldId id="261" r:id="rId7"/>
    <p:sldId id="267" r:id="rId8"/>
    <p:sldId id="262" r:id="rId9"/>
    <p:sldId id="263" r:id="rId10"/>
    <p:sldId id="264"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gawande" initials="ag" lastIdx="1" clrIdx="0">
    <p:extLst>
      <p:ext uri="{19B8F6BF-5375-455C-9EA6-DF929625EA0E}">
        <p15:presenceInfo xmlns:p15="http://schemas.microsoft.com/office/powerpoint/2012/main" userId="821dca3bb62b62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E96E2C-2EE2-4619-B693-32B074E90632}"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25E0F-FD7A-4DFC-BCFE-A7EF554132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01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E96E2C-2EE2-4619-B693-32B074E90632}"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141834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E96E2C-2EE2-4619-B693-32B074E90632}"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256113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E96E2C-2EE2-4619-B693-32B074E90632}"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296582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E96E2C-2EE2-4619-B693-32B074E90632}" type="datetimeFigureOut">
              <a:rPr lang="en-US" smtClean="0"/>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B25E0F-FD7A-4DFC-BCFE-A7EF554132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E96E2C-2EE2-4619-B693-32B074E90632}"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287075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E96E2C-2EE2-4619-B693-32B074E90632}" type="datetimeFigureOut">
              <a:rPr lang="en-US" smtClean="0"/>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291475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E96E2C-2EE2-4619-B693-32B074E90632}" type="datetimeFigureOut">
              <a:rPr lang="en-US" smtClean="0"/>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214439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E96E2C-2EE2-4619-B693-32B074E90632}" type="datetimeFigureOut">
              <a:rPr lang="en-US" smtClean="0"/>
              <a:t>9/30/2021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23738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E96E2C-2EE2-4619-B693-32B074E90632}" type="datetimeFigureOut">
              <a:rPr lang="en-US" smtClean="0"/>
              <a:t>9/30/2021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B25E0F-FD7A-4DFC-BCFE-A7EF55413236}" type="slidenum">
              <a:rPr lang="en-US" smtClean="0"/>
              <a:t>‹#›</a:t>
            </a:fld>
            <a:endParaRPr lang="en-US"/>
          </a:p>
        </p:txBody>
      </p:sp>
    </p:spTree>
    <p:extLst>
      <p:ext uri="{BB962C8B-B14F-4D97-AF65-F5344CB8AC3E}">
        <p14:creationId xmlns:p14="http://schemas.microsoft.com/office/powerpoint/2010/main" val="237773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E96E2C-2EE2-4619-B693-32B074E90632}" type="datetimeFigureOut">
              <a:rPr lang="en-US" smtClean="0"/>
              <a:t>9/30/2021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B25E0F-FD7A-4DFC-BCFE-A7EF55413236}" type="slidenum">
              <a:rPr lang="en-US" smtClean="0"/>
              <a:t>‹#›</a:t>
            </a:fld>
            <a:endParaRPr lang="en-US"/>
          </a:p>
        </p:txBody>
      </p:sp>
    </p:spTree>
    <p:extLst>
      <p:ext uri="{BB962C8B-B14F-4D97-AF65-F5344CB8AC3E}">
        <p14:creationId xmlns:p14="http://schemas.microsoft.com/office/powerpoint/2010/main" val="15469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E96E2C-2EE2-4619-B693-32B074E90632}" type="datetimeFigureOut">
              <a:rPr lang="en-US" smtClean="0"/>
              <a:t>9/30/2021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0B25E0F-FD7A-4DFC-BCFE-A7EF554132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755189"/>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0EA1-0934-4AA5-AE45-9BEF0CC7B308}"/>
              </a:ext>
            </a:extLst>
          </p:cNvPr>
          <p:cNvSpPr>
            <a:spLocks noGrp="1"/>
          </p:cNvSpPr>
          <p:nvPr>
            <p:ph type="ctrTitle"/>
          </p:nvPr>
        </p:nvSpPr>
        <p:spPr>
          <a:xfrm>
            <a:off x="2177732" y="3185161"/>
            <a:ext cx="9328468" cy="761999"/>
          </a:xfrm>
        </p:spPr>
        <p:txBody>
          <a:bodyPr>
            <a:noAutofit/>
          </a:bodyPr>
          <a:lstStyle/>
          <a:p>
            <a:r>
              <a:rPr lang="en-US" sz="3500" b="1" dirty="0">
                <a:effectLst/>
                <a:latin typeface="Times New Roman" panose="02020603050405020304" pitchFamily="18" charset="0"/>
                <a:ea typeface="Calibri" panose="020F0502020204030204" pitchFamily="34" charset="0"/>
                <a:cs typeface="Times New Roman" panose="02020603050405020304" pitchFamily="18" charset="0"/>
              </a:rPr>
              <a:t>Bird Species Classification Using Deep Learning</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633715-7C30-4B83-BE67-1B3CC2C6DF03}"/>
              </a:ext>
            </a:extLst>
          </p:cNvPr>
          <p:cNvSpPr>
            <a:spLocks noGrp="1"/>
          </p:cNvSpPr>
          <p:nvPr>
            <p:ph type="subTitle" idx="1"/>
          </p:nvPr>
        </p:nvSpPr>
        <p:spPr>
          <a:xfrm>
            <a:off x="7606220" y="4657346"/>
            <a:ext cx="8689976" cy="1371599"/>
          </a:xfrm>
        </p:spPr>
        <p:txBody>
          <a:bodyPr>
            <a:normAutofit lnSpcReduction="10000"/>
          </a:bodyPr>
          <a:lstStyle/>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Ankit S. gawande- 1306</a:t>
            </a:r>
          </a:p>
          <a:p>
            <a:r>
              <a:rPr lang="en-US" dirty="0">
                <a:latin typeface="Times New Roman" panose="02020603050405020304" pitchFamily="18" charset="0"/>
                <a:cs typeface="Times New Roman" panose="02020603050405020304" pitchFamily="18" charset="0"/>
              </a:rPr>
              <a:t>Rutuja D. Kardile- 1322</a:t>
            </a:r>
          </a:p>
        </p:txBody>
      </p:sp>
      <p:pic>
        <p:nvPicPr>
          <p:cNvPr id="5" name="Picture 4">
            <a:extLst>
              <a:ext uri="{FF2B5EF4-FFF2-40B4-BE49-F238E27FC236}">
                <a16:creationId xmlns:a16="http://schemas.microsoft.com/office/drawing/2014/main" id="{CF48BA55-CB73-4478-9AD5-D954FBC63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715" y="182880"/>
            <a:ext cx="2533650" cy="1371599"/>
          </a:xfrm>
          <a:prstGeom prst="rect">
            <a:avLst/>
          </a:prstGeom>
        </p:spPr>
      </p:pic>
      <p:pic>
        <p:nvPicPr>
          <p:cNvPr id="7" name="Picture 6">
            <a:extLst>
              <a:ext uri="{FF2B5EF4-FFF2-40B4-BE49-F238E27FC236}">
                <a16:creationId xmlns:a16="http://schemas.microsoft.com/office/drawing/2014/main" id="{188F6CB8-B453-49E5-A1C8-87E590529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05000" cy="1905000"/>
          </a:xfrm>
          <a:prstGeom prst="rect">
            <a:avLst/>
          </a:prstGeom>
        </p:spPr>
      </p:pic>
      <p:sp>
        <p:nvSpPr>
          <p:cNvPr id="8" name="TextBox 7">
            <a:extLst>
              <a:ext uri="{FF2B5EF4-FFF2-40B4-BE49-F238E27FC236}">
                <a16:creationId xmlns:a16="http://schemas.microsoft.com/office/drawing/2014/main" id="{C194DFF5-3B76-46AE-9C76-8425E60BF590}"/>
              </a:ext>
            </a:extLst>
          </p:cNvPr>
          <p:cNvSpPr txBox="1"/>
          <p:nvPr/>
        </p:nvSpPr>
        <p:spPr>
          <a:xfrm>
            <a:off x="1691640" y="1599932"/>
            <a:ext cx="8581708" cy="1246495"/>
          </a:xfrm>
          <a:prstGeom prst="rect">
            <a:avLst/>
          </a:prstGeom>
          <a:noFill/>
        </p:spPr>
        <p:txBody>
          <a:bodyPr wrap="square" rtlCol="0">
            <a:spAutoFit/>
          </a:bodyPr>
          <a:lstStyle/>
          <a:p>
            <a:pPr algn="ctr" eaLnBrk="1" hangingPunct="1">
              <a:buClr>
                <a:srgbClr val="000000"/>
              </a:buClr>
              <a:buSzPct val="25000"/>
              <a:buNone/>
            </a:pPr>
            <a:r>
              <a:rPr lang="en-US" altLang="en-US" sz="2500" b="1" dirty="0">
                <a:latin typeface="Times New Roman" panose="02020603050405020304" pitchFamily="18" charset="0"/>
                <a:cs typeface="Times New Roman" panose="02020603050405020304" pitchFamily="18" charset="0"/>
              </a:rPr>
              <a:t>Institute of Advanced Computing and Software Development, Pune</a:t>
            </a:r>
          </a:p>
          <a:p>
            <a:pPr algn="ctr"/>
            <a:r>
              <a:rPr lang="en-US" sz="2500" dirty="0">
                <a:latin typeface="Times New Roman" panose="02020603050405020304" pitchFamily="18" charset="0"/>
                <a:cs typeface="Times New Roman" panose="02020603050405020304" pitchFamily="18" charset="0"/>
              </a:rPr>
              <a:t>e-DBDA  MAY-2021</a:t>
            </a:r>
          </a:p>
        </p:txBody>
      </p:sp>
      <p:sp>
        <p:nvSpPr>
          <p:cNvPr id="4" name="TextBox 3">
            <a:extLst>
              <a:ext uri="{FF2B5EF4-FFF2-40B4-BE49-F238E27FC236}">
                <a16:creationId xmlns:a16="http://schemas.microsoft.com/office/drawing/2014/main" id="{240E8A27-907F-4BB9-87BE-6D5F463DC2D4}"/>
              </a:ext>
            </a:extLst>
          </p:cNvPr>
          <p:cNvSpPr txBox="1"/>
          <p:nvPr/>
        </p:nvSpPr>
        <p:spPr>
          <a:xfrm>
            <a:off x="1097280" y="4629835"/>
            <a:ext cx="2313432"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Project Guide-</a:t>
            </a:r>
          </a:p>
          <a:p>
            <a:r>
              <a:rPr lang="en-US" sz="2500" dirty="0">
                <a:latin typeface="Times New Roman" panose="02020603050405020304" pitchFamily="18" charset="0"/>
                <a:cs typeface="Times New Roman" panose="02020603050405020304" pitchFamily="18" charset="0"/>
              </a:rPr>
              <a:t>Akshay Tilekar</a:t>
            </a:r>
          </a:p>
        </p:txBody>
      </p:sp>
    </p:spTree>
    <p:extLst>
      <p:ext uri="{BB962C8B-B14F-4D97-AF65-F5344CB8AC3E}">
        <p14:creationId xmlns:p14="http://schemas.microsoft.com/office/powerpoint/2010/main" val="258428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C744-354D-4406-8AAF-C19ECB19BDD1}"/>
              </a:ext>
            </a:extLst>
          </p:cNvPr>
          <p:cNvSpPr>
            <a:spLocks noGrp="1"/>
          </p:cNvSpPr>
          <p:nvPr>
            <p:ph type="title"/>
          </p:nvPr>
        </p:nvSpPr>
        <p:spPr/>
        <p:txBody>
          <a:bodyPr>
            <a:normAutofit/>
          </a:bodyPr>
          <a:lstStyle/>
          <a:p>
            <a:r>
              <a:rPr lang="en-US" sz="4500" b="1" dirty="0">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05F325D4-70A8-4B25-9DE4-6CD39058DD23}"/>
              </a:ext>
            </a:extLst>
          </p:cNvPr>
          <p:cNvSpPr>
            <a:spLocks noGrp="1"/>
          </p:cNvSpPr>
          <p:nvPr>
            <p:ph idx="1"/>
          </p:nvPr>
        </p:nvSpPr>
        <p:spPr>
          <a:xfrm>
            <a:off x="1097280" y="1845734"/>
            <a:ext cx="3959912" cy="4023360"/>
          </a:xfrm>
        </p:spPr>
        <p:txBody>
          <a:bodyPr/>
          <a:lstStyle/>
          <a:p>
            <a:endParaRPr lang="en-US" dirty="0"/>
          </a:p>
          <a:p>
            <a:r>
              <a:rPr lang="en-US" sz="1800" dirty="0">
                <a:latin typeface="Times New Roman" panose="02020603050405020304" pitchFamily="18" charset="0"/>
                <a:ea typeface="Calibri" panose="020F0502020204030204" pitchFamily="34" charset="0"/>
              </a:rPr>
              <a:t>S</a:t>
            </a:r>
            <a:r>
              <a:rPr lang="en-US" sz="1800" dirty="0">
                <a:effectLst/>
                <a:latin typeface="Times New Roman" panose="02020603050405020304" pitchFamily="18" charset="0"/>
                <a:ea typeface="Calibri" panose="020F0502020204030204" pitchFamily="34" charset="0"/>
              </a:rPr>
              <a:t>uccessfully predict the type of bird.</a:t>
            </a:r>
          </a:p>
          <a:p>
            <a:r>
              <a:rPr lang="en-US" sz="1800" dirty="0">
                <a:latin typeface="Times New Roman" panose="02020603050405020304" pitchFamily="18" charset="0"/>
                <a:ea typeface="Calibri" panose="020F0502020204030204" pitchFamily="34" charset="0"/>
              </a:rPr>
              <a:t>M</a:t>
            </a:r>
            <a:r>
              <a:rPr lang="en-US" sz="1800" dirty="0">
                <a:effectLst/>
                <a:latin typeface="Times New Roman" panose="02020603050405020304" pitchFamily="18" charset="0"/>
                <a:ea typeface="Calibri" panose="020F0502020204030204" pitchFamily="34" charset="0"/>
              </a:rPr>
              <a:t>odel gives very accurate result of identifying bird’s species.</a:t>
            </a:r>
            <a:endParaRPr lang="en-US" dirty="0"/>
          </a:p>
        </p:txBody>
      </p:sp>
      <p:pic>
        <p:nvPicPr>
          <p:cNvPr id="5" name="Picture 4">
            <a:extLst>
              <a:ext uri="{FF2B5EF4-FFF2-40B4-BE49-F238E27FC236}">
                <a16:creationId xmlns:a16="http://schemas.microsoft.com/office/drawing/2014/main" id="{39090FD7-5210-42A8-B8D2-3D4B336D5DD1}"/>
              </a:ext>
            </a:extLst>
          </p:cNvPr>
          <p:cNvPicPr>
            <a:picLocks noChangeAspect="1"/>
          </p:cNvPicPr>
          <p:nvPr/>
        </p:nvPicPr>
        <p:blipFill>
          <a:blip r:embed="rId2"/>
          <a:stretch>
            <a:fillRect/>
          </a:stretch>
        </p:blipFill>
        <p:spPr>
          <a:xfrm>
            <a:off x="5707380" y="1845734"/>
            <a:ext cx="5032155" cy="4170002"/>
          </a:xfrm>
          <a:prstGeom prst="rect">
            <a:avLst/>
          </a:prstGeom>
        </p:spPr>
      </p:pic>
    </p:spTree>
    <p:extLst>
      <p:ext uri="{BB962C8B-B14F-4D97-AF65-F5344CB8AC3E}">
        <p14:creationId xmlns:p14="http://schemas.microsoft.com/office/powerpoint/2010/main" val="1069529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7044-47DA-4A3F-AE37-8E152A2E1952}"/>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FUTURE SCOPE:-</a:t>
            </a:r>
            <a:endParaRPr lang="en-US" sz="4000" dirty="0"/>
          </a:p>
        </p:txBody>
      </p:sp>
      <p:sp>
        <p:nvSpPr>
          <p:cNvPr id="3" name="Content Placeholder 2">
            <a:extLst>
              <a:ext uri="{FF2B5EF4-FFF2-40B4-BE49-F238E27FC236}">
                <a16:creationId xmlns:a16="http://schemas.microsoft.com/office/drawing/2014/main" id="{796CE6D3-09CE-4141-B491-DF6430F7E47A}"/>
              </a:ext>
            </a:extLst>
          </p:cNvPr>
          <p:cNvSpPr>
            <a:spLocks noGrp="1"/>
          </p:cNvSpPr>
          <p:nvPr>
            <p:ph idx="1"/>
          </p:nvPr>
        </p:nvSpPr>
        <p:spPr/>
        <p:txBody>
          <a:bodyPr/>
          <a:lstStyle/>
          <a:p>
            <a:pPr indent="457200"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industry and even academia, developing a CNN is challenging because there is very little established methodology on determining the architecture, and conventional hyper-parameters but again not particularly well understood mechanisms for selecting them. System can be implemented using cloud which can store large amount of data for comparison and provide high computing power for processing (in case of Neural Networks).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228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7003-4EC3-4318-B49A-4FA6A1FEF966}"/>
              </a:ext>
            </a:extLst>
          </p:cNvPr>
          <p:cNvSpPr>
            <a:spLocks noGrp="1"/>
          </p:cNvSpPr>
          <p:nvPr>
            <p:ph type="title"/>
          </p:nvPr>
        </p:nvSpPr>
        <p:spPr/>
        <p:txBody>
          <a:bodyPr>
            <a:normAutofit/>
          </a:bodyPr>
          <a:lstStyle/>
          <a:p>
            <a:r>
              <a:rPr lang="en-US" sz="45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236BD4-8CD2-4E58-B6D3-278B01DB9707}"/>
              </a:ext>
            </a:extLst>
          </p:cNvPr>
          <p:cNvSpPr>
            <a:spLocks noGrp="1"/>
          </p:cNvSpPr>
          <p:nvPr>
            <p:ph idx="1"/>
          </p:nvPr>
        </p:nvSpPr>
        <p:spPr>
          <a:xfrm>
            <a:off x="1097280" y="1845734"/>
            <a:ext cx="8205340" cy="4023360"/>
          </a:xfrm>
        </p:spPr>
        <p:txBody>
          <a:bodyPr/>
          <a:lstStyle/>
          <a:p>
            <a:pPr lvl="1"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eep learning models have a very great capability to surpass the human potential if the data provided is sufficient.</a:t>
            </a:r>
          </a:p>
          <a:p>
            <a:pPr lvl="1"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we give input bird image to generated system it gives desired output.</a:t>
            </a:r>
          </a:p>
          <a:p>
            <a:pPr lvl="1"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 The system has provided the 93.89% accuracy in prediction of finding bird species. </a:t>
            </a:r>
          </a:p>
          <a:p>
            <a:pPr marL="201168" lvl="1"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40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8569-CC2F-47F0-99C4-15E709BF400E}"/>
              </a:ext>
            </a:extLst>
          </p:cNvPr>
          <p:cNvSpPr>
            <a:spLocks noGrp="1"/>
          </p:cNvSpPr>
          <p:nvPr>
            <p:ph type="title"/>
          </p:nvPr>
        </p:nvSpPr>
        <p:spPr>
          <a:xfrm>
            <a:off x="1066800" y="1079083"/>
            <a:ext cx="10058400" cy="2029877"/>
          </a:xfrm>
        </p:spPr>
        <p:txBody>
          <a:bodyPr>
            <a:normAutofit/>
          </a:bodyPr>
          <a:lstStyle/>
          <a:p>
            <a:r>
              <a:rPr lang="en-US" sz="5500" dirty="0">
                <a:solidFill>
                  <a:schemeClr val="tx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167380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55FE-A2EF-49AE-81C3-98DB50A7044B}"/>
              </a:ext>
            </a:extLst>
          </p:cNvPr>
          <p:cNvSpPr>
            <a:spLocks noGrp="1"/>
          </p:cNvSpPr>
          <p:nvPr>
            <p:ph type="title"/>
          </p:nvPr>
        </p:nvSpPr>
        <p:spPr>
          <a:xfrm>
            <a:off x="1249680" y="0"/>
            <a:ext cx="3901440" cy="1450757"/>
          </a:xfrm>
        </p:spPr>
        <p:txBody>
          <a:bodyPr>
            <a:normAutofit/>
          </a:bodyPr>
          <a:lstStyle/>
          <a:p>
            <a:r>
              <a:rPr lang="en-US" sz="30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93D1CFB-FEC1-4535-A0B0-DE14B99A879D}"/>
              </a:ext>
            </a:extLst>
          </p:cNvPr>
          <p:cNvSpPr>
            <a:spLocks noGrp="1"/>
          </p:cNvSpPr>
          <p:nvPr>
            <p:ph idx="1"/>
          </p:nvPr>
        </p:nvSpPr>
        <p:spPr/>
        <p:txBody>
          <a:bodyPr>
            <a:normAutofit lnSpcReduction="10000"/>
          </a:bodyPr>
          <a:lstStyle/>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Aim and Objectives</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Dataset</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Convolution Neural Network</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Transfer Learning</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Model building</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Accuracy</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Testing</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73573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CB33-11BE-4354-B703-B75A11A2A1A0}"/>
              </a:ext>
            </a:extLst>
          </p:cNvPr>
          <p:cNvSpPr>
            <a:spLocks noGrp="1"/>
          </p:cNvSpPr>
          <p:nvPr>
            <p:ph type="title"/>
          </p:nvPr>
        </p:nvSpPr>
        <p:spPr>
          <a:xfrm>
            <a:off x="1203960" y="591404"/>
            <a:ext cx="10058400" cy="1219200"/>
          </a:xfrm>
        </p:spPr>
        <p:txBody>
          <a:bodyPr/>
          <a:lstStyle/>
          <a:p>
            <a:r>
              <a:rPr lang="en-US" b="1" dirty="0">
                <a:solidFill>
                  <a:schemeClr val="tx1"/>
                </a:solidFill>
                <a:latin typeface="Times New Roman" panose="02020603050405020304" pitchFamily="18" charset="0"/>
                <a:cs typeface="Times New Roman" panose="02020603050405020304" pitchFamily="18" charset="0"/>
              </a:rPr>
              <a:t>AIM:</a:t>
            </a:r>
            <a:br>
              <a:rPr lang="en-US"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0472BE-C5D0-4E36-94B9-955943B45570}"/>
              </a:ext>
            </a:extLst>
          </p:cNvPr>
          <p:cNvSpPr>
            <a:spLocks noGrp="1"/>
          </p:cNvSpPr>
          <p:nvPr>
            <p:ph idx="1"/>
          </p:nvPr>
        </p:nvSpPr>
        <p:spPr>
          <a:xfrm>
            <a:off x="1097279" y="1752600"/>
            <a:ext cx="7833361" cy="1523260"/>
          </a:xfrm>
        </p:spPr>
        <p:txBody>
          <a:bodyPr>
            <a:normAutofit/>
          </a:bodyPr>
          <a:lstStyle/>
          <a:p>
            <a:pPr marL="201168" lvl="1" indent="0" algn="just">
              <a:lnSpc>
                <a:spcPct val="100000"/>
              </a:lnSpc>
              <a:buNone/>
            </a:pPr>
            <a:r>
              <a:rPr lang="en-US" sz="2000" dirty="0">
                <a:effectLst/>
                <a:latin typeface="Times New Roman" panose="02020603050405020304" pitchFamily="18" charset="0"/>
                <a:ea typeface="Tahoma" panose="020B060403050404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 </a:t>
            </a:r>
            <a:r>
              <a:rPr lang="en-IN" sz="2000" dirty="0">
                <a:solidFill>
                  <a:schemeClr val="tx1"/>
                </a:solidFill>
                <a:effectLst/>
                <a:latin typeface="Times New Roman" panose="02020603050405020304" pitchFamily="18" charset="0"/>
                <a:ea typeface="Calibri" panose="020F0502020204030204" pitchFamily="34" charset="0"/>
              </a:rPr>
              <a:t>Build a model using deep learning algorithms and image processing to predict the species of birds by taking their image as input</a:t>
            </a:r>
            <a:r>
              <a:rPr lang="en-IN" sz="2000" dirty="0">
                <a:effectLst/>
                <a:latin typeface="Times New Roman" panose="02020603050405020304" pitchFamily="18" charset="0"/>
                <a:ea typeface="Calibri" panose="020F0502020204030204" pitchFamily="34" charset="0"/>
              </a:rPr>
              <a:t>.</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5C6AC13-64AB-4CE1-94B9-841DF25B1F24}"/>
              </a:ext>
            </a:extLst>
          </p:cNvPr>
          <p:cNvSpPr txBox="1"/>
          <p:nvPr/>
        </p:nvSpPr>
        <p:spPr>
          <a:xfrm>
            <a:off x="1203960" y="2721862"/>
            <a:ext cx="321564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OBJECTIVES:</a:t>
            </a:r>
          </a:p>
        </p:txBody>
      </p:sp>
      <p:pic>
        <p:nvPicPr>
          <p:cNvPr id="12" name="Picture 11">
            <a:extLst>
              <a:ext uri="{FF2B5EF4-FFF2-40B4-BE49-F238E27FC236}">
                <a16:creationId xmlns:a16="http://schemas.microsoft.com/office/drawing/2014/main" id="{38FA3C43-21F4-4EF6-A358-480B33E98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787" y="1736322"/>
            <a:ext cx="2996213" cy="2996213"/>
          </a:xfrm>
          <a:prstGeom prst="rect">
            <a:avLst/>
          </a:prstGeom>
        </p:spPr>
      </p:pic>
      <p:sp>
        <p:nvSpPr>
          <p:cNvPr id="13" name="TextBox 12">
            <a:extLst>
              <a:ext uri="{FF2B5EF4-FFF2-40B4-BE49-F238E27FC236}">
                <a16:creationId xmlns:a16="http://schemas.microsoft.com/office/drawing/2014/main" id="{C24D5F27-AD59-471D-8925-2C59C8FEBFA4}"/>
              </a:ext>
            </a:extLst>
          </p:cNvPr>
          <p:cNvSpPr txBox="1"/>
          <p:nvPr/>
        </p:nvSpPr>
        <p:spPr>
          <a:xfrm>
            <a:off x="1203960" y="3429000"/>
            <a:ext cx="7354262" cy="279307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100" dirty="0">
                <a:effectLst/>
                <a:latin typeface="Times New Roman" panose="02020603050405020304" pitchFamily="18" charset="0"/>
                <a:cs typeface="Times New Roman" panose="02020603050405020304" pitchFamily="18" charset="0"/>
              </a:rPr>
              <a:t>To use deep learning algorithms and predict the bird species.</a:t>
            </a:r>
            <a:endParaRPr lang="en-IN" sz="21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100" dirty="0">
                <a:effectLst/>
                <a:latin typeface="Times New Roman" panose="02020603050405020304" pitchFamily="18" charset="0"/>
                <a:cs typeface="Times New Roman" panose="02020603050405020304" pitchFamily="18" charset="0"/>
              </a:rPr>
              <a:t>To get best testing data accuracy.</a:t>
            </a:r>
          </a:p>
          <a:p>
            <a:pPr marL="285750" indent="-285750" algn="just">
              <a:lnSpc>
                <a:spcPct val="150000"/>
              </a:lnSpc>
              <a:buFont typeface="Wingdings" panose="05000000000000000000" pitchFamily="2" charset="2"/>
              <a:buChar char="Ø"/>
            </a:pPr>
            <a:r>
              <a:rPr lang="en-IN" sz="2100" dirty="0">
                <a:effectLst/>
                <a:latin typeface="Times New Roman" panose="02020603050405020304" pitchFamily="18" charset="0"/>
                <a:cs typeface="Times New Roman" panose="02020603050405020304" pitchFamily="18" charset="0"/>
              </a:rPr>
              <a:t>Train the model on 275 types of birds on over 40k+ images.</a:t>
            </a:r>
          </a:p>
          <a:p>
            <a:pPr marL="285750" indent="-285750" algn="just">
              <a:lnSpc>
                <a:spcPct val="150000"/>
              </a:lnSpc>
              <a:buFont typeface="Wingdings" panose="05000000000000000000" pitchFamily="2" charset="2"/>
              <a:buChar char="Ø"/>
            </a:pPr>
            <a:r>
              <a:rPr lang="en-IN" sz="2100" dirty="0">
                <a:effectLst/>
                <a:latin typeface="Times New Roman" panose="02020603050405020304" pitchFamily="18" charset="0"/>
                <a:cs typeface="Times New Roman" panose="02020603050405020304" pitchFamily="18" charset="0"/>
              </a:rPr>
              <a:t> Use CNN to build model</a:t>
            </a:r>
          </a:p>
          <a:p>
            <a:pPr marL="285750" indent="-285750" algn="just">
              <a:lnSpc>
                <a:spcPct val="150000"/>
              </a:lnSpc>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Used Pretrained model Transfer Learning Techniques.</a:t>
            </a:r>
            <a:endParaRPr lang="en-IN"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7986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D3B2-7E08-4F47-8F02-E8855F1A8BC5}"/>
              </a:ext>
            </a:extLst>
          </p:cNvPr>
          <p:cNvSpPr>
            <a:spLocks noGrp="1"/>
          </p:cNvSpPr>
          <p:nvPr>
            <p:ph type="title"/>
          </p:nvPr>
        </p:nvSpPr>
        <p:spPr>
          <a:xfrm>
            <a:off x="1066800" y="0"/>
            <a:ext cx="10058400" cy="1645919"/>
          </a:xfrm>
        </p:spPr>
        <p:txBody>
          <a:bodyPr>
            <a:normAutofit/>
          </a:bodyPr>
          <a:lstStyle/>
          <a:p>
            <a:r>
              <a:rPr lang="en-US" sz="45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4A4F80D-E27B-455A-8559-12237BDA8BE9}"/>
              </a:ext>
            </a:extLst>
          </p:cNvPr>
          <p:cNvSpPr>
            <a:spLocks noGrp="1"/>
          </p:cNvSpPr>
          <p:nvPr>
            <p:ph idx="1"/>
          </p:nvPr>
        </p:nvSpPr>
        <p:spPr>
          <a:xfrm>
            <a:off x="1097280" y="1845734"/>
            <a:ext cx="7086600" cy="4023360"/>
          </a:xfrm>
        </p:spPr>
        <p:txBody>
          <a:bodyPr>
            <a:normAutofit/>
          </a:bodyPr>
          <a:lstStyle/>
          <a:p>
            <a:pPr marL="201168" lvl="1" indent="0">
              <a:buNone/>
            </a:pPr>
            <a:r>
              <a:rPr lang="en-US" sz="2000" dirty="0">
                <a:latin typeface="Times New Roman" panose="02020603050405020304" pitchFamily="18" charset="0"/>
                <a:cs typeface="Times New Roman" panose="02020603050405020304" pitchFamily="18" charset="0"/>
              </a:rPr>
              <a:t>	There are training, testing and validation set of images of birds.  The dataset comprises 275 types of species.</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Train Dataset- The training dataset are provided different types of bird images. There are about 39000+ images in the training data. </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Validation Dataset- The validation dataset contain 5 images of each class.</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Test Dataset- The test dataset contain 5 images of each class.</a:t>
            </a:r>
          </a:p>
          <a:p>
            <a:pPr lvl="1">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8A9D40-6B7C-4C9A-B508-04EC39311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080" y="1723814"/>
            <a:ext cx="3550920" cy="3550920"/>
          </a:xfrm>
          <a:prstGeom prst="rect">
            <a:avLst/>
          </a:prstGeom>
        </p:spPr>
      </p:pic>
    </p:spTree>
    <p:extLst>
      <p:ext uri="{BB962C8B-B14F-4D97-AF65-F5344CB8AC3E}">
        <p14:creationId xmlns:p14="http://schemas.microsoft.com/office/powerpoint/2010/main" val="324050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8FDB-BDCC-45CF-B498-15BAF73149DF}"/>
              </a:ext>
            </a:extLst>
          </p:cNvPr>
          <p:cNvSpPr>
            <a:spLocks noGrp="1"/>
          </p:cNvSpPr>
          <p:nvPr>
            <p:ph type="title"/>
          </p:nvPr>
        </p:nvSpPr>
        <p:spPr>
          <a:xfrm>
            <a:off x="1097280" y="286603"/>
            <a:ext cx="10652760" cy="1450757"/>
          </a:xfrm>
        </p:spPr>
        <p:txBody>
          <a:bodyPr>
            <a:normAutofit/>
          </a:bodyPr>
          <a:lstStyle/>
          <a:p>
            <a:r>
              <a:rPr lang="en-US" sz="4000" b="1" dirty="0">
                <a:latin typeface="Times New Roman" panose="02020603050405020304" pitchFamily="18" charset="0"/>
                <a:cs typeface="Times New Roman" panose="02020603050405020304" pitchFamily="18" charset="0"/>
              </a:rPr>
              <a:t>CONVOLUTION NEURAL NETWROK:-</a:t>
            </a:r>
          </a:p>
        </p:txBody>
      </p:sp>
      <p:sp>
        <p:nvSpPr>
          <p:cNvPr id="3" name="Content Placeholder 2">
            <a:extLst>
              <a:ext uri="{FF2B5EF4-FFF2-40B4-BE49-F238E27FC236}">
                <a16:creationId xmlns:a16="http://schemas.microsoft.com/office/drawing/2014/main" id="{E282B09A-D185-4F36-AA95-209BD6707A7C}"/>
              </a:ext>
            </a:extLst>
          </p:cNvPr>
          <p:cNvSpPr>
            <a:spLocks noGrp="1"/>
          </p:cNvSpPr>
          <p:nvPr>
            <p:ph idx="1"/>
          </p:nvPr>
        </p:nvSpPr>
        <p:spPr>
          <a:xfrm>
            <a:off x="1097280" y="1855065"/>
            <a:ext cx="8313050" cy="4023360"/>
          </a:xfrm>
        </p:spPr>
        <p:txBody>
          <a:bodyPr/>
          <a:lstStyle/>
          <a:p>
            <a:pPr marL="201168" lvl="1" indent="0" algn="just">
              <a:buNone/>
            </a:pPr>
            <a:r>
              <a:rPr lang="en-US" dirty="0">
                <a:solidFill>
                  <a:schemeClr val="tx1"/>
                </a:solidFill>
                <a:latin typeface="Times New Roman" panose="02020603050405020304" pitchFamily="18" charset="0"/>
                <a:cs typeface="Times New Roman" panose="02020603050405020304" pitchFamily="18" charset="0"/>
              </a:rPr>
              <a:t>	A convolutional neural network (CNN) is a type of artificial neural network used in image recognition and processing that is specifically designed to process pixel data.</a:t>
            </a:r>
          </a:p>
          <a:p>
            <a:r>
              <a:rPr lang="en-US" dirty="0"/>
              <a:t>It consists of three layers-</a:t>
            </a:r>
          </a:p>
          <a:p>
            <a:pPr>
              <a:buFont typeface="Wingdings" panose="05000000000000000000" pitchFamily="2" charset="2"/>
              <a:buChar char="Ø"/>
            </a:pPr>
            <a:r>
              <a:rPr lang="en-US" dirty="0"/>
              <a:t>Input Layer</a:t>
            </a:r>
          </a:p>
          <a:p>
            <a:pPr>
              <a:buFont typeface="Wingdings" panose="05000000000000000000" pitchFamily="2" charset="2"/>
              <a:buChar char="Ø"/>
            </a:pPr>
            <a:r>
              <a:rPr lang="en-US" dirty="0"/>
              <a:t>Hidden Layer</a:t>
            </a:r>
          </a:p>
          <a:p>
            <a:pPr>
              <a:buFont typeface="Wingdings" panose="05000000000000000000" pitchFamily="2" charset="2"/>
              <a:buChar char="Ø"/>
            </a:pPr>
            <a:r>
              <a:rPr lang="en-US" dirty="0"/>
              <a:t>Output Layer</a:t>
            </a:r>
          </a:p>
        </p:txBody>
      </p:sp>
    </p:spTree>
    <p:extLst>
      <p:ext uri="{BB962C8B-B14F-4D97-AF65-F5344CB8AC3E}">
        <p14:creationId xmlns:p14="http://schemas.microsoft.com/office/powerpoint/2010/main" val="161117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5904-DB07-4E7E-A8ED-6C9C02CFE920}"/>
              </a:ext>
            </a:extLst>
          </p:cNvPr>
          <p:cNvSpPr>
            <a:spLocks noGrp="1"/>
          </p:cNvSpPr>
          <p:nvPr>
            <p:ph type="title"/>
          </p:nvPr>
        </p:nvSpPr>
        <p:spPr/>
        <p:txBody>
          <a:bodyPr>
            <a:normAutofit/>
          </a:bodyPr>
          <a:lstStyle/>
          <a:p>
            <a:r>
              <a:rPr lang="en-US" sz="4500" b="1" dirty="0">
                <a:latin typeface="Times New Roman" panose="02020603050405020304" pitchFamily="18" charset="0"/>
                <a:cs typeface="Times New Roman" panose="02020603050405020304" pitchFamily="18" charset="0"/>
              </a:rPr>
              <a:t>TRANSFER LEARNING:-</a:t>
            </a:r>
          </a:p>
        </p:txBody>
      </p:sp>
      <p:sp>
        <p:nvSpPr>
          <p:cNvPr id="3" name="Content Placeholder 2">
            <a:extLst>
              <a:ext uri="{FF2B5EF4-FFF2-40B4-BE49-F238E27FC236}">
                <a16:creationId xmlns:a16="http://schemas.microsoft.com/office/drawing/2014/main" id="{A9655BED-C8C9-470C-8C56-0F9240C5F000}"/>
              </a:ext>
            </a:extLst>
          </p:cNvPr>
          <p:cNvSpPr>
            <a:spLocks noGrp="1"/>
          </p:cNvSpPr>
          <p:nvPr>
            <p:ph idx="1"/>
          </p:nvPr>
        </p:nvSpPr>
        <p:spPr>
          <a:xfrm>
            <a:off x="1097281" y="1845734"/>
            <a:ext cx="4998720" cy="4023360"/>
          </a:xfrm>
        </p:spPr>
        <p:txBody>
          <a:bodyPr/>
          <a:lstStyle/>
          <a:p>
            <a:pPr marL="201168" lvl="1" indent="0" algn="just">
              <a:buNone/>
            </a:pPr>
            <a:r>
              <a:rPr lang="en-US" b="0" dirty="0">
                <a:solidFill>
                  <a:schemeClr val="tx1"/>
                </a:solidFill>
                <a:effectLst/>
                <a:latin typeface="Times New Roman" panose="02020603050405020304" pitchFamily="18" charset="0"/>
                <a:cs typeface="Times New Roman" panose="02020603050405020304" pitchFamily="18" charset="0"/>
              </a:rPr>
              <a:t>	Transfer learning is the improvement of learning in a new task through the transfer of knowledge from a related task that has already been learned.</a:t>
            </a:r>
          </a:p>
          <a:p>
            <a:pPr marL="201168"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201168"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201168" lvl="1" indent="0" algn="just">
              <a:buNone/>
            </a:pPr>
            <a:r>
              <a:rPr lang="en-US" dirty="0">
                <a:solidFill>
                  <a:schemeClr val="tx1"/>
                </a:solidFill>
                <a:latin typeface="Times New Roman" panose="02020603050405020304" pitchFamily="18" charset="0"/>
                <a:cs typeface="Times New Roman" panose="02020603050405020304" pitchFamily="18" charset="0"/>
              </a:rPr>
              <a:t>Why Transfer Learning –</a:t>
            </a: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To use Pretrained model</a:t>
            </a:r>
          </a:p>
          <a:p>
            <a:pPr marL="201168"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Better Accuracy</a:t>
            </a:r>
          </a:p>
        </p:txBody>
      </p:sp>
      <p:pic>
        <p:nvPicPr>
          <p:cNvPr id="2050" name="Picture 2" descr="Three ways in which transfer might improve learning">
            <a:extLst>
              <a:ext uri="{FF2B5EF4-FFF2-40B4-BE49-F238E27FC236}">
                <a16:creationId xmlns:a16="http://schemas.microsoft.com/office/drawing/2014/main" id="{4FDBC86C-5C57-4098-A993-B4CDBB863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849" y="1737360"/>
            <a:ext cx="5251806" cy="316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0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1937-96E2-495E-BA6D-418C77E5900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ResNet101V2:-</a:t>
            </a:r>
          </a:p>
        </p:txBody>
      </p:sp>
      <p:sp>
        <p:nvSpPr>
          <p:cNvPr id="3" name="Content Placeholder 2">
            <a:extLst>
              <a:ext uri="{FF2B5EF4-FFF2-40B4-BE49-F238E27FC236}">
                <a16:creationId xmlns:a16="http://schemas.microsoft.com/office/drawing/2014/main" id="{28A8E47D-7094-41AE-AB4F-C220B54CFA8A}"/>
              </a:ext>
            </a:extLst>
          </p:cNvPr>
          <p:cNvSpPr>
            <a:spLocks noGrp="1"/>
          </p:cNvSpPr>
          <p:nvPr>
            <p:ph idx="1"/>
          </p:nvPr>
        </p:nvSpPr>
        <p:spPr>
          <a:xfrm>
            <a:off x="1097280" y="1845734"/>
            <a:ext cx="5275528" cy="4023360"/>
          </a:xfrm>
        </p:spPr>
        <p:txBody>
          <a:bodyPr/>
          <a:lstStyle/>
          <a:p>
            <a:pPr>
              <a:lnSpc>
                <a:spcPct val="150000"/>
              </a:lnSpc>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 I</a:t>
            </a:r>
            <a:r>
              <a:rPr lang="en-US" sz="1800" dirty="0">
                <a:effectLst/>
                <a:latin typeface="Times New Roman" panose="02020603050405020304" pitchFamily="18" charset="0"/>
                <a:ea typeface="Calibri" panose="020F0502020204030204" pitchFamily="34" charset="0"/>
              </a:rPr>
              <a:t>mport ResNet101V2 from keras.</a:t>
            </a:r>
          </a:p>
          <a:p>
            <a:pPr>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Residual Neural Network.</a:t>
            </a:r>
          </a:p>
          <a:p>
            <a:pPr>
              <a:lnSpc>
                <a:spcPct val="150000"/>
              </a:lnSpc>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 Functional Model</a:t>
            </a:r>
          </a:p>
          <a:p>
            <a:pPr>
              <a:lnSpc>
                <a:spcPct val="150000"/>
              </a:lnSpc>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 </a:t>
            </a:r>
            <a:r>
              <a:rPr lang="en-US" sz="1800" spc="-5" dirty="0">
                <a:solidFill>
                  <a:srgbClr val="292929"/>
                </a:solidFill>
                <a:latin typeface="Times New Roman" panose="02020603050405020304" pitchFamily="18" charset="0"/>
                <a:ea typeface="Calibri" panose="020F0502020204030204" pitchFamily="34" charset="0"/>
              </a:rPr>
              <a:t>S</a:t>
            </a:r>
            <a:r>
              <a:rPr lang="en-US" sz="1800" spc="-5" dirty="0">
                <a:solidFill>
                  <a:srgbClr val="292929"/>
                </a:solidFill>
                <a:effectLst/>
                <a:latin typeface="Times New Roman" panose="02020603050405020304" pitchFamily="18" charset="0"/>
                <a:ea typeface="Calibri" panose="020F0502020204030204" pitchFamily="34" charset="0"/>
              </a:rPr>
              <a:t>kip connections</a:t>
            </a:r>
          </a:p>
          <a:p>
            <a:pPr marL="0" indent="0">
              <a:buNone/>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837A31AB-EBD9-4565-B489-7BC11A1944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76660" y="1981433"/>
            <a:ext cx="3909527" cy="2599898"/>
          </a:xfrm>
          <a:prstGeom prst="rect">
            <a:avLst/>
          </a:prstGeom>
          <a:noFill/>
          <a:ln>
            <a:noFill/>
          </a:ln>
        </p:spPr>
      </p:pic>
    </p:spTree>
    <p:extLst>
      <p:ext uri="{BB962C8B-B14F-4D97-AF65-F5344CB8AC3E}">
        <p14:creationId xmlns:p14="http://schemas.microsoft.com/office/powerpoint/2010/main" val="392139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F5FA-7E94-467E-B06F-6E4D49235BBA}"/>
              </a:ext>
            </a:extLst>
          </p:cNvPr>
          <p:cNvSpPr>
            <a:spLocks noGrp="1"/>
          </p:cNvSpPr>
          <p:nvPr>
            <p:ph type="title"/>
          </p:nvPr>
        </p:nvSpPr>
        <p:spPr/>
        <p:txBody>
          <a:bodyPr>
            <a:normAutofit/>
          </a:bodyPr>
          <a:lstStyle/>
          <a:p>
            <a:r>
              <a:rPr lang="en-US" sz="4500" b="1"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C979C069-7EDE-4835-A2A2-65B7DDC0F99B}"/>
              </a:ext>
            </a:extLst>
          </p:cNvPr>
          <p:cNvSpPr>
            <a:spLocks noGrp="1"/>
          </p:cNvSpPr>
          <p:nvPr>
            <p:ph idx="1"/>
          </p:nvPr>
        </p:nvSpPr>
        <p:spPr>
          <a:xfrm>
            <a:off x="1097280" y="1845734"/>
            <a:ext cx="4998720" cy="4023360"/>
          </a:xfrm>
        </p:spPr>
        <p:txBody>
          <a:bodyPr/>
          <a:lstStyle/>
          <a:p>
            <a:endParaRPr lang="en-US" dirty="0"/>
          </a:p>
          <a:p>
            <a:r>
              <a:rPr lang="en-US" dirty="0"/>
              <a:t>Model consists of different layers:-</a:t>
            </a:r>
          </a:p>
          <a:p>
            <a:pPr>
              <a:buFont typeface="Wingdings" panose="05000000000000000000" pitchFamily="2" charset="2"/>
              <a:buChar char="§"/>
            </a:pPr>
            <a:r>
              <a:rPr lang="en-US" dirty="0"/>
              <a:t> Convolution Layer</a:t>
            </a:r>
          </a:p>
          <a:p>
            <a:pPr>
              <a:buFont typeface="Wingdings" panose="05000000000000000000" pitchFamily="2" charset="2"/>
              <a:buChar char="§"/>
            </a:pPr>
            <a:r>
              <a:rPr lang="en-US" dirty="0"/>
              <a:t> Pooling Layer</a:t>
            </a:r>
          </a:p>
          <a:p>
            <a:pPr>
              <a:buFont typeface="Wingdings" panose="05000000000000000000" pitchFamily="2" charset="2"/>
              <a:buChar char="§"/>
            </a:pPr>
            <a:r>
              <a:rPr lang="en-US" dirty="0"/>
              <a:t> Dropout</a:t>
            </a:r>
          </a:p>
          <a:p>
            <a:pPr>
              <a:buFont typeface="Wingdings" panose="05000000000000000000" pitchFamily="2" charset="2"/>
              <a:buChar char="§"/>
            </a:pPr>
            <a:r>
              <a:rPr lang="en-US" dirty="0"/>
              <a:t> Flatten</a:t>
            </a:r>
          </a:p>
          <a:p>
            <a:pPr>
              <a:buFont typeface="Wingdings" panose="05000000000000000000" pitchFamily="2" charset="2"/>
              <a:buChar char="§"/>
            </a:pPr>
            <a:r>
              <a:rPr lang="en-US" dirty="0"/>
              <a:t> BatchNormalization</a:t>
            </a:r>
          </a:p>
          <a:p>
            <a:pPr>
              <a:buFont typeface="Wingdings" panose="05000000000000000000" pitchFamily="2" charset="2"/>
              <a:buChar char="§"/>
            </a:pPr>
            <a:r>
              <a:rPr lang="en-US" dirty="0"/>
              <a:t> Dense</a:t>
            </a:r>
          </a:p>
          <a:p>
            <a:pPr>
              <a:buFont typeface="Wingdings" panose="05000000000000000000" pitchFamily="2" charset="2"/>
              <a:buChar char="§"/>
            </a:pPr>
            <a:r>
              <a:rPr lang="en-US" dirty="0"/>
              <a:t> Activation</a:t>
            </a:r>
          </a:p>
        </p:txBody>
      </p:sp>
      <p:pic>
        <p:nvPicPr>
          <p:cNvPr id="8" name="Picture 7">
            <a:extLst>
              <a:ext uri="{FF2B5EF4-FFF2-40B4-BE49-F238E27FC236}">
                <a16:creationId xmlns:a16="http://schemas.microsoft.com/office/drawing/2014/main" id="{51746935-760F-4794-B6B2-CB242F2F4623}"/>
              </a:ext>
            </a:extLst>
          </p:cNvPr>
          <p:cNvPicPr>
            <a:picLocks noChangeAspect="1"/>
          </p:cNvPicPr>
          <p:nvPr/>
        </p:nvPicPr>
        <p:blipFill>
          <a:blip r:embed="rId2"/>
          <a:stretch>
            <a:fillRect/>
          </a:stretch>
        </p:blipFill>
        <p:spPr>
          <a:xfrm>
            <a:off x="6126480" y="2349587"/>
            <a:ext cx="5182222" cy="3219450"/>
          </a:xfrm>
          <a:prstGeom prst="rect">
            <a:avLst/>
          </a:prstGeom>
        </p:spPr>
      </p:pic>
    </p:spTree>
    <p:extLst>
      <p:ext uri="{BB962C8B-B14F-4D97-AF65-F5344CB8AC3E}">
        <p14:creationId xmlns:p14="http://schemas.microsoft.com/office/powerpoint/2010/main" val="271019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0C45-87F4-4318-8E8A-FEF3C826B841}"/>
              </a:ext>
            </a:extLst>
          </p:cNvPr>
          <p:cNvSpPr>
            <a:spLocks noGrp="1"/>
          </p:cNvSpPr>
          <p:nvPr>
            <p:ph type="title"/>
          </p:nvPr>
        </p:nvSpPr>
        <p:spPr/>
        <p:txBody>
          <a:bodyPr>
            <a:normAutofit/>
          </a:bodyPr>
          <a:lstStyle/>
          <a:p>
            <a:r>
              <a:rPr lang="en-US" sz="4500" b="1" dirty="0">
                <a:latin typeface="Times New Roman" panose="02020603050405020304" pitchFamily="18" charset="0"/>
                <a:cs typeface="Times New Roman" panose="02020603050405020304" pitchFamily="18" charset="0"/>
              </a:rPr>
              <a:t>ACCURACY:-</a:t>
            </a:r>
          </a:p>
        </p:txBody>
      </p:sp>
      <p:sp>
        <p:nvSpPr>
          <p:cNvPr id="3" name="Content Placeholder 2">
            <a:extLst>
              <a:ext uri="{FF2B5EF4-FFF2-40B4-BE49-F238E27FC236}">
                <a16:creationId xmlns:a16="http://schemas.microsoft.com/office/drawing/2014/main" id="{817C1397-9B7E-4414-BAA8-82D9596D084A}"/>
              </a:ext>
            </a:extLst>
          </p:cNvPr>
          <p:cNvSpPr>
            <a:spLocks noGrp="1"/>
          </p:cNvSpPr>
          <p:nvPr>
            <p:ph idx="1"/>
          </p:nvPr>
        </p:nvSpPr>
        <p:spPr>
          <a:xfrm>
            <a:off x="1097280" y="1845734"/>
            <a:ext cx="4771675" cy="4023360"/>
          </a:xfrm>
        </p:spPr>
        <p:txBody>
          <a:bodyPr/>
          <a:lstStyle/>
          <a:p>
            <a:endParaRPr lang="en-US" dirty="0"/>
          </a:p>
          <a:p>
            <a:pPr>
              <a:buFont typeface="Wingdings" panose="05000000000000000000" pitchFamily="2" charset="2"/>
              <a:buChar char="q"/>
            </a:pPr>
            <a:r>
              <a:rPr lang="en-US" dirty="0"/>
              <a:t> Accuracy Plot</a:t>
            </a:r>
          </a:p>
          <a:p>
            <a:pPr>
              <a:buFont typeface="Wingdings" panose="05000000000000000000" pitchFamily="2" charset="2"/>
              <a:buChar char="q"/>
            </a:pPr>
            <a:r>
              <a:rPr lang="en-US" dirty="0"/>
              <a:t> Model Accuracy- 93.89%</a:t>
            </a:r>
          </a:p>
        </p:txBody>
      </p:sp>
      <p:pic>
        <p:nvPicPr>
          <p:cNvPr id="5" name="Picture 4">
            <a:extLst>
              <a:ext uri="{FF2B5EF4-FFF2-40B4-BE49-F238E27FC236}">
                <a16:creationId xmlns:a16="http://schemas.microsoft.com/office/drawing/2014/main" id="{5A22CEC4-F3FA-4822-8061-79CAE01255A8}"/>
              </a:ext>
            </a:extLst>
          </p:cNvPr>
          <p:cNvPicPr>
            <a:picLocks noChangeAspect="1"/>
          </p:cNvPicPr>
          <p:nvPr/>
        </p:nvPicPr>
        <p:blipFill>
          <a:blip r:embed="rId2"/>
          <a:stretch>
            <a:fillRect/>
          </a:stretch>
        </p:blipFill>
        <p:spPr>
          <a:xfrm>
            <a:off x="6560974" y="1845735"/>
            <a:ext cx="3927832" cy="4071004"/>
          </a:xfrm>
          <a:prstGeom prst="rect">
            <a:avLst/>
          </a:prstGeom>
        </p:spPr>
      </p:pic>
    </p:spTree>
    <p:extLst>
      <p:ext uri="{BB962C8B-B14F-4D97-AF65-F5344CB8AC3E}">
        <p14:creationId xmlns:p14="http://schemas.microsoft.com/office/powerpoint/2010/main" val="13496599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692</TotalTime>
  <Words>485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Times New Roman</vt:lpstr>
      <vt:lpstr>Wingdings</vt:lpstr>
      <vt:lpstr>Retrospect</vt:lpstr>
      <vt:lpstr>Bird Species Classification Using Deep Learning</vt:lpstr>
      <vt:lpstr>CONTENTS:-</vt:lpstr>
      <vt:lpstr>AIM:   </vt:lpstr>
      <vt:lpstr>DATASET:-</vt:lpstr>
      <vt:lpstr>CONVOLUTION NEURAL NETWROK:-</vt:lpstr>
      <vt:lpstr>TRANSFER LEARNING:-</vt:lpstr>
      <vt:lpstr>ResNet101V2:-</vt:lpstr>
      <vt:lpstr>MODEL BUILDING:-</vt:lpstr>
      <vt:lpstr>ACCURACY:-</vt:lpstr>
      <vt:lpstr>TESTING:-</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Species Classification Using Deep Learning</dc:title>
  <dc:creator>ankit gawande</dc:creator>
  <cp:lastModifiedBy>ankit gawande</cp:lastModifiedBy>
  <cp:revision>6</cp:revision>
  <dcterms:created xsi:type="dcterms:W3CDTF">2021-09-24T13:24:03Z</dcterms:created>
  <dcterms:modified xsi:type="dcterms:W3CDTF">2021-09-30T11:39:15Z</dcterms:modified>
</cp:coreProperties>
</file>