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445" r:id="rId3"/>
    <p:sldId id="863" r:id="rId4"/>
    <p:sldId id="260" r:id="rId5"/>
    <p:sldId id="864" r:id="rId6"/>
    <p:sldId id="274" r:id="rId7"/>
    <p:sldId id="285" r:id="rId8"/>
    <p:sldId id="269" r:id="rId9"/>
    <p:sldId id="865" r:id="rId10"/>
    <p:sldId id="278" r:id="rId11"/>
    <p:sldId id="866" r:id="rId12"/>
    <p:sldId id="275" r:id="rId13"/>
    <p:sldId id="272" r:id="rId14"/>
    <p:sldId id="867" r:id="rId15"/>
    <p:sldId id="868" r:id="rId16"/>
    <p:sldId id="869" r:id="rId17"/>
    <p:sldId id="276" r:id="rId18"/>
    <p:sldId id="273" r:id="rId19"/>
    <p:sldId id="892" r:id="rId20"/>
    <p:sldId id="8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3" d="100"/>
          <a:sy n="63" d="100"/>
        </p:scale>
        <p:origin x="8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81CBD5-EA48-4417-9417-FCB937904D6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C889A33-2ADB-44CE-B499-92498A4D3D8F}">
      <dgm:prSet phldrT="[Text]" custT="1"/>
      <dgm:spPr/>
      <dgm:t>
        <a:bodyPr/>
        <a:lstStyle/>
        <a:p>
          <a:r>
            <a:rPr lang="en-US" sz="1400" dirty="0"/>
            <a:t>Supervised ML</a:t>
          </a:r>
        </a:p>
        <a:p>
          <a:r>
            <a:rPr lang="en-US" sz="1400" dirty="0"/>
            <a:t>(Target Variables)</a:t>
          </a:r>
          <a:endParaRPr lang="en-IN" sz="1400" dirty="0"/>
        </a:p>
      </dgm:t>
    </dgm:pt>
    <dgm:pt modelId="{76CD1ABF-C343-4DA5-88AF-22F2F408B522}" type="parTrans" cxnId="{9F885522-26CA-4B7A-89E3-238A8EA4E669}">
      <dgm:prSet/>
      <dgm:spPr/>
      <dgm:t>
        <a:bodyPr/>
        <a:lstStyle/>
        <a:p>
          <a:endParaRPr lang="en-IN" sz="1000"/>
        </a:p>
      </dgm:t>
    </dgm:pt>
    <dgm:pt modelId="{8E993672-2FDF-43A0-92CB-A12DB99F7E60}" type="sibTrans" cxnId="{9F885522-26CA-4B7A-89E3-238A8EA4E669}">
      <dgm:prSet/>
      <dgm:spPr/>
      <dgm:t>
        <a:bodyPr/>
        <a:lstStyle/>
        <a:p>
          <a:endParaRPr lang="en-IN" sz="1000"/>
        </a:p>
      </dgm:t>
    </dgm:pt>
    <dgm:pt modelId="{F16EE1EF-E459-4FBB-870C-7EAE8FC52AA8}">
      <dgm:prSet phldrT="[Text]" custT="1"/>
      <dgm:spPr/>
      <dgm:t>
        <a:bodyPr/>
        <a:lstStyle/>
        <a:p>
          <a:r>
            <a:rPr lang="en-IN" sz="1400" kern="1200" dirty="0">
              <a:solidFill>
                <a:prstClr val="white"/>
              </a:solidFill>
              <a:latin typeface="Trebuchet MS" panose="020B0603020202020204"/>
              <a:ea typeface="+mn-ea"/>
              <a:cs typeface="+mn-cs"/>
            </a:rPr>
            <a:t>Classification</a:t>
          </a:r>
        </a:p>
      </dgm:t>
    </dgm:pt>
    <dgm:pt modelId="{69CABDB9-5007-43C6-AA54-86F892A32636}" type="parTrans" cxnId="{240A284F-6074-41DB-8E0D-76C5B41FCDEC}">
      <dgm:prSet/>
      <dgm:spPr/>
      <dgm:t>
        <a:bodyPr/>
        <a:lstStyle/>
        <a:p>
          <a:endParaRPr lang="en-IN" sz="1000"/>
        </a:p>
      </dgm:t>
    </dgm:pt>
    <dgm:pt modelId="{7DC32C17-9C19-4C77-AFE1-AD2E27CAD973}" type="sibTrans" cxnId="{240A284F-6074-41DB-8E0D-76C5B41FCDEC}">
      <dgm:prSet/>
      <dgm:spPr/>
      <dgm:t>
        <a:bodyPr/>
        <a:lstStyle/>
        <a:p>
          <a:endParaRPr lang="en-IN" sz="1000"/>
        </a:p>
      </dgm:t>
    </dgm:pt>
    <dgm:pt modelId="{FFC6566D-B217-4030-ABC4-0ACE3317E82E}">
      <dgm:prSet custT="1"/>
      <dgm:spPr/>
      <dgm:t>
        <a:bodyPr/>
        <a:lstStyle/>
        <a:p>
          <a:r>
            <a:rPr lang="en-US" sz="1400" dirty="0"/>
            <a:t>Regression</a:t>
          </a:r>
          <a:endParaRPr lang="en-IN" sz="1400" dirty="0"/>
        </a:p>
      </dgm:t>
    </dgm:pt>
    <dgm:pt modelId="{3D0DAE20-271A-4AD7-9EF7-749F10ADD5B5}" type="parTrans" cxnId="{EB234E0C-441F-468D-8B98-66774D69FCA9}">
      <dgm:prSet/>
      <dgm:spPr/>
      <dgm:t>
        <a:bodyPr/>
        <a:lstStyle/>
        <a:p>
          <a:endParaRPr lang="en-IN" sz="1200"/>
        </a:p>
      </dgm:t>
    </dgm:pt>
    <dgm:pt modelId="{610D6EBA-D306-42D1-9418-3941505BC3FF}" type="sibTrans" cxnId="{EB234E0C-441F-468D-8B98-66774D69FCA9}">
      <dgm:prSet/>
      <dgm:spPr/>
      <dgm:t>
        <a:bodyPr/>
        <a:lstStyle/>
        <a:p>
          <a:endParaRPr lang="en-IN" sz="1200"/>
        </a:p>
      </dgm:t>
    </dgm:pt>
    <dgm:pt modelId="{6220FBFB-3C80-4EAA-BF2F-19A14E80B690}">
      <dgm:prSet custT="1"/>
      <dgm:spPr/>
      <dgm:t>
        <a:bodyPr/>
        <a:lstStyle/>
        <a:p>
          <a:r>
            <a:rPr lang="en-US" sz="1400" dirty="0"/>
            <a:t>Linear Regression (Causal) , Decision Tree,</a:t>
          </a:r>
        </a:p>
        <a:p>
          <a:r>
            <a:rPr lang="en-US" sz="1400" dirty="0"/>
            <a:t>Random Forest, KNN,</a:t>
          </a:r>
        </a:p>
        <a:p>
          <a:r>
            <a:rPr lang="en-US" sz="1400" dirty="0"/>
            <a:t>Boosting</a:t>
          </a:r>
          <a:endParaRPr lang="en-IN" sz="1400" dirty="0"/>
        </a:p>
      </dgm:t>
    </dgm:pt>
    <dgm:pt modelId="{AB1B5D11-BEBC-46C7-9A78-22051B16C313}" type="parTrans" cxnId="{295353B6-2F5A-40E0-A537-2F065886B32C}">
      <dgm:prSet/>
      <dgm:spPr/>
      <dgm:t>
        <a:bodyPr/>
        <a:lstStyle/>
        <a:p>
          <a:endParaRPr lang="en-IN"/>
        </a:p>
      </dgm:t>
    </dgm:pt>
    <dgm:pt modelId="{9C1090FF-1F50-49FD-8195-C4CE7AE0910A}" type="sibTrans" cxnId="{295353B6-2F5A-40E0-A537-2F065886B32C}">
      <dgm:prSet/>
      <dgm:spPr/>
      <dgm:t>
        <a:bodyPr/>
        <a:lstStyle/>
        <a:p>
          <a:endParaRPr lang="en-IN"/>
        </a:p>
      </dgm:t>
    </dgm:pt>
    <dgm:pt modelId="{BB945297-D97F-48E7-B8EB-419774D2E9BE}">
      <dgm:prSet custT="1"/>
      <dgm:spPr/>
      <dgm:t>
        <a:bodyPr/>
        <a:lstStyle/>
        <a:p>
          <a:r>
            <a:rPr lang="en-US" sz="1400" dirty="0"/>
            <a:t>Logistic Regression , Decision Tree,</a:t>
          </a:r>
        </a:p>
        <a:p>
          <a:r>
            <a:rPr lang="en-US" sz="1400" dirty="0"/>
            <a:t>Random Forest, KNN,</a:t>
          </a:r>
        </a:p>
        <a:p>
          <a:r>
            <a:rPr lang="en-US" sz="1400" dirty="0"/>
            <a:t>Boosting</a:t>
          </a:r>
          <a:endParaRPr lang="en-IN" sz="1400" dirty="0"/>
        </a:p>
      </dgm:t>
    </dgm:pt>
    <dgm:pt modelId="{798927BB-77BB-4C8B-905B-5CB7ADACBC7A}" type="parTrans" cxnId="{C0B81039-80FB-4A05-9995-218B8C791C0B}">
      <dgm:prSet/>
      <dgm:spPr/>
      <dgm:t>
        <a:bodyPr/>
        <a:lstStyle/>
        <a:p>
          <a:endParaRPr lang="en-IN"/>
        </a:p>
      </dgm:t>
    </dgm:pt>
    <dgm:pt modelId="{B7C58D15-4291-4505-93A4-6B0D52F89D5B}" type="sibTrans" cxnId="{C0B81039-80FB-4A05-9995-218B8C791C0B}">
      <dgm:prSet/>
      <dgm:spPr/>
      <dgm:t>
        <a:bodyPr/>
        <a:lstStyle/>
        <a:p>
          <a:endParaRPr lang="en-IN"/>
        </a:p>
      </dgm:t>
    </dgm:pt>
    <dgm:pt modelId="{DF5DE229-22AC-4657-9006-0D4C33A85328}" type="pres">
      <dgm:prSet presAssocID="{8781CBD5-EA48-4417-9417-FCB937904D6B}" presName="hierChild1" presStyleCnt="0">
        <dgm:presLayoutVars>
          <dgm:orgChart val="1"/>
          <dgm:chPref val="1"/>
          <dgm:dir/>
          <dgm:animOne val="branch"/>
          <dgm:animLvl val="lvl"/>
          <dgm:resizeHandles/>
        </dgm:presLayoutVars>
      </dgm:prSet>
      <dgm:spPr/>
    </dgm:pt>
    <dgm:pt modelId="{0DAC972D-BA0A-478A-943A-6864D2AAE205}" type="pres">
      <dgm:prSet presAssocID="{DC889A33-2ADB-44CE-B499-92498A4D3D8F}" presName="hierRoot1" presStyleCnt="0">
        <dgm:presLayoutVars>
          <dgm:hierBranch val="init"/>
        </dgm:presLayoutVars>
      </dgm:prSet>
      <dgm:spPr/>
    </dgm:pt>
    <dgm:pt modelId="{2519BDED-E2DB-4BD9-8438-DC87ACFF044F}" type="pres">
      <dgm:prSet presAssocID="{DC889A33-2ADB-44CE-B499-92498A4D3D8F}" presName="rootComposite1" presStyleCnt="0"/>
      <dgm:spPr/>
    </dgm:pt>
    <dgm:pt modelId="{65635382-5B08-456C-96AB-D85A3C61A94D}" type="pres">
      <dgm:prSet presAssocID="{DC889A33-2ADB-44CE-B499-92498A4D3D8F}" presName="rootText1" presStyleLbl="node0" presStyleIdx="0" presStyleCnt="1">
        <dgm:presLayoutVars>
          <dgm:chPref val="3"/>
        </dgm:presLayoutVars>
      </dgm:prSet>
      <dgm:spPr/>
    </dgm:pt>
    <dgm:pt modelId="{7175B93A-81BE-46C7-9B64-FE3173645DE8}" type="pres">
      <dgm:prSet presAssocID="{DC889A33-2ADB-44CE-B499-92498A4D3D8F}" presName="rootConnector1" presStyleLbl="node1" presStyleIdx="0" presStyleCnt="0"/>
      <dgm:spPr/>
    </dgm:pt>
    <dgm:pt modelId="{B246EC64-6C94-4944-9CAA-7FC0ADF1B4FE}" type="pres">
      <dgm:prSet presAssocID="{DC889A33-2ADB-44CE-B499-92498A4D3D8F}" presName="hierChild2" presStyleCnt="0"/>
      <dgm:spPr/>
    </dgm:pt>
    <dgm:pt modelId="{742C90C9-1601-43A8-8AA1-DBAF0F744752}" type="pres">
      <dgm:prSet presAssocID="{3D0DAE20-271A-4AD7-9EF7-749F10ADD5B5}" presName="Name37" presStyleLbl="parChTrans1D2" presStyleIdx="0" presStyleCnt="2"/>
      <dgm:spPr/>
    </dgm:pt>
    <dgm:pt modelId="{330A3D3C-5A66-44D0-B394-02167E2EC5DD}" type="pres">
      <dgm:prSet presAssocID="{FFC6566D-B217-4030-ABC4-0ACE3317E82E}" presName="hierRoot2" presStyleCnt="0">
        <dgm:presLayoutVars>
          <dgm:hierBranch val="init"/>
        </dgm:presLayoutVars>
      </dgm:prSet>
      <dgm:spPr/>
    </dgm:pt>
    <dgm:pt modelId="{DFC7DACA-1CF4-4AB3-8954-CA66944EF3AB}" type="pres">
      <dgm:prSet presAssocID="{FFC6566D-B217-4030-ABC4-0ACE3317E82E}" presName="rootComposite" presStyleCnt="0"/>
      <dgm:spPr/>
    </dgm:pt>
    <dgm:pt modelId="{AE0604E3-00FA-4F2A-8967-4842F43D2CAA}" type="pres">
      <dgm:prSet presAssocID="{FFC6566D-B217-4030-ABC4-0ACE3317E82E}" presName="rootText" presStyleLbl="node2" presStyleIdx="0" presStyleCnt="2">
        <dgm:presLayoutVars>
          <dgm:chPref val="3"/>
        </dgm:presLayoutVars>
      </dgm:prSet>
      <dgm:spPr/>
    </dgm:pt>
    <dgm:pt modelId="{BF9DA245-A23F-4672-8DA4-E8259FD02F10}" type="pres">
      <dgm:prSet presAssocID="{FFC6566D-B217-4030-ABC4-0ACE3317E82E}" presName="rootConnector" presStyleLbl="node2" presStyleIdx="0" presStyleCnt="2"/>
      <dgm:spPr/>
    </dgm:pt>
    <dgm:pt modelId="{DC0CD54C-138E-4796-977B-C593BD9CFBE6}" type="pres">
      <dgm:prSet presAssocID="{FFC6566D-B217-4030-ABC4-0ACE3317E82E}" presName="hierChild4" presStyleCnt="0"/>
      <dgm:spPr/>
    </dgm:pt>
    <dgm:pt modelId="{54816DF1-7CD4-4E1A-A4F3-D5F71671557A}" type="pres">
      <dgm:prSet presAssocID="{AB1B5D11-BEBC-46C7-9A78-22051B16C313}" presName="Name37" presStyleLbl="parChTrans1D3" presStyleIdx="0" presStyleCnt="2"/>
      <dgm:spPr/>
    </dgm:pt>
    <dgm:pt modelId="{B5F0DDAB-F111-41F2-92FC-F5A1AC1882BC}" type="pres">
      <dgm:prSet presAssocID="{6220FBFB-3C80-4EAA-BF2F-19A14E80B690}" presName="hierRoot2" presStyleCnt="0">
        <dgm:presLayoutVars>
          <dgm:hierBranch val="init"/>
        </dgm:presLayoutVars>
      </dgm:prSet>
      <dgm:spPr/>
    </dgm:pt>
    <dgm:pt modelId="{822D0E19-53E6-4073-A8F1-DC60C9E362F0}" type="pres">
      <dgm:prSet presAssocID="{6220FBFB-3C80-4EAA-BF2F-19A14E80B690}" presName="rootComposite" presStyleCnt="0"/>
      <dgm:spPr/>
    </dgm:pt>
    <dgm:pt modelId="{378C2ECB-4592-4650-828E-D494B11129EA}" type="pres">
      <dgm:prSet presAssocID="{6220FBFB-3C80-4EAA-BF2F-19A14E80B690}" presName="rootText" presStyleLbl="node3" presStyleIdx="0" presStyleCnt="2">
        <dgm:presLayoutVars>
          <dgm:chPref val="3"/>
        </dgm:presLayoutVars>
      </dgm:prSet>
      <dgm:spPr/>
    </dgm:pt>
    <dgm:pt modelId="{5F7055BC-7077-4087-9EAC-96A89BD412C3}" type="pres">
      <dgm:prSet presAssocID="{6220FBFB-3C80-4EAA-BF2F-19A14E80B690}" presName="rootConnector" presStyleLbl="node3" presStyleIdx="0" presStyleCnt="2"/>
      <dgm:spPr/>
    </dgm:pt>
    <dgm:pt modelId="{D6415012-5995-42B5-A4B1-9D8376F6BD6A}" type="pres">
      <dgm:prSet presAssocID="{6220FBFB-3C80-4EAA-BF2F-19A14E80B690}" presName="hierChild4" presStyleCnt="0"/>
      <dgm:spPr/>
    </dgm:pt>
    <dgm:pt modelId="{11626F1F-937A-44CC-9BE4-EEC0ED779687}" type="pres">
      <dgm:prSet presAssocID="{6220FBFB-3C80-4EAA-BF2F-19A14E80B690}" presName="hierChild5" presStyleCnt="0"/>
      <dgm:spPr/>
    </dgm:pt>
    <dgm:pt modelId="{DCFD1EDB-9EF1-4C52-A3E4-DD6D8C19AD1C}" type="pres">
      <dgm:prSet presAssocID="{FFC6566D-B217-4030-ABC4-0ACE3317E82E}" presName="hierChild5" presStyleCnt="0"/>
      <dgm:spPr/>
    </dgm:pt>
    <dgm:pt modelId="{1F9D50AF-8BFD-40E5-A695-21EC689E5AB5}" type="pres">
      <dgm:prSet presAssocID="{69CABDB9-5007-43C6-AA54-86F892A32636}" presName="Name37" presStyleLbl="parChTrans1D2" presStyleIdx="1" presStyleCnt="2"/>
      <dgm:spPr/>
    </dgm:pt>
    <dgm:pt modelId="{50E732F9-76E8-4114-A566-178247D681B9}" type="pres">
      <dgm:prSet presAssocID="{F16EE1EF-E459-4FBB-870C-7EAE8FC52AA8}" presName="hierRoot2" presStyleCnt="0">
        <dgm:presLayoutVars>
          <dgm:hierBranch val="init"/>
        </dgm:presLayoutVars>
      </dgm:prSet>
      <dgm:spPr/>
    </dgm:pt>
    <dgm:pt modelId="{26D4882B-92CE-4DF3-AAAD-C69188CDC3D9}" type="pres">
      <dgm:prSet presAssocID="{F16EE1EF-E459-4FBB-870C-7EAE8FC52AA8}" presName="rootComposite" presStyleCnt="0"/>
      <dgm:spPr/>
    </dgm:pt>
    <dgm:pt modelId="{BCA5D898-99F2-4EBB-9A4C-29265A1BD3E6}" type="pres">
      <dgm:prSet presAssocID="{F16EE1EF-E459-4FBB-870C-7EAE8FC52AA8}" presName="rootText" presStyleLbl="node2" presStyleIdx="1" presStyleCnt="2" custLinFactNeighborX="-739" custLinFactNeighborY="4062">
        <dgm:presLayoutVars>
          <dgm:chPref val="3"/>
        </dgm:presLayoutVars>
      </dgm:prSet>
      <dgm:spPr/>
    </dgm:pt>
    <dgm:pt modelId="{7403C422-6411-4E48-A453-0D4A9D5ABFBE}" type="pres">
      <dgm:prSet presAssocID="{F16EE1EF-E459-4FBB-870C-7EAE8FC52AA8}" presName="rootConnector" presStyleLbl="node2" presStyleIdx="1" presStyleCnt="2"/>
      <dgm:spPr/>
    </dgm:pt>
    <dgm:pt modelId="{4000E2BC-2AF0-437E-B707-C7EF0DE55AD7}" type="pres">
      <dgm:prSet presAssocID="{F16EE1EF-E459-4FBB-870C-7EAE8FC52AA8}" presName="hierChild4" presStyleCnt="0"/>
      <dgm:spPr/>
    </dgm:pt>
    <dgm:pt modelId="{CA8B750B-A26C-464C-8BC5-5ADA3F9EAF68}" type="pres">
      <dgm:prSet presAssocID="{798927BB-77BB-4C8B-905B-5CB7ADACBC7A}" presName="Name37" presStyleLbl="parChTrans1D3" presStyleIdx="1" presStyleCnt="2"/>
      <dgm:spPr/>
    </dgm:pt>
    <dgm:pt modelId="{9817881B-6631-479C-85D8-EB6C8825F15D}" type="pres">
      <dgm:prSet presAssocID="{BB945297-D97F-48E7-B8EB-419774D2E9BE}" presName="hierRoot2" presStyleCnt="0">
        <dgm:presLayoutVars>
          <dgm:hierBranch val="init"/>
        </dgm:presLayoutVars>
      </dgm:prSet>
      <dgm:spPr/>
    </dgm:pt>
    <dgm:pt modelId="{D7CC9BFA-D615-407E-A3E3-3645495031C0}" type="pres">
      <dgm:prSet presAssocID="{BB945297-D97F-48E7-B8EB-419774D2E9BE}" presName="rootComposite" presStyleCnt="0"/>
      <dgm:spPr/>
    </dgm:pt>
    <dgm:pt modelId="{F055DC32-003E-4528-8A8F-5CB75536F0DB}" type="pres">
      <dgm:prSet presAssocID="{BB945297-D97F-48E7-B8EB-419774D2E9BE}" presName="rootText" presStyleLbl="node3" presStyleIdx="1" presStyleCnt="2">
        <dgm:presLayoutVars>
          <dgm:chPref val="3"/>
        </dgm:presLayoutVars>
      </dgm:prSet>
      <dgm:spPr/>
    </dgm:pt>
    <dgm:pt modelId="{FF326236-AD55-48FA-AE68-F3DBF832AFFD}" type="pres">
      <dgm:prSet presAssocID="{BB945297-D97F-48E7-B8EB-419774D2E9BE}" presName="rootConnector" presStyleLbl="node3" presStyleIdx="1" presStyleCnt="2"/>
      <dgm:spPr/>
    </dgm:pt>
    <dgm:pt modelId="{BB96D2F9-8A4B-458D-965C-56CA8A4DEF89}" type="pres">
      <dgm:prSet presAssocID="{BB945297-D97F-48E7-B8EB-419774D2E9BE}" presName="hierChild4" presStyleCnt="0"/>
      <dgm:spPr/>
    </dgm:pt>
    <dgm:pt modelId="{5C192412-5236-4221-A316-82EEFCA58783}" type="pres">
      <dgm:prSet presAssocID="{BB945297-D97F-48E7-B8EB-419774D2E9BE}" presName="hierChild5" presStyleCnt="0"/>
      <dgm:spPr/>
    </dgm:pt>
    <dgm:pt modelId="{A0ADD72C-5B56-4B61-80BB-C7A9803F82D1}" type="pres">
      <dgm:prSet presAssocID="{F16EE1EF-E459-4FBB-870C-7EAE8FC52AA8}" presName="hierChild5" presStyleCnt="0"/>
      <dgm:spPr/>
    </dgm:pt>
    <dgm:pt modelId="{CD5F1BB2-EFF7-45CB-B124-5DE65034C933}" type="pres">
      <dgm:prSet presAssocID="{DC889A33-2ADB-44CE-B499-92498A4D3D8F}" presName="hierChild3" presStyleCnt="0"/>
      <dgm:spPr/>
    </dgm:pt>
  </dgm:ptLst>
  <dgm:cxnLst>
    <dgm:cxn modelId="{EB234E0C-441F-468D-8B98-66774D69FCA9}" srcId="{DC889A33-2ADB-44CE-B499-92498A4D3D8F}" destId="{FFC6566D-B217-4030-ABC4-0ACE3317E82E}" srcOrd="0" destOrd="0" parTransId="{3D0DAE20-271A-4AD7-9EF7-749F10ADD5B5}" sibTransId="{610D6EBA-D306-42D1-9418-3941505BC3FF}"/>
    <dgm:cxn modelId="{362A0C21-73B4-4C96-B92F-6FE72634B34D}" type="presOf" srcId="{8781CBD5-EA48-4417-9417-FCB937904D6B}" destId="{DF5DE229-22AC-4657-9006-0D4C33A85328}" srcOrd="0" destOrd="0" presId="urn:microsoft.com/office/officeart/2005/8/layout/orgChart1"/>
    <dgm:cxn modelId="{9F885522-26CA-4B7A-89E3-238A8EA4E669}" srcId="{8781CBD5-EA48-4417-9417-FCB937904D6B}" destId="{DC889A33-2ADB-44CE-B499-92498A4D3D8F}" srcOrd="0" destOrd="0" parTransId="{76CD1ABF-C343-4DA5-88AF-22F2F408B522}" sibTransId="{8E993672-2FDF-43A0-92CB-A12DB99F7E60}"/>
    <dgm:cxn modelId="{C0B81039-80FB-4A05-9995-218B8C791C0B}" srcId="{F16EE1EF-E459-4FBB-870C-7EAE8FC52AA8}" destId="{BB945297-D97F-48E7-B8EB-419774D2E9BE}" srcOrd="0" destOrd="0" parTransId="{798927BB-77BB-4C8B-905B-5CB7ADACBC7A}" sibTransId="{B7C58D15-4291-4505-93A4-6B0D52F89D5B}"/>
    <dgm:cxn modelId="{F87C2762-302E-4C1A-92C3-1F24B0079931}" type="presOf" srcId="{798927BB-77BB-4C8B-905B-5CB7ADACBC7A}" destId="{CA8B750B-A26C-464C-8BC5-5ADA3F9EAF68}" srcOrd="0" destOrd="0" presId="urn:microsoft.com/office/officeart/2005/8/layout/orgChart1"/>
    <dgm:cxn modelId="{BB022149-163E-4538-AD28-7BC19D9BC991}" type="presOf" srcId="{DC889A33-2ADB-44CE-B499-92498A4D3D8F}" destId="{65635382-5B08-456C-96AB-D85A3C61A94D}" srcOrd="0" destOrd="0" presId="urn:microsoft.com/office/officeart/2005/8/layout/orgChart1"/>
    <dgm:cxn modelId="{240A284F-6074-41DB-8E0D-76C5B41FCDEC}" srcId="{DC889A33-2ADB-44CE-B499-92498A4D3D8F}" destId="{F16EE1EF-E459-4FBB-870C-7EAE8FC52AA8}" srcOrd="1" destOrd="0" parTransId="{69CABDB9-5007-43C6-AA54-86F892A32636}" sibTransId="{7DC32C17-9C19-4C77-AFE1-AD2E27CAD973}"/>
    <dgm:cxn modelId="{2ABE3F8E-7467-4B4E-83EA-0B298797876B}" type="presOf" srcId="{F16EE1EF-E459-4FBB-870C-7EAE8FC52AA8}" destId="{BCA5D898-99F2-4EBB-9A4C-29265A1BD3E6}" srcOrd="0" destOrd="0" presId="urn:microsoft.com/office/officeart/2005/8/layout/orgChart1"/>
    <dgm:cxn modelId="{5E579A92-6DE7-4335-A3D9-0EAC8D382F7D}" type="presOf" srcId="{69CABDB9-5007-43C6-AA54-86F892A32636}" destId="{1F9D50AF-8BFD-40E5-A695-21EC689E5AB5}" srcOrd="0" destOrd="0" presId="urn:microsoft.com/office/officeart/2005/8/layout/orgChart1"/>
    <dgm:cxn modelId="{E2BAF193-82F1-4409-B4B0-D151B99889D8}" type="presOf" srcId="{F16EE1EF-E459-4FBB-870C-7EAE8FC52AA8}" destId="{7403C422-6411-4E48-A453-0D4A9D5ABFBE}" srcOrd="1" destOrd="0" presId="urn:microsoft.com/office/officeart/2005/8/layout/orgChart1"/>
    <dgm:cxn modelId="{053F37A1-BB87-48C8-A4B7-339D2D34CC16}" type="presOf" srcId="{3D0DAE20-271A-4AD7-9EF7-749F10ADD5B5}" destId="{742C90C9-1601-43A8-8AA1-DBAF0F744752}" srcOrd="0" destOrd="0" presId="urn:microsoft.com/office/officeart/2005/8/layout/orgChart1"/>
    <dgm:cxn modelId="{54B1E4A1-3962-4183-979A-3ADAA981F805}" type="presOf" srcId="{6220FBFB-3C80-4EAA-BF2F-19A14E80B690}" destId="{5F7055BC-7077-4087-9EAC-96A89BD412C3}" srcOrd="1" destOrd="0" presId="urn:microsoft.com/office/officeart/2005/8/layout/orgChart1"/>
    <dgm:cxn modelId="{5A2118B0-9E48-4F77-8791-4659BEDA8335}" type="presOf" srcId="{BB945297-D97F-48E7-B8EB-419774D2E9BE}" destId="{F055DC32-003E-4528-8A8F-5CB75536F0DB}" srcOrd="0" destOrd="0" presId="urn:microsoft.com/office/officeart/2005/8/layout/orgChart1"/>
    <dgm:cxn modelId="{295353B6-2F5A-40E0-A537-2F065886B32C}" srcId="{FFC6566D-B217-4030-ABC4-0ACE3317E82E}" destId="{6220FBFB-3C80-4EAA-BF2F-19A14E80B690}" srcOrd="0" destOrd="0" parTransId="{AB1B5D11-BEBC-46C7-9A78-22051B16C313}" sibTransId="{9C1090FF-1F50-49FD-8195-C4CE7AE0910A}"/>
    <dgm:cxn modelId="{9395A4BC-ADA1-4919-9984-613E8FFFA397}" type="presOf" srcId="{BB945297-D97F-48E7-B8EB-419774D2E9BE}" destId="{FF326236-AD55-48FA-AE68-F3DBF832AFFD}" srcOrd="1" destOrd="0" presId="urn:microsoft.com/office/officeart/2005/8/layout/orgChart1"/>
    <dgm:cxn modelId="{48A4CCD2-3A9E-48A4-A257-E71B0CD1D798}" type="presOf" srcId="{AB1B5D11-BEBC-46C7-9A78-22051B16C313}" destId="{54816DF1-7CD4-4E1A-A4F3-D5F71671557A}" srcOrd="0" destOrd="0" presId="urn:microsoft.com/office/officeart/2005/8/layout/orgChart1"/>
    <dgm:cxn modelId="{E702A1D4-80CE-4ECB-B06D-E993772AB6CD}" type="presOf" srcId="{6220FBFB-3C80-4EAA-BF2F-19A14E80B690}" destId="{378C2ECB-4592-4650-828E-D494B11129EA}" srcOrd="0" destOrd="0" presId="urn:microsoft.com/office/officeart/2005/8/layout/orgChart1"/>
    <dgm:cxn modelId="{57819DE6-37FF-43F6-BA8F-B1BF633A0F1B}" type="presOf" srcId="{FFC6566D-B217-4030-ABC4-0ACE3317E82E}" destId="{BF9DA245-A23F-4672-8DA4-E8259FD02F10}" srcOrd="1" destOrd="0" presId="urn:microsoft.com/office/officeart/2005/8/layout/orgChart1"/>
    <dgm:cxn modelId="{C3ED57EE-3BED-4155-AA2A-075F6C89631B}" type="presOf" srcId="{FFC6566D-B217-4030-ABC4-0ACE3317E82E}" destId="{AE0604E3-00FA-4F2A-8967-4842F43D2CAA}" srcOrd="0" destOrd="0" presId="urn:microsoft.com/office/officeart/2005/8/layout/orgChart1"/>
    <dgm:cxn modelId="{63A8CDFB-554C-4F11-9C74-6EDE249A79D4}" type="presOf" srcId="{DC889A33-2ADB-44CE-B499-92498A4D3D8F}" destId="{7175B93A-81BE-46C7-9B64-FE3173645DE8}" srcOrd="1" destOrd="0" presId="urn:microsoft.com/office/officeart/2005/8/layout/orgChart1"/>
    <dgm:cxn modelId="{9475A21C-2549-4EA8-A2DA-5894E8650A1C}" type="presParOf" srcId="{DF5DE229-22AC-4657-9006-0D4C33A85328}" destId="{0DAC972D-BA0A-478A-943A-6864D2AAE205}" srcOrd="0" destOrd="0" presId="urn:microsoft.com/office/officeart/2005/8/layout/orgChart1"/>
    <dgm:cxn modelId="{785A3EC0-920D-4935-8F29-4CB315224D7B}" type="presParOf" srcId="{0DAC972D-BA0A-478A-943A-6864D2AAE205}" destId="{2519BDED-E2DB-4BD9-8438-DC87ACFF044F}" srcOrd="0" destOrd="0" presId="urn:microsoft.com/office/officeart/2005/8/layout/orgChart1"/>
    <dgm:cxn modelId="{0ADEB850-DFD3-4A8F-B818-99891D837D53}" type="presParOf" srcId="{2519BDED-E2DB-4BD9-8438-DC87ACFF044F}" destId="{65635382-5B08-456C-96AB-D85A3C61A94D}" srcOrd="0" destOrd="0" presId="urn:microsoft.com/office/officeart/2005/8/layout/orgChart1"/>
    <dgm:cxn modelId="{5DEB9F69-5A54-4D8E-8053-91CE0A5881A1}" type="presParOf" srcId="{2519BDED-E2DB-4BD9-8438-DC87ACFF044F}" destId="{7175B93A-81BE-46C7-9B64-FE3173645DE8}" srcOrd="1" destOrd="0" presId="urn:microsoft.com/office/officeart/2005/8/layout/orgChart1"/>
    <dgm:cxn modelId="{D2120C34-A5A5-4D60-A34D-935256BA64BA}" type="presParOf" srcId="{0DAC972D-BA0A-478A-943A-6864D2AAE205}" destId="{B246EC64-6C94-4944-9CAA-7FC0ADF1B4FE}" srcOrd="1" destOrd="0" presId="urn:microsoft.com/office/officeart/2005/8/layout/orgChart1"/>
    <dgm:cxn modelId="{F3B09E5F-DF91-4129-973E-52C39771A69D}" type="presParOf" srcId="{B246EC64-6C94-4944-9CAA-7FC0ADF1B4FE}" destId="{742C90C9-1601-43A8-8AA1-DBAF0F744752}" srcOrd="0" destOrd="0" presId="urn:microsoft.com/office/officeart/2005/8/layout/orgChart1"/>
    <dgm:cxn modelId="{5270A075-8008-4114-ADB3-ADFDE3B9B308}" type="presParOf" srcId="{B246EC64-6C94-4944-9CAA-7FC0ADF1B4FE}" destId="{330A3D3C-5A66-44D0-B394-02167E2EC5DD}" srcOrd="1" destOrd="0" presId="urn:microsoft.com/office/officeart/2005/8/layout/orgChart1"/>
    <dgm:cxn modelId="{B958E3D8-9319-456A-8D51-55C4A9BE5DA6}" type="presParOf" srcId="{330A3D3C-5A66-44D0-B394-02167E2EC5DD}" destId="{DFC7DACA-1CF4-4AB3-8954-CA66944EF3AB}" srcOrd="0" destOrd="0" presId="urn:microsoft.com/office/officeart/2005/8/layout/orgChart1"/>
    <dgm:cxn modelId="{F0C3D390-AEE8-49A3-AB26-5194340AFE41}" type="presParOf" srcId="{DFC7DACA-1CF4-4AB3-8954-CA66944EF3AB}" destId="{AE0604E3-00FA-4F2A-8967-4842F43D2CAA}" srcOrd="0" destOrd="0" presId="urn:microsoft.com/office/officeart/2005/8/layout/orgChart1"/>
    <dgm:cxn modelId="{4E8B6728-BA10-47CD-833A-ACC939537F50}" type="presParOf" srcId="{DFC7DACA-1CF4-4AB3-8954-CA66944EF3AB}" destId="{BF9DA245-A23F-4672-8DA4-E8259FD02F10}" srcOrd="1" destOrd="0" presId="urn:microsoft.com/office/officeart/2005/8/layout/orgChart1"/>
    <dgm:cxn modelId="{9722D8EB-5E09-4378-A6FA-7A31AC85ABB4}" type="presParOf" srcId="{330A3D3C-5A66-44D0-B394-02167E2EC5DD}" destId="{DC0CD54C-138E-4796-977B-C593BD9CFBE6}" srcOrd="1" destOrd="0" presId="urn:microsoft.com/office/officeart/2005/8/layout/orgChart1"/>
    <dgm:cxn modelId="{E8F14D5E-0750-4560-BF40-3703CF6E811D}" type="presParOf" srcId="{DC0CD54C-138E-4796-977B-C593BD9CFBE6}" destId="{54816DF1-7CD4-4E1A-A4F3-D5F71671557A}" srcOrd="0" destOrd="0" presId="urn:microsoft.com/office/officeart/2005/8/layout/orgChart1"/>
    <dgm:cxn modelId="{C427A36B-A1EB-4B7F-BBC3-7ABA693912F3}" type="presParOf" srcId="{DC0CD54C-138E-4796-977B-C593BD9CFBE6}" destId="{B5F0DDAB-F111-41F2-92FC-F5A1AC1882BC}" srcOrd="1" destOrd="0" presId="urn:microsoft.com/office/officeart/2005/8/layout/orgChart1"/>
    <dgm:cxn modelId="{34586C6E-8DB3-4444-B798-F22904988F24}" type="presParOf" srcId="{B5F0DDAB-F111-41F2-92FC-F5A1AC1882BC}" destId="{822D0E19-53E6-4073-A8F1-DC60C9E362F0}" srcOrd="0" destOrd="0" presId="urn:microsoft.com/office/officeart/2005/8/layout/orgChart1"/>
    <dgm:cxn modelId="{FC48C23A-99EA-42AE-9243-56F8FC53D51C}" type="presParOf" srcId="{822D0E19-53E6-4073-A8F1-DC60C9E362F0}" destId="{378C2ECB-4592-4650-828E-D494B11129EA}" srcOrd="0" destOrd="0" presId="urn:microsoft.com/office/officeart/2005/8/layout/orgChart1"/>
    <dgm:cxn modelId="{B0B5B814-BB58-441D-8420-F213C773C5CF}" type="presParOf" srcId="{822D0E19-53E6-4073-A8F1-DC60C9E362F0}" destId="{5F7055BC-7077-4087-9EAC-96A89BD412C3}" srcOrd="1" destOrd="0" presId="urn:microsoft.com/office/officeart/2005/8/layout/orgChart1"/>
    <dgm:cxn modelId="{7A8F90E0-5E09-44BF-AA14-4C3238FD91E5}" type="presParOf" srcId="{B5F0DDAB-F111-41F2-92FC-F5A1AC1882BC}" destId="{D6415012-5995-42B5-A4B1-9D8376F6BD6A}" srcOrd="1" destOrd="0" presId="urn:microsoft.com/office/officeart/2005/8/layout/orgChart1"/>
    <dgm:cxn modelId="{C602ACE9-8562-48E5-BC0E-C7343E56E223}" type="presParOf" srcId="{B5F0DDAB-F111-41F2-92FC-F5A1AC1882BC}" destId="{11626F1F-937A-44CC-9BE4-EEC0ED779687}" srcOrd="2" destOrd="0" presId="urn:microsoft.com/office/officeart/2005/8/layout/orgChart1"/>
    <dgm:cxn modelId="{142F6BDB-4999-4CE6-A580-7BF5FEFDAB7C}" type="presParOf" srcId="{330A3D3C-5A66-44D0-B394-02167E2EC5DD}" destId="{DCFD1EDB-9EF1-4C52-A3E4-DD6D8C19AD1C}" srcOrd="2" destOrd="0" presId="urn:microsoft.com/office/officeart/2005/8/layout/orgChart1"/>
    <dgm:cxn modelId="{9FB98EFD-4CEA-45FF-85CA-54BB73FD7FB3}" type="presParOf" srcId="{B246EC64-6C94-4944-9CAA-7FC0ADF1B4FE}" destId="{1F9D50AF-8BFD-40E5-A695-21EC689E5AB5}" srcOrd="2" destOrd="0" presId="urn:microsoft.com/office/officeart/2005/8/layout/orgChart1"/>
    <dgm:cxn modelId="{1A557454-35D4-4E57-B79D-7868D73FB092}" type="presParOf" srcId="{B246EC64-6C94-4944-9CAA-7FC0ADF1B4FE}" destId="{50E732F9-76E8-4114-A566-178247D681B9}" srcOrd="3" destOrd="0" presId="urn:microsoft.com/office/officeart/2005/8/layout/orgChart1"/>
    <dgm:cxn modelId="{CDF4D205-05C3-4C4D-A65D-ADF26DAED198}" type="presParOf" srcId="{50E732F9-76E8-4114-A566-178247D681B9}" destId="{26D4882B-92CE-4DF3-AAAD-C69188CDC3D9}" srcOrd="0" destOrd="0" presId="urn:microsoft.com/office/officeart/2005/8/layout/orgChart1"/>
    <dgm:cxn modelId="{B8729F54-42CC-4EA5-984D-7AC63151FDC3}" type="presParOf" srcId="{26D4882B-92CE-4DF3-AAAD-C69188CDC3D9}" destId="{BCA5D898-99F2-4EBB-9A4C-29265A1BD3E6}" srcOrd="0" destOrd="0" presId="urn:microsoft.com/office/officeart/2005/8/layout/orgChart1"/>
    <dgm:cxn modelId="{66CD142D-C374-45CE-98B7-17D8D5C35A66}" type="presParOf" srcId="{26D4882B-92CE-4DF3-AAAD-C69188CDC3D9}" destId="{7403C422-6411-4E48-A453-0D4A9D5ABFBE}" srcOrd="1" destOrd="0" presId="urn:microsoft.com/office/officeart/2005/8/layout/orgChart1"/>
    <dgm:cxn modelId="{C97493EA-2BE8-4DAC-BE01-3A63D3199D86}" type="presParOf" srcId="{50E732F9-76E8-4114-A566-178247D681B9}" destId="{4000E2BC-2AF0-437E-B707-C7EF0DE55AD7}" srcOrd="1" destOrd="0" presId="urn:microsoft.com/office/officeart/2005/8/layout/orgChart1"/>
    <dgm:cxn modelId="{525BEE0A-988D-4D51-9CC8-5D720EF4ED0F}" type="presParOf" srcId="{4000E2BC-2AF0-437E-B707-C7EF0DE55AD7}" destId="{CA8B750B-A26C-464C-8BC5-5ADA3F9EAF68}" srcOrd="0" destOrd="0" presId="urn:microsoft.com/office/officeart/2005/8/layout/orgChart1"/>
    <dgm:cxn modelId="{17981CEB-F79B-4167-B311-DE8E3F550831}" type="presParOf" srcId="{4000E2BC-2AF0-437E-B707-C7EF0DE55AD7}" destId="{9817881B-6631-479C-85D8-EB6C8825F15D}" srcOrd="1" destOrd="0" presId="urn:microsoft.com/office/officeart/2005/8/layout/orgChart1"/>
    <dgm:cxn modelId="{661318CB-E89B-4B97-B5FE-C1F52F884F90}" type="presParOf" srcId="{9817881B-6631-479C-85D8-EB6C8825F15D}" destId="{D7CC9BFA-D615-407E-A3E3-3645495031C0}" srcOrd="0" destOrd="0" presId="urn:microsoft.com/office/officeart/2005/8/layout/orgChart1"/>
    <dgm:cxn modelId="{7C41E16B-BCCC-4087-909C-43789ED34BA0}" type="presParOf" srcId="{D7CC9BFA-D615-407E-A3E3-3645495031C0}" destId="{F055DC32-003E-4528-8A8F-5CB75536F0DB}" srcOrd="0" destOrd="0" presId="urn:microsoft.com/office/officeart/2005/8/layout/orgChart1"/>
    <dgm:cxn modelId="{92B1AEEC-3799-45CB-B12C-895AC2A3D52B}" type="presParOf" srcId="{D7CC9BFA-D615-407E-A3E3-3645495031C0}" destId="{FF326236-AD55-48FA-AE68-F3DBF832AFFD}" srcOrd="1" destOrd="0" presId="urn:microsoft.com/office/officeart/2005/8/layout/orgChart1"/>
    <dgm:cxn modelId="{765B3377-9D2A-4FA9-A80C-E0950C3BAAC5}" type="presParOf" srcId="{9817881B-6631-479C-85D8-EB6C8825F15D}" destId="{BB96D2F9-8A4B-458D-965C-56CA8A4DEF89}" srcOrd="1" destOrd="0" presId="urn:microsoft.com/office/officeart/2005/8/layout/orgChart1"/>
    <dgm:cxn modelId="{97F9642F-4778-4CDA-9F59-3AE7A204A6F3}" type="presParOf" srcId="{9817881B-6631-479C-85D8-EB6C8825F15D}" destId="{5C192412-5236-4221-A316-82EEFCA58783}" srcOrd="2" destOrd="0" presId="urn:microsoft.com/office/officeart/2005/8/layout/orgChart1"/>
    <dgm:cxn modelId="{4FA26AE1-D7FD-4DF4-9FC4-9134341A4826}" type="presParOf" srcId="{50E732F9-76E8-4114-A566-178247D681B9}" destId="{A0ADD72C-5B56-4B61-80BB-C7A9803F82D1}" srcOrd="2" destOrd="0" presId="urn:microsoft.com/office/officeart/2005/8/layout/orgChart1"/>
    <dgm:cxn modelId="{BABF2958-4CF9-482A-B134-F0138ACA1FA9}" type="presParOf" srcId="{0DAC972D-BA0A-478A-943A-6864D2AAE205}" destId="{CD5F1BB2-EFF7-45CB-B124-5DE65034C93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750B-A26C-464C-8BC5-5ADA3F9EAF68}">
      <dsp:nvSpPr>
        <dsp:cNvPr id="0" name=""/>
        <dsp:cNvSpPr/>
      </dsp:nvSpPr>
      <dsp:spPr>
        <a:xfrm>
          <a:off x="3556504" y="2760598"/>
          <a:ext cx="352749" cy="985453"/>
        </a:xfrm>
        <a:custGeom>
          <a:avLst/>
          <a:gdLst/>
          <a:ahLst/>
          <a:cxnLst/>
          <a:rect l="0" t="0" r="0" b="0"/>
          <a:pathLst>
            <a:path>
              <a:moveTo>
                <a:pt x="0" y="0"/>
              </a:moveTo>
              <a:lnTo>
                <a:pt x="0" y="985453"/>
              </a:lnTo>
              <a:lnTo>
                <a:pt x="352749" y="9854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9D50AF-8BFD-40E5-A695-21EC689E5AB5}">
      <dsp:nvSpPr>
        <dsp:cNvPr id="0" name=""/>
        <dsp:cNvSpPr/>
      </dsp:nvSpPr>
      <dsp:spPr>
        <a:xfrm>
          <a:off x="3113611" y="1123794"/>
          <a:ext cx="1339390" cy="516181"/>
        </a:xfrm>
        <a:custGeom>
          <a:avLst/>
          <a:gdLst/>
          <a:ahLst/>
          <a:cxnLst/>
          <a:rect l="0" t="0" r="0" b="0"/>
          <a:pathLst>
            <a:path>
              <a:moveTo>
                <a:pt x="0" y="0"/>
              </a:moveTo>
              <a:lnTo>
                <a:pt x="0" y="280850"/>
              </a:lnTo>
              <a:lnTo>
                <a:pt x="1339390" y="280850"/>
              </a:lnTo>
              <a:lnTo>
                <a:pt x="1339390" y="51618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816DF1-7CD4-4E1A-A4F3-D5F71671557A}">
      <dsp:nvSpPr>
        <dsp:cNvPr id="0" name=""/>
        <dsp:cNvSpPr/>
      </dsp:nvSpPr>
      <dsp:spPr>
        <a:xfrm>
          <a:off x="861160" y="2715078"/>
          <a:ext cx="336186" cy="1030972"/>
        </a:xfrm>
        <a:custGeom>
          <a:avLst/>
          <a:gdLst/>
          <a:ahLst/>
          <a:cxnLst/>
          <a:rect l="0" t="0" r="0" b="0"/>
          <a:pathLst>
            <a:path>
              <a:moveTo>
                <a:pt x="0" y="0"/>
              </a:moveTo>
              <a:lnTo>
                <a:pt x="0" y="1030972"/>
              </a:lnTo>
              <a:lnTo>
                <a:pt x="336186" y="103097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2C90C9-1601-43A8-8AA1-DBAF0F744752}">
      <dsp:nvSpPr>
        <dsp:cNvPr id="0" name=""/>
        <dsp:cNvSpPr/>
      </dsp:nvSpPr>
      <dsp:spPr>
        <a:xfrm>
          <a:off x="1757658" y="1123794"/>
          <a:ext cx="1355953" cy="470661"/>
        </a:xfrm>
        <a:custGeom>
          <a:avLst/>
          <a:gdLst/>
          <a:ahLst/>
          <a:cxnLst/>
          <a:rect l="0" t="0" r="0" b="0"/>
          <a:pathLst>
            <a:path>
              <a:moveTo>
                <a:pt x="1355953" y="0"/>
              </a:moveTo>
              <a:lnTo>
                <a:pt x="1355953" y="235330"/>
              </a:lnTo>
              <a:lnTo>
                <a:pt x="0" y="235330"/>
              </a:lnTo>
              <a:lnTo>
                <a:pt x="0" y="4706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635382-5B08-456C-96AB-D85A3C61A94D}">
      <dsp:nvSpPr>
        <dsp:cNvPr id="0" name=""/>
        <dsp:cNvSpPr/>
      </dsp:nvSpPr>
      <dsp:spPr>
        <a:xfrm>
          <a:off x="1992989" y="3171"/>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Supervised ML</a:t>
          </a:r>
        </a:p>
        <a:p>
          <a:pPr marL="0" lvl="0" indent="0" algn="ctr" defTabSz="622300">
            <a:lnSpc>
              <a:spcPct val="90000"/>
            </a:lnSpc>
            <a:spcBef>
              <a:spcPct val="0"/>
            </a:spcBef>
            <a:spcAft>
              <a:spcPct val="35000"/>
            </a:spcAft>
            <a:buNone/>
          </a:pPr>
          <a:r>
            <a:rPr lang="en-US" sz="1400" kern="1200" dirty="0"/>
            <a:t>(Target Variables)</a:t>
          </a:r>
          <a:endParaRPr lang="en-IN" sz="1400" kern="1200" dirty="0"/>
        </a:p>
      </dsp:txBody>
      <dsp:txXfrm>
        <a:off x="1992989" y="3171"/>
        <a:ext cx="2241245" cy="1120622"/>
      </dsp:txXfrm>
    </dsp:sp>
    <dsp:sp modelId="{AE0604E3-00FA-4F2A-8967-4842F43D2CAA}">
      <dsp:nvSpPr>
        <dsp:cNvPr id="0" name=""/>
        <dsp:cNvSpPr/>
      </dsp:nvSpPr>
      <dsp:spPr>
        <a:xfrm>
          <a:off x="637035" y="1594455"/>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Regression</a:t>
          </a:r>
          <a:endParaRPr lang="en-IN" sz="1400" kern="1200" dirty="0"/>
        </a:p>
      </dsp:txBody>
      <dsp:txXfrm>
        <a:off x="637035" y="1594455"/>
        <a:ext cx="2241245" cy="1120622"/>
      </dsp:txXfrm>
    </dsp:sp>
    <dsp:sp modelId="{378C2ECB-4592-4650-828E-D494B11129EA}">
      <dsp:nvSpPr>
        <dsp:cNvPr id="0" name=""/>
        <dsp:cNvSpPr/>
      </dsp:nvSpPr>
      <dsp:spPr>
        <a:xfrm>
          <a:off x="1197347" y="3185739"/>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Linear Regression (Causal) , Decision Tree,</a:t>
          </a:r>
        </a:p>
        <a:p>
          <a:pPr marL="0" lvl="0" indent="0" algn="ctr" defTabSz="622300">
            <a:lnSpc>
              <a:spcPct val="90000"/>
            </a:lnSpc>
            <a:spcBef>
              <a:spcPct val="0"/>
            </a:spcBef>
            <a:spcAft>
              <a:spcPct val="35000"/>
            </a:spcAft>
            <a:buNone/>
          </a:pPr>
          <a:r>
            <a:rPr lang="en-US" sz="1400" kern="1200" dirty="0"/>
            <a:t>Random Forest, KNN,</a:t>
          </a:r>
        </a:p>
        <a:p>
          <a:pPr marL="0" lvl="0" indent="0" algn="ctr" defTabSz="622300">
            <a:lnSpc>
              <a:spcPct val="90000"/>
            </a:lnSpc>
            <a:spcBef>
              <a:spcPct val="0"/>
            </a:spcBef>
            <a:spcAft>
              <a:spcPct val="35000"/>
            </a:spcAft>
            <a:buNone/>
          </a:pPr>
          <a:r>
            <a:rPr lang="en-US" sz="1400" kern="1200" dirty="0"/>
            <a:t>Boosting</a:t>
          </a:r>
          <a:endParaRPr lang="en-IN" sz="1400" kern="1200" dirty="0"/>
        </a:p>
      </dsp:txBody>
      <dsp:txXfrm>
        <a:off x="1197347" y="3185739"/>
        <a:ext cx="2241245" cy="1120622"/>
      </dsp:txXfrm>
    </dsp:sp>
    <dsp:sp modelId="{BCA5D898-99F2-4EBB-9A4C-29265A1BD3E6}">
      <dsp:nvSpPr>
        <dsp:cNvPr id="0" name=""/>
        <dsp:cNvSpPr/>
      </dsp:nvSpPr>
      <dsp:spPr>
        <a:xfrm>
          <a:off x="3332379" y="1639975"/>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prstClr val="white"/>
              </a:solidFill>
              <a:latin typeface="Trebuchet MS" panose="020B0603020202020204"/>
              <a:ea typeface="+mn-ea"/>
              <a:cs typeface="+mn-cs"/>
            </a:rPr>
            <a:t>Classification</a:t>
          </a:r>
        </a:p>
      </dsp:txBody>
      <dsp:txXfrm>
        <a:off x="3332379" y="1639975"/>
        <a:ext cx="2241245" cy="1120622"/>
      </dsp:txXfrm>
    </dsp:sp>
    <dsp:sp modelId="{F055DC32-003E-4528-8A8F-5CB75536F0DB}">
      <dsp:nvSpPr>
        <dsp:cNvPr id="0" name=""/>
        <dsp:cNvSpPr/>
      </dsp:nvSpPr>
      <dsp:spPr>
        <a:xfrm>
          <a:off x="3909253" y="3185739"/>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Logistic Regression , Decision Tree,</a:t>
          </a:r>
        </a:p>
        <a:p>
          <a:pPr marL="0" lvl="0" indent="0" algn="ctr" defTabSz="622300">
            <a:lnSpc>
              <a:spcPct val="90000"/>
            </a:lnSpc>
            <a:spcBef>
              <a:spcPct val="0"/>
            </a:spcBef>
            <a:spcAft>
              <a:spcPct val="35000"/>
            </a:spcAft>
            <a:buNone/>
          </a:pPr>
          <a:r>
            <a:rPr lang="en-US" sz="1400" kern="1200" dirty="0"/>
            <a:t>Random Forest, KNN,</a:t>
          </a:r>
        </a:p>
        <a:p>
          <a:pPr marL="0" lvl="0" indent="0" algn="ctr" defTabSz="622300">
            <a:lnSpc>
              <a:spcPct val="90000"/>
            </a:lnSpc>
            <a:spcBef>
              <a:spcPct val="0"/>
            </a:spcBef>
            <a:spcAft>
              <a:spcPct val="35000"/>
            </a:spcAft>
            <a:buNone/>
          </a:pPr>
          <a:r>
            <a:rPr lang="en-US" sz="1400" kern="1200" dirty="0"/>
            <a:t>Boosting</a:t>
          </a:r>
          <a:endParaRPr lang="en-IN" sz="1400" kern="1200" dirty="0"/>
        </a:p>
      </dsp:txBody>
      <dsp:txXfrm>
        <a:off x="3909253" y="3185739"/>
        <a:ext cx="2241245" cy="11206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4648D-1E64-4872-A910-C82A49711756}" type="datetimeFigureOut">
              <a:rPr lang="en-IN" smtClean="0"/>
              <a:t>01-12-2022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76A1A-ECDB-4CC3-952D-364EABA083BD}" type="slidenum">
              <a:rPr lang="en-IN" smtClean="0"/>
              <a:t>‹#›</a:t>
            </a:fld>
            <a:endParaRPr lang="en-IN"/>
          </a:p>
        </p:txBody>
      </p:sp>
    </p:spTree>
    <p:extLst>
      <p:ext uri="{BB962C8B-B14F-4D97-AF65-F5344CB8AC3E}">
        <p14:creationId xmlns:p14="http://schemas.microsoft.com/office/powerpoint/2010/main" val="284365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https://medium.com/hypatai/what-makes-xgboost-fast-and-powerful-dc315313ee23</a:t>
            </a:r>
          </a:p>
          <a:p>
            <a:r>
              <a:rPr lang="en-IN" dirty="0"/>
              <a:t>https://machinelearningmastery.com/best-tune-multithreading-support-xgboost-python/</a:t>
            </a:r>
          </a:p>
          <a:p>
            <a:r>
              <a:rPr lang="en-IN" dirty="0"/>
              <a:t>https://stats.stackexchange.com/questions/229111/improving-the-speed-of-xgboost-cv</a:t>
            </a:r>
          </a:p>
          <a:p>
            <a:r>
              <a:rPr lang="en-IN" dirty="0"/>
              <a:t>https://machinelearningmastery.com/best-tune-multithreading-support-xgboost-python/#:~:text=This%20is%20because%20in%20boosting,in%20the%20construction%20of%20trees.</a:t>
            </a:r>
          </a:p>
          <a:p>
            <a:r>
              <a:rPr lang="en-IN" dirty="0"/>
              <a:t>https://towardsdatascience.com/getting-started-with-xgboost-in-scikit-learn-f69f5f470a97</a:t>
            </a:r>
          </a:p>
          <a:p>
            <a:r>
              <a:rPr lang="en-IN" dirty="0"/>
              <a:t>https://machinelearningmastery.com/best-tune-multithreading-support-xgboost-python/</a:t>
            </a:r>
          </a:p>
        </p:txBody>
      </p:sp>
      <p:sp>
        <p:nvSpPr>
          <p:cNvPr id="4" name="Slide Number Placeholder 3"/>
          <p:cNvSpPr>
            <a:spLocks noGrp="1"/>
          </p:cNvSpPr>
          <p:nvPr>
            <p:ph type="sldNum" sz="quarter" idx="5"/>
          </p:nvPr>
        </p:nvSpPr>
        <p:spPr/>
        <p:txBody>
          <a:bodyPr/>
          <a:lstStyle/>
          <a:p>
            <a:fld id="{68076A1A-ECDB-4CC3-952D-364EABA083BD}" type="slidenum">
              <a:rPr lang="en-IN" smtClean="0"/>
              <a:t>18</a:t>
            </a:fld>
            <a:endParaRPr lang="en-IN"/>
          </a:p>
        </p:txBody>
      </p:sp>
    </p:spTree>
    <p:extLst>
      <p:ext uri="{BB962C8B-B14F-4D97-AF65-F5344CB8AC3E}">
        <p14:creationId xmlns:p14="http://schemas.microsoft.com/office/powerpoint/2010/main" val="3383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090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670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5</a:t>
            </a:fld>
            <a:endParaRPr lang="en-IN"/>
          </a:p>
        </p:txBody>
      </p:sp>
    </p:spTree>
    <p:extLst>
      <p:ext uri="{BB962C8B-B14F-4D97-AF65-F5344CB8AC3E}">
        <p14:creationId xmlns:p14="http://schemas.microsoft.com/office/powerpoint/2010/main" val="178282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6</a:t>
            </a:fld>
            <a:endParaRPr lang="en-IN"/>
          </a:p>
        </p:txBody>
      </p:sp>
    </p:spTree>
    <p:extLst>
      <p:ext uri="{BB962C8B-B14F-4D97-AF65-F5344CB8AC3E}">
        <p14:creationId xmlns:p14="http://schemas.microsoft.com/office/powerpoint/2010/main" val="4207730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7</a:t>
            </a:fld>
            <a:endParaRPr lang="en-IN"/>
          </a:p>
        </p:txBody>
      </p:sp>
    </p:spTree>
    <p:extLst>
      <p:ext uri="{BB962C8B-B14F-4D97-AF65-F5344CB8AC3E}">
        <p14:creationId xmlns:p14="http://schemas.microsoft.com/office/powerpoint/2010/main" val="2942657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8</a:t>
            </a:fld>
            <a:endParaRPr lang="en-IN"/>
          </a:p>
        </p:txBody>
      </p:sp>
    </p:spTree>
    <p:extLst>
      <p:ext uri="{BB962C8B-B14F-4D97-AF65-F5344CB8AC3E}">
        <p14:creationId xmlns:p14="http://schemas.microsoft.com/office/powerpoint/2010/main" val="320100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9</a:t>
            </a:fld>
            <a:endParaRPr lang="en-IN"/>
          </a:p>
        </p:txBody>
      </p:sp>
    </p:spTree>
    <p:extLst>
      <p:ext uri="{BB962C8B-B14F-4D97-AF65-F5344CB8AC3E}">
        <p14:creationId xmlns:p14="http://schemas.microsoft.com/office/powerpoint/2010/main" val="3096883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14</a:t>
            </a:fld>
            <a:endParaRPr lang="en-IN"/>
          </a:p>
        </p:txBody>
      </p:sp>
    </p:spTree>
    <p:extLst>
      <p:ext uri="{BB962C8B-B14F-4D97-AF65-F5344CB8AC3E}">
        <p14:creationId xmlns:p14="http://schemas.microsoft.com/office/powerpoint/2010/main" val="2595333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https://machinelearningmastery.com/develop-first-xgboost-model-python-scikit-learn/</a:t>
            </a:r>
          </a:p>
          <a:p>
            <a:r>
              <a:rPr lang="en-IN" dirty="0"/>
              <a:t>https://machinelearningmastery.com/best-tune-multithreading-support-xgboost-python/</a:t>
            </a:r>
          </a:p>
          <a:p>
            <a:r>
              <a:rPr lang="en-IN"/>
              <a:t>https://machinelearningmastery.com/tune-learning-rate-for-gradient-boosting-with-xgboost-in-python/#:~:text=Slow%20Learning%20in%20Gradient%20Boosting%20with%20a%20Learning%20Rate&amp;text=The%20effect%20is%20that%20the,then%20overfit%20the%20training%20dataset.&amp;text=Setting%20values%20less%20than%201.0,be%20added%20to%20the%20model.</a:t>
            </a:r>
            <a:endParaRPr lang="en-IN" dirty="0"/>
          </a:p>
        </p:txBody>
      </p:sp>
      <p:sp>
        <p:nvSpPr>
          <p:cNvPr id="4" name="Slide Number Placeholder 3"/>
          <p:cNvSpPr>
            <a:spLocks noGrp="1"/>
          </p:cNvSpPr>
          <p:nvPr>
            <p:ph type="sldNum" sz="quarter" idx="5"/>
          </p:nvPr>
        </p:nvSpPr>
        <p:spPr/>
        <p:txBody>
          <a:bodyPr/>
          <a:lstStyle/>
          <a:p>
            <a:fld id="{68076A1A-ECDB-4CC3-952D-364EABA083BD}" type="slidenum">
              <a:rPr lang="en-IN" smtClean="0"/>
              <a:t>17</a:t>
            </a:fld>
            <a:endParaRPr lang="en-IN"/>
          </a:p>
        </p:txBody>
      </p:sp>
    </p:spTree>
    <p:extLst>
      <p:ext uri="{BB962C8B-B14F-4D97-AF65-F5344CB8AC3E}">
        <p14:creationId xmlns:p14="http://schemas.microsoft.com/office/powerpoint/2010/main" val="228027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8509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9684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803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3205458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7699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4153568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617737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86869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813" cy="918939"/>
          </a:xfrm>
          <a:prstGeom prst="rect">
            <a:avLst/>
          </a:prstGeom>
        </p:spPr>
      </p:pic>
    </p:spTree>
    <p:extLst>
      <p:ext uri="{BB962C8B-B14F-4D97-AF65-F5344CB8AC3E}">
        <p14:creationId xmlns:p14="http://schemas.microsoft.com/office/powerpoint/2010/main" val="343804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79033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E9AA3-F84F-4B68-ADC1-52B4AFE55A0F}"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82518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E9AA3-F84F-4B68-ADC1-52B4AFE55A0F}"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367659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E9AA3-F84F-4B68-ADC1-52B4AFE55A0F}"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32997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E9AA3-F84F-4B68-ADC1-52B4AFE55A0F}"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135494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E9AA3-F84F-4B68-ADC1-52B4AFE55A0F}"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22455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
        <p:nvSpPr>
          <p:cNvPr id="5" name="Date Placeholder 4"/>
          <p:cNvSpPr>
            <a:spLocks noGrp="1"/>
          </p:cNvSpPr>
          <p:nvPr>
            <p:ph type="dt" sz="half" idx="10"/>
          </p:nvPr>
        </p:nvSpPr>
        <p:spPr/>
        <p:txBody>
          <a:bodyPr/>
          <a:lstStyle/>
          <a:p>
            <a:fld id="{346E9AA3-F84F-4B68-ADC1-52B4AFE55A0F}" type="datetimeFigureOut">
              <a:rPr lang="en-US" smtClean="0"/>
              <a:t>12/1/2022</a:t>
            </a:fld>
            <a:endParaRPr lang="en-US"/>
          </a:p>
        </p:txBody>
      </p:sp>
    </p:spTree>
    <p:extLst>
      <p:ext uri="{BB962C8B-B14F-4D97-AF65-F5344CB8AC3E}">
        <p14:creationId xmlns:p14="http://schemas.microsoft.com/office/powerpoint/2010/main" val="48288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6E9AA3-F84F-4B68-ADC1-52B4AFE55A0F}" type="datetimeFigureOut">
              <a:rPr lang="en-US" smtClean="0"/>
              <a:t>12/1/2022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2AB515-C27D-4C6F-BFF5-DE9D6E55A254}" type="slidenum">
              <a:rPr lang="en-US" smtClean="0"/>
              <a:t>‹#›</a:t>
            </a:fld>
            <a:endParaRPr lang="en-US"/>
          </a:p>
        </p:txBody>
      </p:sp>
    </p:spTree>
    <p:extLst>
      <p:ext uri="{BB962C8B-B14F-4D97-AF65-F5344CB8AC3E}">
        <p14:creationId xmlns:p14="http://schemas.microsoft.com/office/powerpoint/2010/main" val="34120591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Boosting</a:t>
            </a:r>
            <a:br>
              <a:rPr lang="en-US" dirty="0"/>
            </a:br>
            <a:endParaRPr lang="en-US" dirty="0"/>
          </a:p>
        </p:txBody>
      </p:sp>
    </p:spTree>
    <p:extLst>
      <p:ext uri="{BB962C8B-B14F-4D97-AF65-F5344CB8AC3E}">
        <p14:creationId xmlns:p14="http://schemas.microsoft.com/office/powerpoint/2010/main" val="336722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How AdaBoost Works</a:t>
            </a:r>
          </a:p>
        </p:txBody>
      </p:sp>
      <p:sp>
        <p:nvSpPr>
          <p:cNvPr id="17" name="TextBox 16">
            <a:extLst>
              <a:ext uri="{FF2B5EF4-FFF2-40B4-BE49-F238E27FC236}">
                <a16:creationId xmlns:a16="http://schemas.microsoft.com/office/drawing/2014/main" id="{E4A65657-AD4D-4194-BA26-712D8DEED305}"/>
              </a:ext>
            </a:extLst>
          </p:cNvPr>
          <p:cNvSpPr txBox="1"/>
          <p:nvPr/>
        </p:nvSpPr>
        <p:spPr>
          <a:xfrm>
            <a:off x="677334" y="1561068"/>
            <a:ext cx="6098458" cy="369332"/>
          </a:xfrm>
          <a:prstGeom prst="rect">
            <a:avLst/>
          </a:prstGeom>
          <a:noFill/>
        </p:spPr>
        <p:txBody>
          <a:bodyPr wrap="square">
            <a:spAutoFit/>
          </a:bodyPr>
          <a:lstStyle/>
          <a:p>
            <a:r>
              <a:rPr lang="en-IN" dirty="0">
                <a:solidFill>
                  <a:schemeClr val="tx1">
                    <a:lumMod val="75000"/>
                    <a:lumOff val="25000"/>
                  </a:schemeClr>
                </a:solidFill>
                <a:latin typeface="Calibri" panose="020F0502020204030204" pitchFamily="34" charset="0"/>
                <a:cs typeface="Calibri" panose="020F0502020204030204" pitchFamily="34" charset="0"/>
              </a:rPr>
              <a:t>The importance of classifier is given by-</a:t>
            </a:r>
          </a:p>
        </p:txBody>
      </p:sp>
      <p:pic>
        <p:nvPicPr>
          <p:cNvPr id="1026" name="Picture 2" descr="AdaBoost Gradient Boost - AdaBoost Classifier Importance">
            <a:extLst>
              <a:ext uri="{FF2B5EF4-FFF2-40B4-BE49-F238E27FC236}">
                <a16:creationId xmlns:a16="http://schemas.microsoft.com/office/drawing/2014/main" id="{CBEDCC86-D0A8-4412-964A-C3F4E0AF2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1888600"/>
            <a:ext cx="1600200" cy="7048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17D73AB-70BE-4B52-A7EF-660813FCF224}"/>
              </a:ext>
            </a:extLst>
          </p:cNvPr>
          <p:cNvSpPr txBox="1"/>
          <p:nvPr/>
        </p:nvSpPr>
        <p:spPr>
          <a:xfrm>
            <a:off x="702392" y="3052207"/>
            <a:ext cx="6098458" cy="369332"/>
          </a:xfrm>
          <a:prstGeom prst="rect">
            <a:avLst/>
          </a:prstGeom>
          <a:noFill/>
        </p:spPr>
        <p:txBody>
          <a:bodyPr wrap="square">
            <a:spAutoFit/>
          </a:bodyPr>
          <a:lstStyle/>
          <a:p>
            <a:pPr algn="l"/>
            <a:r>
              <a:rPr lang="en-IN" dirty="0">
                <a:solidFill>
                  <a:schemeClr val="tx1">
                    <a:lumMod val="75000"/>
                    <a:lumOff val="25000"/>
                  </a:schemeClr>
                </a:solidFill>
                <a:latin typeface="Calibri" panose="020F0502020204030204" pitchFamily="34" charset="0"/>
                <a:cs typeface="Calibri" panose="020F0502020204030204" pitchFamily="34" charset="0"/>
              </a:rPr>
              <a:t>the error rate of a classifier is given by</a:t>
            </a:r>
          </a:p>
        </p:txBody>
      </p:sp>
      <p:pic>
        <p:nvPicPr>
          <p:cNvPr id="1028" name="Picture 4" descr="AdaBoost Gradient Boost - AdaBoost Error">
            <a:extLst>
              <a:ext uri="{FF2B5EF4-FFF2-40B4-BE49-F238E27FC236}">
                <a16:creationId xmlns:a16="http://schemas.microsoft.com/office/drawing/2014/main" id="{100F3CAB-B132-4D9C-8057-15E48D5ED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421539"/>
            <a:ext cx="2305050" cy="75247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5016905-A7B0-4BF8-B5CD-50F519384AA5}"/>
              </a:ext>
            </a:extLst>
          </p:cNvPr>
          <p:cNvSpPr txBox="1"/>
          <p:nvPr/>
        </p:nvSpPr>
        <p:spPr>
          <a:xfrm>
            <a:off x="677334" y="4093993"/>
            <a:ext cx="10297924" cy="646331"/>
          </a:xfrm>
          <a:prstGeom prst="rect">
            <a:avLst/>
          </a:prstGeom>
          <a:noFill/>
        </p:spPr>
        <p:txBody>
          <a:bodyPr wrap="square">
            <a:spAutoFit/>
          </a:bodyPr>
          <a:lstStyle/>
          <a:p>
            <a:r>
              <a:rPr lang="en-IN" dirty="0">
                <a:solidFill>
                  <a:schemeClr val="tx1">
                    <a:lumMod val="75000"/>
                    <a:lumOff val="25000"/>
                  </a:schemeClr>
                </a:solidFill>
                <a:latin typeface="Calibri" panose="020F0502020204030204" pitchFamily="34" charset="0"/>
                <a:cs typeface="Calibri" panose="020F0502020204030204" pitchFamily="34" charset="0"/>
              </a:rPr>
              <a:t>Where  </a:t>
            </a:r>
            <a:r>
              <a:rPr lang="en-IN" dirty="0" err="1">
                <a:solidFill>
                  <a:schemeClr val="tx1">
                    <a:lumMod val="75000"/>
                    <a:lumOff val="25000"/>
                  </a:schemeClr>
                </a:solidFill>
                <a:latin typeface="Calibri" panose="020F0502020204030204" pitchFamily="34" charset="0"/>
                <a:cs typeface="Calibri" panose="020F0502020204030204" pitchFamily="34" charset="0"/>
              </a:rPr>
              <a:t>wj</a:t>
            </a:r>
            <a:r>
              <a:rPr lang="en-IN" dirty="0">
                <a:solidFill>
                  <a:schemeClr val="tx1">
                    <a:lumMod val="75000"/>
                    <a:lumOff val="25000"/>
                  </a:schemeClr>
                </a:solidFill>
                <a:latin typeface="Calibri" panose="020F0502020204030204" pitchFamily="34" charset="0"/>
                <a:cs typeface="Calibri" panose="020F0502020204030204" pitchFamily="34" charset="0"/>
              </a:rPr>
              <a:t> is weight assigned to each observation of training set Di [ Initially, for the first classifier, it is equally distributed]. I is Identity function to filter out wrong predictions made by the classifier.</a:t>
            </a:r>
          </a:p>
        </p:txBody>
      </p:sp>
      <p:pic>
        <p:nvPicPr>
          <p:cNvPr id="1030" name="Picture 6">
            <a:extLst>
              <a:ext uri="{FF2B5EF4-FFF2-40B4-BE49-F238E27FC236}">
                <a16:creationId xmlns:a16="http://schemas.microsoft.com/office/drawing/2014/main" id="{1D4A92F6-A69B-40CC-8CC7-990BA3366B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1621" y="2555535"/>
            <a:ext cx="4231865" cy="416651"/>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6913CA7-2C5D-4F64-84D6-078655DC9A97}"/>
              </a:ext>
            </a:extLst>
          </p:cNvPr>
          <p:cNvSpPr txBox="1"/>
          <p:nvPr/>
        </p:nvSpPr>
        <p:spPr>
          <a:xfrm>
            <a:off x="702392" y="4846468"/>
            <a:ext cx="6098458" cy="369332"/>
          </a:xfrm>
          <a:prstGeom prst="rect">
            <a:avLst/>
          </a:prstGeom>
          <a:noFill/>
        </p:spPr>
        <p:txBody>
          <a:bodyPr wrap="square">
            <a:spAutoFit/>
          </a:bodyPr>
          <a:lstStyle/>
          <a:p>
            <a:r>
              <a:rPr lang="en-IN" dirty="0">
                <a:solidFill>
                  <a:schemeClr val="tx1">
                    <a:lumMod val="75000"/>
                    <a:lumOff val="25000"/>
                  </a:schemeClr>
                </a:solidFill>
                <a:latin typeface="Calibri" panose="020F0502020204030204" pitchFamily="34" charset="0"/>
                <a:cs typeface="Calibri" panose="020F0502020204030204" pitchFamily="34" charset="0"/>
              </a:rPr>
              <a:t>The mechanism of updating weights to observation is-</a:t>
            </a:r>
          </a:p>
        </p:txBody>
      </p:sp>
      <p:pic>
        <p:nvPicPr>
          <p:cNvPr id="1032" name="Picture 8" descr="AdaBoost Gradient Boost - Updating Weights">
            <a:extLst>
              <a:ext uri="{FF2B5EF4-FFF2-40B4-BE49-F238E27FC236}">
                <a16:creationId xmlns:a16="http://schemas.microsoft.com/office/drawing/2014/main" id="{F3D9C48F-5FED-40D5-8C5B-C6D6A96E64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7575" y="5213657"/>
            <a:ext cx="2990850" cy="74295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762634DF-B2DC-4A77-B5C6-1245CEB6E663}"/>
              </a:ext>
            </a:extLst>
          </p:cNvPr>
          <p:cNvSpPr txBox="1"/>
          <p:nvPr/>
        </p:nvSpPr>
        <p:spPr>
          <a:xfrm>
            <a:off x="654666" y="6000630"/>
            <a:ext cx="8596668" cy="646331"/>
          </a:xfrm>
          <a:prstGeom prst="rect">
            <a:avLst/>
          </a:prstGeom>
          <a:noFill/>
        </p:spPr>
        <p:txBody>
          <a:bodyPr wrap="square">
            <a:spAutoFit/>
          </a:bodyPr>
          <a:lstStyle/>
          <a:p>
            <a:r>
              <a:rPr lang="en-IN" dirty="0">
                <a:solidFill>
                  <a:schemeClr val="tx1">
                    <a:lumMod val="75000"/>
                    <a:lumOff val="25000"/>
                  </a:schemeClr>
                </a:solidFill>
                <a:latin typeface="Calibri" panose="020F0502020204030204" pitchFamily="34" charset="0"/>
                <a:cs typeface="Calibri" panose="020F0502020204030204" pitchFamily="34" charset="0"/>
              </a:rPr>
              <a:t> </a:t>
            </a:r>
            <a:r>
              <a:rPr lang="en-IN" dirty="0" err="1">
                <a:solidFill>
                  <a:schemeClr val="tx1">
                    <a:lumMod val="75000"/>
                    <a:lumOff val="25000"/>
                  </a:schemeClr>
                </a:solidFill>
                <a:latin typeface="Calibri" panose="020F0502020204030204" pitchFamily="34" charset="0"/>
                <a:cs typeface="Calibri" panose="020F0502020204030204" pitchFamily="34" charset="0"/>
              </a:rPr>
              <a:t>zj</a:t>
            </a:r>
            <a:r>
              <a:rPr lang="en-IN" dirty="0">
                <a:solidFill>
                  <a:schemeClr val="tx1">
                    <a:lumMod val="75000"/>
                    <a:lumOff val="25000"/>
                  </a:schemeClr>
                </a:solidFill>
                <a:latin typeface="Calibri" panose="020F0502020204030204" pitchFamily="34" charset="0"/>
                <a:cs typeface="Calibri" panose="020F0502020204030204" pitchFamily="34" charset="0"/>
              </a:rPr>
              <a:t> is the normalization factor that is used to reassign weights of observation such that all weights sum up to 1.</a:t>
            </a:r>
          </a:p>
        </p:txBody>
      </p:sp>
    </p:spTree>
    <p:extLst>
      <p:ext uri="{BB962C8B-B14F-4D97-AF65-F5344CB8AC3E}">
        <p14:creationId xmlns:p14="http://schemas.microsoft.com/office/powerpoint/2010/main" val="224772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200334B-8059-4FE4-B1A6-1FCE8EEDDEE0}"/>
              </a:ext>
            </a:extLst>
          </p:cNvPr>
          <p:cNvSpPr/>
          <p:nvPr/>
        </p:nvSpPr>
        <p:spPr>
          <a:xfrm>
            <a:off x="8252294" y="1852988"/>
            <a:ext cx="803076" cy="62727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8FECD21-6E42-4011-BD8D-AAFB6388F940}"/>
              </a:ext>
            </a:extLst>
          </p:cNvPr>
          <p:cNvSpPr/>
          <p:nvPr/>
        </p:nvSpPr>
        <p:spPr>
          <a:xfrm>
            <a:off x="3335613" y="1795728"/>
            <a:ext cx="803076" cy="62727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 How AdaBoost Works</a:t>
            </a:r>
          </a:p>
        </p:txBody>
      </p:sp>
      <p:graphicFrame>
        <p:nvGraphicFramePr>
          <p:cNvPr id="5" name="Table 4"/>
          <p:cNvGraphicFramePr>
            <a:graphicFrameLocks noGrp="1"/>
          </p:cNvGraphicFramePr>
          <p:nvPr>
            <p:extLst>
              <p:ext uri="{D42A27DB-BD31-4B8C-83A1-F6EECF244321}">
                <p14:modId xmlns:p14="http://schemas.microsoft.com/office/powerpoint/2010/main" val="4239176106"/>
              </p:ext>
            </p:extLst>
          </p:nvPr>
        </p:nvGraphicFramePr>
        <p:xfrm>
          <a:off x="980832" y="1459332"/>
          <a:ext cx="8622780" cy="2433320"/>
        </p:xfrm>
        <a:graphic>
          <a:graphicData uri="http://schemas.openxmlformats.org/drawingml/2006/table">
            <a:tbl>
              <a:tblPr firstRow="1" bandRow="1">
                <a:tableStyleId>{68D230F3-CF80-4859-8CE7-A43EE81993B5}</a:tableStyleId>
              </a:tblPr>
              <a:tblGrid>
                <a:gridCol w="2206712">
                  <a:extLst>
                    <a:ext uri="{9D8B030D-6E8A-4147-A177-3AD203B41FA5}">
                      <a16:colId xmlns:a16="http://schemas.microsoft.com/office/drawing/2014/main" val="20000"/>
                    </a:ext>
                  </a:extLst>
                </a:gridCol>
                <a:gridCol w="1242400">
                  <a:extLst>
                    <a:ext uri="{9D8B030D-6E8A-4147-A177-3AD203B41FA5}">
                      <a16:colId xmlns:a16="http://schemas.microsoft.com/office/drawing/2014/main" val="20001"/>
                    </a:ext>
                  </a:extLst>
                </a:gridCol>
                <a:gridCol w="1724556">
                  <a:extLst>
                    <a:ext uri="{9D8B030D-6E8A-4147-A177-3AD203B41FA5}">
                      <a16:colId xmlns:a16="http://schemas.microsoft.com/office/drawing/2014/main" val="20002"/>
                    </a:ext>
                  </a:extLst>
                </a:gridCol>
                <a:gridCol w="1724556">
                  <a:extLst>
                    <a:ext uri="{9D8B030D-6E8A-4147-A177-3AD203B41FA5}">
                      <a16:colId xmlns:a16="http://schemas.microsoft.com/office/drawing/2014/main" val="20003"/>
                    </a:ext>
                  </a:extLst>
                </a:gridCol>
                <a:gridCol w="1724556">
                  <a:extLst>
                    <a:ext uri="{9D8B030D-6E8A-4147-A177-3AD203B41FA5}">
                      <a16:colId xmlns:a16="http://schemas.microsoft.com/office/drawing/2014/main" val="20004"/>
                    </a:ext>
                  </a:extLst>
                </a:gridCol>
              </a:tblGrid>
              <a:tr h="370840">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a:latin typeface="Calibri" panose="020F0502020204030204" pitchFamily="34" charset="0"/>
                        <a:cs typeface="Calibri" panose="020F0502020204030204" pitchFamily="34" charset="0"/>
                      </a:endParaRPr>
                    </a:p>
                  </a:txBody>
                  <a:tcPr/>
                </a:tc>
                <a:tc>
                  <a:txBody>
                    <a:bodyPr/>
                    <a:lstStyle/>
                    <a:p>
                      <a:endParaRPr lang="en-US">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sz="1600" dirty="0">
                          <a:latin typeface="Calibri" panose="020F0502020204030204" pitchFamily="34" charset="0"/>
                          <a:cs typeface="Calibri" panose="020F0502020204030204" pitchFamily="34" charset="0"/>
                        </a:rPr>
                        <a:t>PREDICTED</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1"/>
                  </a:ext>
                </a:extLst>
              </a:tr>
              <a:tr h="370840">
                <a:tc>
                  <a:txBody>
                    <a:bodyPr/>
                    <a:lstStyle/>
                    <a:p>
                      <a:r>
                        <a:rPr lang="en-US" sz="1600" dirty="0">
                          <a:latin typeface="Calibri" panose="020F0502020204030204" pitchFamily="34" charset="0"/>
                          <a:cs typeface="Calibri" panose="020F0502020204030204" pitchFamily="34" charset="0"/>
                        </a:rPr>
                        <a:t>ACTUAL</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r h="370840">
                <a:tc>
                  <a:txBody>
                    <a:bodyPr/>
                    <a:lstStyle/>
                    <a:p>
                      <a:r>
                        <a:rPr lang="en-US" sz="1600" dirty="0">
                          <a:latin typeface="Calibri" panose="020F0502020204030204" pitchFamily="34" charset="0"/>
                          <a:cs typeface="Calibri" panose="020F0502020204030204" pitchFamily="34" charset="0"/>
                        </a:rPr>
                        <a:t>WEIGHTS</a:t>
                      </a:r>
                    </a:p>
                  </a:txBody>
                  <a:tcPr/>
                </a:tc>
                <a:tc>
                  <a:txBody>
                    <a:bodyPr/>
                    <a:lstStyle/>
                    <a:p>
                      <a:pPr algn="ctr"/>
                      <a:r>
                        <a:rPr lang="en-US" dirty="0">
                          <a:latin typeface="Calibri" panose="020F0502020204030204" pitchFamily="34" charset="0"/>
                          <a:cs typeface="Calibri" panose="020F0502020204030204" pitchFamily="34" charset="0"/>
                        </a:rPr>
                        <a:t>0.5</a:t>
                      </a:r>
                    </a:p>
                  </a:txBody>
                  <a:tcPr/>
                </a:tc>
                <a:tc>
                  <a:txBody>
                    <a:bodyPr/>
                    <a:lstStyle/>
                    <a:p>
                      <a:pPr algn="ctr"/>
                      <a:r>
                        <a:rPr lang="en-US" dirty="0">
                          <a:latin typeface="Calibri" panose="020F0502020204030204" pitchFamily="34" charset="0"/>
                          <a:cs typeface="Calibri" panose="020F0502020204030204" pitchFamily="34" charset="0"/>
                        </a:rPr>
                        <a:t>0.2</a:t>
                      </a:r>
                    </a:p>
                  </a:txBody>
                  <a:tcPr/>
                </a:tc>
                <a:tc>
                  <a:txBody>
                    <a:bodyPr/>
                    <a:lstStyle/>
                    <a:p>
                      <a:pPr algn="ctr"/>
                      <a:r>
                        <a:rPr lang="en-US" dirty="0">
                          <a:latin typeface="Calibri" panose="020F0502020204030204" pitchFamily="34" charset="0"/>
                          <a:cs typeface="Calibri" panose="020F0502020204030204" pitchFamily="34" charset="0"/>
                        </a:rPr>
                        <a:t>0.1</a:t>
                      </a:r>
                    </a:p>
                  </a:txBody>
                  <a:tcPr/>
                </a:tc>
                <a:tc>
                  <a:txBody>
                    <a:bodyPr/>
                    <a:lstStyle/>
                    <a:p>
                      <a:pPr algn="ctr"/>
                      <a:r>
                        <a:rPr lang="en-US" dirty="0">
                          <a:latin typeface="Calibri" panose="020F0502020204030204" pitchFamily="34" charset="0"/>
                          <a:cs typeface="Calibri" panose="020F0502020204030204" pitchFamily="34" charset="0"/>
                        </a:rPr>
                        <a:t>0.04</a:t>
                      </a:r>
                    </a:p>
                  </a:txBody>
                  <a:tcPr/>
                </a:tc>
                <a:extLst>
                  <a:ext uri="{0D108BD9-81ED-4DB2-BD59-A6C34878D82A}">
                    <a16:rowId xmlns:a16="http://schemas.microsoft.com/office/drawing/2014/main" val="10003"/>
                  </a:ext>
                </a:extLst>
              </a:tr>
              <a:tr h="370840">
                <a:tc>
                  <a:txBody>
                    <a:bodyPr/>
                    <a:lstStyle/>
                    <a:p>
                      <a:r>
                        <a:rPr lang="en-US" sz="1600" dirty="0">
                          <a:latin typeface="Calibri" panose="020F0502020204030204" pitchFamily="34" charset="0"/>
                          <a:cs typeface="Calibri" panose="020F0502020204030204" pitchFamily="34" charset="0"/>
                        </a:rPr>
                        <a:t>CORRECT/INCORRECT</a:t>
                      </a:r>
                    </a:p>
                  </a:txBody>
                  <a:tcPr/>
                </a:tc>
                <a:tc>
                  <a:txBody>
                    <a:bodyPr/>
                    <a:lstStyle/>
                    <a:p>
                      <a:pPr algn="ctr"/>
                      <a:r>
                        <a:rPr lang="en-US" dirty="0">
                          <a:latin typeface="Calibri" panose="020F0502020204030204" pitchFamily="34" charset="0"/>
                          <a:cs typeface="Calibri" panose="020F0502020204030204" pitchFamily="34" charset="0"/>
                        </a:rPr>
                        <a:t>1</a:t>
                      </a:r>
                    </a:p>
                  </a:txBody>
                  <a:tcPr/>
                </a:tc>
                <a:tc>
                  <a:txBody>
                    <a:bodyPr/>
                    <a:lstStyle/>
                    <a:p>
                      <a:pPr algn="ctr"/>
                      <a:r>
                        <a:rPr lang="en-US" dirty="0">
                          <a:latin typeface="Calibri" panose="020F0502020204030204" pitchFamily="34" charset="0"/>
                          <a:cs typeface="Calibri" panose="020F0502020204030204" pitchFamily="34" charset="0"/>
                        </a:rPr>
                        <a:t>0</a:t>
                      </a:r>
                    </a:p>
                  </a:txBody>
                  <a:tcPr/>
                </a:tc>
                <a:tc>
                  <a:txBody>
                    <a:bodyPr/>
                    <a:lstStyle/>
                    <a:p>
                      <a:pPr algn="ctr"/>
                      <a:r>
                        <a:rPr lang="en-US" dirty="0">
                          <a:latin typeface="Calibri" panose="020F0502020204030204" pitchFamily="34" charset="0"/>
                          <a:cs typeface="Calibri" panose="020F0502020204030204" pitchFamily="34" charset="0"/>
                        </a:rPr>
                        <a:t>0</a:t>
                      </a:r>
                    </a:p>
                  </a:txBody>
                  <a:tcPr/>
                </a:tc>
                <a:tc>
                  <a:txBody>
                    <a:bodyPr/>
                    <a:lstStyle/>
                    <a:p>
                      <a:pPr algn="ctr"/>
                      <a:r>
                        <a:rPr lang="en-US"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4"/>
                  </a:ext>
                </a:extLst>
              </a:tr>
              <a:tr h="370840">
                <a:tc>
                  <a:txBody>
                    <a:bodyPr/>
                    <a:lstStyle/>
                    <a:p>
                      <a:r>
                        <a:rPr lang="en-US" sz="1600" dirty="0">
                          <a:latin typeface="Calibri" panose="020F0502020204030204" pitchFamily="34" charset="0"/>
                          <a:cs typeface="Calibri" panose="020F0502020204030204" pitchFamily="34" charset="0"/>
                        </a:rPr>
                        <a:t>MISCLASSIFICATION</a:t>
                      </a:r>
                    </a:p>
                    <a:p>
                      <a:r>
                        <a:rPr lang="en-US" sz="1600" dirty="0">
                          <a:latin typeface="Calibri" panose="020F0502020204030204" pitchFamily="34" charset="0"/>
                          <a:cs typeface="Calibri" panose="020F0502020204030204" pitchFamily="34" charset="0"/>
                        </a:rPr>
                        <a:t>RATE</a:t>
                      </a:r>
                    </a:p>
                  </a:txBody>
                  <a:tcPr/>
                </a:tc>
                <a:tc>
                  <a:txBody>
                    <a:bodyPr/>
                    <a:lstStyle/>
                    <a:p>
                      <a:pPr algn="ctr"/>
                      <a:r>
                        <a:rPr lang="en-US" dirty="0">
                          <a:latin typeface="Calibri" panose="020F0502020204030204" pitchFamily="34" charset="0"/>
                          <a:cs typeface="Calibri" panose="020F0502020204030204" pitchFamily="34" charset="0"/>
                        </a:rPr>
                        <a:t>1*0.5</a:t>
                      </a:r>
                    </a:p>
                  </a:txBody>
                  <a:tcPr/>
                </a:tc>
                <a:tc>
                  <a:txBody>
                    <a:bodyPr/>
                    <a:lstStyle/>
                    <a:p>
                      <a:pPr algn="ctr"/>
                      <a:r>
                        <a:rPr lang="en-US" dirty="0">
                          <a:latin typeface="Calibri" panose="020F0502020204030204" pitchFamily="34" charset="0"/>
                          <a:cs typeface="Calibri" panose="020F0502020204030204" pitchFamily="34" charset="0"/>
                        </a:rPr>
                        <a:t>0*0.2</a:t>
                      </a:r>
                    </a:p>
                  </a:txBody>
                  <a:tcPr/>
                </a:tc>
                <a:tc>
                  <a:txBody>
                    <a:bodyPr/>
                    <a:lstStyle/>
                    <a:p>
                      <a:pPr algn="ctr"/>
                      <a:r>
                        <a:rPr lang="en-US" dirty="0">
                          <a:latin typeface="Calibri" panose="020F0502020204030204" pitchFamily="34" charset="0"/>
                          <a:cs typeface="Calibri" panose="020F0502020204030204" pitchFamily="34" charset="0"/>
                        </a:rPr>
                        <a:t>0*0.1</a:t>
                      </a:r>
                    </a:p>
                  </a:txBody>
                  <a:tcPr/>
                </a:tc>
                <a:tc>
                  <a:txBody>
                    <a:bodyPr/>
                    <a:lstStyle/>
                    <a:p>
                      <a:pPr algn="ctr"/>
                      <a:r>
                        <a:rPr lang="en-US" dirty="0">
                          <a:latin typeface="Calibri" panose="020F0502020204030204" pitchFamily="34" charset="0"/>
                          <a:cs typeface="Calibri" panose="020F0502020204030204" pitchFamily="34" charset="0"/>
                        </a:rPr>
                        <a:t>1*0.04</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825223" y="4024773"/>
            <a:ext cx="6942606" cy="646331"/>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Error Rate of classifier = Sum of Misclassification Rates/(Sum of weights)</a:t>
            </a:r>
          </a:p>
          <a:p>
            <a:r>
              <a:rPr lang="en-US" dirty="0">
                <a:latin typeface="Calibri" panose="020F0502020204030204" pitchFamily="34" charset="0"/>
                <a:cs typeface="Calibri" panose="020F0502020204030204" pitchFamily="34" charset="0"/>
              </a:rPr>
              <a:t>                 = 0.54/0.84 = 0.642</a:t>
            </a:r>
          </a:p>
        </p:txBody>
      </p:sp>
      <p:sp>
        <p:nvSpPr>
          <p:cNvPr id="7" name="TextBox 6"/>
          <p:cNvSpPr txBox="1"/>
          <p:nvPr/>
        </p:nvSpPr>
        <p:spPr>
          <a:xfrm>
            <a:off x="993228" y="4903075"/>
            <a:ext cx="253596" cy="369332"/>
          </a:xfrm>
          <a:prstGeom prst="rect">
            <a:avLst/>
          </a:prstGeom>
          <a:noFill/>
        </p:spPr>
        <p:txBody>
          <a:bodyPr wrap="none" rtlCol="0">
            <a:spAutoFit/>
          </a:bodyPr>
          <a:lstStyle/>
          <a:p>
            <a:r>
              <a:rPr lang="en-US" dirty="0"/>
              <a:t> </a:t>
            </a:r>
          </a:p>
        </p:txBody>
      </p:sp>
      <p:sp>
        <p:nvSpPr>
          <p:cNvPr id="8" name="Rectangle 7"/>
          <p:cNvSpPr/>
          <p:nvPr/>
        </p:nvSpPr>
        <p:spPr>
          <a:xfrm>
            <a:off x="980832" y="4903075"/>
            <a:ext cx="2881494" cy="369332"/>
          </a:xfrm>
          <a:prstGeom prst="rect">
            <a:avLst/>
          </a:prstGeom>
        </p:spPr>
        <p:txBody>
          <a:bodyPr wrap="none">
            <a:spAutoFit/>
          </a:bodyPr>
          <a:lstStyle/>
          <a:p>
            <a:r>
              <a:rPr lang="el-GR" dirty="0"/>
              <a:t>α</a:t>
            </a:r>
            <a:r>
              <a:rPr lang="en-US" dirty="0"/>
              <a:t> = </a:t>
            </a:r>
            <a:r>
              <a:rPr lang="en-US" dirty="0">
                <a:latin typeface="medium-content-serif-font"/>
              </a:rPr>
              <a:t>1/2 * ln(1- error / error)</a:t>
            </a:r>
            <a:endParaRPr lang="en-US" dirty="0"/>
          </a:p>
        </p:txBody>
      </p:sp>
      <p:sp>
        <p:nvSpPr>
          <p:cNvPr id="10" name="TextBox 9"/>
          <p:cNvSpPr txBox="1"/>
          <p:nvPr/>
        </p:nvSpPr>
        <p:spPr>
          <a:xfrm>
            <a:off x="3737151" y="4924646"/>
            <a:ext cx="869149" cy="369332"/>
          </a:xfrm>
          <a:prstGeom prst="rect">
            <a:avLst/>
          </a:prstGeom>
          <a:noFill/>
        </p:spPr>
        <p:txBody>
          <a:bodyPr wrap="none" rtlCol="0">
            <a:spAutoFit/>
          </a:bodyPr>
          <a:lstStyle/>
          <a:p>
            <a:r>
              <a:rPr lang="en-US" dirty="0"/>
              <a:t>= -</a:t>
            </a:r>
            <a:r>
              <a:rPr lang="en-US" dirty="0">
                <a:latin typeface="medium-content-serif-font"/>
              </a:rPr>
              <a:t>0.22</a:t>
            </a:r>
          </a:p>
        </p:txBody>
      </p:sp>
      <p:sp>
        <p:nvSpPr>
          <p:cNvPr id="12" name="TextBox 11"/>
          <p:cNvSpPr txBox="1"/>
          <p:nvPr/>
        </p:nvSpPr>
        <p:spPr>
          <a:xfrm>
            <a:off x="1134272" y="5711805"/>
            <a:ext cx="1600118" cy="923330"/>
          </a:xfrm>
          <a:prstGeom prst="rect">
            <a:avLst/>
          </a:prstGeom>
          <a:noFill/>
        </p:spPr>
        <p:txBody>
          <a:bodyPr wrap="none" rtlCol="0">
            <a:spAutoFit/>
          </a:bodyPr>
          <a:lstStyle/>
          <a:p>
            <a:r>
              <a:rPr lang="en-US" dirty="0">
                <a:latin typeface="medium-content-serif-font"/>
              </a:rPr>
              <a:t>Exp(-0.22 * -1 )</a:t>
            </a:r>
          </a:p>
          <a:p>
            <a:r>
              <a:rPr lang="en-US" dirty="0">
                <a:latin typeface="medium-content-serif-font"/>
              </a:rPr>
              <a:t>Exp(0.22)</a:t>
            </a:r>
          </a:p>
          <a:p>
            <a:r>
              <a:rPr lang="en-US" dirty="0">
                <a:latin typeface="medium-content-serif-font"/>
              </a:rPr>
              <a:t>=1.659</a:t>
            </a:r>
          </a:p>
        </p:txBody>
      </p:sp>
      <p:sp>
        <p:nvSpPr>
          <p:cNvPr id="13" name="TextBox 12"/>
          <p:cNvSpPr txBox="1"/>
          <p:nvPr/>
        </p:nvSpPr>
        <p:spPr>
          <a:xfrm>
            <a:off x="3165109" y="5687593"/>
            <a:ext cx="1476686" cy="923330"/>
          </a:xfrm>
          <a:prstGeom prst="rect">
            <a:avLst/>
          </a:prstGeom>
          <a:noFill/>
        </p:spPr>
        <p:txBody>
          <a:bodyPr wrap="none" rtlCol="0">
            <a:spAutoFit/>
          </a:bodyPr>
          <a:lstStyle/>
          <a:p>
            <a:r>
              <a:rPr lang="en-US" dirty="0">
                <a:latin typeface="medium-content-serif-font"/>
              </a:rPr>
              <a:t>Exp(-0.22 * 1)</a:t>
            </a:r>
          </a:p>
          <a:p>
            <a:r>
              <a:rPr lang="en-US" dirty="0">
                <a:latin typeface="medium-content-serif-font"/>
              </a:rPr>
              <a:t>Exp(-0.22)</a:t>
            </a:r>
          </a:p>
          <a:p>
            <a:r>
              <a:rPr lang="en-US" dirty="0">
                <a:latin typeface="medium-content-serif-font"/>
              </a:rPr>
              <a:t>=0.6025</a:t>
            </a:r>
          </a:p>
        </p:txBody>
      </p:sp>
      <p:sp>
        <p:nvSpPr>
          <p:cNvPr id="11" name="TextBox 10"/>
          <p:cNvSpPr txBox="1"/>
          <p:nvPr/>
        </p:nvSpPr>
        <p:spPr>
          <a:xfrm>
            <a:off x="1187936" y="5365175"/>
            <a:ext cx="1401346" cy="369332"/>
          </a:xfrm>
          <a:prstGeom prst="rect">
            <a:avLst/>
          </a:prstGeom>
          <a:noFill/>
        </p:spPr>
        <p:txBody>
          <a:bodyPr wrap="none" rtlCol="0">
            <a:spAutoFit/>
          </a:bodyPr>
          <a:lstStyle/>
          <a:p>
            <a:r>
              <a:rPr lang="en-US" b="1" u="sng" dirty="0"/>
              <a:t>INCORRECT</a:t>
            </a:r>
          </a:p>
        </p:txBody>
      </p:sp>
      <p:sp>
        <p:nvSpPr>
          <p:cNvPr id="15" name="TextBox 14"/>
          <p:cNvSpPr txBox="1"/>
          <p:nvPr/>
        </p:nvSpPr>
        <p:spPr>
          <a:xfrm>
            <a:off x="3164147" y="5365175"/>
            <a:ext cx="1183337" cy="369332"/>
          </a:xfrm>
          <a:prstGeom prst="rect">
            <a:avLst/>
          </a:prstGeom>
          <a:noFill/>
        </p:spPr>
        <p:txBody>
          <a:bodyPr wrap="none" rtlCol="0">
            <a:spAutoFit/>
          </a:bodyPr>
          <a:lstStyle/>
          <a:p>
            <a:r>
              <a:rPr lang="en-US" b="1" u="sng" dirty="0"/>
              <a:t>CORRECT</a:t>
            </a:r>
          </a:p>
        </p:txBody>
      </p:sp>
      <p:sp>
        <p:nvSpPr>
          <p:cNvPr id="17" name="Title 1">
            <a:extLst>
              <a:ext uri="{FF2B5EF4-FFF2-40B4-BE49-F238E27FC236}">
                <a16:creationId xmlns:a16="http://schemas.microsoft.com/office/drawing/2014/main" id="{048ABA0D-70B8-4A16-B475-A8334DA884E5}"/>
              </a:ext>
            </a:extLst>
          </p:cNvPr>
          <p:cNvSpPr txBox="1">
            <a:spLocks/>
          </p:cNvSpPr>
          <p:nvPr/>
        </p:nvSpPr>
        <p:spPr>
          <a:xfrm>
            <a:off x="677334" y="60134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 How AdaBoost Works</a:t>
            </a:r>
            <a:endParaRPr lang="en-US" dirty="0"/>
          </a:p>
        </p:txBody>
      </p:sp>
    </p:spTree>
    <p:extLst>
      <p:ext uri="{BB962C8B-B14F-4D97-AF65-F5344CB8AC3E}">
        <p14:creationId xmlns:p14="http://schemas.microsoft.com/office/powerpoint/2010/main" val="322476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Adaboost Hyperparameters</a:t>
            </a:r>
          </a:p>
        </p:txBody>
      </p:sp>
      <p:sp>
        <p:nvSpPr>
          <p:cNvPr id="4" name="Rectangle 3"/>
          <p:cNvSpPr/>
          <p:nvPr/>
        </p:nvSpPr>
        <p:spPr>
          <a:xfrm>
            <a:off x="587182" y="2116711"/>
            <a:ext cx="8686820" cy="3077766"/>
          </a:xfrm>
          <a:prstGeom prst="rect">
            <a:avLst/>
          </a:prstGeom>
        </p:spPr>
        <p:txBody>
          <a:bodyPr wrap="square">
            <a:spAutoFit/>
          </a:bodyPr>
          <a:lstStyle/>
          <a:p>
            <a:pPr marL="285750" indent="-285750" algn="just">
              <a:buFont typeface="Arial" panose="020B0604020202020204" pitchFamily="34" charset="0"/>
              <a:buChar char="•"/>
            </a:pPr>
            <a:r>
              <a:rPr lang="en-US" sz="2000" b="1" dirty="0" err="1">
                <a:latin typeface="Calibri" panose="020F0502020204030204" pitchFamily="34" charset="0"/>
                <a:cs typeface="Calibri" panose="020F0502020204030204" pitchFamily="34" charset="0"/>
              </a:rPr>
              <a:t>base_estimators</a:t>
            </a:r>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specifies the base type estimator, i.e. the algorithm to be used as base learner.</a:t>
            </a:r>
            <a:endParaRPr lang="en-US" sz="20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000" b="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b="1" dirty="0" err="1">
                <a:latin typeface="Calibri" panose="020F0502020204030204" pitchFamily="34" charset="0"/>
                <a:cs typeface="Calibri" panose="020F0502020204030204" pitchFamily="34" charset="0"/>
              </a:rPr>
              <a:t>n_estimators</a:t>
            </a:r>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It defines the number of base estimators, where the default is 10 but you can increase it in order to obtain a better performance.</a:t>
            </a:r>
            <a:endParaRPr lang="en-US" sz="20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000" b="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b="1" dirty="0" err="1">
                <a:latin typeface="Calibri" panose="020F0502020204030204" pitchFamily="34" charset="0"/>
                <a:cs typeface="Calibri" panose="020F0502020204030204" pitchFamily="34" charset="0"/>
              </a:rPr>
              <a:t>learning_rate</a:t>
            </a:r>
            <a:r>
              <a:rPr lang="en-US" sz="2000" dirty="0">
                <a:latin typeface="Calibri" panose="020F0502020204030204" pitchFamily="34" charset="0"/>
                <a:cs typeface="Calibri" panose="020F0502020204030204" pitchFamily="34" charset="0"/>
              </a:rPr>
              <a:t> : </a:t>
            </a:r>
            <a:r>
              <a:rPr lang="en-US" dirty="0">
                <a:latin typeface="Calibri" panose="020F0502020204030204" pitchFamily="34" charset="0"/>
                <a:cs typeface="Calibri" panose="020F0502020204030204" pitchFamily="34" charset="0"/>
              </a:rPr>
              <a:t>same impact as in gradient descent algorithm</a:t>
            </a:r>
            <a:endParaRPr lang="en-US" sz="20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000" b="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b="1" dirty="0" err="1">
                <a:latin typeface="Calibri" panose="020F0502020204030204" pitchFamily="34" charset="0"/>
                <a:cs typeface="Calibri" panose="020F0502020204030204" pitchFamily="34" charset="0"/>
              </a:rPr>
              <a:t>random_state</a:t>
            </a:r>
            <a:r>
              <a:rPr lang="en-US" sz="2000" dirty="0">
                <a:latin typeface="Calibri" panose="020F0502020204030204" pitchFamily="34" charset="0"/>
                <a:cs typeface="Calibri" panose="020F0502020204030204" pitchFamily="34" charset="0"/>
              </a:rPr>
              <a:t> : </a:t>
            </a:r>
            <a:r>
              <a:rPr lang="en-US" dirty="0">
                <a:latin typeface="Calibri" panose="020F0502020204030204" pitchFamily="34" charset="0"/>
                <a:cs typeface="Calibri" panose="020F0502020204030204" pitchFamily="34" charset="0"/>
              </a:rPr>
              <a:t>makes the model’s output replicable. It will always produce the same results when you give it a fixed value as well as the same parameters and training data.</a:t>
            </a:r>
          </a:p>
        </p:txBody>
      </p:sp>
    </p:spTree>
    <p:extLst>
      <p:ext uri="{BB962C8B-B14F-4D97-AF65-F5344CB8AC3E}">
        <p14:creationId xmlns:p14="http://schemas.microsoft.com/office/powerpoint/2010/main" val="34819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Gradient Descent Boosting</a:t>
            </a:r>
          </a:p>
        </p:txBody>
      </p:sp>
      <p:sp>
        <p:nvSpPr>
          <p:cNvPr id="3" name="Rectangle 2"/>
          <p:cNvSpPr/>
          <p:nvPr/>
        </p:nvSpPr>
        <p:spPr>
          <a:xfrm>
            <a:off x="677333" y="1457236"/>
            <a:ext cx="8829273" cy="4524315"/>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Also called gradient boosting machine (GBM)</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Compared to AdaBoost (</a:t>
            </a:r>
            <a:r>
              <a:rPr lang="en-IN" b="0" i="0" dirty="0">
                <a:solidFill>
                  <a:srgbClr val="000000"/>
                </a:solidFill>
                <a:effectLst/>
                <a:latin typeface="Poppins"/>
              </a:rPr>
              <a:t>focuses on training upon misclassified observations</a:t>
            </a:r>
            <a:r>
              <a:rPr lang="en-US" dirty="0">
                <a:latin typeface="Calibri" panose="020F0502020204030204" pitchFamily="34" charset="0"/>
                <a:cs typeface="Calibri" panose="020F0502020204030204" pitchFamily="34" charset="0"/>
              </a:rPr>
              <a:t>), GBM method </a:t>
            </a:r>
            <a:r>
              <a:rPr lang="en-IN" b="0" i="0" dirty="0">
                <a:solidFill>
                  <a:srgbClr val="000000"/>
                </a:solidFill>
                <a:effectLst/>
                <a:latin typeface="Poppins"/>
              </a:rPr>
              <a:t>focuses minimising the loss function by adding more and more learners sequentiall</a:t>
            </a:r>
            <a:r>
              <a:rPr lang="en-IN" dirty="0">
                <a:solidFill>
                  <a:srgbClr val="000000"/>
                </a:solidFill>
                <a:latin typeface="Poppins"/>
              </a:rPr>
              <a:t>y. </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b="0" i="0" dirty="0">
                <a:solidFill>
                  <a:srgbClr val="000000"/>
                </a:solidFill>
                <a:effectLst/>
                <a:latin typeface="Poppins"/>
              </a:rPr>
              <a:t>There are different loss functions depends upon problems such as for classification we prefer negative log likelihood and for regression we use absolute loss etc</a:t>
            </a:r>
          </a:p>
          <a:p>
            <a:pPr marL="285750" indent="-285750">
              <a:buFont typeface="Wingdings" panose="05000000000000000000" pitchFamily="2" charset="2"/>
              <a:buChar char="Ø"/>
            </a:pPr>
            <a:endParaRPr lang="en-IN" dirty="0">
              <a:solidFill>
                <a:srgbClr val="000000"/>
              </a:solidFill>
              <a:latin typeface="Poppins"/>
            </a:endParaRPr>
          </a:p>
          <a:p>
            <a:endParaRPr lang="en-IN" b="0" i="0" dirty="0">
              <a:solidFill>
                <a:srgbClr val="000000"/>
              </a:solidFill>
              <a:effectLst/>
              <a:latin typeface="Poppins"/>
            </a:endParaRPr>
          </a:p>
          <a:p>
            <a:pPr marL="285750" indent="-285750">
              <a:buFont typeface="Wingdings" panose="05000000000000000000" pitchFamily="2" charset="2"/>
              <a:buChar char="Ø"/>
            </a:pPr>
            <a:r>
              <a:rPr lang="en-IN" b="0" i="0" dirty="0">
                <a:solidFill>
                  <a:srgbClr val="000000"/>
                </a:solidFill>
                <a:effectLst/>
                <a:latin typeface="Poppins"/>
              </a:rPr>
              <a:t>All the learners have equal weights in the case of gradient boosting.</a:t>
            </a:r>
          </a:p>
          <a:p>
            <a:pPr marL="285750" indent="-285750">
              <a:buFont typeface="Wingdings" panose="05000000000000000000" pitchFamily="2" charset="2"/>
              <a:buChar char="Ø"/>
            </a:pPr>
            <a:endParaRPr lang="en-IN" dirty="0">
              <a:solidFill>
                <a:srgbClr val="000000"/>
              </a:solidFill>
              <a:latin typeface="Poppins"/>
            </a:endParaRPr>
          </a:p>
          <a:p>
            <a:pPr marL="285750" indent="-285750">
              <a:buFont typeface="Wingdings" panose="05000000000000000000" pitchFamily="2" charset="2"/>
              <a:buChar char="Ø"/>
            </a:pPr>
            <a:r>
              <a:rPr lang="en-IN" b="0" i="0" dirty="0">
                <a:solidFill>
                  <a:srgbClr val="000000"/>
                </a:solidFill>
                <a:effectLst/>
                <a:latin typeface="Poppins"/>
              </a:rPr>
              <a:t>However misclassified examples are given importance by new learners</a:t>
            </a:r>
          </a:p>
          <a:p>
            <a:pPr marL="285750" indent="-285750">
              <a:buFont typeface="Wingdings" panose="05000000000000000000" pitchFamily="2" charset="2"/>
              <a:buChar char="Ø"/>
            </a:pPr>
            <a:endParaRPr lang="en-IN" dirty="0">
              <a:solidFill>
                <a:srgbClr val="000000"/>
              </a:solidFill>
              <a:latin typeface="Poppins"/>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923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Gradient Descent Boosting</a:t>
            </a:r>
          </a:p>
        </p:txBody>
      </p:sp>
      <p:pic>
        <p:nvPicPr>
          <p:cNvPr id="1026" name="Picture 2" descr="ML - Gradient Boosting - GeeksforGeeks">
            <a:extLst>
              <a:ext uri="{FF2B5EF4-FFF2-40B4-BE49-F238E27FC236}">
                <a16:creationId xmlns:a16="http://schemas.microsoft.com/office/drawing/2014/main" id="{A49123EC-729E-4D37-8243-DB8FBB981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538" y="1824038"/>
            <a:ext cx="5876925" cy="32099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id="{94BC9021-0894-44F0-9408-B7F42CFA1826}"/>
              </a:ext>
            </a:extLst>
          </p:cNvPr>
          <p:cNvSpPr>
            <a:spLocks noChangeArrowheads="1"/>
          </p:cNvSpPr>
          <p:nvPr/>
        </p:nvSpPr>
        <p:spPr bwMode="auto">
          <a:xfrm>
            <a:off x="1622323" y="5327663"/>
            <a:ext cx="6990735" cy="9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cs typeface="Calibri" panose="020F0502020204030204" pitchFamily="34" charset="0"/>
              </a:rPr>
              <a:t>y(pred) = </a:t>
            </a:r>
            <a:r>
              <a:rPr lang="en-US" altLang="en-US" dirty="0" err="1">
                <a:latin typeface="Calibri" panose="020F0502020204030204" pitchFamily="34" charset="0"/>
                <a:cs typeface="Calibri" panose="020F0502020204030204" pitchFamily="34" charset="0"/>
              </a:rPr>
              <a:t>y_pred</a:t>
            </a:r>
            <a:r>
              <a:rPr lang="en-US" altLang="en-US" dirty="0">
                <a:latin typeface="Calibri" panose="020F0502020204030204" pitchFamily="34" charset="0"/>
                <a:cs typeface="Calibri" panose="020F0502020204030204" pitchFamily="34" charset="0"/>
              </a:rPr>
              <a:t>(1)+ (eta * r2) + (eta * r3) + ....... + (eta * </a:t>
            </a:r>
            <a:r>
              <a:rPr lang="en-US" altLang="en-US" dirty="0" err="1">
                <a:latin typeface="Calibri" panose="020F0502020204030204" pitchFamily="34" charset="0"/>
                <a:cs typeface="Calibri" panose="020F0502020204030204" pitchFamily="34" charset="0"/>
              </a:rPr>
              <a:t>rN</a:t>
            </a:r>
            <a:r>
              <a:rPr lang="en-US" altLang="en-US" dirty="0">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dirty="0">
                <a:latin typeface="Calibri" panose="020F0502020204030204" pitchFamily="34" charset="0"/>
                <a:cs typeface="Calibri" panose="020F0502020204030204" pitchFamily="34" charset="0"/>
              </a:rPr>
              <a:t>learning rate (eta)</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209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Gradient Descent Boosting</a:t>
            </a:r>
          </a:p>
        </p:txBody>
      </p:sp>
      <p:sp>
        <p:nvSpPr>
          <p:cNvPr id="4" name="Rectangle 3"/>
          <p:cNvSpPr/>
          <p:nvPr/>
        </p:nvSpPr>
        <p:spPr>
          <a:xfrm>
            <a:off x="677333" y="1798938"/>
            <a:ext cx="9720279" cy="3416320"/>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A model is built on a subset of data.</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Using this model, predictions are made on the whole dataset.</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Errors are calculated by comparing the predictions and actual values.</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A new model is created using the errors calculated as target variable. Our objective is to find the best split to </a:t>
            </a:r>
            <a:r>
              <a:rPr lang="en-US" dirty="0" err="1">
                <a:latin typeface="Calibri" panose="020F0502020204030204" pitchFamily="34" charset="0"/>
                <a:cs typeface="Calibri" panose="020F0502020204030204" pitchFamily="34" charset="0"/>
              </a:rPr>
              <a:t>minimise</a:t>
            </a:r>
            <a:r>
              <a:rPr lang="en-US" dirty="0">
                <a:latin typeface="Calibri" panose="020F0502020204030204" pitchFamily="34" charset="0"/>
                <a:cs typeface="Calibri" panose="020F0502020204030204" pitchFamily="34" charset="0"/>
              </a:rPr>
              <a:t> the error. </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b="0" i="0" dirty="0">
                <a:solidFill>
                  <a:srgbClr val="000000"/>
                </a:solidFill>
                <a:effectLst/>
                <a:latin typeface="Poppins"/>
              </a:rPr>
              <a:t>By training on the residuals of the model, this is an alternative means to give more importance to misclassified observations. </a:t>
            </a:r>
          </a:p>
          <a:p>
            <a:pPr marL="285750" indent="-285750">
              <a:buFont typeface="Wingdings" panose="05000000000000000000" pitchFamily="2" charset="2"/>
              <a:buChar char="Ø"/>
            </a:pPr>
            <a:endParaRPr lang="en-IN" b="0" i="0" dirty="0">
              <a:solidFill>
                <a:srgbClr val="000000"/>
              </a:solidFill>
              <a:effectLst/>
              <a:latin typeface="Poppins"/>
            </a:endParaRPr>
          </a:p>
        </p:txBody>
      </p:sp>
    </p:spTree>
    <p:extLst>
      <p:ext uri="{BB962C8B-B14F-4D97-AF65-F5344CB8AC3E}">
        <p14:creationId xmlns:p14="http://schemas.microsoft.com/office/powerpoint/2010/main" val="3823449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Gradient Descent Boosting</a:t>
            </a:r>
          </a:p>
        </p:txBody>
      </p:sp>
      <p:sp>
        <p:nvSpPr>
          <p:cNvPr id="4" name="Rectangle 3"/>
          <p:cNvSpPr/>
          <p:nvPr/>
        </p:nvSpPr>
        <p:spPr>
          <a:xfrm>
            <a:off x="677333" y="1798938"/>
            <a:ext cx="9720279" cy="2862322"/>
          </a:xfrm>
          <a:prstGeom prst="rect">
            <a:avLst/>
          </a:prstGeom>
        </p:spPr>
        <p:txBody>
          <a:bodyPr wrap="square">
            <a:spAutoFit/>
          </a:bodyPr>
          <a:lstStyle/>
          <a:p>
            <a:pPr marL="285750" indent="-285750">
              <a:buFont typeface="Wingdings" panose="05000000000000000000" pitchFamily="2" charset="2"/>
              <a:buChar char="Ø"/>
            </a:pPr>
            <a:endParaRPr lang="en-IN" b="0" i="0" dirty="0">
              <a:solidFill>
                <a:srgbClr val="000000"/>
              </a:solidFill>
              <a:effectLst/>
              <a:latin typeface="Poppins"/>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The predictions made by this new model are combined with the predictions of the previous.</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New errors are calculated using this predicted value and actual value.</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This process is repeated until the error function does not change. </a:t>
            </a:r>
            <a:r>
              <a:rPr lang="en-IN" dirty="0">
                <a:latin typeface="Calibri" panose="020F0502020204030204" pitchFamily="34" charset="0"/>
                <a:cs typeface="Calibri" panose="020F0502020204030204" pitchFamily="34" charset="0"/>
              </a:rPr>
              <a:t>This is done by identifying negative gradient and moving in the opposite direction to reduce the loss.  hence it is called Gradient Boosting in line with Gradient Descent where similar logic is employed</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Residuals gets reduced as we move to next learner.</a:t>
            </a:r>
          </a:p>
        </p:txBody>
      </p:sp>
      <p:sp>
        <p:nvSpPr>
          <p:cNvPr id="5" name="Rectangle 1">
            <a:extLst>
              <a:ext uri="{FF2B5EF4-FFF2-40B4-BE49-F238E27FC236}">
                <a16:creationId xmlns:a16="http://schemas.microsoft.com/office/drawing/2014/main" id="{FAB39C2C-326D-450F-9B0D-DB9865E940C2}"/>
              </a:ext>
            </a:extLst>
          </p:cNvPr>
          <p:cNvSpPr>
            <a:spLocks noChangeArrowheads="1"/>
          </p:cNvSpPr>
          <p:nvPr/>
        </p:nvSpPr>
        <p:spPr bwMode="auto">
          <a:xfrm>
            <a:off x="1480300" y="4929861"/>
            <a:ext cx="6990735" cy="9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cs typeface="Calibri" panose="020F0502020204030204" pitchFamily="34" charset="0"/>
              </a:rPr>
              <a:t>y(pred) = </a:t>
            </a:r>
            <a:r>
              <a:rPr lang="en-US" altLang="en-US" dirty="0" err="1">
                <a:latin typeface="Calibri" panose="020F0502020204030204" pitchFamily="34" charset="0"/>
                <a:cs typeface="Calibri" panose="020F0502020204030204" pitchFamily="34" charset="0"/>
              </a:rPr>
              <a:t>y_pred</a:t>
            </a:r>
            <a:r>
              <a:rPr lang="en-US" altLang="en-US" dirty="0">
                <a:latin typeface="Calibri" panose="020F0502020204030204" pitchFamily="34" charset="0"/>
                <a:cs typeface="Calibri" panose="020F0502020204030204" pitchFamily="34" charset="0"/>
              </a:rPr>
              <a:t>(1)+ (eta * r2) + (eta * r3) + ....... + (eta * </a:t>
            </a:r>
            <a:r>
              <a:rPr lang="en-US" altLang="en-US" dirty="0" err="1">
                <a:latin typeface="Calibri" panose="020F0502020204030204" pitchFamily="34" charset="0"/>
                <a:cs typeface="Calibri" panose="020F0502020204030204" pitchFamily="34" charset="0"/>
              </a:rPr>
              <a:t>rN</a:t>
            </a:r>
            <a:r>
              <a:rPr lang="en-US" altLang="en-US" dirty="0">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dirty="0">
                <a:latin typeface="Calibri" panose="020F0502020204030204" pitchFamily="34" charset="0"/>
                <a:cs typeface="Calibri" panose="020F0502020204030204" pitchFamily="34" charset="0"/>
              </a:rPr>
              <a:t>learning rate (eta)</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9800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Gradient Boosting Hyper parameters</a:t>
            </a:r>
          </a:p>
        </p:txBody>
      </p:sp>
      <p:sp>
        <p:nvSpPr>
          <p:cNvPr id="4" name="Rectangle 1"/>
          <p:cNvSpPr>
            <a:spLocks noGrp="1" noChangeArrowheads="1"/>
          </p:cNvSpPr>
          <p:nvPr>
            <p:ph idx="1"/>
          </p:nvPr>
        </p:nvSpPr>
        <p:spPr bwMode="auto">
          <a:xfrm>
            <a:off x="677334" y="1760214"/>
            <a:ext cx="8596668" cy="4462760"/>
          </a:xfrm>
          <a:prstGeom prst="rect">
            <a:avLst/>
          </a:prstGeom>
        </p:spPr>
        <p:txBody>
          <a:bodyPr wrap="square">
            <a:spAutoFit/>
          </a:bodyPr>
          <a:lstStyle/>
          <a:p>
            <a:pPr marL="285750" indent="-285750" algn="just" defTabSz="914400">
              <a:buFont typeface="Arial" panose="020B0604020202020204" pitchFamily="34" charset="0"/>
              <a:buChar char="•"/>
            </a:pPr>
            <a:r>
              <a:rPr lang="en-US" b="1" dirty="0" err="1">
                <a:solidFill>
                  <a:schemeClr val="tx1"/>
                </a:solidFill>
                <a:latin typeface="Calibri" panose="020F0502020204030204" pitchFamily="34" charset="0"/>
                <a:cs typeface="Calibri" panose="020F0502020204030204" pitchFamily="34" charset="0"/>
              </a:rPr>
              <a:t>min_samples_split</a:t>
            </a:r>
            <a:r>
              <a:rPr lang="en-US" b="1"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Minimum number of observation which is required in a node to be considered for splitting. It is used to control </a:t>
            </a:r>
            <a:r>
              <a:rPr lang="en-US" dirty="0" err="1">
                <a:solidFill>
                  <a:schemeClr val="tx1"/>
                </a:solidFill>
                <a:latin typeface="Calibri" panose="020F0502020204030204" pitchFamily="34" charset="0"/>
                <a:cs typeface="Calibri" panose="020F0502020204030204" pitchFamily="34" charset="0"/>
              </a:rPr>
              <a:t>overfitting</a:t>
            </a:r>
            <a:r>
              <a:rPr lang="en-US" dirty="0">
                <a:solidFill>
                  <a:schemeClr val="tx1"/>
                </a:solidFill>
                <a:latin typeface="Calibri" panose="020F0502020204030204" pitchFamily="34" charset="0"/>
                <a:cs typeface="Calibri" panose="020F0502020204030204" pitchFamily="34" charset="0"/>
              </a:rPr>
              <a:t>.</a:t>
            </a:r>
          </a:p>
          <a:p>
            <a:pPr marL="285750" indent="-285750" algn="just" defTabSz="914400">
              <a:buFont typeface="Arial" panose="020B0604020202020204" pitchFamily="34" charset="0"/>
              <a:buChar char="•"/>
            </a:pPr>
            <a:r>
              <a:rPr lang="en-US" b="1" dirty="0" err="1">
                <a:solidFill>
                  <a:schemeClr val="tx1"/>
                </a:solidFill>
                <a:latin typeface="Calibri" panose="020F0502020204030204" pitchFamily="34" charset="0"/>
                <a:cs typeface="Calibri" panose="020F0502020204030204" pitchFamily="34" charset="0"/>
              </a:rPr>
              <a:t>min_samples_leaf</a:t>
            </a:r>
            <a:r>
              <a:rPr lang="en-US" b="1" dirty="0">
                <a:solidFill>
                  <a:schemeClr val="tx1"/>
                </a:solidFill>
                <a:latin typeface="Calibri" panose="020F0502020204030204" pitchFamily="34" charset="0"/>
                <a:cs typeface="Calibri" panose="020F0502020204030204" pitchFamily="34" charset="0"/>
              </a:rPr>
              <a:t> : </a:t>
            </a:r>
            <a:r>
              <a:rPr lang="en-US" dirty="0">
                <a:solidFill>
                  <a:schemeClr val="tx1"/>
                </a:solidFill>
                <a:latin typeface="Calibri" panose="020F0502020204030204" pitchFamily="34" charset="0"/>
                <a:cs typeface="Calibri" panose="020F0502020204030204" pitchFamily="34" charset="0"/>
              </a:rPr>
              <a:t>Minimum samples required in a terminal or leaf node. Lower values should be chosen for imbalanced class problems since the regions in which the minority class will be in the majority will be very small.</a:t>
            </a:r>
          </a:p>
          <a:p>
            <a:pPr marL="285750" indent="-285750" algn="just" defTabSz="914400">
              <a:buFont typeface="Arial" panose="020B0604020202020204" pitchFamily="34" charset="0"/>
              <a:buChar char="•"/>
            </a:pPr>
            <a:r>
              <a:rPr lang="en-US" altLang="en-US" b="1" dirty="0" err="1">
                <a:solidFill>
                  <a:schemeClr val="tx1"/>
                </a:solidFill>
                <a:latin typeface="Calibri" panose="020F0502020204030204" pitchFamily="34" charset="0"/>
                <a:cs typeface="Calibri" panose="020F0502020204030204" pitchFamily="34" charset="0"/>
              </a:rPr>
              <a:t>learning_rate</a:t>
            </a:r>
            <a:r>
              <a:rPr lang="en-US" altLang="en-US" b="1" dirty="0">
                <a:solidFill>
                  <a:schemeClr val="tx1"/>
                </a:solidFill>
                <a:latin typeface="Calibri" panose="020F0502020204030204" pitchFamily="34" charset="0"/>
                <a:cs typeface="Calibri" panose="020F0502020204030204" pitchFamily="34" charset="0"/>
              </a:rPr>
              <a:t>: </a:t>
            </a:r>
            <a:r>
              <a:rPr lang="en-US" altLang="en-US" dirty="0">
                <a:solidFill>
                  <a:schemeClr val="tx1"/>
                </a:solidFill>
                <a:latin typeface="Calibri" panose="020F0502020204030204" pitchFamily="34" charset="0"/>
                <a:cs typeface="Calibri" panose="020F0502020204030204" pitchFamily="34" charset="0"/>
              </a:rPr>
              <a:t>Learning rate shrinks the contribution of each tree by </a:t>
            </a:r>
            <a:r>
              <a:rPr lang="en-US" altLang="en-US" dirty="0" err="1">
                <a:solidFill>
                  <a:schemeClr val="tx1"/>
                </a:solidFill>
                <a:latin typeface="Calibri" panose="020F0502020204030204" pitchFamily="34" charset="0"/>
                <a:cs typeface="Calibri" panose="020F0502020204030204" pitchFamily="34" charset="0"/>
              </a:rPr>
              <a:t>learning_rate</a:t>
            </a:r>
            <a:r>
              <a:rPr lang="en-US" altLang="en-US" dirty="0">
                <a:solidFill>
                  <a:schemeClr val="tx1"/>
                </a:solidFill>
                <a:latin typeface="Calibri" panose="020F0502020204030204" pitchFamily="34" charset="0"/>
                <a:cs typeface="Calibri" panose="020F0502020204030204" pitchFamily="34" charset="0"/>
              </a:rPr>
              <a:t>. There is a trade-off between </a:t>
            </a:r>
            <a:r>
              <a:rPr lang="en-US" altLang="en-US" dirty="0" err="1">
                <a:solidFill>
                  <a:schemeClr val="tx1"/>
                </a:solidFill>
                <a:latin typeface="Calibri" panose="020F0502020204030204" pitchFamily="34" charset="0"/>
                <a:cs typeface="Calibri" panose="020F0502020204030204" pitchFamily="34" charset="0"/>
              </a:rPr>
              <a:t>learning_rate</a:t>
            </a:r>
            <a:r>
              <a:rPr lang="en-US" altLang="en-US" dirty="0">
                <a:solidFill>
                  <a:schemeClr val="tx1"/>
                </a:solidFill>
                <a:latin typeface="Calibri" panose="020F0502020204030204" pitchFamily="34" charset="0"/>
                <a:cs typeface="Calibri" panose="020F0502020204030204" pitchFamily="34" charset="0"/>
              </a:rPr>
              <a:t> and </a:t>
            </a:r>
            <a:r>
              <a:rPr lang="en-US" altLang="en-US" dirty="0" err="1">
                <a:solidFill>
                  <a:schemeClr val="tx1"/>
                </a:solidFill>
                <a:latin typeface="Calibri" panose="020F0502020204030204" pitchFamily="34" charset="0"/>
                <a:cs typeface="Calibri" panose="020F0502020204030204" pitchFamily="34" charset="0"/>
              </a:rPr>
              <a:t>n_estimators</a:t>
            </a:r>
            <a:r>
              <a:rPr lang="en-US" altLang="en-US" dirty="0">
                <a:solidFill>
                  <a:schemeClr val="tx1"/>
                </a:solidFill>
                <a:latin typeface="Calibri" panose="020F0502020204030204" pitchFamily="34" charset="0"/>
                <a:cs typeface="Calibri" panose="020F0502020204030204" pitchFamily="34" charset="0"/>
              </a:rPr>
              <a:t>.</a:t>
            </a:r>
          </a:p>
          <a:p>
            <a:pPr marL="285750" indent="-285750" algn="just" defTabSz="914400">
              <a:buFont typeface="Arial" panose="020B0604020202020204" pitchFamily="34" charset="0"/>
              <a:buChar char="•"/>
            </a:pPr>
            <a:r>
              <a:rPr lang="en-US" altLang="en-US" b="1" dirty="0" err="1">
                <a:solidFill>
                  <a:schemeClr val="tx1"/>
                </a:solidFill>
                <a:latin typeface="Calibri" panose="020F0502020204030204" pitchFamily="34" charset="0"/>
                <a:cs typeface="Calibri" panose="020F0502020204030204" pitchFamily="34" charset="0"/>
              </a:rPr>
              <a:t>n_estimators</a:t>
            </a:r>
            <a:r>
              <a:rPr lang="en-US" altLang="en-US" b="1" dirty="0">
                <a:solidFill>
                  <a:schemeClr val="tx1"/>
                </a:solidFill>
                <a:latin typeface="Calibri" panose="020F0502020204030204" pitchFamily="34" charset="0"/>
                <a:cs typeface="Calibri" panose="020F0502020204030204" pitchFamily="34" charset="0"/>
              </a:rPr>
              <a:t> :</a:t>
            </a:r>
            <a:r>
              <a:rPr lang="en-US" altLang="en-US" dirty="0">
                <a:solidFill>
                  <a:schemeClr val="tx1"/>
                </a:solidFill>
                <a:latin typeface="Calibri" panose="020F0502020204030204" pitchFamily="34" charset="0"/>
                <a:cs typeface="Calibri" panose="020F0502020204030204" pitchFamily="34" charset="0"/>
              </a:rPr>
              <a:t>The number of boosting stages to perform. Gradient boosting is fairly robust to over-fitting so a large number usually results in better performance.</a:t>
            </a:r>
          </a:p>
          <a:p>
            <a:pPr marL="285750" indent="-285750" algn="just" defTabSz="914400">
              <a:buFont typeface="Arial" panose="020B0604020202020204" pitchFamily="34" charset="0"/>
              <a:buChar char="•"/>
            </a:pPr>
            <a:r>
              <a:rPr lang="en-US" b="1" dirty="0" err="1">
                <a:solidFill>
                  <a:schemeClr val="tx1"/>
                </a:solidFill>
                <a:latin typeface="Calibri" panose="020F0502020204030204" pitchFamily="34" charset="0"/>
                <a:cs typeface="Calibri" panose="020F0502020204030204" pitchFamily="34" charset="0"/>
              </a:rPr>
              <a:t>max_depth</a:t>
            </a:r>
            <a:r>
              <a:rPr lang="en-US" b="1" dirty="0">
                <a:solidFill>
                  <a:schemeClr val="tx1"/>
                </a:solidFill>
                <a:latin typeface="Calibri" panose="020F0502020204030204" pitchFamily="34" charset="0"/>
                <a:cs typeface="Calibri" panose="020F0502020204030204" pitchFamily="34" charset="0"/>
              </a:rPr>
              <a:t> : </a:t>
            </a:r>
            <a:r>
              <a:rPr lang="en-US" dirty="0">
                <a:solidFill>
                  <a:schemeClr val="tx1"/>
                </a:solidFill>
                <a:latin typeface="Calibri" panose="020F0502020204030204" pitchFamily="34" charset="0"/>
                <a:cs typeface="Calibri" panose="020F0502020204030204" pitchFamily="34" charset="0"/>
              </a:rPr>
              <a:t>maximum depth of a tree. Used to control </a:t>
            </a:r>
            <a:r>
              <a:rPr lang="en-US" dirty="0" err="1">
                <a:solidFill>
                  <a:schemeClr val="tx1"/>
                </a:solidFill>
                <a:latin typeface="Calibri" panose="020F0502020204030204" pitchFamily="34" charset="0"/>
                <a:cs typeface="Calibri" panose="020F0502020204030204" pitchFamily="34" charset="0"/>
              </a:rPr>
              <a:t>overfitting</a:t>
            </a:r>
            <a:r>
              <a:rPr lang="en-US" dirty="0">
                <a:solidFill>
                  <a:schemeClr val="tx1"/>
                </a:solidFill>
                <a:latin typeface="Calibri" panose="020F0502020204030204" pitchFamily="34" charset="0"/>
                <a:cs typeface="Calibri" panose="020F0502020204030204" pitchFamily="34" charset="0"/>
              </a:rPr>
              <a:t>.</a:t>
            </a:r>
          </a:p>
          <a:p>
            <a:pPr marL="285750" indent="-285750" algn="just" defTabSz="914400">
              <a:buFont typeface="Arial" panose="020B0604020202020204" pitchFamily="34" charset="0"/>
              <a:buChar char="•"/>
            </a:pPr>
            <a:r>
              <a:rPr lang="en-US" b="1" dirty="0" err="1">
                <a:solidFill>
                  <a:schemeClr val="tx1"/>
                </a:solidFill>
                <a:latin typeface="Calibri" panose="020F0502020204030204" pitchFamily="34" charset="0"/>
                <a:cs typeface="Calibri" panose="020F0502020204030204" pitchFamily="34" charset="0"/>
              </a:rPr>
              <a:t>max_leaf_nodes</a:t>
            </a:r>
            <a:r>
              <a:rPr lang="en-US" b="1" dirty="0">
                <a:solidFill>
                  <a:schemeClr val="tx1"/>
                </a:solidFill>
                <a:latin typeface="Calibri" panose="020F0502020204030204" pitchFamily="34" charset="0"/>
                <a:cs typeface="Calibri" panose="020F0502020204030204" pitchFamily="34" charset="0"/>
              </a:rPr>
              <a:t> : </a:t>
            </a:r>
            <a:r>
              <a:rPr lang="en-US" dirty="0">
                <a:solidFill>
                  <a:schemeClr val="tx1"/>
                </a:solidFill>
                <a:latin typeface="Calibri" panose="020F0502020204030204" pitchFamily="34" charset="0"/>
                <a:cs typeface="Calibri" panose="020F0502020204030204" pitchFamily="34" charset="0"/>
              </a:rPr>
              <a:t>maximum number of terminal leaves in a tree. If this is defined </a:t>
            </a:r>
            <a:r>
              <a:rPr lang="en-US" dirty="0" err="1">
                <a:solidFill>
                  <a:schemeClr val="tx1"/>
                </a:solidFill>
                <a:latin typeface="Calibri" panose="020F0502020204030204" pitchFamily="34" charset="0"/>
                <a:cs typeface="Calibri" panose="020F0502020204030204" pitchFamily="34" charset="0"/>
              </a:rPr>
              <a:t>max_depth</a:t>
            </a:r>
            <a:r>
              <a:rPr lang="en-US" dirty="0">
                <a:solidFill>
                  <a:schemeClr val="tx1"/>
                </a:solidFill>
                <a:latin typeface="Calibri" panose="020F0502020204030204" pitchFamily="34" charset="0"/>
                <a:cs typeface="Calibri" panose="020F0502020204030204" pitchFamily="34" charset="0"/>
              </a:rPr>
              <a:t> is ignored.</a:t>
            </a:r>
          </a:p>
          <a:p>
            <a:pPr marL="285750" indent="-285750" algn="just" defTabSz="914400">
              <a:buFont typeface="Arial" panose="020B0604020202020204" pitchFamily="34" charset="0"/>
              <a:buChar char="•"/>
            </a:pPr>
            <a:r>
              <a:rPr lang="en-US" b="1" dirty="0" err="1">
                <a:solidFill>
                  <a:schemeClr val="tx1"/>
                </a:solidFill>
                <a:latin typeface="Calibri" panose="020F0502020204030204" pitchFamily="34" charset="0"/>
                <a:cs typeface="Calibri" panose="020F0502020204030204" pitchFamily="34" charset="0"/>
              </a:rPr>
              <a:t>max_features</a:t>
            </a:r>
            <a:r>
              <a:rPr lang="en-US" b="1" dirty="0">
                <a:solidFill>
                  <a:schemeClr val="tx1"/>
                </a:solidFill>
                <a:latin typeface="Calibri" panose="020F0502020204030204" pitchFamily="34" charset="0"/>
                <a:cs typeface="Calibri" panose="020F0502020204030204" pitchFamily="34" charset="0"/>
              </a:rPr>
              <a:t> : </a:t>
            </a:r>
            <a:r>
              <a:rPr lang="en-US" dirty="0">
                <a:solidFill>
                  <a:schemeClr val="tx1"/>
                </a:solidFill>
                <a:latin typeface="Calibri" panose="020F0502020204030204" pitchFamily="34" charset="0"/>
                <a:cs typeface="Calibri" panose="020F0502020204030204" pitchFamily="34" charset="0"/>
              </a:rPr>
              <a:t>number of features it should consider while searching for the best split.</a:t>
            </a:r>
          </a:p>
        </p:txBody>
      </p:sp>
      <p:sp>
        <p:nvSpPr>
          <p:cNvPr id="3" name="Rectangle 1">
            <a:extLst>
              <a:ext uri="{FF2B5EF4-FFF2-40B4-BE49-F238E27FC236}">
                <a16:creationId xmlns:a16="http://schemas.microsoft.com/office/drawing/2014/main" id="{AD9242E3-6E8B-4260-A644-19EB6B9882D9}"/>
              </a:ext>
            </a:extLst>
          </p:cNvPr>
          <p:cNvSpPr>
            <a:spLocks noChangeArrowheads="1"/>
          </p:cNvSpPr>
          <p:nvPr/>
        </p:nvSpPr>
        <p:spPr bwMode="auto">
          <a:xfrm>
            <a:off x="0" y="-184666"/>
            <a:ext cx="92398" cy="369332"/>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92384B5-BCDF-4E5B-AD32-C82F218AA97F}"/>
              </a:ext>
            </a:extLst>
          </p:cNvPr>
          <p:cNvSpPr>
            <a:spLocks noChangeArrowheads="1"/>
          </p:cNvSpPr>
          <p:nvPr/>
        </p:nvSpPr>
        <p:spPr bwMode="auto">
          <a:xfrm>
            <a:off x="0" y="-184666"/>
            <a:ext cx="9239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4208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Extreme Gradient Boosting</a:t>
            </a:r>
          </a:p>
        </p:txBody>
      </p:sp>
      <p:sp>
        <p:nvSpPr>
          <p:cNvPr id="5" name="Rectangle 4"/>
          <p:cNvSpPr/>
          <p:nvPr/>
        </p:nvSpPr>
        <p:spPr>
          <a:xfrm>
            <a:off x="807076" y="1640399"/>
            <a:ext cx="8002073" cy="338554"/>
          </a:xfrm>
          <a:prstGeom prst="rect">
            <a:avLst/>
          </a:prstGeom>
        </p:spPr>
        <p:txBody>
          <a:bodyPr wrap="square">
            <a:spAutoFit/>
          </a:bodyPr>
          <a:lstStyle/>
          <a:p>
            <a:endParaRPr lang="en-US" sz="1600" b="0" i="0" dirty="0">
              <a:effectLst/>
              <a:latin typeface="medium-content-serif-font"/>
            </a:endParaRPr>
          </a:p>
        </p:txBody>
      </p:sp>
      <p:sp>
        <p:nvSpPr>
          <p:cNvPr id="3" name="Rectangle 2"/>
          <p:cNvSpPr/>
          <p:nvPr/>
        </p:nvSpPr>
        <p:spPr>
          <a:xfrm>
            <a:off x="807076" y="1386958"/>
            <a:ext cx="10577848" cy="5632311"/>
          </a:xfrm>
          <a:prstGeom prst="rect">
            <a:avLst/>
          </a:prstGeom>
        </p:spPr>
        <p:txBody>
          <a:bodyPr wrap="square">
            <a:spAutoFit/>
          </a:bodyPr>
          <a:lstStyle/>
          <a:p>
            <a:pPr marL="285750" indent="-285750">
              <a:buFont typeface="Wingdings" panose="05000000000000000000" pitchFamily="2" charset="2"/>
              <a:buChar char="Ø"/>
            </a:pPr>
            <a:r>
              <a:rPr lang="en-US" dirty="0" err="1">
                <a:latin typeface="Calibri" panose="020F0502020204030204" pitchFamily="34" charset="0"/>
                <a:cs typeface="Calibri" panose="020F0502020204030204" pitchFamily="34" charset="0"/>
              </a:rPr>
              <a:t>XGBoost</a:t>
            </a:r>
            <a:r>
              <a:rPr lang="en-US" dirty="0">
                <a:latin typeface="Calibri" panose="020F0502020204030204" pitchFamily="34" charset="0"/>
                <a:cs typeface="Calibri" panose="020F0502020204030204" pitchFamily="34" charset="0"/>
              </a:rPr>
              <a:t> aka extreme gradient boosting aims to focus on computation speed and model efficiency. </a:t>
            </a:r>
            <a:r>
              <a:rPr lang="en-IN" dirty="0" err="1">
                <a:latin typeface="Calibri" panose="020F0502020204030204" pitchFamily="34" charset="0"/>
                <a:cs typeface="Calibri" panose="020F0502020204030204" pitchFamily="34" charset="0"/>
              </a:rPr>
              <a:t>XGBoost</a:t>
            </a:r>
            <a:r>
              <a:rPr lang="en-IN" dirty="0">
                <a:latin typeface="Calibri" panose="020F0502020204030204" pitchFamily="34" charset="0"/>
                <a:cs typeface="Calibri" panose="020F0502020204030204" pitchFamily="34" charset="0"/>
              </a:rPr>
              <a:t> improves upon the base GBM framework through systems optimization and algorithmic enhancements.</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It is a perfect combination of software and hardware optimization techniques to yield superior results using less computing resources in the shortest amount of time.</a:t>
            </a:r>
          </a:p>
          <a:p>
            <a:pPr marL="285750" indent="-285750">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dirty="0">
                <a:latin typeface="Calibri" panose="020F0502020204030204" pitchFamily="34" charset="0"/>
                <a:cs typeface="Calibri" panose="020F0502020204030204" pitchFamily="34" charset="0"/>
              </a:rPr>
              <a:t>The speed of </a:t>
            </a:r>
            <a:r>
              <a:rPr lang="en-IN" dirty="0" err="1">
                <a:latin typeface="Calibri" panose="020F0502020204030204" pitchFamily="34" charset="0"/>
                <a:cs typeface="Calibri" panose="020F0502020204030204" pitchFamily="34" charset="0"/>
              </a:rPr>
              <a:t>XGBoost</a:t>
            </a:r>
            <a:r>
              <a:rPr lang="en-IN" dirty="0">
                <a:latin typeface="Calibri" panose="020F0502020204030204" pitchFamily="34" charset="0"/>
                <a:cs typeface="Calibri" panose="020F0502020204030204" pitchFamily="34" charset="0"/>
              </a:rPr>
              <a:t> is both in adding parallelism in the construction of individual trees, and in the efficient preparation of the input data (e.g. splitting based upon </a:t>
            </a:r>
            <a:r>
              <a:rPr lang="en-IN" dirty="0" err="1">
                <a:latin typeface="Calibri" panose="020F0502020204030204" pitchFamily="34" charset="0"/>
                <a:cs typeface="Calibri" panose="020F0502020204030204" pitchFamily="34" charset="0"/>
              </a:rPr>
              <a:t>Xth</a:t>
            </a:r>
            <a:r>
              <a:rPr lang="en-IN" dirty="0">
                <a:latin typeface="Calibri" panose="020F0502020204030204" pitchFamily="34" charset="0"/>
                <a:cs typeface="Calibri" panose="020F0502020204030204" pitchFamily="34" charset="0"/>
              </a:rPr>
              <a:t> percentile) to aid in the speed up in the construction of trees.</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u="sng" dirty="0">
                <a:latin typeface="Calibri" panose="020F0502020204030204" pitchFamily="34" charset="0"/>
                <a:cs typeface="Calibri" panose="020F0502020204030204" pitchFamily="34" charset="0"/>
              </a:rPr>
              <a:t>Parallelization</a:t>
            </a:r>
            <a:r>
              <a:rPr lang="en-US" dirty="0">
                <a:latin typeface="Calibri" panose="020F0502020204030204" pitchFamily="34" charset="0"/>
                <a:cs typeface="Calibri" panose="020F0502020204030204" pitchFamily="34" charset="0"/>
              </a:rPr>
              <a:t>: XGBoost approaches the process of sequential tree building using parallelized implementation. It uses mechanisms such as </a:t>
            </a:r>
            <a:r>
              <a:rPr lang="en-IN" dirty="0">
                <a:latin typeface="Calibri" panose="020F0502020204030204" pitchFamily="34" charset="0"/>
                <a:cs typeface="Calibri" panose="020F0502020204030204" pitchFamily="34" charset="0"/>
              </a:rPr>
              <a:t>Column Block for Parallel Learning . A block is basically a small subset of data distributed among different machines (cores).</a:t>
            </a:r>
          </a:p>
          <a:p>
            <a:pPr marL="285750" indent="-285750">
              <a:buFont typeface="Wingdings" panose="05000000000000000000" pitchFamily="2" charset="2"/>
              <a:buChar char="Ø"/>
            </a:pPr>
            <a:endParaRPr lang="en-IN" b="0" i="0" dirty="0">
              <a:solidFill>
                <a:srgbClr val="292929"/>
              </a:solidFill>
              <a:effectLst/>
              <a:latin typeface="charter"/>
            </a:endParaRPr>
          </a:p>
          <a:p>
            <a:pPr marL="285750" indent="-285750">
              <a:buFont typeface="Wingdings" panose="05000000000000000000" pitchFamily="2" charset="2"/>
              <a:buChar char="Ø"/>
            </a:pPr>
            <a:r>
              <a:rPr lang="en-IN" b="1" u="sng" dirty="0">
                <a:latin typeface="Calibri" panose="020F0502020204030204" pitchFamily="34" charset="0"/>
                <a:cs typeface="Calibri" panose="020F0502020204030204" pitchFamily="34" charset="0"/>
              </a:rPr>
              <a:t>Tree Pruning </a:t>
            </a:r>
            <a:r>
              <a:rPr lang="en-IN" dirty="0">
                <a:solidFill>
                  <a:srgbClr val="292929"/>
                </a:solidFill>
                <a:latin typeface="charter"/>
              </a:rPr>
              <a:t>: </a:t>
            </a:r>
            <a:r>
              <a:rPr lang="en-US" dirty="0" err="1">
                <a:latin typeface="Calibri" panose="020F0502020204030204" pitchFamily="34" charset="0"/>
                <a:cs typeface="Calibri" panose="020F0502020204030204" pitchFamily="34" charset="0"/>
              </a:rPr>
              <a:t>XGBoost</a:t>
            </a:r>
            <a:r>
              <a:rPr lang="en-US" dirty="0">
                <a:latin typeface="Calibri" panose="020F0502020204030204" pitchFamily="34" charset="0"/>
                <a:cs typeface="Calibri" panose="020F0502020204030204" pitchFamily="34" charset="0"/>
              </a:rPr>
              <a:t> uses ‘</a:t>
            </a:r>
            <a:r>
              <a:rPr lang="en-US" dirty="0" err="1">
                <a:latin typeface="Calibri" panose="020F0502020204030204" pitchFamily="34" charset="0"/>
                <a:cs typeface="Calibri" panose="020F0502020204030204" pitchFamily="34" charset="0"/>
              </a:rPr>
              <a:t>max_depth</a:t>
            </a:r>
            <a:r>
              <a:rPr lang="en-US" dirty="0">
                <a:latin typeface="Calibri" panose="020F0502020204030204" pitchFamily="34" charset="0"/>
                <a:cs typeface="Calibri" panose="020F0502020204030204" pitchFamily="34" charset="0"/>
              </a:rPr>
              <a:t>’ parameter as specified instead of criterion first, and starts pruning trees backward</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u="sng" dirty="0">
                <a:latin typeface="Calibri" panose="020F0502020204030204" pitchFamily="34" charset="0"/>
                <a:cs typeface="Calibri" panose="020F0502020204030204" pitchFamily="34" charset="0"/>
              </a:rPr>
              <a:t>Hardware Optimization: </a:t>
            </a:r>
            <a:r>
              <a:rPr lang="en-US" dirty="0">
                <a:latin typeface="Calibri" panose="020F0502020204030204" pitchFamily="34" charset="0"/>
                <a:cs typeface="Calibri" panose="020F0502020204030204" pitchFamily="34" charset="0"/>
              </a:rPr>
              <a:t>This algorithm has been designed to make efficient use of hardware resources. It uses mechanisms such as CPU caches for speed.</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3783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Performance Validation</a:t>
            </a:r>
            <a:endParaRPr dirty="0"/>
          </a:p>
        </p:txBody>
      </p:sp>
      <p:sp>
        <p:nvSpPr>
          <p:cNvPr id="5" name="TextBox 4">
            <a:extLst>
              <a:ext uri="{FF2B5EF4-FFF2-40B4-BE49-F238E27FC236}">
                <a16:creationId xmlns:a16="http://schemas.microsoft.com/office/drawing/2014/main" id="{5CC15D3F-478D-45C7-89BE-9D36002C6F4C}"/>
              </a:ext>
            </a:extLst>
          </p:cNvPr>
          <p:cNvSpPr txBox="1"/>
          <p:nvPr/>
        </p:nvSpPr>
        <p:spPr>
          <a:xfrm>
            <a:off x="781664" y="1887794"/>
            <a:ext cx="10191136" cy="369332"/>
          </a:xfrm>
          <a:prstGeom prst="rect">
            <a:avLst/>
          </a:prstGeom>
          <a:noFill/>
        </p:spPr>
        <p:txBody>
          <a:bodyPr wrap="square" rtlCol="0">
            <a:spAutoFit/>
          </a:bodyPr>
          <a:lstStyle/>
          <a:p>
            <a:r>
              <a:rPr lang="en-IN" b="0" i="0" dirty="0">
                <a:solidFill>
                  <a:srgbClr val="0A0A0A"/>
                </a:solidFill>
                <a:effectLst/>
                <a:latin typeface="Calibri" panose="020F0502020204030204" pitchFamily="34" charset="0"/>
                <a:cs typeface="Calibri" panose="020F0502020204030204" pitchFamily="34" charset="0"/>
              </a:rPr>
              <a:t>Performance validation of Boosting</a:t>
            </a:r>
            <a:endParaRPr lang="en-IN" dirty="0">
              <a:solidFill>
                <a:srgbClr val="0A0A0A"/>
              </a:solidFill>
              <a:latin typeface="Calibri" panose="020F0502020204030204" pitchFamily="34" charset="0"/>
              <a:cs typeface="Calibri" panose="020F0502020204030204" pitchFamily="34" charset="0"/>
            </a:endParaRPr>
          </a:p>
        </p:txBody>
      </p:sp>
      <p:sp>
        <p:nvSpPr>
          <p:cNvPr id="15" name="Arrow: Right 14">
            <a:extLst>
              <a:ext uri="{FF2B5EF4-FFF2-40B4-BE49-F238E27FC236}">
                <a16:creationId xmlns:a16="http://schemas.microsoft.com/office/drawing/2014/main" id="{F83E2FEB-F256-4BD2-BBE0-7C3BF4D83F20}"/>
              </a:ext>
            </a:extLst>
          </p:cNvPr>
          <p:cNvSpPr/>
          <p:nvPr/>
        </p:nvSpPr>
        <p:spPr>
          <a:xfrm>
            <a:off x="5206180" y="3103913"/>
            <a:ext cx="2403988" cy="819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Modelling on Training Data</a:t>
            </a:r>
            <a:endParaRPr lang="en-IN" sz="1400" dirty="0">
              <a:solidFill>
                <a:schemeClr val="tx1"/>
              </a:solidFill>
            </a:endParaRPr>
          </a:p>
        </p:txBody>
      </p:sp>
      <p:sp>
        <p:nvSpPr>
          <p:cNvPr id="17" name="Oval 16">
            <a:extLst>
              <a:ext uri="{FF2B5EF4-FFF2-40B4-BE49-F238E27FC236}">
                <a16:creationId xmlns:a16="http://schemas.microsoft.com/office/drawing/2014/main" id="{17CCF5F4-28C9-40CD-94F9-F280A24F1888}"/>
              </a:ext>
            </a:extLst>
          </p:cNvPr>
          <p:cNvSpPr/>
          <p:nvPr/>
        </p:nvSpPr>
        <p:spPr>
          <a:xfrm>
            <a:off x="7875639" y="3103913"/>
            <a:ext cx="1268361" cy="1040384"/>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endParaRPr lang="en-IN" dirty="0"/>
          </a:p>
        </p:txBody>
      </p:sp>
      <p:sp>
        <p:nvSpPr>
          <p:cNvPr id="18" name="Arrow: Left 17">
            <a:extLst>
              <a:ext uri="{FF2B5EF4-FFF2-40B4-BE49-F238E27FC236}">
                <a16:creationId xmlns:a16="http://schemas.microsoft.com/office/drawing/2014/main" id="{521DBECA-7C49-4FC8-811D-60F9008F64B8}"/>
              </a:ext>
            </a:extLst>
          </p:cNvPr>
          <p:cNvSpPr/>
          <p:nvPr/>
        </p:nvSpPr>
        <p:spPr>
          <a:xfrm rot="19843323">
            <a:off x="5008195" y="4533373"/>
            <a:ext cx="3338152" cy="6357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Apply on Test Data</a:t>
            </a:r>
            <a:endParaRPr lang="en-IN" sz="1400" dirty="0">
              <a:solidFill>
                <a:schemeClr val="tx1"/>
              </a:solidFill>
            </a:endParaRPr>
          </a:p>
        </p:txBody>
      </p:sp>
      <p:sp>
        <p:nvSpPr>
          <p:cNvPr id="22" name="Arrow: Right 21">
            <a:extLst>
              <a:ext uri="{FF2B5EF4-FFF2-40B4-BE49-F238E27FC236}">
                <a16:creationId xmlns:a16="http://schemas.microsoft.com/office/drawing/2014/main" id="{F17785A4-ADAA-4A14-9CA0-D2535A978CCF}"/>
              </a:ext>
            </a:extLst>
          </p:cNvPr>
          <p:cNvSpPr/>
          <p:nvPr/>
        </p:nvSpPr>
        <p:spPr>
          <a:xfrm>
            <a:off x="5250424" y="5944788"/>
            <a:ext cx="266454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Prediction</a:t>
            </a:r>
            <a:endParaRPr lang="en-IN" sz="1400" dirty="0">
              <a:solidFill>
                <a:schemeClr val="tx1"/>
              </a:solidFill>
            </a:endParaRPr>
          </a:p>
        </p:txBody>
      </p:sp>
      <p:pic>
        <p:nvPicPr>
          <p:cNvPr id="24" name="Picture 23">
            <a:extLst>
              <a:ext uri="{FF2B5EF4-FFF2-40B4-BE49-F238E27FC236}">
                <a16:creationId xmlns:a16="http://schemas.microsoft.com/office/drawing/2014/main" id="{39669778-E1E4-41D3-B4E1-6E3275A5B9F0}"/>
              </a:ext>
            </a:extLst>
          </p:cNvPr>
          <p:cNvPicPr>
            <a:picLocks noChangeAspect="1"/>
          </p:cNvPicPr>
          <p:nvPr/>
        </p:nvPicPr>
        <p:blipFill>
          <a:blip r:embed="rId3"/>
          <a:stretch>
            <a:fillRect/>
          </a:stretch>
        </p:blipFill>
        <p:spPr>
          <a:xfrm>
            <a:off x="361024" y="2714925"/>
            <a:ext cx="4867275" cy="3771900"/>
          </a:xfrm>
          <a:prstGeom prst="rect">
            <a:avLst/>
          </a:prstGeom>
        </p:spPr>
      </p:pic>
      <p:pic>
        <p:nvPicPr>
          <p:cNvPr id="29" name="Picture 28">
            <a:extLst>
              <a:ext uri="{FF2B5EF4-FFF2-40B4-BE49-F238E27FC236}">
                <a16:creationId xmlns:a16="http://schemas.microsoft.com/office/drawing/2014/main" id="{60696FB9-D661-45B1-B04E-E4BC6C27411E}"/>
              </a:ext>
            </a:extLst>
          </p:cNvPr>
          <p:cNvPicPr>
            <a:picLocks noChangeAspect="1"/>
          </p:cNvPicPr>
          <p:nvPr/>
        </p:nvPicPr>
        <p:blipFill>
          <a:blip r:embed="rId4"/>
          <a:stretch>
            <a:fillRect/>
          </a:stretch>
        </p:blipFill>
        <p:spPr>
          <a:xfrm>
            <a:off x="8018697" y="5396044"/>
            <a:ext cx="3829050" cy="1266825"/>
          </a:xfrm>
          <a:prstGeom prst="rect">
            <a:avLst/>
          </a:prstGeom>
        </p:spPr>
      </p:pic>
    </p:spTree>
    <p:extLst>
      <p:ext uri="{BB962C8B-B14F-4D97-AF65-F5344CB8AC3E}">
        <p14:creationId xmlns:p14="http://schemas.microsoft.com/office/powerpoint/2010/main" val="273494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Typical Data Science Cycle</a:t>
            </a:r>
            <a:endParaRPr dirty="0"/>
          </a:p>
        </p:txBody>
      </p:sp>
      <p:grpSp>
        <p:nvGrpSpPr>
          <p:cNvPr id="159" name="Google Shape;159;p20"/>
          <p:cNvGrpSpPr/>
          <p:nvPr/>
        </p:nvGrpSpPr>
        <p:grpSpPr>
          <a:xfrm>
            <a:off x="2506461" y="2356063"/>
            <a:ext cx="4939032" cy="3903563"/>
            <a:chOff x="1828598" y="-23468"/>
            <a:chExt cx="4939032" cy="3903563"/>
          </a:xfrm>
        </p:grpSpPr>
        <p:sp>
          <p:nvSpPr>
            <p:cNvPr id="160" name="Google Shape;160;p20"/>
            <p:cNvSpPr/>
            <p:nvPr/>
          </p:nvSpPr>
          <p:spPr>
            <a:xfrm>
              <a:off x="2372626" y="-23468"/>
              <a:ext cx="3851100" cy="3851100"/>
            </a:xfrm>
            <a:custGeom>
              <a:avLst/>
              <a:gdLst/>
              <a:ahLst/>
              <a:cxnLst/>
              <a:rect l="l" t="t" r="r" b="b"/>
              <a:pathLst>
                <a:path w="120000" h="120000" extrusionOk="0">
                  <a:moveTo>
                    <a:pt x="79226" y="6959"/>
                  </a:moveTo>
                  <a:lnTo>
                    <a:pt x="79226" y="6959"/>
                  </a:lnTo>
                  <a:cubicBezTo>
                    <a:pt x="103210" y="15652"/>
                    <a:pt x="118376" y="39359"/>
                    <a:pt x="116215" y="64779"/>
                  </a:cubicBezTo>
                  <a:cubicBezTo>
                    <a:pt x="114054" y="90199"/>
                    <a:pt x="95104" y="111005"/>
                    <a:pt x="69996" y="115525"/>
                  </a:cubicBezTo>
                  <a:cubicBezTo>
                    <a:pt x="44888" y="120045"/>
                    <a:pt x="19871" y="107154"/>
                    <a:pt x="8981" y="84084"/>
                  </a:cubicBezTo>
                  <a:cubicBezTo>
                    <a:pt x="-1910" y="61014"/>
                    <a:pt x="4037" y="33506"/>
                    <a:pt x="23484" y="16994"/>
                  </a:cubicBezTo>
                  <a:lnTo>
                    <a:pt x="21430" y="14077"/>
                  </a:lnTo>
                  <a:lnTo>
                    <a:pt x="29435" y="16589"/>
                  </a:lnTo>
                  <a:lnTo>
                    <a:pt x="29384" y="25374"/>
                  </a:lnTo>
                  <a:lnTo>
                    <a:pt x="27331" y="22459"/>
                  </a:lnTo>
                  <a:lnTo>
                    <a:pt x="27331" y="22459"/>
                  </a:lnTo>
                  <a:cubicBezTo>
                    <a:pt x="10398" y="37194"/>
                    <a:pt x="5426" y="61442"/>
                    <a:pt x="15192" y="81653"/>
                  </a:cubicBezTo>
                  <a:cubicBezTo>
                    <a:pt x="24959" y="101864"/>
                    <a:pt x="47047" y="113035"/>
                    <a:pt x="69114" y="108923"/>
                  </a:cubicBezTo>
                  <a:cubicBezTo>
                    <a:pt x="91182" y="104812"/>
                    <a:pt x="107765" y="86437"/>
                    <a:pt x="109599" y="64065"/>
                  </a:cubicBezTo>
                  <a:cubicBezTo>
                    <a:pt x="111432" y="41693"/>
                    <a:pt x="98062" y="20863"/>
                    <a:pt x="76959" y="13213"/>
                  </a:cubicBezTo>
                  <a:close/>
                </a:path>
              </a:pathLst>
            </a:custGeom>
            <a:solidFill>
              <a:srgbClr val="D1EC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 name="Google Shape;161;p20"/>
            <p:cNvSpPr/>
            <p:nvPr/>
          </p:nvSpPr>
          <p:spPr>
            <a:xfrm>
              <a:off x="3390464" y="1449"/>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2" name="Google Shape;162;p20"/>
            <p:cNvSpPr txBox="1"/>
            <p:nvPr/>
          </p:nvSpPr>
          <p:spPr>
            <a:xfrm>
              <a:off x="3434774" y="45759"/>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Data Collection</a:t>
              </a:r>
              <a:endParaRPr sz="1700" b="0" i="0" u="none" strike="noStrike" cap="none" dirty="0">
                <a:solidFill>
                  <a:schemeClr val="lt1"/>
                </a:solidFill>
                <a:latin typeface="Trebuchet MS"/>
                <a:ea typeface="Trebuchet MS"/>
                <a:cs typeface="Trebuchet MS"/>
                <a:sym typeface="Trebuchet MS"/>
              </a:endParaRPr>
            </a:p>
          </p:txBody>
        </p:sp>
        <p:sp>
          <p:nvSpPr>
            <p:cNvPr id="163" name="Google Shape;163;p20"/>
            <p:cNvSpPr/>
            <p:nvPr/>
          </p:nvSpPr>
          <p:spPr>
            <a:xfrm>
              <a:off x="4952330" y="1136211"/>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 name="Google Shape;164;p20"/>
            <p:cNvSpPr txBox="1"/>
            <p:nvPr/>
          </p:nvSpPr>
          <p:spPr>
            <a:xfrm>
              <a:off x="4996640" y="1180521"/>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Data Understanding</a:t>
              </a:r>
              <a:endParaRPr sz="1700" b="0" i="0" u="none" strike="noStrike" cap="none" dirty="0">
                <a:solidFill>
                  <a:schemeClr val="lt1"/>
                </a:solidFill>
                <a:latin typeface="Trebuchet MS"/>
                <a:ea typeface="Trebuchet MS"/>
                <a:cs typeface="Trebuchet MS"/>
                <a:sym typeface="Trebuchet MS"/>
              </a:endParaRPr>
            </a:p>
          </p:txBody>
        </p:sp>
        <p:sp>
          <p:nvSpPr>
            <p:cNvPr id="165" name="Google Shape;165;p20"/>
            <p:cNvSpPr/>
            <p:nvPr/>
          </p:nvSpPr>
          <p:spPr>
            <a:xfrm>
              <a:off x="4355750" y="2972295"/>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6" name="Google Shape;166;p20"/>
            <p:cNvSpPr txBox="1"/>
            <p:nvPr/>
          </p:nvSpPr>
          <p:spPr>
            <a:xfrm>
              <a:off x="4400060" y="3016605"/>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Data Pre-Processing</a:t>
              </a:r>
              <a:endParaRPr sz="1700" b="0" i="0" u="none" strike="noStrike" cap="none" dirty="0">
                <a:solidFill>
                  <a:schemeClr val="lt1"/>
                </a:solidFill>
                <a:latin typeface="Trebuchet MS"/>
                <a:ea typeface="Trebuchet MS"/>
                <a:cs typeface="Trebuchet MS"/>
                <a:sym typeface="Trebuchet MS"/>
              </a:endParaRPr>
            </a:p>
          </p:txBody>
        </p:sp>
        <p:sp>
          <p:nvSpPr>
            <p:cNvPr id="167" name="Google Shape;167;p20"/>
            <p:cNvSpPr/>
            <p:nvPr/>
          </p:nvSpPr>
          <p:spPr>
            <a:xfrm>
              <a:off x="2425178" y="2972295"/>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8" name="Google Shape;168;p20"/>
            <p:cNvSpPr txBox="1"/>
            <p:nvPr/>
          </p:nvSpPr>
          <p:spPr>
            <a:xfrm>
              <a:off x="2469488" y="3016605"/>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Model Building &amp; Evaluation</a:t>
              </a:r>
              <a:endParaRPr sz="1700" b="0" i="0" u="none" strike="noStrike" cap="none" dirty="0">
                <a:solidFill>
                  <a:schemeClr val="lt1"/>
                </a:solidFill>
                <a:latin typeface="Trebuchet MS"/>
                <a:ea typeface="Trebuchet MS"/>
                <a:cs typeface="Trebuchet MS"/>
                <a:sym typeface="Trebuchet MS"/>
              </a:endParaRPr>
            </a:p>
          </p:txBody>
        </p:sp>
        <p:sp>
          <p:nvSpPr>
            <p:cNvPr id="169" name="Google Shape;169;p20"/>
            <p:cNvSpPr/>
            <p:nvPr/>
          </p:nvSpPr>
          <p:spPr>
            <a:xfrm>
              <a:off x="1828598" y="1136211"/>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0" name="Google Shape;170;p20"/>
            <p:cNvSpPr txBox="1"/>
            <p:nvPr/>
          </p:nvSpPr>
          <p:spPr>
            <a:xfrm>
              <a:off x="1872908" y="1180521"/>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Business Insights &amp; Understanding</a:t>
              </a:r>
              <a:endParaRPr sz="1700" b="0" i="0" u="none" strike="noStrike" cap="none" dirty="0">
                <a:solidFill>
                  <a:schemeClr val="lt1"/>
                </a:solidFill>
                <a:latin typeface="Trebuchet MS"/>
                <a:ea typeface="Trebuchet MS"/>
                <a:cs typeface="Trebuchet MS"/>
                <a:sym typeface="Trebuchet MS"/>
              </a:endParaRPr>
            </a:p>
          </p:txBody>
        </p:sp>
      </p:grpSp>
      <p:sp>
        <p:nvSpPr>
          <p:cNvPr id="171" name="Google Shape;171;p20"/>
          <p:cNvSpPr txBox="1"/>
          <p:nvPr/>
        </p:nvSpPr>
        <p:spPr>
          <a:xfrm>
            <a:off x="-392825" y="3036725"/>
            <a:ext cx="681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Trebuchet MS"/>
              <a:ea typeface="Trebuchet MS"/>
              <a:cs typeface="Trebuchet MS"/>
              <a:sym typeface="Trebuchet MS"/>
            </a:endParaRPr>
          </a:p>
        </p:txBody>
      </p:sp>
      <p:sp>
        <p:nvSpPr>
          <p:cNvPr id="3" name="Frame 2">
            <a:extLst>
              <a:ext uri="{FF2B5EF4-FFF2-40B4-BE49-F238E27FC236}">
                <a16:creationId xmlns:a16="http://schemas.microsoft.com/office/drawing/2014/main" id="{5C17C2F2-DBC2-4720-B38B-572985F37833}"/>
              </a:ext>
            </a:extLst>
          </p:cNvPr>
          <p:cNvSpPr/>
          <p:nvPr/>
        </p:nvSpPr>
        <p:spPr>
          <a:xfrm>
            <a:off x="3107140" y="5474754"/>
            <a:ext cx="1823786" cy="661764"/>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Model Evaluation Metrics</a:t>
            </a:r>
          </a:p>
        </p:txBody>
      </p:sp>
      <p:sp>
        <p:nvSpPr>
          <p:cNvPr id="4" name="Rectangle 3"/>
          <p:cNvSpPr>
            <a:spLocks noChangeArrowheads="1"/>
          </p:cNvSpPr>
          <p:nvPr/>
        </p:nvSpPr>
        <p:spPr bwMode="auto">
          <a:xfrm>
            <a:off x="665372" y="2264016"/>
            <a:ext cx="8403191"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various metrics used to evaluate the results of the prediction are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Accuracy</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dirty="0">
                <a:latin typeface="Calibri" panose="020F0502020204030204" pitchFamily="34" charset="0"/>
                <a:cs typeface="Calibri" panose="020F0502020204030204" pitchFamily="34" charset="0"/>
              </a:rPr>
              <a:t>Precision</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Recall</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dirty="0">
                <a:latin typeface="Calibri" panose="020F0502020204030204" pitchFamily="34" charset="0"/>
                <a:cs typeface="Calibri" panose="020F0502020204030204" pitchFamily="34" charset="0"/>
              </a:rPr>
              <a:t>Area Under ROC Curve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MAPE/ MAD/ RMSE (For</a:t>
            </a:r>
            <a:r>
              <a:rPr kumimoji="0" lang="en-US" b="0" i="0" u="none" strike="noStrike" cap="none" normalizeH="0" dirty="0">
                <a:ln>
                  <a:noFill/>
                </a:ln>
                <a:solidFill>
                  <a:schemeClr val="tx1"/>
                </a:solidFill>
                <a:effectLst/>
                <a:latin typeface="Calibri" panose="020F0502020204030204" pitchFamily="34" charset="0"/>
                <a:cs typeface="Calibri" panose="020F0502020204030204" pitchFamily="34" charset="0"/>
              </a:rPr>
              <a:t> Regressors</a:t>
            </a:r>
            <a:r>
              <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5" name="Picture 4" descr="Data Science and Machine Learning : Confusion Matrix">
            <a:extLst>
              <a:ext uri="{FF2B5EF4-FFF2-40B4-BE49-F238E27FC236}">
                <a16:creationId xmlns:a16="http://schemas.microsoft.com/office/drawing/2014/main" id="{03860422-1667-4F05-99B4-B6BABF7E4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967" y="2534173"/>
            <a:ext cx="7020556" cy="3957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16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Machine Learning</a:t>
            </a:r>
            <a:endParaRPr dirty="0"/>
          </a:p>
        </p:txBody>
      </p:sp>
      <p:graphicFrame>
        <p:nvGraphicFramePr>
          <p:cNvPr id="3" name="Diagram 2">
            <a:extLst>
              <a:ext uri="{FF2B5EF4-FFF2-40B4-BE49-F238E27FC236}">
                <a16:creationId xmlns:a16="http://schemas.microsoft.com/office/drawing/2014/main" id="{134E0A01-D640-4161-BD90-DD72E4B7F604}"/>
              </a:ext>
            </a:extLst>
          </p:cNvPr>
          <p:cNvGraphicFramePr/>
          <p:nvPr>
            <p:extLst>
              <p:ext uri="{D42A27DB-BD31-4B8C-83A1-F6EECF244321}">
                <p14:modId xmlns:p14="http://schemas.microsoft.com/office/powerpoint/2010/main" val="3532705849"/>
              </p:ext>
            </p:extLst>
          </p:nvPr>
        </p:nvGraphicFramePr>
        <p:xfrm>
          <a:off x="2483464" y="1789020"/>
          <a:ext cx="6787535"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720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t>Ensemble Methods</a:t>
            </a:r>
          </a:p>
        </p:txBody>
      </p:sp>
      <p:sp>
        <p:nvSpPr>
          <p:cNvPr id="5" name="Content Placeholder 2">
            <a:extLst>
              <a:ext uri="{FF2B5EF4-FFF2-40B4-BE49-F238E27FC236}">
                <a16:creationId xmlns:a16="http://schemas.microsoft.com/office/drawing/2014/main" id="{A36A3386-84D3-4CD7-A599-28F1ED332576}"/>
              </a:ext>
            </a:extLst>
          </p:cNvPr>
          <p:cNvSpPr>
            <a:spLocks noGrp="1"/>
          </p:cNvSpPr>
          <p:nvPr>
            <p:ph idx="1"/>
          </p:nvPr>
        </p:nvSpPr>
        <p:spPr>
          <a:xfrm>
            <a:off x="677334" y="1600725"/>
            <a:ext cx="8596668" cy="4325699"/>
          </a:xfrm>
        </p:spPr>
        <p:txBody>
          <a:bodyPr>
            <a:normAutofit/>
          </a:bodyPr>
          <a:lstStyle/>
          <a:p>
            <a:r>
              <a:rPr lang="en-IN" b="0" i="0" dirty="0">
                <a:solidFill>
                  <a:srgbClr val="000000"/>
                </a:solidFill>
                <a:effectLst/>
                <a:latin typeface="Poppins"/>
              </a:rPr>
              <a:t>Ensemble </a:t>
            </a:r>
            <a:r>
              <a:rPr lang="en-IN" dirty="0">
                <a:solidFill>
                  <a:srgbClr val="000000"/>
                </a:solidFill>
                <a:latin typeface="Poppins"/>
              </a:rPr>
              <a:t>methods are machine learning techniques that combine several base models in order to produce one optimal predictive model. </a:t>
            </a:r>
          </a:p>
          <a:p>
            <a:r>
              <a:rPr lang="en-IN" dirty="0">
                <a:solidFill>
                  <a:srgbClr val="000000"/>
                </a:solidFill>
                <a:latin typeface="Poppins"/>
              </a:rPr>
              <a:t>They are more useful and proficient when the model is unstable(flexible) resulting in high variance between different sample sets taken out of the population. The basic intuition behind this is to expose the model to maximum variance within the given dataset itself</a:t>
            </a:r>
          </a:p>
          <a:p>
            <a:r>
              <a:rPr lang="en-IN" dirty="0">
                <a:solidFill>
                  <a:srgbClr val="000000"/>
                </a:solidFill>
                <a:latin typeface="Poppins"/>
              </a:rPr>
              <a:t>Two most common methods Are  bagging and boosting. </a:t>
            </a:r>
            <a:endParaRPr lang="en-US" dirty="0">
              <a:solidFill>
                <a:srgbClr val="000000"/>
              </a:solidFill>
              <a:latin typeface="Poppins"/>
            </a:endParaRPr>
          </a:p>
        </p:txBody>
      </p:sp>
      <p:pic>
        <p:nvPicPr>
          <p:cNvPr id="6" name="Picture 2" descr="https://miro.medium.com/max/800/0*qCcM7uCOqIw6npnJ.png">
            <a:extLst>
              <a:ext uri="{FF2B5EF4-FFF2-40B4-BE49-F238E27FC236}">
                <a16:creationId xmlns:a16="http://schemas.microsoft.com/office/drawing/2014/main" id="{BB64AFEF-78DD-431D-94FA-B097661D7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4414020"/>
            <a:ext cx="5684829" cy="218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78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t> Introduction</a:t>
            </a:r>
          </a:p>
        </p:txBody>
      </p:sp>
      <p:sp>
        <p:nvSpPr>
          <p:cNvPr id="3" name="Content Placeholder 2"/>
          <p:cNvSpPr>
            <a:spLocks noGrp="1"/>
          </p:cNvSpPr>
          <p:nvPr>
            <p:ph idx="1"/>
          </p:nvPr>
        </p:nvSpPr>
        <p:spPr>
          <a:xfrm>
            <a:off x="677334" y="1600726"/>
            <a:ext cx="8596668" cy="2085092"/>
          </a:xfrm>
        </p:spPr>
        <p:txBody>
          <a:bodyPr>
            <a:normAutofit/>
          </a:bodyPr>
          <a:lstStyle/>
          <a:p>
            <a:r>
              <a:rPr lang="en-US" dirty="0">
                <a:solidFill>
                  <a:srgbClr val="000000"/>
                </a:solidFill>
                <a:latin typeface="Poppins"/>
              </a:rPr>
              <a:t>The term ‘Boosting’ refers to a family of algorithms which converts weak learner to strong learners. </a:t>
            </a:r>
          </a:p>
          <a:p>
            <a:r>
              <a:rPr lang="en-US" dirty="0">
                <a:solidFill>
                  <a:srgbClr val="000000"/>
                </a:solidFill>
                <a:latin typeface="Poppins"/>
              </a:rPr>
              <a:t>Boosting is an ensemble method for improving the model predictions of any given learning algorithm. </a:t>
            </a:r>
          </a:p>
          <a:p>
            <a:r>
              <a:rPr lang="en-US" dirty="0">
                <a:solidFill>
                  <a:srgbClr val="000000"/>
                </a:solidFill>
                <a:latin typeface="Poppins"/>
              </a:rPr>
              <a:t>The idea of boosting is to train weak learners sequentially, each trying to correct its predecessor.</a:t>
            </a:r>
          </a:p>
          <a:p>
            <a:endParaRPr lang="en-US"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560EA637-0D07-4C63-821D-61CD91FF0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998" y="3685818"/>
            <a:ext cx="5490547" cy="2545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96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How Boosting Works</a:t>
            </a:r>
          </a:p>
        </p:txBody>
      </p:sp>
      <p:sp>
        <p:nvSpPr>
          <p:cNvPr id="3" name="Content Placeholder 2"/>
          <p:cNvSpPr>
            <a:spLocks noGrp="1"/>
          </p:cNvSpPr>
          <p:nvPr>
            <p:ph idx="1"/>
          </p:nvPr>
        </p:nvSpPr>
        <p:spPr>
          <a:xfrm>
            <a:off x="677334" y="1439372"/>
            <a:ext cx="8596668" cy="4976176"/>
          </a:xfrm>
        </p:spPr>
        <p:txBody>
          <a:bodyPr>
            <a:normAutofit/>
          </a:bodyPr>
          <a:lstStyle/>
          <a:p>
            <a:pPr marL="0" indent="0">
              <a:buNone/>
            </a:pPr>
            <a:r>
              <a:rPr lang="en-US" dirty="0">
                <a:latin typeface="Calibri" panose="020F0502020204030204" pitchFamily="34" charset="0"/>
                <a:cs typeface="Calibri" panose="020F0502020204030204" pitchFamily="34" charset="0"/>
              </a:rPr>
              <a:t>1.    The base learner applies equal weights for all the observations.</a:t>
            </a:r>
          </a:p>
          <a:p>
            <a:pPr marL="0" indent="0">
              <a:buNone/>
            </a:pPr>
            <a:r>
              <a:rPr lang="en-US" dirty="0">
                <a:latin typeface="Calibri" panose="020F0502020204030204" pitchFamily="34" charset="0"/>
                <a:cs typeface="Calibri" panose="020F0502020204030204" pitchFamily="34" charset="0"/>
              </a:rPr>
              <a:t>2.    If there is prediction errors, those observations are given higher priority </a:t>
            </a:r>
          </a:p>
          <a:p>
            <a:pPr marL="0" indent="0">
              <a:buNone/>
            </a:pPr>
            <a:r>
              <a:rPr lang="en-US" dirty="0">
                <a:latin typeface="Calibri" panose="020F0502020204030204" pitchFamily="34" charset="0"/>
                <a:cs typeface="Calibri" panose="020F0502020204030204" pitchFamily="34" charset="0"/>
              </a:rPr>
              <a:t>       &amp; then the next base learning algorithm is applied upon</a:t>
            </a:r>
          </a:p>
          <a:p>
            <a:pPr marL="0" indent="0">
              <a:buNone/>
            </a:pPr>
            <a:r>
              <a:rPr lang="en-US" dirty="0">
                <a:latin typeface="Calibri" panose="020F0502020204030204" pitchFamily="34" charset="0"/>
                <a:cs typeface="Calibri" panose="020F0502020204030204" pitchFamily="34" charset="0"/>
              </a:rPr>
              <a:t>3.    Run Step 2 until the highest accuracy is reached upon</a:t>
            </a:r>
          </a:p>
          <a:p>
            <a:pPr marL="0" indent="0">
              <a:buNone/>
            </a:pPr>
            <a:r>
              <a:rPr lang="en-US" dirty="0">
                <a:latin typeface="Calibri" panose="020F0502020204030204" pitchFamily="34" charset="0"/>
                <a:cs typeface="Calibri" panose="020F0502020204030204" pitchFamily="34" charset="0"/>
              </a:rPr>
              <a:t>4.    Finally, it combines the outputs from weak learner and creates a strong</a:t>
            </a:r>
          </a:p>
          <a:p>
            <a:pPr marL="0" indent="0">
              <a:buNone/>
            </a:pPr>
            <a:r>
              <a:rPr lang="en-US" dirty="0">
                <a:latin typeface="Calibri" panose="020F0502020204030204" pitchFamily="34" charset="0"/>
                <a:cs typeface="Calibri" panose="020F0502020204030204" pitchFamily="34" charset="0"/>
              </a:rPr>
              <a:t>       learner which eventually improves the prediction power of the model. </a:t>
            </a:r>
          </a:p>
          <a:p>
            <a:pPr marL="0" indent="0">
              <a:buNone/>
            </a:pPr>
            <a:r>
              <a:rPr lang="en-US" dirty="0">
                <a:latin typeface="Calibri" panose="020F0502020204030204" pitchFamily="34" charset="0"/>
                <a:cs typeface="Calibri" panose="020F0502020204030204" pitchFamily="34" charset="0"/>
              </a:rPr>
              <a:t>5.    Boosting pays higher focus on examples which are mis-classiﬁed or have </a:t>
            </a:r>
          </a:p>
          <a:p>
            <a:pPr marL="0" indent="0">
              <a:buNone/>
            </a:pPr>
            <a:r>
              <a:rPr lang="en-US" dirty="0">
                <a:latin typeface="Calibri" panose="020F0502020204030204" pitchFamily="34" charset="0"/>
                <a:cs typeface="Calibri" panose="020F0502020204030204" pitchFamily="34" charset="0"/>
              </a:rPr>
              <a:t>       higher errors by preceding weak rules.</a:t>
            </a:r>
          </a:p>
          <a:p>
            <a:pPr marL="354013" indent="-354013">
              <a:buNone/>
            </a:pPr>
            <a:r>
              <a:rPr lang="en-US" dirty="0">
                <a:latin typeface="Calibri" panose="020F0502020204030204" pitchFamily="34" charset="0"/>
                <a:cs typeface="Calibri" panose="020F0502020204030204" pitchFamily="34" charset="0"/>
              </a:rPr>
              <a:t>6.   This algorithm is additive and sequential (since they add more and more learner  sequentially)</a:t>
            </a:r>
          </a:p>
        </p:txBody>
      </p:sp>
      <p:pic>
        <p:nvPicPr>
          <p:cNvPr id="4" name="Picture 2" descr="Gradient Boosting – What You Need to Know — Machine Learning — DATA SCIENCE">
            <a:extLst>
              <a:ext uri="{FF2B5EF4-FFF2-40B4-BE49-F238E27FC236}">
                <a16:creationId xmlns:a16="http://schemas.microsoft.com/office/drawing/2014/main" id="{D2448D1E-2D64-4303-832D-E1C199BFC6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6143" y="1439372"/>
            <a:ext cx="4345858" cy="283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1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F655-0462-4A8B-9F09-1269BE8AB33E}"/>
              </a:ext>
            </a:extLst>
          </p:cNvPr>
          <p:cNvSpPr>
            <a:spLocks noGrp="1"/>
          </p:cNvSpPr>
          <p:nvPr>
            <p:ph type="title"/>
          </p:nvPr>
        </p:nvSpPr>
        <p:spPr>
          <a:xfrm>
            <a:off x="677334" y="757082"/>
            <a:ext cx="8596668" cy="1320800"/>
          </a:xfrm>
        </p:spPr>
        <p:txBody>
          <a:bodyPr/>
          <a:lstStyle/>
          <a:p>
            <a:r>
              <a:rPr lang="en-US" dirty="0"/>
              <a:t>Boosting Type</a:t>
            </a:r>
            <a:endParaRPr lang="en-IN" dirty="0"/>
          </a:p>
        </p:txBody>
      </p:sp>
      <p:sp>
        <p:nvSpPr>
          <p:cNvPr id="3" name="Content Placeholder 2">
            <a:extLst>
              <a:ext uri="{FF2B5EF4-FFF2-40B4-BE49-F238E27FC236}">
                <a16:creationId xmlns:a16="http://schemas.microsoft.com/office/drawing/2014/main" id="{30FA86F0-B2EA-493D-9EB4-6036216450FE}"/>
              </a:ext>
            </a:extLst>
          </p:cNvPr>
          <p:cNvSpPr>
            <a:spLocks noGrp="1"/>
          </p:cNvSpPr>
          <p:nvPr>
            <p:ph idx="1"/>
          </p:nvPr>
        </p:nvSpPr>
        <p:spPr/>
        <p:txBody>
          <a:bodyPr/>
          <a:lstStyle/>
          <a:p>
            <a:pPr marL="0" indent="0">
              <a:buNone/>
            </a:pPr>
            <a:r>
              <a:rPr lang="en-US" dirty="0">
                <a:solidFill>
                  <a:srgbClr val="000000"/>
                </a:solidFill>
                <a:latin typeface="Poppins"/>
              </a:rPr>
              <a:t>Mostly 3 boosting algorithms are available :</a:t>
            </a:r>
          </a:p>
          <a:p>
            <a:pPr marL="0" indent="0">
              <a:buNone/>
            </a:pPr>
            <a:endParaRPr lang="en-US" dirty="0">
              <a:solidFill>
                <a:srgbClr val="000000"/>
              </a:solidFill>
              <a:latin typeface="Poppins"/>
            </a:endParaRPr>
          </a:p>
          <a:p>
            <a:r>
              <a:rPr lang="en-US" dirty="0">
                <a:solidFill>
                  <a:srgbClr val="000000"/>
                </a:solidFill>
                <a:latin typeface="Poppins"/>
              </a:rPr>
              <a:t>AdaBoost : </a:t>
            </a:r>
            <a:r>
              <a:rPr lang="en-IN" dirty="0">
                <a:solidFill>
                  <a:srgbClr val="000000"/>
                </a:solidFill>
                <a:latin typeface="Poppins"/>
              </a:rPr>
              <a:t>Adaptive Boosting</a:t>
            </a:r>
            <a:endParaRPr lang="en-US" dirty="0">
              <a:solidFill>
                <a:srgbClr val="000000"/>
              </a:solidFill>
              <a:latin typeface="Poppins"/>
            </a:endParaRPr>
          </a:p>
          <a:p>
            <a:r>
              <a:rPr lang="en-US" dirty="0">
                <a:solidFill>
                  <a:srgbClr val="000000"/>
                </a:solidFill>
                <a:latin typeface="Poppins"/>
              </a:rPr>
              <a:t>Gradient Boosting</a:t>
            </a:r>
          </a:p>
          <a:p>
            <a:r>
              <a:rPr lang="en-US" dirty="0" err="1">
                <a:solidFill>
                  <a:srgbClr val="000000"/>
                </a:solidFill>
                <a:latin typeface="Poppins"/>
              </a:rPr>
              <a:t>XGBoosting</a:t>
            </a:r>
            <a:r>
              <a:rPr lang="en-US" dirty="0">
                <a:solidFill>
                  <a:srgbClr val="000000"/>
                </a:solidFill>
                <a:latin typeface="Poppins"/>
              </a:rPr>
              <a:t> :</a:t>
            </a:r>
            <a:r>
              <a:rPr lang="en-IN" dirty="0">
                <a:solidFill>
                  <a:srgbClr val="000000"/>
                </a:solidFill>
                <a:latin typeface="Poppins"/>
              </a:rPr>
              <a:t> </a:t>
            </a:r>
            <a:r>
              <a:rPr lang="en-IN" dirty="0" err="1">
                <a:solidFill>
                  <a:srgbClr val="000000"/>
                </a:solidFill>
                <a:latin typeface="Poppins"/>
              </a:rPr>
              <a:t>eXtreme</a:t>
            </a:r>
            <a:r>
              <a:rPr lang="en-IN" dirty="0">
                <a:solidFill>
                  <a:srgbClr val="000000"/>
                </a:solidFill>
                <a:latin typeface="Poppins"/>
              </a:rPr>
              <a:t> Gradient Boosting</a:t>
            </a:r>
          </a:p>
        </p:txBody>
      </p:sp>
    </p:spTree>
    <p:extLst>
      <p:ext uri="{BB962C8B-B14F-4D97-AF65-F5344CB8AC3E}">
        <p14:creationId xmlns:p14="http://schemas.microsoft.com/office/powerpoint/2010/main" val="48344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ADABOOST</a:t>
            </a:r>
          </a:p>
        </p:txBody>
      </p:sp>
      <p:sp>
        <p:nvSpPr>
          <p:cNvPr id="3" name="Rectangle 2"/>
          <p:cNvSpPr/>
          <p:nvPr/>
        </p:nvSpPr>
        <p:spPr>
          <a:xfrm>
            <a:off x="677334" y="1930400"/>
            <a:ext cx="8814396" cy="1200329"/>
          </a:xfrm>
          <a:prstGeom prst="rect">
            <a:avLst/>
          </a:prstGeom>
        </p:spPr>
        <p:txBody>
          <a:bodyPr vert="horz" lIns="91440" tIns="45720" rIns="91440" bIns="45720" rtlCol="0">
            <a:noAutofit/>
          </a:bodyPr>
          <a:lstStyle/>
          <a:p>
            <a:pPr marL="342900" indent="-342900" defTabSz="457200">
              <a:spcBef>
                <a:spcPts val="1000"/>
              </a:spcBef>
              <a:buClr>
                <a:schemeClr val="accent1"/>
              </a:buClr>
              <a:buSzPct val="80000"/>
              <a:buFont typeface="Wingdings 3" charset="2"/>
              <a:buChar char=""/>
            </a:pPr>
            <a:r>
              <a:rPr lang="en-IN" b="0" i="0" dirty="0">
                <a:solidFill>
                  <a:srgbClr val="000000"/>
                </a:solidFill>
                <a:effectLst/>
                <a:latin typeface="Poppins"/>
              </a:rPr>
              <a:t>This method focuses on training upon misclassified observations</a:t>
            </a:r>
          </a:p>
          <a:p>
            <a:pPr marL="342900" indent="-342900" defTabSz="457200">
              <a:spcBef>
                <a:spcPts val="1000"/>
              </a:spcBef>
              <a:buClr>
                <a:schemeClr val="accent1"/>
              </a:buClr>
              <a:buSzPct val="80000"/>
              <a:buFont typeface="Wingdings 3" charset="2"/>
              <a:buChar char=""/>
            </a:pPr>
            <a:r>
              <a:rPr lang="en-IN" b="0" i="0" dirty="0">
                <a:solidFill>
                  <a:srgbClr val="000000"/>
                </a:solidFill>
                <a:effectLst/>
                <a:latin typeface="Poppins"/>
              </a:rPr>
              <a:t>The weak learners </a:t>
            </a:r>
            <a:r>
              <a:rPr lang="en-IN" b="0" i="0" dirty="0" err="1">
                <a:solidFill>
                  <a:srgbClr val="000000"/>
                </a:solidFill>
                <a:effectLst/>
                <a:latin typeface="Poppins"/>
              </a:rPr>
              <a:t>incase</a:t>
            </a:r>
            <a:r>
              <a:rPr lang="en-IN" b="0" i="0" dirty="0">
                <a:solidFill>
                  <a:srgbClr val="000000"/>
                </a:solidFill>
                <a:effectLst/>
                <a:latin typeface="Poppins"/>
              </a:rPr>
              <a:t> of adaptive boosting are a very basic form of decision tree known as stumps.</a:t>
            </a:r>
            <a:endParaRPr lang="en-US" dirty="0">
              <a:solidFill>
                <a:schemeClr val="tx1">
                  <a:lumMod val="75000"/>
                  <a:lumOff val="25000"/>
                </a:schemeClr>
              </a:solidFill>
              <a:latin typeface="Calibri" panose="020F0502020204030204" pitchFamily="34" charset="0"/>
              <a:cs typeface="Calibri" panose="020F0502020204030204" pitchFamily="34" charset="0"/>
            </a:endParaRPr>
          </a:p>
          <a:p>
            <a:pPr marL="342900" indent="-342900" defTabSz="457200">
              <a:spcBef>
                <a:spcPts val="1000"/>
              </a:spcBef>
              <a:buClr>
                <a:schemeClr val="accent1"/>
              </a:buClr>
              <a:buSzPct val="80000"/>
              <a:buFont typeface="Wingdings 3" charset="2"/>
              <a:buChar char=""/>
            </a:pPr>
            <a:r>
              <a:rPr lang="en-US" dirty="0">
                <a:solidFill>
                  <a:srgbClr val="000000"/>
                </a:solidFill>
                <a:latin typeface="Poppins"/>
              </a:rPr>
              <a:t>A decision stump is a machine learning model consisting of a one-level decision tree. </a:t>
            </a:r>
          </a:p>
          <a:p>
            <a:pPr marL="342900" indent="-342900" defTabSz="457200">
              <a:spcBef>
                <a:spcPts val="1000"/>
              </a:spcBef>
              <a:buClr>
                <a:schemeClr val="accent1"/>
              </a:buClr>
              <a:buSzPct val="80000"/>
              <a:buFont typeface="Wingdings 3" charset="2"/>
              <a:buChar char=""/>
            </a:pPr>
            <a:r>
              <a:rPr lang="en-US" dirty="0">
                <a:solidFill>
                  <a:srgbClr val="000000"/>
                </a:solidFill>
                <a:latin typeface="Poppins"/>
              </a:rPr>
              <a:t>It is a decision tree with one internal node (the root) which is immediately connected to the terminal nodes (its leaves). </a:t>
            </a:r>
          </a:p>
          <a:p>
            <a:pPr marL="342900" indent="-342900" defTabSz="457200">
              <a:spcBef>
                <a:spcPts val="1000"/>
              </a:spcBef>
              <a:buClr>
                <a:schemeClr val="accent1"/>
              </a:buClr>
              <a:buSzPct val="80000"/>
              <a:buFont typeface="Wingdings 3" charset="2"/>
              <a:buChar char=""/>
            </a:pPr>
            <a:r>
              <a:rPr lang="en-US" dirty="0">
                <a:solidFill>
                  <a:srgbClr val="000000"/>
                </a:solidFill>
                <a:latin typeface="Poppins"/>
              </a:rPr>
              <a:t>A decision stump makes a prediction based on the value of just a single input feature.</a:t>
            </a:r>
          </a:p>
        </p:txBody>
      </p:sp>
      <p:pic>
        <p:nvPicPr>
          <p:cNvPr id="5122" name="Picture 2" descr="AdaBoost Algorithm: Boosting Algorithm in Machine Learning">
            <a:extLst>
              <a:ext uri="{FF2B5EF4-FFF2-40B4-BE49-F238E27FC236}">
                <a16:creationId xmlns:a16="http://schemas.microsoft.com/office/drawing/2014/main" id="{271B0C01-88C7-4043-AD97-2F0983A2241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000" t="5788" r="18710" b="16299"/>
          <a:stretch/>
        </p:blipFill>
        <p:spPr bwMode="auto">
          <a:xfrm>
            <a:off x="4329808" y="4558044"/>
            <a:ext cx="2974826" cy="1927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21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ADABOOST</a:t>
            </a:r>
          </a:p>
        </p:txBody>
      </p:sp>
      <p:pic>
        <p:nvPicPr>
          <p:cNvPr id="2050" name="Picture 2" descr="https://miro.medium.com/max/544/1*m2UHkzWWJ0kfQyL5tBFN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0267" y="1650066"/>
            <a:ext cx="5181600" cy="39147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914399" y="1650066"/>
            <a:ext cx="5368413" cy="3914776"/>
          </a:xfrm>
          <a:prstGeom prst="rect">
            <a:avLst/>
          </a:prstGeom>
        </p:spPr>
        <p:txBody>
          <a:bodyPr vert="horz" lIns="91440" tIns="45720" rIns="91440" bIns="45720" rtlCol="0">
            <a:noAutofit/>
          </a:bodyPr>
          <a:lstStyle/>
          <a:p>
            <a:pPr marL="342900" indent="-342900" defTabSz="457200">
              <a:spcBef>
                <a:spcPts val="1000"/>
              </a:spcBef>
              <a:buClr>
                <a:schemeClr val="accent1"/>
              </a:buClr>
              <a:buSzPct val="80000"/>
              <a:buFont typeface="Wingdings 3" charset="2"/>
              <a:buChar char=""/>
            </a:pPr>
            <a:r>
              <a:rPr lang="en-US" dirty="0">
                <a:solidFill>
                  <a:schemeClr val="tx1">
                    <a:lumMod val="75000"/>
                    <a:lumOff val="25000"/>
                  </a:schemeClr>
                </a:solidFill>
                <a:latin typeface="Calibri" panose="020F0502020204030204" pitchFamily="34" charset="0"/>
                <a:cs typeface="Calibri" panose="020F0502020204030204" pitchFamily="34" charset="0"/>
              </a:rPr>
              <a:t>D1 &amp; D2 &amp; D3 form a SEQUENCE of Weak Learners</a:t>
            </a:r>
          </a:p>
          <a:p>
            <a:pPr marL="342900" indent="-342900" defTabSz="457200">
              <a:spcBef>
                <a:spcPts val="1000"/>
              </a:spcBef>
              <a:buClr>
                <a:schemeClr val="accent1"/>
              </a:buClr>
              <a:buSzPct val="80000"/>
              <a:buFont typeface="Wingdings 3" charset="2"/>
              <a:buChar char=""/>
            </a:pPr>
            <a:r>
              <a:rPr lang="en-US" dirty="0">
                <a:solidFill>
                  <a:schemeClr val="tx1">
                    <a:lumMod val="75000"/>
                    <a:lumOff val="25000"/>
                  </a:schemeClr>
                </a:solidFill>
                <a:latin typeface="Calibri" panose="020F0502020204030204" pitchFamily="34" charset="0"/>
                <a:cs typeface="Calibri" panose="020F0502020204030204" pitchFamily="34" charset="0"/>
              </a:rPr>
              <a:t>The weightage of the observations will be altered according to the ‘Accuracy’ of predictions using the learners.</a:t>
            </a:r>
          </a:p>
          <a:p>
            <a:pPr marL="342900" indent="-342900" defTabSz="457200">
              <a:spcBef>
                <a:spcPts val="1000"/>
              </a:spcBef>
              <a:buClr>
                <a:schemeClr val="accent1"/>
              </a:buClr>
              <a:buSzPct val="80000"/>
              <a:buFont typeface="Wingdings 3" charset="2"/>
              <a:buChar char=""/>
            </a:pPr>
            <a:r>
              <a:rPr lang="en-IN" dirty="0">
                <a:solidFill>
                  <a:schemeClr val="tx1">
                    <a:lumMod val="75000"/>
                    <a:lumOff val="25000"/>
                  </a:schemeClr>
                </a:solidFill>
                <a:latin typeface="Calibri" panose="020F0502020204030204" pitchFamily="34" charset="0"/>
                <a:cs typeface="Calibri" panose="020F0502020204030204" pitchFamily="34" charset="0"/>
              </a:rPr>
              <a:t>Each learner also has different weights assigned to it based on the classifier’s performance </a:t>
            </a:r>
          </a:p>
          <a:p>
            <a:pPr marL="342900" indent="-342900" defTabSz="457200">
              <a:spcBef>
                <a:spcPts val="1000"/>
              </a:spcBef>
              <a:buClr>
                <a:schemeClr val="accent1"/>
              </a:buClr>
              <a:buSzPct val="80000"/>
              <a:buFont typeface="Wingdings 3" charset="2"/>
              <a:buChar char=""/>
            </a:pPr>
            <a:r>
              <a:rPr lang="en-US" dirty="0">
                <a:solidFill>
                  <a:schemeClr val="tx1">
                    <a:lumMod val="75000"/>
                    <a:lumOff val="25000"/>
                  </a:schemeClr>
                </a:solidFill>
                <a:latin typeface="Calibri" panose="020F0502020204030204" pitchFamily="34" charset="0"/>
                <a:cs typeface="Calibri" panose="020F0502020204030204" pitchFamily="34" charset="0"/>
              </a:rPr>
              <a:t>It continues to add learner until a limit is reached in the number of models or accuracy.</a:t>
            </a:r>
          </a:p>
          <a:p>
            <a:pPr marL="342900" indent="-342900" defTabSz="457200">
              <a:spcBef>
                <a:spcPts val="1000"/>
              </a:spcBef>
              <a:buClr>
                <a:schemeClr val="accent1"/>
              </a:buClr>
              <a:buSzPct val="80000"/>
              <a:buFont typeface="Wingdings 3" charset="2"/>
              <a:buChar char=""/>
            </a:pPr>
            <a:r>
              <a:rPr lang="en-IN" dirty="0">
                <a:solidFill>
                  <a:schemeClr val="tx1">
                    <a:lumMod val="75000"/>
                    <a:lumOff val="25000"/>
                  </a:schemeClr>
                </a:solidFill>
                <a:latin typeface="Calibri" panose="020F0502020204030204" pitchFamily="34" charset="0"/>
                <a:cs typeface="Calibri" panose="020F0502020204030204" pitchFamily="34" charset="0"/>
              </a:rPr>
              <a:t>The final prediction is based on a majority vote of the weak learners’ predictions weighted by their individual accuracy.</a:t>
            </a:r>
          </a:p>
          <a:p>
            <a:pPr marL="342900" indent="-342900" defTabSz="457200">
              <a:spcBef>
                <a:spcPts val="1000"/>
              </a:spcBef>
              <a:buClr>
                <a:schemeClr val="accent1"/>
              </a:buClr>
              <a:buSzPct val="80000"/>
              <a:buFont typeface="Wingdings 3" charset="2"/>
              <a:buChar char=""/>
            </a:pPr>
            <a:r>
              <a:rPr lang="en-IN" dirty="0" err="1">
                <a:solidFill>
                  <a:schemeClr val="tx1">
                    <a:lumMod val="75000"/>
                    <a:lumOff val="25000"/>
                  </a:schemeClr>
                </a:solidFill>
                <a:latin typeface="Calibri" panose="020F0502020204030204" pitchFamily="34" charset="0"/>
                <a:cs typeface="Calibri" panose="020F0502020204030204" pitchFamily="34" charset="0"/>
              </a:rPr>
              <a:t>Adaboost</a:t>
            </a:r>
            <a:r>
              <a:rPr lang="en-IN" dirty="0">
                <a:solidFill>
                  <a:schemeClr val="tx1">
                    <a:lumMod val="75000"/>
                    <a:lumOff val="25000"/>
                  </a:schemeClr>
                </a:solidFill>
                <a:latin typeface="Calibri" panose="020F0502020204030204" pitchFamily="34" charset="0"/>
                <a:cs typeface="Calibri" panose="020F0502020204030204" pitchFamily="34" charset="0"/>
              </a:rPr>
              <a:t> increases the predictive accuracy by assigning weights to both observations at end of every tree and weights(scores) to every classifier</a:t>
            </a:r>
            <a:endParaRPr lang="en-US"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224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3601</TotalTime>
  <Words>1760</Words>
  <Application>Microsoft Office PowerPoint</Application>
  <PresentationFormat>Widescreen</PresentationFormat>
  <Paragraphs>203</Paragraphs>
  <Slides>20</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charter</vt:lpstr>
      <vt:lpstr>medium-content-serif-font</vt:lpstr>
      <vt:lpstr>Poppins</vt:lpstr>
      <vt:lpstr>Trebuchet MS</vt:lpstr>
      <vt:lpstr>Wingdings</vt:lpstr>
      <vt:lpstr>Wingdings 3</vt:lpstr>
      <vt:lpstr>Facet</vt:lpstr>
      <vt:lpstr>Boosting </vt:lpstr>
      <vt:lpstr>Typical Data Science Cycle</vt:lpstr>
      <vt:lpstr>Machine Learning</vt:lpstr>
      <vt:lpstr>Ensemble Methods</vt:lpstr>
      <vt:lpstr> Introduction</vt:lpstr>
      <vt:lpstr> How Boosting Works</vt:lpstr>
      <vt:lpstr>Boosting Type</vt:lpstr>
      <vt:lpstr> ADABOOST</vt:lpstr>
      <vt:lpstr> ADABOOST</vt:lpstr>
      <vt:lpstr> How AdaBoost Works</vt:lpstr>
      <vt:lpstr> How AdaBoost Works</vt:lpstr>
      <vt:lpstr> Adaboost Hyperparameters</vt:lpstr>
      <vt:lpstr> Gradient Descent Boosting</vt:lpstr>
      <vt:lpstr> Gradient Descent Boosting</vt:lpstr>
      <vt:lpstr> Gradient Descent Boosting</vt:lpstr>
      <vt:lpstr> Gradient Descent Boosting</vt:lpstr>
      <vt:lpstr> Gradient Boosting Hyper parameters</vt:lpstr>
      <vt:lpstr> Extreme Gradient Boosting</vt:lpstr>
      <vt:lpstr>Performance Validation</vt:lpstr>
      <vt:lpstr> Model Evaluation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Nishanthini M g m</dc:creator>
  <cp:lastModifiedBy>ankit gupta</cp:lastModifiedBy>
  <cp:revision>240</cp:revision>
  <dcterms:created xsi:type="dcterms:W3CDTF">2020-03-09T07:30:05Z</dcterms:created>
  <dcterms:modified xsi:type="dcterms:W3CDTF">2022-12-01T06:44:20Z</dcterms:modified>
</cp:coreProperties>
</file>