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4"/>
  </p:notesMasterIdLst>
  <p:sldIdLst>
    <p:sldId id="256" r:id="rId2"/>
    <p:sldId id="445" r:id="rId3"/>
    <p:sldId id="866" r:id="rId4"/>
    <p:sldId id="867" r:id="rId5"/>
    <p:sldId id="882" r:id="rId6"/>
    <p:sldId id="885" r:id="rId7"/>
    <p:sldId id="884" r:id="rId8"/>
    <p:sldId id="887" r:id="rId9"/>
    <p:sldId id="888" r:id="rId10"/>
    <p:sldId id="868" r:id="rId11"/>
    <p:sldId id="886" r:id="rId12"/>
    <p:sldId id="8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436E31-2321-41A0-9BC3-BE1A9FE328D6}" type="datetimeFigureOut">
              <a:rPr lang="en-IN" smtClean="0"/>
              <a:t>27-08-2021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C492BC-2FEF-498F-A4F2-3A1E80AD7A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576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e39d891b3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  <p:sp>
        <p:nvSpPr>
          <p:cNvPr id="156" name="Google Shape;156;ge39d891b3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https://programminghistorian.org/en/lessons/creating-apis-with-python-and-flask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4989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884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https://programminghistorian.org/en/lessons/creating-apis-with-python-and-flask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3833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dirty="0"/>
              <a:t>https://programminghistorian.org/en/lessons/creating-apis-with-python-and-flask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5715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https://programminghistorian.org/en/lessons/creating-apis-with-python-and-flask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647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https://programminghistorian.org/en/lessons/creating-apis-with-python-and-flask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817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https://programminghistorian.org/en/lessons/creating-apis-with-python-and-flask</a:t>
            </a:r>
          </a:p>
          <a:p>
            <a:r>
              <a:rPr lang="en-IN" dirty="0"/>
              <a:t>https://www.youtube.com/watch?v=-gUyWoe_SKI&amp;t=839s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3206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https://programminghistorian.org/en/lessons/creating-apis-with-python-and-flask</a:t>
            </a:r>
          </a:p>
          <a:p>
            <a:r>
              <a:rPr lang="en-IN" dirty="0"/>
              <a:t>https://www.youtube.com/watch?v=-gUyWoe_SKI&amp;t=839s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994964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https://mixedanalytics.com/blog/list-actually-free-open-no-auth-needed-apis/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91936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/>
              <a:t>https://programminghistorian.org/en/lessons/creating-apis-with-python-and-flask</a:t>
            </a:r>
          </a:p>
          <a:p>
            <a:r>
              <a:rPr lang="en-IN" dirty="0"/>
              <a:t>https://nearsoft.com/blog/how-to-create-an-api-and-web-applications-with-flask/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2C492BC-2FEF-498F-A4F2-3A1E80AD7A2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0521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97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481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80343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458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676992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356813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7379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697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2813" cy="91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041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339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81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5968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74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4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553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E9AA3-F84F-4B68-ADC1-52B4AFE55A0F}" type="datetimeFigureOut">
              <a:rPr lang="en-US" smtClean="0"/>
              <a:t>8/27/2021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8C2AB515-C27D-4C6F-BFF5-DE9D6E55A2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059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flask.pocoo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usa.io/api/data?drilldowns=Nation&amp;measures=Population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thecocktaildb.com/api/json/v1/1/search.php?s=margarita" TargetMode="External"/><Relationship Id="rId5" Type="http://schemas.openxmlformats.org/officeDocument/2006/relationships/hyperlink" Target="https://v2.jokeapi.dev/joke/Any" TargetMode="External"/><Relationship Id="rId4" Type="http://schemas.openxmlformats.org/officeDocument/2006/relationships/hyperlink" Target="https://open.er-api.com/v6/latest/US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52758" y="2463528"/>
            <a:ext cx="7766936" cy="1646302"/>
          </a:xfrm>
        </p:spPr>
        <p:txBody>
          <a:bodyPr/>
          <a:lstStyle/>
          <a:p>
            <a:pPr algn="ctr"/>
            <a:r>
              <a:rPr lang="en-US" dirty="0"/>
              <a:t>API</a:t>
            </a:r>
          </a:p>
        </p:txBody>
      </p:sp>
    </p:spTree>
    <p:extLst>
      <p:ext uri="{BB962C8B-B14F-4D97-AF65-F5344CB8AC3E}">
        <p14:creationId xmlns:p14="http://schemas.microsoft.com/office/powerpoint/2010/main" val="33672294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 using Flask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4344B-1E4B-4BBA-BABC-F32254FD48D1}"/>
              </a:ext>
            </a:extLst>
          </p:cNvPr>
          <p:cNvSpPr txBox="1"/>
          <p:nvPr/>
        </p:nvSpPr>
        <p:spPr>
          <a:xfrm>
            <a:off x="550211" y="2016064"/>
            <a:ext cx="1151466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b="0" i="0" u="none" strike="noStrike" dirty="0">
                <a:effectLst/>
                <a:latin typeface="Quattrocent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Flask</a:t>
            </a:r>
            <a:r>
              <a:rPr lang="en-IN" b="0" i="0" dirty="0">
                <a:effectLst/>
                <a:latin typeface="Quattrocento"/>
              </a:rPr>
              <a:t> is a </a:t>
            </a:r>
            <a:r>
              <a:rPr lang="en-IN" b="1" i="0" dirty="0">
                <a:effectLst/>
                <a:latin typeface="Quattrocento"/>
              </a:rPr>
              <a:t>web framework</a:t>
            </a:r>
            <a:r>
              <a:rPr lang="en-IN" b="0" i="0" dirty="0">
                <a:effectLst/>
                <a:latin typeface="Quattrocento"/>
              </a:rPr>
              <a:t> for Python, meaning that it provides functionality for building </a:t>
            </a:r>
          </a:p>
          <a:p>
            <a:pPr>
              <a:buClr>
                <a:schemeClr val="accent1"/>
              </a:buClr>
            </a:pPr>
            <a:r>
              <a:rPr lang="en-IN" b="0" i="0" dirty="0">
                <a:effectLst/>
                <a:latin typeface="Quattrocento"/>
              </a:rPr>
              <a:t>     web applications, including managing HTTP requests and rendering templates.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>
              <a:latin typeface="Quattrocento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>
              <a:latin typeface="Quattrocento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Flask maps HTTPS requests (requests send by users using any </a:t>
            </a:r>
          </a:p>
          <a:p>
            <a:pPr>
              <a:buClr>
                <a:schemeClr val="accent1"/>
              </a:buClr>
            </a:pPr>
            <a:r>
              <a:rPr lang="en-IN" dirty="0">
                <a:latin typeface="Quattrocento"/>
              </a:rPr>
              <a:t>      URL) to some associated functions also called </a:t>
            </a:r>
            <a:r>
              <a:rPr lang="en-IN" b="1" dirty="0">
                <a:latin typeface="Quattrocento"/>
              </a:rPr>
              <a:t>routing</a:t>
            </a:r>
            <a:r>
              <a:rPr lang="en-IN" dirty="0">
                <a:latin typeface="Quattrocento"/>
              </a:rPr>
              <a:t> and</a:t>
            </a:r>
          </a:p>
          <a:p>
            <a:pPr>
              <a:buClr>
                <a:schemeClr val="accent1"/>
              </a:buClr>
            </a:pPr>
            <a:r>
              <a:rPr lang="en-IN" dirty="0">
                <a:latin typeface="Quattrocento"/>
              </a:rPr>
              <a:t>      return results based upon definition of </a:t>
            </a:r>
            <a:r>
              <a:rPr lang="en-IN" b="1" dirty="0">
                <a:latin typeface="Quattrocento"/>
              </a:rPr>
              <a:t>function</a:t>
            </a:r>
            <a:r>
              <a:rPr lang="en-IN" dirty="0">
                <a:latin typeface="Quattrocento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>
              <a:latin typeface="Quattrocento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>
              <a:latin typeface="Quattrocento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This returned output could be a data or it could be</a:t>
            </a:r>
          </a:p>
          <a:p>
            <a:pPr>
              <a:buClr>
                <a:schemeClr val="accent1"/>
              </a:buClr>
            </a:pPr>
            <a:r>
              <a:rPr lang="en-IN" dirty="0">
                <a:latin typeface="Quattrocento"/>
              </a:rPr>
              <a:t>     a web page by rendering an </a:t>
            </a:r>
            <a:r>
              <a:rPr lang="en-IN" b="1" dirty="0">
                <a:latin typeface="Quattrocento"/>
              </a:rPr>
              <a:t>html template</a:t>
            </a:r>
            <a:r>
              <a:rPr lang="en-IN" dirty="0">
                <a:latin typeface="Quattrocento"/>
              </a:rPr>
              <a:t>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>
              <a:latin typeface="Quattrocento"/>
            </a:endParaRPr>
          </a:p>
          <a:p>
            <a:endParaRPr lang="en-IN" dirty="0">
              <a:latin typeface="Quattrocento"/>
            </a:endParaRPr>
          </a:p>
          <a:p>
            <a:endParaRPr lang="en-IN" dirty="0">
              <a:latin typeface="Quattrocento"/>
            </a:endParaRPr>
          </a:p>
          <a:p>
            <a:endParaRPr lang="en-IN" dirty="0">
              <a:latin typeface="Quattrocento"/>
            </a:endParaRPr>
          </a:p>
        </p:txBody>
      </p:sp>
      <p:pic>
        <p:nvPicPr>
          <p:cNvPr id="4098" name="Picture 2" descr="Guidelines &amp;amp; Best Practices for Design RESTful API | ByteNbit">
            <a:extLst>
              <a:ext uri="{FF2B5EF4-FFF2-40B4-BE49-F238E27FC236}">
                <a16:creationId xmlns:a16="http://schemas.microsoft.com/office/drawing/2014/main" id="{DDB1F938-67F4-452B-93D0-3348B318B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5982" y="3642642"/>
            <a:ext cx="5553787" cy="14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314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API using Flask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4344B-1E4B-4BBA-BABC-F32254FD48D1}"/>
              </a:ext>
            </a:extLst>
          </p:cNvPr>
          <p:cNvSpPr txBox="1"/>
          <p:nvPr/>
        </p:nvSpPr>
        <p:spPr>
          <a:xfrm>
            <a:off x="677334" y="1809587"/>
            <a:ext cx="11514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</p:txBody>
      </p:sp>
      <p:pic>
        <p:nvPicPr>
          <p:cNvPr id="3074" name="Picture 2" descr="Create REST APIs in Python using Flask">
            <a:extLst>
              <a:ext uri="{FF2B5EF4-FFF2-40B4-BE49-F238E27FC236}">
                <a16:creationId xmlns:a16="http://schemas.microsoft.com/office/drawing/2014/main" id="{5AA4E3A4-E3A4-4ADD-9631-4D09D088FB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1058" y="3378445"/>
            <a:ext cx="5205888" cy="17648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192DCA5-8E57-42ED-806B-82CA2F556E9A}"/>
              </a:ext>
            </a:extLst>
          </p:cNvPr>
          <p:cNvSpPr txBox="1"/>
          <p:nvPr/>
        </p:nvSpPr>
        <p:spPr>
          <a:xfrm>
            <a:off x="623257" y="4548156"/>
            <a:ext cx="60984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Data can be fetched from database as well</a:t>
            </a:r>
          </a:p>
          <a:p>
            <a:endParaRPr lang="en-IN" dirty="0">
              <a:latin typeface="Quattrocento"/>
            </a:endParaRPr>
          </a:p>
          <a:p>
            <a:r>
              <a:rPr lang="en-IN" dirty="0">
                <a:latin typeface="Quattrocento"/>
              </a:rPr>
              <a:t>DEMO : flask_data_api.py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62FEA3-EFBB-4E31-B478-80E62BEA5DCC}"/>
              </a:ext>
            </a:extLst>
          </p:cNvPr>
          <p:cNvSpPr txBox="1"/>
          <p:nvPr/>
        </p:nvSpPr>
        <p:spPr>
          <a:xfrm>
            <a:off x="623257" y="3537017"/>
            <a:ext cx="609845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Data is returned in json format.</a:t>
            </a:r>
          </a:p>
          <a:p>
            <a:endParaRPr lang="en-IN" dirty="0">
              <a:latin typeface="Quattrocento"/>
            </a:endParaRPr>
          </a:p>
          <a:p>
            <a:r>
              <a:rPr lang="en-IN" dirty="0">
                <a:latin typeface="Quattrocento"/>
              </a:rPr>
              <a:t>DEMO : flask_basic_api.py</a:t>
            </a:r>
          </a:p>
          <a:p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00ADB5-4ED7-434B-8990-E5BBA8576ED7}"/>
              </a:ext>
            </a:extLst>
          </p:cNvPr>
          <p:cNvSpPr txBox="1"/>
          <p:nvPr/>
        </p:nvSpPr>
        <p:spPr>
          <a:xfrm>
            <a:off x="623257" y="5588015"/>
            <a:ext cx="96907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We can consume/use API using request module.</a:t>
            </a:r>
          </a:p>
          <a:p>
            <a:r>
              <a:rPr lang="en-IN" dirty="0">
                <a:latin typeface="Quattrocento"/>
              </a:rPr>
              <a:t>DEMO Flask API Consumption.py</a:t>
            </a:r>
          </a:p>
          <a:p>
            <a:endParaRPr lang="en-IN" dirty="0">
              <a:latin typeface="Quattrocento"/>
            </a:endParaRPr>
          </a:p>
          <a:p>
            <a:r>
              <a:rPr lang="en-IN" dirty="0">
                <a:latin typeface="Quattrocento"/>
              </a:rPr>
              <a:t>We can test APIs using external platform such as </a:t>
            </a:r>
            <a:r>
              <a:rPr lang="en-IN" dirty="0" err="1">
                <a:latin typeface="Quattrocento"/>
              </a:rPr>
              <a:t>Restman</a:t>
            </a:r>
            <a:r>
              <a:rPr lang="en-IN" dirty="0">
                <a:latin typeface="Quattrocento"/>
              </a:rPr>
              <a:t> Chrome Extension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FB214-9138-417B-8A3D-46164882DAE5}"/>
              </a:ext>
            </a:extLst>
          </p:cNvPr>
          <p:cNvSpPr txBox="1"/>
          <p:nvPr/>
        </p:nvSpPr>
        <p:spPr>
          <a:xfrm>
            <a:off x="623257" y="1750921"/>
            <a:ext cx="1067400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We can create flask web-apps that can contain APIs as well.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endParaRPr lang="en-IN" dirty="0">
              <a:latin typeface="Quattrocento"/>
            </a:endParaRP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These APIs can be created similar way except in APIs we </a:t>
            </a:r>
            <a:r>
              <a:rPr lang="en-IN" b="1" dirty="0">
                <a:latin typeface="Quattrocento"/>
              </a:rPr>
              <a:t>return</a:t>
            </a:r>
            <a:r>
              <a:rPr lang="en-IN" dirty="0">
                <a:latin typeface="Quattrocento"/>
              </a:rPr>
              <a:t> a </a:t>
            </a:r>
            <a:r>
              <a:rPr lang="en-IN" b="1" dirty="0">
                <a:latin typeface="Quattrocento"/>
              </a:rPr>
              <a:t>json data</a:t>
            </a:r>
            <a:r>
              <a:rPr lang="en-IN" dirty="0">
                <a:latin typeface="Quattrocento"/>
              </a:rPr>
              <a:t> rather than rendering any html template.</a:t>
            </a:r>
          </a:p>
          <a:p>
            <a:pPr marL="285750" indent="-285750">
              <a:buClr>
                <a:schemeClr val="accent1"/>
              </a:buClr>
              <a:buFont typeface="Wingdings" panose="05000000000000000000" pitchFamily="2" charset="2"/>
              <a:buChar char="Ø"/>
            </a:pPr>
            <a:r>
              <a:rPr lang="en-IN" dirty="0">
                <a:latin typeface="Quattrocento"/>
              </a:rPr>
              <a:t>API endpoints will be URL which is mentioned in @app.route.</a:t>
            </a:r>
          </a:p>
        </p:txBody>
      </p:sp>
    </p:spTree>
    <p:extLst>
      <p:ext uri="{BB962C8B-B14F-4D97-AF65-F5344CB8AC3E}">
        <p14:creationId xmlns:p14="http://schemas.microsoft.com/office/powerpoint/2010/main" val="421229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Machine Learning Model API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476261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0" i="0" dirty="0">
                <a:solidFill>
                  <a:srgbClr val="1C1D1F"/>
                </a:solidFill>
                <a:effectLst/>
                <a:latin typeface="sf pro text"/>
              </a:rPr>
              <a:t>Deployment of machine learning models is simply putting </a:t>
            </a:r>
          </a:p>
          <a:p>
            <a:pPr marL="0" indent="0">
              <a:buNone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       </a:t>
            </a:r>
            <a:r>
              <a:rPr lang="en-IN" b="0" i="0" dirty="0">
                <a:solidFill>
                  <a:srgbClr val="1C1D1F"/>
                </a:solidFill>
                <a:effectLst/>
                <a:latin typeface="sf pro text"/>
              </a:rPr>
              <a:t>models into production that makes models available to other </a:t>
            </a:r>
          </a:p>
          <a:p>
            <a:pPr marL="0" indent="0">
              <a:buNone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       </a:t>
            </a:r>
            <a:r>
              <a:rPr lang="en-IN" b="0" i="0" dirty="0">
                <a:solidFill>
                  <a:srgbClr val="1C1D1F"/>
                </a:solidFill>
                <a:effectLst/>
                <a:latin typeface="sf pro text"/>
              </a:rPr>
              <a:t>systems within the organization or the web.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0" i="0" dirty="0">
              <a:solidFill>
                <a:srgbClr val="1C1D1F"/>
              </a:solidFill>
              <a:effectLst/>
              <a:latin typeface="sf pro tex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End user can utilize ML model in two ways :</a:t>
            </a:r>
          </a:p>
          <a:p>
            <a:pPr>
              <a:buAutoNum type="arabicPeriod"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Send data and retrieve Prediction on web-browser </a:t>
            </a:r>
          </a:p>
          <a:p>
            <a:pPr>
              <a:buAutoNum type="arabicPeriod"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Send data and retrieve Prediction using rest API in any tool </a:t>
            </a:r>
          </a:p>
          <a:p>
            <a:pPr marL="0" indent="0">
              <a:buNone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        (e.g. python) through http request (POST method)</a:t>
            </a:r>
          </a:p>
          <a:p>
            <a:pPr>
              <a:buAutoNum type="arabicPeriod"/>
            </a:pPr>
            <a:endParaRPr lang="en-IN" dirty="0">
              <a:solidFill>
                <a:srgbClr val="1C1D1F"/>
              </a:solidFill>
              <a:latin typeface="sf pro text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Let’s deploy ML model using flask . </a:t>
            </a:r>
          </a:p>
          <a:p>
            <a:pPr marL="0" indent="0">
              <a:buNone/>
            </a:pPr>
            <a:r>
              <a:rPr lang="en-IN" dirty="0">
                <a:solidFill>
                  <a:srgbClr val="1C1D1F"/>
                </a:solidFill>
                <a:latin typeface="sf pro text"/>
              </a:rPr>
              <a:t>Demo flask_ml_api.py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3218C1D-8413-4582-A326-03032EFB2A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9452"/>
            <a:ext cx="184731" cy="278295"/>
          </a:xfrm>
          <a:prstGeom prst="rect">
            <a:avLst/>
          </a:prstGeom>
          <a:solidFill>
            <a:srgbClr val="EEEEEE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-44436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860EE6-FF90-4B1D-9519-D770BC864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6938" y="1600725"/>
            <a:ext cx="4311405" cy="284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291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0"/>
          <p:cNvSpPr txBox="1">
            <a:spLocks noGrp="1"/>
          </p:cNvSpPr>
          <p:nvPr>
            <p:ph type="title"/>
          </p:nvPr>
        </p:nvSpPr>
        <p:spPr>
          <a:xfrm>
            <a:off x="677334" y="828543"/>
            <a:ext cx="8596800" cy="13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 dirty="0"/>
              <a:t>Typical Data Science Cycle</a:t>
            </a:r>
            <a:endParaRPr dirty="0"/>
          </a:p>
        </p:txBody>
      </p:sp>
      <p:grpSp>
        <p:nvGrpSpPr>
          <p:cNvPr id="159" name="Google Shape;159;p20"/>
          <p:cNvGrpSpPr/>
          <p:nvPr/>
        </p:nvGrpSpPr>
        <p:grpSpPr>
          <a:xfrm>
            <a:off x="2506461" y="2356063"/>
            <a:ext cx="4939032" cy="3903563"/>
            <a:chOff x="1828598" y="-23468"/>
            <a:chExt cx="4939032" cy="3903563"/>
          </a:xfrm>
        </p:grpSpPr>
        <p:sp>
          <p:nvSpPr>
            <p:cNvPr id="160" name="Google Shape;160;p20"/>
            <p:cNvSpPr/>
            <p:nvPr/>
          </p:nvSpPr>
          <p:spPr>
            <a:xfrm>
              <a:off x="2372626" y="-23468"/>
              <a:ext cx="3851100" cy="38511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79226" y="6959"/>
                  </a:moveTo>
                  <a:lnTo>
                    <a:pt x="79226" y="6959"/>
                  </a:lnTo>
                  <a:cubicBezTo>
                    <a:pt x="103210" y="15652"/>
                    <a:pt x="118376" y="39359"/>
                    <a:pt x="116215" y="64779"/>
                  </a:cubicBezTo>
                  <a:cubicBezTo>
                    <a:pt x="114054" y="90199"/>
                    <a:pt x="95104" y="111005"/>
                    <a:pt x="69996" y="115525"/>
                  </a:cubicBezTo>
                  <a:cubicBezTo>
                    <a:pt x="44888" y="120045"/>
                    <a:pt x="19871" y="107154"/>
                    <a:pt x="8981" y="84084"/>
                  </a:cubicBezTo>
                  <a:cubicBezTo>
                    <a:pt x="-1910" y="61014"/>
                    <a:pt x="4037" y="33506"/>
                    <a:pt x="23484" y="16994"/>
                  </a:cubicBezTo>
                  <a:lnTo>
                    <a:pt x="21430" y="14077"/>
                  </a:lnTo>
                  <a:lnTo>
                    <a:pt x="29435" y="16589"/>
                  </a:lnTo>
                  <a:lnTo>
                    <a:pt x="29384" y="25374"/>
                  </a:lnTo>
                  <a:lnTo>
                    <a:pt x="27331" y="22459"/>
                  </a:lnTo>
                  <a:lnTo>
                    <a:pt x="27331" y="22459"/>
                  </a:lnTo>
                  <a:cubicBezTo>
                    <a:pt x="10398" y="37194"/>
                    <a:pt x="5426" y="61442"/>
                    <a:pt x="15192" y="81653"/>
                  </a:cubicBezTo>
                  <a:cubicBezTo>
                    <a:pt x="24959" y="101864"/>
                    <a:pt x="47047" y="113035"/>
                    <a:pt x="69114" y="108923"/>
                  </a:cubicBezTo>
                  <a:cubicBezTo>
                    <a:pt x="91182" y="104812"/>
                    <a:pt x="107765" y="86437"/>
                    <a:pt x="109599" y="64065"/>
                  </a:cubicBezTo>
                  <a:cubicBezTo>
                    <a:pt x="111432" y="41693"/>
                    <a:pt x="98062" y="20863"/>
                    <a:pt x="76959" y="13213"/>
                  </a:cubicBezTo>
                  <a:close/>
                </a:path>
              </a:pathLst>
            </a:custGeom>
            <a:solidFill>
              <a:srgbClr val="D1ECF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0"/>
            <p:cNvSpPr/>
            <p:nvPr/>
          </p:nvSpPr>
          <p:spPr>
            <a:xfrm>
              <a:off x="3390464" y="1449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0"/>
            <p:cNvSpPr txBox="1"/>
            <p:nvPr/>
          </p:nvSpPr>
          <p:spPr>
            <a:xfrm>
              <a:off x="3434774" y="45759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Collection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3" name="Google Shape;163;p20"/>
            <p:cNvSpPr/>
            <p:nvPr/>
          </p:nvSpPr>
          <p:spPr>
            <a:xfrm>
              <a:off x="4952330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0"/>
            <p:cNvSpPr txBox="1"/>
            <p:nvPr/>
          </p:nvSpPr>
          <p:spPr>
            <a:xfrm>
              <a:off x="4996640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Understanding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5" name="Google Shape;165;p20"/>
            <p:cNvSpPr/>
            <p:nvPr/>
          </p:nvSpPr>
          <p:spPr>
            <a:xfrm>
              <a:off x="4355750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0"/>
            <p:cNvSpPr txBox="1"/>
            <p:nvPr/>
          </p:nvSpPr>
          <p:spPr>
            <a:xfrm>
              <a:off x="4400060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Data Pre-Processing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7" name="Google Shape;167;p20"/>
            <p:cNvSpPr/>
            <p:nvPr/>
          </p:nvSpPr>
          <p:spPr>
            <a:xfrm>
              <a:off x="2425178" y="2972295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20"/>
            <p:cNvSpPr txBox="1"/>
            <p:nvPr/>
          </p:nvSpPr>
          <p:spPr>
            <a:xfrm>
              <a:off x="2469488" y="3016605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Model Building &amp; Evaluation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69" name="Google Shape;169;p20"/>
            <p:cNvSpPr/>
            <p:nvPr/>
          </p:nvSpPr>
          <p:spPr>
            <a:xfrm>
              <a:off x="1828598" y="1136211"/>
              <a:ext cx="1815300" cy="907800"/>
            </a:xfrm>
            <a:prstGeom prst="roundRect">
              <a:avLst>
                <a:gd name="adj" fmla="val 16667"/>
              </a:avLst>
            </a:prstGeom>
            <a:solidFill>
              <a:srgbClr val="5ECBEE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20"/>
            <p:cNvSpPr txBox="1"/>
            <p:nvPr/>
          </p:nvSpPr>
          <p:spPr>
            <a:xfrm>
              <a:off x="1872908" y="1180521"/>
              <a:ext cx="1726800" cy="8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4750" tIns="64750" rIns="64750" bIns="6475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Deployment</a:t>
              </a:r>
              <a:endParaRPr sz="1700" b="0" i="0" u="none" strike="noStrike" cap="none" dirty="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171" name="Google Shape;171;p20"/>
          <p:cNvSpPr txBox="1"/>
          <p:nvPr/>
        </p:nvSpPr>
        <p:spPr>
          <a:xfrm>
            <a:off x="-392825" y="3036725"/>
            <a:ext cx="68106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" name="Frame 2">
            <a:extLst>
              <a:ext uri="{FF2B5EF4-FFF2-40B4-BE49-F238E27FC236}">
                <a16:creationId xmlns:a16="http://schemas.microsoft.com/office/drawing/2014/main" id="{5C17C2F2-DBC2-4720-B38B-572985F37833}"/>
              </a:ext>
            </a:extLst>
          </p:cNvPr>
          <p:cNvSpPr/>
          <p:nvPr/>
        </p:nvSpPr>
        <p:spPr>
          <a:xfrm>
            <a:off x="2483821" y="3539976"/>
            <a:ext cx="1837940" cy="839076"/>
          </a:xfrm>
          <a:prstGeom prst="fram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5419506"/>
          </a:xfrm>
        </p:spPr>
        <p:txBody>
          <a:bodyPr>
            <a:normAutofit/>
          </a:bodyPr>
          <a:lstStyle/>
          <a:p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API (Application Programming Interface) is a connection between two applications/services.</a:t>
            </a:r>
          </a:p>
          <a:p>
            <a:r>
              <a:rPr lang="en-IN" dirty="0">
                <a:solidFill>
                  <a:schemeClr val="tx1"/>
                </a:solidFill>
                <a:latin typeface="Quattrocento"/>
              </a:rPr>
              <a:t>These are used to manipulate/fetch data to/from a online server using some requests by external script.</a:t>
            </a:r>
          </a:p>
          <a:p>
            <a:r>
              <a:rPr lang="en-IN" dirty="0">
                <a:solidFill>
                  <a:schemeClr val="tx1"/>
                </a:solidFill>
                <a:latin typeface="Quattrocento"/>
              </a:rPr>
              <a:t>API requests act like a mediator between client and server.</a:t>
            </a:r>
          </a:p>
          <a:p>
            <a:endParaRPr lang="en-IN" b="0" i="0" dirty="0">
              <a:solidFill>
                <a:schemeClr val="tx1"/>
              </a:solidFill>
              <a:effectLst/>
              <a:latin typeface="Quattrocento"/>
            </a:endParaRPr>
          </a:p>
          <a:p>
            <a:endParaRPr lang="en-IN" dirty="0">
              <a:solidFill>
                <a:schemeClr val="tx1"/>
              </a:solidFill>
              <a:latin typeface="Quattrocento"/>
            </a:endParaRPr>
          </a:p>
          <a:p>
            <a:endParaRPr lang="en-IN" b="0" i="0" dirty="0">
              <a:solidFill>
                <a:schemeClr val="tx1"/>
              </a:solidFill>
              <a:effectLst/>
              <a:latin typeface="Quattrocento"/>
            </a:endParaRPr>
          </a:p>
          <a:p>
            <a:endParaRPr lang="en-IN" dirty="0">
              <a:solidFill>
                <a:schemeClr val="tx1"/>
              </a:solidFill>
              <a:latin typeface="Quattrocento"/>
            </a:endParaRPr>
          </a:p>
          <a:p>
            <a:r>
              <a:rPr lang="en-IN" dirty="0">
                <a:solidFill>
                  <a:schemeClr val="tx1"/>
                </a:solidFill>
                <a:latin typeface="Quattrocento"/>
              </a:rPr>
              <a:t>Web APIs are different than Web-apps 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Quattrocento"/>
              </a:rPr>
              <a:t>1.  Web-apps are like websites where user can open it in browser and interact it but APIs return only data not views.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Quattrocento"/>
              </a:rPr>
              <a:t>2. </a:t>
            </a:r>
            <a:r>
              <a:rPr lang="en-IN" dirty="0">
                <a:solidFill>
                  <a:srgbClr val="242729"/>
                </a:solidFill>
                <a:latin typeface="inherit"/>
              </a:rPr>
              <a:t>API</a:t>
            </a:r>
            <a:r>
              <a:rPr lang="en-IN" b="0" i="0" dirty="0">
                <a:solidFill>
                  <a:srgbClr val="242729"/>
                </a:solidFill>
                <a:effectLst/>
                <a:latin typeface="inherit"/>
              </a:rPr>
              <a:t> has an endpoint set, which can be hit by other systems to get data which it provides. So APIs are meant for system to system interaction but web-apps are made for human interactions.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242729"/>
                </a:solidFill>
                <a:effectLst/>
                <a:latin typeface="inherit"/>
              </a:rPr>
              <a:t>3. Web-apps can use APIs to retrieve information from external servers.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Quattrocento"/>
              </a:rPr>
              <a:t> </a:t>
            </a:r>
          </a:p>
          <a:p>
            <a:endParaRPr lang="en-IN" b="0" i="0" dirty="0">
              <a:solidFill>
                <a:schemeClr val="tx1"/>
              </a:solidFill>
              <a:effectLst/>
              <a:latin typeface="Quattrocento"/>
            </a:endParaRPr>
          </a:p>
          <a:p>
            <a:endParaRPr lang="en-IN" dirty="0">
              <a:solidFill>
                <a:schemeClr val="tx1"/>
              </a:solidFill>
              <a:latin typeface="Quattrocento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2" descr="Guidelines &amp;amp; Best Practices for Design RESTful API | ByteNbit">
            <a:extLst>
              <a:ext uri="{FF2B5EF4-FFF2-40B4-BE49-F238E27FC236}">
                <a16:creationId xmlns:a16="http://schemas.microsoft.com/office/drawing/2014/main" id="{91FBDE43-5B8F-4C2C-B59F-46236A9E0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215" y="2818622"/>
            <a:ext cx="5553787" cy="1491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8788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476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Need of API: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Quattrocento"/>
              </a:rPr>
              <a:t>U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sers need to </a:t>
            </a:r>
            <a:r>
              <a:rPr lang="en-IN" b="1" i="0" dirty="0">
                <a:solidFill>
                  <a:schemeClr val="tx1"/>
                </a:solidFill>
                <a:effectLst/>
                <a:latin typeface="Quattrocento"/>
              </a:rPr>
              <a:t>access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 data in </a:t>
            </a:r>
            <a:r>
              <a:rPr lang="en-IN" b="1" i="0" dirty="0">
                <a:solidFill>
                  <a:schemeClr val="tx1"/>
                </a:solidFill>
                <a:effectLst/>
                <a:latin typeface="Quattrocento"/>
              </a:rPr>
              <a:t>real time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, such as for display on another website or as part of an application.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solidFill>
                <a:schemeClr val="tx1"/>
              </a:solidFill>
              <a:effectLst/>
              <a:latin typeface="Quattrocento"/>
            </a:endParaRPr>
          </a:p>
          <a:p>
            <a:pPr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Quattrocento"/>
              </a:rPr>
              <a:t>D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ata </a:t>
            </a:r>
            <a:r>
              <a:rPr lang="en-IN" b="1" i="0" dirty="0">
                <a:solidFill>
                  <a:schemeClr val="tx1"/>
                </a:solidFill>
                <a:effectLst/>
                <a:latin typeface="Quattrocento"/>
              </a:rPr>
              <a:t>changes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 or is updated </a:t>
            </a:r>
            <a:r>
              <a:rPr lang="en-IN" b="1" i="0" dirty="0">
                <a:solidFill>
                  <a:schemeClr val="tx1"/>
                </a:solidFill>
                <a:effectLst/>
                <a:latin typeface="Quattrocento"/>
              </a:rPr>
              <a:t>frequently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IN" b="0" i="0" dirty="0">
              <a:solidFill>
                <a:schemeClr val="tx1"/>
              </a:solidFill>
              <a:effectLst/>
              <a:latin typeface="Quattrocento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If data size is huge and users only need </a:t>
            </a:r>
            <a:r>
              <a:rPr lang="en-IN" b="1" i="0" dirty="0">
                <a:solidFill>
                  <a:schemeClr val="tx1"/>
                </a:solidFill>
                <a:effectLst/>
                <a:latin typeface="Quattrocento"/>
              </a:rPr>
              <a:t>access to a part of the data 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at any one time, then APIs are used. </a:t>
            </a:r>
            <a:r>
              <a:rPr lang="en-IN" dirty="0">
                <a:solidFill>
                  <a:schemeClr val="tx1"/>
                </a:solidFill>
                <a:latin typeface="Quattrocento"/>
              </a:rPr>
              <a:t> But if we have small data size, then we can try other traditional methods to transfer complete data altogether.</a:t>
            </a:r>
            <a:endParaRPr lang="en-IN" b="0" i="0" dirty="0">
              <a:solidFill>
                <a:schemeClr val="tx1"/>
              </a:solidFill>
              <a:effectLst/>
              <a:latin typeface="Quattrocento"/>
            </a:endParaRPr>
          </a:p>
          <a:p>
            <a:pPr algn="l">
              <a:buFont typeface="+mj-lt"/>
              <a:buAutoNum type="arabicPeriod"/>
            </a:pPr>
            <a:endParaRPr lang="en-IN" b="0" i="0" dirty="0">
              <a:solidFill>
                <a:schemeClr val="tx1"/>
              </a:solidFill>
              <a:effectLst/>
              <a:latin typeface="Quattrocento"/>
            </a:endParaRPr>
          </a:p>
          <a:p>
            <a:pPr algn="l">
              <a:buFont typeface="+mj-lt"/>
              <a:buAutoNum type="arabicPeriod"/>
            </a:pPr>
            <a:r>
              <a:rPr lang="en-IN" dirty="0">
                <a:solidFill>
                  <a:schemeClr val="tx1"/>
                </a:solidFill>
                <a:latin typeface="Quattrocento"/>
              </a:rPr>
              <a:t>U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sers will need to perform actions other than retrieve data, such as contributing, updating, or deleting data.</a:t>
            </a:r>
          </a:p>
          <a:p>
            <a:pPr algn="l">
              <a:buFont typeface="+mj-lt"/>
              <a:buAutoNum type="arabicPeriod"/>
            </a:pPr>
            <a:endParaRPr lang="en-IN" dirty="0">
              <a:solidFill>
                <a:schemeClr val="tx1"/>
              </a:solidFill>
              <a:latin typeface="Quattrocento"/>
            </a:endParaRPr>
          </a:p>
          <a:p>
            <a:pPr algn="l">
              <a:buFont typeface="+mj-lt"/>
              <a:buAutoNum type="arabicPeriod"/>
            </a:pP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Providing data through API keeps </a:t>
            </a:r>
            <a:r>
              <a:rPr lang="en-IN" b="1" i="0" dirty="0">
                <a:solidFill>
                  <a:schemeClr val="tx1"/>
                </a:solidFill>
                <a:effectLst/>
                <a:latin typeface="Quattrocento"/>
              </a:rPr>
              <a:t>database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Quattrocento"/>
              </a:rPr>
              <a:t>safe</a:t>
            </a:r>
            <a:r>
              <a:rPr lang="en-IN" b="0" i="0" dirty="0">
                <a:solidFill>
                  <a:schemeClr val="tx1"/>
                </a:solidFill>
                <a:effectLst/>
                <a:latin typeface="Quattrocento"/>
              </a:rPr>
              <a:t> as users don’t directly access complete database.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0797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476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HTTP: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(Hypertext Transfer Protocol) is the primary means of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communicating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on the web.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HTTP implements a number of “methods,” which tell which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 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direction data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 moving and what should happen to it. 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Following are the key http methods 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BC9BC13C-7790-477F-A867-ABC78FA2E2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3596167"/>
              </p:ext>
            </p:extLst>
          </p:nvPr>
        </p:nvGraphicFramePr>
        <p:xfrm>
          <a:off x="677332" y="4239898"/>
          <a:ext cx="7788242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02349">
                  <a:extLst>
                    <a:ext uri="{9D8B030D-6E8A-4147-A177-3AD203B41FA5}">
                      <a16:colId xmlns:a16="http://schemas.microsoft.com/office/drawing/2014/main" val="2321615098"/>
                    </a:ext>
                  </a:extLst>
                </a:gridCol>
                <a:gridCol w="1202349">
                  <a:extLst>
                    <a:ext uri="{9D8B030D-6E8A-4147-A177-3AD203B41FA5}">
                      <a16:colId xmlns:a16="http://schemas.microsoft.com/office/drawing/2014/main" val="2749095241"/>
                    </a:ext>
                  </a:extLst>
                </a:gridCol>
                <a:gridCol w="5383544">
                  <a:extLst>
                    <a:ext uri="{9D8B030D-6E8A-4147-A177-3AD203B41FA5}">
                      <a16:colId xmlns:a16="http://schemas.microsoft.com/office/drawing/2014/main" val="15962602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Purpose (CRUD)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Request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Details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1130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Create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POST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Sent data to server (add a new detail)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6424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Get data from server or retrieve information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8320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PUT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Update/modify an existing entity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68891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DELETE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Remove file from server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618794"/>
                  </a:ext>
                </a:extLst>
              </a:tr>
            </a:tbl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39C3AF7B-67E0-4861-926D-7AEADD64C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4540" y="1777244"/>
            <a:ext cx="3372710" cy="2594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31865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476261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 :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 (Uniform Resource Locator) - An address/reference for a resource on the web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URL consists of a protocol, domain, and optional path.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Protocol (http:// or https://)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Domain (amazon.in)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    Optional path (/home).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URL describes the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location/address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a specific resource such as a web page.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context of APIs URL, request, URI, or endpoint are used interchangeable .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url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can be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accessed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either through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browser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or from tool such as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python IDE</a:t>
            </a:r>
          </a:p>
        </p:txBody>
      </p:sp>
    </p:spTree>
    <p:extLst>
      <p:ext uri="{BB962C8B-B14F-4D97-AF65-F5344CB8AC3E}">
        <p14:creationId xmlns:p14="http://schemas.microsoft.com/office/powerpoint/2010/main" val="7885999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476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JSON: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(JavaScript Object Notation) is a text-based data format that is designed to be easy to read for both humans and machines. Efficient to use. 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JSON is generally the most common format for returning data through an API, XML (Extensible Markup Language) being the second most common. </a:t>
            </a:r>
          </a:p>
          <a:p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REST: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 (Representational State Transfer) are set of </a:t>
            </a:r>
            <a:r>
              <a:rPr lang="en-IN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guidelines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that describes some best practices for implementing APIs to provide some advantages such as low internet bandwidth, reuse responses by enabling cache responses.</a:t>
            </a:r>
          </a:p>
          <a:p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web API that obeys the REST guidelines is informally described as REST API. </a:t>
            </a:r>
          </a:p>
        </p:txBody>
      </p:sp>
    </p:spTree>
    <p:extLst>
      <p:ext uri="{BB962C8B-B14F-4D97-AF65-F5344CB8AC3E}">
        <p14:creationId xmlns:p14="http://schemas.microsoft.com/office/powerpoint/2010/main" val="2822444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4762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u="sng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Status Code:</a:t>
            </a:r>
          </a:p>
          <a:p>
            <a:pPr marL="0" indent="0">
              <a:buNone/>
            </a:pPr>
            <a:endParaRPr lang="en-IN" b="1" u="sng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Requests status code are 3 digit code that tells us status of http requests.</a:t>
            </a: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A25D13A-AC4E-480F-86FC-9325D400FA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7750302"/>
              </p:ext>
            </p:extLst>
          </p:nvPr>
        </p:nvGraphicFramePr>
        <p:xfrm>
          <a:off x="677332" y="3093129"/>
          <a:ext cx="6051211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2237">
                  <a:extLst>
                    <a:ext uri="{9D8B030D-6E8A-4147-A177-3AD203B41FA5}">
                      <a16:colId xmlns:a16="http://schemas.microsoft.com/office/drawing/2014/main" val="1348651415"/>
                    </a:ext>
                  </a:extLst>
                </a:gridCol>
                <a:gridCol w="4938974">
                  <a:extLst>
                    <a:ext uri="{9D8B030D-6E8A-4147-A177-3AD203B41FA5}">
                      <a16:colId xmlns:a16="http://schemas.microsoft.com/office/drawing/2014/main" val="39011345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Status Code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77955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1XX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Informational message such as request has been received and processing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926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2XX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Successful operations such as 200 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39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3XX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Redirection means further actions requires 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430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4XX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Client Error such as 404 tell that client is entering invalid URL, 401 tells unauthorized operations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86775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5XX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Server side Error such as error in </a:t>
                      </a:r>
                      <a:r>
                        <a:rPr lang="en-US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api</a:t>
                      </a:r>
                      <a:r>
                        <a:rPr lang="en-US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output</a:t>
                      </a:r>
                      <a:endParaRPr lang="en-IN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7629407"/>
                  </a:ext>
                </a:extLst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EC72F1EF-D3EA-456D-B764-6347D5A958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0308" y="1795933"/>
            <a:ext cx="4311692" cy="3316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5803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931575"/>
            <a:ext cx="8596668" cy="66915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 Public APIs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3" y="1600726"/>
            <a:ext cx="10575685" cy="4762612"/>
          </a:xfrm>
        </p:spPr>
        <p:txBody>
          <a:bodyPr>
            <a:normAutofit/>
          </a:bodyPr>
          <a:lstStyle/>
          <a:p>
            <a:pPr>
              <a:buAutoNum type="arabicPeriod"/>
            </a:pP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https://datausa.io/api/data?drilldowns=Nation&amp;measures=Population</a:t>
            </a:r>
            <a:r>
              <a:rPr 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: Population data</a:t>
            </a:r>
          </a:p>
          <a:p>
            <a:pPr>
              <a:buAutoNum type="arabicPeriod"/>
            </a:pP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r>
              <a:rPr lang="en-IN" b="0" i="0" u="none" strike="noStrike" dirty="0">
                <a:solidFill>
                  <a:srgbClr val="1E73BE"/>
                </a:solidFill>
                <a:effectLst/>
                <a:latin typeface="-apple-system"/>
                <a:hlinkClick r:id="rId4"/>
              </a:rPr>
              <a:t>https://open.er-api.com/v6/latest/USD</a:t>
            </a:r>
            <a:r>
              <a:rPr lang="en-IN" b="0" i="0" u="none" strike="noStrike" dirty="0">
                <a:solidFill>
                  <a:srgbClr val="1E73BE"/>
                </a:solidFill>
                <a:effectLst/>
                <a:latin typeface="-apple-system"/>
              </a:rPr>
              <a:t> :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USD exchange rate</a:t>
            </a:r>
          </a:p>
          <a:p>
            <a:pPr>
              <a:buAutoNum type="arabicPeriod"/>
            </a:pPr>
            <a:endParaRPr lang="en-IN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buAutoNum type="arabicPeriod"/>
            </a:pPr>
            <a:r>
              <a:rPr lang="en-IN" b="0" i="0" u="none" strike="noStrike" dirty="0">
                <a:solidFill>
                  <a:srgbClr val="1E73BE"/>
                </a:solidFill>
                <a:effectLst/>
                <a:latin typeface="-apple-system"/>
                <a:hlinkClick r:id="rId5"/>
              </a:rPr>
              <a:t>https://v2.jokeapi.dev/joke/Any</a:t>
            </a:r>
            <a:r>
              <a:rPr lang="en-IN" b="0" i="0" u="none" strike="noStrike" dirty="0">
                <a:solidFill>
                  <a:srgbClr val="1E73BE"/>
                </a:solidFill>
                <a:effectLst/>
                <a:latin typeface="-apple-system"/>
              </a:rPr>
              <a:t> </a:t>
            </a:r>
            <a:r>
              <a:rPr lang="en-IN" dirty="0">
                <a:solidFill>
                  <a:srgbClr val="1E73BE"/>
                </a:solidFill>
                <a:latin typeface="-apple-system"/>
              </a:rPr>
              <a:t>:</a:t>
            </a:r>
            <a:r>
              <a:rPr lang="en-IN" b="0" i="0" u="none" strike="noStrike" dirty="0">
                <a:solidFill>
                  <a:srgbClr val="1E73BE"/>
                </a:solidFill>
                <a:effectLst/>
                <a:latin typeface="-apple-system"/>
              </a:rPr>
              <a:t> </a:t>
            </a:r>
            <a:r>
              <a:rPr lang="en-IN" b="0" i="0" u="none" strike="noStrike" dirty="0">
                <a:solidFill>
                  <a:schemeClr val="tx1"/>
                </a:solidFill>
                <a:effectLst/>
                <a:latin typeface="-apple-system"/>
              </a:rPr>
              <a:t>Joke API</a:t>
            </a:r>
          </a:p>
          <a:p>
            <a:pPr>
              <a:buAutoNum type="arabicPeriod"/>
            </a:pPr>
            <a:endParaRPr lang="en-IN" b="0" i="0" u="none" strike="noStrike" dirty="0">
              <a:solidFill>
                <a:schemeClr val="tx1"/>
              </a:solidFill>
              <a:effectLst/>
              <a:latin typeface="-apple-system"/>
            </a:endParaRPr>
          </a:p>
          <a:p>
            <a:pPr>
              <a:buAutoNum type="arabicPeriod"/>
            </a:pPr>
            <a:r>
              <a:rPr lang="en-IN" b="0" i="0" u="none" strike="noStrike" dirty="0">
                <a:solidFill>
                  <a:srgbClr val="1E73BE"/>
                </a:solidFill>
                <a:effectLst/>
                <a:latin typeface="-apple-system"/>
                <a:hlinkClick r:id="rId6"/>
              </a:rPr>
              <a:t>https://www.thecocktaildb.com/api/json/v1/1/search.php?s=margarita</a:t>
            </a:r>
            <a:r>
              <a:rPr lang="en-IN" dirty="0">
                <a:solidFill>
                  <a:srgbClr val="1E73BE"/>
                </a:solidFill>
                <a:latin typeface="-apple-system"/>
              </a:rPr>
              <a:t>  : 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Cocktail recipe</a:t>
            </a:r>
          </a:p>
          <a:p>
            <a:pPr>
              <a:buAutoNum type="arabicPeriod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AutoNum type="arabicPeriod"/>
            </a:pPr>
            <a:endParaRPr lang="en-IN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Test through Postman/</a:t>
            </a:r>
            <a:r>
              <a:rPr lang="en-IN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RestMan</a:t>
            </a:r>
            <a:r>
              <a:rPr lang="en-IN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extension and python </a:t>
            </a:r>
          </a:p>
        </p:txBody>
      </p:sp>
    </p:spTree>
    <p:extLst>
      <p:ext uri="{BB962C8B-B14F-4D97-AF65-F5344CB8AC3E}">
        <p14:creationId xmlns:p14="http://schemas.microsoft.com/office/powerpoint/2010/main" val="27285098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8288</TotalTime>
  <Words>1175</Words>
  <Application>Microsoft Office PowerPoint</Application>
  <PresentationFormat>Widescreen</PresentationFormat>
  <Paragraphs>169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-apple-system</vt:lpstr>
      <vt:lpstr>Arial</vt:lpstr>
      <vt:lpstr>Calibri</vt:lpstr>
      <vt:lpstr>inherit</vt:lpstr>
      <vt:lpstr>Quattrocento</vt:lpstr>
      <vt:lpstr>sf pro text</vt:lpstr>
      <vt:lpstr>Trebuchet MS</vt:lpstr>
      <vt:lpstr>Wingdings</vt:lpstr>
      <vt:lpstr>Wingdings 3</vt:lpstr>
      <vt:lpstr>Facet</vt:lpstr>
      <vt:lpstr>API</vt:lpstr>
      <vt:lpstr>Typical Data Science Cycle</vt:lpstr>
      <vt:lpstr> Introduction</vt:lpstr>
      <vt:lpstr> Introduction</vt:lpstr>
      <vt:lpstr> Components</vt:lpstr>
      <vt:lpstr> Components</vt:lpstr>
      <vt:lpstr> Components</vt:lpstr>
      <vt:lpstr> Components</vt:lpstr>
      <vt:lpstr>Some Public APIs</vt:lpstr>
      <vt:lpstr>API using Flask</vt:lpstr>
      <vt:lpstr>API using Flask</vt:lpstr>
      <vt:lpstr>Machine Learning Model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Data Science</dc:title>
  <dc:creator>Nishanthini M g m</dc:creator>
  <cp:lastModifiedBy>ankit gupta</cp:lastModifiedBy>
  <cp:revision>472</cp:revision>
  <dcterms:created xsi:type="dcterms:W3CDTF">2020-03-09T07:30:05Z</dcterms:created>
  <dcterms:modified xsi:type="dcterms:W3CDTF">2021-08-27T05:23:21Z</dcterms:modified>
</cp:coreProperties>
</file>