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2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5" name="Google Shape;105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5" name="Google Shape;125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" name="Google Shape;4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2813" cy="918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2" name="Google Shape;62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4" name="Google Shape;64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1" name="Google Shape;81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Data Science Industry</a:t>
            </a:r>
            <a:br>
              <a:rPr lang="en-US"/>
            </a:br>
            <a:r>
              <a:rPr lang="en-US"/>
              <a:t>&amp;</a:t>
            </a:r>
            <a:br>
              <a:rPr lang="en-US"/>
            </a:br>
            <a:r>
              <a:rPr lang="en-US"/>
              <a:t>Project Execution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898939" y="945756"/>
            <a:ext cx="8596668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Data Science Industry</a:t>
            </a:r>
            <a:endParaRPr/>
          </a:p>
        </p:txBody>
      </p:sp>
      <p:pic>
        <p:nvPicPr>
          <p:cNvPr descr="5 Trends Drive the Gartner Hype Cycle for Emerging Technologies, 2020" id="150" name="Google Shape;150;p19"/>
          <p:cNvPicPr preferRelativeResize="0"/>
          <p:nvPr/>
        </p:nvPicPr>
        <p:blipFill rotWithShape="1">
          <a:blip r:embed="rId3">
            <a:alphaModFix/>
          </a:blip>
          <a:srcRect b="12359" l="0" r="539" t="1"/>
          <a:stretch/>
        </p:blipFill>
        <p:spPr>
          <a:xfrm>
            <a:off x="991705" y="1497497"/>
            <a:ext cx="6183985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885686" y="700273"/>
            <a:ext cx="8596668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Data Science Industry</a:t>
            </a:r>
            <a:endParaRPr/>
          </a:p>
        </p:txBody>
      </p:sp>
      <p:pic>
        <p:nvPicPr>
          <p:cNvPr descr="Data Science Platform Market Size &amp;amp; Share Report, 2020-2027" id="156" name="Google Shape;156;p20"/>
          <p:cNvPicPr preferRelativeResize="0"/>
          <p:nvPr/>
        </p:nvPicPr>
        <p:blipFill rotWithShape="1">
          <a:blip r:embed="rId3">
            <a:alphaModFix/>
          </a:blip>
          <a:srcRect b="6290" l="0" r="0" t="0"/>
          <a:stretch/>
        </p:blipFill>
        <p:spPr>
          <a:xfrm>
            <a:off x="876023" y="4024932"/>
            <a:ext cx="4572000" cy="21422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 Science Platform Market Size, Share and Global Market Forecast to 2024  | MarketsandMarkets" id="157" name="Google Shape;157;p20"/>
          <p:cNvPicPr preferRelativeResize="0"/>
          <p:nvPr/>
        </p:nvPicPr>
        <p:blipFill rotWithShape="1">
          <a:blip r:embed="rId4">
            <a:alphaModFix/>
          </a:blip>
          <a:srcRect b="11764" l="0" r="-729" t="0"/>
          <a:stretch/>
        </p:blipFill>
        <p:spPr>
          <a:xfrm>
            <a:off x="876023" y="1237931"/>
            <a:ext cx="4572000" cy="260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809856" y="959009"/>
            <a:ext cx="8596668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Data Science Use Cases</a:t>
            </a:r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809858" y="1674674"/>
            <a:ext cx="386816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Healthcare</a:t>
            </a:r>
            <a:endParaRPr b="0" i="0" sz="18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Sales Forecasting </a:t>
            </a:r>
            <a:endParaRPr b="0" i="0" sz="18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Noto Sans Symbols"/>
              <a:buChar char="✔"/>
            </a:pPr>
            <a:r>
              <a:rPr b="0" i="0"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Disease Prediction &amp; Prevention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Supply Chain Management using 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Telecom</a:t>
            </a:r>
            <a:endParaRPr b="0" i="0" sz="18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Churn Prediction</a:t>
            </a:r>
            <a:endParaRPr b="0" i="0" sz="18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Cross-Sell Services</a:t>
            </a:r>
            <a:endParaRPr b="0" i="0" sz="18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Spam call Identification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Retail</a:t>
            </a:r>
            <a:endParaRPr b="0" i="0" sz="18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Store Optimization</a:t>
            </a:r>
            <a:endParaRPr b="0" i="0" sz="18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Revenue Forecasting</a:t>
            </a:r>
            <a:endParaRPr b="0" i="0" sz="18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Offer Bundling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5108189" y="1619409"/>
            <a:ext cx="4565897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Insurance</a:t>
            </a:r>
            <a:endParaRPr b="0" i="0" sz="18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Damage Control Modelling </a:t>
            </a:r>
            <a:endParaRPr b="0" i="0" sz="18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Noto Sans Symbols"/>
              <a:buChar char="✔"/>
            </a:pPr>
            <a:r>
              <a:rPr b="0" i="0"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Premium Forecasting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Fraud Claim Predictions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Financial Services</a:t>
            </a:r>
            <a:endParaRPr b="0" i="0" sz="18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Stock Markets Prediction</a:t>
            </a:r>
            <a:endParaRPr b="0" i="0" sz="18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Portfolio Optimization &amp; Risk Management</a:t>
            </a:r>
            <a:endParaRPr b="0" i="0" sz="18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Deep Personalization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Automobiles</a:t>
            </a:r>
            <a:endParaRPr b="0" i="0" sz="18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Preventive Maintenance</a:t>
            </a:r>
            <a:endParaRPr b="0" i="0" sz="18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IoT based Failure Prediction</a:t>
            </a:r>
            <a:endParaRPr b="0" i="0" sz="18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Cost Control Models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677334" y="1034605"/>
            <a:ext cx="8596668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Data Science Project Cycle</a:t>
            </a:r>
            <a:endParaRPr/>
          </a:p>
        </p:txBody>
      </p:sp>
      <p:pic>
        <p:nvPicPr>
          <p:cNvPr id="170" name="Google Shape;17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707" y="1948070"/>
            <a:ext cx="7261363" cy="4401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677334" y="1034605"/>
            <a:ext cx="8596668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Scrum Methodology</a:t>
            </a:r>
            <a:endParaRPr/>
          </a:p>
        </p:txBody>
      </p:sp>
      <p:pic>
        <p:nvPicPr>
          <p:cNvPr descr="What is the difference between Scrum and Sprint? - Quora" id="176" name="Google Shape;176;p23"/>
          <p:cNvPicPr preferRelativeResize="0"/>
          <p:nvPr/>
        </p:nvPicPr>
        <p:blipFill rotWithShape="1">
          <a:blip r:embed="rId3">
            <a:alphaModFix/>
          </a:blip>
          <a:srcRect b="6962" l="0" r="0" t="0"/>
          <a:stretch/>
        </p:blipFill>
        <p:spPr>
          <a:xfrm>
            <a:off x="531560" y="2103162"/>
            <a:ext cx="6834742" cy="3263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677334" y="609600"/>
            <a:ext cx="8596668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 Data Science Project Components</a:t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783351" y="1219200"/>
            <a:ext cx="859666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Product Backlog</a:t>
            </a:r>
            <a:r>
              <a:rPr b="0" i="0"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Noto Sans Symbols"/>
              <a:buChar char="✔"/>
            </a:pPr>
            <a:r>
              <a:rPr b="0" i="0"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The Business Outcome and Data Availability needs form the user stories for a machine learning product.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Noto Sans Symbols"/>
              <a:buChar char="✔"/>
            </a:pPr>
            <a:r>
              <a:rPr b="0" i="0"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The stories can be part of EDA, Feature engineering &amp; model building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The Product Backlog features are part of Agile Process where they will be revised over different sprints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783351" y="3096253"/>
            <a:ext cx="859666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Sprint</a:t>
            </a:r>
            <a:r>
              <a:rPr b="0" i="0"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Noto Sans Symbols"/>
              <a:buChar char="✔"/>
            </a:pPr>
            <a:r>
              <a:rPr b="0" i="0"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A sprint is the key unit of iterative development in the machine learning process.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Noto Sans Symbols"/>
              <a:buChar char="✔"/>
            </a:pPr>
            <a:r>
              <a:rPr b="0" i="0"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It is typically 2–4 weeks and encompasses all activities in the above diagram.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Noto Sans Symbols"/>
              <a:buChar char="✔"/>
            </a:pPr>
            <a:r>
              <a:rPr b="0" i="0"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In a typical sprint, the data scientist can do the following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raw data from a new or existing data source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feature engineering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Train/Re-train the machine learning model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Deploying to an end-point or on independent server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677334" y="609600"/>
            <a:ext cx="8596668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 Data Science Project Components</a:t>
            </a:r>
            <a:endParaRPr/>
          </a:p>
        </p:txBody>
      </p:sp>
      <p:sp>
        <p:nvSpPr>
          <p:cNvPr id="189" name="Google Shape;189;p25"/>
          <p:cNvSpPr txBox="1"/>
          <p:nvPr/>
        </p:nvSpPr>
        <p:spPr>
          <a:xfrm>
            <a:off x="783351" y="1219200"/>
            <a:ext cx="8596667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Sprint Review</a:t>
            </a:r>
            <a:endParaRPr b="0" i="0" sz="18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Noto Sans Symbols"/>
              <a:buChar char="✔"/>
            </a:pPr>
            <a:r>
              <a:rPr b="0" i="0"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The sprint review focusses more on the business objectives &amp; the ML process towards it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Deviations will be course-corrected to stand in-line with the Primary &amp; Secondary goals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Product Building activities usually involve ML as a Backend Process ( Model-As-A-Service)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The Products will have encompass different technology stacks ( ReactJS, JS, PHP)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These stacks have to be integrated properly to enhance the Customer Experience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Metrics Revision &amp; Accuracy enhancement are taken as part of the process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783351" y="3804523"/>
            <a:ext cx="8596667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Backlog Refinement</a:t>
            </a:r>
            <a:endParaRPr b="0" i="0" sz="18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Noto Sans Symbols"/>
              <a:buChar char="✔"/>
            </a:pPr>
            <a:r>
              <a:rPr b="0" i="0"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Sprint calls will be focusing on the short-term objectives ( 1 / 2 Week Sprints)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The backlog will have to revised periodically so that the prioritization happens properly</a:t>
            </a:r>
            <a:endParaRPr b="0" i="0" sz="18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Backlog Management is usually done by Product Managers, Product Managers or Business Analysts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Backlog Priority has to be done every sprint as a mandatory practice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Effort estimation for new user stories have to be added along with Priority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The most widely used tools are JIRA, Clubhouse, Asana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