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Source Code Pr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SourceCodePro-bold.fntdata"/><Relationship Id="rId14" Type="http://schemas.openxmlformats.org/officeDocument/2006/relationships/font" Target="fonts/SourceCodePro-regular.fntdata"/><Relationship Id="rId17" Type="http://schemas.openxmlformats.org/officeDocument/2006/relationships/font" Target="fonts/SourceCodePro-boldItalic.fntdata"/><Relationship Id="rId16" Type="http://schemas.openxmlformats.org/officeDocument/2006/relationships/font" Target="fonts/SourceCodePr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4" name="Google Shape;94;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0" name="Google Shape;100;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1" name="Google Shape;10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 name="Google Shape;105;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9" name="Google Shape;10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5" name="Google Shape;115;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6" name="Google Shape;11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4" name="Google Shape;124;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5" name="Google Shape;12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1" name="Google Shape;13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7" name="Google Shape;13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3"/>
          <p:cNvPicPr preferRelativeResize="0"/>
          <p:nvPr/>
        </p:nvPicPr>
        <p:blipFill rotWithShape="1">
          <a:blip r:embed="rId2">
            <a:alphaModFix/>
          </a:blip>
          <a:srcRect b="0" l="0" r="0" t="0"/>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9" name="Google Shape;4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6" name="Google Shape;5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2" name="Google Shape;62;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4" name="Google Shape;64;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0" name="Google Shape;80;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p:nvPr>
            <p:ph idx="2" type="pic"/>
          </p:nvPr>
        </p:nvSpPr>
        <p:spPr>
          <a:xfrm>
            <a:off x="677334" y="609600"/>
            <a:ext cx="8596668" cy="3845718"/>
          </a:xfrm>
          <a:prstGeom prst="rect">
            <a:avLst/>
          </a:prstGeom>
          <a:noFill/>
          <a:ln>
            <a:noFill/>
          </a:ln>
        </p:spPr>
      </p:sp>
      <p:sp>
        <p:nvSpPr>
          <p:cNvPr id="87" name="Google Shape;87;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hyperlink" Target="https://ipython.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Anaconda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1356574"/>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What is Anaconda ? </a:t>
            </a:r>
            <a:endParaRPr/>
          </a:p>
        </p:txBody>
      </p:sp>
      <p:sp>
        <p:nvSpPr>
          <p:cNvPr id="150" name="Google Shape;150;p19"/>
          <p:cNvSpPr txBox="1"/>
          <p:nvPr>
            <p:ph idx="1" type="body"/>
          </p:nvPr>
        </p:nvSpPr>
        <p:spPr>
          <a:xfrm>
            <a:off x="677334" y="2016974"/>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latin typeface="Calibri"/>
                <a:ea typeface="Calibri"/>
                <a:cs typeface="Calibri"/>
                <a:sym typeface="Calibri"/>
              </a:rPr>
              <a:t>Anaconda is a package manager, an environment manager, a Python/R data science distribution, and a collection of over 7,500+ open-source packages.</a:t>
            </a:r>
            <a:endParaRPr/>
          </a:p>
          <a:p>
            <a:pPr indent="-342900" lvl="0" marL="342900" rtl="0" algn="l">
              <a:lnSpc>
                <a:spcPct val="100000"/>
              </a:lnSpc>
              <a:spcBef>
                <a:spcPts val="1000"/>
              </a:spcBef>
              <a:spcAft>
                <a:spcPts val="0"/>
              </a:spcAft>
              <a:buSzPts val="1440"/>
              <a:buChar char="►"/>
            </a:pPr>
            <a:r>
              <a:rPr lang="en-US">
                <a:latin typeface="Calibri"/>
                <a:ea typeface="Calibri"/>
                <a:cs typeface="Calibri"/>
                <a:sym typeface="Calibri"/>
              </a:rPr>
              <a:t>Anaconda is free and easy to install, and it offers free community support.</a:t>
            </a:r>
            <a:endParaRPr/>
          </a:p>
          <a:p>
            <a:pPr indent="-342900" lvl="0" marL="342900" rtl="0" algn="l">
              <a:lnSpc>
                <a:spcPct val="100000"/>
              </a:lnSpc>
              <a:spcBef>
                <a:spcPts val="1000"/>
              </a:spcBef>
              <a:spcAft>
                <a:spcPts val="0"/>
              </a:spcAft>
              <a:buSzPts val="1440"/>
              <a:buChar char="►"/>
            </a:pPr>
            <a:r>
              <a:rPr lang="en-US">
                <a:latin typeface="Calibri"/>
                <a:ea typeface="Calibri"/>
                <a:cs typeface="Calibri"/>
                <a:sym typeface="Calibri"/>
              </a:rPr>
              <a:t>Anaconda also has a separate enterprise edition that has complete enterprise support</a:t>
            </a:r>
            <a:endParaRPr/>
          </a:p>
          <a:p>
            <a:pPr indent="-342900" lvl="0" marL="342900" rtl="0" algn="l">
              <a:lnSpc>
                <a:spcPct val="100000"/>
              </a:lnSpc>
              <a:spcBef>
                <a:spcPts val="1000"/>
              </a:spcBef>
              <a:spcAft>
                <a:spcPts val="0"/>
              </a:spcAft>
              <a:buSzPts val="1440"/>
              <a:buChar char="►"/>
            </a:pPr>
            <a:r>
              <a:rPr lang="en-US">
                <a:latin typeface="Calibri"/>
                <a:ea typeface="Calibri"/>
                <a:cs typeface="Calibri"/>
                <a:sym typeface="Calibri"/>
              </a:rPr>
              <a:t>Anaconda has support for the following</a:t>
            </a:r>
            <a:endParaRPr/>
          </a:p>
          <a:p>
            <a:pPr indent="-285750" lvl="1" marL="742950" rtl="0" algn="l">
              <a:lnSpc>
                <a:spcPct val="100000"/>
              </a:lnSpc>
              <a:spcBef>
                <a:spcPts val="1000"/>
              </a:spcBef>
              <a:spcAft>
                <a:spcPts val="0"/>
              </a:spcAft>
              <a:buSzPts val="1280"/>
              <a:buChar char="►"/>
            </a:pPr>
            <a:r>
              <a:rPr lang="en-US">
                <a:latin typeface="Calibri"/>
                <a:ea typeface="Calibri"/>
                <a:cs typeface="Calibri"/>
                <a:sym typeface="Calibri"/>
              </a:rPr>
              <a:t>Anaconda Navigator ( GUI based Tool)</a:t>
            </a:r>
            <a:endParaRPr/>
          </a:p>
          <a:p>
            <a:pPr indent="-285750" lvl="1" marL="742950" rtl="0" algn="l">
              <a:lnSpc>
                <a:spcPct val="100000"/>
              </a:lnSpc>
              <a:spcBef>
                <a:spcPts val="1000"/>
              </a:spcBef>
              <a:spcAft>
                <a:spcPts val="0"/>
              </a:spcAft>
              <a:buSzPts val="1280"/>
              <a:buChar char="►"/>
            </a:pPr>
            <a:r>
              <a:rPr lang="en-US">
                <a:latin typeface="Calibri"/>
                <a:ea typeface="Calibri"/>
                <a:cs typeface="Calibri"/>
                <a:sym typeface="Calibri"/>
              </a:rPr>
              <a:t>Anaconda command line support</a:t>
            </a:r>
            <a:endParaRPr/>
          </a:p>
          <a:p>
            <a:pPr indent="-342900" lvl="0" marL="342900" rtl="0" algn="l">
              <a:lnSpc>
                <a:spcPct val="100000"/>
              </a:lnSpc>
              <a:spcBef>
                <a:spcPts val="1000"/>
              </a:spcBef>
              <a:spcAft>
                <a:spcPts val="0"/>
              </a:spcAft>
              <a:buSzPts val="1440"/>
              <a:buChar char="►"/>
            </a:pPr>
            <a:r>
              <a:rPr lang="en-US">
                <a:latin typeface="Calibri"/>
                <a:ea typeface="Calibri"/>
                <a:cs typeface="Calibri"/>
                <a:sym typeface="Calibri"/>
              </a:rPr>
              <a:t>You can also make your own custom packages using the conda build command, and you can share them with others by uploading them to Anaconda.org, PyPI, or other repositories.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1034605"/>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Anaconda Architecture</a:t>
            </a:r>
            <a:endParaRPr/>
          </a:p>
        </p:txBody>
      </p:sp>
      <p:pic>
        <p:nvPicPr>
          <p:cNvPr descr="New Features of Anaconda 5.3. Anaconda has come with its latest… | by  Ankita Kumar | Medium" id="156" name="Google Shape;156;p20"/>
          <p:cNvPicPr preferRelativeResize="0"/>
          <p:nvPr/>
        </p:nvPicPr>
        <p:blipFill rotWithShape="1">
          <a:blip r:embed="rId3">
            <a:alphaModFix/>
          </a:blip>
          <a:srcRect b="0" l="0" r="0" t="0"/>
          <a:stretch/>
        </p:blipFill>
        <p:spPr>
          <a:xfrm>
            <a:off x="677334" y="1695005"/>
            <a:ext cx="7220962" cy="46593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1034605"/>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Anaconda Vs Pip</a:t>
            </a:r>
            <a:endParaRPr/>
          </a:p>
        </p:txBody>
      </p:sp>
      <p:pic>
        <p:nvPicPr>
          <p:cNvPr id="162" name="Google Shape;162;p21"/>
          <p:cNvPicPr preferRelativeResize="0"/>
          <p:nvPr/>
        </p:nvPicPr>
        <p:blipFill rotWithShape="1">
          <a:blip r:embed="rId3">
            <a:alphaModFix/>
          </a:blip>
          <a:srcRect b="0" l="0" r="0" t="0"/>
          <a:stretch/>
        </p:blipFill>
        <p:spPr>
          <a:xfrm>
            <a:off x="814925" y="1793575"/>
            <a:ext cx="8042424" cy="3757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828543"/>
            <a:ext cx="8596668" cy="629196"/>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The Navigator</a:t>
            </a:r>
            <a:endParaRPr/>
          </a:p>
        </p:txBody>
      </p:sp>
      <p:pic>
        <p:nvPicPr>
          <p:cNvPr id="168" name="Google Shape;168;p22"/>
          <p:cNvPicPr preferRelativeResize="0"/>
          <p:nvPr/>
        </p:nvPicPr>
        <p:blipFill rotWithShape="1">
          <a:blip r:embed="rId3">
            <a:alphaModFix/>
          </a:blip>
          <a:srcRect b="0" l="0" r="0" t="0"/>
          <a:stretch/>
        </p:blipFill>
        <p:spPr>
          <a:xfrm>
            <a:off x="4290391" y="1374909"/>
            <a:ext cx="5341150" cy="2859046"/>
          </a:xfrm>
          <a:prstGeom prst="rect">
            <a:avLst/>
          </a:prstGeom>
          <a:noFill/>
          <a:ln>
            <a:noFill/>
          </a:ln>
        </p:spPr>
      </p:pic>
      <p:sp>
        <p:nvSpPr>
          <p:cNvPr id="169" name="Google Shape;169;p22"/>
          <p:cNvSpPr txBox="1"/>
          <p:nvPr/>
        </p:nvSpPr>
        <p:spPr>
          <a:xfrm>
            <a:off x="677334" y="1308656"/>
            <a:ext cx="3613057" cy="3303102"/>
          </a:xfrm>
          <a:prstGeom prst="rect">
            <a:avLst/>
          </a:prstGeom>
          <a:noFill/>
          <a:ln>
            <a:noFill/>
          </a:ln>
        </p:spPr>
        <p:txBody>
          <a:bodyPr anchorCtr="0" anchor="t" bIns="45700" lIns="91425" spcFirstLastPara="1" rIns="91425" wrap="square" tIns="45700">
            <a:normAutofit fontScale="92500"/>
          </a:bodyPr>
          <a:lstStyle/>
          <a:p>
            <a:pPr indent="-342900" lvl="0" marL="342900" marR="0" rtl="0" algn="just">
              <a:lnSpc>
                <a:spcPct val="100000"/>
              </a:lnSpc>
              <a:spcBef>
                <a:spcPts val="0"/>
              </a:spcBef>
              <a:spcAft>
                <a:spcPts val="0"/>
              </a:spcAft>
              <a:buClr>
                <a:schemeClr val="accent1"/>
              </a:buClr>
              <a:buSzPct val="79999"/>
              <a:buFont typeface="Noto Sans Symbols"/>
              <a:buChar char="►"/>
            </a:pPr>
            <a:r>
              <a:rPr b="0" i="0" lang="en-US" sz="1800" u="none" cap="none" strike="noStrike">
                <a:solidFill>
                  <a:srgbClr val="3F3F3F"/>
                </a:solidFill>
                <a:latin typeface="Calibri"/>
                <a:ea typeface="Calibri"/>
                <a:cs typeface="Calibri"/>
                <a:sym typeface="Calibri"/>
              </a:rPr>
              <a:t>Data scientists often use multiple versions of many packages and use multiple environments to separate these different versions.</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alibri"/>
                <a:ea typeface="Calibri"/>
                <a:cs typeface="Calibri"/>
                <a:sym typeface="Calibri"/>
              </a:rPr>
              <a:t>The command-line program conda is both a package manager and an environment manager.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chemeClr val="accent1"/>
              </a:buClr>
              <a:buSzPct val="79999"/>
              <a:buFont typeface="Noto Sans Symbols"/>
              <a:buChar char="►"/>
            </a:pPr>
            <a:r>
              <a:rPr b="0" i="0" lang="en-US" sz="1800" u="none" cap="none" strike="noStrike">
                <a:solidFill>
                  <a:srgbClr val="3F3F3F"/>
                </a:solidFill>
                <a:latin typeface="Calibri"/>
                <a:ea typeface="Calibri"/>
                <a:cs typeface="Calibri"/>
                <a:sym typeface="Calibri"/>
              </a:rPr>
              <a:t>This helps data scientists ensure that each version of each package has all the dependencies it requires and works correctly.</a:t>
            </a:r>
            <a:endParaRPr b="0" i="0" sz="1400" u="none" cap="none" strike="noStrike">
              <a:solidFill>
                <a:srgbClr val="000000"/>
              </a:solidFill>
              <a:latin typeface="Arial"/>
              <a:ea typeface="Arial"/>
              <a:cs typeface="Arial"/>
              <a:sym typeface="Arial"/>
            </a:endParaRPr>
          </a:p>
        </p:txBody>
      </p:sp>
      <p:sp>
        <p:nvSpPr>
          <p:cNvPr id="170" name="Google Shape;170;p22"/>
          <p:cNvSpPr txBox="1"/>
          <p:nvPr/>
        </p:nvSpPr>
        <p:spPr>
          <a:xfrm>
            <a:off x="677334" y="4611758"/>
            <a:ext cx="8773201" cy="147732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Navigator is an easy, point-and-click way to work with packages and environments without needing to type conda commands in a terminal window. You can use it to find the packages you want, install them in an environment, run the packages, and update them – all inside Navigator.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77334" y="93157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Jupyter Notebook</a:t>
            </a:r>
            <a:endParaRPr/>
          </a:p>
        </p:txBody>
      </p:sp>
      <p:pic>
        <p:nvPicPr>
          <p:cNvPr id="176" name="Google Shape;176;p23"/>
          <p:cNvPicPr preferRelativeResize="0"/>
          <p:nvPr/>
        </p:nvPicPr>
        <p:blipFill rotWithShape="1">
          <a:blip r:embed="rId3">
            <a:alphaModFix/>
          </a:blip>
          <a:srcRect b="0" l="0" r="0" t="0"/>
          <a:stretch/>
        </p:blipFill>
        <p:spPr>
          <a:xfrm>
            <a:off x="4613914" y="1676168"/>
            <a:ext cx="4816958" cy="2716673"/>
          </a:xfrm>
          <a:prstGeom prst="rect">
            <a:avLst/>
          </a:prstGeom>
          <a:noFill/>
          <a:ln>
            <a:noFill/>
          </a:ln>
        </p:spPr>
      </p:pic>
      <p:sp>
        <p:nvSpPr>
          <p:cNvPr id="177" name="Google Shape;177;p23"/>
          <p:cNvSpPr txBox="1"/>
          <p:nvPr/>
        </p:nvSpPr>
        <p:spPr>
          <a:xfrm>
            <a:off x="677334" y="1676167"/>
            <a:ext cx="4093449" cy="3505665"/>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The Jupyter team maintains the IPython kernel since the Jupyter notebook server depends on the IPython kernel functionality.</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Kernels are programming language specific processes that run independently and interact with the Jupyter Applications and their user interfaces. </a:t>
            </a:r>
            <a:r>
              <a:rPr b="0" i="0" lang="en-US" sz="1800" u="sng" cap="none" strike="noStrike">
                <a:solidFill>
                  <a:schemeClr val="hlink"/>
                </a:solidFill>
                <a:latin typeface="Calibri"/>
                <a:ea typeface="Calibri"/>
                <a:cs typeface="Calibri"/>
                <a:sym typeface="Calibri"/>
                <a:hlinkClick r:id="rId4"/>
              </a:rPr>
              <a:t>IPython</a:t>
            </a:r>
            <a:r>
              <a:rPr b="0" i="0" lang="en-US" sz="1800" u="none" cap="none" strike="noStrike">
                <a:solidFill>
                  <a:srgbClr val="3F3F3F"/>
                </a:solidFill>
                <a:latin typeface="Calibri"/>
                <a:ea typeface="Calibri"/>
                <a:cs typeface="Calibri"/>
                <a:sym typeface="Calibri"/>
              </a:rPr>
              <a:t> is the reference Jupyter kernel, providing a powerful environment for interactive computing in Python.</a:t>
            </a:r>
            <a:endParaRPr b="0" i="0" sz="1400" u="none" cap="none" strike="noStrike">
              <a:solidFill>
                <a:srgbClr val="000000"/>
              </a:solidFill>
              <a:latin typeface="Arial"/>
              <a:ea typeface="Arial"/>
              <a:cs typeface="Arial"/>
              <a:sym typeface="Arial"/>
            </a:endParaRPr>
          </a:p>
        </p:txBody>
      </p:sp>
      <p:sp>
        <p:nvSpPr>
          <p:cNvPr id="178" name="Google Shape;178;p23"/>
          <p:cNvSpPr txBox="1"/>
          <p:nvPr/>
        </p:nvSpPr>
        <p:spPr>
          <a:xfrm>
            <a:off x="677334" y="5182064"/>
            <a:ext cx="8106041"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Calibri"/>
                <a:ea typeface="Calibri"/>
                <a:cs typeface="Calibri"/>
                <a:sym typeface="Calibri"/>
              </a:rPr>
              <a:t>Jupyter Notebook and its flexible interface extends the notebook beyond code to visualization, multimedia, collaboration, and more. In addition to running your code, it stores code and output, together with markdown notes, in an editable document called a notebook.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770099" y="950236"/>
            <a:ext cx="8596668" cy="66652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Spyder</a:t>
            </a:r>
            <a:endParaRPr/>
          </a:p>
        </p:txBody>
      </p:sp>
      <p:pic>
        <p:nvPicPr>
          <p:cNvPr descr="Screenshot of the Spyder main window, with the default panel layout" id="184" name="Google Shape;184;p24"/>
          <p:cNvPicPr preferRelativeResize="0"/>
          <p:nvPr/>
        </p:nvPicPr>
        <p:blipFill rotWithShape="1">
          <a:blip r:embed="rId3">
            <a:alphaModFix/>
          </a:blip>
          <a:srcRect b="0" l="0" r="0" t="0"/>
          <a:stretch/>
        </p:blipFill>
        <p:spPr>
          <a:xfrm>
            <a:off x="5433391" y="1616765"/>
            <a:ext cx="4108173" cy="2648536"/>
          </a:xfrm>
          <a:prstGeom prst="rect">
            <a:avLst/>
          </a:prstGeom>
          <a:noFill/>
          <a:ln>
            <a:noFill/>
          </a:ln>
        </p:spPr>
      </p:pic>
      <p:sp>
        <p:nvSpPr>
          <p:cNvPr id="185" name="Google Shape;185;p24"/>
          <p:cNvSpPr txBox="1"/>
          <p:nvPr/>
        </p:nvSpPr>
        <p:spPr>
          <a:xfrm>
            <a:off x="770099" y="1722639"/>
            <a:ext cx="4663292" cy="2138579"/>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Spyder is included by default in the Anaconda Python distribution, which comes with everything you need to get started in an all-in-one package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Spyder can be maintained/installed/updated in dedicated environments using conda support</a:t>
            </a:r>
            <a:endParaRPr b="0" i="0" sz="1400" u="none" cap="none" strike="noStrike">
              <a:solidFill>
                <a:srgbClr val="000000"/>
              </a:solidFill>
              <a:latin typeface="Arial"/>
              <a:ea typeface="Arial"/>
              <a:cs typeface="Arial"/>
              <a:sym typeface="Arial"/>
            </a:endParaRPr>
          </a:p>
          <a:p>
            <a:pPr indent="-251459" lvl="0" marL="342900" marR="0" rtl="0" algn="l">
              <a:lnSpc>
                <a:spcPct val="100000"/>
              </a:lnSpc>
              <a:spcBef>
                <a:spcPts val="1000"/>
              </a:spcBef>
              <a:spcAft>
                <a:spcPts val="0"/>
              </a:spcAft>
              <a:buClr>
                <a:schemeClr val="accent1"/>
              </a:buClr>
              <a:buSzPts val="1440"/>
              <a:buFont typeface="Noto Sans Symbols"/>
              <a:buNone/>
            </a:pPr>
            <a:r>
              <a:t/>
            </a:r>
            <a:endParaRPr b="0" i="0" sz="1800" u="none" cap="none" strike="noStrike">
              <a:solidFill>
                <a:srgbClr val="3F3F3F"/>
              </a:solidFill>
              <a:latin typeface="Calibri"/>
              <a:ea typeface="Calibri"/>
              <a:cs typeface="Calibri"/>
              <a:sym typeface="Calibri"/>
            </a:endParaRPr>
          </a:p>
        </p:txBody>
      </p:sp>
      <p:sp>
        <p:nvSpPr>
          <p:cNvPr id="186" name="Google Shape;186;p24"/>
          <p:cNvSpPr txBox="1"/>
          <p:nvPr/>
        </p:nvSpPr>
        <p:spPr>
          <a:xfrm>
            <a:off x="770099" y="3891931"/>
            <a:ext cx="8309906" cy="2698607"/>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Features of Spyder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alibri"/>
                <a:ea typeface="Calibri"/>
                <a:cs typeface="Calibri"/>
                <a:sym typeface="Calibri"/>
              </a:rPr>
              <a:t>Customizable Syntax Highlighting</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alibri"/>
                <a:ea typeface="Calibri"/>
                <a:cs typeface="Calibri"/>
                <a:sym typeface="Calibri"/>
              </a:rPr>
              <a:t>Availability of  breakpoints (debugging and conditional breakpoints)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alibri"/>
                <a:ea typeface="Calibri"/>
                <a:cs typeface="Calibri"/>
                <a:sym typeface="Calibri"/>
              </a:rPr>
              <a:t>Interactive execution which allows you to run line, file, cell, etc.</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alibri"/>
                <a:ea typeface="Calibri"/>
                <a:cs typeface="Calibri"/>
                <a:sym typeface="Calibri"/>
              </a:rPr>
              <a:t> Run configurations for working directory selections, command-line options, current/ dedicated/ external console, etc</a:t>
            </a:r>
            <a:endParaRPr b="0" i="0" sz="1600" u="none" cap="none" strike="noStrike">
              <a:solidFill>
                <a:srgbClr val="3F3F3F"/>
              </a:solidFill>
              <a:latin typeface="Calibri"/>
              <a:ea typeface="Calibri"/>
              <a:cs typeface="Calibri"/>
              <a:sym typeface="Calibri"/>
            </a:endParaRPr>
          </a:p>
          <a:p>
            <a:pPr indent="-285750" lvl="1" marL="742950" marR="0" rtl="0" algn="l">
              <a:lnSpc>
                <a:spcPct val="100000"/>
              </a:lnSpc>
              <a:spcBef>
                <a:spcPts val="1000"/>
              </a:spcBef>
              <a:spcAft>
                <a:spcPts val="0"/>
              </a:spcAft>
              <a:buClr>
                <a:schemeClr val="accent1"/>
              </a:buClr>
              <a:buSzPts val="1280"/>
              <a:buFont typeface="Noto Sans Symbols"/>
              <a:buChar char="❖"/>
            </a:pPr>
            <a:r>
              <a:rPr b="0" i="0" lang="en-US" sz="1600" u="none" cap="none" strike="noStrike">
                <a:solidFill>
                  <a:srgbClr val="3F3F3F"/>
                </a:solidFill>
                <a:latin typeface="Calibri"/>
                <a:ea typeface="Calibri"/>
                <a:cs typeface="Calibri"/>
                <a:sym typeface="Calibri"/>
              </a:rPr>
              <a:t>Can clear variables automatically ( or enter debugging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677334" y="1073240"/>
            <a:ext cx="8596668" cy="67604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Anaconda Prompt</a:t>
            </a:r>
            <a:endParaRPr/>
          </a:p>
        </p:txBody>
      </p:sp>
      <p:sp>
        <p:nvSpPr>
          <p:cNvPr id="192" name="Google Shape;192;p25"/>
          <p:cNvSpPr txBox="1"/>
          <p:nvPr/>
        </p:nvSpPr>
        <p:spPr>
          <a:xfrm>
            <a:off x="677334" y="1749287"/>
            <a:ext cx="4704230" cy="214685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A program in which commands are entered as text, one line at a time, for a computer to execute. This is done in the Anaconda Prompt in Windows, and in a terminal in macOS and Linux. </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Anaconda command prompt is just like command prompt, but it makes sure that you are able to use anaconda and conda commands from the prompt, without having to change directories or your path.</a:t>
            </a:r>
            <a:endParaRPr b="0" i="0" sz="1400" u="none" cap="none" strike="noStrike">
              <a:solidFill>
                <a:srgbClr val="000000"/>
              </a:solidFill>
              <a:latin typeface="Arial"/>
              <a:ea typeface="Arial"/>
              <a:cs typeface="Arial"/>
              <a:sym typeface="Arial"/>
            </a:endParaRPr>
          </a:p>
          <a:p>
            <a:pPr indent="-342900" lvl="0" marL="342900" marR="0" rtl="0" algn="just">
              <a:lnSpc>
                <a:spcPct val="100000"/>
              </a:lnSpc>
              <a:spcBef>
                <a:spcPts val="100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During the installation of Anaconda there is a choice to add these to the PATH by default, and if checked you can also use these commands on the regular command prompt. But the anaconda prompt will always work.</a:t>
            </a:r>
            <a:endParaRPr b="0" i="0" sz="1400" u="none" cap="none" strike="noStrike">
              <a:solidFill>
                <a:srgbClr val="000000"/>
              </a:solidFill>
              <a:latin typeface="Arial"/>
              <a:ea typeface="Arial"/>
              <a:cs typeface="Arial"/>
              <a:sym typeface="Arial"/>
            </a:endParaRPr>
          </a:p>
        </p:txBody>
      </p:sp>
      <p:pic>
        <p:nvPicPr>
          <p:cNvPr descr="anaconda prompt" id="193" name="Google Shape;193;p25"/>
          <p:cNvPicPr preferRelativeResize="0"/>
          <p:nvPr/>
        </p:nvPicPr>
        <p:blipFill rotWithShape="1">
          <a:blip r:embed="rId3">
            <a:alphaModFix/>
          </a:blip>
          <a:srcRect b="0" l="0" r="0" t="0"/>
          <a:stretch/>
        </p:blipFill>
        <p:spPr>
          <a:xfrm>
            <a:off x="5381564" y="1885046"/>
            <a:ext cx="4636270" cy="23954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77334" y="1073240"/>
            <a:ext cx="8596668" cy="67604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Anaconda Prompt</a:t>
            </a:r>
            <a:endParaRPr/>
          </a:p>
        </p:txBody>
      </p:sp>
      <p:sp>
        <p:nvSpPr>
          <p:cNvPr id="199" name="Google Shape;199;p26"/>
          <p:cNvSpPr txBox="1"/>
          <p:nvPr/>
        </p:nvSpPr>
        <p:spPr>
          <a:xfrm>
            <a:off x="677334" y="1749287"/>
            <a:ext cx="6102626" cy="36933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Create a new environment</a:t>
            </a:r>
            <a:endParaRPr b="0" i="0" sz="1400" u="none" cap="none" strike="noStrike">
              <a:solidFill>
                <a:srgbClr val="000000"/>
              </a:solidFill>
              <a:latin typeface="Arial"/>
              <a:ea typeface="Arial"/>
              <a:cs typeface="Arial"/>
              <a:sym typeface="Arial"/>
            </a:endParaRPr>
          </a:p>
        </p:txBody>
      </p:sp>
      <p:sp>
        <p:nvSpPr>
          <p:cNvPr id="200" name="Google Shape;200;p26"/>
          <p:cNvSpPr txBox="1"/>
          <p:nvPr/>
        </p:nvSpPr>
        <p:spPr>
          <a:xfrm>
            <a:off x="1699591" y="2118619"/>
            <a:ext cx="610262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conda create -n py3 python=</a:t>
            </a:r>
            <a:r>
              <a:rPr b="0" i="0" lang="en-US" sz="1800" u="none" cap="none" strike="noStrike">
                <a:solidFill>
                  <a:srgbClr val="009999"/>
                </a:solidFill>
                <a:latin typeface="Calibri"/>
                <a:ea typeface="Calibri"/>
                <a:cs typeface="Calibri"/>
                <a:sym typeface="Calibri"/>
              </a:rPr>
              <a:t>3.7</a:t>
            </a:r>
            <a:r>
              <a:rPr b="0" i="0" lang="en-US" sz="1800" u="none" cap="none" strike="noStrike">
                <a:solidFill>
                  <a:srgbClr val="000000"/>
                </a:solidFill>
                <a:latin typeface="Calibri"/>
                <a:ea typeface="Calibri"/>
                <a:cs typeface="Calibri"/>
                <a:sym typeface="Calibri"/>
              </a:rPr>
              <a:t> pandas</a:t>
            </a:r>
            <a:endParaRPr b="0" i="0" sz="1800" u="none" cap="none" strike="noStrike">
              <a:solidFill>
                <a:srgbClr val="AAAAA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999AA"/>
                </a:solidFill>
                <a:latin typeface="Calibri"/>
                <a:ea typeface="Calibri"/>
                <a:cs typeface="Calibri"/>
                <a:sym typeface="Calibri"/>
              </a:rPr>
              <a:t># Clone an exist environment.</a:t>
            </a:r>
            <a:endParaRPr b="0" i="0" sz="1800" u="none" cap="none" strike="noStrike">
              <a:solidFill>
                <a:srgbClr val="AAAAAA"/>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conda create --name new_env --clone old_env</a:t>
            </a:r>
            <a:endParaRPr b="0" i="0" sz="1800" u="none" cap="none" strike="noStrike">
              <a:solidFill>
                <a:srgbClr val="AAAAAA"/>
              </a:solidFill>
              <a:latin typeface="Calibri"/>
              <a:ea typeface="Calibri"/>
              <a:cs typeface="Calibri"/>
              <a:sym typeface="Calibri"/>
            </a:endParaRPr>
          </a:p>
        </p:txBody>
      </p:sp>
      <p:sp>
        <p:nvSpPr>
          <p:cNvPr id="201" name="Google Shape;201;p26"/>
          <p:cNvSpPr txBox="1"/>
          <p:nvPr/>
        </p:nvSpPr>
        <p:spPr>
          <a:xfrm>
            <a:off x="677334" y="3041950"/>
            <a:ext cx="6102626" cy="36933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Enter the environment by name.</a:t>
            </a:r>
            <a:br>
              <a:rPr b="0" i="0" lang="en-US" sz="1800" u="none" cap="none" strike="noStrike">
                <a:solidFill>
                  <a:srgbClr val="3F3F3F"/>
                </a:solidFill>
                <a:latin typeface="Calibri"/>
                <a:ea typeface="Calibri"/>
                <a:cs typeface="Calibri"/>
                <a:sym typeface="Calibri"/>
              </a:rPr>
            </a:br>
            <a:endParaRPr b="0" i="0" sz="1800" u="none" cap="none" strike="noStrike">
              <a:solidFill>
                <a:srgbClr val="3F3F3F"/>
              </a:solidFill>
              <a:latin typeface="Calibri"/>
              <a:ea typeface="Calibri"/>
              <a:cs typeface="Calibri"/>
              <a:sym typeface="Calibri"/>
            </a:endParaRPr>
          </a:p>
        </p:txBody>
      </p:sp>
      <p:sp>
        <p:nvSpPr>
          <p:cNvPr id="202" name="Google Shape;202;p26"/>
          <p:cNvSpPr txBox="1"/>
          <p:nvPr/>
        </p:nvSpPr>
        <p:spPr>
          <a:xfrm>
            <a:off x="1699591" y="3365114"/>
            <a:ext cx="610262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999AA"/>
                </a:solidFill>
                <a:latin typeface="Arial"/>
                <a:ea typeface="Arial"/>
                <a:cs typeface="Arial"/>
                <a:sym typeface="Arial"/>
              </a:rPr>
              <a:t># Linux, Mac</a:t>
            </a:r>
            <a:endParaRPr b="0" i="0" sz="1800" u="none" cap="none" strike="noStrike">
              <a:solidFill>
                <a:srgbClr val="AAAAAA"/>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source activate env_name   </a:t>
            </a:r>
            <a:r>
              <a:rPr b="0" i="0" lang="en-US" sz="1800" u="none" cap="none" strike="noStrike">
                <a:solidFill>
                  <a:srgbClr val="9999AA"/>
                </a:solidFill>
                <a:latin typeface="Arial"/>
                <a:ea typeface="Arial"/>
                <a:cs typeface="Arial"/>
                <a:sym typeface="Arial"/>
              </a:rPr>
              <a:t># source deactivate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9999AA"/>
                </a:solidFill>
                <a:latin typeface="Arial"/>
                <a:ea typeface="Arial"/>
                <a:cs typeface="Arial"/>
                <a:sym typeface="Arial"/>
              </a:rPr>
              <a:t># Windows</a:t>
            </a:r>
            <a:endParaRPr b="0" i="0" sz="1800" u="none" cap="none" strike="noStrike">
              <a:solidFill>
                <a:srgbClr val="444444"/>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activate env_name                </a:t>
            </a:r>
            <a:r>
              <a:rPr b="0" i="0" lang="en-US" sz="1800" u="none" cap="none" strike="noStrike">
                <a:solidFill>
                  <a:srgbClr val="9999AA"/>
                </a:solidFill>
                <a:latin typeface="Arial"/>
                <a:ea typeface="Arial"/>
                <a:cs typeface="Arial"/>
                <a:sym typeface="Arial"/>
              </a:rPr>
              <a:t># deactivate </a:t>
            </a:r>
            <a:endParaRPr b="0" i="0" sz="1400" u="none" cap="none" strike="noStrike">
              <a:solidFill>
                <a:srgbClr val="000000"/>
              </a:solidFill>
              <a:latin typeface="Arial"/>
              <a:ea typeface="Arial"/>
              <a:cs typeface="Arial"/>
              <a:sym typeface="Arial"/>
            </a:endParaRPr>
          </a:p>
        </p:txBody>
      </p:sp>
      <p:sp>
        <p:nvSpPr>
          <p:cNvPr id="203" name="Google Shape;203;p26"/>
          <p:cNvSpPr txBox="1"/>
          <p:nvPr/>
        </p:nvSpPr>
        <p:spPr>
          <a:xfrm>
            <a:off x="677334" y="4611610"/>
            <a:ext cx="6102626"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List all conda environment.</a:t>
            </a:r>
            <a:br>
              <a:rPr b="0" i="0" lang="en-US" sz="1800" u="none" cap="none" strike="noStrike">
                <a:solidFill>
                  <a:srgbClr val="3F3F3F"/>
                </a:solidFill>
                <a:latin typeface="Calibri"/>
                <a:ea typeface="Calibri"/>
                <a:cs typeface="Calibri"/>
                <a:sym typeface="Calibri"/>
              </a:rPr>
            </a:br>
            <a:endParaRPr b="0" i="0" sz="1800" u="none" cap="none" strike="noStrike">
              <a:solidFill>
                <a:srgbClr val="3F3F3F"/>
              </a:solidFill>
              <a:latin typeface="Calibri"/>
              <a:ea typeface="Calibri"/>
              <a:cs typeface="Calibri"/>
              <a:sym typeface="Calibri"/>
            </a:endParaRPr>
          </a:p>
        </p:txBody>
      </p:sp>
      <p:sp>
        <p:nvSpPr>
          <p:cNvPr id="204" name="Google Shape;204;p26"/>
          <p:cNvSpPr txBox="1"/>
          <p:nvPr/>
        </p:nvSpPr>
        <p:spPr>
          <a:xfrm>
            <a:off x="1699591" y="5073275"/>
            <a:ext cx="61026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conda</a:t>
            </a:r>
            <a:r>
              <a:rPr b="0" i="0" lang="en-US" sz="1800" u="none" cap="none" strike="noStrike">
                <a:solidFill>
                  <a:srgbClr val="9999AA"/>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env</a:t>
            </a:r>
            <a:r>
              <a:rPr b="0" i="0" lang="en-US" sz="1800" u="none" cap="none" strike="noStrike">
                <a:solidFill>
                  <a:srgbClr val="9999AA"/>
                </a:solidFill>
                <a:latin typeface="Arial"/>
                <a:ea typeface="Arial"/>
                <a:cs typeface="Arial"/>
                <a:sym typeface="Arial"/>
              </a:rPr>
              <a:t> </a:t>
            </a:r>
            <a:r>
              <a:rPr b="0" i="0" lang="en-US" sz="1800" u="none" cap="none" strike="noStrike">
                <a:solidFill>
                  <a:srgbClr val="000000"/>
                </a:solidFill>
                <a:latin typeface="Arial"/>
                <a:ea typeface="Arial"/>
                <a:cs typeface="Arial"/>
                <a:sym typeface="Arial"/>
              </a:rPr>
              <a:t>list</a:t>
            </a:r>
            <a:endParaRPr b="0" i="0" sz="1400" u="none" cap="none" strike="noStrike">
              <a:solidFill>
                <a:srgbClr val="000000"/>
              </a:solidFill>
              <a:latin typeface="Arial"/>
              <a:ea typeface="Arial"/>
              <a:cs typeface="Arial"/>
              <a:sym typeface="Arial"/>
            </a:endParaRPr>
          </a:p>
        </p:txBody>
      </p:sp>
      <p:sp>
        <p:nvSpPr>
          <p:cNvPr id="205" name="Google Shape;205;p26"/>
          <p:cNvSpPr txBox="1"/>
          <p:nvPr/>
        </p:nvSpPr>
        <p:spPr>
          <a:xfrm>
            <a:off x="677334" y="5488774"/>
            <a:ext cx="6102626" cy="46166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40"/>
              <a:buFont typeface="Noto Sans Symbols"/>
              <a:buChar char="►"/>
            </a:pPr>
            <a:r>
              <a:rPr b="0" i="0" lang="en-US" sz="1800" u="none" cap="none" strike="noStrike">
                <a:solidFill>
                  <a:srgbClr val="3F3F3F"/>
                </a:solidFill>
                <a:latin typeface="Calibri"/>
                <a:ea typeface="Calibri"/>
                <a:cs typeface="Calibri"/>
                <a:sym typeface="Calibri"/>
              </a:rPr>
              <a:t>Installation of a Package</a:t>
            </a:r>
            <a:endParaRPr b="0" i="0" sz="1400" u="none" cap="none" strike="noStrike">
              <a:solidFill>
                <a:srgbClr val="000000"/>
              </a:solidFill>
              <a:latin typeface="Arial"/>
              <a:ea typeface="Arial"/>
              <a:cs typeface="Arial"/>
              <a:sym typeface="Arial"/>
            </a:endParaRPr>
          </a:p>
        </p:txBody>
      </p:sp>
      <p:sp>
        <p:nvSpPr>
          <p:cNvPr id="206" name="Google Shape;206;p26"/>
          <p:cNvSpPr txBox="1"/>
          <p:nvPr/>
        </p:nvSpPr>
        <p:spPr>
          <a:xfrm>
            <a:off x="1699591" y="5950439"/>
            <a:ext cx="610262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conda install package_name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