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0"/>
  </p:notesMasterIdLst>
  <p:sldIdLst>
    <p:sldId id="256" r:id="rId2"/>
    <p:sldId id="260" r:id="rId3"/>
    <p:sldId id="274" r:id="rId4"/>
    <p:sldId id="285" r:id="rId5"/>
    <p:sldId id="269" r:id="rId6"/>
    <p:sldId id="278" r:id="rId7"/>
    <p:sldId id="275" r:id="rId8"/>
    <p:sldId id="272" r:id="rId9"/>
    <p:sldId id="277" r:id="rId10"/>
    <p:sldId id="279" r:id="rId11"/>
    <p:sldId id="280" r:id="rId12"/>
    <p:sldId id="276" r:id="rId13"/>
    <p:sldId id="284" r:id="rId14"/>
    <p:sldId id="273" r:id="rId15"/>
    <p:sldId id="264" r:id="rId16"/>
    <p:sldId id="265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4648D-1E64-4872-A910-C82A49711756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076A1A-ECDB-4CC3-952D-364EABA083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65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https://analyticsindiamag.com/adaboost-vs-gradient-boosting-a-comparison-of-leading-boosting-algorithms/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6A1A-ECDB-4CC3-952D-364EABA083B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730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https://www.mygreatlearning.com/blog/gradient-boosting/</a:t>
            </a:r>
          </a:p>
          <a:p>
            <a:r>
              <a:rPr lang="en-IN" dirty="0"/>
              <a:t>https://www.analyticsvidhya.com/blog/2020/10/adaboost-and-gradient-boost-comparitive-study-between-2-popular-ensemble-model-techniques/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6A1A-ECDB-4CC3-952D-364EABA083B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265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https://www.youtube.com/watch?v=kho6oANGu_A&amp;t=544s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076A1A-ECDB-4CC3-952D-364EABA083B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009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Boosting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Cost Function &amp; Line Representation</a:t>
            </a:r>
          </a:p>
        </p:txBody>
      </p:sp>
      <p:pic>
        <p:nvPicPr>
          <p:cNvPr id="4098" name="Picture 2" descr="https://miro.medium.com/max/679/1*C8YyXxRnpyKJuyUUFPNja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55" y="1269999"/>
            <a:ext cx="7096562" cy="501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575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Minimization of Cost Function</a:t>
            </a:r>
          </a:p>
        </p:txBody>
      </p:sp>
      <p:pic>
        <p:nvPicPr>
          <p:cNvPr id="5122" name="Picture 2" descr="https://miro.medium.com/max/591/1*bA3RTXbN36FITpwpHKDHd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34" y="1317187"/>
            <a:ext cx="56292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miro.medium.com/max/499/1*H4W0YR1jVTWyQboPnSZPj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27" y="4318493"/>
            <a:ext cx="5893234" cy="22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031823" y="4318493"/>
            <a:ext cx="26955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m¹,b¹ = next position 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m⁰,b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⁰ = current position 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6" name="Picture 6" descr="https://miro.medium.com/max/200/1*2HHOcNqN2IB3Hn0NwjKofQ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34" y="1371381"/>
            <a:ext cx="1905000" cy="103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51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Gradient Boosting Hyper parameters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760214"/>
            <a:ext cx="8596668" cy="3780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min_samples_split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number of observation which is required in a node to be considered for splitting. It is used to control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min_samples_leaf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Minimum samples required in a terminal or leaf node. Lower values should be chosen for imbalanced class problems since the regions in which the minority class will be in the majority will be very small.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min_weight_fraction_leaf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: 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 to the previous but defines a fraction of the total number of observations instead of an integer.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depth of a tree. Used to control 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max_lead_nodes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maximum number of terminal leaves in a tree. If this is defined </a:t>
            </a:r>
            <a:r>
              <a:rPr lang="en-U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is ignored.</a:t>
            </a:r>
          </a:p>
          <a:p>
            <a:pPr marL="285750" indent="-285750" algn="just" defTabSz="9144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max_features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: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number of features it should consider while searching for the best split.</a:t>
            </a:r>
          </a:p>
        </p:txBody>
      </p:sp>
    </p:spTree>
    <p:extLst>
      <p:ext uri="{BB962C8B-B14F-4D97-AF65-F5344CB8AC3E}">
        <p14:creationId xmlns:p14="http://schemas.microsoft.com/office/powerpoint/2010/main" val="206420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7CE21-2F04-407D-AFDB-69AE58B2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GRADIENT DESCENT</a:t>
            </a:r>
          </a:p>
        </p:txBody>
      </p:sp>
      <p:pic>
        <p:nvPicPr>
          <p:cNvPr id="1026" name="Picture 2" descr="Final Report | Parallelizing Gradient Descent">
            <a:extLst>
              <a:ext uri="{FF2B5EF4-FFF2-40B4-BE49-F238E27FC236}">
                <a16:creationId xmlns:a16="http://schemas.microsoft.com/office/drawing/2014/main" id="{178A0829-50EF-4925-B94F-3CCC25AC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270000"/>
            <a:ext cx="6818726" cy="462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93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Extreme Gradient Boosting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807076" y="1640399"/>
            <a:ext cx="80020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b="0" i="0" dirty="0">
              <a:effectLst/>
              <a:latin typeface="medium-content-serif-fon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7076" y="1637681"/>
            <a:ext cx="846692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XGBoost is a decision-tree-based ensemble Machine Learning algorithm that uses a gradient boosting framework.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a perfect combination of software and hardware optimization techniques to yield superior results using less computing resources in the shortest amount of time.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Parallelization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 XGBoost approaches the process of sequential tree building using parallelized implementation.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Tree Pruning: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XGBoost uses ‘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max_depth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’ parameter as specified instead of criterion first, and starts pruning trees backward.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Hardware Optimization: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algorithm has been designed to make efficient use of hardware resources.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83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Model Evaluation Metrics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70811" y="1399677"/>
            <a:ext cx="3353459" cy="19851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The various metrics used to evaluate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the results of the prediction are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>
                <a:latin typeface="medium-content-serif-font"/>
              </a:rPr>
              <a:t>Precision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1400" dirty="0">
                <a:latin typeface="medium-content-serif-font"/>
              </a:rPr>
              <a:t>Area Under ROC Curve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MAPE/ MAD/ RMSE (For</a:t>
            </a:r>
            <a:r>
              <a:rPr kumimoji="0" lang="en-US" sz="1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 Regressors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dium-content-serif-font"/>
              </a:rPr>
              <a:t>)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dium-content-sans-serif-fon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0" y="3857156"/>
            <a:ext cx="8204489" cy="245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6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Adaboost Decision Stump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43" y="1687567"/>
            <a:ext cx="38576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044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GBM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99" y="2390862"/>
            <a:ext cx="9080938" cy="21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7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XGBoost Output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75" r="2511" b="29655"/>
          <a:stretch/>
        </p:blipFill>
        <p:spPr>
          <a:xfrm>
            <a:off x="677334" y="2522483"/>
            <a:ext cx="8340542" cy="272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4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/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726"/>
            <a:ext cx="8596668" cy="208509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term ‘Boosting’ refers to a family of algorithms which converts weak learner to strong learners.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Boosting is an ensemble method for improving the model predictions of any given learning algorithm. 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idea of boosting is to train weak learners sequentially, each trying to correct its predecessor.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https://miro.medium.com/max/800/0*qCcM7uCOqIw6npnJ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917" y="3685818"/>
            <a:ext cx="5684829" cy="2181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83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Boosting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9372"/>
            <a:ext cx="8596668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base learner applies equal weights for all the observations.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there is prediction errors, those observations are given higher priority &amp; then the next base learning algorithm is applied upon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Step 2 until the highest accuracy is reached upon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Finally, it combines the outputs from weak learner and creates  a strong learner which eventually improves the prediction power of the model.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Boosting pays higher focus on examples which are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-classiﬁed or have higher errors by preceding weak rules.</a:t>
            </a:r>
          </a:p>
        </p:txBody>
      </p:sp>
      <p:pic>
        <p:nvPicPr>
          <p:cNvPr id="4" name="Picture 2" descr="Gradient Boosting – What You Need to Know — Machine Learning — DATA SCIENCE">
            <a:extLst>
              <a:ext uri="{FF2B5EF4-FFF2-40B4-BE49-F238E27FC236}">
                <a16:creationId xmlns:a16="http://schemas.microsoft.com/office/drawing/2014/main" id="{D2448D1E-2D64-4303-832D-E1C199BFC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991" y="1439372"/>
            <a:ext cx="4205009" cy="231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F655-0462-4A8B-9F09-1269BE8AB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86F0-B2EA-493D-9EB4-603621645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AdaBoost : </a:t>
            </a:r>
            <a:r>
              <a:rPr lang="en-IN" b="0" i="0" dirty="0">
                <a:solidFill>
                  <a:srgbClr val="000000"/>
                </a:solidFill>
                <a:effectLst/>
                <a:latin typeface="Poppins"/>
              </a:rPr>
              <a:t>Adaptive Boosting</a:t>
            </a:r>
            <a:endParaRPr lang="en-US" dirty="0"/>
          </a:p>
          <a:p>
            <a:r>
              <a:rPr lang="en-US" dirty="0"/>
              <a:t>Gradient Boosting</a:t>
            </a:r>
          </a:p>
          <a:p>
            <a:r>
              <a:rPr lang="en-US" dirty="0" err="1"/>
              <a:t>XGBoosting</a:t>
            </a:r>
            <a:r>
              <a:rPr lang="en-US" dirty="0"/>
              <a:t> :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IN" b="0" i="0" dirty="0" err="1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eXtreme</a:t>
            </a:r>
            <a:r>
              <a:rPr lang="en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 Gradient Boosting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344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ADABOOST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4" y="1270000"/>
            <a:ext cx="8814396" cy="1200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decision stump is a machine learning model consisting of a one-level decision tree.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decision tree with one internal node (the root) which is immediately connected to the terminal nodes (its leaves). 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decision stump makes a prediction based on the value of just a single input feature.</a:t>
            </a:r>
          </a:p>
        </p:txBody>
      </p:sp>
      <p:pic>
        <p:nvPicPr>
          <p:cNvPr id="2050" name="Picture 2" descr="https://miro.medium.com/max/544/1*m2UHkzWWJ0kfQyL5tBFNs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2800440"/>
            <a:ext cx="5181600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569159" y="2800440"/>
            <a:ext cx="4154390" cy="30208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D1 &amp; D2 &amp; D3 form a SEQUENCE of Weak Learners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weightage of the observations will be altered according to the ‘Accuracy’ of predictions using the learners</a:t>
            </a:r>
          </a:p>
          <a:p>
            <a:pPr marL="34290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continues to add learner until a limit is reached in the number of models or accuracy.</a:t>
            </a:r>
          </a:p>
        </p:txBody>
      </p:sp>
    </p:spTree>
    <p:extLst>
      <p:ext uri="{BB962C8B-B14F-4D97-AF65-F5344CB8AC3E}">
        <p14:creationId xmlns:p14="http://schemas.microsoft.com/office/powerpoint/2010/main" val="249721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D87D25F-224F-4D93-8E78-B6F0BCF622D2}"/>
              </a:ext>
            </a:extLst>
          </p:cNvPr>
          <p:cNvSpPr/>
          <p:nvPr/>
        </p:nvSpPr>
        <p:spPr>
          <a:xfrm>
            <a:off x="8256229" y="1878426"/>
            <a:ext cx="803076" cy="6272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187D3-466C-41CE-8239-9500100340AD}"/>
              </a:ext>
            </a:extLst>
          </p:cNvPr>
          <p:cNvSpPr/>
          <p:nvPr/>
        </p:nvSpPr>
        <p:spPr>
          <a:xfrm>
            <a:off x="3339548" y="1829423"/>
            <a:ext cx="803076" cy="62727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AdaBoost Works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851227"/>
              </p:ext>
            </p:extLst>
          </p:nvPr>
        </p:nvGraphicFramePr>
        <p:xfrm>
          <a:off x="899592" y="1476411"/>
          <a:ext cx="8622780" cy="2433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20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45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45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5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CORRECT/INCORRECT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MISCLASSIFICATION</a:t>
                      </a:r>
                    </a:p>
                    <a:p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1*0.5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0*0.2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0*0.1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1*0.04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04042" y="3988676"/>
            <a:ext cx="644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 Rate = Sum of Misclassification Rates/(Sum of weights)</a:t>
            </a:r>
          </a:p>
          <a:p>
            <a:r>
              <a:rPr lang="en-US" dirty="0"/>
              <a:t>                 = 0.54/0.84 = 0.642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3228" y="490307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5514" y="4903075"/>
            <a:ext cx="2557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medium-content-serif-font"/>
              </a:rPr>
              <a:t>1/2 * </a:t>
            </a:r>
            <a:r>
              <a:rPr lang="en-US" dirty="0" err="1">
                <a:latin typeface="medium-content-serif-font"/>
              </a:rPr>
              <a:t>ln</a:t>
            </a:r>
            <a:r>
              <a:rPr lang="en-US" dirty="0">
                <a:latin typeface="medium-content-serif-font"/>
              </a:rPr>
              <a:t>(1- error / error).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23445" y="49030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85514" y="5333331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-0.22</a:t>
            </a:r>
          </a:p>
        </p:txBody>
      </p:sp>
      <p:pic>
        <p:nvPicPr>
          <p:cNvPr id="2050" name="Picture 2" descr="https://miro.medium.com/max/426/0*gEDCzjWkWun2vlo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579" b="77415"/>
          <a:stretch/>
        </p:blipFill>
        <p:spPr bwMode="auto">
          <a:xfrm>
            <a:off x="893380" y="5734072"/>
            <a:ext cx="3344370" cy="830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55599" y="5687593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r>
              <a:rPr lang="en-US" dirty="0"/>
              <a:t>(-0.22 * -1 * 1)</a:t>
            </a:r>
          </a:p>
          <a:p>
            <a:r>
              <a:rPr lang="en-US" dirty="0" err="1"/>
              <a:t>Exp</a:t>
            </a:r>
            <a:r>
              <a:rPr lang="en-US" dirty="0"/>
              <a:t>(0.22)</a:t>
            </a:r>
          </a:p>
          <a:p>
            <a:r>
              <a:rPr lang="en-US" dirty="0"/>
              <a:t>=1.659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2772" y="5687593"/>
            <a:ext cx="19463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</a:t>
            </a:r>
            <a:r>
              <a:rPr lang="en-US" dirty="0"/>
              <a:t>(-0.22 * 1 * 1)</a:t>
            </a:r>
          </a:p>
          <a:p>
            <a:r>
              <a:rPr lang="en-US" dirty="0" err="1"/>
              <a:t>Exp</a:t>
            </a:r>
            <a:r>
              <a:rPr lang="en-US" dirty="0"/>
              <a:t>(-0.22)</a:t>
            </a:r>
          </a:p>
          <a:p>
            <a:r>
              <a:rPr lang="en-US" dirty="0"/>
              <a:t>=0.6025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55599" y="5365175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INCORRECT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31810" y="5365175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24772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Adaboost Hyperparameters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7182" y="2116711"/>
            <a:ext cx="868682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base_estimators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specifies the base type estimator, i.e. the algorithm to be used as base learner.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n_estimators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defines the number of base estimators, where the default is 10 but you can increase it in order to obtain a better performance.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learning_rate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same impact as in gradient descent algorithm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random_state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makes the model’s output replicable. It will always produce the same results when you give it a fixed value as well as the same parameters and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4819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Gradient Descent Boosting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677333" y="1457236"/>
            <a:ext cx="88292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Compared to AdaBoost (tweaks the instance weights at every interaction), GBM method tries to fit the new predictor to the 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residual errors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made by the previous predictor.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7332" y="2393163"/>
            <a:ext cx="882927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model is built on a subset of data.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Using this model, predictions are made on the whole dataset.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Errors are calculated by comparing the predictions and actual values.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new model is created using the errors calculated as target variable. Our objective is to find the best split to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minimise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the error.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predictions made by this new model are combined with the predictions of the previous.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New errors are calculated using this 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predicted value and actual value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This process is repeated until the error function does not change, or the maximum limit of the number of estimators is reached.</a:t>
            </a:r>
          </a:p>
        </p:txBody>
      </p:sp>
    </p:spTree>
    <p:extLst>
      <p:ext uri="{BB962C8B-B14F-4D97-AF65-F5344CB8AC3E}">
        <p14:creationId xmlns:p14="http://schemas.microsoft.com/office/powerpoint/2010/main" val="4119230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How GBM Works</a:t>
            </a:r>
          </a:p>
        </p:txBody>
      </p:sp>
      <p:sp>
        <p:nvSpPr>
          <p:cNvPr id="4" name="Rectangle 3"/>
          <p:cNvSpPr/>
          <p:nvPr/>
        </p:nvSpPr>
        <p:spPr>
          <a:xfrm>
            <a:off x="856593" y="1270000"/>
            <a:ext cx="85711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Cost Function/Loss Function evaluates the performance of our Machine Learning Algorithm.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Loss function computes the error for a single training example while the Cost function is the average of the loss functions for all the training examples.</a:t>
            </a:r>
          </a:p>
        </p:txBody>
      </p:sp>
      <p:pic>
        <p:nvPicPr>
          <p:cNvPr id="3074" name="Picture 2" descr="https://miro.medium.com/max/249/1*y0ME9Nfr962OLad60mpfi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513" y="2470329"/>
            <a:ext cx="1634359" cy="905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56593" y="2590800"/>
            <a:ext cx="420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GOAL: To minimize the Cost Function</a:t>
            </a:r>
          </a:p>
        </p:txBody>
      </p:sp>
      <p:pic>
        <p:nvPicPr>
          <p:cNvPr id="3076" name="Picture 4" descr="https://miro.medium.com/max/541/1*6bTrn65AGt01MwoYTkvLMw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93" y="3130729"/>
            <a:ext cx="4014952" cy="28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81448" y="3105835"/>
            <a:ext cx="457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Gradient Descent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is an iterative optimization algorithm used to find the minimum value for a function.</a:t>
            </a:r>
          </a:p>
        </p:txBody>
      </p:sp>
    </p:spTree>
    <p:extLst>
      <p:ext uri="{BB962C8B-B14F-4D97-AF65-F5344CB8AC3E}">
        <p14:creationId xmlns:p14="http://schemas.microsoft.com/office/powerpoint/2010/main" val="9911321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2572</TotalTime>
  <Words>1067</Words>
  <Application>Microsoft Office PowerPoint</Application>
  <PresentationFormat>Widescreen</PresentationFormat>
  <Paragraphs>129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</vt:lpstr>
      <vt:lpstr>Calibri</vt:lpstr>
      <vt:lpstr>medium-content-sans-serif-font</vt:lpstr>
      <vt:lpstr>medium-content-serif-font</vt:lpstr>
      <vt:lpstr>Poppins</vt:lpstr>
      <vt:lpstr>Trebuchet MS</vt:lpstr>
      <vt:lpstr>Wingdings</vt:lpstr>
      <vt:lpstr>Wingdings 3</vt:lpstr>
      <vt:lpstr>Facet</vt:lpstr>
      <vt:lpstr>Boosting </vt:lpstr>
      <vt:lpstr> Introduction</vt:lpstr>
      <vt:lpstr> How Boosting Works</vt:lpstr>
      <vt:lpstr>Boosting Type</vt:lpstr>
      <vt:lpstr> ADABOOST</vt:lpstr>
      <vt:lpstr> How AdaBoost Works</vt:lpstr>
      <vt:lpstr> Adaboost Hyperparameters</vt:lpstr>
      <vt:lpstr> Gradient Descent Boosting</vt:lpstr>
      <vt:lpstr> How GBM Works</vt:lpstr>
      <vt:lpstr> Cost Function &amp; Line Representation</vt:lpstr>
      <vt:lpstr> Minimization of Cost Function</vt:lpstr>
      <vt:lpstr> Gradient Boosting Hyper parameters</vt:lpstr>
      <vt:lpstr> GRADIENT DESCENT</vt:lpstr>
      <vt:lpstr> Extreme Gradient Boosting</vt:lpstr>
      <vt:lpstr> Model Evaluation Metrics</vt:lpstr>
      <vt:lpstr>Adaboost Decision Stump</vt:lpstr>
      <vt:lpstr> GBM Plot</vt:lpstr>
      <vt:lpstr> XGBoost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159</cp:revision>
  <dcterms:created xsi:type="dcterms:W3CDTF">2020-03-09T07:30:05Z</dcterms:created>
  <dcterms:modified xsi:type="dcterms:W3CDTF">2021-08-05T19:10:14Z</dcterms:modified>
</cp:coreProperties>
</file>