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c4BTUg5iPdlf7v9R1qHrfWlxb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806b715b1_2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806b715b1_2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b806b715b1_2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806b715b1_2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806b715b1_2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b806b715b1_2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382cf87c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e382cf87cf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805cd7fd3_0_4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b805cd7fd3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382cf87cf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e382cf87c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382cf87cf_0_1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e382cf87cf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382cf87cf_0_14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e382cf87cf_0_1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806b715b1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b806b715b1_2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806b715b1_2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806b715b1_2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b806b715b1_2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806b715b1_2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806b715b1_2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b806b715b1_2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10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019"/>
              </a:schemeClr>
            </a:solidFill>
            <a:ln>
              <a:noFill/>
            </a:ln>
          </p:spPr>
        </p:sp>
        <p:cxnSp>
          <p:nvCxnSpPr>
            <p:cNvPr id="25" name="Google Shape;25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019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019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4901"/>
              </a:schemeClr>
            </a:solidFill>
            <a:ln>
              <a:noFill/>
            </a:ln>
          </p:spPr>
        </p:sp>
        <p:sp>
          <p:nvSpPr>
            <p:cNvPr id="28" name="Google Shape;28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019"/>
              </a:srgbClr>
            </a:solidFill>
            <a:ln>
              <a:noFill/>
            </a:ln>
          </p:spPr>
        </p:sp>
        <p:sp>
          <p:nvSpPr>
            <p:cNvPr id="31" name="Google Shape;31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019"/>
              </a:schemeClr>
            </a:solidFill>
            <a:ln>
              <a:noFill/>
            </a:ln>
          </p:spPr>
        </p:sp>
        <p:sp>
          <p:nvSpPr>
            <p:cNvPr id="32" name="Google Shape;32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0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806b715b1_2_9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b806b715b1_2_9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9pPr>
          </a:lstStyle>
          <a:p/>
        </p:txBody>
      </p:sp>
      <p:sp>
        <p:nvSpPr>
          <p:cNvPr id="143" name="Google Shape;143;gb806b715b1_2_9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b806b715b1_2_9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b806b715b1_2_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2813" cy="918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4" name="Google Shape;64;p14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019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019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4901"/>
              </a:schemeClr>
            </a:solidFill>
            <a:ln>
              <a:noFill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019"/>
              </a:srgbClr>
            </a:solidFill>
            <a:ln>
              <a:noFill/>
            </a:ln>
          </p:spPr>
        </p:sp>
        <p:sp>
          <p:nvSpPr>
            <p:cNvPr id="13" name="Google Shape;13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019"/>
              </a:schemeClr>
            </a:solidFill>
            <a:ln>
              <a:noFill/>
            </a:ln>
          </p:spPr>
        </p:sp>
        <p:sp>
          <p:nvSpPr>
            <p:cNvPr id="14" name="Google Shape;14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Data Preprocessing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806b715b1_2_1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Transformation</a:t>
            </a:r>
            <a:endParaRPr/>
          </a:p>
        </p:txBody>
      </p:sp>
      <p:sp>
        <p:nvSpPr>
          <p:cNvPr id="256" name="Google Shape;256;gb806b715b1_2_113"/>
          <p:cNvSpPr txBox="1"/>
          <p:nvPr>
            <p:ph idx="1" type="body"/>
          </p:nvPr>
        </p:nvSpPr>
        <p:spPr>
          <a:xfrm>
            <a:off x="838200" y="1825625"/>
            <a:ext cx="10515600" cy="493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 Max Scaling (normalization)</a:t>
            </a:r>
            <a:endParaRPr b="1" sz="4100">
              <a:solidFill>
                <a:schemeClr val="accent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Let us say, we are measuring distance between records for some purpose (Same application for z transformation).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Scaling is important in the algorithms such as support vector machines (SVM) and k-nearest neighbors (KNN) where distance between the data points is important.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every feature, the minimum value of that feature gets transformed into a 0, the maximum value gets transformed into a 1, and every other value gets transformed into a decimal between 0 and 1.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Min-Max is extremely sensitive to the outliers.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gb806b715b1_2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498" y="4620948"/>
            <a:ext cx="4842575" cy="16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b806b715b1_2_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800" y="5041550"/>
            <a:ext cx="4435549" cy="8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806b715b1_2_1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Transformation</a:t>
            </a:r>
            <a:endParaRPr/>
          </a:p>
        </p:txBody>
      </p:sp>
      <p:sp>
        <p:nvSpPr>
          <p:cNvPr id="265" name="Google Shape;265;gb806b715b1_2_126"/>
          <p:cNvSpPr txBox="1"/>
          <p:nvPr>
            <p:ph idx="1" type="body"/>
          </p:nvPr>
        </p:nvSpPr>
        <p:spPr>
          <a:xfrm>
            <a:off x="838200" y="1404650"/>
            <a:ext cx="10515600" cy="477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z-score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scaling (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standardization)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Let us say, we are measuring distance between records for some purpose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Its mean is zero and standard deviation is 1.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Standardization can be helpful in cases where the data follows a Gaussian distribution.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Handles outliers, but does not produce normalized data with the exact same scale like min-max scaling does. Standardization does not change the skew of the distribution but logarithmic transformation changes decreases skewness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b806b715b1_2_126"/>
          <p:cNvSpPr/>
          <p:nvPr/>
        </p:nvSpPr>
        <p:spPr>
          <a:xfrm>
            <a:off x="4418780" y="3648950"/>
            <a:ext cx="3592800" cy="61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82cf87cf_0_153"/>
          <p:cNvSpPr txBox="1"/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Typical Data Science Cycle</a:t>
            </a:r>
            <a:endParaRPr/>
          </a:p>
        </p:txBody>
      </p:sp>
      <p:grpSp>
        <p:nvGrpSpPr>
          <p:cNvPr id="156" name="Google Shape;156;ge382cf87cf_0_153"/>
          <p:cNvGrpSpPr/>
          <p:nvPr/>
        </p:nvGrpSpPr>
        <p:grpSpPr>
          <a:xfrm>
            <a:off x="2506461" y="2356063"/>
            <a:ext cx="4939032" cy="3903563"/>
            <a:chOff x="1828598" y="-23468"/>
            <a:chExt cx="4939032" cy="3903563"/>
          </a:xfrm>
        </p:grpSpPr>
        <p:sp>
          <p:nvSpPr>
            <p:cNvPr id="157" name="Google Shape;157;ge382cf87cf_0_153"/>
            <p:cNvSpPr/>
            <p:nvPr/>
          </p:nvSpPr>
          <p:spPr>
            <a:xfrm>
              <a:off x="2372626" y="-23468"/>
              <a:ext cx="3851100" cy="3851100"/>
            </a:xfrm>
            <a:custGeom>
              <a:rect b="b" l="l" r="r" t="t"/>
              <a:pathLst>
                <a:path extrusionOk="0" h="120000" w="120000">
                  <a:moveTo>
                    <a:pt x="79226" y="6959"/>
                  </a:moveTo>
                  <a:lnTo>
                    <a:pt x="79226" y="6959"/>
                  </a:lnTo>
                  <a:cubicBezTo>
                    <a:pt x="103210" y="15652"/>
                    <a:pt x="118376" y="39359"/>
                    <a:pt x="116215" y="64779"/>
                  </a:cubicBezTo>
                  <a:cubicBezTo>
                    <a:pt x="114054" y="90199"/>
                    <a:pt x="95104" y="111005"/>
                    <a:pt x="69996" y="115525"/>
                  </a:cubicBezTo>
                  <a:cubicBezTo>
                    <a:pt x="44888" y="120045"/>
                    <a:pt x="19871" y="107154"/>
                    <a:pt x="8981" y="84084"/>
                  </a:cubicBezTo>
                  <a:cubicBezTo>
                    <a:pt x="-1910" y="61014"/>
                    <a:pt x="4037" y="33506"/>
                    <a:pt x="23484" y="16994"/>
                  </a:cubicBezTo>
                  <a:lnTo>
                    <a:pt x="21430" y="14077"/>
                  </a:lnTo>
                  <a:lnTo>
                    <a:pt x="29435" y="16589"/>
                  </a:lnTo>
                  <a:lnTo>
                    <a:pt x="29384" y="25374"/>
                  </a:lnTo>
                  <a:lnTo>
                    <a:pt x="27331" y="22459"/>
                  </a:lnTo>
                  <a:lnTo>
                    <a:pt x="27331" y="22459"/>
                  </a:lnTo>
                  <a:cubicBezTo>
                    <a:pt x="10398" y="37194"/>
                    <a:pt x="5426" y="61442"/>
                    <a:pt x="15192" y="81653"/>
                  </a:cubicBezTo>
                  <a:cubicBezTo>
                    <a:pt x="24959" y="101864"/>
                    <a:pt x="47047" y="113035"/>
                    <a:pt x="69114" y="108923"/>
                  </a:cubicBezTo>
                  <a:cubicBezTo>
                    <a:pt x="91182" y="104812"/>
                    <a:pt x="107765" y="86437"/>
                    <a:pt x="109599" y="64065"/>
                  </a:cubicBezTo>
                  <a:cubicBezTo>
                    <a:pt x="111432" y="41693"/>
                    <a:pt x="98062" y="20863"/>
                    <a:pt x="76959" y="13213"/>
                  </a:cubicBezTo>
                  <a:close/>
                </a:path>
              </a:pathLst>
            </a:custGeom>
            <a:solidFill>
              <a:srgbClr val="D1E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e382cf87cf_0_153"/>
            <p:cNvSpPr/>
            <p:nvPr/>
          </p:nvSpPr>
          <p:spPr>
            <a:xfrm>
              <a:off x="3390464" y="1449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e382cf87cf_0_153"/>
            <p:cNvSpPr txBox="1"/>
            <p:nvPr/>
          </p:nvSpPr>
          <p:spPr>
            <a:xfrm>
              <a:off x="3434774" y="45759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Collection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0" name="Google Shape;160;ge382cf87cf_0_153"/>
            <p:cNvSpPr/>
            <p:nvPr/>
          </p:nvSpPr>
          <p:spPr>
            <a:xfrm>
              <a:off x="4952330" y="1136211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e382cf87cf_0_153"/>
            <p:cNvSpPr txBox="1"/>
            <p:nvPr/>
          </p:nvSpPr>
          <p:spPr>
            <a:xfrm>
              <a:off x="4996640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Understanding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2" name="Google Shape;162;ge382cf87cf_0_153"/>
            <p:cNvSpPr/>
            <p:nvPr/>
          </p:nvSpPr>
          <p:spPr>
            <a:xfrm>
              <a:off x="4355750" y="2972295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e382cf87cf_0_153"/>
            <p:cNvSpPr txBox="1"/>
            <p:nvPr/>
          </p:nvSpPr>
          <p:spPr>
            <a:xfrm>
              <a:off x="4400060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Pre-Processing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4" name="Google Shape;164;ge382cf87cf_0_153"/>
            <p:cNvSpPr/>
            <p:nvPr/>
          </p:nvSpPr>
          <p:spPr>
            <a:xfrm>
              <a:off x="2425178" y="2972295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e382cf87cf_0_153"/>
            <p:cNvSpPr txBox="1"/>
            <p:nvPr/>
          </p:nvSpPr>
          <p:spPr>
            <a:xfrm>
              <a:off x="2469488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 Building &amp; Evaluation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6" name="Google Shape;166;ge382cf87cf_0_153"/>
            <p:cNvSpPr/>
            <p:nvPr/>
          </p:nvSpPr>
          <p:spPr>
            <a:xfrm>
              <a:off x="1828598" y="1136211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382cf87cf_0_153"/>
            <p:cNvSpPr txBox="1"/>
            <p:nvPr/>
          </p:nvSpPr>
          <p:spPr>
            <a:xfrm>
              <a:off x="1872908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Business Insights &amp; Understanding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68" name="Google Shape;168;ge382cf87cf_0_153"/>
          <p:cNvSpPr txBox="1"/>
          <p:nvPr/>
        </p:nvSpPr>
        <p:spPr>
          <a:xfrm>
            <a:off x="-392825" y="3036725"/>
            <a:ext cx="68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805cd7fd3_0_42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74" name="Google Shape;174;gb805cd7fd3_0_421"/>
          <p:cNvSpPr txBox="1"/>
          <p:nvPr>
            <p:ph idx="1" type="body"/>
          </p:nvPr>
        </p:nvSpPr>
        <p:spPr>
          <a:xfrm>
            <a:off x="677325" y="2160600"/>
            <a:ext cx="105267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Poor model on good data is likely to be better than great model on 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poor data (noisy, incomplete and inconsistent)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 preprocessing</a:t>
            </a:r>
            <a:r>
              <a:rPr lang="en-US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 a step of machine learning project where we convert 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raw data in a 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useful and efficient format</a:t>
            </a:r>
            <a:r>
              <a:rPr b="1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we want after pre-processing?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–Numeric: Complete, normally distributed, similar range, no noise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–Categorical:  Complete, fewer levels where all levels with sufficient data</a:t>
            </a:r>
            <a:endParaRPr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gb805cd7fd3_0_421"/>
          <p:cNvPicPr preferRelativeResize="0"/>
          <p:nvPr/>
        </p:nvPicPr>
        <p:blipFill rotWithShape="1">
          <a:blip r:embed="rId3">
            <a:alphaModFix/>
          </a:blip>
          <a:srcRect b="0" l="30084" r="0" t="0"/>
          <a:stretch/>
        </p:blipFill>
        <p:spPr>
          <a:xfrm>
            <a:off x="9042100" y="1708525"/>
            <a:ext cx="2405350" cy="1658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gb805cd7fd3_0_421"/>
          <p:cNvPicPr preferRelativeResize="0"/>
          <p:nvPr/>
        </p:nvPicPr>
        <p:blipFill rotWithShape="1">
          <a:blip r:embed="rId4">
            <a:alphaModFix/>
          </a:blip>
          <a:srcRect b="46557" l="0" r="61535" t="32950"/>
          <a:stretch/>
        </p:blipFill>
        <p:spPr>
          <a:xfrm>
            <a:off x="7902750" y="3678725"/>
            <a:ext cx="4137826" cy="1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382cf87cf_0_14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82" name="Google Shape;182;ge382cf87cf_0_144"/>
          <p:cNvSpPr txBox="1"/>
          <p:nvPr>
            <p:ph idx="1" type="body"/>
          </p:nvPr>
        </p:nvSpPr>
        <p:spPr>
          <a:xfrm>
            <a:off x="677325" y="2160600"/>
            <a:ext cx="105267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27323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There are 3 major processes in this steps :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Transformation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Reduction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382cf87cf_0_120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Preprocessing</a:t>
            </a:r>
            <a:endParaRPr/>
          </a:p>
        </p:txBody>
      </p:sp>
      <p:cxnSp>
        <p:nvCxnSpPr>
          <p:cNvPr id="188" name="Google Shape;188;ge382cf87cf_0_1209"/>
          <p:cNvCxnSpPr>
            <a:stCxn id="189" idx="2"/>
            <a:endCxn id="190" idx="1"/>
          </p:cNvCxnSpPr>
          <p:nvPr/>
        </p:nvCxnSpPr>
        <p:spPr>
          <a:xfrm flipH="1" rot="10800000">
            <a:off x="2228300" y="4218350"/>
            <a:ext cx="812700" cy="27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ge382cf87cf_0_1209"/>
          <p:cNvCxnSpPr>
            <a:stCxn id="189" idx="2"/>
            <a:endCxn id="192" idx="1"/>
          </p:cNvCxnSpPr>
          <p:nvPr/>
        </p:nvCxnSpPr>
        <p:spPr>
          <a:xfrm flipH="1" rot="10800000">
            <a:off x="2228300" y="2518850"/>
            <a:ext cx="812700" cy="1977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ge382cf87cf_0_1209"/>
          <p:cNvSpPr/>
          <p:nvPr/>
        </p:nvSpPr>
        <p:spPr>
          <a:xfrm rot="-5400000">
            <a:off x="-282700" y="4145600"/>
            <a:ext cx="4321500" cy="700500"/>
          </a:xfrm>
          <a:prstGeom prst="roundRect">
            <a:avLst>
              <a:gd fmla="val 16667" name="adj"/>
            </a:avLst>
          </a:prstGeom>
          <a:solidFill>
            <a:srgbClr val="802017"/>
          </a:solidFill>
          <a:ln cap="flat" cmpd="sng" w="9525">
            <a:solidFill>
              <a:srgbClr val="8020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ge382cf87cf_0_1209"/>
          <p:cNvSpPr/>
          <p:nvPr/>
        </p:nvSpPr>
        <p:spPr>
          <a:xfrm>
            <a:off x="3041000" y="2258738"/>
            <a:ext cx="3051000" cy="520200"/>
          </a:xfrm>
          <a:prstGeom prst="roundRect">
            <a:avLst>
              <a:gd fmla="val 16667" name="adj"/>
            </a:avLst>
          </a:prstGeom>
          <a:solidFill>
            <a:srgbClr val="B02C20"/>
          </a:solidFill>
          <a:ln cap="flat" cmpd="sng" w="9525">
            <a:solidFill>
              <a:srgbClr val="B02C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Cleaning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ge382cf87cf_0_1209"/>
          <p:cNvSpPr/>
          <p:nvPr/>
        </p:nvSpPr>
        <p:spPr>
          <a:xfrm>
            <a:off x="3041000" y="3944586"/>
            <a:ext cx="3051000" cy="547500"/>
          </a:xfrm>
          <a:prstGeom prst="roundRect">
            <a:avLst>
              <a:gd fmla="val 16667" name="adj"/>
            </a:avLst>
          </a:prstGeom>
          <a:solidFill>
            <a:srgbClr val="B02C20"/>
          </a:solidFill>
          <a:ln cap="flat" cmpd="sng" w="9525">
            <a:solidFill>
              <a:srgbClr val="B02C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Transformation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ge382cf87cf_0_1209"/>
          <p:cNvSpPr/>
          <p:nvPr/>
        </p:nvSpPr>
        <p:spPr>
          <a:xfrm>
            <a:off x="6896759" y="1800325"/>
            <a:ext cx="2621700" cy="434700"/>
          </a:xfrm>
          <a:prstGeom prst="roundRect">
            <a:avLst>
              <a:gd fmla="val 16667" name="adj"/>
            </a:avLst>
          </a:prstGeom>
          <a:solidFill>
            <a:srgbClr val="D83829"/>
          </a:solidFill>
          <a:ln cap="flat" cmpd="sng" w="9525">
            <a:solidFill>
              <a:srgbClr val="D838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Missing Value Treatment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ge382cf87cf_0_1209"/>
          <p:cNvSpPr/>
          <p:nvPr/>
        </p:nvSpPr>
        <p:spPr>
          <a:xfrm>
            <a:off x="6896759" y="2295336"/>
            <a:ext cx="2621700" cy="434700"/>
          </a:xfrm>
          <a:prstGeom prst="roundRect">
            <a:avLst>
              <a:gd fmla="val 16667" name="adj"/>
            </a:avLst>
          </a:prstGeom>
          <a:solidFill>
            <a:srgbClr val="D83829"/>
          </a:solidFill>
          <a:ln cap="flat" cmpd="sng" w="9525">
            <a:solidFill>
              <a:srgbClr val="D838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Outlier Treatment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ge382cf87cf_0_1209"/>
          <p:cNvSpPr/>
          <p:nvPr/>
        </p:nvSpPr>
        <p:spPr>
          <a:xfrm>
            <a:off x="6897325" y="3817978"/>
            <a:ext cx="2736900" cy="464100"/>
          </a:xfrm>
          <a:prstGeom prst="roundRect">
            <a:avLst>
              <a:gd fmla="val 16667" name="adj"/>
            </a:avLst>
          </a:prstGeom>
          <a:solidFill>
            <a:srgbClr val="D83829"/>
          </a:solidFill>
          <a:ln cap="flat" cmpd="sng" w="9525">
            <a:solidFill>
              <a:srgbClr val="D838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 Selection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ge382cf87cf_0_1209"/>
          <p:cNvSpPr/>
          <p:nvPr/>
        </p:nvSpPr>
        <p:spPr>
          <a:xfrm>
            <a:off x="6897325" y="4360211"/>
            <a:ext cx="2736900" cy="464100"/>
          </a:xfrm>
          <a:prstGeom prst="roundRect">
            <a:avLst>
              <a:gd fmla="val 16667" name="adj"/>
            </a:avLst>
          </a:prstGeom>
          <a:solidFill>
            <a:srgbClr val="D83829"/>
          </a:solidFill>
          <a:ln cap="flat" cmpd="sng" w="9525">
            <a:solidFill>
              <a:srgbClr val="D838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Feature Creation (Aggregation and </a:t>
            </a: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Discretization</a:t>
            </a: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ge382cf87cf_0_1209"/>
          <p:cNvCxnSpPr>
            <a:stCxn id="192" idx="3"/>
            <a:endCxn id="193" idx="1"/>
          </p:cNvCxnSpPr>
          <p:nvPr/>
        </p:nvCxnSpPr>
        <p:spPr>
          <a:xfrm flipH="1" rot="10800000">
            <a:off x="6092000" y="2017538"/>
            <a:ext cx="804900" cy="5013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ge382cf87cf_0_1209"/>
          <p:cNvCxnSpPr>
            <a:stCxn id="192" idx="3"/>
            <a:endCxn id="194" idx="1"/>
          </p:cNvCxnSpPr>
          <p:nvPr/>
        </p:nvCxnSpPr>
        <p:spPr>
          <a:xfrm flipH="1" rot="10800000">
            <a:off x="6092000" y="2512538"/>
            <a:ext cx="804900" cy="63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ge382cf87cf_0_1209"/>
          <p:cNvCxnSpPr>
            <a:stCxn id="195" idx="1"/>
            <a:endCxn id="190" idx="3"/>
          </p:cNvCxnSpPr>
          <p:nvPr/>
        </p:nvCxnSpPr>
        <p:spPr>
          <a:xfrm flipH="1">
            <a:off x="6092125" y="4050028"/>
            <a:ext cx="805200" cy="1683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ge382cf87cf_0_1209"/>
          <p:cNvCxnSpPr>
            <a:stCxn id="196" idx="1"/>
            <a:endCxn id="190" idx="3"/>
          </p:cNvCxnSpPr>
          <p:nvPr/>
        </p:nvCxnSpPr>
        <p:spPr>
          <a:xfrm rot="10800000">
            <a:off x="6092125" y="4218461"/>
            <a:ext cx="805200" cy="3738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ge382cf87cf_0_1209"/>
          <p:cNvCxnSpPr>
            <a:stCxn id="189" idx="2"/>
            <a:endCxn id="202" idx="1"/>
          </p:cNvCxnSpPr>
          <p:nvPr/>
        </p:nvCxnSpPr>
        <p:spPr>
          <a:xfrm>
            <a:off x="2228300" y="4495850"/>
            <a:ext cx="888900" cy="1094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ge382cf87cf_0_1209"/>
          <p:cNvSpPr/>
          <p:nvPr/>
        </p:nvSpPr>
        <p:spPr>
          <a:xfrm>
            <a:off x="3117200" y="5316186"/>
            <a:ext cx="3051000" cy="547500"/>
          </a:xfrm>
          <a:prstGeom prst="roundRect">
            <a:avLst>
              <a:gd fmla="val 16667" name="adj"/>
            </a:avLst>
          </a:prstGeom>
          <a:solidFill>
            <a:srgbClr val="B02C20"/>
          </a:solidFill>
          <a:ln cap="flat" cmpd="sng" w="9525">
            <a:solidFill>
              <a:srgbClr val="B02C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Dimension Reduction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ge382cf87cf_0_1209"/>
          <p:cNvSpPr/>
          <p:nvPr/>
        </p:nvSpPr>
        <p:spPr>
          <a:xfrm>
            <a:off x="6973525" y="5053850"/>
            <a:ext cx="2621700" cy="373500"/>
          </a:xfrm>
          <a:prstGeom prst="roundRect">
            <a:avLst>
              <a:gd fmla="val 16667" name="adj"/>
            </a:avLst>
          </a:prstGeom>
          <a:solidFill>
            <a:srgbClr val="D83829"/>
          </a:solidFill>
          <a:ln cap="flat" cmpd="sng" w="9525">
            <a:solidFill>
              <a:srgbClr val="D838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PCA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ge382cf87cf_0_1209"/>
          <p:cNvSpPr/>
          <p:nvPr/>
        </p:nvSpPr>
        <p:spPr>
          <a:xfrm>
            <a:off x="6973525" y="5490261"/>
            <a:ext cx="2621700" cy="373500"/>
          </a:xfrm>
          <a:prstGeom prst="roundRect">
            <a:avLst>
              <a:gd fmla="val 16667" name="adj"/>
            </a:avLst>
          </a:prstGeom>
          <a:solidFill>
            <a:srgbClr val="D83829"/>
          </a:solidFill>
          <a:ln cap="flat" cmpd="sng" w="9525">
            <a:solidFill>
              <a:srgbClr val="D838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Chi square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" name="Google Shape;205;ge382cf87cf_0_1209"/>
          <p:cNvCxnSpPr>
            <a:stCxn id="203" idx="1"/>
            <a:endCxn id="202" idx="3"/>
          </p:cNvCxnSpPr>
          <p:nvPr/>
        </p:nvCxnSpPr>
        <p:spPr>
          <a:xfrm flipH="1">
            <a:off x="6168325" y="5240600"/>
            <a:ext cx="805200" cy="3492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ge382cf87cf_0_1209"/>
          <p:cNvCxnSpPr>
            <a:stCxn id="204" idx="1"/>
            <a:endCxn id="202" idx="3"/>
          </p:cNvCxnSpPr>
          <p:nvPr/>
        </p:nvCxnSpPr>
        <p:spPr>
          <a:xfrm rot="10800000">
            <a:off x="6168325" y="5590011"/>
            <a:ext cx="805200" cy="870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ge382cf87cf_0_1209"/>
          <p:cNvSpPr/>
          <p:nvPr/>
        </p:nvSpPr>
        <p:spPr>
          <a:xfrm>
            <a:off x="6897325" y="3301250"/>
            <a:ext cx="2736900" cy="464100"/>
          </a:xfrm>
          <a:prstGeom prst="roundRect">
            <a:avLst>
              <a:gd fmla="val 16667" name="adj"/>
            </a:avLst>
          </a:prstGeom>
          <a:solidFill>
            <a:srgbClr val="D83829"/>
          </a:solidFill>
          <a:ln cap="flat" cmpd="sng" w="9525">
            <a:solidFill>
              <a:srgbClr val="D838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Scaling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ge382cf87cf_0_1209"/>
          <p:cNvCxnSpPr>
            <a:stCxn id="207" idx="1"/>
            <a:endCxn id="190" idx="3"/>
          </p:cNvCxnSpPr>
          <p:nvPr/>
        </p:nvCxnSpPr>
        <p:spPr>
          <a:xfrm flipH="1">
            <a:off x="6092125" y="3533300"/>
            <a:ext cx="805200" cy="6849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e382cf87cf_0_1209"/>
          <p:cNvSpPr/>
          <p:nvPr/>
        </p:nvSpPr>
        <p:spPr>
          <a:xfrm>
            <a:off x="6879800" y="2762793"/>
            <a:ext cx="2621700" cy="434700"/>
          </a:xfrm>
          <a:prstGeom prst="roundRect">
            <a:avLst>
              <a:gd fmla="val 16667" name="adj"/>
            </a:avLst>
          </a:prstGeom>
          <a:solidFill>
            <a:srgbClr val="D83829"/>
          </a:solidFill>
          <a:ln cap="flat" cmpd="sng" w="9525">
            <a:solidFill>
              <a:srgbClr val="D838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Others (Duplicates Removal)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0" name="Google Shape;210;ge382cf87cf_0_1209"/>
          <p:cNvCxnSpPr>
            <a:stCxn id="192" idx="3"/>
            <a:endCxn id="209" idx="1"/>
          </p:cNvCxnSpPr>
          <p:nvPr/>
        </p:nvCxnSpPr>
        <p:spPr>
          <a:xfrm>
            <a:off x="6092000" y="2518838"/>
            <a:ext cx="787800" cy="46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382cf87cf_0_1408"/>
          <p:cNvSpPr txBox="1"/>
          <p:nvPr>
            <p:ph type="title"/>
          </p:nvPr>
        </p:nvSpPr>
        <p:spPr>
          <a:xfrm>
            <a:off x="677325" y="381000"/>
            <a:ext cx="8841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Preprocessing Of </a:t>
            </a:r>
            <a:r>
              <a:rPr lang="en-US"/>
              <a:t>Unstructured</a:t>
            </a:r>
            <a:r>
              <a:rPr lang="en-US"/>
              <a:t> Data</a:t>
            </a:r>
            <a:endParaRPr/>
          </a:p>
        </p:txBody>
      </p:sp>
      <p:sp>
        <p:nvSpPr>
          <p:cNvPr id="216" name="Google Shape;216;ge382cf87cf_0_1408"/>
          <p:cNvSpPr/>
          <p:nvPr/>
        </p:nvSpPr>
        <p:spPr>
          <a:xfrm>
            <a:off x="3041000" y="3401750"/>
            <a:ext cx="2837100" cy="499800"/>
          </a:xfrm>
          <a:prstGeom prst="roundRect">
            <a:avLst>
              <a:gd fmla="val 16667" name="adj"/>
            </a:avLst>
          </a:prstGeom>
          <a:solidFill>
            <a:srgbClr val="B02C20"/>
          </a:solidFill>
          <a:ln cap="flat" cmpd="sng" w="9525">
            <a:solidFill>
              <a:srgbClr val="B02C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Text Data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ge382cf87cf_0_1408"/>
          <p:cNvSpPr/>
          <p:nvPr/>
        </p:nvSpPr>
        <p:spPr>
          <a:xfrm>
            <a:off x="3041000" y="4368616"/>
            <a:ext cx="2837100" cy="526200"/>
          </a:xfrm>
          <a:prstGeom prst="roundRect">
            <a:avLst>
              <a:gd fmla="val 16667" name="adj"/>
            </a:avLst>
          </a:prstGeom>
          <a:solidFill>
            <a:srgbClr val="B02C20"/>
          </a:solidFill>
          <a:ln cap="flat" cmpd="sng" w="9525">
            <a:solidFill>
              <a:srgbClr val="B02C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 Data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ge382cf87cf_0_1408"/>
          <p:cNvSpPr/>
          <p:nvPr/>
        </p:nvSpPr>
        <p:spPr>
          <a:xfrm>
            <a:off x="6764559" y="3388400"/>
            <a:ext cx="2621700" cy="434700"/>
          </a:xfrm>
          <a:prstGeom prst="roundRect">
            <a:avLst>
              <a:gd fmla="val 16667" name="adj"/>
            </a:avLst>
          </a:prstGeom>
          <a:solidFill>
            <a:srgbClr val="D83829"/>
          </a:solidFill>
          <a:ln cap="flat" cmpd="sng" w="9525">
            <a:solidFill>
              <a:srgbClr val="D838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Word to Document Matrix, Word </a:t>
            </a: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embedding</a:t>
            </a: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ge382cf87cf_0_1408"/>
          <p:cNvSpPr/>
          <p:nvPr/>
        </p:nvSpPr>
        <p:spPr>
          <a:xfrm>
            <a:off x="6897325" y="4360211"/>
            <a:ext cx="2736900" cy="464100"/>
          </a:xfrm>
          <a:prstGeom prst="roundRect">
            <a:avLst>
              <a:gd fmla="val 16667" name="adj"/>
            </a:avLst>
          </a:prstGeom>
          <a:solidFill>
            <a:srgbClr val="D83829"/>
          </a:solidFill>
          <a:ln cap="flat" cmpd="sng" w="9525">
            <a:solidFill>
              <a:srgbClr val="D838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Creating feature maps using pixel information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0" name="Google Shape;220;ge382cf87cf_0_1408"/>
          <p:cNvCxnSpPr>
            <a:stCxn id="216" idx="3"/>
            <a:endCxn id="218" idx="1"/>
          </p:cNvCxnSpPr>
          <p:nvPr/>
        </p:nvCxnSpPr>
        <p:spPr>
          <a:xfrm flipH="1" rot="10800000">
            <a:off x="5878100" y="3605750"/>
            <a:ext cx="886500" cy="459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ge382cf87cf_0_1408"/>
          <p:cNvCxnSpPr>
            <a:stCxn id="219" idx="1"/>
            <a:endCxn id="217" idx="3"/>
          </p:cNvCxnSpPr>
          <p:nvPr/>
        </p:nvCxnSpPr>
        <p:spPr>
          <a:xfrm flipH="1">
            <a:off x="5878225" y="4592261"/>
            <a:ext cx="1019100" cy="39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ge382cf87cf_0_1408"/>
          <p:cNvSpPr/>
          <p:nvPr/>
        </p:nvSpPr>
        <p:spPr>
          <a:xfrm>
            <a:off x="3111861" y="5393656"/>
            <a:ext cx="2837100" cy="526200"/>
          </a:xfrm>
          <a:prstGeom prst="roundRect">
            <a:avLst>
              <a:gd fmla="val 16667" name="adj"/>
            </a:avLst>
          </a:prstGeom>
          <a:solidFill>
            <a:srgbClr val="B02C20"/>
          </a:solidFill>
          <a:ln cap="flat" cmpd="sng" w="9525">
            <a:solidFill>
              <a:srgbClr val="B02C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Audio Data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ge382cf87cf_0_1408"/>
          <p:cNvSpPr/>
          <p:nvPr/>
        </p:nvSpPr>
        <p:spPr>
          <a:xfrm>
            <a:off x="6973525" y="5490261"/>
            <a:ext cx="2621700" cy="373500"/>
          </a:xfrm>
          <a:prstGeom prst="roundRect">
            <a:avLst>
              <a:gd fmla="val 16667" name="adj"/>
            </a:avLst>
          </a:prstGeom>
          <a:solidFill>
            <a:srgbClr val="D83829"/>
          </a:solidFill>
          <a:ln cap="flat" cmpd="sng" w="9525">
            <a:solidFill>
              <a:srgbClr val="D838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Frequency , Time , Amplitude etc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4" name="Google Shape;224;ge382cf87cf_0_1408"/>
          <p:cNvCxnSpPr>
            <a:stCxn id="223" idx="1"/>
            <a:endCxn id="222" idx="3"/>
          </p:cNvCxnSpPr>
          <p:nvPr/>
        </p:nvCxnSpPr>
        <p:spPr>
          <a:xfrm rot="10800000">
            <a:off x="5949025" y="5656611"/>
            <a:ext cx="1024500" cy="204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ge382cf87cf_0_1408"/>
          <p:cNvSpPr/>
          <p:nvPr/>
        </p:nvSpPr>
        <p:spPr>
          <a:xfrm>
            <a:off x="762000" y="2120025"/>
            <a:ext cx="10873500" cy="891900"/>
          </a:xfrm>
          <a:prstGeom prst="homePlate">
            <a:avLst>
              <a:gd fmla="val 50000" name="adj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Convert Unstructured Data Into Structured Data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806b715b1_2_98"/>
          <p:cNvSpPr txBox="1"/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Data Transformation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806b715b1_2_10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Transformation</a:t>
            </a:r>
            <a:endParaRPr/>
          </a:p>
        </p:txBody>
      </p:sp>
      <p:sp>
        <p:nvSpPr>
          <p:cNvPr id="237" name="Google Shape;237;gb806b715b1_2_10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/>
              <a:t>Data Scaling:</a:t>
            </a:r>
            <a:r>
              <a:rPr lang="en-US" sz="2000"/>
              <a:t> scaled to fall within a small, specified range.  </a:t>
            </a:r>
            <a:endParaRPr sz="20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Logarithmic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transformation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min-max scaling (normalization)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z-score scaling  (standardization)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806b715b1_2_1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Transformation</a:t>
            </a:r>
            <a:endParaRPr/>
          </a:p>
        </p:txBody>
      </p:sp>
      <p:sp>
        <p:nvSpPr>
          <p:cNvPr id="244" name="Google Shape;244;gb806b715b1_2_1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Logarithmic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transformation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What if we require to transform data into normal distribution to fulfill assumptions of algorithms.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Logarithmic transformation : log(x) of the data (Derived from Box-Cox power transformation)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gb806b715b1_2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775" y="4458575"/>
            <a:ext cx="1574075" cy="6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b806b715b1_2_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4350" y="5287700"/>
            <a:ext cx="590975" cy="4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b806b715b1_2_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7500" y="5314800"/>
            <a:ext cx="685800" cy="30861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b806b715b1_2_142"/>
          <p:cNvSpPr txBox="1"/>
          <p:nvPr/>
        </p:nvSpPr>
        <p:spPr>
          <a:xfrm>
            <a:off x="3552975" y="52997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When </a:t>
            </a:r>
            <a:r>
              <a:rPr i="1"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λ </a:t>
            </a:r>
            <a:r>
              <a:rPr lang="en-US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0 for normalization</a:t>
            </a:r>
            <a:endParaRPr sz="1700"/>
          </a:p>
        </p:txBody>
      </p:sp>
      <p:pic>
        <p:nvPicPr>
          <p:cNvPr id="249" name="Google Shape;249;gb806b715b1_2_1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8900" y="3937463"/>
            <a:ext cx="51435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2020-03-09T07:30:05Z</dcterms:created>
  <dc:creator>Nishanthini M g m</dc:creator>
</cp:coreProperties>
</file>