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jeaDRT3JcW3dEtNZgACrlvTrg0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805cd7fd3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gb805cd7fd3_0_3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805cd7fd3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gb805cd7fd3_0_3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805cd7fd3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gb805cd7fd3_0_3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b805cd7fd3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gb805cd7fd3_0_3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805cd7fd3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gb805cd7fd3_0_3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b805cd7fd3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gb805cd7fd3_0_3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b805cd7fd3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gb805cd7fd3_0_4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3886514c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e3886514c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e3886514c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3886514cd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e3886514cd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e3886514cd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190581c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ge190581c6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805cd7fd3_0_4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805cd7fd3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805cd7fd3_0_4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805cd7fd3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805cd7fd3_0_4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805cd7fd3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805cd7fd3_0_4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805cd7fd3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805cd7fd3_0_4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805cd7fd3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805cd7fd3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b805cd7fd3_0_3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10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411"/>
              </a:schemeClr>
            </a:solidFill>
            <a:ln>
              <a:noFill/>
            </a:ln>
          </p:spPr>
        </p:sp>
        <p:cxnSp>
          <p:nvCxnSpPr>
            <p:cNvPr id="25" name="Google Shape;25;p1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1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1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28" name="Google Shape;28;p1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1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31" name="Google Shape;31;p1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32" name="Google Shape;32;p1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1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0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 type="obj">
  <p:cSld name="OBJEC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3886514cd_0_9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3886514cd_0_9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►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►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►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►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►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►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►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►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►"/>
              <a:defRPr/>
            </a:lvl9pPr>
          </a:lstStyle>
          <a:p/>
        </p:txBody>
      </p:sp>
      <p:sp>
        <p:nvSpPr>
          <p:cNvPr id="143" name="Google Shape;143;ge3886514cd_0_9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ge3886514cd_0_9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3886514cd_0_9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" name="Google Shape;4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2813" cy="918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4" name="Google Shape;64;p14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10" name="Google Shape;10;p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13" name="Google Shape;13;p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14" name="Google Shape;14;p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Normal Distribution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805cd7fd3_0_340"/>
          <p:cNvSpPr txBox="1"/>
          <p:nvPr>
            <p:ph type="title"/>
          </p:nvPr>
        </p:nvSpPr>
        <p:spPr>
          <a:xfrm>
            <a:off x="677334" y="1051774"/>
            <a:ext cx="85968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Normal (Gaussian) Distribution</a:t>
            </a:r>
            <a:endParaRPr/>
          </a:p>
        </p:txBody>
      </p:sp>
      <p:sp>
        <p:nvSpPr>
          <p:cNvPr id="230" name="Google Shape;230;gb805cd7fd3_0_340"/>
          <p:cNvSpPr txBox="1"/>
          <p:nvPr>
            <p:ph idx="1" type="body"/>
          </p:nvPr>
        </p:nvSpPr>
        <p:spPr>
          <a:xfrm>
            <a:off x="677334" y="2016974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Ideal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Normal Distribution curve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rPr>
              <a:t>A standard normal distribution has</a:t>
            </a:r>
            <a:endParaRPr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rPr>
              <a:t>kurtosis of 3 and is recognized as</a:t>
            </a:r>
            <a:endParaRPr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rPr>
              <a:t>Mesokurtic</a:t>
            </a:r>
            <a:endParaRPr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sources use kurtosis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(often referred to as "excess kurtosis") which is equal to kurtosis-3 to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ideal kurtosis as zero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gb805cd7fd3_0_3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4588" y="2016963"/>
            <a:ext cx="353377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b805cd7fd3_0_340"/>
          <p:cNvPicPr preferRelativeResize="0"/>
          <p:nvPr/>
        </p:nvPicPr>
        <p:blipFill rotWithShape="1">
          <a:blip r:embed="rId4">
            <a:alphaModFix/>
          </a:blip>
          <a:srcRect b="43384" l="6069" r="77801" t="50067"/>
          <a:stretch/>
        </p:blipFill>
        <p:spPr>
          <a:xfrm>
            <a:off x="2478800" y="5007175"/>
            <a:ext cx="1966500" cy="44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805cd7fd3_0_349"/>
          <p:cNvSpPr txBox="1"/>
          <p:nvPr>
            <p:ph type="title"/>
          </p:nvPr>
        </p:nvSpPr>
        <p:spPr>
          <a:xfrm>
            <a:off x="677334" y="975574"/>
            <a:ext cx="85968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Normal (Gaussian) Distribution</a:t>
            </a:r>
            <a:endParaRPr/>
          </a:p>
        </p:txBody>
      </p:sp>
      <p:sp>
        <p:nvSpPr>
          <p:cNvPr id="238" name="Google Shape;238;gb805cd7fd3_0_349"/>
          <p:cNvSpPr txBox="1"/>
          <p:nvPr>
            <p:ph idx="1" type="body"/>
          </p:nvPr>
        </p:nvSpPr>
        <p:spPr>
          <a:xfrm>
            <a:off x="677334" y="2016974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Perfect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Normal Distribution curve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68 – 95 – 99.7 empirical rule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(Derived by </a:t>
            </a:r>
            <a:r>
              <a:rPr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Chebyshev’s  theorem )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gb805cd7fd3_0_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250" y="3988100"/>
            <a:ext cx="518160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b805cd7fd3_0_3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9834" y="2197188"/>
            <a:ext cx="2613066" cy="3520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805cd7fd3_0_359"/>
          <p:cNvSpPr txBox="1"/>
          <p:nvPr>
            <p:ph type="title"/>
          </p:nvPr>
        </p:nvSpPr>
        <p:spPr>
          <a:xfrm>
            <a:off x="677334" y="975574"/>
            <a:ext cx="85968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Application</a:t>
            </a:r>
            <a:endParaRPr/>
          </a:p>
        </p:txBody>
      </p:sp>
      <p:sp>
        <p:nvSpPr>
          <p:cNvPr id="246" name="Google Shape;246;gb805cd7fd3_0_359"/>
          <p:cNvSpPr txBox="1"/>
          <p:nvPr>
            <p:ph idx="1" type="body"/>
          </p:nvPr>
        </p:nvSpPr>
        <p:spPr>
          <a:xfrm>
            <a:off x="677334" y="2016974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Application for perfect normal distribution concepts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company produces a lightweight valve that is specified to weigh 1500g, but there are imperfections in the process. Products follow a normal distribution curve. While the mean weight is 1500g, the standard deviation is 300g.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Q1.  What is the range of weights within which 95% of the valves will fall?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Q2.  Approximately 16% of the weights will be more than what value?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Q3.  Approximately 0.15% of the weights will be less than what value?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b805cd7fd3_0_372"/>
          <p:cNvSpPr txBox="1"/>
          <p:nvPr>
            <p:ph type="title"/>
          </p:nvPr>
        </p:nvSpPr>
        <p:spPr>
          <a:xfrm>
            <a:off x="677334" y="1051774"/>
            <a:ext cx="85968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Application</a:t>
            </a:r>
            <a:endParaRPr/>
          </a:p>
        </p:txBody>
      </p:sp>
      <p:sp>
        <p:nvSpPr>
          <p:cNvPr id="252" name="Google Shape;252;gb805cd7fd3_0_372"/>
          <p:cNvSpPr txBox="1"/>
          <p:nvPr>
            <p:ph idx="1" type="body"/>
          </p:nvPr>
        </p:nvSpPr>
        <p:spPr>
          <a:xfrm>
            <a:off x="677334" y="2016974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Application for perfect normal distribution concepts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μ=1500      σ=300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Q1.  What is the range of weights within which 95% of the valves will fall?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Q2.  Approximately 16% of the weights will be more than what value?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Q3.  Approximately 0.15% of the weights will be less than what value?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b805cd7fd3_0_372"/>
          <p:cNvSpPr txBox="1"/>
          <p:nvPr/>
        </p:nvSpPr>
        <p:spPr>
          <a:xfrm>
            <a:off x="7147200" y="3212325"/>
            <a:ext cx="3000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33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900 to 2100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3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3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More than 1800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3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3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Less than 600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3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805cd7fd3_0_388"/>
          <p:cNvSpPr txBox="1"/>
          <p:nvPr>
            <p:ph type="title"/>
          </p:nvPr>
        </p:nvSpPr>
        <p:spPr>
          <a:xfrm>
            <a:off x="677334" y="975574"/>
            <a:ext cx="85968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Application</a:t>
            </a:r>
            <a:endParaRPr/>
          </a:p>
        </p:txBody>
      </p:sp>
      <p:sp>
        <p:nvSpPr>
          <p:cNvPr id="259" name="Google Shape;259;gb805cd7fd3_0_388"/>
          <p:cNvSpPr txBox="1"/>
          <p:nvPr>
            <p:ph idx="1" type="body"/>
          </p:nvPr>
        </p:nvSpPr>
        <p:spPr>
          <a:xfrm>
            <a:off x="677334" y="2016974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Standardization</a:t>
            </a:r>
            <a:endParaRPr b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frequency distribution is normally distributed but non- ideal i.e. μ is not 0 Or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σ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not 1 , we can find out the probability of a score occurring by standardising the scores.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gb805cd7fd3_0_3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850" y="4448975"/>
            <a:ext cx="360997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b805cd7fd3_0_399"/>
          <p:cNvSpPr txBox="1"/>
          <p:nvPr>
            <p:ph type="title"/>
          </p:nvPr>
        </p:nvSpPr>
        <p:spPr>
          <a:xfrm>
            <a:off x="677334" y="1051774"/>
            <a:ext cx="85968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Application</a:t>
            </a:r>
            <a:endParaRPr/>
          </a:p>
        </p:txBody>
      </p:sp>
      <p:sp>
        <p:nvSpPr>
          <p:cNvPr id="266" name="Google Shape;266;gb805cd7fd3_0_399"/>
          <p:cNvSpPr txBox="1"/>
          <p:nvPr>
            <p:ph idx="1" type="body"/>
          </p:nvPr>
        </p:nvSpPr>
        <p:spPr>
          <a:xfrm>
            <a:off x="677324" y="2016975"/>
            <a:ext cx="9799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Standardization</a:t>
            </a:r>
            <a:endParaRPr b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company produces a lightweight valve that is specified to weigh 1500g, but there are imperfections in the process. Products follow a normal distribution curve. While the mean weight is 1500g, the standard deviation is 300g.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gb805cd7fd3_0_3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749" y="3798174"/>
            <a:ext cx="8156676" cy="29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805cd7fd3_0_407"/>
          <p:cNvSpPr txBox="1"/>
          <p:nvPr>
            <p:ph type="title"/>
          </p:nvPr>
        </p:nvSpPr>
        <p:spPr>
          <a:xfrm>
            <a:off x="677334" y="1051774"/>
            <a:ext cx="85968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Application</a:t>
            </a:r>
            <a:endParaRPr/>
          </a:p>
        </p:txBody>
      </p:sp>
      <p:sp>
        <p:nvSpPr>
          <p:cNvPr id="273" name="Google Shape;273;gb805cd7fd3_0_407"/>
          <p:cNvSpPr txBox="1"/>
          <p:nvPr>
            <p:ph idx="1" type="body"/>
          </p:nvPr>
        </p:nvSpPr>
        <p:spPr>
          <a:xfrm>
            <a:off x="677334" y="2016974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Application for perfect normal distribution concepts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μ=1500      σ=300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Q3.  Approximately 0.15% of the weights will be less than what value?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Values below z = -3 will have probability approximately 0.15%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-3=(x-1500)/300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Probability of weight &lt; 600 will be 0.15%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gb805cd7fd3_0_4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3751" y="1890775"/>
            <a:ext cx="4152776" cy="4273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oogle Shape;275;gb805cd7fd3_0_407"/>
          <p:cNvCxnSpPr/>
          <p:nvPr/>
        </p:nvCxnSpPr>
        <p:spPr>
          <a:xfrm>
            <a:off x="10080425" y="1602950"/>
            <a:ext cx="33000" cy="10575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3886514cd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of normality</a:t>
            </a:r>
            <a:endParaRPr/>
          </a:p>
        </p:txBody>
      </p:sp>
      <p:sp>
        <p:nvSpPr>
          <p:cNvPr id="282" name="Google Shape;282;ge3886514cd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Approaches to test normality of a data set 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Visually inspection of graph (it should be a bell curve)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Skewness should be between -1 and 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Kurtosis  should be between -1 and 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Mostly above techniques are used to test if a data is normal.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Still there are some advanced statistical test for normality which you can explore: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Shapiro - wilk test (p value &lt; 0.05 signifies non-normal data)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K-S (Kolmogorov-Smirnov) test (p value &lt; 0.05 signifies non-normal data)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ge3886514c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3325" y="1536825"/>
            <a:ext cx="4501725" cy="27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3886514cd_0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Transformation</a:t>
            </a:r>
            <a:endParaRPr/>
          </a:p>
        </p:txBody>
      </p:sp>
      <p:sp>
        <p:nvSpPr>
          <p:cNvPr id="290" name="Google Shape;290;ge3886514cd_0_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What if we require to transform data into normal distribution to fulfill assumptions of algorithms.</a:t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Logarithmic transformation : log(x) of the data (Derived from Box-Cox power transformation)</a:t>
            </a:r>
            <a:endParaRPr sz="2000"/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91" name="Google Shape;291;ge3886514cd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175" y="3391775"/>
            <a:ext cx="1574075" cy="69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e3886514cd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750" y="4220900"/>
            <a:ext cx="590975" cy="41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e3886514cd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6900" y="4248000"/>
            <a:ext cx="685800" cy="30861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e3886514cd_0_7"/>
          <p:cNvSpPr txBox="1"/>
          <p:nvPr/>
        </p:nvSpPr>
        <p:spPr>
          <a:xfrm>
            <a:off x="6372375" y="42329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When </a:t>
            </a:r>
            <a:r>
              <a:rPr i="1" lang="en-US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λ </a:t>
            </a:r>
            <a:r>
              <a:rPr lang="en-US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0 for normalization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90581c69_0_0"/>
          <p:cNvSpPr txBox="1"/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Typical Data Science Cycle</a:t>
            </a:r>
            <a:endParaRPr/>
          </a:p>
        </p:txBody>
      </p:sp>
      <p:grpSp>
        <p:nvGrpSpPr>
          <p:cNvPr id="156" name="Google Shape;156;ge190581c69_0_0"/>
          <p:cNvGrpSpPr/>
          <p:nvPr/>
        </p:nvGrpSpPr>
        <p:grpSpPr>
          <a:xfrm>
            <a:off x="2506461" y="2356063"/>
            <a:ext cx="4939032" cy="3903563"/>
            <a:chOff x="1828598" y="-23468"/>
            <a:chExt cx="4939032" cy="3903563"/>
          </a:xfrm>
        </p:grpSpPr>
        <p:sp>
          <p:nvSpPr>
            <p:cNvPr id="157" name="Google Shape;157;ge190581c69_0_0"/>
            <p:cNvSpPr/>
            <p:nvPr/>
          </p:nvSpPr>
          <p:spPr>
            <a:xfrm>
              <a:off x="2372626" y="-23468"/>
              <a:ext cx="3851100" cy="3851100"/>
            </a:xfrm>
            <a:custGeom>
              <a:rect b="b" l="l" r="r" t="t"/>
              <a:pathLst>
                <a:path extrusionOk="0" h="120000" w="120000">
                  <a:moveTo>
                    <a:pt x="79226" y="6959"/>
                  </a:moveTo>
                  <a:lnTo>
                    <a:pt x="79226" y="6959"/>
                  </a:lnTo>
                  <a:cubicBezTo>
                    <a:pt x="103210" y="15652"/>
                    <a:pt x="118376" y="39359"/>
                    <a:pt x="116215" y="64779"/>
                  </a:cubicBezTo>
                  <a:cubicBezTo>
                    <a:pt x="114054" y="90199"/>
                    <a:pt x="95104" y="111005"/>
                    <a:pt x="69996" y="115525"/>
                  </a:cubicBezTo>
                  <a:cubicBezTo>
                    <a:pt x="44888" y="120045"/>
                    <a:pt x="19871" y="107154"/>
                    <a:pt x="8981" y="84084"/>
                  </a:cubicBezTo>
                  <a:cubicBezTo>
                    <a:pt x="-1910" y="61014"/>
                    <a:pt x="4037" y="33506"/>
                    <a:pt x="23484" y="16994"/>
                  </a:cubicBezTo>
                  <a:lnTo>
                    <a:pt x="21430" y="14077"/>
                  </a:lnTo>
                  <a:lnTo>
                    <a:pt x="29435" y="16589"/>
                  </a:lnTo>
                  <a:lnTo>
                    <a:pt x="29384" y="25374"/>
                  </a:lnTo>
                  <a:lnTo>
                    <a:pt x="27331" y="22459"/>
                  </a:lnTo>
                  <a:lnTo>
                    <a:pt x="27331" y="22459"/>
                  </a:lnTo>
                  <a:cubicBezTo>
                    <a:pt x="10398" y="37194"/>
                    <a:pt x="5426" y="61442"/>
                    <a:pt x="15192" y="81653"/>
                  </a:cubicBezTo>
                  <a:cubicBezTo>
                    <a:pt x="24959" y="101864"/>
                    <a:pt x="47047" y="113035"/>
                    <a:pt x="69114" y="108923"/>
                  </a:cubicBezTo>
                  <a:cubicBezTo>
                    <a:pt x="91182" y="104812"/>
                    <a:pt x="107765" y="86437"/>
                    <a:pt x="109599" y="64065"/>
                  </a:cubicBezTo>
                  <a:cubicBezTo>
                    <a:pt x="111432" y="41693"/>
                    <a:pt x="98062" y="20863"/>
                    <a:pt x="76959" y="13213"/>
                  </a:cubicBezTo>
                  <a:close/>
                </a:path>
              </a:pathLst>
            </a:custGeom>
            <a:solidFill>
              <a:srgbClr val="D1EC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e190581c69_0_0"/>
            <p:cNvSpPr/>
            <p:nvPr/>
          </p:nvSpPr>
          <p:spPr>
            <a:xfrm>
              <a:off x="3390464" y="1449"/>
              <a:ext cx="1815300" cy="907800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e190581c69_0_0"/>
            <p:cNvSpPr txBox="1"/>
            <p:nvPr/>
          </p:nvSpPr>
          <p:spPr>
            <a:xfrm>
              <a:off x="3434774" y="45759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Collection</a:t>
              </a:r>
              <a:endParaRPr b="0" i="0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0" name="Google Shape;160;ge190581c69_0_0"/>
            <p:cNvSpPr/>
            <p:nvPr/>
          </p:nvSpPr>
          <p:spPr>
            <a:xfrm>
              <a:off x="4952330" y="1136211"/>
              <a:ext cx="1815300" cy="907800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e190581c69_0_0"/>
            <p:cNvSpPr txBox="1"/>
            <p:nvPr/>
          </p:nvSpPr>
          <p:spPr>
            <a:xfrm>
              <a:off x="4996640" y="1180521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Understanding</a:t>
              </a:r>
              <a:endParaRPr b="0" i="0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2" name="Google Shape;162;ge190581c69_0_0"/>
            <p:cNvSpPr/>
            <p:nvPr/>
          </p:nvSpPr>
          <p:spPr>
            <a:xfrm>
              <a:off x="4355750" y="2972295"/>
              <a:ext cx="1815300" cy="907800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e190581c69_0_0"/>
            <p:cNvSpPr txBox="1"/>
            <p:nvPr/>
          </p:nvSpPr>
          <p:spPr>
            <a:xfrm>
              <a:off x="4400060" y="3016605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Pre-Processing</a:t>
              </a:r>
              <a:endParaRPr b="0" i="0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4" name="Google Shape;164;ge190581c69_0_0"/>
            <p:cNvSpPr/>
            <p:nvPr/>
          </p:nvSpPr>
          <p:spPr>
            <a:xfrm>
              <a:off x="2425178" y="2972295"/>
              <a:ext cx="1815300" cy="907800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e190581c69_0_0"/>
            <p:cNvSpPr txBox="1"/>
            <p:nvPr/>
          </p:nvSpPr>
          <p:spPr>
            <a:xfrm>
              <a:off x="2469488" y="3016605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Model Building &amp; Evaluation</a:t>
              </a:r>
              <a:endParaRPr b="0" i="0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6" name="Google Shape;166;ge190581c69_0_0"/>
            <p:cNvSpPr/>
            <p:nvPr/>
          </p:nvSpPr>
          <p:spPr>
            <a:xfrm>
              <a:off x="1828598" y="1136211"/>
              <a:ext cx="1815300" cy="907800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e190581c69_0_0"/>
            <p:cNvSpPr txBox="1"/>
            <p:nvPr/>
          </p:nvSpPr>
          <p:spPr>
            <a:xfrm>
              <a:off x="1872908" y="1180521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Business Insights &amp; Understanding</a:t>
              </a:r>
              <a:endParaRPr b="0" i="0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68" name="Google Shape;168;ge190581c69_0_0"/>
          <p:cNvSpPr txBox="1"/>
          <p:nvPr/>
        </p:nvSpPr>
        <p:spPr>
          <a:xfrm>
            <a:off x="-392825" y="3036725"/>
            <a:ext cx="68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805cd7fd3_0_42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Probability Distribution</a:t>
            </a:r>
            <a:endParaRPr/>
          </a:p>
        </p:txBody>
      </p:sp>
      <p:sp>
        <p:nvSpPr>
          <p:cNvPr id="174" name="Google Shape;174;gb805cd7fd3_0_421"/>
          <p:cNvSpPr txBox="1"/>
          <p:nvPr>
            <p:ph idx="1" type="body"/>
          </p:nvPr>
        </p:nvSpPr>
        <p:spPr>
          <a:xfrm>
            <a:off x="677325" y="2160600"/>
            <a:ext cx="105267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Probability </a:t>
            </a: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refers to chance or likelihood of a particular event-taking place. 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Probability of an event A is defined as the ratio of two numbers m and n. 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 (A) = 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where m= Set of all possible outcomes, denoted S. (say positive response on email campaign)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n= the total number of outcomes of the experiment (all possible outcomes) (# email sent in campaign)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Each event has a probability associated with it.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gb805cd7fd3_0_4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524" y="3429000"/>
            <a:ext cx="329500" cy="3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805cd7fd3_0_43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Probability Distribution</a:t>
            </a:r>
            <a:endParaRPr/>
          </a:p>
        </p:txBody>
      </p:sp>
      <p:sp>
        <p:nvSpPr>
          <p:cNvPr id="181" name="Google Shape;181;gb805cd7fd3_0_432"/>
          <p:cNvSpPr txBox="1"/>
          <p:nvPr>
            <p:ph idx="1" type="body"/>
          </p:nvPr>
        </p:nvSpPr>
        <p:spPr>
          <a:xfrm>
            <a:off x="677325" y="2160600"/>
            <a:ext cx="105267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Probability Distribution</a:t>
            </a:r>
            <a:endParaRPr b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f(x) The mathematical function describing these possible values along with their associated probabilities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Two Types of Probability Distribution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         Discrete</a:t>
            </a:r>
            <a:endParaRPr b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b805cd7fd3_0_432"/>
          <p:cNvSpPr txBox="1"/>
          <p:nvPr/>
        </p:nvSpPr>
        <p:spPr>
          <a:xfrm>
            <a:off x="6462300" y="40525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Continuous</a:t>
            </a:r>
            <a:endParaRPr b="1"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gb805cd7fd3_0_4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34" y="4564650"/>
            <a:ext cx="2424049" cy="18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b805cd7fd3_0_4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1309" y="4564650"/>
            <a:ext cx="2297301" cy="18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805cd7fd3_0_44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Probability Distribution</a:t>
            </a:r>
            <a:endParaRPr/>
          </a:p>
        </p:txBody>
      </p:sp>
      <p:sp>
        <p:nvSpPr>
          <p:cNvPr id="190" name="Google Shape;190;gb805cd7fd3_0_447"/>
          <p:cNvSpPr txBox="1"/>
          <p:nvPr>
            <p:ph idx="1" type="body"/>
          </p:nvPr>
        </p:nvSpPr>
        <p:spPr>
          <a:xfrm>
            <a:off x="677325" y="2160600"/>
            <a:ext cx="105267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Histogram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b805cd7fd3_0_447"/>
          <p:cNvSpPr txBox="1"/>
          <p:nvPr/>
        </p:nvSpPr>
        <p:spPr>
          <a:xfrm>
            <a:off x="4709700" y="21606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PMF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b805cd7fd3_0_447"/>
          <p:cNvSpPr txBox="1"/>
          <p:nvPr/>
        </p:nvSpPr>
        <p:spPr>
          <a:xfrm>
            <a:off x="7287650" y="21606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PDF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gb805cd7fd3_0_4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925" y="2862550"/>
            <a:ext cx="3384675" cy="26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b805cd7fd3_0_4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7300" y="2868875"/>
            <a:ext cx="2931625" cy="246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b805cd7fd3_0_4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2325" y="2991075"/>
            <a:ext cx="2628725" cy="20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b805cd7fd3_0_447"/>
          <p:cNvSpPr txBox="1"/>
          <p:nvPr/>
        </p:nvSpPr>
        <p:spPr>
          <a:xfrm>
            <a:off x="4039500" y="5333275"/>
            <a:ext cx="37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( Discrete Probability Distribution)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97" name="Google Shape;197;gb805cd7fd3_0_447"/>
          <p:cNvSpPr txBox="1"/>
          <p:nvPr/>
        </p:nvSpPr>
        <p:spPr>
          <a:xfrm>
            <a:off x="7581050" y="5285575"/>
            <a:ext cx="38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( Continuous probability Distribution)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805cd7fd3_0_47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Probability Distribution</a:t>
            </a:r>
            <a:endParaRPr/>
          </a:p>
        </p:txBody>
      </p:sp>
      <p:sp>
        <p:nvSpPr>
          <p:cNvPr id="203" name="Google Shape;203;gb805cd7fd3_0_471"/>
          <p:cNvSpPr txBox="1"/>
          <p:nvPr>
            <p:ph idx="1" type="body"/>
          </p:nvPr>
        </p:nvSpPr>
        <p:spPr>
          <a:xfrm>
            <a:off x="677325" y="2160600"/>
            <a:ext cx="105267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Example of Discrete probability distribution</a:t>
            </a:r>
            <a:endParaRPr b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Bernoulli Distribution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Binomial Distribution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Poisson Distribution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805cd7fd3_0_48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Probability Distribution</a:t>
            </a:r>
            <a:endParaRPr/>
          </a:p>
        </p:txBody>
      </p:sp>
      <p:sp>
        <p:nvSpPr>
          <p:cNvPr id="209" name="Google Shape;209;gb805cd7fd3_0_484"/>
          <p:cNvSpPr txBox="1"/>
          <p:nvPr>
            <p:ph idx="1" type="body"/>
          </p:nvPr>
        </p:nvSpPr>
        <p:spPr>
          <a:xfrm>
            <a:off x="677325" y="2160600"/>
            <a:ext cx="105267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Example </a:t>
            </a:r>
            <a:r>
              <a:rPr b="1"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b="1"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continuous</a:t>
            </a:r>
            <a:r>
              <a:rPr b="1"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probability distribution</a:t>
            </a:r>
            <a:endParaRPr b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Normal  Distribution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Student’s T probability Distribution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Chi square Distribution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 - Distribution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"/>
          <p:cNvSpPr txBox="1"/>
          <p:nvPr>
            <p:ph type="title"/>
          </p:nvPr>
        </p:nvSpPr>
        <p:spPr>
          <a:xfrm>
            <a:off x="677334" y="1127974"/>
            <a:ext cx="85968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Normal (Gaussian) Distribution</a:t>
            </a:r>
            <a:endParaRPr/>
          </a:p>
        </p:txBody>
      </p:sp>
      <p:sp>
        <p:nvSpPr>
          <p:cNvPr id="215" name="Google Shape;215;p2"/>
          <p:cNvSpPr txBox="1"/>
          <p:nvPr>
            <p:ph idx="1" type="body"/>
          </p:nvPr>
        </p:nvSpPr>
        <p:spPr>
          <a:xfrm>
            <a:off x="677334" y="2016974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Type of Continuous Probability Distribution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It is bell shaped curve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μ is the mean of distribution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σ is the standard deviation of distribution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𝑃𝑟𝑜𝑏𝑎𝑏𝑖𝑙𝑖𝑡𝑦 𝐷𝑒𝑛𝑠𝑖𝑡𝑦 𝐹𝑢𝑛𝑐𝑡𝑖𝑜𝑛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Shaded area gives the probability that X is between the corresponding values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3459" y="4101925"/>
            <a:ext cx="2613066" cy="644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3925" y="2045475"/>
            <a:ext cx="51816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805cd7fd3_0_328"/>
          <p:cNvSpPr txBox="1"/>
          <p:nvPr>
            <p:ph type="title"/>
          </p:nvPr>
        </p:nvSpPr>
        <p:spPr>
          <a:xfrm>
            <a:off x="677334" y="899374"/>
            <a:ext cx="85968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Normal (Gaussian) Distribution</a:t>
            </a:r>
            <a:endParaRPr/>
          </a:p>
        </p:txBody>
      </p:sp>
      <p:sp>
        <p:nvSpPr>
          <p:cNvPr id="223" name="Google Shape;223;gb805cd7fd3_0_328"/>
          <p:cNvSpPr txBox="1"/>
          <p:nvPr>
            <p:ph idx="1" type="body"/>
          </p:nvPr>
        </p:nvSpPr>
        <p:spPr>
          <a:xfrm>
            <a:off x="677334" y="2016974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Ideal Normal Distribution curve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Calibri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Mean = Median = Mode = 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Calibri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Zero Skew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gb805cd7fd3_0_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550" y="2428875"/>
            <a:ext cx="581025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2020-03-09T07:30:05Z</dcterms:created>
  <dc:creator>Nishanthini M g m</dc:creator>
</cp:coreProperties>
</file>