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90D1C-DAF8-4BAC-AA08-EAB37377D667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4DC03-82D7-403B-8679-7B5BE32B09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25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https://www.sciencedirect.com/topics/neuroscience/kurtosis</a:t>
            </a:r>
          </a:p>
          <a:p>
            <a:r>
              <a:rPr lang="en-IN" dirty="0"/>
              <a:t>https://www.itl.nist.gov/div898/handbook/eda/section3/eda35b.htm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4DC03-82D7-403B-8679-7B5BE32B09C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08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https://www.sciencedirect.com/topics/neuroscience/kurtosis</a:t>
            </a:r>
          </a:p>
          <a:p>
            <a:r>
              <a:rPr lang="en-IN" dirty="0"/>
              <a:t>https://www.itl.nist.gov/div898/handbook/eda/section3/eda35b.htm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4DC03-82D7-403B-8679-7B5BE32B09C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5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EE13-6B24-48BB-9E55-196A34E6B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C1B6A-439F-4315-B7F3-DB0207378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C75A-B73C-4584-8476-0A47A3E1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EF81-BD9B-4A26-892C-2D5D1B7BA352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56F8D-CBB6-4533-A1FC-A7B88753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FA98-D97C-45B8-85FD-E705B12A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E804-982A-4810-9921-9E0A81BF3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84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3DC3-B44C-4074-A34D-B6C1DDD6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09E3E-3EBD-4009-AE15-442F7A80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320B-340D-479E-93E3-6C6807C7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EF81-BD9B-4A26-892C-2D5D1B7BA352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235A-F1D3-4B72-8589-4D248565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81EF-6889-4262-8E63-E2629226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E804-982A-4810-9921-9E0A81BF3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74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40E377-ACA0-4BB5-9970-6B00D3B9E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15D5A-E8C1-4C82-A4D3-77E410F5E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AC754-5BB5-4E8B-BC91-C98CC457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EF81-BD9B-4A26-892C-2D5D1B7BA352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55B6-1EC9-4BA7-A24B-D19EF5A2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2E642-9874-4FC4-9235-F54F170F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E804-982A-4810-9921-9E0A81BF3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65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1591-3B96-43B3-A33D-B29B2212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5DAB-29DF-42E2-8361-8C9EE2DC1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ED3D-6FBC-4DA0-8F5F-EE62E9E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EF81-BD9B-4A26-892C-2D5D1B7BA352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4BF2C-E220-41BF-A469-8440EE02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2A61-98E4-4214-8E07-D92EE922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E804-982A-4810-9921-9E0A81BF3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53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17B0-5226-4C2A-8019-9220B87A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0A271-3074-428A-98F5-4F4D4B738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7FA8-7B5E-4395-A655-CC98B746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EF81-BD9B-4A26-892C-2D5D1B7BA352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D8F4B-8335-4DF9-B62A-66924723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1843F-903B-42CA-B18D-E395D314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E804-982A-4810-9921-9E0A81BF3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03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18C1-DD30-4CB3-BB57-E5BD1AE1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580A1-AFD4-4FFD-9E06-57A320B40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55DE7-66AF-43A7-BD20-19B908A68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76EC4-1342-43C0-AAE7-7F7FB118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EF81-BD9B-4A26-892C-2D5D1B7BA352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CF76C-C2B6-43AE-9133-DB230DD0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0125D-469C-49F2-AE16-1C345C3F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E804-982A-4810-9921-9E0A81BF3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97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68E2-77BD-40BF-9455-A1CB5781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76990-6B6F-44AA-A728-588B24EA1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349A2-9F5A-4B96-8DA7-42804F37B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8A56E-C96D-47BC-8464-E44D4E590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32021-278D-4AF9-9345-76DEE0505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B18BC-4055-4CD1-918B-20F3963D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EF81-BD9B-4A26-892C-2D5D1B7BA352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68A90-D73B-49C6-A25A-ADBC5B7F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C3667-A930-4F4A-8B58-24BE2430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E804-982A-4810-9921-9E0A81BF3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2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8AC-3D3A-4A8A-A527-559554F6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F1C26-C7D5-4C16-A574-CC0ADC6C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EF81-BD9B-4A26-892C-2D5D1B7BA352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BA988-35DF-4E98-A110-591AA46D7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1A8D7-35ED-4797-A0A0-DF102D72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E804-982A-4810-9921-9E0A81BF3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578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6B830-D2E0-414F-BB9A-D80389AB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EF81-BD9B-4A26-892C-2D5D1B7BA352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F345A-9242-40E8-B685-0AD3A4BC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4B455-4DCC-4E91-B1FC-C1B97274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E804-982A-4810-9921-9E0A81BF3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0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64CF3-CB35-4D43-9B23-62D0E6CA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6EF6C-F6D5-4587-83F9-3A88618B8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67D44-5072-4012-A7F6-09E8E81C3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4A1F1-3F86-4300-804A-6C9FD6AA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EF81-BD9B-4A26-892C-2D5D1B7BA352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64A76-B389-44BE-A219-C5B78CA7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75AC9-9583-48CF-9100-DC3EA54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E804-982A-4810-9921-9E0A81BF3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5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AF9B-2B48-41B2-9E95-E467B023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D3CCB-50D8-43A7-83A3-DEA45FB69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6D1BD-783D-4461-8401-39A4ECE25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03DE1-299B-4517-9D48-41CFCABE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EF81-BD9B-4A26-892C-2D5D1B7BA352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7C750-579C-4A2F-A670-C1003A77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49982-7323-424E-9CF9-D0941737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AE804-982A-4810-9921-9E0A81BF3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4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C86FA-16C3-4F85-911D-C659858F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F3C02-5FE3-412C-AA91-641F2DB01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8F0D-1CDB-49A7-BD8B-8CBC893C5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BEF81-BD9B-4A26-892C-2D5D1B7BA352}" type="datetimeFigureOut">
              <a:rPr lang="en-IN" smtClean="0"/>
              <a:t>26-06-2021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E9E7-682E-4DA7-A477-CB6CE7EA4A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A2B9B-9CCF-4EEE-9248-375D6EED7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E804-982A-4810-9921-9E0A81BF3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20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1CDF-8696-4F90-8F0E-7371A4CBB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6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Normal Distribution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F8837-4027-4482-BC74-319109C782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764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CCA8-B77D-49A9-BB8E-DF172F47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Application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5FE739-54E6-45E3-8024-A757891C23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7984" y="1690688"/>
                <a:ext cx="9955161" cy="1181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400">
                    <a:solidFill>
                      <a:schemeClr val="tx1"/>
                    </a:solidFill>
                    <a:latin typeface="Minion" pitchFamily="18" charset="0"/>
                    <a:ea typeface="Verdana" pitchFamily="34" charset="0"/>
                    <a:cs typeface="Verdana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000">
                    <a:solidFill>
                      <a:schemeClr val="tx1"/>
                    </a:solidFill>
                    <a:latin typeface="Minion" pitchFamily="18" charset="0"/>
                    <a:ea typeface="Verdana" pitchFamily="34" charset="0"/>
                    <a:cs typeface="Verdana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chemeClr val="tx1"/>
                    </a:solidFill>
                    <a:latin typeface="Minion" pitchFamily="18" charset="0"/>
                    <a:ea typeface="Verdana" pitchFamily="34" charset="0"/>
                    <a:cs typeface="Verdana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200">
                    <a:solidFill>
                      <a:schemeClr val="tx1"/>
                    </a:solidFill>
                    <a:latin typeface="Minion" pitchFamily="18" charset="0"/>
                    <a:ea typeface="Verdana" pitchFamily="34" charset="0"/>
                    <a:cs typeface="Verdana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200">
                    <a:solidFill>
                      <a:schemeClr val="tx1"/>
                    </a:solidFill>
                    <a:latin typeface="Minion" pitchFamily="18" charset="0"/>
                    <a:ea typeface="Verdana" pitchFamily="34" charset="0"/>
                    <a:cs typeface="Verdana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1800" kern="0" dirty="0">
                    <a:latin typeface="+mn-lt"/>
                  </a:rPr>
                  <a:t>Mean = 1500 ,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+mn-lt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800" kern="0" dirty="0">
                    <a:latin typeface="+mn-lt"/>
                  </a:rPr>
                  <a:t> = 300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5FE739-54E6-45E3-8024-A757891C2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7984" y="1690688"/>
                <a:ext cx="9955161" cy="1181100"/>
              </a:xfrm>
              <a:prstGeom prst="rect">
                <a:avLst/>
              </a:prstGeom>
              <a:blipFill>
                <a:blip r:embed="rId2"/>
                <a:stretch>
                  <a:fillRect l="-551" t="-25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A70DB6-6BCB-4348-8D9A-85A2A7606D9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6194" y="2400301"/>
                <a:ext cx="9955161" cy="9429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4400">
                    <a:solidFill>
                      <a:schemeClr val="tx1"/>
                    </a:solidFill>
                    <a:latin typeface="Minion" pitchFamily="18" charset="0"/>
                    <a:ea typeface="Verdana" pitchFamily="34" charset="0"/>
                    <a:cs typeface="Verdana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4000">
                    <a:solidFill>
                      <a:schemeClr val="tx1"/>
                    </a:solidFill>
                    <a:latin typeface="Minion" pitchFamily="18" charset="0"/>
                    <a:ea typeface="Verdana" pitchFamily="34" charset="0"/>
                    <a:cs typeface="Verdana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600">
                    <a:solidFill>
                      <a:schemeClr val="tx1"/>
                    </a:solidFill>
                    <a:latin typeface="Minion" pitchFamily="18" charset="0"/>
                    <a:ea typeface="Verdana" pitchFamily="34" charset="0"/>
                    <a:cs typeface="Verdana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3200">
                    <a:solidFill>
                      <a:schemeClr val="tx1"/>
                    </a:solidFill>
                    <a:latin typeface="Minion" pitchFamily="18" charset="0"/>
                    <a:ea typeface="Verdana" pitchFamily="34" charset="0"/>
                    <a:cs typeface="Verdana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3200">
                    <a:solidFill>
                      <a:schemeClr val="tx1"/>
                    </a:solidFill>
                    <a:latin typeface="Minion" pitchFamily="18" charset="0"/>
                    <a:ea typeface="Verdana" pitchFamily="34" charset="0"/>
                    <a:cs typeface="Verdana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541338" indent="-541338">
                  <a:buFontTx/>
                  <a:buNone/>
                </a:pPr>
                <a:r>
                  <a:rPr lang="en-US" sz="1800" kern="0" dirty="0">
                    <a:latin typeface="+mn-lt"/>
                  </a:rPr>
                  <a:t>Approximately 0.15% of the weights will be less than what value?</a:t>
                </a:r>
              </a:p>
              <a:p>
                <a:pPr marL="541338" indent="-541338">
                  <a:buFontTx/>
                  <a:buNone/>
                </a:pPr>
                <a:endParaRPr lang="en-US" sz="1800" kern="0" dirty="0">
                  <a:latin typeface="+mn-lt"/>
                </a:endParaRPr>
              </a:p>
              <a:p>
                <a:pPr marL="541338" indent="-541338">
                  <a:buFontTx/>
                  <a:buAutoNum type="arabicPeriod"/>
                </a:pPr>
                <a:r>
                  <a:rPr lang="en-US" sz="1800" kern="0" dirty="0">
                    <a:latin typeface="+mn-lt"/>
                  </a:rPr>
                  <a:t>Values below z = -3 will have probability approximately 0.15%</a:t>
                </a:r>
              </a:p>
              <a:p>
                <a:pPr marL="541338" indent="-541338">
                  <a:buFontTx/>
                  <a:buAutoNum type="arabicPeriod"/>
                </a:pPr>
                <a:endParaRPr lang="en-US" sz="1800" kern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800" kern="0" dirty="0">
                    <a:latin typeface="+mn-lt"/>
                  </a:rPr>
                  <a:t>2.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+mn-lt"/>
                        <a:ea typeface="Cambria Math" panose="02040503050406030204" pitchFamily="18" charset="0"/>
                      </a:rPr>
                      <m:t>−3</m:t>
                    </m:r>
                    <m:r>
                      <a:rPr lang="en-IN" sz="1800" i="1">
                        <a:latin typeface="+mn-lt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latin typeface="+mn-lt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+mn-lt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IN" sz="1800" i="1">
                            <a:latin typeface="+mn-lt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+mn-lt"/>
                            <a:ea typeface="Cambria Math" panose="02040503050406030204" pitchFamily="18" charset="0"/>
                          </a:rPr>
                          <m:t>1500</m:t>
                        </m:r>
                      </m:num>
                      <m:den>
                        <m:r>
                          <a:rPr lang="en-US" sz="1800" i="1">
                            <a:latin typeface="+mn-lt"/>
                            <a:ea typeface="Cambria Math" panose="02040503050406030204" pitchFamily="18" charset="0"/>
                          </a:rPr>
                          <m:t>300</m:t>
                        </m:r>
                      </m:den>
                    </m:f>
                  </m:oMath>
                </a14:m>
                <a:endParaRPr lang="en-US" sz="18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1800" dirty="0">
                  <a:latin typeface="+mn-lt"/>
                </a:endParaRPr>
              </a:p>
              <a:p>
                <a:pPr marL="457200" indent="-457200">
                  <a:buAutoNum type="arabicPeriod" startAt="3"/>
                </a:pPr>
                <a:r>
                  <a:rPr lang="en-US" sz="1800" kern="0" dirty="0">
                    <a:latin typeface="+mn-lt"/>
                  </a:rPr>
                  <a:t>Probability of weight &lt; 600 will be 0.15%</a:t>
                </a:r>
              </a:p>
              <a:p>
                <a:pPr marL="457200" indent="-457200">
                  <a:buAutoNum type="arabicPeriod" startAt="3"/>
                </a:pPr>
                <a:endParaRPr lang="en-US" sz="1800" kern="0" dirty="0">
                  <a:latin typeface="+mn-lt"/>
                </a:endParaRPr>
              </a:p>
              <a:p>
                <a:pPr marL="541338" indent="-541338">
                  <a:buFontTx/>
                  <a:buNone/>
                </a:pPr>
                <a:endParaRPr lang="en-US" sz="1800" kern="0" dirty="0">
                  <a:latin typeface="+mn-lt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0A70DB6-6BCB-4348-8D9A-85A2A7606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6194" y="2400301"/>
                <a:ext cx="9955161" cy="942974"/>
              </a:xfrm>
              <a:prstGeom prst="rect">
                <a:avLst/>
              </a:prstGeom>
              <a:blipFill>
                <a:blip r:embed="rId3"/>
                <a:stretch>
                  <a:fillRect l="-551" t="-3896" b="-17597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 descr="http://www.mathsisfun.com/data/images/normal-distrubution-3sds.gif">
            <a:extLst>
              <a:ext uri="{FF2B5EF4-FFF2-40B4-BE49-F238E27FC236}">
                <a16:creationId xmlns:a16="http://schemas.microsoft.com/office/drawing/2014/main" id="{5BC314B4-FC02-4210-9D98-3BD0C8611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79"/>
          <a:stretch/>
        </p:blipFill>
        <p:spPr bwMode="auto">
          <a:xfrm>
            <a:off x="7683601" y="2550548"/>
            <a:ext cx="3431766" cy="1502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5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67B6-6850-4B15-B109-558D3AE1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4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Normal (Gaussian) Distribution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41F69-0085-4559-AF9D-0ECFC92E96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sz="1800" dirty="0">
                    <a:solidFill>
                      <a:schemeClr val="tx1"/>
                    </a:solidFill>
                  </a:rPr>
                  <a:t>Type of Continuous Probability Distribution</a:t>
                </a:r>
              </a:p>
              <a:p>
                <a:r>
                  <a:rPr lang="en-IN" sz="1800" dirty="0">
                    <a:solidFill>
                      <a:schemeClr val="tx1"/>
                    </a:solidFill>
                  </a:rPr>
                  <a:t>It is bell shaped curve</a:t>
                </a:r>
              </a:p>
              <a:p>
                <a14:m>
                  <m:oMath xmlns:m="http://schemas.openxmlformats.org/officeDocument/2006/math">
                    <m:r>
                      <a:rPr lang="en-IN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sz="1800" dirty="0">
                    <a:solidFill>
                      <a:schemeClr val="tx1"/>
                    </a:solidFill>
                  </a:rPr>
                  <a:t> is the mean of distribution</a:t>
                </a:r>
              </a:p>
              <a:p>
                <a14:m>
                  <m:oMath xmlns:m="http://schemas.openxmlformats.org/officeDocument/2006/math">
                    <m:r>
                      <a:rPr lang="en-IN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800" dirty="0">
                    <a:solidFill>
                      <a:schemeClr val="tx1"/>
                    </a:solidFill>
                  </a:rPr>
                  <a:t> is the standard deviation of distribution</a:t>
                </a:r>
              </a:p>
              <a:p>
                <a:r>
                  <a:rPr lang="en-IN" sz="1800" dirty="0">
                    <a:solidFill>
                      <a:schemeClr val="tx1"/>
                    </a:solidFill>
                  </a:rPr>
                  <a:t>𝑃𝑟𝑜𝑏𝑎𝑏𝑖𝑙𝑖𝑡𝑦 𝐷𝑒𝑛𝑠𝑖𝑡𝑦 𝐹𝑢𝑛𝑐𝑡𝑖𝑜𝑛 </a:t>
                </a:r>
              </a:p>
              <a:p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sz="18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Shaded area gives the probability that X is between the corresponding values</a:t>
                </a:r>
              </a:p>
              <a:p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F41F69-0085-4559-AF9D-0ECFC92E9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D8CD8-9BA0-4FBE-995D-3663F751E87B}"/>
                  </a:ext>
                </a:extLst>
              </p:cNvPr>
              <p:cNvSpPr txBox="1"/>
              <p:nvPr/>
            </p:nvSpPr>
            <p:spPr>
              <a:xfrm>
                <a:off x="2157699" y="3733075"/>
                <a:ext cx="2674002" cy="638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>
                          <a:solidFill>
                            <a:srgbClr val="595959"/>
                          </a:solidFill>
                          <a:latin typeface="Arial" panose="020B0604020202020204" pitchFamily="34" charset="0"/>
                        </a:rPr>
                        <m:t>𝑓</m:t>
                      </m:r>
                      <m:r>
                        <a:rPr lang="en-IN">
                          <a:solidFill>
                            <a:srgbClr val="595959"/>
                          </a:solidFill>
                          <a:latin typeface="Arial" panose="020B0604020202020204" pitchFamily="34" charset="0"/>
                        </a:rPr>
                        <m:t>(</m:t>
                      </m:r>
                      <m:r>
                        <a:rPr lang="en-IN">
                          <a:solidFill>
                            <a:srgbClr val="595959"/>
                          </a:solidFill>
                          <a:latin typeface="Arial" panose="020B0604020202020204" pitchFamily="34" charset="0"/>
                        </a:rPr>
                        <m:t>𝑥</m:t>
                      </m:r>
                      <m:r>
                        <a:rPr lang="en-IN">
                          <a:solidFill>
                            <a:srgbClr val="595959"/>
                          </a:solidFill>
                          <a:latin typeface="Arial" panose="020B0604020202020204" pitchFamily="34" charset="0"/>
                        </a:rPr>
                        <m:t>,</m:t>
                      </m:r>
                      <m:r>
                        <a:rPr lang="en-IN">
                          <a:solidFill>
                            <a:srgbClr val="595959"/>
                          </a:solidFill>
                          <a:latin typeface="Arial" panose="020B0604020202020204" pitchFamily="34" charset="0"/>
                        </a:rPr>
                        <m:t>𝜇</m:t>
                      </m:r>
                      <m:r>
                        <a:rPr lang="en-IN">
                          <a:solidFill>
                            <a:srgbClr val="595959"/>
                          </a:solidFill>
                          <a:latin typeface="Arial" panose="020B0604020202020204" pitchFamily="34" charset="0"/>
                        </a:rPr>
                        <m:t>,</m:t>
                      </m:r>
                      <m:r>
                        <a:rPr lang="en-IN">
                          <a:solidFill>
                            <a:srgbClr val="595959"/>
                          </a:solidFill>
                          <a:latin typeface="Arial" panose="020B0604020202020204" pitchFamily="34" charset="0"/>
                        </a:rPr>
                        <m:t>𝜎</m:t>
                      </m:r>
                      <m:r>
                        <a:rPr lang="en-IN">
                          <a:solidFill>
                            <a:srgbClr val="595959"/>
                          </a:solidFill>
                          <a:latin typeface="Arial" panose="020B0604020202020204" pitchFamily="34" charset="0"/>
                        </a:rPr>
                        <m:t>)=</m:t>
                      </m:r>
                      <m:f>
                        <m:fPr>
                          <m:ctrlPr>
                            <a:rPr lang="en-IN">
                              <a:solidFill>
                                <a:srgbClr val="595959"/>
                              </a:solidFill>
                              <a:latin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IN">
                              <a:solidFill>
                                <a:srgbClr val="595959"/>
                              </a:solidFill>
                              <a:latin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IN">
                              <a:solidFill>
                                <a:srgbClr val="595959"/>
                              </a:solidFill>
                              <a:latin typeface="Arial" panose="020B0604020202020204" pitchFamily="34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IN">
                                  <a:solidFill>
                                    <a:srgbClr val="595959"/>
                                  </a:solidFill>
                                  <a:latin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>
                                  <a:solidFill>
                                    <a:srgbClr val="595959"/>
                                  </a:solidFill>
                                  <a:latin typeface="Arial" panose="020B0604020202020204" pitchFamily="34" charset="0"/>
                                </a:rPr>
                                <m:t>2</m:t>
                              </m:r>
                              <m:r>
                                <a:rPr lang="en-IN">
                                  <a:solidFill>
                                    <a:srgbClr val="595959"/>
                                  </a:solidFill>
                                  <a:latin typeface="Arial" panose="020B0604020202020204" pitchFamily="34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IN">
                              <a:solidFill>
                                <a:srgbClr val="595959"/>
                              </a:solidFill>
                              <a:latin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IN">
                              <a:solidFill>
                                <a:srgbClr val="595959"/>
                              </a:solidFill>
                              <a:latin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IN">
                              <a:solidFill>
                                <a:srgbClr val="595959"/>
                              </a:solidFill>
                              <a:latin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>
                                  <a:solidFill>
                                    <a:srgbClr val="595959"/>
                                  </a:solidFill>
                                  <a:latin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>
                                      <a:solidFill>
                                        <a:srgbClr val="595959"/>
                                      </a:solidFill>
                                      <a:latin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>
                                      <a:solidFill>
                                        <a:srgbClr val="595959"/>
                                      </a:solidFill>
                                      <a:latin typeface="Arial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IN">
                                      <a:solidFill>
                                        <a:srgbClr val="595959"/>
                                      </a:solidFill>
                                      <a:latin typeface="Arial" panose="020B0604020202020204" pitchFamily="34" charset="0"/>
                                    </a:rPr>
                                    <m:t>𝑥</m:t>
                                  </m:r>
                                  <m:r>
                                    <a:rPr lang="en-IN">
                                      <a:solidFill>
                                        <a:srgbClr val="595959"/>
                                      </a:solidFill>
                                      <a:latin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IN">
                                      <a:solidFill>
                                        <a:srgbClr val="595959"/>
                                      </a:solidFill>
                                      <a:latin typeface="Arial" panose="020B0604020202020204" pitchFamily="34" charset="0"/>
                                    </a:rPr>
                                    <m:t>𝜇</m:t>
                                  </m:r>
                                  <m:r>
                                    <a:rPr lang="en-IN">
                                      <a:solidFill>
                                        <a:srgbClr val="595959"/>
                                      </a:solidFill>
                                      <a:latin typeface="Arial" panose="020B0604020202020204" pitchFamily="34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IN">
                                      <a:solidFill>
                                        <a:srgbClr val="595959"/>
                                      </a:solidFill>
                                      <a:latin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>
                                  <a:solidFill>
                                    <a:srgbClr val="595959"/>
                                  </a:solidFill>
                                  <a:latin typeface="Arial" panose="020B0604020202020204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IN">
                                      <a:solidFill>
                                        <a:srgbClr val="595959"/>
                                      </a:solidFill>
                                      <a:latin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>
                                      <a:solidFill>
                                        <a:srgbClr val="595959"/>
                                      </a:solidFill>
                                      <a:latin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IN">
                                      <a:solidFill>
                                        <a:srgbClr val="595959"/>
                                      </a:solidFill>
                                      <a:latin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IN" dirty="0">
                  <a:solidFill>
                    <a:srgbClr val="595959"/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7D8CD8-9BA0-4FBE-995D-3663F751E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699" y="3733075"/>
                <a:ext cx="2674002" cy="638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 descr="http://upload.wikimedia.org/wikipedia/commons/thumb/8/8c/Standard_deviation_diagram.svg/400px-Standard_deviation_diagram.svg.png">
            <a:extLst>
              <a:ext uri="{FF2B5EF4-FFF2-40B4-BE49-F238E27FC236}">
                <a16:creationId xmlns:a16="http://schemas.microsoft.com/office/drawing/2014/main" id="{88D1CD40-4DA5-4435-83D4-6E59EF7F7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309" y="1690688"/>
            <a:ext cx="5181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1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67B6-6850-4B15-B109-558D3AE1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4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Normal (Gaussian)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1F69-0085-4559-AF9D-0ECFC92E9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Ideal Normal Distribution curve</a:t>
            </a:r>
          </a:p>
          <a:p>
            <a:endParaRPr lang="en-US" sz="1800" dirty="0"/>
          </a:p>
          <a:p>
            <a:r>
              <a:rPr lang="en-US" sz="1800" dirty="0"/>
              <a:t>Mean = Median = Mode = 0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Zero Skew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2054" name="Picture 6" descr="a) Negative skewness; b) Normal curve; c) Positive skewness (Durkhure... |  Download Scientific Diagram">
            <a:extLst>
              <a:ext uri="{FF2B5EF4-FFF2-40B4-BE49-F238E27FC236}">
                <a16:creationId xmlns:a16="http://schemas.microsoft.com/office/drawing/2014/main" id="{5115F46B-11B6-42C0-A814-5CAD55E54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794" y="3136798"/>
            <a:ext cx="581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4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67B6-6850-4B15-B109-558D3AE1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4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Normal (Gaussian)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1F69-0085-4559-AF9D-0ECFC92E9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Ideal Normal Distribution curve</a:t>
            </a:r>
          </a:p>
          <a:p>
            <a:endParaRPr lang="en-IN" sz="1800" b="0" i="0" dirty="0">
              <a:solidFill>
                <a:srgbClr val="2E2E2E"/>
              </a:solidFill>
              <a:effectLst/>
            </a:endParaRPr>
          </a:p>
          <a:p>
            <a:r>
              <a:rPr lang="en-IN" sz="1800" b="0" i="0" dirty="0">
                <a:solidFill>
                  <a:srgbClr val="2E2E2E"/>
                </a:solidFill>
                <a:effectLst/>
              </a:rPr>
              <a:t>A standard normal distribution has 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2E2E2E"/>
                </a:solidFill>
                <a:effectLst/>
              </a:rPr>
              <a:t>kurtosis of 3 and is recognized as 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2E2E2E"/>
                </a:solidFill>
                <a:effectLst/>
              </a:rPr>
              <a:t>Mesokurtic</a:t>
            </a:r>
          </a:p>
          <a:p>
            <a:pPr marL="0" indent="0">
              <a:buNone/>
            </a:pPr>
            <a:endParaRPr lang="en-IN" sz="1800" b="0" i="0" dirty="0">
              <a:solidFill>
                <a:srgbClr val="2E2E2E"/>
              </a:solidFill>
              <a:effectLst/>
            </a:endParaRPr>
          </a:p>
          <a:p>
            <a:r>
              <a:rPr lang="en-IN" sz="1800" b="0" i="0" dirty="0">
                <a:solidFill>
                  <a:srgbClr val="000000"/>
                </a:solidFill>
                <a:effectLst/>
              </a:rPr>
              <a:t>some sources use kurtosis 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(often referred to as "excess kurtosis") which is equal to kurtosis-3 to </a:t>
            </a:r>
          </a:p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</a:rPr>
              <a:t>make ideal kurtosis as zero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3074" name="Picture 2" descr="Why is the kurtosis of a normal distribution equal to three? - Quora">
            <a:extLst>
              <a:ext uri="{FF2B5EF4-FFF2-40B4-BE49-F238E27FC236}">
                <a16:creationId xmlns:a16="http://schemas.microsoft.com/office/drawing/2014/main" id="{69F662BC-9F5E-413E-ABEE-A7BD2F891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050" y="2424112"/>
            <a:ext cx="353377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67B6-6850-4B15-B109-558D3AE1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4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Normal (Gaussian) Distribution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1F69-0085-4559-AF9D-0ECFC92E9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Ideal Normal Distribution curve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68 – 95 – 99.7 empirical rule </a:t>
            </a:r>
          </a:p>
          <a:p>
            <a:pPr marL="0" indent="0">
              <a:buNone/>
            </a:pPr>
            <a:r>
              <a:rPr lang="en-US" sz="1800" dirty="0"/>
              <a:t>(Derived by </a:t>
            </a:r>
            <a:r>
              <a:rPr lang="en-IN" sz="1800" b="0" i="1" dirty="0">
                <a:solidFill>
                  <a:srgbClr val="000000"/>
                </a:solidFill>
                <a:effectLst/>
              </a:rPr>
              <a:t>Chebyshev’s  theorem 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2" descr="http://www.mathsisfun.com/data/images/normal-distrubution-3sds.gif">
            <a:extLst>
              <a:ext uri="{FF2B5EF4-FFF2-40B4-BE49-F238E27FC236}">
                <a16:creationId xmlns:a16="http://schemas.microsoft.com/office/drawing/2014/main" id="{3CA12B73-8365-43F8-AA39-BC80F6C51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1690688"/>
            <a:ext cx="3431766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upload.wikimedia.org/wikipedia/commons/thumb/8/8c/Standard_deviation_diagram.svg/400px-Standard_deviation_diagram.svg.png">
            <a:extLst>
              <a:ext uri="{FF2B5EF4-FFF2-40B4-BE49-F238E27FC236}">
                <a16:creationId xmlns:a16="http://schemas.microsoft.com/office/drawing/2014/main" id="{1C87DD00-6AD2-4245-B6C4-9359522B4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9000"/>
            <a:ext cx="51816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54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CCA8-B77D-49A9-BB8E-DF172F47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Application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32A106-0C6B-4D88-93B0-1F11DA659D77}"/>
              </a:ext>
            </a:extLst>
          </p:cNvPr>
          <p:cNvSpPr txBox="1">
            <a:spLocks/>
          </p:cNvSpPr>
          <p:nvPr/>
        </p:nvSpPr>
        <p:spPr bwMode="auto">
          <a:xfrm>
            <a:off x="1091379" y="2247900"/>
            <a:ext cx="9955161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0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>
                <a:latin typeface="+mn-lt"/>
              </a:rPr>
              <a:t>A company produces a lightweight valve that is specified to weigh 1500g, but there are imperfections in the process. Products follow a normal distribution curve. While the mean weight is 1500g, the standard deviation is 300g.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93F0F8-B25A-4499-82CD-BA589DD8BAF3}"/>
              </a:ext>
            </a:extLst>
          </p:cNvPr>
          <p:cNvSpPr txBox="1">
            <a:spLocks/>
          </p:cNvSpPr>
          <p:nvPr/>
        </p:nvSpPr>
        <p:spPr bwMode="auto">
          <a:xfrm>
            <a:off x="1091379" y="3667126"/>
            <a:ext cx="9955161" cy="94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0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41338" indent="-541338">
              <a:buFontTx/>
              <a:buNone/>
            </a:pPr>
            <a:r>
              <a:rPr lang="en-US" sz="1800" kern="0" dirty="0">
                <a:latin typeface="+mn-lt"/>
              </a:rPr>
              <a:t>Q1.	What is the range of weights within which 95% of the valves will fall?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AF88F6-5DCE-4474-8549-6E5AF16FB7D9}"/>
              </a:ext>
            </a:extLst>
          </p:cNvPr>
          <p:cNvSpPr txBox="1">
            <a:spLocks/>
          </p:cNvSpPr>
          <p:nvPr/>
        </p:nvSpPr>
        <p:spPr bwMode="auto">
          <a:xfrm>
            <a:off x="1091381" y="4408069"/>
            <a:ext cx="9955161" cy="94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0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41338" indent="-541338">
              <a:buFontTx/>
              <a:buNone/>
            </a:pPr>
            <a:r>
              <a:rPr lang="en-US" sz="1800" kern="0" dirty="0">
                <a:latin typeface="+mn-lt"/>
              </a:rPr>
              <a:t>Q2.	Approximately 16% of the weights will be more than what value?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9ED382-7148-48A2-8933-8768116B91BA}"/>
              </a:ext>
            </a:extLst>
          </p:cNvPr>
          <p:cNvSpPr txBox="1">
            <a:spLocks/>
          </p:cNvSpPr>
          <p:nvPr/>
        </p:nvSpPr>
        <p:spPr bwMode="auto">
          <a:xfrm>
            <a:off x="1091381" y="5319713"/>
            <a:ext cx="9955161" cy="94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0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41338" indent="-541338">
              <a:buFontTx/>
              <a:buNone/>
            </a:pPr>
            <a:r>
              <a:rPr lang="en-US" sz="1800" kern="0" dirty="0">
                <a:latin typeface="+mn-lt"/>
              </a:rPr>
              <a:t>Q3.	Approximately 0.15% of the weights will be less than what value?</a:t>
            </a:r>
          </a:p>
        </p:txBody>
      </p:sp>
    </p:spTree>
    <p:extLst>
      <p:ext uri="{BB962C8B-B14F-4D97-AF65-F5344CB8AC3E}">
        <p14:creationId xmlns:p14="http://schemas.microsoft.com/office/powerpoint/2010/main" val="410697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CCA8-B77D-49A9-BB8E-DF172F47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Application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32A106-0C6B-4D88-93B0-1F11DA659D77}"/>
              </a:ext>
            </a:extLst>
          </p:cNvPr>
          <p:cNvSpPr txBox="1">
            <a:spLocks/>
          </p:cNvSpPr>
          <p:nvPr/>
        </p:nvSpPr>
        <p:spPr bwMode="auto">
          <a:xfrm>
            <a:off x="1091379" y="2247900"/>
            <a:ext cx="9955161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0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endParaRPr lang="en-US" sz="2400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93F0F8-B25A-4499-82CD-BA589DD8BAF3}"/>
              </a:ext>
            </a:extLst>
          </p:cNvPr>
          <p:cNvSpPr txBox="1">
            <a:spLocks/>
          </p:cNvSpPr>
          <p:nvPr/>
        </p:nvSpPr>
        <p:spPr bwMode="auto">
          <a:xfrm>
            <a:off x="1091379" y="2555214"/>
            <a:ext cx="9955161" cy="94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0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41338" indent="-541338">
              <a:buFontTx/>
              <a:buNone/>
            </a:pPr>
            <a:r>
              <a:rPr lang="en-US" sz="1800" kern="0" dirty="0">
                <a:latin typeface="+mn-lt"/>
              </a:rPr>
              <a:t>Q1.	What is the range of weights within which 95% of the valves will fall?</a:t>
            </a:r>
          </a:p>
          <a:p>
            <a:pPr marL="541338" indent="-541338">
              <a:buFontTx/>
              <a:buNone/>
            </a:pPr>
            <a:endParaRPr lang="en-US" sz="1800" kern="0" dirty="0">
              <a:latin typeface="+mn-lt"/>
            </a:endParaRPr>
          </a:p>
          <a:p>
            <a:pPr marL="541338" indent="-541338">
              <a:buFontTx/>
              <a:buNone/>
            </a:pPr>
            <a:endParaRPr lang="en-US" sz="1800" kern="0" dirty="0">
              <a:latin typeface="+mn-lt"/>
            </a:endParaRPr>
          </a:p>
          <a:p>
            <a:pPr marL="541338" indent="-541338">
              <a:buFontTx/>
              <a:buNone/>
            </a:pPr>
            <a:endParaRPr lang="en-US" sz="1800" kern="0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AF88F6-5DCE-4474-8549-6E5AF16FB7D9}"/>
              </a:ext>
            </a:extLst>
          </p:cNvPr>
          <p:cNvSpPr txBox="1">
            <a:spLocks/>
          </p:cNvSpPr>
          <p:nvPr/>
        </p:nvSpPr>
        <p:spPr bwMode="auto">
          <a:xfrm>
            <a:off x="1091378" y="3736314"/>
            <a:ext cx="9955161" cy="94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0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41338" indent="-541338">
              <a:buFontTx/>
              <a:buNone/>
            </a:pPr>
            <a:r>
              <a:rPr lang="en-US" sz="1800" kern="0" dirty="0">
                <a:latin typeface="+mn-lt"/>
              </a:rPr>
              <a:t>Q2.	Approximately 16% of the weights will be more than what value?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9ED382-7148-48A2-8933-8768116B91BA}"/>
              </a:ext>
            </a:extLst>
          </p:cNvPr>
          <p:cNvSpPr txBox="1">
            <a:spLocks/>
          </p:cNvSpPr>
          <p:nvPr/>
        </p:nvSpPr>
        <p:spPr bwMode="auto">
          <a:xfrm>
            <a:off x="1091381" y="5319713"/>
            <a:ext cx="9955161" cy="94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0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41338" indent="-541338">
              <a:buFontTx/>
              <a:buNone/>
            </a:pPr>
            <a:r>
              <a:rPr lang="en-US" sz="1800" kern="0" dirty="0">
                <a:latin typeface="+mn-lt"/>
              </a:rPr>
              <a:t>Q3.	Approximately 0.15% of the weights will be less than what value?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B8858C-FD98-4CBD-89DA-0687B3A11DB0}"/>
                  </a:ext>
                </a:extLst>
              </p:cNvPr>
              <p:cNvSpPr txBox="1"/>
              <p:nvPr/>
            </p:nvSpPr>
            <p:spPr>
              <a:xfrm>
                <a:off x="483010" y="1876493"/>
                <a:ext cx="60984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=1500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B8858C-FD98-4CBD-89DA-0687B3A11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0" y="1876493"/>
                <a:ext cx="6098458" cy="369332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BCE50-7720-442E-9B22-CCEA8FF5AC28}"/>
                  </a:ext>
                </a:extLst>
              </p:cNvPr>
              <p:cNvSpPr txBox="1"/>
              <p:nvPr/>
            </p:nvSpPr>
            <p:spPr>
              <a:xfrm>
                <a:off x="3830894" y="1876493"/>
                <a:ext cx="60984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ABCE50-7720-442E-9B22-CCEA8FF5A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894" y="1876493"/>
                <a:ext cx="6098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4AC0C6F-C37C-40BF-BB92-953BA001B486}"/>
              </a:ext>
            </a:extLst>
          </p:cNvPr>
          <p:cNvSpPr txBox="1"/>
          <p:nvPr/>
        </p:nvSpPr>
        <p:spPr>
          <a:xfrm>
            <a:off x="10204038" y="2617080"/>
            <a:ext cx="1685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1338" indent="-541338" algn="ctr">
              <a:buFontTx/>
              <a:buNone/>
            </a:pPr>
            <a:r>
              <a:rPr lang="en-US" sz="1800" kern="0" dirty="0">
                <a:solidFill>
                  <a:srgbClr val="00B050"/>
                </a:solidFill>
              </a:rPr>
              <a:t>900 to 2100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C9569-B5F9-4E0D-B216-5E8CF5E53562}"/>
              </a:ext>
            </a:extLst>
          </p:cNvPr>
          <p:cNvSpPr txBox="1"/>
          <p:nvPr/>
        </p:nvSpPr>
        <p:spPr>
          <a:xfrm>
            <a:off x="9929353" y="3736314"/>
            <a:ext cx="1959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1338" indent="-541338" algn="ctr">
              <a:buFontTx/>
              <a:buNone/>
            </a:pPr>
            <a:r>
              <a:rPr lang="en-US" sz="1800" kern="0" dirty="0">
                <a:solidFill>
                  <a:srgbClr val="00B050"/>
                </a:solidFill>
              </a:rPr>
              <a:t>More than 1800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F8215-7712-4817-AA22-88A1D246D10D}"/>
              </a:ext>
            </a:extLst>
          </p:cNvPr>
          <p:cNvSpPr txBox="1"/>
          <p:nvPr/>
        </p:nvSpPr>
        <p:spPr>
          <a:xfrm>
            <a:off x="10258117" y="5466650"/>
            <a:ext cx="1685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1338" indent="-541338" algn="ctr">
              <a:buFontTx/>
              <a:buNone/>
            </a:pPr>
            <a:r>
              <a:rPr lang="en-US" sz="1800" kern="0" dirty="0">
                <a:solidFill>
                  <a:srgbClr val="00B050"/>
                </a:solidFill>
              </a:rPr>
              <a:t>Less than 600</a:t>
            </a:r>
          </a:p>
        </p:txBody>
      </p:sp>
    </p:spTree>
    <p:extLst>
      <p:ext uri="{BB962C8B-B14F-4D97-AF65-F5344CB8AC3E}">
        <p14:creationId xmlns:p14="http://schemas.microsoft.com/office/powerpoint/2010/main" val="55516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CCA8-B77D-49A9-BB8E-DF172F47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Application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608FD6-521F-44C0-8F7A-1E153F85959A}"/>
                  </a:ext>
                </a:extLst>
              </p:cNvPr>
              <p:cNvSpPr txBox="1"/>
              <p:nvPr/>
            </p:nvSpPr>
            <p:spPr>
              <a:xfrm>
                <a:off x="1097280" y="2456183"/>
                <a:ext cx="10462042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b="0" i="0" dirty="0">
                    <a:solidFill>
                      <a:srgbClr val="000000"/>
                    </a:solidFill>
                    <a:effectLst/>
                    <a:latin typeface="proxima-nova"/>
                  </a:rPr>
                  <a:t>When a </a:t>
                </a:r>
                <a:r>
                  <a:rPr lang="en-IN" dirty="0">
                    <a:solidFill>
                      <a:srgbClr val="000000"/>
                    </a:solidFill>
                    <a:latin typeface="proxima-nova"/>
                  </a:rPr>
                  <a:t>frequency distribution </a:t>
                </a:r>
                <a:r>
                  <a:rPr lang="en-IN" b="0" i="0" dirty="0">
                    <a:solidFill>
                      <a:srgbClr val="000000"/>
                    </a:solidFill>
                    <a:effectLst/>
                    <a:latin typeface="proxima-nova"/>
                  </a:rPr>
                  <a:t>is normally distributed but non- ideal i.e.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b="0" i="0" dirty="0">
                    <a:solidFill>
                      <a:srgbClr val="000000"/>
                    </a:solidFill>
                    <a:effectLst/>
                    <a:latin typeface="proxima-nova"/>
                  </a:rPr>
                  <a:t> is not 0 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b="0" i="0" dirty="0">
                    <a:solidFill>
                      <a:srgbClr val="000000"/>
                    </a:solidFill>
                    <a:effectLst/>
                    <a:latin typeface="proxima-nova"/>
                  </a:rPr>
                  <a:t> is not 1 , we can find out the probability of a score occurring by standardising the scores.</a:t>
                </a:r>
                <a:endParaRPr lang="en-IN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608FD6-521F-44C0-8F7A-1E153F85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2456183"/>
                <a:ext cx="10462042" cy="669992"/>
              </a:xfrm>
              <a:prstGeom prst="rect">
                <a:avLst/>
              </a:prstGeom>
              <a:blipFill>
                <a:blip r:embed="rId2"/>
                <a:stretch>
                  <a:fillRect l="-466" t="-5455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E95A84-4280-482B-BE5B-2C8FCA10F12A}"/>
                  </a:ext>
                </a:extLst>
              </p:cNvPr>
              <p:cNvSpPr/>
              <p:nvPr/>
            </p:nvSpPr>
            <p:spPr>
              <a:xfrm>
                <a:off x="3576030" y="3429000"/>
                <a:ext cx="3592929" cy="6174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𝑠𝑡𝑎𝑡𝑖𝑠𝑡𝑖𝑐𝑠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𝑠𝑐𝑜𝑟𝑒</m:t>
                      </m:r>
                      <m:r>
                        <a:rPr lang="en-I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000" dirty="0">
                  <a:ln>
                    <a:noFill/>
                  </a:ln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E95A84-4280-482B-BE5B-2C8FCA10F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030" y="3429000"/>
                <a:ext cx="3592929" cy="617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E07CFA2-F61B-4CD0-9D99-89762BB25F3B}"/>
              </a:ext>
            </a:extLst>
          </p:cNvPr>
          <p:cNvSpPr txBox="1"/>
          <p:nvPr/>
        </p:nvSpPr>
        <p:spPr>
          <a:xfrm>
            <a:off x="1097280" y="1737360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Standardization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3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CCA8-B77D-49A9-BB8E-DF172F47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Application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5FE739-54E6-45E3-8024-A757891C23B8}"/>
              </a:ext>
            </a:extLst>
          </p:cNvPr>
          <p:cNvSpPr txBox="1">
            <a:spLocks/>
          </p:cNvSpPr>
          <p:nvPr/>
        </p:nvSpPr>
        <p:spPr bwMode="auto">
          <a:xfrm>
            <a:off x="838200" y="1690688"/>
            <a:ext cx="9955161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44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40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6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Minion" pitchFamily="18" charset="0"/>
                <a:ea typeface="Verdana" pitchFamily="34" charset="0"/>
                <a:cs typeface="Verdan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>
                <a:latin typeface="+mn-lt"/>
              </a:rPr>
              <a:t>A company produces a lightweight valve that is specified to weigh 1500g, but there are imperfections in the process. Products follow a normal distribution curve. While the mean weight is 1500g, the standard deviation is 300g.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4FE8E-0DE4-4F9D-9F82-4A6DA8210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326" y="3582168"/>
            <a:ext cx="3429000" cy="1533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26C64C-C01C-4F44-897A-7C599AE0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249" y="3445438"/>
            <a:ext cx="3429000" cy="1590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E88331-E3CF-4A67-821D-6F5A0B83A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016" y="5087885"/>
            <a:ext cx="34290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8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509</Words>
  <Application>Microsoft Office PowerPoint</Application>
  <PresentationFormat>Widescreen</PresentationFormat>
  <Paragraphs>72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Minion</vt:lpstr>
      <vt:lpstr>proxima-nova</vt:lpstr>
      <vt:lpstr>Office Theme</vt:lpstr>
      <vt:lpstr>Normal Distribution</vt:lpstr>
      <vt:lpstr>Normal (Gaussian) Distribution</vt:lpstr>
      <vt:lpstr>Normal (Gaussian) Distribution</vt:lpstr>
      <vt:lpstr>Normal (Gaussian) Distribution</vt:lpstr>
      <vt:lpstr>Normal (Gaussian) Distribution</vt:lpstr>
      <vt:lpstr>Application</vt:lpstr>
      <vt:lpstr>Application</vt:lpstr>
      <vt:lpstr>Application</vt:lpstr>
      <vt:lpstr>Application</vt:lpstr>
      <vt:lpstr>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gupta</dc:creator>
  <cp:lastModifiedBy>ankit gupta</cp:lastModifiedBy>
  <cp:revision>10</cp:revision>
  <dcterms:created xsi:type="dcterms:W3CDTF">2021-06-26T12:53:56Z</dcterms:created>
  <dcterms:modified xsi:type="dcterms:W3CDTF">2021-06-26T13:41:28Z</dcterms:modified>
</cp:coreProperties>
</file>