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019"/>
              </a:schemeClr>
            </a:solidFill>
            <a:ln>
              <a:noFill/>
            </a:ln>
          </p:spPr>
        </p:sp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4901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019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019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2813" cy="918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4901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019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019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ctrTitle"/>
          </p:nvPr>
        </p:nvSpPr>
        <p:spPr>
          <a:xfrm>
            <a:off x="-1307052" y="2045270"/>
            <a:ext cx="10356000" cy="21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/>
              <a:t>Data Understanding</a:t>
            </a:r>
            <a:endParaRPr/>
          </a:p>
        </p:txBody>
      </p:sp>
      <p:sp>
        <p:nvSpPr>
          <p:cNvPr id="153" name="Google Shape;153;p19"/>
          <p:cNvSpPr txBox="1"/>
          <p:nvPr>
            <p:ph idx="1" type="subTitle"/>
          </p:nvPr>
        </p:nvSpPr>
        <p:spPr>
          <a:xfrm>
            <a:off x="2009423" y="5401110"/>
            <a:ext cx="103560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Need of data understanding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01733" y="2048844"/>
            <a:ext cx="15147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5.   Quantity</a:t>
            </a:r>
            <a:endParaRPr b="1"/>
          </a:p>
          <a:p>
            <a:pPr indent="-4191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Data should be sufficient to make successful machine learning model.</a:t>
            </a:r>
            <a:endParaRPr/>
          </a:p>
          <a:p>
            <a:pPr indent="-4191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Ideal size of dataset depends upon </a:t>
            </a:r>
            <a:endParaRPr/>
          </a:p>
          <a:p>
            <a:pPr indent="-4191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Complexity of algorithms</a:t>
            </a:r>
            <a:endParaRPr/>
          </a:p>
          <a:p>
            <a:pPr indent="-4191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Predictive power of features</a:t>
            </a:r>
            <a:endParaRPr/>
          </a:p>
          <a:p>
            <a:pPr indent="-4191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There is no thumb rule but many research papers suggest below guidelines:</a:t>
            </a:r>
            <a:endParaRPr/>
          </a:p>
          <a:p>
            <a:pPr indent="-4191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Total number of data points must be more than 10 times number of features</a:t>
            </a:r>
            <a:endParaRPr/>
          </a:p>
          <a:p>
            <a:pPr indent="-4191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For a simple ML algorithm each class should have minimum 100 data points</a:t>
            </a:r>
            <a:endParaRPr/>
          </a:p>
          <a:p>
            <a:pPr indent="-4191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For a deep learning algorithm each class should have minimum 1000 data points </a:t>
            </a:r>
            <a:endParaRPr/>
          </a:p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1625" y="2099927"/>
            <a:ext cx="2890400" cy="22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Typical Data Science Cycle</a:t>
            </a:r>
            <a:endParaRPr/>
          </a:p>
        </p:txBody>
      </p:sp>
      <p:grpSp>
        <p:nvGrpSpPr>
          <p:cNvPr id="159" name="Google Shape;159;p20"/>
          <p:cNvGrpSpPr/>
          <p:nvPr/>
        </p:nvGrpSpPr>
        <p:grpSpPr>
          <a:xfrm>
            <a:off x="2506461" y="2356063"/>
            <a:ext cx="4939032" cy="3903563"/>
            <a:chOff x="1828598" y="-23468"/>
            <a:chExt cx="4939032" cy="3903563"/>
          </a:xfrm>
        </p:grpSpPr>
        <p:sp>
          <p:nvSpPr>
            <p:cNvPr id="160" name="Google Shape;160;p20"/>
            <p:cNvSpPr/>
            <p:nvPr/>
          </p:nvSpPr>
          <p:spPr>
            <a:xfrm>
              <a:off x="2372626" y="-23468"/>
              <a:ext cx="3851100" cy="3851100"/>
            </a:xfrm>
            <a:custGeom>
              <a:rect b="b" l="l" r="r" t="t"/>
              <a:pathLst>
                <a:path extrusionOk="0" h="120000" w="120000">
                  <a:moveTo>
                    <a:pt x="79226" y="6959"/>
                  </a:moveTo>
                  <a:lnTo>
                    <a:pt x="79226" y="6959"/>
                  </a:lnTo>
                  <a:cubicBezTo>
                    <a:pt x="103210" y="15652"/>
                    <a:pt x="118376" y="39359"/>
                    <a:pt x="116215" y="64779"/>
                  </a:cubicBezTo>
                  <a:cubicBezTo>
                    <a:pt x="114054" y="90199"/>
                    <a:pt x="95104" y="111005"/>
                    <a:pt x="69996" y="115525"/>
                  </a:cubicBezTo>
                  <a:cubicBezTo>
                    <a:pt x="44888" y="120045"/>
                    <a:pt x="19871" y="107154"/>
                    <a:pt x="8981" y="84084"/>
                  </a:cubicBezTo>
                  <a:cubicBezTo>
                    <a:pt x="-1910" y="61014"/>
                    <a:pt x="4037" y="33506"/>
                    <a:pt x="23484" y="16994"/>
                  </a:cubicBezTo>
                  <a:lnTo>
                    <a:pt x="21430" y="14077"/>
                  </a:lnTo>
                  <a:lnTo>
                    <a:pt x="29435" y="16589"/>
                  </a:lnTo>
                  <a:lnTo>
                    <a:pt x="29384" y="25374"/>
                  </a:lnTo>
                  <a:lnTo>
                    <a:pt x="27331" y="22459"/>
                  </a:lnTo>
                  <a:lnTo>
                    <a:pt x="27331" y="22459"/>
                  </a:lnTo>
                  <a:cubicBezTo>
                    <a:pt x="10398" y="37194"/>
                    <a:pt x="5426" y="61442"/>
                    <a:pt x="15192" y="81653"/>
                  </a:cubicBezTo>
                  <a:cubicBezTo>
                    <a:pt x="24959" y="101864"/>
                    <a:pt x="47047" y="113035"/>
                    <a:pt x="69114" y="108923"/>
                  </a:cubicBezTo>
                  <a:cubicBezTo>
                    <a:pt x="91182" y="104812"/>
                    <a:pt x="107765" y="86437"/>
                    <a:pt x="109599" y="64065"/>
                  </a:cubicBezTo>
                  <a:cubicBezTo>
                    <a:pt x="111432" y="41693"/>
                    <a:pt x="98062" y="20863"/>
                    <a:pt x="76959" y="13213"/>
                  </a:cubicBezTo>
                  <a:close/>
                </a:path>
              </a:pathLst>
            </a:custGeom>
            <a:solidFill>
              <a:srgbClr val="D1E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3390464" y="1449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3434774" y="45759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Collection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4952330" y="1136211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4996640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Understanding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4355750" y="2972295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4400060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Pre-Processing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2425178" y="2972295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2469488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Building &amp; Evaluation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828598" y="1136211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1872908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Business Insights &amp; Understanding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71" name="Google Shape;171;p20"/>
          <p:cNvSpPr txBox="1"/>
          <p:nvPr/>
        </p:nvSpPr>
        <p:spPr>
          <a:xfrm>
            <a:off x="-392825" y="3036725"/>
            <a:ext cx="68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What is Data Understanding ?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Data understanding is a step in data science project where we :</a:t>
            </a:r>
            <a:endParaRPr b="1"/>
          </a:p>
          <a:p>
            <a:pPr indent="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191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Assess availability of data (Present and Future)</a:t>
            </a:r>
            <a:endParaRPr/>
          </a:p>
          <a:p>
            <a:pPr indent="-4191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Assess variety of data sets </a:t>
            </a:r>
            <a:endParaRPr/>
          </a:p>
          <a:p>
            <a:pPr indent="-4191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Assess relevance of data sets</a:t>
            </a:r>
            <a:endParaRPr/>
          </a:p>
          <a:p>
            <a:pPr indent="-4191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Assess quantity of data sets</a:t>
            </a:r>
            <a:endParaRPr/>
          </a:p>
          <a:p>
            <a:pPr indent="-4191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Assess Bias of data sets</a:t>
            </a:r>
            <a:endParaRPr/>
          </a:p>
          <a:p>
            <a:pPr indent="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 rot="130904">
            <a:off x="8846031" y="3174495"/>
            <a:ext cx="1867654" cy="1882977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Data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21"/>
          <p:cNvGrpSpPr/>
          <p:nvPr/>
        </p:nvGrpSpPr>
        <p:grpSpPr>
          <a:xfrm>
            <a:off x="7247194" y="2529786"/>
            <a:ext cx="2305934" cy="2453106"/>
            <a:chOff x="2366754" y="1280097"/>
            <a:chExt cx="2019030" cy="1963271"/>
          </a:xfrm>
        </p:grpSpPr>
        <p:sp>
          <p:nvSpPr>
            <p:cNvPr id="180" name="Google Shape;180;p21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rect b="b" l="l" r="r" t="t"/>
              <a:pathLst>
                <a:path extrusionOk="0" h="213" w="248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0C58D3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 txBox="1"/>
            <p:nvPr/>
          </p:nvSpPr>
          <p:spPr>
            <a:xfrm rot="-4432199">
              <a:off x="2798390" y="1964894"/>
              <a:ext cx="1304451" cy="562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Relevance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21"/>
          <p:cNvGrpSpPr/>
          <p:nvPr/>
        </p:nvGrpSpPr>
        <p:grpSpPr>
          <a:xfrm>
            <a:off x="8057871" y="4178914"/>
            <a:ext cx="2168334" cy="2546704"/>
            <a:chOff x="3076567" y="2599927"/>
            <a:chExt cx="1898550" cy="2038178"/>
          </a:xfrm>
        </p:grpSpPr>
        <p:sp>
          <p:nvSpPr>
            <p:cNvPr id="183" name="Google Shape;183;p21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rect b="b" l="l" r="r" t="t"/>
              <a:pathLst>
                <a:path extrusionOk="0" h="273" w="183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0D5DDF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1"/>
            <p:cNvSpPr txBox="1"/>
            <p:nvPr/>
          </p:nvSpPr>
          <p:spPr>
            <a:xfrm rot="2156063">
              <a:off x="3231785" y="3231412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Ethics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5" name="Google Shape;185;p21"/>
          <p:cNvGrpSpPr/>
          <p:nvPr/>
        </p:nvGrpSpPr>
        <p:grpSpPr>
          <a:xfrm>
            <a:off x="9498000" y="4009591"/>
            <a:ext cx="2347035" cy="2305534"/>
            <a:chOff x="4337515" y="2464414"/>
            <a:chExt cx="2055017" cy="1845165"/>
          </a:xfrm>
        </p:grpSpPr>
        <p:sp>
          <p:nvSpPr>
            <p:cNvPr id="186" name="Google Shape;186;p21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rect b="b" l="l" r="r" t="t"/>
              <a:pathLst>
                <a:path extrusionOk="0" h="159" w="292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0E65F0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1"/>
            <p:cNvSpPr txBox="1"/>
            <p:nvPr/>
          </p:nvSpPr>
          <p:spPr>
            <a:xfrm rot="-2245873">
              <a:off x="4639442" y="3207930"/>
              <a:ext cx="1304523" cy="563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Variety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p21"/>
          <p:cNvGrpSpPr/>
          <p:nvPr/>
        </p:nvGrpSpPr>
        <p:grpSpPr>
          <a:xfrm>
            <a:off x="8566251" y="1458777"/>
            <a:ext cx="2381855" cy="2522810"/>
            <a:chOff x="3521694" y="422947"/>
            <a:chExt cx="2085505" cy="2019055"/>
          </a:xfrm>
        </p:grpSpPr>
        <p:sp>
          <p:nvSpPr>
            <p:cNvPr id="189" name="Google Shape;189;p21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rect b="b" l="l" r="r" t="t"/>
              <a:pathLst>
                <a:path extrusionOk="0" h="217" w="258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0944A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1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Availability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p21"/>
          <p:cNvGrpSpPr/>
          <p:nvPr/>
        </p:nvGrpSpPr>
        <p:grpSpPr>
          <a:xfrm>
            <a:off x="9790139" y="2331777"/>
            <a:ext cx="2242891" cy="2657374"/>
            <a:chOff x="4593307" y="1121626"/>
            <a:chExt cx="1963830" cy="2126750"/>
          </a:xfrm>
        </p:grpSpPr>
        <p:sp>
          <p:nvSpPr>
            <p:cNvPr id="192" name="Google Shape;192;p21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rect b="b" l="l" r="r" t="t"/>
              <a:pathLst>
                <a:path extrusionOk="0" h="289" w="184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307BF3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1"/>
            <p:cNvSpPr txBox="1"/>
            <p:nvPr/>
          </p:nvSpPr>
          <p:spPr>
            <a:xfrm rot="4352156">
              <a:off x="5032997" y="1939707"/>
              <a:ext cx="1304532" cy="56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Quantity</a:t>
              </a:r>
              <a:endParaRPr b="0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Need of data understanding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Data understanding helps to answer following questions 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4191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Do I have all the attributes required to develop model 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191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Is my data bias towards any particular segment  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191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Do I have sufficient quantity of data 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191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Will my data be available after few months?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191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Can I pull out all my data sets easily?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Need of data understanding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3787500" y="32691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Case Study Example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Need of data understanding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1. Availability 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All the attributes </a:t>
            </a:r>
            <a:r>
              <a:rPr lang="en-US" strike="sngStrike">
                <a:solidFill>
                  <a:srgbClr val="FF0000"/>
                </a:solidFill>
              </a:rPr>
              <a:t>should</a:t>
            </a:r>
            <a:r>
              <a:rPr lang="en-US"/>
              <a:t> must be present once I deploy my model back into production system.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Some of the attributes might not be available due to source failure or replacement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Need of data understanding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2.   Variety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 variety of data helps to capture a good number of attributes and provides a good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predictive strength to machine learning model.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e.g. for a loan campaign ml model it is good to have a good variety of customer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attributes including demography , financials , social , organizational relationship 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risk attributes , campaign responsiveness etc.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Need of data understanding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3.   Relevance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“</a:t>
            </a:r>
            <a:r>
              <a:rPr i="1" lang="en-US" sz="21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there a connection between data points and what we wish to predict</a:t>
            </a:r>
            <a:r>
              <a:rPr lang="en-US"/>
              <a:t>” </a:t>
            </a:r>
            <a:endParaRPr/>
          </a:p>
          <a:p>
            <a:pPr indent="-4191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Our data should be relevant to business problem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e.g. To predict whether a person will response on education facebook advertisement 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collecting customer’s height will not add much sense.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191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Data understanding brings insight about relevance of data and direct us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to need of further data exploration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data table is related to attributes which I desire, I will go ahead for import of data and EDA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Need of data understanding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4.   Ethics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4191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Data should cover all possible segments to capture variations. </a:t>
            </a:r>
            <a:endParaRPr/>
          </a:p>
          <a:p>
            <a:pPr indent="-4191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Data should not represent only a specific set of segment.  	</a:t>
            </a:r>
            <a:endParaRPr/>
          </a:p>
          <a:p>
            <a:pPr indent="-4191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When implementing these models at scale, it can result in a large number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of biased decisions, harming a large number of people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050" y="3921425"/>
            <a:ext cx="5743125" cy="27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