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iWoQ293GCaL2/btgZ8Y7+8AeBj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4141ae6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4141ae6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4141ae6e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4141ae6e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4141ae6e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ge4141ae6e7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e4141ae6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e4141ae6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4141ae6e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4141ae6e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e32cf8fc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e32cf8fc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4141ae6e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4141ae6e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e4141ae6e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e4141ae6e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4141ae6e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4141ae6e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4141ae6e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4141ae6e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Google Shape;28;p8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411"/>
              </a:schemeClr>
            </a:solidFill>
            <a:ln>
              <a:noFill/>
            </a:ln>
          </p:spPr>
        </p:sp>
        <p:cxnSp>
          <p:nvCxnSpPr>
            <p:cNvPr id="29" name="Google Shape;29;p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" name="Google Shape;31;p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32" name="Google Shape;32;p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35" name="Google Shape;35;p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36" name="Google Shape;36;p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7" name="Google Shape;37;p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8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6" name="Google Shape;96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2" name="Google Shape;102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5" name="Google Shape;145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2813" cy="918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0" name="Google Shape;70;p13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1" name="Google Shape;71;p13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2" name="Google Shape;72;p13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9" name="Google Shape;89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14" name="Google Shape;14;p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17" name="Google Shape;17;p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18" name="Google Shape;18;p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4141ae6e7_0_0"/>
          <p:cNvSpPr txBox="1"/>
          <p:nvPr>
            <p:ph type="ctrTitle"/>
          </p:nvPr>
        </p:nvSpPr>
        <p:spPr>
          <a:xfrm>
            <a:off x="-1307052" y="2045270"/>
            <a:ext cx="10356000" cy="2195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Understanding</a:t>
            </a:r>
            <a:endParaRPr/>
          </a:p>
        </p:txBody>
      </p:sp>
      <p:sp>
        <p:nvSpPr>
          <p:cNvPr id="153" name="Google Shape;153;ge4141ae6e7_0_0"/>
          <p:cNvSpPr txBox="1"/>
          <p:nvPr>
            <p:ph idx="1" type="subTitle"/>
          </p:nvPr>
        </p:nvSpPr>
        <p:spPr>
          <a:xfrm>
            <a:off x="2009423" y="5401110"/>
            <a:ext cx="10356000" cy="146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4141ae6e7_0_51"/>
          <p:cNvSpPr txBox="1"/>
          <p:nvPr>
            <p:ph type="title"/>
          </p:nvPr>
        </p:nvSpPr>
        <p:spPr>
          <a:xfrm>
            <a:off x="554133" y="791156"/>
            <a:ext cx="15147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Need of data understanding</a:t>
            </a:r>
            <a:endParaRPr/>
          </a:p>
        </p:txBody>
      </p:sp>
      <p:sp>
        <p:nvSpPr>
          <p:cNvPr id="236" name="Google Shape;236;ge4141ae6e7_0_51"/>
          <p:cNvSpPr txBox="1"/>
          <p:nvPr>
            <p:ph idx="1" type="body"/>
          </p:nvPr>
        </p:nvSpPr>
        <p:spPr>
          <a:xfrm>
            <a:off x="401733" y="2048844"/>
            <a:ext cx="151476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5.   Quantity</a:t>
            </a:r>
            <a:endParaRPr b="1"/>
          </a:p>
          <a:p>
            <a:pPr indent="-419100" lvl="0" marL="6096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Data should be sufficient to make successful machine learning model.</a:t>
            </a:r>
            <a:endParaRPr/>
          </a:p>
          <a:p>
            <a:pPr indent="-419100" lvl="0" marL="6096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Ideal size of dataset depends upon </a:t>
            </a:r>
            <a:endParaRPr/>
          </a:p>
          <a:p>
            <a:pPr indent="-419100" lvl="0" marL="6096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Complexity of algorithms</a:t>
            </a:r>
            <a:endParaRPr/>
          </a:p>
          <a:p>
            <a:pPr indent="-419100" lvl="0" marL="6096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Predictive power of features</a:t>
            </a:r>
            <a:endParaRPr/>
          </a:p>
          <a:p>
            <a:pPr indent="-419100" lvl="0" marL="6096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There is no thumb rule but many research papers suggest below guidelines:</a:t>
            </a:r>
            <a:endParaRPr/>
          </a:p>
          <a:p>
            <a:pPr indent="-419100" lvl="0" marL="6096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Total number of data points must be more than 10 times number of features</a:t>
            </a:r>
            <a:endParaRPr/>
          </a:p>
          <a:p>
            <a:pPr indent="-419100" lvl="0" marL="6096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For a simple ML algorithm each class should have minimum 100 data points</a:t>
            </a:r>
            <a:endParaRPr/>
          </a:p>
          <a:p>
            <a:pPr indent="-419100" lvl="0" marL="6096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For a deep learning algorithm each class should have minimum 1000 data points </a:t>
            </a:r>
            <a:endParaRPr/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7" name="Google Shape;237;ge4141ae6e7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81625" y="2099927"/>
            <a:ext cx="2890400" cy="22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e4141ae6e7_1_0"/>
          <p:cNvSpPr txBox="1"/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Typical Data Science Cycle</a:t>
            </a:r>
            <a:endParaRPr/>
          </a:p>
        </p:txBody>
      </p:sp>
      <p:grpSp>
        <p:nvGrpSpPr>
          <p:cNvPr id="159" name="Google Shape;159;ge4141ae6e7_1_0"/>
          <p:cNvGrpSpPr/>
          <p:nvPr/>
        </p:nvGrpSpPr>
        <p:grpSpPr>
          <a:xfrm>
            <a:off x="2506461" y="2356063"/>
            <a:ext cx="4939032" cy="3903563"/>
            <a:chOff x="1828598" y="-23468"/>
            <a:chExt cx="4939032" cy="3903563"/>
          </a:xfrm>
        </p:grpSpPr>
        <p:sp>
          <p:nvSpPr>
            <p:cNvPr id="160" name="Google Shape;160;ge4141ae6e7_1_0"/>
            <p:cNvSpPr/>
            <p:nvPr/>
          </p:nvSpPr>
          <p:spPr>
            <a:xfrm>
              <a:off x="2372626" y="-23468"/>
              <a:ext cx="3851100" cy="3851100"/>
            </a:xfrm>
            <a:custGeom>
              <a:rect b="b" l="l" r="r" t="t"/>
              <a:pathLst>
                <a:path extrusionOk="0" h="120000" w="120000">
                  <a:moveTo>
                    <a:pt x="79226" y="6959"/>
                  </a:moveTo>
                  <a:lnTo>
                    <a:pt x="79226" y="6959"/>
                  </a:lnTo>
                  <a:cubicBezTo>
                    <a:pt x="103210" y="15652"/>
                    <a:pt x="118376" y="39359"/>
                    <a:pt x="116215" y="64779"/>
                  </a:cubicBezTo>
                  <a:cubicBezTo>
                    <a:pt x="114054" y="90199"/>
                    <a:pt x="95104" y="111005"/>
                    <a:pt x="69996" y="115525"/>
                  </a:cubicBezTo>
                  <a:cubicBezTo>
                    <a:pt x="44888" y="120045"/>
                    <a:pt x="19871" y="107154"/>
                    <a:pt x="8981" y="84084"/>
                  </a:cubicBezTo>
                  <a:cubicBezTo>
                    <a:pt x="-1910" y="61014"/>
                    <a:pt x="4037" y="33506"/>
                    <a:pt x="23484" y="16994"/>
                  </a:cubicBezTo>
                  <a:lnTo>
                    <a:pt x="21430" y="14077"/>
                  </a:lnTo>
                  <a:lnTo>
                    <a:pt x="29435" y="16589"/>
                  </a:lnTo>
                  <a:lnTo>
                    <a:pt x="29384" y="25374"/>
                  </a:lnTo>
                  <a:lnTo>
                    <a:pt x="27331" y="22459"/>
                  </a:lnTo>
                  <a:lnTo>
                    <a:pt x="27331" y="22459"/>
                  </a:lnTo>
                  <a:cubicBezTo>
                    <a:pt x="10398" y="37194"/>
                    <a:pt x="5426" y="61442"/>
                    <a:pt x="15192" y="81653"/>
                  </a:cubicBezTo>
                  <a:cubicBezTo>
                    <a:pt x="24959" y="101864"/>
                    <a:pt x="47047" y="113035"/>
                    <a:pt x="69114" y="108923"/>
                  </a:cubicBezTo>
                  <a:cubicBezTo>
                    <a:pt x="91182" y="104812"/>
                    <a:pt x="107765" y="86437"/>
                    <a:pt x="109599" y="64065"/>
                  </a:cubicBezTo>
                  <a:cubicBezTo>
                    <a:pt x="111432" y="41693"/>
                    <a:pt x="98062" y="20863"/>
                    <a:pt x="76959" y="13213"/>
                  </a:cubicBezTo>
                  <a:close/>
                </a:path>
              </a:pathLst>
            </a:custGeom>
            <a:solidFill>
              <a:srgbClr val="D1EC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e4141ae6e7_1_0"/>
            <p:cNvSpPr/>
            <p:nvPr/>
          </p:nvSpPr>
          <p:spPr>
            <a:xfrm>
              <a:off x="3390464" y="1449"/>
              <a:ext cx="1815300" cy="907800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ge4141ae6e7_1_0"/>
            <p:cNvSpPr txBox="1"/>
            <p:nvPr/>
          </p:nvSpPr>
          <p:spPr>
            <a:xfrm>
              <a:off x="3434774" y="45759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Collection</a:t>
              </a:r>
              <a:endParaRPr b="0" i="0" sz="1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3" name="Google Shape;163;ge4141ae6e7_1_0"/>
            <p:cNvSpPr/>
            <p:nvPr/>
          </p:nvSpPr>
          <p:spPr>
            <a:xfrm>
              <a:off x="4952330" y="1136211"/>
              <a:ext cx="1815300" cy="907800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e4141ae6e7_1_0"/>
            <p:cNvSpPr txBox="1"/>
            <p:nvPr/>
          </p:nvSpPr>
          <p:spPr>
            <a:xfrm>
              <a:off x="4996640" y="1180521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Understanding</a:t>
              </a:r>
              <a:endParaRPr b="0" i="0" sz="1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5" name="Google Shape;165;ge4141ae6e7_1_0"/>
            <p:cNvSpPr/>
            <p:nvPr/>
          </p:nvSpPr>
          <p:spPr>
            <a:xfrm>
              <a:off x="4355750" y="2972295"/>
              <a:ext cx="1815300" cy="907800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e4141ae6e7_1_0"/>
            <p:cNvSpPr txBox="1"/>
            <p:nvPr/>
          </p:nvSpPr>
          <p:spPr>
            <a:xfrm>
              <a:off x="4400060" y="3016605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Pre-Processing</a:t>
              </a:r>
              <a:endParaRPr b="0" i="0" sz="1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7" name="Google Shape;167;ge4141ae6e7_1_0"/>
            <p:cNvSpPr/>
            <p:nvPr/>
          </p:nvSpPr>
          <p:spPr>
            <a:xfrm>
              <a:off x="2425178" y="2972295"/>
              <a:ext cx="1815300" cy="907800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ge4141ae6e7_1_0"/>
            <p:cNvSpPr txBox="1"/>
            <p:nvPr/>
          </p:nvSpPr>
          <p:spPr>
            <a:xfrm>
              <a:off x="2469488" y="3016605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Model Building &amp; Evaluation</a:t>
              </a:r>
              <a:endParaRPr b="0" i="0" sz="1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9" name="Google Shape;169;ge4141ae6e7_1_0"/>
            <p:cNvSpPr/>
            <p:nvPr/>
          </p:nvSpPr>
          <p:spPr>
            <a:xfrm>
              <a:off x="1828598" y="1136211"/>
              <a:ext cx="1815300" cy="907800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ge4141ae6e7_1_0"/>
            <p:cNvSpPr txBox="1"/>
            <p:nvPr/>
          </p:nvSpPr>
          <p:spPr>
            <a:xfrm>
              <a:off x="1872908" y="1180521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Business Insights &amp; Understanding</a:t>
              </a:r>
              <a:endParaRPr b="0" i="0" sz="17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71" name="Google Shape;171;ge4141ae6e7_1_0"/>
          <p:cNvSpPr txBox="1"/>
          <p:nvPr/>
        </p:nvSpPr>
        <p:spPr>
          <a:xfrm>
            <a:off x="-392825" y="3036725"/>
            <a:ext cx="681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4141ae6e7_0_5"/>
          <p:cNvSpPr txBox="1"/>
          <p:nvPr>
            <p:ph type="title"/>
          </p:nvPr>
        </p:nvSpPr>
        <p:spPr>
          <a:xfrm>
            <a:off x="554133" y="791156"/>
            <a:ext cx="15147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Data Understanding ?</a:t>
            </a:r>
            <a:endParaRPr/>
          </a:p>
        </p:txBody>
      </p:sp>
      <p:sp>
        <p:nvSpPr>
          <p:cNvPr id="177" name="Google Shape;177;ge4141ae6e7_0_5"/>
          <p:cNvSpPr txBox="1"/>
          <p:nvPr>
            <p:ph idx="1" type="body"/>
          </p:nvPr>
        </p:nvSpPr>
        <p:spPr>
          <a:xfrm>
            <a:off x="554133" y="2048844"/>
            <a:ext cx="151476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Data understanding is a step in data science project where we :</a:t>
            </a:r>
            <a:endParaRPr b="1"/>
          </a:p>
          <a:p>
            <a:pPr indent="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Assess availability of data (Present and Future)</a:t>
            </a:r>
            <a:endParaRPr/>
          </a:p>
          <a:p>
            <a:pPr indent="-4191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Assess variety of data sets </a:t>
            </a:r>
            <a:endParaRPr/>
          </a:p>
          <a:p>
            <a:pPr indent="-4191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Assess relevance of data sets</a:t>
            </a:r>
            <a:endParaRPr/>
          </a:p>
          <a:p>
            <a:pPr indent="-4191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Assess quantity of data sets</a:t>
            </a:r>
            <a:endParaRPr/>
          </a:p>
          <a:p>
            <a:pPr indent="-419100" lvl="0" marL="609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-US"/>
              <a:t>Assess Bias of data sets</a:t>
            </a:r>
            <a:endParaRPr/>
          </a:p>
          <a:p>
            <a:pPr indent="0" lvl="0" marL="609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e4141ae6e7_0_5"/>
          <p:cNvSpPr/>
          <p:nvPr/>
        </p:nvSpPr>
        <p:spPr>
          <a:xfrm rot="130904">
            <a:off x="8846031" y="3174495"/>
            <a:ext cx="1867654" cy="1882977"/>
          </a:xfrm>
          <a:prstGeom prst="ellipse">
            <a:avLst/>
          </a:prstGeom>
          <a:solidFill>
            <a:srgbClr val="A1C3FA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  Data</a:t>
            </a:r>
            <a:endParaRPr sz="1900"/>
          </a:p>
        </p:txBody>
      </p:sp>
      <p:grpSp>
        <p:nvGrpSpPr>
          <p:cNvPr id="179" name="Google Shape;179;ge4141ae6e7_0_5"/>
          <p:cNvGrpSpPr/>
          <p:nvPr/>
        </p:nvGrpSpPr>
        <p:grpSpPr>
          <a:xfrm>
            <a:off x="7247194" y="2529786"/>
            <a:ext cx="2305934" cy="2453107"/>
            <a:chOff x="2366754" y="1280097"/>
            <a:chExt cx="2019030" cy="1963271"/>
          </a:xfrm>
        </p:grpSpPr>
        <p:sp>
          <p:nvSpPr>
            <p:cNvPr id="180" name="Google Shape;180;ge4141ae6e7_0_5"/>
            <p:cNvSpPr/>
            <p:nvPr/>
          </p:nvSpPr>
          <p:spPr>
            <a:xfrm rot="-2081188">
              <a:off x="2605674" y="1601249"/>
              <a:ext cx="1541190" cy="1320966"/>
            </a:xfrm>
            <a:custGeom>
              <a:rect b="b" l="l" r="r" t="t"/>
              <a:pathLst>
                <a:path extrusionOk="0" h="213" w="248">
                  <a:moveTo>
                    <a:pt x="142" y="213"/>
                  </a:moveTo>
                  <a:cubicBezTo>
                    <a:pt x="152" y="188"/>
                    <a:pt x="170" y="167"/>
                    <a:pt x="194" y="153"/>
                  </a:cubicBezTo>
                  <a:cubicBezTo>
                    <a:pt x="211" y="143"/>
                    <a:pt x="230" y="137"/>
                    <a:pt x="248" y="136"/>
                  </a:cubicBezTo>
                  <a:cubicBezTo>
                    <a:pt x="247" y="87"/>
                    <a:pt x="234" y="41"/>
                    <a:pt x="212" y="0"/>
                  </a:cubicBezTo>
                  <a:cubicBezTo>
                    <a:pt x="106" y="17"/>
                    <a:pt x="22" y="99"/>
                    <a:pt x="0" y="203"/>
                  </a:cubicBezTo>
                  <a:cubicBezTo>
                    <a:pt x="46" y="195"/>
                    <a:pt x="95" y="198"/>
                    <a:pt x="142" y="213"/>
                  </a:cubicBezTo>
                  <a:close/>
                </a:path>
              </a:pathLst>
            </a:custGeom>
            <a:solidFill>
              <a:srgbClr val="0C58D3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60925" lIns="121900" spcFirstLastPara="1" rIns="121900" wrap="square" tIns="60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81" name="Google Shape;181;ge4141ae6e7_0_5"/>
            <p:cNvSpPr txBox="1"/>
            <p:nvPr/>
          </p:nvSpPr>
          <p:spPr>
            <a:xfrm rot="-4432199">
              <a:off x="2798390" y="1964894"/>
              <a:ext cx="1304451" cy="5625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Relevance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2" name="Google Shape;182;ge4141ae6e7_0_5"/>
          <p:cNvGrpSpPr/>
          <p:nvPr/>
        </p:nvGrpSpPr>
        <p:grpSpPr>
          <a:xfrm>
            <a:off x="8057871" y="4178914"/>
            <a:ext cx="2168334" cy="2546704"/>
            <a:chOff x="3076567" y="2599927"/>
            <a:chExt cx="1898550" cy="2038178"/>
          </a:xfrm>
        </p:grpSpPr>
        <p:sp>
          <p:nvSpPr>
            <p:cNvPr id="183" name="Google Shape;183;ge4141ae6e7_0_5"/>
            <p:cNvSpPr/>
            <p:nvPr/>
          </p:nvSpPr>
          <p:spPr>
            <a:xfrm rot="-2081187">
              <a:off x="3456358" y="2773799"/>
              <a:ext cx="1138968" cy="1690435"/>
            </a:xfrm>
            <a:custGeom>
              <a:rect b="b" l="l" r="r" t="t"/>
              <a:pathLst>
                <a:path extrusionOk="0" h="273" w="183">
                  <a:moveTo>
                    <a:pt x="156" y="108"/>
                  </a:moveTo>
                  <a:cubicBezTo>
                    <a:pt x="139" y="79"/>
                    <a:pt x="136" y="46"/>
                    <a:pt x="144" y="16"/>
                  </a:cubicBezTo>
                  <a:cubicBezTo>
                    <a:pt x="97" y="2"/>
                    <a:pt x="48" y="0"/>
                    <a:pt x="3" y="8"/>
                  </a:cubicBezTo>
                  <a:cubicBezTo>
                    <a:pt x="1" y="21"/>
                    <a:pt x="0" y="34"/>
                    <a:pt x="0" y="47"/>
                  </a:cubicBezTo>
                  <a:cubicBezTo>
                    <a:pt x="0" y="144"/>
                    <a:pt x="53" y="228"/>
                    <a:pt x="131" y="273"/>
                  </a:cubicBezTo>
                  <a:cubicBezTo>
                    <a:pt x="138" y="227"/>
                    <a:pt x="155" y="182"/>
                    <a:pt x="183" y="141"/>
                  </a:cubicBezTo>
                  <a:cubicBezTo>
                    <a:pt x="173" y="132"/>
                    <a:pt x="163" y="121"/>
                    <a:pt x="156" y="108"/>
                  </a:cubicBezTo>
                  <a:close/>
                </a:path>
              </a:pathLst>
            </a:custGeom>
            <a:solidFill>
              <a:srgbClr val="0D5DDF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60925" lIns="121900" spcFirstLastPara="1" rIns="121900" wrap="square" tIns="60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84" name="Google Shape;184;ge4141ae6e7_0_5"/>
            <p:cNvSpPr txBox="1"/>
            <p:nvPr/>
          </p:nvSpPr>
          <p:spPr>
            <a:xfrm rot="2156063">
              <a:off x="3231785" y="3231412"/>
              <a:ext cx="1304574" cy="56288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Ethics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5" name="Google Shape;185;ge4141ae6e7_0_5"/>
          <p:cNvGrpSpPr/>
          <p:nvPr/>
        </p:nvGrpSpPr>
        <p:grpSpPr>
          <a:xfrm>
            <a:off x="9498000" y="4009591"/>
            <a:ext cx="2347035" cy="2305533"/>
            <a:chOff x="4337515" y="2464414"/>
            <a:chExt cx="2055017" cy="1845164"/>
          </a:xfrm>
        </p:grpSpPr>
        <p:sp>
          <p:nvSpPr>
            <p:cNvPr id="186" name="Google Shape;186;ge4141ae6e7_0_5"/>
            <p:cNvSpPr/>
            <p:nvPr/>
          </p:nvSpPr>
          <p:spPr>
            <a:xfrm rot="-2081187">
              <a:off x="4457034" y="2893418"/>
              <a:ext cx="1815979" cy="987157"/>
            </a:xfrm>
            <a:custGeom>
              <a:rect b="b" l="l" r="r" t="t"/>
              <a:pathLst>
                <a:path extrusionOk="0" h="159" w="292">
                  <a:moveTo>
                    <a:pt x="182" y="1"/>
                  </a:moveTo>
                  <a:cubicBezTo>
                    <a:pt x="181" y="2"/>
                    <a:pt x="179" y="3"/>
                    <a:pt x="177" y="4"/>
                  </a:cubicBezTo>
                  <a:cubicBezTo>
                    <a:pt x="137" y="27"/>
                    <a:pt x="88" y="24"/>
                    <a:pt x="51" y="0"/>
                  </a:cubicBezTo>
                  <a:cubicBezTo>
                    <a:pt x="23" y="41"/>
                    <a:pt x="6" y="86"/>
                    <a:pt x="0" y="132"/>
                  </a:cubicBezTo>
                  <a:cubicBezTo>
                    <a:pt x="35" y="149"/>
                    <a:pt x="75" y="159"/>
                    <a:pt x="117" y="159"/>
                  </a:cubicBezTo>
                  <a:cubicBezTo>
                    <a:pt x="184" y="159"/>
                    <a:pt x="245" y="134"/>
                    <a:pt x="292" y="92"/>
                  </a:cubicBezTo>
                  <a:cubicBezTo>
                    <a:pt x="250" y="71"/>
                    <a:pt x="212" y="41"/>
                    <a:pt x="182" y="1"/>
                  </a:cubicBezTo>
                  <a:close/>
                </a:path>
              </a:pathLst>
            </a:custGeom>
            <a:solidFill>
              <a:srgbClr val="0E65F0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60925" lIns="121900" spcFirstLastPara="1" rIns="121900" wrap="square" tIns="60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87" name="Google Shape;187;ge4141ae6e7_0_5"/>
            <p:cNvSpPr txBox="1"/>
            <p:nvPr/>
          </p:nvSpPr>
          <p:spPr>
            <a:xfrm rot="-2245873">
              <a:off x="4639442" y="3207930"/>
              <a:ext cx="1304523" cy="5630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Variety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88" name="Google Shape;188;ge4141ae6e7_0_5"/>
          <p:cNvGrpSpPr/>
          <p:nvPr/>
        </p:nvGrpSpPr>
        <p:grpSpPr>
          <a:xfrm>
            <a:off x="8566251" y="1458777"/>
            <a:ext cx="2381855" cy="2522809"/>
            <a:chOff x="3521694" y="422947"/>
            <a:chExt cx="2085505" cy="2019055"/>
          </a:xfrm>
        </p:grpSpPr>
        <p:sp>
          <p:nvSpPr>
            <p:cNvPr id="189" name="Google Shape;189;ge4141ae6e7_0_5"/>
            <p:cNvSpPr/>
            <p:nvPr/>
          </p:nvSpPr>
          <p:spPr>
            <a:xfrm rot="-2081187">
              <a:off x="3761328" y="760580"/>
              <a:ext cx="1606237" cy="1343790"/>
            </a:xfrm>
            <a:custGeom>
              <a:rect b="b" l="l" r="r" t="t"/>
              <a:pathLst>
                <a:path extrusionOk="0" h="217" w="258">
                  <a:moveTo>
                    <a:pt x="132" y="200"/>
                  </a:moveTo>
                  <a:cubicBezTo>
                    <a:pt x="135" y="205"/>
                    <a:pt x="138" y="211"/>
                    <a:pt x="140" y="217"/>
                  </a:cubicBezTo>
                  <a:cubicBezTo>
                    <a:pt x="186" y="200"/>
                    <a:pt x="227" y="174"/>
                    <a:pt x="258" y="140"/>
                  </a:cubicBezTo>
                  <a:cubicBezTo>
                    <a:pt x="215" y="57"/>
                    <a:pt x="128" y="0"/>
                    <a:pt x="27" y="0"/>
                  </a:cubicBezTo>
                  <a:cubicBezTo>
                    <a:pt x="18" y="0"/>
                    <a:pt x="9" y="0"/>
                    <a:pt x="0" y="1"/>
                  </a:cubicBezTo>
                  <a:cubicBezTo>
                    <a:pt x="21" y="43"/>
                    <a:pt x="34" y="90"/>
                    <a:pt x="34" y="140"/>
                  </a:cubicBezTo>
                  <a:cubicBezTo>
                    <a:pt x="74" y="142"/>
                    <a:pt x="111" y="163"/>
                    <a:pt x="132" y="200"/>
                  </a:cubicBezTo>
                  <a:close/>
                </a:path>
              </a:pathLst>
            </a:custGeom>
            <a:solidFill>
              <a:srgbClr val="0944A1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60925" lIns="121900" spcFirstLastPara="1" rIns="121900" wrap="square" tIns="60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90" name="Google Shape;190;ge4141ae6e7_0_5"/>
            <p:cNvSpPr txBox="1"/>
            <p:nvPr/>
          </p:nvSpPr>
          <p:spPr>
            <a:xfrm>
              <a:off x="3919788" y="1123225"/>
              <a:ext cx="1304400" cy="56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Availability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1" name="Google Shape;191;ge4141ae6e7_0_5"/>
          <p:cNvGrpSpPr/>
          <p:nvPr/>
        </p:nvGrpSpPr>
        <p:grpSpPr>
          <a:xfrm>
            <a:off x="9790139" y="2331777"/>
            <a:ext cx="2242891" cy="2657374"/>
            <a:chOff x="4593307" y="1121626"/>
            <a:chExt cx="1963830" cy="2126750"/>
          </a:xfrm>
        </p:grpSpPr>
        <p:sp>
          <p:nvSpPr>
            <p:cNvPr id="192" name="Google Shape;192;ge4141ae6e7_0_5"/>
            <p:cNvSpPr/>
            <p:nvPr/>
          </p:nvSpPr>
          <p:spPr>
            <a:xfrm rot="-2081187">
              <a:off x="5001092" y="1289142"/>
              <a:ext cx="1148261" cy="1791718"/>
            </a:xfrm>
            <a:custGeom>
              <a:rect b="b" l="l" r="r" t="t"/>
              <a:pathLst>
                <a:path extrusionOk="0" h="289" w="184">
                  <a:moveTo>
                    <a:pt x="161" y="0"/>
                  </a:moveTo>
                  <a:cubicBezTo>
                    <a:pt x="128" y="34"/>
                    <a:pt x="87" y="60"/>
                    <a:pt x="40" y="76"/>
                  </a:cubicBezTo>
                  <a:cubicBezTo>
                    <a:pt x="52" y="121"/>
                    <a:pt x="36" y="170"/>
                    <a:pt x="0" y="200"/>
                  </a:cubicBezTo>
                  <a:cubicBezTo>
                    <a:pt x="29" y="240"/>
                    <a:pt x="67" y="270"/>
                    <a:pt x="109" y="289"/>
                  </a:cubicBezTo>
                  <a:cubicBezTo>
                    <a:pt x="155" y="242"/>
                    <a:pt x="184" y="178"/>
                    <a:pt x="184" y="106"/>
                  </a:cubicBezTo>
                  <a:cubicBezTo>
                    <a:pt x="184" y="69"/>
                    <a:pt x="176" y="33"/>
                    <a:pt x="161" y="0"/>
                  </a:cubicBezTo>
                  <a:close/>
                </a:path>
              </a:pathLst>
            </a:custGeom>
            <a:solidFill>
              <a:srgbClr val="307BF3"/>
            </a:solidFill>
            <a:ln cap="flat" cmpd="sng" w="12700">
              <a:solidFill>
                <a:srgbClr val="FFFF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60925" lIns="121900" spcFirstLastPara="1" rIns="121900" wrap="square" tIns="609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100"/>
            </a:p>
          </p:txBody>
        </p:sp>
        <p:sp>
          <p:nvSpPr>
            <p:cNvPr id="193" name="Google Shape;193;ge4141ae6e7_0_5"/>
            <p:cNvSpPr txBox="1"/>
            <p:nvPr/>
          </p:nvSpPr>
          <p:spPr>
            <a:xfrm rot="4352156">
              <a:off x="5032997" y="1939707"/>
              <a:ext cx="1304532" cy="5629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Quantity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e4141ae6e7_0_26"/>
          <p:cNvSpPr txBox="1"/>
          <p:nvPr>
            <p:ph type="title"/>
          </p:nvPr>
        </p:nvSpPr>
        <p:spPr>
          <a:xfrm>
            <a:off x="554133" y="791156"/>
            <a:ext cx="15147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Need of data understanding</a:t>
            </a:r>
            <a:endParaRPr/>
          </a:p>
        </p:txBody>
      </p:sp>
      <p:sp>
        <p:nvSpPr>
          <p:cNvPr id="199" name="Google Shape;199;ge4141ae6e7_0_26"/>
          <p:cNvSpPr txBox="1"/>
          <p:nvPr>
            <p:ph idx="1" type="body"/>
          </p:nvPr>
        </p:nvSpPr>
        <p:spPr>
          <a:xfrm>
            <a:off x="554133" y="2048844"/>
            <a:ext cx="151476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Data understanding helps to answer following questions 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419100" lvl="0" marL="6096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Do I have all the attributes required to develop model 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6096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Is my data bias towards any particular segment  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6096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Do I have sufficient quantity of data 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6096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Will my data be available after few months?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6096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Can I pull out all my data sets easily?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e32cf8fc1a_0_0"/>
          <p:cNvSpPr txBox="1"/>
          <p:nvPr>
            <p:ph type="title"/>
          </p:nvPr>
        </p:nvSpPr>
        <p:spPr>
          <a:xfrm>
            <a:off x="554133" y="791156"/>
            <a:ext cx="15147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Need of data understanding</a:t>
            </a:r>
            <a:endParaRPr/>
          </a:p>
        </p:txBody>
      </p:sp>
      <p:sp>
        <p:nvSpPr>
          <p:cNvPr id="205" name="Google Shape;205;ge32cf8fc1a_0_0"/>
          <p:cNvSpPr txBox="1"/>
          <p:nvPr/>
        </p:nvSpPr>
        <p:spPr>
          <a:xfrm>
            <a:off x="3787500" y="32691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Case Study Example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e4141ae6e7_0_31"/>
          <p:cNvSpPr txBox="1"/>
          <p:nvPr>
            <p:ph type="title"/>
          </p:nvPr>
        </p:nvSpPr>
        <p:spPr>
          <a:xfrm>
            <a:off x="554133" y="791156"/>
            <a:ext cx="15147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Need of data understanding</a:t>
            </a:r>
            <a:endParaRPr/>
          </a:p>
        </p:txBody>
      </p:sp>
      <p:sp>
        <p:nvSpPr>
          <p:cNvPr id="211" name="Google Shape;211;ge4141ae6e7_0_31"/>
          <p:cNvSpPr txBox="1"/>
          <p:nvPr>
            <p:ph idx="1" type="body"/>
          </p:nvPr>
        </p:nvSpPr>
        <p:spPr>
          <a:xfrm>
            <a:off x="554133" y="2048844"/>
            <a:ext cx="151476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1. </a:t>
            </a:r>
            <a:r>
              <a:rPr b="1" lang="en-US"/>
              <a:t>Availability 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All the attributes </a:t>
            </a:r>
            <a:r>
              <a:rPr lang="en-US" strike="sngStrike">
                <a:solidFill>
                  <a:srgbClr val="FF0000"/>
                </a:solidFill>
              </a:rPr>
              <a:t>should</a:t>
            </a:r>
            <a:r>
              <a:rPr lang="en-US"/>
              <a:t> must be present once I deploy my model back into production system.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of the attributes might not be available due to source failure or replacement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e4141ae6e7_0_36"/>
          <p:cNvSpPr txBox="1"/>
          <p:nvPr>
            <p:ph type="title"/>
          </p:nvPr>
        </p:nvSpPr>
        <p:spPr>
          <a:xfrm>
            <a:off x="554133" y="791156"/>
            <a:ext cx="15147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Need of data understanding</a:t>
            </a:r>
            <a:endParaRPr/>
          </a:p>
        </p:txBody>
      </p:sp>
      <p:sp>
        <p:nvSpPr>
          <p:cNvPr id="217" name="Google Shape;217;ge4141ae6e7_0_36"/>
          <p:cNvSpPr txBox="1"/>
          <p:nvPr>
            <p:ph idx="1" type="body"/>
          </p:nvPr>
        </p:nvSpPr>
        <p:spPr>
          <a:xfrm>
            <a:off x="554133" y="2048844"/>
            <a:ext cx="151476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2.   Variety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variety of data helps to capture a good number of attributes and provides a good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predictive strength to machine learning model.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e.g. for a loan campaign ml model it is good to have a good variety of customer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attributes including demography , financials , social , organizational relationship 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risk attributes , campaign responsiveness etc.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e4141ae6e7_0_41"/>
          <p:cNvSpPr txBox="1"/>
          <p:nvPr>
            <p:ph type="title"/>
          </p:nvPr>
        </p:nvSpPr>
        <p:spPr>
          <a:xfrm>
            <a:off x="554133" y="791156"/>
            <a:ext cx="15147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Need of data understanding</a:t>
            </a:r>
            <a:endParaRPr/>
          </a:p>
        </p:txBody>
      </p:sp>
      <p:sp>
        <p:nvSpPr>
          <p:cNvPr id="223" name="Google Shape;223;ge4141ae6e7_0_41"/>
          <p:cNvSpPr txBox="1"/>
          <p:nvPr>
            <p:ph idx="1" type="body"/>
          </p:nvPr>
        </p:nvSpPr>
        <p:spPr>
          <a:xfrm>
            <a:off x="554133" y="2048844"/>
            <a:ext cx="151476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3.   Relevance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“</a:t>
            </a:r>
            <a:r>
              <a:rPr i="1" lang="en-US" sz="2100">
                <a:solidFill>
                  <a:srgbClr val="292929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is there a connection between data points and what we wish to predict</a:t>
            </a:r>
            <a:r>
              <a:rPr lang="en-US"/>
              <a:t>” </a:t>
            </a:r>
            <a:endParaRPr/>
          </a:p>
          <a:p>
            <a:pPr indent="-419100" lvl="0" marL="6096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Our data should be relevant to business problem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e.g. To predict whether a person will response on education facebook advertisement ,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collecting customer’s height will not add much sense.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6096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Data understanding brings insight about relevance of data and direct us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to need of further data exploration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data table is related to attributes which I desire, I will go ahead for import of data and EDA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e4141ae6e7_0_46"/>
          <p:cNvSpPr txBox="1"/>
          <p:nvPr>
            <p:ph type="title"/>
          </p:nvPr>
        </p:nvSpPr>
        <p:spPr>
          <a:xfrm>
            <a:off x="554133" y="791156"/>
            <a:ext cx="151476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Need of data understanding</a:t>
            </a:r>
            <a:endParaRPr/>
          </a:p>
        </p:txBody>
      </p:sp>
      <p:sp>
        <p:nvSpPr>
          <p:cNvPr id="229" name="Google Shape;229;ge4141ae6e7_0_46"/>
          <p:cNvSpPr txBox="1"/>
          <p:nvPr>
            <p:ph idx="1" type="body"/>
          </p:nvPr>
        </p:nvSpPr>
        <p:spPr>
          <a:xfrm>
            <a:off x="554133" y="2048844"/>
            <a:ext cx="15147600" cy="6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4.   Ethics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19100" lvl="0" marL="6096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Data should cover all possible segments to capture variations. </a:t>
            </a:r>
            <a:endParaRPr/>
          </a:p>
          <a:p>
            <a:pPr indent="-419100" lvl="0" marL="6096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Data should not represent only a specific set of segment.  	</a:t>
            </a:r>
            <a:endParaRPr/>
          </a:p>
          <a:p>
            <a:pPr indent="-419100" lvl="0" marL="6096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When implementing these models at scale, it can result in a large number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of biased decisions, harming a large number of people</a:t>
            </a:r>
            <a:endParaRPr/>
          </a:p>
        </p:txBody>
      </p:sp>
      <p:pic>
        <p:nvPicPr>
          <p:cNvPr id="230" name="Google Shape;230;ge4141ae6e7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050" y="3921425"/>
            <a:ext cx="5743125" cy="278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2020-03-09T07:30:05Z</dcterms:created>
  <dc:creator>Nishanthini M g m</dc:creator>
</cp:coreProperties>
</file>