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C06033-AA16-4E97-878A-EDAEB7913CF7}">
  <a:tblStyle styleId="{38C06033-AA16-4E97-878A-EDAEB7913C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8" name="Google Shape;28;p2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411"/>
              </a:schemeClr>
            </a:solidFill>
            <a:ln>
              <a:noFill/>
            </a:ln>
          </p:spPr>
        </p:sp>
        <p:cxnSp>
          <p:nvCxnSpPr>
            <p:cNvPr id="29" name="Google Shape;29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" name="Google Shape;31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Google Shape;33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411"/>
              </a:srgbClr>
            </a:solidFill>
            <a:ln>
              <a:noFill/>
            </a:ln>
          </p:spPr>
        </p:sp>
        <p:sp>
          <p:nvSpPr>
            <p:cNvPr id="35" name="Google Shape;35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36" name="Google Shape;36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37" name="Google Shape;37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1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11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6" name="Google Shape;96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2" name="Google Shape;102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1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3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7" name="Google Shape;117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3" name="Google Shape;133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5" name="Google Shape;145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Trebuchet MS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3" name="Google Shape;53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2813" cy="918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3" name="Google Shape;63;p6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7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0" name="Google Shape;70;p7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1" name="Google Shape;71;p7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72" name="Google Shape;72;p7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9" name="Google Shape;89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411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kaggle.com/" TargetMode="External"/><Relationship Id="rId4" Type="http://schemas.openxmlformats.org/officeDocument/2006/relationships/hyperlink" Target="https://www.kaggle.com/arashnic/earthquake-magnitude-damage-and-impact?select=csv_individual_demographics.csv" TargetMode="External"/><Relationship Id="rId5" Type="http://schemas.openxmlformats.org/officeDocument/2006/relationships/hyperlink" Target="https://datasetsearch.research.google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Dataset Research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oogle Shape;157;p20"/>
          <p:cNvGrpSpPr/>
          <p:nvPr/>
        </p:nvGrpSpPr>
        <p:grpSpPr>
          <a:xfrm>
            <a:off x="3168611" y="1693913"/>
            <a:ext cx="4939032" cy="3903563"/>
            <a:chOff x="1828598" y="-23468"/>
            <a:chExt cx="4939032" cy="3903563"/>
          </a:xfrm>
        </p:grpSpPr>
        <p:sp>
          <p:nvSpPr>
            <p:cNvPr id="158" name="Google Shape;158;p20"/>
            <p:cNvSpPr/>
            <p:nvPr/>
          </p:nvSpPr>
          <p:spPr>
            <a:xfrm>
              <a:off x="2372626" y="-23468"/>
              <a:ext cx="3851100" cy="3851100"/>
            </a:xfrm>
            <a:custGeom>
              <a:rect b="b" l="l" r="r" t="t"/>
              <a:pathLst>
                <a:path extrusionOk="0" h="120000" w="120000">
                  <a:moveTo>
                    <a:pt x="79226" y="6959"/>
                  </a:moveTo>
                  <a:lnTo>
                    <a:pt x="79226" y="6959"/>
                  </a:lnTo>
                  <a:cubicBezTo>
                    <a:pt x="103210" y="15652"/>
                    <a:pt x="118376" y="39359"/>
                    <a:pt x="116215" y="64779"/>
                  </a:cubicBezTo>
                  <a:cubicBezTo>
                    <a:pt x="114054" y="90199"/>
                    <a:pt x="95104" y="111005"/>
                    <a:pt x="69996" y="115525"/>
                  </a:cubicBezTo>
                  <a:cubicBezTo>
                    <a:pt x="44888" y="120045"/>
                    <a:pt x="19871" y="107154"/>
                    <a:pt x="8981" y="84084"/>
                  </a:cubicBezTo>
                  <a:cubicBezTo>
                    <a:pt x="-1910" y="61014"/>
                    <a:pt x="4037" y="33506"/>
                    <a:pt x="23484" y="16994"/>
                  </a:cubicBezTo>
                  <a:lnTo>
                    <a:pt x="21430" y="14077"/>
                  </a:lnTo>
                  <a:lnTo>
                    <a:pt x="29435" y="16589"/>
                  </a:lnTo>
                  <a:lnTo>
                    <a:pt x="29384" y="25374"/>
                  </a:lnTo>
                  <a:lnTo>
                    <a:pt x="27331" y="22459"/>
                  </a:lnTo>
                  <a:lnTo>
                    <a:pt x="27331" y="22459"/>
                  </a:lnTo>
                  <a:cubicBezTo>
                    <a:pt x="10398" y="37194"/>
                    <a:pt x="5426" y="61442"/>
                    <a:pt x="15192" y="81653"/>
                  </a:cubicBezTo>
                  <a:cubicBezTo>
                    <a:pt x="24959" y="101864"/>
                    <a:pt x="47047" y="113035"/>
                    <a:pt x="69114" y="108923"/>
                  </a:cubicBezTo>
                  <a:cubicBezTo>
                    <a:pt x="91182" y="104812"/>
                    <a:pt x="107765" y="86437"/>
                    <a:pt x="109599" y="64065"/>
                  </a:cubicBezTo>
                  <a:cubicBezTo>
                    <a:pt x="111432" y="41693"/>
                    <a:pt x="98062" y="20863"/>
                    <a:pt x="76959" y="13213"/>
                  </a:cubicBezTo>
                  <a:close/>
                </a:path>
              </a:pathLst>
            </a:custGeom>
            <a:solidFill>
              <a:srgbClr val="D1ECF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3390464" y="1449"/>
              <a:ext cx="1815300" cy="907800"/>
            </a:xfrm>
            <a:prstGeom prst="roundRect">
              <a:avLst>
                <a:gd fmla="val 16667" name="adj"/>
              </a:avLst>
            </a:prstGeom>
            <a:solidFill>
              <a:srgbClr val="5ECBEE"/>
            </a:solidFill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0"/>
            <p:cNvSpPr txBox="1"/>
            <p:nvPr/>
          </p:nvSpPr>
          <p:spPr>
            <a:xfrm>
              <a:off x="3434774" y="45759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Collection</a:t>
              </a:r>
              <a:endParaRPr b="0" i="0" sz="17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4952330" y="1136211"/>
              <a:ext cx="1815300" cy="907800"/>
            </a:xfrm>
            <a:prstGeom prst="roundRect">
              <a:avLst>
                <a:gd fmla="val 16667" name="adj"/>
              </a:avLst>
            </a:prstGeom>
            <a:solidFill>
              <a:srgbClr val="5ECBEE"/>
            </a:solidFill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0"/>
            <p:cNvSpPr txBox="1"/>
            <p:nvPr/>
          </p:nvSpPr>
          <p:spPr>
            <a:xfrm>
              <a:off x="4996640" y="1180521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Understanding</a:t>
              </a:r>
              <a:endParaRPr b="0" i="0" sz="17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4355750" y="2972295"/>
              <a:ext cx="1815300" cy="907800"/>
            </a:xfrm>
            <a:prstGeom prst="roundRect">
              <a:avLst>
                <a:gd fmla="val 16667" name="adj"/>
              </a:avLst>
            </a:prstGeom>
            <a:solidFill>
              <a:srgbClr val="5ECBEE"/>
            </a:solidFill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4400060" y="3016605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Pre-Processing</a:t>
              </a:r>
              <a:endParaRPr b="0" i="0" sz="17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2425178" y="2972295"/>
              <a:ext cx="1815300" cy="907800"/>
            </a:xfrm>
            <a:prstGeom prst="roundRect">
              <a:avLst>
                <a:gd fmla="val 16667" name="adj"/>
              </a:avLst>
            </a:prstGeom>
            <a:solidFill>
              <a:srgbClr val="5ECBEE"/>
            </a:solidFill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0"/>
            <p:cNvSpPr txBox="1"/>
            <p:nvPr/>
          </p:nvSpPr>
          <p:spPr>
            <a:xfrm>
              <a:off x="2469488" y="3016605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Model Building &amp; Evaluation</a:t>
              </a:r>
              <a:endParaRPr b="0" i="0" sz="17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1828598" y="1136211"/>
              <a:ext cx="1815300" cy="907800"/>
            </a:xfrm>
            <a:prstGeom prst="roundRect">
              <a:avLst>
                <a:gd fmla="val 16667" name="adj"/>
              </a:avLst>
            </a:prstGeom>
            <a:solidFill>
              <a:srgbClr val="5ECBEE"/>
            </a:solidFill>
            <a:ln cap="rnd" cmpd="sng" w="1905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0"/>
            <p:cNvSpPr txBox="1"/>
            <p:nvPr/>
          </p:nvSpPr>
          <p:spPr>
            <a:xfrm>
              <a:off x="1872908" y="1180521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64750" spcFirstLastPara="1" rIns="64750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FFFFF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Business Insights &amp; Understanding</a:t>
              </a:r>
              <a:endParaRPr b="0" i="0" sz="17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69" name="Google Shape;169;p2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6419"/>
              <a:buFont typeface="Trebuchet MS"/>
              <a:buNone/>
            </a:pPr>
            <a:r>
              <a:rPr lang="en-US"/>
              <a:t>Dataset Research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6419"/>
              <a:buFont typeface="Trebuchet MS"/>
              <a:buNone/>
            </a:pPr>
            <a:r>
              <a:rPr lang="en-US"/>
              <a:t>Data Sources</a:t>
            </a:r>
            <a:endParaRPr/>
          </a:p>
        </p:txBody>
      </p:sp>
      <p:sp>
        <p:nvSpPr>
          <p:cNvPr id="175" name="Google Shape;175;p21"/>
          <p:cNvSpPr txBox="1"/>
          <p:nvPr>
            <p:ph idx="1" type="body"/>
          </p:nvPr>
        </p:nvSpPr>
        <p:spPr>
          <a:xfrm>
            <a:off x="561374" y="1356967"/>
            <a:ext cx="8781300" cy="4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457188" lvl="0" marL="60958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Organization own sources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3322" lvl="1" marL="1219169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eriod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Market Research conducted by company itself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19169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19169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3322" lvl="1" marL="121916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eriod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stored through CRM tools in data lake / data warehouse (e.g. Salesforce)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3322" lvl="1" marL="121916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eriod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stored through employee portals in data lake / data warehouse (e.g. SAP)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3322" lvl="1" marL="121916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eriod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Financial analysis and business reports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p21"/>
          <p:cNvPicPr preferRelativeResize="0"/>
          <p:nvPr/>
        </p:nvPicPr>
        <p:blipFill rotWithShape="1">
          <a:blip r:embed="rId3">
            <a:alphaModFix/>
          </a:blip>
          <a:srcRect b="0" l="0" r="35723" t="0"/>
          <a:stretch/>
        </p:blipFill>
        <p:spPr>
          <a:xfrm>
            <a:off x="3739575" y="4476550"/>
            <a:ext cx="2191725" cy="2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95350" y="1558000"/>
            <a:ext cx="1547325" cy="190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6419"/>
              <a:buFont typeface="Trebuchet MS"/>
              <a:buNone/>
            </a:pPr>
            <a:r>
              <a:rPr lang="en-US"/>
              <a:t>Data Sources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561374" y="2499967"/>
            <a:ext cx="8781300" cy="4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   Secondary Sources or Open Sources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3322" lvl="1" marL="1219169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eriod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Official Government websites and sources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3322" lvl="1" marL="121916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eriod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reports from research institutes/research firms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3322" lvl="1" marL="121916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eriod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Scraping from other websites (Social networking, Stocks etc)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23322" lvl="1" marL="121916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AutoNum type="alphaLcPeriod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Competition websites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4422" lvl="1" marL="121916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6419"/>
              <a:buFont typeface="Trebuchet MS"/>
              <a:buNone/>
            </a:pPr>
            <a:r>
              <a:rPr lang="en-US"/>
              <a:t>Data Sources</a:t>
            </a:r>
            <a:endParaRPr/>
          </a:p>
        </p:txBody>
      </p:sp>
      <p:sp>
        <p:nvSpPr>
          <p:cNvPr id="189" name="Google Shape;189;p23"/>
          <p:cNvSpPr txBox="1"/>
          <p:nvPr/>
        </p:nvSpPr>
        <p:spPr>
          <a:xfrm>
            <a:off x="692426" y="1812524"/>
            <a:ext cx="89286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Considerations in data research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business problem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Prepare lists of analytical approaches (algorithms) to solve your business problems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Explore data sources to pursue machine learning study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3"/>
          <p:cNvSpPr txBox="1"/>
          <p:nvPr/>
        </p:nvSpPr>
        <p:spPr>
          <a:xfrm>
            <a:off x="214600" y="3605858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Problem Statement:</a:t>
            </a:r>
            <a:r>
              <a:rPr b="0" i="0" lang="en-US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Predict likelihood of a person to response positive on a loan product campaign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A5301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A5301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91" name="Google Shape;191;p23"/>
          <p:cNvGraphicFramePr/>
          <p:nvPr/>
        </p:nvGraphicFramePr>
        <p:xfrm>
          <a:off x="751450" y="471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{38C06033-AA16-4E97-878A-EDAEB7913CF7}</a:tableStyleId>
              </a:tblPr>
              <a:tblGrid>
                <a:gridCol w="5897650"/>
                <a:gridCol w="5019325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Customer demography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family and personal information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Customer Financial assets (with company and outside company)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FD, Mutual funds, stocks , physical assets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Customer Financial Liability </a:t>
                      </a:r>
                      <a:r>
                        <a:rPr lang="en-US" sz="1400" u="none" cap="none" strike="noStrike">
                          <a:solidFill>
                            <a:schemeClr val="dk1"/>
                          </a:solidFill>
                        </a:rPr>
                        <a:t>(with company and outside company)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Loans, credit cards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Customer Credit score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Cibil score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Customer behaviour towards company campaigns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email activeness, social media presence, other engagement</a:t>
                      </a:r>
                      <a:endParaRPr sz="14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3342"/>
              <a:buFont typeface="Trebuchet MS"/>
              <a:buNone/>
            </a:pPr>
            <a:r>
              <a:rPr lang="en-US" sz="3333"/>
              <a:t>Process of Data Research</a:t>
            </a:r>
            <a:endParaRPr sz="3333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ct val="93342"/>
              <a:buFont typeface="Trebuchet MS"/>
              <a:buNone/>
            </a:pPr>
            <a:r>
              <a:t/>
            </a:r>
            <a:endParaRPr b="1" sz="3333">
              <a:solidFill>
                <a:schemeClr val="dk2"/>
              </a:solidFill>
            </a:endParaRPr>
          </a:p>
        </p:txBody>
      </p:sp>
      <p:sp>
        <p:nvSpPr>
          <p:cNvPr id="197" name="Google Shape;197;p24"/>
          <p:cNvSpPr txBox="1"/>
          <p:nvPr>
            <p:ph idx="1" type="body"/>
          </p:nvPr>
        </p:nvSpPr>
        <p:spPr>
          <a:xfrm>
            <a:off x="415600" y="1356967"/>
            <a:ext cx="915247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285750" lvl="0" marL="46100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Coordinate with stakeholders to understand data sources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6100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Study available relevant data sources (Data Warehouses / Excel reports) in organization IT infrastructure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46100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Identify relevant data and plan for data collection</a:t>
            </a:r>
            <a:endParaRPr/>
          </a:p>
          <a:p>
            <a:pPr indent="-285750" lvl="0" marL="46100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Mapping different data sources into Data lake/ Data Warehouse is a critical process</a:t>
            </a:r>
            <a:endParaRPr/>
          </a:p>
          <a:p>
            <a:pPr indent="-285750" lvl="0" marL="46100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Understanding the ETL/ELT Process required for handling of the data</a:t>
            </a:r>
            <a:endParaRPr/>
          </a:p>
          <a:p>
            <a:pPr indent="-285750" lvl="0" marL="46100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Business Impact on each of the data source towards the Client Specific needs</a:t>
            </a:r>
            <a:endParaRPr/>
          </a:p>
          <a:p>
            <a:pPr indent="-285750" lvl="0" marL="46100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Data Integrity &amp; Confidentiality consideration ( Data Leakage has severe impact on Brands)</a:t>
            </a:r>
            <a:endParaRPr/>
          </a:p>
          <a:p>
            <a:pPr indent="0" lvl="0" marL="175256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93342"/>
              <a:buFont typeface="Trebuchet MS"/>
              <a:buNone/>
            </a:pPr>
            <a:r>
              <a:rPr lang="en-US" sz="3333"/>
              <a:t>Alternative solutions for Data</a:t>
            </a:r>
            <a:endParaRPr b="1" sz="3333">
              <a:solidFill>
                <a:schemeClr val="dk2"/>
              </a:solidFill>
            </a:endParaRPr>
          </a:p>
        </p:txBody>
      </p:sp>
      <p:sp>
        <p:nvSpPr>
          <p:cNvPr id="203" name="Google Shape;203;p25"/>
          <p:cNvSpPr txBox="1"/>
          <p:nvPr>
            <p:ph idx="1" type="body"/>
          </p:nvPr>
        </p:nvSpPr>
        <p:spPr>
          <a:xfrm>
            <a:off x="415600" y="1129849"/>
            <a:ext cx="9125965" cy="2823332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457188" lvl="0" marL="60958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Purchase ready to use AI products e.g. grammarly for content management, ‘trend spider’  for smart trading. </a:t>
            </a:r>
            <a:endParaRPr/>
          </a:p>
          <a:p>
            <a:pPr indent="-457188" lvl="0" marL="60958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Hire an external AI solution provider to outsource end to end ML study.</a:t>
            </a:r>
            <a:endParaRPr/>
          </a:p>
          <a:p>
            <a:pPr indent="-457188" lvl="0" marL="60958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Purchase cloud powered AI paid-API solutions (containing pre-trained models) such as azure cognitive services for text analytics,  speech recognition. </a:t>
            </a:r>
            <a:endParaRPr u="sng">
              <a:solidFill>
                <a:schemeClr val="hlink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188" lvl="0" marL="60958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Noto Sans Symbols"/>
              <a:buChar char="✔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Create your own data/label </a:t>
            </a:r>
            <a:endParaRPr/>
          </a:p>
          <a:p>
            <a:pPr indent="0" lvl="0" marL="609585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415600" y="3726063"/>
            <a:ext cx="7709452" cy="3334246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0" lvl="0" marL="152396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All the solutions described above have cons: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188" lvl="0" marL="609585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Costly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188" lvl="0" marL="609585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Training might be required to educate employees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188" lvl="0" marL="609585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Creates huge dependency on others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188" lvl="0" marL="609585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Time consuming e.g. evaluation of best products/ service provider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188" lvl="0" marL="609585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✔"/>
            </a:pPr>
            <a:r>
              <a:rPr b="0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Generating data might create bias and unreliable 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6419"/>
              <a:buFont typeface="Trebuchet MS"/>
              <a:buNone/>
            </a:pPr>
            <a:r>
              <a:rPr lang="en-US"/>
              <a:t>Key Solutions for data research</a:t>
            </a:r>
            <a:endParaRPr/>
          </a:p>
        </p:txBody>
      </p:sp>
      <p:sp>
        <p:nvSpPr>
          <p:cNvPr id="210" name="Google Shape;210;p26"/>
          <p:cNvSpPr txBox="1"/>
          <p:nvPr>
            <p:ph idx="1" type="body"/>
          </p:nvPr>
        </p:nvSpPr>
        <p:spPr>
          <a:xfrm>
            <a:off x="415600" y="1536633"/>
            <a:ext cx="9112713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2500" lnSpcReduction="20000"/>
          </a:bodyPr>
          <a:lstStyle/>
          <a:p>
            <a:pPr indent="-448615" lvl="0" marL="6095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Kaggle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www.kaggle.com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60958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These datasets are uploaded for data science problems. Along with raw data sets their description is also available (e.g. </a:t>
            </a:r>
            <a:r>
              <a:rPr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link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60958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48615" lvl="0" marL="6095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b="1" lang="en-US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Google Dataset Search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0" lvl="0" marL="6095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Google product to search data sets. It provides lists of sources containing structured as well as unstructured data sets.</a:t>
            </a:r>
            <a:endParaRPr/>
          </a:p>
          <a:p>
            <a:pPr indent="-448615" lvl="0" marL="60958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UC Irvine Machine Learning Repository</a:t>
            </a:r>
            <a:endParaRPr/>
          </a:p>
          <a:p>
            <a:pPr indent="0" lvl="0" marL="6095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Currently it maintains 588 data sets as a service to the machine learning community</a:t>
            </a:r>
            <a:endParaRPr/>
          </a:p>
          <a:p>
            <a:pPr indent="-448615" lvl="0" marL="60958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Noto Sans Symbols"/>
              <a:buChar char="✔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Web scraping </a:t>
            </a:r>
            <a:endParaRPr/>
          </a:p>
          <a:p>
            <a:pPr indent="-277176" lvl="0" marL="8953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Using python modules </a:t>
            </a:r>
            <a:endParaRPr/>
          </a:p>
          <a:p>
            <a:pPr indent="-277176" lvl="0" marL="89533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ct val="100000"/>
              <a:buFont typeface="Arial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Paid web-scraping tools e.g. Octoparse, ParseHub, Dexi.io</a:t>
            </a:r>
            <a:endParaRPr/>
          </a:p>
          <a:p>
            <a:pPr indent="0" lvl="0" marL="60958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609585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ct val="100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1"/>
              </a:buClr>
              <a:buSzPct val="93342"/>
              <a:buFont typeface="Trebuchet MS"/>
              <a:buNone/>
            </a:pPr>
            <a:r>
              <a:rPr lang="en-US" sz="3333"/>
              <a:t>General approaches for data use in data science</a:t>
            </a:r>
            <a:endParaRPr sz="3333"/>
          </a:p>
        </p:txBody>
      </p:sp>
      <p:sp>
        <p:nvSpPr>
          <p:cNvPr id="216" name="Google Shape;216;p27"/>
          <p:cNvSpPr txBox="1"/>
          <p:nvPr>
            <p:ph idx="1" type="body"/>
          </p:nvPr>
        </p:nvSpPr>
        <p:spPr>
          <a:xfrm>
            <a:off x="561374" y="1483625"/>
            <a:ext cx="8993443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/>
          <a:p>
            <a:pPr indent="-457188" lvl="0" marL="6095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Direct import into tool from data source 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423323" lvl="1" marL="12191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Data connection to warehouse / data lake (python to azure data warehouse)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423323" lvl="1" marL="12191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Structured csv data on website (e.g. pd.read_csv(url))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423323" lvl="1" marL="12191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API connection (e.g. stock data using paid python APIs)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423323" lvl="1" marL="12191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Scraping unstructured data ( social networking data using python 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57188" lvl="0" marL="609585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Manual import in tool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  <a:p>
            <a:pPr indent="-423323" lvl="1" marL="12191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Dataset collected in excel / csv / text / images / audio files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423323" lvl="1" marL="12191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Reading PDF manuals and reports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