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g2gMIThctZYNRSIrCEj876H1h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211A41-CC96-483B-AD34-25FC5B43C264}">
  <a:tblStyle styleId="{D0211A41-CC96-483B-AD34-25FC5B43C2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28233816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e282338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32666cd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e32666cd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32666cd5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e32666cd5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r"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kaggle.com/" TargetMode="External"/><Relationship Id="rId4" Type="http://schemas.openxmlformats.org/officeDocument/2006/relationships/hyperlink" Target="https://www.kaggle.com/arashnic/earthquake-magnitude-damage-and-impact?select=csv_individual_demographics.csv" TargetMode="External"/><Relationship Id="rId5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Dataset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"/>
          <p:cNvGrpSpPr/>
          <p:nvPr/>
        </p:nvGrpSpPr>
        <p:grpSpPr>
          <a:xfrm>
            <a:off x="3168611" y="1693913"/>
            <a:ext cx="4939032" cy="3903563"/>
            <a:chOff x="1828598" y="-23468"/>
            <a:chExt cx="4939032" cy="3903563"/>
          </a:xfrm>
        </p:grpSpPr>
        <p:sp>
          <p:nvSpPr>
            <p:cNvPr id="158" name="Google Shape;158;p2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9" name="Google Shape;169;p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Dataset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82338166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75" name="Google Shape;175;ge282338166_0_0"/>
          <p:cNvSpPr txBox="1"/>
          <p:nvPr>
            <p:ph idx="1" type="body"/>
          </p:nvPr>
        </p:nvSpPr>
        <p:spPr>
          <a:xfrm>
            <a:off x="561374" y="1356967"/>
            <a:ext cx="87813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own sources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Research conducted by company itself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stored through CRM tools in data lake / data warehouse (e.g. Salesforce)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stored through employee portals in data lake / data warehouse (e.g. SAP)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analysis and business reports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e282338166_0_0"/>
          <p:cNvPicPr preferRelativeResize="0"/>
          <p:nvPr/>
        </p:nvPicPr>
        <p:blipFill rotWithShape="1">
          <a:blip r:embed="rId3">
            <a:alphaModFix/>
          </a:blip>
          <a:srcRect b="0" l="0" r="35724" t="0"/>
          <a:stretch/>
        </p:blipFill>
        <p:spPr>
          <a:xfrm>
            <a:off x="3739575" y="4476550"/>
            <a:ext cx="2191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e28233816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5350" y="1558000"/>
            <a:ext cx="1547325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32666cd51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83" name="Google Shape;183;ge32666cd51_0_0"/>
          <p:cNvSpPr txBox="1"/>
          <p:nvPr>
            <p:ph idx="1" type="body"/>
          </p:nvPr>
        </p:nvSpPr>
        <p:spPr>
          <a:xfrm>
            <a:off x="561374" y="2499967"/>
            <a:ext cx="87813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Secondary Sources or Open Sources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Official Government websites and sources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reports from research institutes/research firms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Scraping from other websites (Social networking, Stocks etc)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 websites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4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32666cd51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89" name="Google Shape;189;ge32666cd51_0_7"/>
          <p:cNvSpPr txBox="1"/>
          <p:nvPr/>
        </p:nvSpPr>
        <p:spPr>
          <a:xfrm>
            <a:off x="692426" y="1812524"/>
            <a:ext cx="8928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Considerations in data research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business problem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lists of analytical approaches (algorithms) to solve your business problems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data sources to pursue machine learning study</a:t>
            </a:r>
            <a:endParaRPr/>
          </a:p>
        </p:txBody>
      </p:sp>
      <p:sp>
        <p:nvSpPr>
          <p:cNvPr id="190" name="Google Shape;190;ge32666cd51_0_7"/>
          <p:cNvSpPr txBox="1"/>
          <p:nvPr/>
        </p:nvSpPr>
        <p:spPr>
          <a:xfrm>
            <a:off x="214600" y="3605858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 likelihood of a person to response positive on a loan product campaign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301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A5301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1" name="Google Shape;191;ge32666cd51_0_7"/>
          <p:cNvGraphicFramePr/>
          <p:nvPr/>
        </p:nvGraphicFramePr>
        <p:xfrm>
          <a:off x="751450" y="471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{D0211A41-CC96-483B-AD34-25FC5B43C264}</a:tableStyleId>
              </a:tblPr>
              <a:tblGrid>
                <a:gridCol w="5897650"/>
                <a:gridCol w="50193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demography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family and personal information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Financial assets (with company and outside company)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FD, Mutual funds, stocks , physical assets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Financial Liability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(with company and outside company)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Loans, credit cards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Credit score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Cibil score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Customer behaviour towards company campaigns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email activeness, social media presence, other engagement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rPr lang="en-US" sz="3333"/>
              <a:t>Process</a:t>
            </a:r>
            <a:r>
              <a:rPr lang="en-US" sz="3333"/>
              <a:t> of Data Research</a:t>
            </a:r>
            <a:endParaRPr sz="3333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t/>
            </a:r>
            <a:endParaRPr b="1" sz="3333">
              <a:solidFill>
                <a:schemeClr val="dk2"/>
              </a:solidFill>
            </a:endParaRPr>
          </a:p>
        </p:txBody>
      </p:sp>
      <p:sp>
        <p:nvSpPr>
          <p:cNvPr id="197" name="Google Shape;197;p3"/>
          <p:cNvSpPr txBox="1"/>
          <p:nvPr>
            <p:ph idx="1" type="body"/>
          </p:nvPr>
        </p:nvSpPr>
        <p:spPr>
          <a:xfrm>
            <a:off x="415600" y="1356967"/>
            <a:ext cx="915247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Coordinate with stakeholders to understand data sources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Study available relevant data sources (Data Warehouses / Excel reports) in organization IT 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relevant data and plan for data collection</a:t>
            </a:r>
            <a:endParaRPr/>
          </a:p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Mapping different data sources into Data lake/ Data Warehouse is a critical process</a:t>
            </a:r>
            <a:endParaRPr/>
          </a:p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Understanding the ETL/ELT Process required for handling of the data</a:t>
            </a:r>
            <a:endParaRPr/>
          </a:p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Impact on each of the data source towards the Client Specific needs</a:t>
            </a:r>
            <a:endParaRPr/>
          </a:p>
          <a:p>
            <a:pPr indent="-285750" lvl="0" marL="461006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Integrity &amp; Confidentiality consideration ( Data Leakage has severe impact on Brands)</a:t>
            </a:r>
            <a:endParaRPr/>
          </a:p>
          <a:p>
            <a:pPr indent="0" lvl="0" marL="175256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rPr lang="en-US" sz="3333"/>
              <a:t>Alternative solutions for Data</a:t>
            </a:r>
            <a:endParaRPr b="1" sz="3333">
              <a:solidFill>
                <a:schemeClr val="dk2"/>
              </a:solidFill>
            </a:endParaRPr>
          </a:p>
        </p:txBody>
      </p:sp>
      <p:sp>
        <p:nvSpPr>
          <p:cNvPr id="203" name="Google Shape;203;p4"/>
          <p:cNvSpPr txBox="1"/>
          <p:nvPr>
            <p:ph idx="1" type="body"/>
          </p:nvPr>
        </p:nvSpPr>
        <p:spPr>
          <a:xfrm>
            <a:off x="415600" y="1129849"/>
            <a:ext cx="9125965" cy="28233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5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Purchase ready to use AI products e.g. grammarly for content management, ‘trend spider’  for smart trading. </a:t>
            </a:r>
            <a:endParaRPr/>
          </a:p>
          <a:p>
            <a:pPr indent="-457188" lvl="0" marL="609585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Hire an external AI solution provider to outsource end to end ML study.</a:t>
            </a:r>
            <a:endParaRPr/>
          </a:p>
          <a:p>
            <a:pPr indent="-457188" lvl="0" marL="609585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Purchase cloud powered AI paid-API solutions (containing pre-trained models) such as azure cognitive services for text analytics,  speech recognition. 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rtl="0" algn="l"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your own data/label </a:t>
            </a:r>
            <a:endParaRPr/>
          </a:p>
          <a:p>
            <a:pPr indent="0" lvl="0" marL="609585" rtl="0" algn="l"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415600" y="3726063"/>
            <a:ext cx="7709452" cy="333424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152396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 the solutions described above have cons:</a:t>
            </a:r>
            <a:endParaRPr/>
          </a:p>
          <a:p>
            <a:pPr indent="-457188" lvl="0" marL="609585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Costly </a:t>
            </a:r>
            <a:endParaRPr/>
          </a:p>
          <a:p>
            <a:pPr indent="-457188" lvl="0" marL="609585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Training might be required to educate employees</a:t>
            </a:r>
            <a:endParaRPr/>
          </a:p>
          <a:p>
            <a:pPr indent="-457188" lvl="0" marL="609585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Creates huge dependency on others</a:t>
            </a:r>
            <a:endParaRPr/>
          </a:p>
          <a:p>
            <a:pPr indent="-457188" lvl="0" marL="609585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consuming e.g. evaluation of best products/ service provider</a:t>
            </a:r>
            <a:endParaRPr/>
          </a:p>
          <a:p>
            <a:pPr indent="-457188" lvl="0" marL="609585" marR="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Generating data might create bias and unreliable conclusions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Key Solutions for data research</a:t>
            </a:r>
            <a:endParaRPr/>
          </a:p>
        </p:txBody>
      </p:sp>
      <p:sp>
        <p:nvSpPr>
          <p:cNvPr id="210" name="Google Shape;210;p5"/>
          <p:cNvSpPr txBox="1"/>
          <p:nvPr>
            <p:ph idx="1" type="body"/>
          </p:nvPr>
        </p:nvSpPr>
        <p:spPr>
          <a:xfrm>
            <a:off x="415600" y="1536633"/>
            <a:ext cx="9112713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448616" lvl="0" marL="609585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Kaggle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www.kaggle.com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rtl="0" algn="l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These datasets are uploaded for data science problems. Along with raw data sets their description is also available (e.g.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609585" rtl="0" algn="l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48616" lvl="0" marL="609585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Google Dataset Search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Google product to search data sets. It provides lists of sources containing structured as well as unstructured data sets.</a:t>
            </a:r>
            <a:endParaRPr/>
          </a:p>
          <a:p>
            <a:pPr indent="-448616" lvl="0" marL="609585" rtl="0" algn="l"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UC Irvine Machine Learning Repository</a:t>
            </a:r>
            <a:endParaRPr/>
          </a:p>
          <a:p>
            <a:pPr indent="0" lvl="0" marL="609585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Currently it maintains 588 data sets as a service to the machine learning community</a:t>
            </a:r>
            <a:endParaRPr/>
          </a:p>
          <a:p>
            <a:pPr indent="-448616" lvl="0" marL="609585" rtl="0" algn="l"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Web scraping </a:t>
            </a:r>
            <a:endParaRPr/>
          </a:p>
          <a:p>
            <a:pPr indent="-277177" lvl="0" marL="895335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python modules </a:t>
            </a:r>
            <a:endParaRPr/>
          </a:p>
          <a:p>
            <a:pPr indent="-277177" lvl="0" marL="895335" rtl="0" algn="l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Paid web-scraping tools e.g. Octoparse, ParseHub, Dexi.io</a:t>
            </a:r>
            <a:endParaRPr/>
          </a:p>
          <a:p>
            <a:pPr indent="0" lvl="0" marL="609585" rtl="0" algn="l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rtl="0" algn="l">
              <a:spcBef>
                <a:spcPts val="1600"/>
              </a:spcBef>
              <a:spcAft>
                <a:spcPts val="160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rPr lang="en-US" sz="3333"/>
              <a:t>General approaches for data use in data science</a:t>
            </a:r>
            <a:endParaRPr sz="3333"/>
          </a:p>
        </p:txBody>
      </p:sp>
      <p:sp>
        <p:nvSpPr>
          <p:cNvPr id="216" name="Google Shape;216;p6"/>
          <p:cNvSpPr txBox="1"/>
          <p:nvPr>
            <p:ph idx="1" type="body"/>
          </p:nvPr>
        </p:nvSpPr>
        <p:spPr>
          <a:xfrm>
            <a:off x="561374" y="1483625"/>
            <a:ext cx="8993443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5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Direct import into tool from data source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connection to warehouse / data lake (python to azure data warehouse)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Structured csv data on website (e.g. pd.read_csv(url))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connection (e.g. stock data using paid python APIs)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Scraping unstructured data ( social networking data using python 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Manual import in tool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Dataset collected in excel / csv / text / images / audio files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Reading PDF manuals and reports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2020-03-09T07:30:05Z</dcterms:created>
  <dc:creator>Nishanthini M g m</dc:creator>
</cp:coreProperties>
</file>