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0" r:id="rId3"/>
    <p:sldId id="269" r:id="rId4"/>
    <p:sldId id="266" r:id="rId5"/>
    <p:sldId id="267" r:id="rId6"/>
    <p:sldId id="268" r:id="rId7"/>
    <p:sldId id="270" r:id="rId8"/>
    <p:sldId id="27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8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8034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58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7699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68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37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9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813" cy="91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4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3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8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9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7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4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5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8/8/2020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8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E9AA3-F84F-4B68-ADC1-52B4AFE55A0F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5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Decision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29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Model Inference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05" y="1390918"/>
            <a:ext cx="5776154" cy="459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4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31575"/>
            <a:ext cx="8596668" cy="669150"/>
          </a:xfrm>
        </p:spPr>
        <p:txBody>
          <a:bodyPr/>
          <a:lstStyle/>
          <a:p>
            <a:r>
              <a:rPr lang="en-US" dirty="0" smtClean="0"/>
              <a:t>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726"/>
            <a:ext cx="8596668" cy="476261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Decision tree is a flowchart like tree structure, where each internal node denotes a test on an attribute, each branch represents an outcome of the test, and each leaf node (terminal node) holds a class label.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Tree based learning algorithms are considered to be one of the best and mostly used supervised learning methods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Tree based methods empower predictive models with high accuracy, stability and ease of interpretation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Unlike linear models, they map non-linear relationships quite well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They are adaptable at solving any kind of problem at hand (classification or regression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Methods like decision trees, random forest, gradient boosting are being popularly used in all kinds of data science problems.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78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b="1" dirty="0"/>
              <a:t>Assumptions while creating Decision Tree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7076" y="1640399"/>
            <a:ext cx="800207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Some of the assumptions we make while using Decision tree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At the beginning, the whole training set is considered as the 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root.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values are preferred to be categorical. If the values are continuous then they are discretized prior to building the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Records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are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distributed recursively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on the basis of attribute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Order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placing attributes as root or internal node of the tree is done by using some statistical approach.</a:t>
            </a:r>
            <a:endParaRPr lang="en-US" sz="16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21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396" y="509202"/>
            <a:ext cx="8596668" cy="1320800"/>
          </a:xfrm>
        </p:spPr>
        <p:txBody>
          <a:bodyPr/>
          <a:lstStyle/>
          <a:p>
            <a:r>
              <a:rPr lang="en-US" b="1" dirty="0">
                <a:latin typeface="medium-content-serif-font"/>
              </a:rPr>
              <a:t>Common terms used with Decision trees:</a:t>
            </a:r>
            <a:endParaRPr lang="en-US" dirty="0">
              <a:latin typeface="medium-content-serif-fon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83396" y="1830002"/>
            <a:ext cx="834551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Root </a:t>
            </a: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 It represents entire population or sample and this further gets divided into two or more homogeneous sets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Splitting: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It is a process of dividing a node into two or more sub-nodes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Decision Node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 When a sub-node splits into further sub-nodes, then it is called decision node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Leaf/ Terminal Node: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Nodes do not split is called Leaf or Terminal node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Pruning: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When we remove sub-nodes of a decision node, this process is called pruning. You can say opposite process of splitting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Branch / Sub-Tree: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A sub section of entire tree is called branch or sub-tree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Parent and Child Node: 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node, which is divided into sub-nodes is called parent node of sub-nodes whereas sub-nodes are the child of parent node.</a:t>
            </a:r>
          </a:p>
        </p:txBody>
      </p:sp>
    </p:spTree>
    <p:extLst>
      <p:ext uri="{BB962C8B-B14F-4D97-AF65-F5344CB8AC3E}">
        <p14:creationId xmlns:p14="http://schemas.microsoft.com/office/powerpoint/2010/main" val="33343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Sample Decision Tree</a:t>
            </a:r>
            <a:endParaRPr 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27" y="1620793"/>
            <a:ext cx="7043715" cy="416601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470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How a Decision Tree Works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0107" y="1421665"/>
            <a:ext cx="84914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Place the best attribute of the dataset at the root of the tree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Split the training set into subsets. Subsets should be made in such a way that each subset contains data with the same value for an attribute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Repeat step 1 and step 2 on each subset until you find leaf nodes in all the branches of the tree.</a:t>
            </a:r>
          </a:p>
        </p:txBody>
      </p:sp>
      <p:pic>
        <p:nvPicPr>
          <p:cNvPr id="1028" name="Picture 4" descr="Decision tree: Part 2/2 - Toward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30" y="3237547"/>
            <a:ext cx="4429304" cy="303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844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Hyper parameter Tuning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7334" y="1700011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criterion</a:t>
            </a:r>
            <a:r>
              <a:rPr kumimoji="0" lang="en-US" sz="1200" b="1" i="1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{“</a:t>
            </a:r>
            <a:r>
              <a:rPr kumimoji="0" lang="en-US" sz="1200" b="1" i="1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gini</a:t>
            </a:r>
            <a:r>
              <a:rPr kumimoji="0" lang="en-US" sz="1200" b="1" i="1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”, “entropy”}, default=”</a:t>
            </a:r>
            <a:r>
              <a:rPr kumimoji="0" lang="en-US" sz="1200" b="1" i="1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gini</a:t>
            </a:r>
            <a:r>
              <a:rPr kumimoji="0" lang="en-US" sz="1200" b="1" i="1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”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The function to measure the quality of a split. Supported criteria are “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gini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” for the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Gini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impurity and “entropy” for the information gain.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77334" y="1956157"/>
            <a:ext cx="8312532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splitter</a:t>
            </a:r>
            <a:r>
              <a:rPr kumimoji="0" lang="en-US" sz="1200" b="1" i="1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{“best”, “random”}, default=”best”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The strategy used to choose the split at each node. Supported strategies are “best” to choose the best split and “random”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to choose the best random split.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8555" y="2916931"/>
            <a:ext cx="8290090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max_depth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kumimoji="0" lang="en-US" sz="1200" b="1" i="1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int</a:t>
            </a:r>
            <a:r>
              <a:rPr kumimoji="0" lang="en-US" sz="1200" b="1" i="1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, default=None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The maximum depth of the tree. If None, then nodes are expanded until all leaves are pure or until all leaves contain less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than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min_samples_split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samples.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8555" y="3648066"/>
            <a:ext cx="4646465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min_samples_split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kumimoji="0" lang="en-US" sz="1200" b="1" i="1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int</a:t>
            </a:r>
            <a:r>
              <a:rPr kumimoji="0" lang="en-US" sz="1200" b="1" i="1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or float, default=2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The minimum number of samples required to split an internal node: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7334" y="4312034"/>
            <a:ext cx="8505303" cy="14157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latin typeface="Arial" panose="020B0604020202020204" pitchFamily="34" charset="0"/>
              </a:rPr>
              <a:t>min_samples_leaf</a:t>
            </a:r>
            <a:r>
              <a:rPr lang="en-US" sz="1200" b="1" dirty="0" smtClean="0">
                <a:latin typeface="Arial" panose="020B0604020202020204" pitchFamily="34" charset="0"/>
              </a:rPr>
              <a:t> </a:t>
            </a:r>
            <a:r>
              <a:rPr lang="en-US" sz="1200" b="1" dirty="0" err="1" smtClean="0">
                <a:latin typeface="Arial" panose="020B0604020202020204" pitchFamily="34" charset="0"/>
              </a:rPr>
              <a:t>int</a:t>
            </a:r>
            <a:r>
              <a:rPr lang="en-US" sz="1200" b="1" dirty="0" smtClean="0">
                <a:latin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</a:rPr>
              <a:t>or float, default=1</a:t>
            </a: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212529"/>
                </a:solidFill>
                <a:latin typeface="-apple-system"/>
              </a:rPr>
              <a:t>The minimum number of samples required to be at a leaf node. A split point at any depth will only be considered if it leaves </a:t>
            </a:r>
            <a:endParaRPr lang="en-US" sz="1200" dirty="0" smtClean="0">
              <a:solidFill>
                <a:srgbClr val="212529"/>
              </a:solidFill>
              <a:latin typeface="-apple-system"/>
            </a:endParaRP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212529"/>
                </a:solidFill>
                <a:latin typeface="-apple-system"/>
              </a:rPr>
              <a:t>at </a:t>
            </a:r>
            <a:r>
              <a:rPr lang="en-US" sz="1200" dirty="0">
                <a:solidFill>
                  <a:srgbClr val="212529"/>
                </a:solidFill>
                <a:latin typeface="-apple-system"/>
              </a:rPr>
              <a:t>least </a:t>
            </a:r>
            <a:r>
              <a:rPr lang="en-US" sz="1200" dirty="0" err="1">
                <a:solidFill>
                  <a:srgbClr val="212529"/>
                </a:solidFill>
                <a:latin typeface="-apple-system"/>
              </a:rPr>
              <a:t>min_samples_leaf</a:t>
            </a:r>
            <a:r>
              <a:rPr lang="en-US" sz="1200" dirty="0">
                <a:solidFill>
                  <a:srgbClr val="212529"/>
                </a:solidFill>
                <a:latin typeface="-apple-system"/>
              </a:rPr>
              <a:t> </a:t>
            </a:r>
            <a:r>
              <a:rPr lang="en-US" sz="1200" dirty="0" smtClean="0">
                <a:solidFill>
                  <a:srgbClr val="212529"/>
                </a:solidFill>
                <a:latin typeface="-apple-system"/>
              </a:rPr>
              <a:t>training </a:t>
            </a:r>
            <a:r>
              <a:rPr lang="en-US" sz="1200" dirty="0">
                <a:solidFill>
                  <a:srgbClr val="212529"/>
                </a:solidFill>
                <a:latin typeface="-apple-system"/>
              </a:rPr>
              <a:t>samples in each of the left and right branches. This may have the effect of smoothing the model, especially in regression.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62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849" y="250423"/>
            <a:ext cx="8596668" cy="1320800"/>
          </a:xfrm>
        </p:spPr>
        <p:txBody>
          <a:bodyPr/>
          <a:lstStyle/>
          <a:p>
            <a:r>
              <a:rPr lang="en-US" dirty="0" smtClean="0"/>
              <a:t> Hyper Parameter Tuning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40158" y="971059"/>
            <a:ext cx="4716997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max_features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kumimoji="0" lang="en-US" sz="1200" b="1" i="1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int</a:t>
            </a:r>
            <a:r>
              <a:rPr kumimoji="0" lang="en-US" sz="1200" b="1" i="1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, float or {“auto”, “</a:t>
            </a:r>
            <a:r>
              <a:rPr kumimoji="0" lang="en-US" sz="1200" b="1" i="1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sqrt</a:t>
            </a:r>
            <a:r>
              <a:rPr kumimoji="0" lang="en-US" sz="1200" b="1" i="1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”, “log2”}, default=None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The number of features to consider when looking for the best split: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40158" y="1853456"/>
            <a:ext cx="7607019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latin typeface="Arial" panose="020B0604020202020204" pitchFamily="34" charset="0"/>
              </a:rPr>
              <a:t>max_leaf_nodes</a:t>
            </a:r>
            <a:r>
              <a:rPr lang="en-US" sz="1200" b="1" dirty="0" smtClean="0">
                <a:latin typeface="Arial" panose="020B0604020202020204" pitchFamily="34" charset="0"/>
              </a:rPr>
              <a:t> </a:t>
            </a:r>
            <a:r>
              <a:rPr lang="en-US" sz="1200" b="1" dirty="0" err="1" smtClean="0">
                <a:latin typeface="Arial" panose="020B0604020202020204" pitchFamily="34" charset="0"/>
              </a:rPr>
              <a:t>int</a:t>
            </a:r>
            <a:r>
              <a:rPr lang="en-US" sz="1200" b="1" dirty="0">
                <a:latin typeface="Arial" panose="020B0604020202020204" pitchFamily="34" charset="0"/>
              </a:rPr>
              <a:t>, </a:t>
            </a:r>
            <a:r>
              <a:rPr lang="en-US" sz="1200" b="1" dirty="0" smtClean="0">
                <a:latin typeface="Arial" panose="020B0604020202020204" pitchFamily="34" charset="0"/>
              </a:rPr>
              <a:t>default=None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latin typeface="Arial" panose="020B0604020202020204" pitchFamily="34" charset="0"/>
            </a:endParaRP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212529"/>
                </a:solidFill>
                <a:latin typeface="-apple-system"/>
              </a:rPr>
              <a:t>Grow a tree with </a:t>
            </a:r>
            <a:r>
              <a:rPr lang="en-US" sz="1200" dirty="0" err="1">
                <a:solidFill>
                  <a:srgbClr val="212529"/>
                </a:solidFill>
                <a:latin typeface="-apple-system"/>
              </a:rPr>
              <a:t>max_leaf_nodes</a:t>
            </a:r>
            <a:r>
              <a:rPr lang="en-US" sz="1200" dirty="0">
                <a:solidFill>
                  <a:srgbClr val="212529"/>
                </a:solidFill>
                <a:latin typeface="-apple-system"/>
              </a:rPr>
              <a:t> in best-first fashion. Best nodes are defined as relative reduction in impurity. </a:t>
            </a: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212529"/>
                </a:solidFill>
                <a:latin typeface="-apple-system"/>
              </a:rPr>
              <a:t>If None then unlimited number of leaf nodes.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56632" y="3042376"/>
            <a:ext cx="3487045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min_impurity_decrease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kumimoji="0" lang="en-US" sz="1200" b="1" i="1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float, default=0.0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A node will be split if this split induces a decrease 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of the impurity greater than or equal to this value.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7" name="Picture 5" descr="https://miro.medium.com/max/1920/1*aKX3_FDxlL6KKk4w8nGGag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00" b="8799"/>
          <a:stretch/>
        </p:blipFill>
        <p:spPr bwMode="auto">
          <a:xfrm>
            <a:off x="4844262" y="3042376"/>
            <a:ext cx="4094176" cy="313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896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Model Evaluation Metrics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70811" y="1399677"/>
            <a:ext cx="3353459" cy="19851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various metrics used to evaluate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results of the prediction are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Precision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Area Under ROC Curve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MAPE/ MAD/ RMSE (For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Regressors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60" y="3857156"/>
            <a:ext cx="8204489" cy="245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6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1463</TotalTime>
  <Words>467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Calibri</vt:lpstr>
      <vt:lpstr>medium-content-serif-font</vt:lpstr>
      <vt:lpstr>Trebuchet MS</vt:lpstr>
      <vt:lpstr>Wingdings 3</vt:lpstr>
      <vt:lpstr>Facet</vt:lpstr>
      <vt:lpstr>Decision Tree</vt:lpstr>
      <vt:lpstr> Introduction</vt:lpstr>
      <vt:lpstr> Assumptions while creating Decision Tree </vt:lpstr>
      <vt:lpstr>Common terms used with Decision trees:</vt:lpstr>
      <vt:lpstr> Sample Decision Tree</vt:lpstr>
      <vt:lpstr> How a Decision Tree Works</vt:lpstr>
      <vt:lpstr> Hyper parameter Tuning</vt:lpstr>
      <vt:lpstr> Hyper Parameter Tuning</vt:lpstr>
      <vt:lpstr> Model Evaluation Metrics</vt:lpstr>
      <vt:lpstr> Model Inference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dc:creator>Nishanthini M g m</dc:creator>
  <cp:lastModifiedBy>user</cp:lastModifiedBy>
  <cp:revision>102</cp:revision>
  <dcterms:created xsi:type="dcterms:W3CDTF">2020-03-09T07:30:05Z</dcterms:created>
  <dcterms:modified xsi:type="dcterms:W3CDTF">2020-08-08T09:06:58Z</dcterms:modified>
</cp:coreProperties>
</file>