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56" r:id="rId2"/>
    <p:sldId id="445" r:id="rId3"/>
    <p:sldId id="863" r:id="rId4"/>
    <p:sldId id="859" r:id="rId5"/>
    <p:sldId id="864" r:id="rId6"/>
    <p:sldId id="865" r:id="rId7"/>
    <p:sldId id="867" r:id="rId8"/>
    <p:sldId id="868" r:id="rId9"/>
    <p:sldId id="877" r:id="rId10"/>
    <p:sldId id="878" r:id="rId11"/>
    <p:sldId id="879" r:id="rId12"/>
    <p:sldId id="880" r:id="rId13"/>
    <p:sldId id="260" r:id="rId14"/>
    <p:sldId id="866" r:id="rId15"/>
    <p:sldId id="266" r:id="rId16"/>
    <p:sldId id="268" r:id="rId17"/>
    <p:sldId id="871" r:id="rId18"/>
    <p:sldId id="872" r:id="rId19"/>
    <p:sldId id="875" r:id="rId20"/>
    <p:sldId id="881" r:id="rId21"/>
    <p:sldId id="883" r:id="rId22"/>
    <p:sldId id="884" r:id="rId23"/>
    <p:sldId id="870" r:id="rId24"/>
    <p:sldId id="885" r:id="rId25"/>
    <p:sldId id="886" r:id="rId26"/>
    <p:sldId id="887" r:id="rId27"/>
    <p:sldId id="888" r:id="rId28"/>
    <p:sldId id="873" r:id="rId29"/>
    <p:sldId id="889" r:id="rId30"/>
    <p:sldId id="874" r:id="rId31"/>
    <p:sldId id="890" r:id="rId32"/>
    <p:sldId id="882" r:id="rId33"/>
    <p:sldId id="892" r:id="rId34"/>
    <p:sldId id="893" r:id="rId35"/>
    <p:sldId id="270" r:id="rId36"/>
    <p:sldId id="271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CBD5-EA48-4417-9417-FCB937904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889A33-2ADB-44CE-B499-92498A4D3D8F}">
      <dgm:prSet phldrT="[Text]" custT="1"/>
      <dgm:spPr/>
      <dgm:t>
        <a:bodyPr/>
        <a:lstStyle/>
        <a:p>
          <a:r>
            <a:rPr lang="en-US" sz="1400" dirty="0"/>
            <a:t>Supervised ML</a:t>
          </a:r>
        </a:p>
        <a:p>
          <a:r>
            <a:rPr lang="en-US" sz="1400" dirty="0"/>
            <a:t>(Target Variables)</a:t>
          </a:r>
          <a:endParaRPr lang="en-IN" sz="1400" dirty="0"/>
        </a:p>
      </dgm:t>
    </dgm:pt>
    <dgm:pt modelId="{76CD1ABF-C343-4DA5-88AF-22F2F408B522}" type="parTrans" cxnId="{9F885522-26CA-4B7A-89E3-238A8EA4E669}">
      <dgm:prSet/>
      <dgm:spPr/>
      <dgm:t>
        <a:bodyPr/>
        <a:lstStyle/>
        <a:p>
          <a:endParaRPr lang="en-IN" sz="1000"/>
        </a:p>
      </dgm:t>
    </dgm:pt>
    <dgm:pt modelId="{8E993672-2FDF-43A0-92CB-A12DB99F7E60}" type="sibTrans" cxnId="{9F885522-26CA-4B7A-89E3-238A8EA4E669}">
      <dgm:prSet/>
      <dgm:spPr/>
      <dgm:t>
        <a:bodyPr/>
        <a:lstStyle/>
        <a:p>
          <a:endParaRPr lang="en-IN" sz="1000"/>
        </a:p>
      </dgm:t>
    </dgm:pt>
    <dgm:pt modelId="{F16EE1EF-E459-4FBB-870C-7EAE8FC52AA8}">
      <dgm:prSet phldrT="[Text]" custT="1"/>
      <dgm:spPr/>
      <dgm:t>
        <a:bodyPr/>
        <a:lstStyle/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gm:t>
    </dgm:pt>
    <dgm:pt modelId="{69CABDB9-5007-43C6-AA54-86F892A32636}" type="parTrans" cxnId="{240A284F-6074-41DB-8E0D-76C5B41FCDEC}">
      <dgm:prSet/>
      <dgm:spPr/>
      <dgm:t>
        <a:bodyPr/>
        <a:lstStyle/>
        <a:p>
          <a:endParaRPr lang="en-IN" sz="1000"/>
        </a:p>
      </dgm:t>
    </dgm:pt>
    <dgm:pt modelId="{7DC32C17-9C19-4C77-AFE1-AD2E27CAD973}" type="sibTrans" cxnId="{240A284F-6074-41DB-8E0D-76C5B41FCDEC}">
      <dgm:prSet/>
      <dgm:spPr/>
      <dgm:t>
        <a:bodyPr/>
        <a:lstStyle/>
        <a:p>
          <a:endParaRPr lang="en-IN" sz="1000"/>
        </a:p>
      </dgm:t>
    </dgm:pt>
    <dgm:pt modelId="{FFC6566D-B217-4030-ABC4-0ACE3317E82E}">
      <dgm:prSet custT="1"/>
      <dgm:spPr/>
      <dgm:t>
        <a:bodyPr/>
        <a:lstStyle/>
        <a:p>
          <a:r>
            <a:rPr lang="en-US" sz="1400" dirty="0"/>
            <a:t>Regression</a:t>
          </a:r>
          <a:endParaRPr lang="en-IN" sz="1400" dirty="0"/>
        </a:p>
      </dgm:t>
    </dgm:pt>
    <dgm:pt modelId="{3D0DAE20-271A-4AD7-9EF7-749F10ADD5B5}" type="parTrans" cxnId="{EB234E0C-441F-468D-8B98-66774D69FCA9}">
      <dgm:prSet/>
      <dgm:spPr/>
      <dgm:t>
        <a:bodyPr/>
        <a:lstStyle/>
        <a:p>
          <a:endParaRPr lang="en-IN" sz="1200"/>
        </a:p>
      </dgm:t>
    </dgm:pt>
    <dgm:pt modelId="{610D6EBA-D306-42D1-9418-3941505BC3FF}" type="sibTrans" cxnId="{EB234E0C-441F-468D-8B98-66774D69FCA9}">
      <dgm:prSet/>
      <dgm:spPr/>
      <dgm:t>
        <a:bodyPr/>
        <a:lstStyle/>
        <a:p>
          <a:endParaRPr lang="en-IN" sz="1200"/>
        </a:p>
      </dgm:t>
    </dgm:pt>
    <dgm:pt modelId="{6220FBFB-3C80-4EAA-BF2F-19A14E80B690}">
      <dgm:prSet custT="1"/>
      <dgm:spPr/>
      <dgm:t>
        <a:bodyPr/>
        <a:lstStyle/>
        <a:p>
          <a:r>
            <a:rPr lang="en-US" sz="1400" dirty="0"/>
            <a:t>Linear Regression (Causal) , Time Series</a:t>
          </a:r>
        </a:p>
        <a:p>
          <a:r>
            <a:rPr lang="en-US" sz="1400" dirty="0"/>
            <a:t>Decision Tree</a:t>
          </a:r>
          <a:endParaRPr lang="en-IN" sz="1400" dirty="0"/>
        </a:p>
      </dgm:t>
    </dgm:pt>
    <dgm:pt modelId="{AB1B5D11-BEBC-46C7-9A78-22051B16C313}" type="parTrans" cxnId="{295353B6-2F5A-40E0-A537-2F065886B32C}">
      <dgm:prSet/>
      <dgm:spPr/>
      <dgm:t>
        <a:bodyPr/>
        <a:lstStyle/>
        <a:p>
          <a:endParaRPr lang="en-IN"/>
        </a:p>
      </dgm:t>
    </dgm:pt>
    <dgm:pt modelId="{9C1090FF-1F50-49FD-8195-C4CE7AE0910A}" type="sibTrans" cxnId="{295353B6-2F5A-40E0-A537-2F065886B32C}">
      <dgm:prSet/>
      <dgm:spPr/>
      <dgm:t>
        <a:bodyPr/>
        <a:lstStyle/>
        <a:p>
          <a:endParaRPr lang="en-IN"/>
        </a:p>
      </dgm:t>
    </dgm:pt>
    <dgm:pt modelId="{BB945297-D97F-48E7-B8EB-419774D2E9BE}">
      <dgm:prSet custT="1"/>
      <dgm:spPr/>
      <dgm:t>
        <a:bodyPr/>
        <a:lstStyle/>
        <a:p>
          <a:r>
            <a:rPr lang="en-US" sz="1400" dirty="0"/>
            <a:t>Logistic Regression , Decision Tree</a:t>
          </a:r>
          <a:endParaRPr lang="en-IN" sz="1400" dirty="0"/>
        </a:p>
      </dgm:t>
    </dgm:pt>
    <dgm:pt modelId="{798927BB-77BB-4C8B-905B-5CB7ADACBC7A}" type="parTrans" cxnId="{C0B81039-80FB-4A05-9995-218B8C791C0B}">
      <dgm:prSet/>
      <dgm:spPr/>
    </dgm:pt>
    <dgm:pt modelId="{B7C58D15-4291-4505-93A4-6B0D52F89D5B}" type="sibTrans" cxnId="{C0B81039-80FB-4A05-9995-218B8C791C0B}">
      <dgm:prSet/>
      <dgm:spPr/>
    </dgm:pt>
    <dgm:pt modelId="{DF5DE229-22AC-4657-9006-0D4C33A85328}" type="pres">
      <dgm:prSet presAssocID="{8781CBD5-EA48-4417-9417-FCB937904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C972D-BA0A-478A-943A-6864D2AAE205}" type="pres">
      <dgm:prSet presAssocID="{DC889A33-2ADB-44CE-B499-92498A4D3D8F}" presName="hierRoot1" presStyleCnt="0">
        <dgm:presLayoutVars>
          <dgm:hierBranch val="init"/>
        </dgm:presLayoutVars>
      </dgm:prSet>
      <dgm:spPr/>
    </dgm:pt>
    <dgm:pt modelId="{2519BDED-E2DB-4BD9-8438-DC87ACFF044F}" type="pres">
      <dgm:prSet presAssocID="{DC889A33-2ADB-44CE-B499-92498A4D3D8F}" presName="rootComposite1" presStyleCnt="0"/>
      <dgm:spPr/>
    </dgm:pt>
    <dgm:pt modelId="{65635382-5B08-456C-96AB-D85A3C61A94D}" type="pres">
      <dgm:prSet presAssocID="{DC889A33-2ADB-44CE-B499-92498A4D3D8F}" presName="rootText1" presStyleLbl="node0" presStyleIdx="0" presStyleCnt="1">
        <dgm:presLayoutVars>
          <dgm:chPref val="3"/>
        </dgm:presLayoutVars>
      </dgm:prSet>
      <dgm:spPr/>
    </dgm:pt>
    <dgm:pt modelId="{7175B93A-81BE-46C7-9B64-FE3173645DE8}" type="pres">
      <dgm:prSet presAssocID="{DC889A33-2ADB-44CE-B499-92498A4D3D8F}" presName="rootConnector1" presStyleLbl="node1" presStyleIdx="0" presStyleCnt="0"/>
      <dgm:spPr/>
    </dgm:pt>
    <dgm:pt modelId="{B246EC64-6C94-4944-9CAA-7FC0ADF1B4FE}" type="pres">
      <dgm:prSet presAssocID="{DC889A33-2ADB-44CE-B499-92498A4D3D8F}" presName="hierChild2" presStyleCnt="0"/>
      <dgm:spPr/>
    </dgm:pt>
    <dgm:pt modelId="{742C90C9-1601-43A8-8AA1-DBAF0F744752}" type="pres">
      <dgm:prSet presAssocID="{3D0DAE20-271A-4AD7-9EF7-749F10ADD5B5}" presName="Name37" presStyleLbl="parChTrans1D2" presStyleIdx="0" presStyleCnt="2"/>
      <dgm:spPr/>
    </dgm:pt>
    <dgm:pt modelId="{330A3D3C-5A66-44D0-B394-02167E2EC5DD}" type="pres">
      <dgm:prSet presAssocID="{FFC6566D-B217-4030-ABC4-0ACE3317E82E}" presName="hierRoot2" presStyleCnt="0">
        <dgm:presLayoutVars>
          <dgm:hierBranch val="init"/>
        </dgm:presLayoutVars>
      </dgm:prSet>
      <dgm:spPr/>
    </dgm:pt>
    <dgm:pt modelId="{DFC7DACA-1CF4-4AB3-8954-CA66944EF3AB}" type="pres">
      <dgm:prSet presAssocID="{FFC6566D-B217-4030-ABC4-0ACE3317E82E}" presName="rootComposite" presStyleCnt="0"/>
      <dgm:spPr/>
    </dgm:pt>
    <dgm:pt modelId="{AE0604E3-00FA-4F2A-8967-4842F43D2CAA}" type="pres">
      <dgm:prSet presAssocID="{FFC6566D-B217-4030-ABC4-0ACE3317E82E}" presName="rootText" presStyleLbl="node2" presStyleIdx="0" presStyleCnt="2">
        <dgm:presLayoutVars>
          <dgm:chPref val="3"/>
        </dgm:presLayoutVars>
      </dgm:prSet>
      <dgm:spPr/>
    </dgm:pt>
    <dgm:pt modelId="{BF9DA245-A23F-4672-8DA4-E8259FD02F10}" type="pres">
      <dgm:prSet presAssocID="{FFC6566D-B217-4030-ABC4-0ACE3317E82E}" presName="rootConnector" presStyleLbl="node2" presStyleIdx="0" presStyleCnt="2"/>
      <dgm:spPr/>
    </dgm:pt>
    <dgm:pt modelId="{DC0CD54C-138E-4796-977B-C593BD9CFBE6}" type="pres">
      <dgm:prSet presAssocID="{FFC6566D-B217-4030-ABC4-0ACE3317E82E}" presName="hierChild4" presStyleCnt="0"/>
      <dgm:spPr/>
    </dgm:pt>
    <dgm:pt modelId="{54816DF1-7CD4-4E1A-A4F3-D5F71671557A}" type="pres">
      <dgm:prSet presAssocID="{AB1B5D11-BEBC-46C7-9A78-22051B16C313}" presName="Name37" presStyleLbl="parChTrans1D3" presStyleIdx="0" presStyleCnt="2"/>
      <dgm:spPr/>
    </dgm:pt>
    <dgm:pt modelId="{B5F0DDAB-F111-41F2-92FC-F5A1AC1882BC}" type="pres">
      <dgm:prSet presAssocID="{6220FBFB-3C80-4EAA-BF2F-19A14E80B690}" presName="hierRoot2" presStyleCnt="0">
        <dgm:presLayoutVars>
          <dgm:hierBranch val="init"/>
        </dgm:presLayoutVars>
      </dgm:prSet>
      <dgm:spPr/>
    </dgm:pt>
    <dgm:pt modelId="{822D0E19-53E6-4073-A8F1-DC60C9E362F0}" type="pres">
      <dgm:prSet presAssocID="{6220FBFB-3C80-4EAA-BF2F-19A14E80B690}" presName="rootComposite" presStyleCnt="0"/>
      <dgm:spPr/>
    </dgm:pt>
    <dgm:pt modelId="{378C2ECB-4592-4650-828E-D494B11129EA}" type="pres">
      <dgm:prSet presAssocID="{6220FBFB-3C80-4EAA-BF2F-19A14E80B690}" presName="rootText" presStyleLbl="node3" presStyleIdx="0" presStyleCnt="2">
        <dgm:presLayoutVars>
          <dgm:chPref val="3"/>
        </dgm:presLayoutVars>
      </dgm:prSet>
      <dgm:spPr/>
    </dgm:pt>
    <dgm:pt modelId="{5F7055BC-7077-4087-9EAC-96A89BD412C3}" type="pres">
      <dgm:prSet presAssocID="{6220FBFB-3C80-4EAA-BF2F-19A14E80B690}" presName="rootConnector" presStyleLbl="node3" presStyleIdx="0" presStyleCnt="2"/>
      <dgm:spPr/>
    </dgm:pt>
    <dgm:pt modelId="{D6415012-5995-42B5-A4B1-9D8376F6BD6A}" type="pres">
      <dgm:prSet presAssocID="{6220FBFB-3C80-4EAA-BF2F-19A14E80B690}" presName="hierChild4" presStyleCnt="0"/>
      <dgm:spPr/>
    </dgm:pt>
    <dgm:pt modelId="{11626F1F-937A-44CC-9BE4-EEC0ED779687}" type="pres">
      <dgm:prSet presAssocID="{6220FBFB-3C80-4EAA-BF2F-19A14E80B690}" presName="hierChild5" presStyleCnt="0"/>
      <dgm:spPr/>
    </dgm:pt>
    <dgm:pt modelId="{DCFD1EDB-9EF1-4C52-A3E4-DD6D8C19AD1C}" type="pres">
      <dgm:prSet presAssocID="{FFC6566D-B217-4030-ABC4-0ACE3317E82E}" presName="hierChild5" presStyleCnt="0"/>
      <dgm:spPr/>
    </dgm:pt>
    <dgm:pt modelId="{1F9D50AF-8BFD-40E5-A695-21EC689E5AB5}" type="pres">
      <dgm:prSet presAssocID="{69CABDB9-5007-43C6-AA54-86F892A32636}" presName="Name37" presStyleLbl="parChTrans1D2" presStyleIdx="1" presStyleCnt="2"/>
      <dgm:spPr/>
    </dgm:pt>
    <dgm:pt modelId="{50E732F9-76E8-4114-A566-178247D681B9}" type="pres">
      <dgm:prSet presAssocID="{F16EE1EF-E459-4FBB-870C-7EAE8FC52AA8}" presName="hierRoot2" presStyleCnt="0">
        <dgm:presLayoutVars>
          <dgm:hierBranch val="init"/>
        </dgm:presLayoutVars>
      </dgm:prSet>
      <dgm:spPr/>
    </dgm:pt>
    <dgm:pt modelId="{26D4882B-92CE-4DF3-AAAD-C69188CDC3D9}" type="pres">
      <dgm:prSet presAssocID="{F16EE1EF-E459-4FBB-870C-7EAE8FC52AA8}" presName="rootComposite" presStyleCnt="0"/>
      <dgm:spPr/>
    </dgm:pt>
    <dgm:pt modelId="{BCA5D898-99F2-4EBB-9A4C-29265A1BD3E6}" type="pres">
      <dgm:prSet presAssocID="{F16EE1EF-E459-4FBB-870C-7EAE8FC52AA8}" presName="rootText" presStyleLbl="node2" presStyleIdx="1" presStyleCnt="2" custLinFactNeighborX="-739" custLinFactNeighborY="4062">
        <dgm:presLayoutVars>
          <dgm:chPref val="3"/>
        </dgm:presLayoutVars>
      </dgm:prSet>
      <dgm:spPr/>
    </dgm:pt>
    <dgm:pt modelId="{7403C422-6411-4E48-A453-0D4A9D5ABFBE}" type="pres">
      <dgm:prSet presAssocID="{F16EE1EF-E459-4FBB-870C-7EAE8FC52AA8}" presName="rootConnector" presStyleLbl="node2" presStyleIdx="1" presStyleCnt="2"/>
      <dgm:spPr/>
    </dgm:pt>
    <dgm:pt modelId="{4000E2BC-2AF0-437E-B707-C7EF0DE55AD7}" type="pres">
      <dgm:prSet presAssocID="{F16EE1EF-E459-4FBB-870C-7EAE8FC52AA8}" presName="hierChild4" presStyleCnt="0"/>
      <dgm:spPr/>
    </dgm:pt>
    <dgm:pt modelId="{CA8B750B-A26C-464C-8BC5-5ADA3F9EAF68}" type="pres">
      <dgm:prSet presAssocID="{798927BB-77BB-4C8B-905B-5CB7ADACBC7A}" presName="Name37" presStyleLbl="parChTrans1D3" presStyleIdx="1" presStyleCnt="2"/>
      <dgm:spPr/>
    </dgm:pt>
    <dgm:pt modelId="{9817881B-6631-479C-85D8-EB6C8825F15D}" type="pres">
      <dgm:prSet presAssocID="{BB945297-D97F-48E7-B8EB-419774D2E9BE}" presName="hierRoot2" presStyleCnt="0">
        <dgm:presLayoutVars>
          <dgm:hierBranch val="init"/>
        </dgm:presLayoutVars>
      </dgm:prSet>
      <dgm:spPr/>
    </dgm:pt>
    <dgm:pt modelId="{D7CC9BFA-D615-407E-A3E3-3645495031C0}" type="pres">
      <dgm:prSet presAssocID="{BB945297-D97F-48E7-B8EB-419774D2E9BE}" presName="rootComposite" presStyleCnt="0"/>
      <dgm:spPr/>
    </dgm:pt>
    <dgm:pt modelId="{F055DC32-003E-4528-8A8F-5CB75536F0DB}" type="pres">
      <dgm:prSet presAssocID="{BB945297-D97F-48E7-B8EB-419774D2E9BE}" presName="rootText" presStyleLbl="node3" presStyleIdx="1" presStyleCnt="2">
        <dgm:presLayoutVars>
          <dgm:chPref val="3"/>
        </dgm:presLayoutVars>
      </dgm:prSet>
      <dgm:spPr/>
    </dgm:pt>
    <dgm:pt modelId="{FF326236-AD55-48FA-AE68-F3DBF832AFFD}" type="pres">
      <dgm:prSet presAssocID="{BB945297-D97F-48E7-B8EB-419774D2E9BE}" presName="rootConnector" presStyleLbl="node3" presStyleIdx="1" presStyleCnt="2"/>
      <dgm:spPr/>
    </dgm:pt>
    <dgm:pt modelId="{BB96D2F9-8A4B-458D-965C-56CA8A4DEF89}" type="pres">
      <dgm:prSet presAssocID="{BB945297-D97F-48E7-B8EB-419774D2E9BE}" presName="hierChild4" presStyleCnt="0"/>
      <dgm:spPr/>
    </dgm:pt>
    <dgm:pt modelId="{5C192412-5236-4221-A316-82EEFCA58783}" type="pres">
      <dgm:prSet presAssocID="{BB945297-D97F-48E7-B8EB-419774D2E9BE}" presName="hierChild5" presStyleCnt="0"/>
      <dgm:spPr/>
    </dgm:pt>
    <dgm:pt modelId="{A0ADD72C-5B56-4B61-80BB-C7A9803F82D1}" type="pres">
      <dgm:prSet presAssocID="{F16EE1EF-E459-4FBB-870C-7EAE8FC52AA8}" presName="hierChild5" presStyleCnt="0"/>
      <dgm:spPr/>
    </dgm:pt>
    <dgm:pt modelId="{CD5F1BB2-EFF7-45CB-B124-5DE65034C933}" type="pres">
      <dgm:prSet presAssocID="{DC889A33-2ADB-44CE-B499-92498A4D3D8F}" presName="hierChild3" presStyleCnt="0"/>
      <dgm:spPr/>
    </dgm:pt>
  </dgm:ptLst>
  <dgm:cxnLst>
    <dgm:cxn modelId="{EB234E0C-441F-468D-8B98-66774D69FCA9}" srcId="{DC889A33-2ADB-44CE-B499-92498A4D3D8F}" destId="{FFC6566D-B217-4030-ABC4-0ACE3317E82E}" srcOrd="0" destOrd="0" parTransId="{3D0DAE20-271A-4AD7-9EF7-749F10ADD5B5}" sibTransId="{610D6EBA-D306-42D1-9418-3941505BC3FF}"/>
    <dgm:cxn modelId="{362A0C21-73B4-4C96-B92F-6FE72634B34D}" type="presOf" srcId="{8781CBD5-EA48-4417-9417-FCB937904D6B}" destId="{DF5DE229-22AC-4657-9006-0D4C33A85328}" srcOrd="0" destOrd="0" presId="urn:microsoft.com/office/officeart/2005/8/layout/orgChart1"/>
    <dgm:cxn modelId="{9F885522-26CA-4B7A-89E3-238A8EA4E669}" srcId="{8781CBD5-EA48-4417-9417-FCB937904D6B}" destId="{DC889A33-2ADB-44CE-B499-92498A4D3D8F}" srcOrd="0" destOrd="0" parTransId="{76CD1ABF-C343-4DA5-88AF-22F2F408B522}" sibTransId="{8E993672-2FDF-43A0-92CB-A12DB99F7E60}"/>
    <dgm:cxn modelId="{C0B81039-80FB-4A05-9995-218B8C791C0B}" srcId="{F16EE1EF-E459-4FBB-870C-7EAE8FC52AA8}" destId="{BB945297-D97F-48E7-B8EB-419774D2E9BE}" srcOrd="0" destOrd="0" parTransId="{798927BB-77BB-4C8B-905B-5CB7ADACBC7A}" sibTransId="{B7C58D15-4291-4505-93A4-6B0D52F89D5B}"/>
    <dgm:cxn modelId="{F87C2762-302E-4C1A-92C3-1F24B0079931}" type="presOf" srcId="{798927BB-77BB-4C8B-905B-5CB7ADACBC7A}" destId="{CA8B750B-A26C-464C-8BC5-5ADA3F9EAF68}" srcOrd="0" destOrd="0" presId="urn:microsoft.com/office/officeart/2005/8/layout/orgChart1"/>
    <dgm:cxn modelId="{BB022149-163E-4538-AD28-7BC19D9BC991}" type="presOf" srcId="{DC889A33-2ADB-44CE-B499-92498A4D3D8F}" destId="{65635382-5B08-456C-96AB-D85A3C61A94D}" srcOrd="0" destOrd="0" presId="urn:microsoft.com/office/officeart/2005/8/layout/orgChart1"/>
    <dgm:cxn modelId="{240A284F-6074-41DB-8E0D-76C5B41FCDEC}" srcId="{DC889A33-2ADB-44CE-B499-92498A4D3D8F}" destId="{F16EE1EF-E459-4FBB-870C-7EAE8FC52AA8}" srcOrd="1" destOrd="0" parTransId="{69CABDB9-5007-43C6-AA54-86F892A32636}" sibTransId="{7DC32C17-9C19-4C77-AFE1-AD2E27CAD973}"/>
    <dgm:cxn modelId="{2ABE3F8E-7467-4B4E-83EA-0B298797876B}" type="presOf" srcId="{F16EE1EF-E459-4FBB-870C-7EAE8FC52AA8}" destId="{BCA5D898-99F2-4EBB-9A4C-29265A1BD3E6}" srcOrd="0" destOrd="0" presId="urn:microsoft.com/office/officeart/2005/8/layout/orgChart1"/>
    <dgm:cxn modelId="{5E579A92-6DE7-4335-A3D9-0EAC8D382F7D}" type="presOf" srcId="{69CABDB9-5007-43C6-AA54-86F892A32636}" destId="{1F9D50AF-8BFD-40E5-A695-21EC689E5AB5}" srcOrd="0" destOrd="0" presId="urn:microsoft.com/office/officeart/2005/8/layout/orgChart1"/>
    <dgm:cxn modelId="{E2BAF193-82F1-4409-B4B0-D151B99889D8}" type="presOf" srcId="{F16EE1EF-E459-4FBB-870C-7EAE8FC52AA8}" destId="{7403C422-6411-4E48-A453-0D4A9D5ABFBE}" srcOrd="1" destOrd="0" presId="urn:microsoft.com/office/officeart/2005/8/layout/orgChart1"/>
    <dgm:cxn modelId="{053F37A1-BB87-48C8-A4B7-339D2D34CC16}" type="presOf" srcId="{3D0DAE20-271A-4AD7-9EF7-749F10ADD5B5}" destId="{742C90C9-1601-43A8-8AA1-DBAF0F744752}" srcOrd="0" destOrd="0" presId="urn:microsoft.com/office/officeart/2005/8/layout/orgChart1"/>
    <dgm:cxn modelId="{54B1E4A1-3962-4183-979A-3ADAA981F805}" type="presOf" srcId="{6220FBFB-3C80-4EAA-BF2F-19A14E80B690}" destId="{5F7055BC-7077-4087-9EAC-96A89BD412C3}" srcOrd="1" destOrd="0" presId="urn:microsoft.com/office/officeart/2005/8/layout/orgChart1"/>
    <dgm:cxn modelId="{5A2118B0-9E48-4F77-8791-4659BEDA8335}" type="presOf" srcId="{BB945297-D97F-48E7-B8EB-419774D2E9BE}" destId="{F055DC32-003E-4528-8A8F-5CB75536F0DB}" srcOrd="0" destOrd="0" presId="urn:microsoft.com/office/officeart/2005/8/layout/orgChart1"/>
    <dgm:cxn modelId="{295353B6-2F5A-40E0-A537-2F065886B32C}" srcId="{FFC6566D-B217-4030-ABC4-0ACE3317E82E}" destId="{6220FBFB-3C80-4EAA-BF2F-19A14E80B690}" srcOrd="0" destOrd="0" parTransId="{AB1B5D11-BEBC-46C7-9A78-22051B16C313}" sibTransId="{9C1090FF-1F50-49FD-8195-C4CE7AE0910A}"/>
    <dgm:cxn modelId="{9395A4BC-ADA1-4919-9984-613E8FFFA397}" type="presOf" srcId="{BB945297-D97F-48E7-B8EB-419774D2E9BE}" destId="{FF326236-AD55-48FA-AE68-F3DBF832AFFD}" srcOrd="1" destOrd="0" presId="urn:microsoft.com/office/officeart/2005/8/layout/orgChart1"/>
    <dgm:cxn modelId="{48A4CCD2-3A9E-48A4-A257-E71B0CD1D798}" type="presOf" srcId="{AB1B5D11-BEBC-46C7-9A78-22051B16C313}" destId="{54816DF1-7CD4-4E1A-A4F3-D5F71671557A}" srcOrd="0" destOrd="0" presId="urn:microsoft.com/office/officeart/2005/8/layout/orgChart1"/>
    <dgm:cxn modelId="{E702A1D4-80CE-4ECB-B06D-E993772AB6CD}" type="presOf" srcId="{6220FBFB-3C80-4EAA-BF2F-19A14E80B690}" destId="{378C2ECB-4592-4650-828E-D494B11129EA}" srcOrd="0" destOrd="0" presId="urn:microsoft.com/office/officeart/2005/8/layout/orgChart1"/>
    <dgm:cxn modelId="{57819DE6-37FF-43F6-BA8F-B1BF633A0F1B}" type="presOf" srcId="{FFC6566D-B217-4030-ABC4-0ACE3317E82E}" destId="{BF9DA245-A23F-4672-8DA4-E8259FD02F10}" srcOrd="1" destOrd="0" presId="urn:microsoft.com/office/officeart/2005/8/layout/orgChart1"/>
    <dgm:cxn modelId="{C3ED57EE-3BED-4155-AA2A-075F6C89631B}" type="presOf" srcId="{FFC6566D-B217-4030-ABC4-0ACE3317E82E}" destId="{AE0604E3-00FA-4F2A-8967-4842F43D2CAA}" srcOrd="0" destOrd="0" presId="urn:microsoft.com/office/officeart/2005/8/layout/orgChart1"/>
    <dgm:cxn modelId="{63A8CDFB-554C-4F11-9C74-6EDE249A79D4}" type="presOf" srcId="{DC889A33-2ADB-44CE-B499-92498A4D3D8F}" destId="{7175B93A-81BE-46C7-9B64-FE3173645DE8}" srcOrd="1" destOrd="0" presId="urn:microsoft.com/office/officeart/2005/8/layout/orgChart1"/>
    <dgm:cxn modelId="{9475A21C-2549-4EA8-A2DA-5894E8650A1C}" type="presParOf" srcId="{DF5DE229-22AC-4657-9006-0D4C33A85328}" destId="{0DAC972D-BA0A-478A-943A-6864D2AAE205}" srcOrd="0" destOrd="0" presId="urn:microsoft.com/office/officeart/2005/8/layout/orgChart1"/>
    <dgm:cxn modelId="{785A3EC0-920D-4935-8F29-4CB315224D7B}" type="presParOf" srcId="{0DAC972D-BA0A-478A-943A-6864D2AAE205}" destId="{2519BDED-E2DB-4BD9-8438-DC87ACFF044F}" srcOrd="0" destOrd="0" presId="urn:microsoft.com/office/officeart/2005/8/layout/orgChart1"/>
    <dgm:cxn modelId="{0ADEB850-DFD3-4A8F-B818-99891D837D53}" type="presParOf" srcId="{2519BDED-E2DB-4BD9-8438-DC87ACFF044F}" destId="{65635382-5B08-456C-96AB-D85A3C61A94D}" srcOrd="0" destOrd="0" presId="urn:microsoft.com/office/officeart/2005/8/layout/orgChart1"/>
    <dgm:cxn modelId="{5DEB9F69-5A54-4D8E-8053-91CE0A5881A1}" type="presParOf" srcId="{2519BDED-E2DB-4BD9-8438-DC87ACFF044F}" destId="{7175B93A-81BE-46C7-9B64-FE3173645DE8}" srcOrd="1" destOrd="0" presId="urn:microsoft.com/office/officeart/2005/8/layout/orgChart1"/>
    <dgm:cxn modelId="{D2120C34-A5A5-4D60-A34D-935256BA64BA}" type="presParOf" srcId="{0DAC972D-BA0A-478A-943A-6864D2AAE205}" destId="{B246EC64-6C94-4944-9CAA-7FC0ADF1B4FE}" srcOrd="1" destOrd="0" presId="urn:microsoft.com/office/officeart/2005/8/layout/orgChart1"/>
    <dgm:cxn modelId="{F3B09E5F-DF91-4129-973E-52C39771A69D}" type="presParOf" srcId="{B246EC64-6C94-4944-9CAA-7FC0ADF1B4FE}" destId="{742C90C9-1601-43A8-8AA1-DBAF0F744752}" srcOrd="0" destOrd="0" presId="urn:microsoft.com/office/officeart/2005/8/layout/orgChart1"/>
    <dgm:cxn modelId="{5270A075-8008-4114-ADB3-ADFDE3B9B308}" type="presParOf" srcId="{B246EC64-6C94-4944-9CAA-7FC0ADF1B4FE}" destId="{330A3D3C-5A66-44D0-B394-02167E2EC5DD}" srcOrd="1" destOrd="0" presId="urn:microsoft.com/office/officeart/2005/8/layout/orgChart1"/>
    <dgm:cxn modelId="{B958E3D8-9319-456A-8D51-55C4A9BE5DA6}" type="presParOf" srcId="{330A3D3C-5A66-44D0-B394-02167E2EC5DD}" destId="{DFC7DACA-1CF4-4AB3-8954-CA66944EF3AB}" srcOrd="0" destOrd="0" presId="urn:microsoft.com/office/officeart/2005/8/layout/orgChart1"/>
    <dgm:cxn modelId="{F0C3D390-AEE8-49A3-AB26-5194340AFE41}" type="presParOf" srcId="{DFC7DACA-1CF4-4AB3-8954-CA66944EF3AB}" destId="{AE0604E3-00FA-4F2A-8967-4842F43D2CAA}" srcOrd="0" destOrd="0" presId="urn:microsoft.com/office/officeart/2005/8/layout/orgChart1"/>
    <dgm:cxn modelId="{4E8B6728-BA10-47CD-833A-ACC939537F50}" type="presParOf" srcId="{DFC7DACA-1CF4-4AB3-8954-CA66944EF3AB}" destId="{BF9DA245-A23F-4672-8DA4-E8259FD02F10}" srcOrd="1" destOrd="0" presId="urn:microsoft.com/office/officeart/2005/8/layout/orgChart1"/>
    <dgm:cxn modelId="{9722D8EB-5E09-4378-A6FA-7A31AC85ABB4}" type="presParOf" srcId="{330A3D3C-5A66-44D0-B394-02167E2EC5DD}" destId="{DC0CD54C-138E-4796-977B-C593BD9CFBE6}" srcOrd="1" destOrd="0" presId="urn:microsoft.com/office/officeart/2005/8/layout/orgChart1"/>
    <dgm:cxn modelId="{E8F14D5E-0750-4560-BF40-3703CF6E811D}" type="presParOf" srcId="{DC0CD54C-138E-4796-977B-C593BD9CFBE6}" destId="{54816DF1-7CD4-4E1A-A4F3-D5F71671557A}" srcOrd="0" destOrd="0" presId="urn:microsoft.com/office/officeart/2005/8/layout/orgChart1"/>
    <dgm:cxn modelId="{C427A36B-A1EB-4B7F-BBC3-7ABA693912F3}" type="presParOf" srcId="{DC0CD54C-138E-4796-977B-C593BD9CFBE6}" destId="{B5F0DDAB-F111-41F2-92FC-F5A1AC1882BC}" srcOrd="1" destOrd="0" presId="urn:microsoft.com/office/officeart/2005/8/layout/orgChart1"/>
    <dgm:cxn modelId="{34586C6E-8DB3-4444-B798-F22904988F24}" type="presParOf" srcId="{B5F0DDAB-F111-41F2-92FC-F5A1AC1882BC}" destId="{822D0E19-53E6-4073-A8F1-DC60C9E362F0}" srcOrd="0" destOrd="0" presId="urn:microsoft.com/office/officeart/2005/8/layout/orgChart1"/>
    <dgm:cxn modelId="{FC48C23A-99EA-42AE-9243-56F8FC53D51C}" type="presParOf" srcId="{822D0E19-53E6-4073-A8F1-DC60C9E362F0}" destId="{378C2ECB-4592-4650-828E-D494B11129EA}" srcOrd="0" destOrd="0" presId="urn:microsoft.com/office/officeart/2005/8/layout/orgChart1"/>
    <dgm:cxn modelId="{B0B5B814-BB58-441D-8420-F213C773C5CF}" type="presParOf" srcId="{822D0E19-53E6-4073-A8F1-DC60C9E362F0}" destId="{5F7055BC-7077-4087-9EAC-96A89BD412C3}" srcOrd="1" destOrd="0" presId="urn:microsoft.com/office/officeart/2005/8/layout/orgChart1"/>
    <dgm:cxn modelId="{7A8F90E0-5E09-44BF-AA14-4C3238FD91E5}" type="presParOf" srcId="{B5F0DDAB-F111-41F2-92FC-F5A1AC1882BC}" destId="{D6415012-5995-42B5-A4B1-9D8376F6BD6A}" srcOrd="1" destOrd="0" presId="urn:microsoft.com/office/officeart/2005/8/layout/orgChart1"/>
    <dgm:cxn modelId="{C602ACE9-8562-48E5-BC0E-C7343E56E223}" type="presParOf" srcId="{B5F0DDAB-F111-41F2-92FC-F5A1AC1882BC}" destId="{11626F1F-937A-44CC-9BE4-EEC0ED779687}" srcOrd="2" destOrd="0" presId="urn:microsoft.com/office/officeart/2005/8/layout/orgChart1"/>
    <dgm:cxn modelId="{142F6BDB-4999-4CE6-A580-7BF5FEFDAB7C}" type="presParOf" srcId="{330A3D3C-5A66-44D0-B394-02167E2EC5DD}" destId="{DCFD1EDB-9EF1-4C52-A3E4-DD6D8C19AD1C}" srcOrd="2" destOrd="0" presId="urn:microsoft.com/office/officeart/2005/8/layout/orgChart1"/>
    <dgm:cxn modelId="{9FB98EFD-4CEA-45FF-85CA-54BB73FD7FB3}" type="presParOf" srcId="{B246EC64-6C94-4944-9CAA-7FC0ADF1B4FE}" destId="{1F9D50AF-8BFD-40E5-A695-21EC689E5AB5}" srcOrd="2" destOrd="0" presId="urn:microsoft.com/office/officeart/2005/8/layout/orgChart1"/>
    <dgm:cxn modelId="{1A557454-35D4-4E57-B79D-7868D73FB092}" type="presParOf" srcId="{B246EC64-6C94-4944-9CAA-7FC0ADF1B4FE}" destId="{50E732F9-76E8-4114-A566-178247D681B9}" srcOrd="3" destOrd="0" presId="urn:microsoft.com/office/officeart/2005/8/layout/orgChart1"/>
    <dgm:cxn modelId="{CDF4D205-05C3-4C4D-A65D-ADF26DAED198}" type="presParOf" srcId="{50E732F9-76E8-4114-A566-178247D681B9}" destId="{26D4882B-92CE-4DF3-AAAD-C69188CDC3D9}" srcOrd="0" destOrd="0" presId="urn:microsoft.com/office/officeart/2005/8/layout/orgChart1"/>
    <dgm:cxn modelId="{B8729F54-42CC-4EA5-984D-7AC63151FDC3}" type="presParOf" srcId="{26D4882B-92CE-4DF3-AAAD-C69188CDC3D9}" destId="{BCA5D898-99F2-4EBB-9A4C-29265A1BD3E6}" srcOrd="0" destOrd="0" presId="urn:microsoft.com/office/officeart/2005/8/layout/orgChart1"/>
    <dgm:cxn modelId="{66CD142D-C374-45CE-98B7-17D8D5C35A66}" type="presParOf" srcId="{26D4882B-92CE-4DF3-AAAD-C69188CDC3D9}" destId="{7403C422-6411-4E48-A453-0D4A9D5ABFBE}" srcOrd="1" destOrd="0" presId="urn:microsoft.com/office/officeart/2005/8/layout/orgChart1"/>
    <dgm:cxn modelId="{C97493EA-2BE8-4DAC-BE01-3A63D3199D86}" type="presParOf" srcId="{50E732F9-76E8-4114-A566-178247D681B9}" destId="{4000E2BC-2AF0-437E-B707-C7EF0DE55AD7}" srcOrd="1" destOrd="0" presId="urn:microsoft.com/office/officeart/2005/8/layout/orgChart1"/>
    <dgm:cxn modelId="{525BEE0A-988D-4D51-9CC8-5D720EF4ED0F}" type="presParOf" srcId="{4000E2BC-2AF0-437E-B707-C7EF0DE55AD7}" destId="{CA8B750B-A26C-464C-8BC5-5ADA3F9EAF68}" srcOrd="0" destOrd="0" presId="urn:microsoft.com/office/officeart/2005/8/layout/orgChart1"/>
    <dgm:cxn modelId="{17981CEB-F79B-4167-B311-DE8E3F550831}" type="presParOf" srcId="{4000E2BC-2AF0-437E-B707-C7EF0DE55AD7}" destId="{9817881B-6631-479C-85D8-EB6C8825F15D}" srcOrd="1" destOrd="0" presId="urn:microsoft.com/office/officeart/2005/8/layout/orgChart1"/>
    <dgm:cxn modelId="{661318CB-E89B-4B97-B5FE-C1F52F884F90}" type="presParOf" srcId="{9817881B-6631-479C-85D8-EB6C8825F15D}" destId="{D7CC9BFA-D615-407E-A3E3-3645495031C0}" srcOrd="0" destOrd="0" presId="urn:microsoft.com/office/officeart/2005/8/layout/orgChart1"/>
    <dgm:cxn modelId="{7C41E16B-BCCC-4087-909C-43789ED34BA0}" type="presParOf" srcId="{D7CC9BFA-D615-407E-A3E3-3645495031C0}" destId="{F055DC32-003E-4528-8A8F-5CB75536F0DB}" srcOrd="0" destOrd="0" presId="urn:microsoft.com/office/officeart/2005/8/layout/orgChart1"/>
    <dgm:cxn modelId="{92B1AEEC-3799-45CB-B12C-895AC2A3D52B}" type="presParOf" srcId="{D7CC9BFA-D615-407E-A3E3-3645495031C0}" destId="{FF326236-AD55-48FA-AE68-F3DBF832AFFD}" srcOrd="1" destOrd="0" presId="urn:microsoft.com/office/officeart/2005/8/layout/orgChart1"/>
    <dgm:cxn modelId="{765B3377-9D2A-4FA9-A80C-E0950C3BAAC5}" type="presParOf" srcId="{9817881B-6631-479C-85D8-EB6C8825F15D}" destId="{BB96D2F9-8A4B-458D-965C-56CA8A4DEF89}" srcOrd="1" destOrd="0" presId="urn:microsoft.com/office/officeart/2005/8/layout/orgChart1"/>
    <dgm:cxn modelId="{97F9642F-4778-4CDA-9F59-3AE7A204A6F3}" type="presParOf" srcId="{9817881B-6631-479C-85D8-EB6C8825F15D}" destId="{5C192412-5236-4221-A316-82EEFCA58783}" srcOrd="2" destOrd="0" presId="urn:microsoft.com/office/officeart/2005/8/layout/orgChart1"/>
    <dgm:cxn modelId="{4FA26AE1-D7FD-4DF4-9FC4-9134341A4826}" type="presParOf" srcId="{50E732F9-76E8-4114-A566-178247D681B9}" destId="{A0ADD72C-5B56-4B61-80BB-C7A9803F82D1}" srcOrd="2" destOrd="0" presId="urn:microsoft.com/office/officeart/2005/8/layout/orgChart1"/>
    <dgm:cxn modelId="{BABF2958-4CF9-482A-B134-F0138ACA1FA9}" type="presParOf" srcId="{0DAC972D-BA0A-478A-943A-6864D2AAE205}" destId="{CD5F1BB2-EFF7-45CB-B124-5DE65034C9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750B-A26C-464C-8BC5-5ADA3F9EAF68}">
      <dsp:nvSpPr>
        <dsp:cNvPr id="0" name=""/>
        <dsp:cNvSpPr/>
      </dsp:nvSpPr>
      <dsp:spPr>
        <a:xfrm>
          <a:off x="3556504" y="2760598"/>
          <a:ext cx="352749" cy="98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453"/>
              </a:lnTo>
              <a:lnTo>
                <a:pt x="352749" y="9854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D50AF-8BFD-40E5-A695-21EC689E5AB5}">
      <dsp:nvSpPr>
        <dsp:cNvPr id="0" name=""/>
        <dsp:cNvSpPr/>
      </dsp:nvSpPr>
      <dsp:spPr>
        <a:xfrm>
          <a:off x="3113611" y="1123794"/>
          <a:ext cx="1339390" cy="51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50"/>
              </a:lnTo>
              <a:lnTo>
                <a:pt x="1339390" y="280850"/>
              </a:lnTo>
              <a:lnTo>
                <a:pt x="1339390" y="5161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6DF1-7CD4-4E1A-A4F3-D5F71671557A}">
      <dsp:nvSpPr>
        <dsp:cNvPr id="0" name=""/>
        <dsp:cNvSpPr/>
      </dsp:nvSpPr>
      <dsp:spPr>
        <a:xfrm>
          <a:off x="861160" y="2715078"/>
          <a:ext cx="336186" cy="103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972"/>
              </a:lnTo>
              <a:lnTo>
                <a:pt x="336186" y="10309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0C9-1601-43A8-8AA1-DBAF0F744752}">
      <dsp:nvSpPr>
        <dsp:cNvPr id="0" name=""/>
        <dsp:cNvSpPr/>
      </dsp:nvSpPr>
      <dsp:spPr>
        <a:xfrm>
          <a:off x="1757658" y="1123794"/>
          <a:ext cx="1355953" cy="470661"/>
        </a:xfrm>
        <a:custGeom>
          <a:avLst/>
          <a:gdLst/>
          <a:ahLst/>
          <a:cxnLst/>
          <a:rect l="0" t="0" r="0" b="0"/>
          <a:pathLst>
            <a:path>
              <a:moveTo>
                <a:pt x="1355953" y="0"/>
              </a:moveTo>
              <a:lnTo>
                <a:pt x="1355953" y="235330"/>
              </a:lnTo>
              <a:lnTo>
                <a:pt x="0" y="235330"/>
              </a:lnTo>
              <a:lnTo>
                <a:pt x="0" y="4706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35382-5B08-456C-96AB-D85A3C61A94D}">
      <dsp:nvSpPr>
        <dsp:cNvPr id="0" name=""/>
        <dsp:cNvSpPr/>
      </dsp:nvSpPr>
      <dsp:spPr>
        <a:xfrm>
          <a:off x="1992989" y="3171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(Target Variables)</a:t>
          </a:r>
          <a:endParaRPr lang="en-IN" sz="1400" kern="1200" dirty="0"/>
        </a:p>
      </dsp:txBody>
      <dsp:txXfrm>
        <a:off x="1992989" y="3171"/>
        <a:ext cx="2241245" cy="1120622"/>
      </dsp:txXfrm>
    </dsp:sp>
    <dsp:sp modelId="{AE0604E3-00FA-4F2A-8967-4842F43D2CAA}">
      <dsp:nvSpPr>
        <dsp:cNvPr id="0" name=""/>
        <dsp:cNvSpPr/>
      </dsp:nvSpPr>
      <dsp:spPr>
        <a:xfrm>
          <a:off x="637035" y="159445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  <a:endParaRPr lang="en-IN" sz="1400" kern="1200" dirty="0"/>
        </a:p>
      </dsp:txBody>
      <dsp:txXfrm>
        <a:off x="637035" y="1594455"/>
        <a:ext cx="2241245" cy="1120622"/>
      </dsp:txXfrm>
    </dsp:sp>
    <dsp:sp modelId="{378C2ECB-4592-4650-828E-D494B11129EA}">
      <dsp:nvSpPr>
        <dsp:cNvPr id="0" name=""/>
        <dsp:cNvSpPr/>
      </dsp:nvSpPr>
      <dsp:spPr>
        <a:xfrm>
          <a:off x="1197347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(Causal) , Time Series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</a:t>
          </a:r>
          <a:endParaRPr lang="en-IN" sz="1400" kern="1200" dirty="0"/>
        </a:p>
      </dsp:txBody>
      <dsp:txXfrm>
        <a:off x="1197347" y="3185739"/>
        <a:ext cx="2241245" cy="1120622"/>
      </dsp:txXfrm>
    </dsp:sp>
    <dsp:sp modelId="{BCA5D898-99F2-4EBB-9A4C-29265A1BD3E6}">
      <dsp:nvSpPr>
        <dsp:cNvPr id="0" name=""/>
        <dsp:cNvSpPr/>
      </dsp:nvSpPr>
      <dsp:spPr>
        <a:xfrm>
          <a:off x="3332379" y="163997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sp:txBody>
      <dsp:txXfrm>
        <a:off x="3332379" y="1639975"/>
        <a:ext cx="2241245" cy="1120622"/>
      </dsp:txXfrm>
    </dsp:sp>
    <dsp:sp modelId="{F055DC32-003E-4528-8A8F-5CB75536F0DB}">
      <dsp:nvSpPr>
        <dsp:cNvPr id="0" name=""/>
        <dsp:cNvSpPr/>
      </dsp:nvSpPr>
      <dsp:spPr>
        <a:xfrm>
          <a:off x="3909253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 , Decision Tree</a:t>
          </a:r>
          <a:endParaRPr lang="en-IN" sz="1400" kern="1200" dirty="0"/>
        </a:p>
      </dsp:txBody>
      <dsp:txXfrm>
        <a:off x="3909253" y="3185739"/>
        <a:ext cx="2241245" cy="112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53DB-EE43-45B3-8B01-7702A72C1C29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C118-67EE-48E7-86DA-30A0B77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3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03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348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C118-67EE-48E7-86DA-30A0B770602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C118-67EE-48E7-86DA-30A0B770602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2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C118-67EE-48E7-86DA-30A0B770602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4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C118-67EE-48E7-86DA-30A0B770602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8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9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70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54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648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572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0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42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36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96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ED2EE-BE00-4FEA-A7CE-444CDD945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1"/>
          <a:stretch/>
        </p:blipFill>
        <p:spPr>
          <a:xfrm>
            <a:off x="0" y="1674"/>
            <a:ext cx="12192000" cy="505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743C-18E6-44B5-99B5-1EE605C15719}"/>
              </a:ext>
            </a:extLst>
          </p:cNvPr>
          <p:cNvSpPr txBox="1"/>
          <p:nvPr/>
        </p:nvSpPr>
        <p:spPr>
          <a:xfrm>
            <a:off x="7285703" y="443155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= 0.5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5D6BF-4043-40C8-BB65-82885C6F3202}"/>
              </a:ext>
            </a:extLst>
          </p:cNvPr>
          <p:cNvSpPr txBox="1"/>
          <p:nvPr/>
        </p:nvSpPr>
        <p:spPr>
          <a:xfrm>
            <a:off x="5889522" y="3152001"/>
            <a:ext cx="659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 = 0.5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7151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2661D-369B-4BAD-BD23-C7277EF9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19"/>
          <a:stretch/>
        </p:blipFill>
        <p:spPr>
          <a:xfrm>
            <a:off x="0" y="1674"/>
            <a:ext cx="12192000" cy="526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EA0AD-E9FE-4E1B-B86F-4A3E79E877DF}"/>
              </a:ext>
            </a:extLst>
          </p:cNvPr>
          <p:cNvSpPr txBox="1"/>
          <p:nvPr/>
        </p:nvSpPr>
        <p:spPr>
          <a:xfrm>
            <a:off x="7285703" y="443155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= 0.5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531A1-1C76-4750-93C2-9BD7117061CE}"/>
              </a:ext>
            </a:extLst>
          </p:cNvPr>
          <p:cNvSpPr txBox="1"/>
          <p:nvPr/>
        </p:nvSpPr>
        <p:spPr>
          <a:xfrm>
            <a:off x="5889522" y="3152001"/>
            <a:ext cx="659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 = 0.5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7818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B81A1-83CC-4E2D-B558-677354DC3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02"/>
          <a:stretch/>
        </p:blipFill>
        <p:spPr>
          <a:xfrm>
            <a:off x="0" y="1673"/>
            <a:ext cx="12192000" cy="537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CA6A9-5BD4-49FB-A1F7-E7D4EFF70109}"/>
              </a:ext>
            </a:extLst>
          </p:cNvPr>
          <p:cNvSpPr txBox="1"/>
          <p:nvPr/>
        </p:nvSpPr>
        <p:spPr>
          <a:xfrm>
            <a:off x="7285703" y="443155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= 0.5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0242C-6BA2-4671-93F3-7AC5B909BE44}"/>
              </a:ext>
            </a:extLst>
          </p:cNvPr>
          <p:cNvSpPr txBox="1"/>
          <p:nvPr/>
        </p:nvSpPr>
        <p:spPr>
          <a:xfrm>
            <a:off x="6833419" y="415456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= 0.25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5624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7136630" cy="47626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tree is a flowchart like tree structure, which contains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node denotes a test on an attribute.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internal node is called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Remaining internal nodes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called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These nodes performs splitting tests.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branch represents an outcome of the test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any node is not further partitioned then it is called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(terminal node)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Each leaf node denotes the final results of a particular rule i.e. (label/class distribution)</a:t>
            </a:r>
          </a:p>
        </p:txBody>
      </p:sp>
      <p:pic>
        <p:nvPicPr>
          <p:cNvPr id="2052" name="Picture 4" descr="a) describes the components of a decision tree: the Nodes represent... |  Download Scientific Diagram">
            <a:extLst>
              <a:ext uri="{FF2B5EF4-FFF2-40B4-BE49-F238E27FC236}">
                <a16:creationId xmlns:a16="http://schemas.microsoft.com/office/drawing/2014/main" id="{4A96E26D-DA7E-4E82-A8CC-6A009376E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 bwMode="auto">
          <a:xfrm>
            <a:off x="7926532" y="1266150"/>
            <a:ext cx="3848100" cy="44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9174589" cy="47626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based learning algorithms are considered to be one of the best and mostly used supervised learning methods.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based methods empower predictive models with high accuracy, stability and ease of interpretation.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Unlike linear models, they map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non-linear relationships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quite well.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adaptable at solving any kind of problem at hand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or regression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Methods like decision trees, random forest, gradient boosting are being popularly used in all kinds of data science problems.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96" y="509202"/>
            <a:ext cx="8596668" cy="1320800"/>
          </a:xfrm>
        </p:spPr>
        <p:txBody>
          <a:bodyPr/>
          <a:lstStyle/>
          <a:p>
            <a:r>
              <a:rPr lang="en-US" b="1" dirty="0">
                <a:latin typeface="medium-content-serif-font"/>
              </a:rPr>
              <a:t>Common terms used with Decision trees:</a:t>
            </a:r>
            <a:endParaRPr lang="en-US" dirty="0">
              <a:latin typeface="medium-content-serif-fon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396" y="1830002"/>
            <a:ext cx="834551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Root 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 It represents entire population or sample and this further gets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divided into two or more homogeneous sets.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Splitting: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It is a process of dividing a node into two or more sub-nodes.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Node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 When a sub-node splits into further sub-nodes, then it is called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decision node.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Leaf/ Terminal Node: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Nodes do not split is called Leaf or Terminal node.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Branch / Sub-Tree: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 sub section of entire tree is called branch or sub-tree.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Parent and Child Node: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node, which is divided into sub-nodes is called parent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 of sub-nodes whereas sub-nodes are the child of parent node.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Pruning: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When we remove sub-nodes of a decision node, this process is called pruning.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You can say opposite process of splitting.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Decision Trees in R Analytics - TechVidvan">
            <a:extLst>
              <a:ext uri="{FF2B5EF4-FFF2-40B4-BE49-F238E27FC236}">
                <a16:creationId xmlns:a16="http://schemas.microsoft.com/office/drawing/2014/main" id="{21B7494B-D6CB-4E7B-9B41-E0CAD2DB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37" y="1091695"/>
            <a:ext cx="4384963" cy="46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551" y="1618088"/>
            <a:ext cx="84914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050">
              <a:tabLst>
                <a:tab pos="807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tree works on the principle of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recursive partitioning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Recursive partitioning strives to correctly classify members of the population by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splitting it into sub-populations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based on more than one independent variables. The process is termed recursive because each sub-population may in turn be split an indefinite number of times until the splitting process terminates after a particular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stopping criterion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is reached.</a:t>
            </a:r>
          </a:p>
          <a:p>
            <a:pPr defTabSz="908050">
              <a:tabLst>
                <a:tab pos="807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08050">
              <a:tabLst>
                <a:tab pos="8077200" algn="l"/>
              </a:tabLst>
            </a:pPr>
            <a:r>
              <a:rPr lang="en-US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Process :-</a:t>
            </a:r>
          </a:p>
          <a:p>
            <a:pPr defTabSz="908050">
              <a:tabLst>
                <a:tab pos="8077200" algn="l"/>
              </a:tabLst>
            </a:pPr>
            <a:endParaRPr lang="en-US" sz="16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Place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best attribute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(most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informative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of the dataset at the root of the tree. Order to placing attributes at root node of the tree is done by using some statistical approach. </a:t>
            </a: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 the Data set into subsets. Subsets should be made in such a way that each subset contains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values for target variable.</a:t>
            </a: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Repeat step 1 and step 2 on each subsequent decision node until you find leaf nodes in all the branches of the tree.</a:t>
            </a: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08050">
              <a:buFontTx/>
              <a:buAutoNum type="arabicPeriod"/>
              <a:tabLst>
                <a:tab pos="807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terminates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after some predefined criteria achieved its threshold </a:t>
            </a:r>
          </a:p>
        </p:txBody>
      </p:sp>
      <p:pic>
        <p:nvPicPr>
          <p:cNvPr id="5" name="Picture 4" descr="a) describes the components of a decision tree: the Nodes represent... |  Download Scientific Diagram">
            <a:extLst>
              <a:ext uri="{FF2B5EF4-FFF2-40B4-BE49-F238E27FC236}">
                <a16:creationId xmlns:a16="http://schemas.microsoft.com/office/drawing/2014/main" id="{B4C37E40-D5D9-4D27-94BF-1E1E3A7FD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 bwMode="auto">
          <a:xfrm>
            <a:off x="8806219" y="1782394"/>
            <a:ext cx="3378777" cy="44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643337"/>
            <a:ext cx="849147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Identify target variable 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Tree works both for classification problem as well as regression problem.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 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Target variable is categorical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outcome of cricket match (win /lose)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Whether car will breakdown (yes / no)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Regressor 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Target variable is numerical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Total income of customer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Total revenue from a single customer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Total likes on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post given information about fb user, post characteristics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C4ACA6-2948-4706-865E-A100CA5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8810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643337"/>
            <a:ext cx="84914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not choose random independent variable from dataset to perform splitting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2FD77-37B0-406F-92FA-3F54DBEA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" t="34244" r="73864" b="26050"/>
          <a:stretch/>
        </p:blipFill>
        <p:spPr>
          <a:xfrm>
            <a:off x="813396" y="2621275"/>
            <a:ext cx="4419600" cy="423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660ED-8215-4DC1-8A85-AFEB3ACEC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9" t="18570" r="58523" b="52221"/>
          <a:stretch/>
        </p:blipFill>
        <p:spPr>
          <a:xfrm>
            <a:off x="6484150" y="2960256"/>
            <a:ext cx="5579703" cy="32793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E90B3-4863-4A48-A129-3C131C25AF91}"/>
              </a:ext>
            </a:extLst>
          </p:cNvPr>
          <p:cNvCxnSpPr>
            <a:cxnSpLocks/>
          </p:cNvCxnSpPr>
          <p:nvPr/>
        </p:nvCxnSpPr>
        <p:spPr>
          <a:xfrm>
            <a:off x="8977745" y="2578581"/>
            <a:ext cx="0" cy="691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F74727-5FA0-443E-BD15-8EF48376F81F}"/>
              </a:ext>
            </a:extLst>
          </p:cNvPr>
          <p:cNvSpPr txBox="1"/>
          <p:nvPr/>
        </p:nvSpPr>
        <p:spPr>
          <a:xfrm>
            <a:off x="7827819" y="1932250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Did we choose variable </a:t>
            </a:r>
          </a:p>
          <a:p>
            <a:r>
              <a:rPr lang="en-US" dirty="0"/>
              <a:t>“Outlook” at root node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E2B6DF-A81A-44D7-BF77-44A71D28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690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735" y="1643337"/>
            <a:ext cx="849147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 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achieve homogeneous data set after splitting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select attributes which are most informative </a:t>
            </a:r>
          </a:p>
          <a:p>
            <a:pPr marL="342900" indent="-342900">
              <a:buAutoNum type="arabicPeriod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52CA8F-7D18-471D-9622-7F6C191E2C4D}"/>
              </a:ext>
            </a:extLst>
          </p:cNvPr>
          <p:cNvSpPr txBox="1">
            <a:spLocks/>
          </p:cNvSpPr>
          <p:nvPr/>
        </p:nvSpPr>
        <p:spPr>
          <a:xfrm>
            <a:off x="902727" y="3235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Construction of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2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Typical Data Science Cycle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3107140" y="5474754"/>
            <a:ext cx="1823786" cy="66176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735" y="1643337"/>
            <a:ext cx="84914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Methods to select best attribute for splitting when target variable is categorical 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Information gain 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  Gini Impurity (Gini index based method)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95F9EC-F50C-4877-85F3-071FDEB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9329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735" y="1643337"/>
            <a:ext cx="849147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gain 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nformation gain">
            <a:extLst>
              <a:ext uri="{FF2B5EF4-FFF2-40B4-BE49-F238E27FC236}">
                <a16:creationId xmlns:a16="http://schemas.microsoft.com/office/drawing/2014/main" id="{572E8F33-3D3F-493F-97D6-2DD1A44B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842237"/>
            <a:ext cx="4029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ropy information gain">
            <a:extLst>
              <a:ext uri="{FF2B5EF4-FFF2-40B4-BE49-F238E27FC236}">
                <a16:creationId xmlns:a16="http://schemas.microsoft.com/office/drawing/2014/main" id="{F1806F71-331A-4C7D-9110-7AF39251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614576"/>
            <a:ext cx="29527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95ED4-F6D3-4E84-9C8A-AE86B741B125}"/>
              </a:ext>
            </a:extLst>
          </p:cNvPr>
          <p:cNvSpPr txBox="1"/>
          <p:nvPr/>
        </p:nvSpPr>
        <p:spPr>
          <a:xfrm>
            <a:off x="624734" y="4891740"/>
            <a:ext cx="99941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Entropy is used for calculating the purity of a node. </a:t>
            </a: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 the value of entropy, higher is the purity of the node. </a:t>
            </a: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entropy of a homogeneous node is zero. Since we subtract entropy from 1, the Information Gain is higher for the purer nodes with a maximum value of 1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5E23E5-B6A4-44FC-9B8E-DD7B5D11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5765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735" y="1643337"/>
            <a:ext cx="849147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49230"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Entropy: A measure of homogeneity</a:t>
            </a:r>
            <a:r>
              <a:rPr lang="en-IN" sz="1800" b="1" i="0" u="none" strike="noStrike" dirty="0">
                <a:latin typeface="Arial" panose="020B0604020202020204" pitchFamily="34" charset="0"/>
              </a:rPr>
              <a:t>   </a:t>
            </a:r>
            <a:r>
              <a:rPr lang="en-IN" sz="1800" b="1" i="0" u="none" strike="noStrike" baseline="0" dirty="0">
                <a:latin typeface="Arial" panose="020B060402020202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0B805-67F1-4E29-B6AB-475CBFD0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1" y="3783885"/>
            <a:ext cx="7962900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32014-EDE2-46FA-97E9-7FD4EA6F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11" y="3443504"/>
            <a:ext cx="7743825" cy="219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927C7-AB8D-4DC4-9127-BDAACC47F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71" y="5614164"/>
            <a:ext cx="7715250" cy="685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E49A87-F4CF-48A0-9CD4-9F8D03DA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7228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421665"/>
            <a:ext cx="8491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5B97-DC37-4581-8472-E1B09A9578BA}"/>
              </a:ext>
            </a:extLst>
          </p:cNvPr>
          <p:cNvSpPr txBox="1"/>
          <p:nvPr/>
        </p:nvSpPr>
        <p:spPr>
          <a:xfrm>
            <a:off x="677334" y="2413337"/>
            <a:ext cx="9381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Steps to decide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attribute using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gain 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For each split, individually calculate the entropy of 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child node</a:t>
            </a:r>
          </a:p>
          <a:p>
            <a:pPr algn="l"/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Calculate the entropy of each split as the weighted </a:t>
            </a: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 entropy of child nodes</a:t>
            </a:r>
          </a:p>
          <a:p>
            <a:pPr algn="l"/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 Select the split with the lowest entropy or highest</a:t>
            </a: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information gain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Information gain = ( Entropy of system before split – Entropy of system after split 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Until you achieve homogeneous nodes, repeat steps 1-3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CA199-B9B9-458C-BC95-5780AC3D2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34244" r="73864" b="26050"/>
          <a:stretch/>
        </p:blipFill>
        <p:spPr>
          <a:xfrm>
            <a:off x="8479951" y="2129551"/>
            <a:ext cx="3622444" cy="42367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2192CC-BAEC-4B64-A1CF-D894AC90B354}"/>
              </a:ext>
            </a:extLst>
          </p:cNvPr>
          <p:cNvSpPr txBox="1">
            <a:spLocks/>
          </p:cNvSpPr>
          <p:nvPr/>
        </p:nvSpPr>
        <p:spPr>
          <a:xfrm>
            <a:off x="902727" y="3235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Construction of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0107" y="1421665"/>
            <a:ext cx="8491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5B97-DC37-4581-8472-E1B09A9578BA}"/>
              </a:ext>
            </a:extLst>
          </p:cNvPr>
          <p:cNvSpPr txBox="1"/>
          <p:nvPr/>
        </p:nvSpPr>
        <p:spPr>
          <a:xfrm>
            <a:off x="910107" y="1872618"/>
            <a:ext cx="40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gain in Case ‘Outlook’</a:t>
            </a:r>
            <a:endParaRPr lang="en-IN" b="0" i="0" dirty="0">
              <a:solidFill>
                <a:srgbClr val="59585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946DF-13B4-4F3D-A3BC-67997E05E90E}"/>
              </a:ext>
            </a:extLst>
          </p:cNvPr>
          <p:cNvSpPr txBox="1"/>
          <p:nvPr/>
        </p:nvSpPr>
        <p:spPr>
          <a:xfrm>
            <a:off x="2079523" y="2576731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9 No =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547B9-19B4-49BB-9F95-3965020BAE6A}"/>
              </a:ext>
            </a:extLst>
          </p:cNvPr>
          <p:cNvSpPr txBox="1"/>
          <p:nvPr/>
        </p:nvSpPr>
        <p:spPr>
          <a:xfrm>
            <a:off x="2374489" y="29460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Outlook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4DB12-0672-485D-BF05-8D06F523F839}"/>
              </a:ext>
            </a:extLst>
          </p:cNvPr>
          <p:cNvCxnSpPr/>
          <p:nvPr/>
        </p:nvCxnSpPr>
        <p:spPr>
          <a:xfrm flipH="1">
            <a:off x="910107" y="3393243"/>
            <a:ext cx="1744603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EC5EA5-ED7C-4E53-AE09-91BDDB5D875E}"/>
              </a:ext>
            </a:extLst>
          </p:cNvPr>
          <p:cNvCxnSpPr>
            <a:stCxn id="5" idx="2"/>
          </p:cNvCxnSpPr>
          <p:nvPr/>
        </p:nvCxnSpPr>
        <p:spPr>
          <a:xfrm flipH="1">
            <a:off x="2869175" y="3315395"/>
            <a:ext cx="1" cy="1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7D0B1-C875-4A13-B1F5-ADB3D92308C0}"/>
              </a:ext>
            </a:extLst>
          </p:cNvPr>
          <p:cNvCxnSpPr/>
          <p:nvPr/>
        </p:nvCxnSpPr>
        <p:spPr>
          <a:xfrm>
            <a:off x="3038168" y="3393243"/>
            <a:ext cx="1106129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A935AD-03DE-442B-9043-2FEE52E7DC20}"/>
              </a:ext>
            </a:extLst>
          </p:cNvPr>
          <p:cNvSpPr txBox="1"/>
          <p:nvPr/>
        </p:nvSpPr>
        <p:spPr>
          <a:xfrm>
            <a:off x="343823" y="4866968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2 No = 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5D0E7-7DBF-42C1-B366-13482B33C989}"/>
              </a:ext>
            </a:extLst>
          </p:cNvPr>
          <p:cNvSpPr txBox="1"/>
          <p:nvPr/>
        </p:nvSpPr>
        <p:spPr>
          <a:xfrm>
            <a:off x="2044802" y="4930880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3 No = 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61C3B-86E6-46C9-B3D8-3294F37503C7}"/>
              </a:ext>
            </a:extLst>
          </p:cNvPr>
          <p:cNvSpPr txBox="1"/>
          <p:nvPr/>
        </p:nvSpPr>
        <p:spPr>
          <a:xfrm>
            <a:off x="3760293" y="4925969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4 No = 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05230-FC67-4511-B9B7-6CDD148DB1B8}"/>
              </a:ext>
            </a:extLst>
          </p:cNvPr>
          <p:cNvSpPr txBox="1"/>
          <p:nvPr/>
        </p:nvSpPr>
        <p:spPr>
          <a:xfrm>
            <a:off x="1048669" y="38357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BC54-F7B7-416C-BF69-47C5BFFF42F2}"/>
              </a:ext>
            </a:extLst>
          </p:cNvPr>
          <p:cNvSpPr txBox="1"/>
          <p:nvPr/>
        </p:nvSpPr>
        <p:spPr>
          <a:xfrm>
            <a:off x="2160023" y="39751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46B32-BF0E-4166-AE22-05D5FA1E0BD3}"/>
              </a:ext>
            </a:extLst>
          </p:cNvPr>
          <p:cNvSpPr txBox="1"/>
          <p:nvPr/>
        </p:nvSpPr>
        <p:spPr>
          <a:xfrm>
            <a:off x="3323558" y="391030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01905-AF06-434D-AF71-9D010B474D92}"/>
              </a:ext>
            </a:extLst>
          </p:cNvPr>
          <p:cNvSpPr txBox="1"/>
          <p:nvPr/>
        </p:nvSpPr>
        <p:spPr>
          <a:xfrm>
            <a:off x="343359" y="519109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 = 0.97 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35010-8E46-4A0E-A1E4-5DD6221F6720}"/>
              </a:ext>
            </a:extLst>
          </p:cNvPr>
          <p:cNvSpPr txBox="1"/>
          <p:nvPr/>
        </p:nvSpPr>
        <p:spPr>
          <a:xfrm>
            <a:off x="2137967" y="5251057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 = 0.97 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A5E968-EE88-4751-AFEF-3899DDBB6EF4}"/>
              </a:ext>
            </a:extLst>
          </p:cNvPr>
          <p:cNvSpPr txBox="1"/>
          <p:nvPr/>
        </p:nvSpPr>
        <p:spPr>
          <a:xfrm>
            <a:off x="3912683" y="527072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 = 0 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830D3B-8F28-4180-BA93-A85A027820B1}"/>
              </a:ext>
            </a:extLst>
          </p:cNvPr>
          <p:cNvSpPr txBox="1"/>
          <p:nvPr/>
        </p:nvSpPr>
        <p:spPr>
          <a:xfrm>
            <a:off x="417559" y="6145726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Information gain = 0.9402 – 0.69 = 0.2473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9EB75-6768-4870-9736-71FB47BBDF79}"/>
              </a:ext>
            </a:extLst>
          </p:cNvPr>
          <p:cNvSpPr txBox="1"/>
          <p:nvPr/>
        </p:nvSpPr>
        <p:spPr>
          <a:xfrm>
            <a:off x="16070" y="254589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 = 0.9402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87941-E20A-42B0-BC25-8D26F11F1F42}"/>
              </a:ext>
            </a:extLst>
          </p:cNvPr>
          <p:cNvSpPr txBox="1"/>
          <p:nvPr/>
        </p:nvSpPr>
        <p:spPr>
          <a:xfrm>
            <a:off x="563936" y="5603027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of Total Split = (0.97*5+0.97*5+0*5)/14 = 0.69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4CB7E-F20D-4ADD-A2BB-625D289780C0}"/>
              </a:ext>
            </a:extLst>
          </p:cNvPr>
          <p:cNvSpPr txBox="1"/>
          <p:nvPr/>
        </p:nvSpPr>
        <p:spPr>
          <a:xfrm>
            <a:off x="8544234" y="2596399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9 No = 5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26BEE4-B51E-4F91-9F40-F1D7197F95EE}"/>
              </a:ext>
            </a:extLst>
          </p:cNvPr>
          <p:cNvSpPr txBox="1"/>
          <p:nvPr/>
        </p:nvSpPr>
        <p:spPr>
          <a:xfrm>
            <a:off x="8839200" y="296573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humidity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3C91CD-D2B0-422E-BD45-F16E0BA20E1D}"/>
              </a:ext>
            </a:extLst>
          </p:cNvPr>
          <p:cNvCxnSpPr/>
          <p:nvPr/>
        </p:nvCxnSpPr>
        <p:spPr>
          <a:xfrm flipH="1">
            <a:off x="7374818" y="3412911"/>
            <a:ext cx="1744603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E6FA1-1387-4F4E-A8CD-F96F503129D9}"/>
              </a:ext>
            </a:extLst>
          </p:cNvPr>
          <p:cNvCxnSpPr/>
          <p:nvPr/>
        </p:nvCxnSpPr>
        <p:spPr>
          <a:xfrm>
            <a:off x="9502879" y="3412911"/>
            <a:ext cx="1106129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6418F8-960F-4CF6-BD27-FE6CABB24DA8}"/>
              </a:ext>
            </a:extLst>
          </p:cNvPr>
          <p:cNvSpPr txBox="1"/>
          <p:nvPr/>
        </p:nvSpPr>
        <p:spPr>
          <a:xfrm>
            <a:off x="6808534" y="4886636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3 No = 4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4206A0-090C-4498-9747-CACA73F73A99}"/>
              </a:ext>
            </a:extLst>
          </p:cNvPr>
          <p:cNvSpPr txBox="1"/>
          <p:nvPr/>
        </p:nvSpPr>
        <p:spPr>
          <a:xfrm>
            <a:off x="10225004" y="4945637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6 No = 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3DD9B-3C18-45B2-9CAF-F34CF54BEBCD}"/>
              </a:ext>
            </a:extLst>
          </p:cNvPr>
          <p:cNvSpPr txBox="1"/>
          <p:nvPr/>
        </p:nvSpPr>
        <p:spPr>
          <a:xfrm>
            <a:off x="7513380" y="385545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F91045-CC70-45F7-A777-2E041ADD940A}"/>
              </a:ext>
            </a:extLst>
          </p:cNvPr>
          <p:cNvSpPr txBox="1"/>
          <p:nvPr/>
        </p:nvSpPr>
        <p:spPr>
          <a:xfrm>
            <a:off x="9788269" y="39299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867E78-7F1E-49DF-8D92-01BA6151BA30}"/>
              </a:ext>
            </a:extLst>
          </p:cNvPr>
          <p:cNvSpPr txBox="1"/>
          <p:nvPr/>
        </p:nvSpPr>
        <p:spPr>
          <a:xfrm>
            <a:off x="6808070" y="521076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 = 0.98 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9E72A2-8F09-486B-9D57-678BEB4B7E20}"/>
              </a:ext>
            </a:extLst>
          </p:cNvPr>
          <p:cNvSpPr txBox="1"/>
          <p:nvPr/>
        </p:nvSpPr>
        <p:spPr>
          <a:xfrm>
            <a:off x="10377394" y="52903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 = 0.59 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CF6231-6570-40D9-A9D4-32542B6834D8}"/>
              </a:ext>
            </a:extLst>
          </p:cNvPr>
          <p:cNvSpPr txBox="1"/>
          <p:nvPr/>
        </p:nvSpPr>
        <p:spPr>
          <a:xfrm>
            <a:off x="6686046" y="613404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Information gain = 0.9402 – 0.56 = 0.379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2D00D-C12D-4F5C-9D4B-CEC76E8F37EF}"/>
              </a:ext>
            </a:extLst>
          </p:cNvPr>
          <p:cNvSpPr txBox="1"/>
          <p:nvPr/>
        </p:nvSpPr>
        <p:spPr>
          <a:xfrm>
            <a:off x="6480781" y="25655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 = 0.9402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5F6712-87C1-45BC-910C-DE407CEF3EE5}"/>
              </a:ext>
            </a:extLst>
          </p:cNvPr>
          <p:cNvSpPr txBox="1"/>
          <p:nvPr/>
        </p:nvSpPr>
        <p:spPr>
          <a:xfrm>
            <a:off x="6686046" y="5688774"/>
            <a:ext cx="435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 of Total Split = (0.98*7+0.59*7)/14 = 0.5607</a:t>
            </a:r>
            <a:endParaRPr lang="en-IN" sz="1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776D72-A3E9-4CDC-9EE2-4C868A0A8F46}"/>
              </a:ext>
            </a:extLst>
          </p:cNvPr>
          <p:cNvCxnSpPr/>
          <p:nvPr/>
        </p:nvCxnSpPr>
        <p:spPr>
          <a:xfrm>
            <a:off x="5884606" y="2008248"/>
            <a:ext cx="0" cy="47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F46A0A-65FF-4301-AE68-E2A204280C67}"/>
              </a:ext>
            </a:extLst>
          </p:cNvPr>
          <p:cNvSpPr txBox="1"/>
          <p:nvPr/>
        </p:nvSpPr>
        <p:spPr>
          <a:xfrm>
            <a:off x="7089980" y="1891504"/>
            <a:ext cx="365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gain in Case ‘humidity’</a:t>
            </a:r>
            <a:endParaRPr lang="en-IN" b="0" i="0" dirty="0">
              <a:solidFill>
                <a:srgbClr val="59585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502CBF-2AF3-4FC0-A7B0-8AC57EFCD623}"/>
              </a:ext>
            </a:extLst>
          </p:cNvPr>
          <p:cNvSpPr txBox="1"/>
          <p:nvPr/>
        </p:nvSpPr>
        <p:spPr>
          <a:xfrm>
            <a:off x="6098987" y="3182621"/>
            <a:ext cx="199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USING ‘HUMIDITY’ IS BETTER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6D528A2-FF7E-4DBA-8CD6-BE9EAE2E7354}"/>
              </a:ext>
            </a:extLst>
          </p:cNvPr>
          <p:cNvSpPr txBox="1">
            <a:spLocks/>
          </p:cNvSpPr>
          <p:nvPr/>
        </p:nvSpPr>
        <p:spPr>
          <a:xfrm>
            <a:off x="902727" y="3235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Construction of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735" y="1643337"/>
            <a:ext cx="849147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Gini Impurity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5ED4-F6D3-4E84-9C8A-AE86B741B125}"/>
              </a:ext>
            </a:extLst>
          </p:cNvPr>
          <p:cNvSpPr txBox="1"/>
          <p:nvPr/>
        </p:nvSpPr>
        <p:spPr>
          <a:xfrm>
            <a:off x="624733" y="4814061"/>
            <a:ext cx="9994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inde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 do not need logarithm hence it is simpler to calculate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w.r.t.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information gain</a:t>
            </a:r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Impurity is used for calculating the purity of a node. </a:t>
            </a: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 the Gini Impurity, higher is the homogeneity of the node. 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Gini Impurity of a pure node is zero.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gini impurity">
            <a:extLst>
              <a:ext uri="{FF2B5EF4-FFF2-40B4-BE49-F238E27FC236}">
                <a16:creationId xmlns:a16="http://schemas.microsoft.com/office/drawing/2014/main" id="{777C5CDC-E622-4C34-B364-56FD03BE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36" y="2818494"/>
            <a:ext cx="3086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ni decision tree">
            <a:extLst>
              <a:ext uri="{FF2B5EF4-FFF2-40B4-BE49-F238E27FC236}">
                <a16:creationId xmlns:a16="http://schemas.microsoft.com/office/drawing/2014/main" id="{700A2B67-C2B5-4E34-84E9-C79F7F1B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86" y="3231433"/>
            <a:ext cx="15525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ni impurity decision tree">
            <a:extLst>
              <a:ext uri="{FF2B5EF4-FFF2-40B4-BE49-F238E27FC236}">
                <a16:creationId xmlns:a16="http://schemas.microsoft.com/office/drawing/2014/main" id="{82F11784-DA0C-4CD2-80A4-C2BA8237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4061586"/>
            <a:ext cx="31908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E51178-3306-4983-AFBF-2AC47DF1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24081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437232"/>
            <a:ext cx="8491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5B97-DC37-4581-8472-E1B09A9578BA}"/>
              </a:ext>
            </a:extLst>
          </p:cNvPr>
          <p:cNvSpPr txBox="1"/>
          <p:nvPr/>
        </p:nvSpPr>
        <p:spPr>
          <a:xfrm>
            <a:off x="677334" y="2413337"/>
            <a:ext cx="93810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Steps to decide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attribute using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impurity</a:t>
            </a: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Similar to what we did in information gain. For each split, individually calculate</a:t>
            </a: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Gini Impurity of each child node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Calculate the Gini Impurity of each split as the weighted average Gini Impurity 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child nodes</a:t>
            </a:r>
          </a:p>
          <a:p>
            <a:pPr algn="l"/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 Select the split with the lowest value of Gini Impurity</a:t>
            </a:r>
          </a:p>
          <a:p>
            <a:pPr marL="342900" indent="-342900" algn="l">
              <a:buAutoNum type="arabicPeriod" startAt="3"/>
            </a:pP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Until you achieve homogeneous nodes, repeat steps 1-3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CA199-B9B9-458C-BC95-5780AC3D2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34244" r="73864" b="26050"/>
          <a:stretch/>
        </p:blipFill>
        <p:spPr>
          <a:xfrm>
            <a:off x="8479951" y="2129551"/>
            <a:ext cx="3622444" cy="42367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09E2F96-B098-4A01-8481-D8AFFC59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6649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864" y="1390222"/>
            <a:ext cx="8491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Place the best attribute at root node /internal node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5B97-DC37-4581-8472-E1B09A9578BA}"/>
              </a:ext>
            </a:extLst>
          </p:cNvPr>
          <p:cNvSpPr txBox="1"/>
          <p:nvPr/>
        </p:nvSpPr>
        <p:spPr>
          <a:xfrm>
            <a:off x="910107" y="1872618"/>
            <a:ext cx="40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Gini impurity in Case ‘Outlook’</a:t>
            </a:r>
            <a:endParaRPr lang="en-IN" b="0" i="0" dirty="0">
              <a:solidFill>
                <a:srgbClr val="59585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946DF-13B4-4F3D-A3BC-67997E05E90E}"/>
              </a:ext>
            </a:extLst>
          </p:cNvPr>
          <p:cNvSpPr txBox="1"/>
          <p:nvPr/>
        </p:nvSpPr>
        <p:spPr>
          <a:xfrm>
            <a:off x="2079523" y="2576731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9 No =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547B9-19B4-49BB-9F95-3965020BAE6A}"/>
              </a:ext>
            </a:extLst>
          </p:cNvPr>
          <p:cNvSpPr txBox="1"/>
          <p:nvPr/>
        </p:nvSpPr>
        <p:spPr>
          <a:xfrm>
            <a:off x="2374489" y="29460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4DB12-0672-485D-BF05-8D06F523F839}"/>
              </a:ext>
            </a:extLst>
          </p:cNvPr>
          <p:cNvCxnSpPr/>
          <p:nvPr/>
        </p:nvCxnSpPr>
        <p:spPr>
          <a:xfrm flipH="1">
            <a:off x="910107" y="3393243"/>
            <a:ext cx="1744603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EC5EA5-ED7C-4E53-AE09-91BDDB5D875E}"/>
              </a:ext>
            </a:extLst>
          </p:cNvPr>
          <p:cNvCxnSpPr>
            <a:stCxn id="5" idx="2"/>
          </p:cNvCxnSpPr>
          <p:nvPr/>
        </p:nvCxnSpPr>
        <p:spPr>
          <a:xfrm flipH="1">
            <a:off x="2869175" y="3315395"/>
            <a:ext cx="1" cy="1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7D0B1-C875-4A13-B1F5-ADB3D92308C0}"/>
              </a:ext>
            </a:extLst>
          </p:cNvPr>
          <p:cNvCxnSpPr/>
          <p:nvPr/>
        </p:nvCxnSpPr>
        <p:spPr>
          <a:xfrm>
            <a:off x="3038168" y="3393243"/>
            <a:ext cx="1106129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A935AD-03DE-442B-9043-2FEE52E7DC20}"/>
              </a:ext>
            </a:extLst>
          </p:cNvPr>
          <p:cNvSpPr txBox="1"/>
          <p:nvPr/>
        </p:nvSpPr>
        <p:spPr>
          <a:xfrm>
            <a:off x="343823" y="4866968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2 No = 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5D0E7-7DBF-42C1-B366-13482B33C989}"/>
              </a:ext>
            </a:extLst>
          </p:cNvPr>
          <p:cNvSpPr txBox="1"/>
          <p:nvPr/>
        </p:nvSpPr>
        <p:spPr>
          <a:xfrm>
            <a:off x="2044802" y="4930880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3 No = 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61C3B-86E6-46C9-B3D8-3294F37503C7}"/>
              </a:ext>
            </a:extLst>
          </p:cNvPr>
          <p:cNvSpPr txBox="1"/>
          <p:nvPr/>
        </p:nvSpPr>
        <p:spPr>
          <a:xfrm>
            <a:off x="3760293" y="4925969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4 No = 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05230-FC67-4511-B9B7-6CDD148DB1B8}"/>
              </a:ext>
            </a:extLst>
          </p:cNvPr>
          <p:cNvSpPr txBox="1"/>
          <p:nvPr/>
        </p:nvSpPr>
        <p:spPr>
          <a:xfrm>
            <a:off x="1048669" y="38357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ABC54-F7B7-416C-BF69-47C5BFFF42F2}"/>
              </a:ext>
            </a:extLst>
          </p:cNvPr>
          <p:cNvSpPr txBox="1"/>
          <p:nvPr/>
        </p:nvSpPr>
        <p:spPr>
          <a:xfrm>
            <a:off x="2160023" y="39751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46B32-BF0E-4166-AE22-05D5FA1E0BD3}"/>
              </a:ext>
            </a:extLst>
          </p:cNvPr>
          <p:cNvSpPr txBox="1"/>
          <p:nvPr/>
        </p:nvSpPr>
        <p:spPr>
          <a:xfrm>
            <a:off x="3323558" y="391030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01905-AF06-434D-AF71-9D010B474D92}"/>
              </a:ext>
            </a:extLst>
          </p:cNvPr>
          <p:cNvSpPr txBox="1"/>
          <p:nvPr/>
        </p:nvSpPr>
        <p:spPr>
          <a:xfrm>
            <a:off x="240163" y="522104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gini</a:t>
            </a:r>
            <a:r>
              <a:rPr lang="en-US" sz="1400" dirty="0"/>
              <a:t> impurity= 0.48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35010-8E46-4A0E-A1E4-5DD6221F6720}"/>
              </a:ext>
            </a:extLst>
          </p:cNvPr>
          <p:cNvSpPr txBox="1"/>
          <p:nvPr/>
        </p:nvSpPr>
        <p:spPr>
          <a:xfrm>
            <a:off x="1948598" y="5248952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gini</a:t>
            </a:r>
            <a:r>
              <a:rPr lang="en-US" sz="1400" dirty="0"/>
              <a:t> impurity  = 0.48 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A5E968-EE88-4751-AFEF-3899DDBB6EF4}"/>
              </a:ext>
            </a:extLst>
          </p:cNvPr>
          <p:cNvSpPr txBox="1"/>
          <p:nvPr/>
        </p:nvSpPr>
        <p:spPr>
          <a:xfrm>
            <a:off x="3912683" y="527072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gini</a:t>
            </a:r>
            <a:r>
              <a:rPr lang="en-US" sz="1400" dirty="0"/>
              <a:t> impurity  = 0 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87941-E20A-42B0-BC25-8D26F11F1F42}"/>
              </a:ext>
            </a:extLst>
          </p:cNvPr>
          <p:cNvSpPr txBox="1"/>
          <p:nvPr/>
        </p:nvSpPr>
        <p:spPr>
          <a:xfrm>
            <a:off x="178711" y="5652176"/>
            <a:ext cx="495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Gini Impurity of Total Split = (0.48*5+0.48*5+0*5)/14 = 0.34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4CB7E-F20D-4ADD-A2BB-625D289780C0}"/>
              </a:ext>
            </a:extLst>
          </p:cNvPr>
          <p:cNvSpPr txBox="1"/>
          <p:nvPr/>
        </p:nvSpPr>
        <p:spPr>
          <a:xfrm>
            <a:off x="8544234" y="2596399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9 No = 5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26BEE4-B51E-4F91-9F40-F1D7197F95EE}"/>
              </a:ext>
            </a:extLst>
          </p:cNvPr>
          <p:cNvSpPr txBox="1"/>
          <p:nvPr/>
        </p:nvSpPr>
        <p:spPr>
          <a:xfrm>
            <a:off x="8839200" y="296573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humidity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3C91CD-D2B0-422E-BD45-F16E0BA20E1D}"/>
              </a:ext>
            </a:extLst>
          </p:cNvPr>
          <p:cNvCxnSpPr/>
          <p:nvPr/>
        </p:nvCxnSpPr>
        <p:spPr>
          <a:xfrm flipH="1">
            <a:off x="7374818" y="3412911"/>
            <a:ext cx="1744603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E6FA1-1387-4F4E-A8CD-F96F503129D9}"/>
              </a:ext>
            </a:extLst>
          </p:cNvPr>
          <p:cNvCxnSpPr/>
          <p:nvPr/>
        </p:nvCxnSpPr>
        <p:spPr>
          <a:xfrm>
            <a:off x="9502879" y="3412911"/>
            <a:ext cx="1106129" cy="14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6418F8-960F-4CF6-BD27-FE6CABB24DA8}"/>
              </a:ext>
            </a:extLst>
          </p:cNvPr>
          <p:cNvSpPr txBox="1"/>
          <p:nvPr/>
        </p:nvSpPr>
        <p:spPr>
          <a:xfrm>
            <a:off x="6808534" y="4886636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3 No = 4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4206A0-090C-4498-9747-CACA73F73A99}"/>
              </a:ext>
            </a:extLst>
          </p:cNvPr>
          <p:cNvSpPr txBox="1"/>
          <p:nvPr/>
        </p:nvSpPr>
        <p:spPr>
          <a:xfrm>
            <a:off x="10225004" y="4945637"/>
            <a:ext cx="16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Yes = 6 No = 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3DD9B-3C18-45B2-9CAF-F34CF54BEBCD}"/>
              </a:ext>
            </a:extLst>
          </p:cNvPr>
          <p:cNvSpPr txBox="1"/>
          <p:nvPr/>
        </p:nvSpPr>
        <p:spPr>
          <a:xfrm>
            <a:off x="7513380" y="385545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F91045-CC70-45F7-A777-2E041ADD940A}"/>
              </a:ext>
            </a:extLst>
          </p:cNvPr>
          <p:cNvSpPr txBox="1"/>
          <p:nvPr/>
        </p:nvSpPr>
        <p:spPr>
          <a:xfrm>
            <a:off x="9788269" y="39299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776D72-A3E9-4CDC-9EE2-4C868A0A8F46}"/>
              </a:ext>
            </a:extLst>
          </p:cNvPr>
          <p:cNvCxnSpPr/>
          <p:nvPr/>
        </p:nvCxnSpPr>
        <p:spPr>
          <a:xfrm>
            <a:off x="5884606" y="2008248"/>
            <a:ext cx="0" cy="47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F46A0A-65FF-4301-AE68-E2A204280C67}"/>
              </a:ext>
            </a:extLst>
          </p:cNvPr>
          <p:cNvSpPr txBox="1"/>
          <p:nvPr/>
        </p:nvSpPr>
        <p:spPr>
          <a:xfrm>
            <a:off x="7089980" y="1891504"/>
            <a:ext cx="365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Gini Impurity in Case ‘humidity’</a:t>
            </a:r>
            <a:endParaRPr lang="en-IN" b="0" i="0" dirty="0">
              <a:solidFill>
                <a:srgbClr val="59585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502CBF-2AF3-4FC0-A7B0-8AC57EFCD623}"/>
              </a:ext>
            </a:extLst>
          </p:cNvPr>
          <p:cNvSpPr txBox="1"/>
          <p:nvPr/>
        </p:nvSpPr>
        <p:spPr>
          <a:xfrm>
            <a:off x="6098987" y="3182621"/>
            <a:ext cx="199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USING ‘HUMIDITY’ IS BETTER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4BFD64-6CB6-4005-B126-3A7516B8DEAD}"/>
              </a:ext>
            </a:extLst>
          </p:cNvPr>
          <p:cNvSpPr txBox="1"/>
          <p:nvPr/>
        </p:nvSpPr>
        <p:spPr>
          <a:xfrm>
            <a:off x="6650562" y="52126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gini</a:t>
            </a:r>
            <a:r>
              <a:rPr lang="en-US" sz="1400" dirty="0"/>
              <a:t> impurity= 0.489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C35C4B-B73C-4D57-9580-0162D4686D8A}"/>
              </a:ext>
            </a:extLst>
          </p:cNvPr>
          <p:cNvSpPr txBox="1"/>
          <p:nvPr/>
        </p:nvSpPr>
        <p:spPr>
          <a:xfrm>
            <a:off x="10278838" y="5277128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gini</a:t>
            </a:r>
            <a:r>
              <a:rPr lang="en-US" sz="1400" dirty="0"/>
              <a:t> impurity  = 0.244 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20AC61-C378-4D8E-9FA7-121EA9901217}"/>
              </a:ext>
            </a:extLst>
          </p:cNvPr>
          <p:cNvSpPr txBox="1"/>
          <p:nvPr/>
        </p:nvSpPr>
        <p:spPr>
          <a:xfrm>
            <a:off x="6544866" y="5673332"/>
            <a:ext cx="488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Gini Impurity of Total Split = (0.489*5+0.244*5)/14 = 0.261</a:t>
            </a:r>
            <a:endParaRPr lang="en-IN" sz="14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26AEC8A2-001B-426B-A9C2-15C80544F281}"/>
              </a:ext>
            </a:extLst>
          </p:cNvPr>
          <p:cNvSpPr txBox="1">
            <a:spLocks/>
          </p:cNvSpPr>
          <p:nvPr/>
        </p:nvSpPr>
        <p:spPr>
          <a:xfrm>
            <a:off x="902727" y="3235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Construction of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479" y="1643337"/>
            <a:ext cx="84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 Termination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 large data set , If we keep continue splitting to reach perfect homogeneous leaf node, then tree might get complex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Decision Tree from Scratch in Python | by Joachim Valente | Towards Data  Science">
            <a:extLst>
              <a:ext uri="{FF2B5EF4-FFF2-40B4-BE49-F238E27FC236}">
                <a16:creationId xmlns:a16="http://schemas.microsoft.com/office/drawing/2014/main" id="{F29B659A-4273-40F2-9322-4F68FFE0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71" y="2743201"/>
            <a:ext cx="6055356" cy="39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600AB-01D1-4256-B3FD-10F6DA209723}"/>
              </a:ext>
            </a:extLst>
          </p:cNvPr>
          <p:cNvSpPr txBox="1"/>
          <p:nvPr/>
        </p:nvSpPr>
        <p:spPr>
          <a:xfrm>
            <a:off x="559347" y="3151442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Disadvantages of complex Tree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Chances of overfitting (Good performance on training data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poor performance on test/unseen data)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read and understand</a:t>
            </a:r>
          </a:p>
          <a:p>
            <a:pPr marL="342900" indent="-342900">
              <a:buAutoNum type="arabicPeriod" startAt="2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computational heavy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FFE4A1-41E8-417E-AD83-6F2809B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8709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702329"/>
            <a:ext cx="849147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 Termination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avoid complexity , we need to terminate splitting process before all of the leaf nodes reaches to perfect homogeneous.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Following criteria can be used to stop tree to reach the end 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 can decide the maximum depth of the tree</a:t>
            </a:r>
          </a:p>
          <a:p>
            <a:pPr marL="342900" indent="-342900"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 can decide minimum number of samples in a leaf node</a:t>
            </a:r>
          </a:p>
          <a:p>
            <a:pPr marL="342900" indent="-342900"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 can decide minimum number of samples in an internal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node for splitting</a:t>
            </a:r>
          </a:p>
          <a:p>
            <a:pPr marL="342900" indent="-342900"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4.     We can decide maximum leaf nodes</a:t>
            </a:r>
          </a:p>
          <a:p>
            <a:pPr marL="342900" indent="-342900"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5.     We can decide minimum impurity decrease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cutoff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for a split.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09B5AA-A2EF-48F2-8411-4B0D356C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BE7E4-BFC3-43E0-BF3E-0C573C369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9" t="18570" r="58523" b="52221"/>
          <a:stretch/>
        </p:blipFill>
        <p:spPr>
          <a:xfrm>
            <a:off x="6484150" y="2960256"/>
            <a:ext cx="5579703" cy="32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E0A01-D640-4161-BD90-DD72E4B7F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094420"/>
              </p:ext>
            </p:extLst>
          </p:nvPr>
        </p:nvGraphicFramePr>
        <p:xfrm>
          <a:off x="2483464" y="1789020"/>
          <a:ext cx="6787535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643337"/>
            <a:ext cx="849147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Stopping tree at early stage might cause overfitting and weak model.</a:t>
            </a: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avoid complexity , We can also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Allow the tree to overfit the data, </a:t>
            </a: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then post-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prune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the tree layer by layer </a:t>
            </a:r>
          </a:p>
          <a:p>
            <a:pPr marR="0" algn="l"/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(cutting branches 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19F23-042D-4C00-9331-2239E1D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8D5FD-18FA-4F99-AAA0-E097C462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79" y="3042777"/>
            <a:ext cx="3895725" cy="3800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67905-E5F6-4960-A4D2-3A29F775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95" y="3042777"/>
            <a:ext cx="2286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643337"/>
            <a:ext cx="84914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 can decide level of pruning (complexity of tree) by validating performance </a:t>
            </a: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 validation data.</a:t>
            </a: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various methods of pruning available :</a:t>
            </a: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Bottom-Top Approach:</a:t>
            </a: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Minimal Cost-Complexity Pruning</a:t>
            </a:r>
          </a:p>
          <a:p>
            <a:pPr marL="342900" indent="-342900" algn="l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Reduced Error Pruning</a:t>
            </a:r>
          </a:p>
          <a:p>
            <a:pPr marL="342900" indent="-342900" algn="l"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Error Pruning</a:t>
            </a:r>
          </a:p>
          <a:p>
            <a:pPr marL="342900" indent="-342900" algn="l"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Top-Bottom Approach: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1.  pessimistic error pruning </a:t>
            </a:r>
          </a:p>
          <a:p>
            <a:pPr algn="l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l"/>
            <a:endParaRPr lang="en-IN" sz="1800" b="0" i="0" u="none" strike="noStrike" baseline="0" dirty="0">
              <a:latin typeface="Verdana" panose="020B060403050404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153E8-7EDE-4B93-9B49-1977335A4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82" t="17403" r="24797" b="28137"/>
          <a:stretch/>
        </p:blipFill>
        <p:spPr>
          <a:xfrm>
            <a:off x="8347586" y="2168011"/>
            <a:ext cx="3343191" cy="37329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9AD7CBD-62F2-4D64-99CA-B73685AA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993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1643337"/>
            <a:ext cx="1063467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case of continuous target variable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Method of choosing variable for splitting 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Reduction in Variance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Reduction in Variance is a method for splitting the node used when the target variable is continuous, i.e., regression problems.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a node is entirely homogeneous, then the variance is zero.</a:t>
            </a:r>
          </a:p>
          <a:p>
            <a:pPr algn="l"/>
            <a:endParaRPr lang="en-IN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the steps to split a decision tree using reduction in variance:</a:t>
            </a:r>
          </a:p>
          <a:p>
            <a:pPr algn="l"/>
            <a:endParaRPr lang="en-IN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For each split, individually calculate the variance of each child node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Calculate the variance of each split as the weighted average variance of child nodes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Select the split with the lowest variance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Perform steps 1-3 until completely homogeneous nodes are achieved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variance reduction in variance">
            <a:extLst>
              <a:ext uri="{FF2B5EF4-FFF2-40B4-BE49-F238E27FC236}">
                <a16:creationId xmlns:a16="http://schemas.microsoft.com/office/drawing/2014/main" id="{32063FFB-B917-4890-8992-0DF7696A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49" y="3216500"/>
            <a:ext cx="2847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CA3F05-6E6E-44F6-87B6-CF86C8A1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27" y="323509"/>
            <a:ext cx="8596668" cy="1320800"/>
          </a:xfrm>
        </p:spPr>
        <p:txBody>
          <a:bodyPr/>
          <a:lstStyle/>
          <a:p>
            <a:r>
              <a:rPr lang="en-US" dirty="0"/>
              <a:t>Construction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391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Performance Validation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Decision Tree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75639" y="3103913"/>
            <a:ext cx="1268361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5008195" y="4533373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on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50424" y="5944788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69778-E1E4-41D3-B4E1-6E3275A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2714925"/>
            <a:ext cx="4867275" cy="377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96FB9-D661-45B1-B04E-E4BC6C2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7" y="5396044"/>
            <a:ext cx="3829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Evaluation Metrics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372" y="2264016"/>
            <a:ext cx="840319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various metrics used to evaluate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MAPE/ MAD/ RMSE (For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ata Science and Machine Learning : Confusion Matrix">
            <a:extLst>
              <a:ext uri="{FF2B5EF4-FFF2-40B4-BE49-F238E27FC236}">
                <a16:creationId xmlns:a16="http://schemas.microsoft.com/office/drawing/2014/main" id="{03860422-1667-4F05-99B4-B6BABF7E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7" y="2534173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64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515345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555" y="3332429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8555" y="3971231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7334" y="4835254"/>
            <a:ext cx="85053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CE818-694B-4ED0-A4C6-63049767F3BC}"/>
              </a:ext>
            </a:extLst>
          </p:cNvPr>
          <p:cNvSpPr txBox="1"/>
          <p:nvPr/>
        </p:nvSpPr>
        <p:spPr>
          <a:xfrm>
            <a:off x="560438" y="1700011"/>
            <a:ext cx="1005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{“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“entropy”}, default=”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function to measure the quality of a split. Supported criteria are “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for the Gini impurity and “entropy” for the information 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{“best”, “random”}, default=”best”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strategy used to choose the split at each node. Supported strategies are “best” to choose the best split and “random”  to choose the best random split.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int, default=None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maximum depth of the tree. If None, then nodes are expanded until all leaves are pure or until all leaves contain less  than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or float, default=2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minimum number of samples required to split an internal node: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250423"/>
            <a:ext cx="8596668" cy="1320800"/>
          </a:xfrm>
        </p:spPr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0158" y="2361287"/>
            <a:ext cx="76070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6632" y="3734873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1ABCB-3629-46A5-A9D2-0CD340D7BD6E}"/>
              </a:ext>
            </a:extLst>
          </p:cNvPr>
          <p:cNvSpPr txBox="1"/>
          <p:nvPr/>
        </p:nvSpPr>
        <p:spPr>
          <a:xfrm>
            <a:off x="566617" y="1431013"/>
            <a:ext cx="991948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int, float or {“auto”, “sqrt”, “log2”}, default=None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number of features to consider when looking for the best split: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int, default=None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a tree with 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best-first fashion. Best nodes are defined as relative reduction in impurity.  If None then unlimited number of leaf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float, default=0.0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node will be split if this split induces a decrease of the impurity greater than or equal to this value.</a:t>
            </a: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int or float, default=1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minimum number of samples required to be at a leaf node. A split point at any depth will only be considered if it leaves at least 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training samples in each of the left and right branches. This may have the effect of smoothing the model, especially in regression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9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Inference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4" y="1390917"/>
            <a:ext cx="8702289" cy="51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8B4598-AB07-40C8-95B6-199E6714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47626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Categorical 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24065-6715-4AFF-8C17-5C1A3599BB98}"/>
              </a:ext>
            </a:extLst>
          </p:cNvPr>
          <p:cNvSpPr txBox="1"/>
          <p:nvPr/>
        </p:nvSpPr>
        <p:spPr>
          <a:xfrm>
            <a:off x="677202" y="2088807"/>
            <a:ext cx="106003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Binary Variable (</a:t>
            </a:r>
            <a:r>
              <a:rPr lang="en-US" sz="1800" i="1" u="sng" dirty="0">
                <a:latin typeface="Calibri" panose="020F0502020204030204" pitchFamily="34" charset="0"/>
                <a:cs typeface="Calibri" panose="020F0502020204030204" pitchFamily="34" charset="0"/>
              </a:rPr>
              <a:t>Two categories / Two Classes / Two Labels)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e.g. Yes/No, Churn/No-Churn, Spam/Non-Spam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Whether he will attend class tomorrow or not?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Whether he will pass exam or not?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0EBBD-1A56-4321-923B-9B3F8A1296EE}"/>
              </a:ext>
            </a:extLst>
          </p:cNvPr>
          <p:cNvSpPr txBox="1"/>
          <p:nvPr/>
        </p:nvSpPr>
        <p:spPr>
          <a:xfrm>
            <a:off x="677202" y="4437953"/>
            <a:ext cx="10600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Multi-class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Variable (</a:t>
            </a:r>
            <a:r>
              <a:rPr lang="en-US" sz="1800" i="1" u="sng" dirty="0">
                <a:latin typeface="Calibri" panose="020F0502020204030204" pitchFamily="34" charset="0"/>
                <a:cs typeface="Calibri" panose="020F0502020204030204" pitchFamily="34" charset="0"/>
              </a:rPr>
              <a:t>More than two categories / Classes / Labels)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8A48C-759C-4DE7-988E-4F54E54EAF90}"/>
              </a:ext>
            </a:extLst>
          </p:cNvPr>
          <p:cNvSpPr txBox="1"/>
          <p:nvPr/>
        </p:nvSpPr>
        <p:spPr>
          <a:xfrm>
            <a:off x="677202" y="5077479"/>
            <a:ext cx="10600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an object in an image (small / medium / large)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species in IRIS data set (virginica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setosa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/ versicolor)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Grouping related articles / books together (Google News)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Type of banking customer (low-affluent/ medium affluent / high net worth / super affluent)</a:t>
            </a:r>
          </a:p>
        </p:txBody>
      </p:sp>
    </p:spTree>
    <p:extLst>
      <p:ext uri="{BB962C8B-B14F-4D97-AF65-F5344CB8AC3E}">
        <p14:creationId xmlns:p14="http://schemas.microsoft.com/office/powerpoint/2010/main" val="12914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1026" name="Picture 2" descr="One-vs-Rest strategy for Multi-Class Classification - GeeksforGeeks">
            <a:extLst>
              <a:ext uri="{FF2B5EF4-FFF2-40B4-BE49-F238E27FC236}">
                <a16:creationId xmlns:a16="http://schemas.microsoft.com/office/drawing/2014/main" id="{DFC72F79-EDA1-42E3-BDD2-86C269A4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995049"/>
            <a:ext cx="102584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954C3-31F6-47C1-8DF0-668D2F93C0C7}"/>
              </a:ext>
            </a:extLst>
          </p:cNvPr>
          <p:cNvSpPr txBox="1"/>
          <p:nvPr/>
        </p:nvSpPr>
        <p:spPr>
          <a:xfrm>
            <a:off x="6802576" y="423948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X2 = 3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47F2F-0EF4-4778-B03F-893DF9368BC1}"/>
              </a:ext>
            </a:extLst>
          </p:cNvPr>
          <p:cNvSpPr txBox="1"/>
          <p:nvPr/>
        </p:nvSpPr>
        <p:spPr>
          <a:xfrm>
            <a:off x="9164106" y="589095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X1 = 6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D6A19-2CC6-42F6-9253-38DDFD6D91FD}"/>
              </a:ext>
            </a:extLst>
          </p:cNvPr>
          <p:cNvSpPr txBox="1"/>
          <p:nvPr/>
        </p:nvSpPr>
        <p:spPr>
          <a:xfrm>
            <a:off x="677334" y="1575256"/>
            <a:ext cx="738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effective way to classify data into each category for both cases?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38340D-8839-41AE-B2F8-8FB19A2DFA6A}"/>
              </a:ext>
            </a:extLst>
          </p:cNvPr>
          <p:cNvCxnSpPr/>
          <p:nvPr/>
        </p:nvCxnSpPr>
        <p:spPr>
          <a:xfrm>
            <a:off x="7315201" y="436512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E2C31-B37A-473F-BA21-DCBE3C3E4E9B}"/>
              </a:ext>
            </a:extLst>
          </p:cNvPr>
          <p:cNvCxnSpPr>
            <a:cxnSpLocks/>
          </p:cNvCxnSpPr>
          <p:nvPr/>
        </p:nvCxnSpPr>
        <p:spPr>
          <a:xfrm flipH="1" flipV="1">
            <a:off x="7273636" y="4357249"/>
            <a:ext cx="110834" cy="6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4A7410-480F-4BE3-9295-B7B0244A2696}"/>
              </a:ext>
            </a:extLst>
          </p:cNvPr>
          <p:cNvCxnSpPr>
            <a:cxnSpLocks/>
          </p:cNvCxnSpPr>
          <p:nvPr/>
        </p:nvCxnSpPr>
        <p:spPr>
          <a:xfrm flipV="1">
            <a:off x="9448791" y="5793731"/>
            <a:ext cx="0" cy="108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1026" name="Picture 2" descr="One-vs-Rest strategy for Multi-Class Classification - GeeksforGeeks">
            <a:extLst>
              <a:ext uri="{FF2B5EF4-FFF2-40B4-BE49-F238E27FC236}">
                <a16:creationId xmlns:a16="http://schemas.microsoft.com/office/drawing/2014/main" id="{DFC72F79-EDA1-42E3-BDD2-86C269A4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7" y="1801080"/>
            <a:ext cx="102584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C73541-2324-47E1-84DF-7A205F7E01A7}"/>
              </a:ext>
            </a:extLst>
          </p:cNvPr>
          <p:cNvCxnSpPr>
            <a:cxnSpLocks/>
          </p:cNvCxnSpPr>
          <p:nvPr/>
        </p:nvCxnSpPr>
        <p:spPr>
          <a:xfrm>
            <a:off x="2424545" y="2414845"/>
            <a:ext cx="3117705" cy="30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7B468-197C-4D22-8DD7-D4CF578E0404}"/>
                  </a:ext>
                </a:extLst>
              </p:cNvPr>
              <p:cNvSpPr txBox="1"/>
              <p:nvPr/>
            </p:nvSpPr>
            <p:spPr>
              <a:xfrm>
                <a:off x="2134897" y="2619700"/>
                <a:ext cx="1993323" cy="69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Linear Classifier is enough</a:t>
                </a:r>
              </a:p>
              <a:p>
                <a:pPr marL="0" indent="0">
                  <a:buNone/>
                </a:pPr>
                <a:endParaRPr lang="en-US" sz="1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7B468-197C-4D22-8DD7-D4CF578E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97" y="2619700"/>
                <a:ext cx="1993323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83413-B4A7-4C9A-9F1A-3463DE6430AB}"/>
              </a:ext>
            </a:extLst>
          </p:cNvPr>
          <p:cNvCxnSpPr>
            <a:cxnSpLocks/>
          </p:cNvCxnSpPr>
          <p:nvPr/>
        </p:nvCxnSpPr>
        <p:spPr>
          <a:xfrm>
            <a:off x="9448800" y="2439585"/>
            <a:ext cx="0" cy="324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56A956-A871-4992-9136-ACF5C006DD10}"/>
              </a:ext>
            </a:extLst>
          </p:cNvPr>
          <p:cNvCxnSpPr>
            <a:cxnSpLocks/>
          </p:cNvCxnSpPr>
          <p:nvPr/>
        </p:nvCxnSpPr>
        <p:spPr>
          <a:xfrm flipH="1">
            <a:off x="7315201" y="4357250"/>
            <a:ext cx="2133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954C3-31F6-47C1-8DF0-668D2F93C0C7}"/>
              </a:ext>
            </a:extLst>
          </p:cNvPr>
          <p:cNvSpPr txBox="1"/>
          <p:nvPr/>
        </p:nvSpPr>
        <p:spPr>
          <a:xfrm>
            <a:off x="6802576" y="423948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X2 = 3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47F2F-0EF4-4778-B03F-893DF9368BC1}"/>
              </a:ext>
            </a:extLst>
          </p:cNvPr>
          <p:cNvSpPr txBox="1"/>
          <p:nvPr/>
        </p:nvSpPr>
        <p:spPr>
          <a:xfrm>
            <a:off x="9164106" y="589095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X1 = 6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D4A17-230B-45FC-9368-3C3FE0B03C67}"/>
              </a:ext>
            </a:extLst>
          </p:cNvPr>
          <p:cNvSpPr txBox="1"/>
          <p:nvPr/>
        </p:nvSpPr>
        <p:spPr>
          <a:xfrm>
            <a:off x="9448799" y="4408275"/>
            <a:ext cx="19933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partitions required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D6A19-2CC6-42F6-9253-38DDFD6D91FD}"/>
              </a:ext>
            </a:extLst>
          </p:cNvPr>
          <p:cNvSpPr txBox="1"/>
          <p:nvPr/>
        </p:nvSpPr>
        <p:spPr>
          <a:xfrm>
            <a:off x="677334" y="1575256"/>
            <a:ext cx="738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effective way to classify data into each category for both cases?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38340D-8839-41AE-B2F8-8FB19A2DFA6A}"/>
              </a:ext>
            </a:extLst>
          </p:cNvPr>
          <p:cNvCxnSpPr/>
          <p:nvPr/>
        </p:nvCxnSpPr>
        <p:spPr>
          <a:xfrm>
            <a:off x="7315201" y="436512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E2C31-B37A-473F-BA21-DCBE3C3E4E9B}"/>
              </a:ext>
            </a:extLst>
          </p:cNvPr>
          <p:cNvCxnSpPr>
            <a:cxnSpLocks/>
          </p:cNvCxnSpPr>
          <p:nvPr/>
        </p:nvCxnSpPr>
        <p:spPr>
          <a:xfrm flipH="1" flipV="1">
            <a:off x="7273636" y="4357249"/>
            <a:ext cx="110834" cy="6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4A7410-480F-4BE3-9295-B7B0244A2696}"/>
              </a:ext>
            </a:extLst>
          </p:cNvPr>
          <p:cNvCxnSpPr>
            <a:cxnSpLocks/>
          </p:cNvCxnSpPr>
          <p:nvPr/>
        </p:nvCxnSpPr>
        <p:spPr>
          <a:xfrm flipV="1">
            <a:off x="9448791" y="5655181"/>
            <a:ext cx="0" cy="108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561F35-E959-4E05-9FAE-509E839DE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34244" r="73864" b="26050"/>
          <a:stretch/>
        </p:blipFill>
        <p:spPr>
          <a:xfrm>
            <a:off x="631866" y="1792732"/>
            <a:ext cx="4572000" cy="4236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6717A2-B0F9-4834-8AA2-918552DBEB2A}"/>
              </a:ext>
            </a:extLst>
          </p:cNvPr>
          <p:cNvSpPr txBox="1"/>
          <p:nvPr/>
        </p:nvSpPr>
        <p:spPr>
          <a:xfrm>
            <a:off x="6096000" y="3105834"/>
            <a:ext cx="493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 to visualize through charts so let’s create some rules to classify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46411-CAF4-41F8-875B-5F3A0054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34244" r="73864" b="26050"/>
          <a:stretch/>
        </p:blipFill>
        <p:spPr>
          <a:xfrm>
            <a:off x="593763" y="1731818"/>
            <a:ext cx="4572000" cy="423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2E6ED-14CB-4D1D-BEBA-A221F2CD9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9" t="18570" r="58523" b="41208"/>
          <a:stretch/>
        </p:blipFill>
        <p:spPr>
          <a:xfrm>
            <a:off x="6707850" y="1731818"/>
            <a:ext cx="5132568" cy="3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Ideation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FE80C-CCFA-4F9D-9817-E8310CFD5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91"/>
          <a:stretch/>
        </p:blipFill>
        <p:spPr>
          <a:xfrm>
            <a:off x="0" y="1674"/>
            <a:ext cx="12192000" cy="47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BDD8F-57A7-47C1-87A5-17FB043655A7}"/>
              </a:ext>
            </a:extLst>
          </p:cNvPr>
          <p:cNvSpPr txBox="1"/>
          <p:nvPr/>
        </p:nvSpPr>
        <p:spPr>
          <a:xfrm>
            <a:off x="7285703" y="443155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= 0.5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92984-41FD-437C-AD09-6C16488261EF}"/>
              </a:ext>
            </a:extLst>
          </p:cNvPr>
          <p:cNvSpPr txBox="1"/>
          <p:nvPr/>
        </p:nvSpPr>
        <p:spPr>
          <a:xfrm>
            <a:off x="5889522" y="3152001"/>
            <a:ext cx="659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 = 0.5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48879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3440</TotalTime>
  <Words>2324</Words>
  <Application>Microsoft Office PowerPoint</Application>
  <PresentationFormat>Widescreen</PresentationFormat>
  <Paragraphs>401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medium-content-serif-font</vt:lpstr>
      <vt:lpstr>Trebuchet MS</vt:lpstr>
      <vt:lpstr>Verdana</vt:lpstr>
      <vt:lpstr>Wingdings 3</vt:lpstr>
      <vt:lpstr>Facet</vt:lpstr>
      <vt:lpstr>Decision Tree</vt:lpstr>
      <vt:lpstr>Typical Data Science Cycle</vt:lpstr>
      <vt:lpstr>Machine Learning</vt:lpstr>
      <vt:lpstr>Ideation</vt:lpstr>
      <vt:lpstr>Ideation</vt:lpstr>
      <vt:lpstr>Ideation</vt:lpstr>
      <vt:lpstr>Ideation</vt:lpstr>
      <vt:lpstr>Ideation</vt:lpstr>
      <vt:lpstr>Ideation</vt:lpstr>
      <vt:lpstr>Ideation</vt:lpstr>
      <vt:lpstr>Ideation</vt:lpstr>
      <vt:lpstr>Ideation</vt:lpstr>
      <vt:lpstr> Introduction</vt:lpstr>
      <vt:lpstr> Introduction</vt:lpstr>
      <vt:lpstr>Common terms used with Decision trees:</vt:lpstr>
      <vt:lpstr>Construction of decision tree</vt:lpstr>
      <vt:lpstr>Construction of decision tree</vt:lpstr>
      <vt:lpstr>Construction of decision tree</vt:lpstr>
      <vt:lpstr>PowerPoint Presentation</vt:lpstr>
      <vt:lpstr>Construction of decision tree</vt:lpstr>
      <vt:lpstr>Construction of decision tree</vt:lpstr>
      <vt:lpstr>Construction of decision tree</vt:lpstr>
      <vt:lpstr>PowerPoint Presentation</vt:lpstr>
      <vt:lpstr>PowerPoint Presentation</vt:lpstr>
      <vt:lpstr>Construction of decision tree</vt:lpstr>
      <vt:lpstr>Construction of decision tree</vt:lpstr>
      <vt:lpstr>PowerPoint Presentation</vt:lpstr>
      <vt:lpstr>Construction of decision tree</vt:lpstr>
      <vt:lpstr>Construction of decision tree</vt:lpstr>
      <vt:lpstr>Construction of decision tree</vt:lpstr>
      <vt:lpstr>Construction of decision tree</vt:lpstr>
      <vt:lpstr>Construction of decision tree</vt:lpstr>
      <vt:lpstr>Performance Validation</vt:lpstr>
      <vt:lpstr> Model Evaluation Metrics</vt:lpstr>
      <vt:lpstr> Hyper parameter Tuning</vt:lpstr>
      <vt:lpstr> Hyper Parameter Tuning</vt:lpstr>
      <vt:lpstr> Model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205</cp:revision>
  <dcterms:created xsi:type="dcterms:W3CDTF">2020-03-09T07:30:05Z</dcterms:created>
  <dcterms:modified xsi:type="dcterms:W3CDTF">2021-07-30T17:35:59Z</dcterms:modified>
</cp:coreProperties>
</file>