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C47E46-253D-4291-B25B-CB437C36AA5F}">
  <a:tblStyle styleId="{FCC47E46-253D-4291-B25B-CB437C36AA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4329a6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4329a6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https://venngage.com/blog/how-to-choose-the-best-charts-for-your-infographic/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14329a6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14329a6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4329a6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14329a6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352c09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2352c09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4329a6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4329a6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4329a6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4329a6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14329a6c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14329a6c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4329a6c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4329a6c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4329a6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4329a6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4329a6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4329a6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352c09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352c09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4329a6c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14329a6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4329a6c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4329a6c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14329a6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14329a6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14329a6c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14329a6c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4329a6c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14329a6c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4329a6c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14329a6c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14329a6c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14329a6c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4329a6c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14329a6c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https://math.stackexchange.com/questions/2491557/can-a-minimum-or-maximum-be-an-outlier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14329a6c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14329a6c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https://math.stackexchange.com/questions/2491557/can-a-minimum-or-maximum-be-an-outlier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14329a6c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14329a6c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352c09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352c09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https://www.jisc.ac.uk/guides/influencing-others/message-and-medium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14329a6c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14329a6c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14329a6c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14329a6c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4329a6c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14329a6c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4329a6c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14329a6c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14329a6c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14329a6c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14329a6c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14329a6c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352c09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352c09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352c097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352c09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352c097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2352c097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https://venngage.com/blog/how-to-choose-the-best-charts-for-your-infographic/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4329a6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4329a6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https://venngage.com/blog/how-to-choose-the-best-charts-for-your-infographic/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4329a6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4329a6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https://venngage.com/blog/how-to-choose-the-best-charts-for-your-infographic/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4329a6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4329a6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https://venngage.com/blog/how-to-choose-the-best-charts-for-your-infographic/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Business Purpose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Relationship</a:t>
            </a:r>
            <a:endParaRPr b="1" sz="1900">
              <a:solidFill>
                <a:srgbClr val="2C384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2C384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5" y="1585725"/>
            <a:ext cx="7820151" cy="345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and Dimensions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899300" y="18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{FCC47E46-253D-4291-B25B-CB437C36AA5F}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Measures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Dimensions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000E17"/>
                          </a:solidFill>
                          <a:highlight>
                            <a:srgbClr val="FFFFFF"/>
                          </a:highlight>
                        </a:rPr>
                        <a:t>values that mathematical functions work 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5F6368"/>
                          </a:solidFill>
                          <a:highlight>
                            <a:srgbClr val="FFFFFF"/>
                          </a:highlight>
                        </a:rPr>
                        <a:t>dimension</a:t>
                      </a:r>
                      <a:r>
                        <a:rPr lang="en" sz="105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</a:rPr>
                        <a:t> is what you “slice and dice” the number by.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E.g. sales , revenue, income, population,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E.g. Departments, country, Gender, Type of products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Data Type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AutoNum type="arabicPeriod"/>
            </a:pPr>
            <a:r>
              <a:rPr b="1" lang="en" sz="1900">
                <a:solidFill>
                  <a:srgbClr val="2C3841"/>
                </a:solidFill>
              </a:rPr>
              <a:t>One Measure + One Dimension</a:t>
            </a:r>
            <a:endParaRPr b="1"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AutoNum type="arabicPeriod"/>
            </a:pPr>
            <a:r>
              <a:rPr b="1" lang="en" sz="1900">
                <a:solidFill>
                  <a:srgbClr val="2C3841"/>
                </a:solidFill>
              </a:rPr>
              <a:t>One Measure + One Measure</a:t>
            </a:r>
            <a:endParaRPr b="1"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AutoNum type="arabicPeriod"/>
            </a:pPr>
            <a:r>
              <a:rPr b="1" lang="en" sz="1900">
                <a:solidFill>
                  <a:srgbClr val="2C3841"/>
                </a:solidFill>
              </a:rPr>
              <a:t>One Measure</a:t>
            </a:r>
            <a:endParaRPr b="1"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AutoNum type="arabicPeriod"/>
            </a:pPr>
            <a:r>
              <a:rPr b="1" lang="en" sz="1900">
                <a:solidFill>
                  <a:srgbClr val="2C3841"/>
                </a:solidFill>
              </a:rPr>
              <a:t>Date + 1 Measure</a:t>
            </a:r>
            <a:endParaRPr b="1"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AutoNum type="arabicPeriod"/>
            </a:pPr>
            <a:r>
              <a:rPr b="1" lang="en" sz="1900">
                <a:solidFill>
                  <a:srgbClr val="2C3841"/>
                </a:solidFill>
              </a:rPr>
              <a:t>Distribution –2 Measures + 1 Dimension(Tree Map)</a:t>
            </a:r>
            <a:endParaRPr b="1" sz="1900">
              <a:solidFill>
                <a:srgbClr val="2C384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Data Type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One Measure + One Dimension</a:t>
            </a:r>
            <a:endParaRPr b="1"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Business Stories :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Compare (High / Low)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Rank (Organize)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Part to Whole</a:t>
            </a:r>
            <a:endParaRPr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Common Plots :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Bar Plot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Heat Map (Distribution)</a:t>
            </a:r>
            <a:endParaRPr sz="1900">
              <a:solidFill>
                <a:srgbClr val="2C384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950" y="1090300"/>
            <a:ext cx="305128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32" y="1170125"/>
            <a:ext cx="32351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00" y="1170125"/>
            <a:ext cx="675787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</a:t>
            </a:r>
            <a:r>
              <a:rPr lang="en"/>
              <a:t>Plot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931" y="2376200"/>
            <a:ext cx="15335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025" y="1134650"/>
            <a:ext cx="2851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Plot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50" y="1180950"/>
            <a:ext cx="534402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Data Type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One Measure + One Measure</a:t>
            </a:r>
            <a:endParaRPr b="1"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Business Stories :</a:t>
            </a:r>
            <a:endParaRPr sz="1900">
              <a:solidFill>
                <a:srgbClr val="2C3841"/>
              </a:solidFill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Trend</a:t>
            </a:r>
            <a:endParaRPr sz="1900">
              <a:solidFill>
                <a:srgbClr val="2C384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Concentrations</a:t>
            </a:r>
            <a:endParaRPr sz="1900">
              <a:solidFill>
                <a:srgbClr val="2C384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Gaps</a:t>
            </a:r>
            <a:endParaRPr sz="1900">
              <a:solidFill>
                <a:srgbClr val="2C384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Outliers</a:t>
            </a:r>
            <a:endParaRPr sz="1900">
              <a:solidFill>
                <a:srgbClr val="2C384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Groups/Clusters </a:t>
            </a:r>
            <a:endParaRPr sz="1900">
              <a:solidFill>
                <a:srgbClr val="2C3841"/>
              </a:solidFill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Relationship</a:t>
            </a:r>
            <a:endParaRPr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Common Plots :</a:t>
            </a:r>
            <a:endParaRPr sz="1900">
              <a:solidFill>
                <a:srgbClr val="2C3841"/>
              </a:solidFill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Scatter Plot</a:t>
            </a:r>
            <a:endParaRPr b="1" sz="1900">
              <a:solidFill>
                <a:srgbClr val="2C384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672" y="1058450"/>
            <a:ext cx="4130528" cy="4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and Insights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 :  </a:t>
            </a:r>
            <a:r>
              <a:rPr lang="en"/>
              <a:t>Visual analytics is the representation and presentation of data that exploits our visual perception abilities in order to amplify 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Insights :  Insight is the discovery of non-trivial, complex, deep, unexpected, or relevant truths about the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25" y="1223325"/>
            <a:ext cx="38282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028" y="2163350"/>
            <a:ext cx="7715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Data Type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One Measure </a:t>
            </a:r>
            <a:endParaRPr b="1"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Business Stories :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Distribution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Intervals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Grouping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Outliers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Categorize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Part to Whole –Intuitive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Range </a:t>
            </a:r>
            <a:endParaRPr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Common Plots :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Histogram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Box Plot</a:t>
            </a:r>
            <a:endParaRPr sz="1900">
              <a:solidFill>
                <a:srgbClr val="2C3841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ct val="100000"/>
              <a:buChar char="●"/>
            </a:pPr>
            <a:r>
              <a:rPr lang="en" sz="1900">
                <a:solidFill>
                  <a:srgbClr val="2C3841"/>
                </a:solidFill>
              </a:rPr>
              <a:t>Pie Chart</a:t>
            </a:r>
            <a:endParaRPr sz="1900">
              <a:solidFill>
                <a:srgbClr val="2C384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13" y="1081450"/>
            <a:ext cx="57615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Histogram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75" y="1161250"/>
            <a:ext cx="72182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25" y="1017725"/>
            <a:ext cx="54130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Pie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0700"/>
            <a:ext cx="8839201" cy="276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Pie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9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 (i.e. Box </a:t>
            </a:r>
            <a:r>
              <a:rPr lang="en"/>
              <a:t>and Whisker Plot)</a:t>
            </a:r>
            <a:endParaRPr/>
          </a:p>
        </p:txBody>
      </p:sp>
      <p:pic>
        <p:nvPicPr>
          <p:cNvPr id="222" name="Google Shape;222;p39"/>
          <p:cNvPicPr preferRelativeResize="0"/>
          <p:nvPr/>
        </p:nvPicPr>
        <p:blipFill rotWithShape="1">
          <a:blip r:embed="rId3">
            <a:alphaModFix/>
          </a:blip>
          <a:srcRect b="0" l="0" r="50731" t="0"/>
          <a:stretch/>
        </p:blipFill>
        <p:spPr>
          <a:xfrm>
            <a:off x="3167575" y="1161250"/>
            <a:ext cx="363230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62075" y="20662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Mostly used for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•Outlier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•Large volumes of data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 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350" y="1099175"/>
            <a:ext cx="70982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Data Type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Date + </a:t>
            </a:r>
            <a:r>
              <a:rPr b="1" lang="en" sz="1900">
                <a:solidFill>
                  <a:srgbClr val="2C3841"/>
                </a:solidFill>
              </a:rPr>
              <a:t>One Measure </a:t>
            </a:r>
            <a:endParaRPr b="1"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Business Stories :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Trend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Straightforward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Pattern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Sequence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Seasonality</a:t>
            </a:r>
            <a:endParaRPr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Common Plots :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Lines</a:t>
            </a:r>
            <a:endParaRPr sz="1900">
              <a:solidFill>
                <a:srgbClr val="2C384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Data Visualization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7% – 38% – 55% rule</a:t>
            </a:r>
            <a:endParaRPr sz="850">
              <a:solidFill>
                <a:srgbClr val="2C38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C38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8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7% of the message is conveyed by the words</a:t>
            </a:r>
            <a:endParaRPr sz="1350">
              <a:solidFill>
                <a:srgbClr val="2C38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8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use, 38% is conveyed by tone of voice </a:t>
            </a:r>
            <a:endParaRPr sz="1350">
              <a:solidFill>
                <a:srgbClr val="2C384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C384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55% by body language or facial expression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438" y="1208075"/>
            <a:ext cx="47910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Graph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00" y="1515975"/>
            <a:ext cx="6477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Stacked line graphs</a:t>
            </a:r>
            <a:endParaRPr sz="2500"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175" y="1246325"/>
            <a:ext cx="42863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Stacked line graphs</a:t>
            </a:r>
            <a:endParaRPr sz="2500"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400" y="1108050"/>
            <a:ext cx="392753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Data Type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Two Measure + One Dimension</a:t>
            </a:r>
            <a:endParaRPr b="1"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Business Stories :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Distribution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Hierarchy</a:t>
            </a:r>
            <a:endParaRPr sz="1900">
              <a:solidFill>
                <a:srgbClr val="2C384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C3841"/>
                </a:solidFill>
              </a:rPr>
              <a:t>Common Plots :</a:t>
            </a:r>
            <a:endParaRPr sz="1900">
              <a:solidFill>
                <a:srgbClr val="2C384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2C3841"/>
              </a:buClr>
              <a:buSzPts val="1900"/>
              <a:buChar char="●"/>
            </a:pPr>
            <a:r>
              <a:rPr lang="en" sz="1900">
                <a:solidFill>
                  <a:srgbClr val="2C3841"/>
                </a:solidFill>
              </a:rPr>
              <a:t>Tree Map</a:t>
            </a:r>
            <a:endParaRPr sz="1900">
              <a:solidFill>
                <a:srgbClr val="2C384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</a:t>
            </a:r>
            <a:endParaRPr/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975" y="1214450"/>
            <a:ext cx="619509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546" y="3333950"/>
            <a:ext cx="14478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</a:t>
            </a:r>
            <a:endParaRPr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546" y="3333950"/>
            <a:ext cx="14478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650" y="956200"/>
            <a:ext cx="3235175" cy="41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Importance of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 	</a:t>
            </a:r>
            <a:r>
              <a:rPr b="1" lang="en" sz="1600">
                <a:solidFill>
                  <a:srgbClr val="E06666"/>
                </a:solidFill>
              </a:rPr>
              <a:t>Which product has the highest sales?</a:t>
            </a:r>
            <a:endParaRPr b="1" sz="1600">
              <a:solidFill>
                <a:srgbClr val="E06666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5900"/>
          <a:stretch/>
        </p:blipFill>
        <p:spPr>
          <a:xfrm>
            <a:off x="1471625" y="1579800"/>
            <a:ext cx="6505575" cy="33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Data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 	</a:t>
            </a:r>
            <a:r>
              <a:rPr b="1" lang="en" sz="1600">
                <a:solidFill>
                  <a:srgbClr val="E06666"/>
                </a:solidFill>
              </a:rPr>
              <a:t>Now Answer !!</a:t>
            </a:r>
            <a:endParaRPr b="1" sz="1600">
              <a:solidFill>
                <a:srgbClr val="E06666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50" y="1569350"/>
            <a:ext cx="8243450" cy="33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</a:t>
            </a:r>
            <a:r>
              <a:rPr lang="en"/>
              <a:t>Business Purpose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Display Single Figure </a:t>
            </a:r>
            <a:endParaRPr b="1" sz="1900">
              <a:solidFill>
                <a:srgbClr val="2C384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2C384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325" y="1926971"/>
            <a:ext cx="5315301" cy="23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Business Purpose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       Compare </a:t>
            </a:r>
            <a:r>
              <a:rPr b="1" lang="en" sz="1900">
                <a:solidFill>
                  <a:srgbClr val="2C3841"/>
                </a:solidFill>
              </a:rPr>
              <a:t> </a:t>
            </a:r>
            <a:endParaRPr b="1" sz="1900">
              <a:solidFill>
                <a:srgbClr val="2C384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2C384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50" y="1579675"/>
            <a:ext cx="6751401" cy="34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Business Purpose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Change</a:t>
            </a:r>
            <a:r>
              <a:rPr b="1" lang="en" sz="1900">
                <a:solidFill>
                  <a:srgbClr val="2C3841"/>
                </a:solidFill>
              </a:rPr>
              <a:t> </a:t>
            </a:r>
            <a:endParaRPr b="1" sz="1900">
              <a:solidFill>
                <a:srgbClr val="2C384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2C384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00" y="1931776"/>
            <a:ext cx="8072899" cy="26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Charts based on Business Purpose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C3841"/>
                </a:solidFill>
              </a:rPr>
              <a:t>Organize</a:t>
            </a:r>
            <a:r>
              <a:rPr b="1" lang="en" sz="1900">
                <a:solidFill>
                  <a:srgbClr val="2C3841"/>
                </a:solidFill>
              </a:rPr>
              <a:t> </a:t>
            </a:r>
            <a:endParaRPr b="1" sz="1900">
              <a:solidFill>
                <a:srgbClr val="2C384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2C384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325" y="1647275"/>
            <a:ext cx="551365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