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94" r:id="rId23"/>
    <p:sldId id="277" r:id="rId24"/>
    <p:sldId id="278" r:id="rId25"/>
    <p:sldId id="279" r:id="rId26"/>
    <p:sldId id="280" r:id="rId27"/>
    <p:sldId id="281" r:id="rId28"/>
    <p:sldId id="291" r:id="rId29"/>
    <p:sldId id="293" r:id="rId30"/>
    <p:sldId id="282" r:id="rId31"/>
    <p:sldId id="283" r:id="rId32"/>
    <p:sldId id="285" r:id="rId33"/>
    <p:sldId id="284" r:id="rId34"/>
    <p:sldId id="286" r:id="rId35"/>
    <p:sldId id="287" r:id="rId36"/>
    <p:sldId id="288" r:id="rId37"/>
    <p:sldId id="289" r:id="rId38"/>
    <p:sldId id="290" r:id="rId3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iSIUafgVGbupBaauduNRKkW1WLa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B93A0F-D0F9-4769-B919-E2475253B7C9}">
  <a:tblStyle styleId="{3AB93A0F-D0F9-4769-B919-E2475253B7C9}"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91" autoAdjust="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slide" Target="../slides/slide37.xml"/><Relationship Id="rId1" Type="http://schemas.openxmlformats.org/officeDocument/2006/relationships/notesMaster" Target="../notesMasters/notesMaster1.xml"/><Relationship Id="rId5" Type="http://schemas.openxmlformats.org/officeDocument/2006/relationships/hyperlink" Target="https://altair-viz.github.io/" TargetMode="External"/><Relationship Id="rId4" Type="http://schemas.openxmlformats.org/officeDocument/2006/relationships/hyperlink" Target="https://plot.ly/python/"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venngage.com/blog/how-to-choose-the-best-charts-for-your-infographic/"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venngage.com/blog/how-to-choose-the-best-charts-for-your-infographic/"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e15c5e5dcc_1_5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ge15c5e5dcc_1_5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e15c5e5dcc_1_5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ge15c5e5dcc_1_5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e15c5e5dcc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ge15c5e5dcc_1_5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e15c5e5dcc_1_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e15c5e5dcc_1_5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dirty="0"/>
              <a:t>This is vertical bar graph, </a:t>
            </a:r>
          </a:p>
          <a:p>
            <a:pPr marL="0" lvl="0" indent="0" algn="l" rtl="0">
              <a:lnSpc>
                <a:spcPct val="100000"/>
              </a:lnSpc>
              <a:spcBef>
                <a:spcPts val="0"/>
              </a:spcBef>
              <a:spcAft>
                <a:spcPts val="0"/>
              </a:spcAft>
              <a:buSzPts val="1100"/>
              <a:buNone/>
            </a:pPr>
            <a:r>
              <a:rPr lang="en-GB" dirty="0"/>
              <a:t>Use when you have one categorical variable and one numerical variable.</a:t>
            </a:r>
          </a:p>
          <a:p>
            <a:pPr marL="0" lvl="0" indent="0" algn="l" rtl="0">
              <a:lnSpc>
                <a:spcPct val="100000"/>
              </a:lnSpc>
              <a:spcBef>
                <a:spcPts val="0"/>
              </a:spcBef>
              <a:spcAft>
                <a:spcPts val="0"/>
              </a:spcAft>
              <a:buSzPts val="1100"/>
              <a:buNone/>
            </a:pPr>
            <a:r>
              <a:rPr lang="en-GB" dirty="0"/>
              <a:t>This gives a visual clue of population distribution by region.</a:t>
            </a:r>
          </a:p>
          <a:p>
            <a:pPr marL="0" lvl="0" indent="0" algn="l" rtl="0">
              <a:lnSpc>
                <a:spcPct val="100000"/>
              </a:lnSpc>
              <a:spcBef>
                <a:spcPts val="0"/>
              </a:spcBef>
              <a:spcAft>
                <a:spcPts val="0"/>
              </a:spcAft>
              <a:buSzPts val="1100"/>
              <a:buNone/>
            </a:pPr>
            <a:r>
              <a:rPr lang="en-GB" dirty="0"/>
              <a:t>These are </a:t>
            </a:r>
            <a:r>
              <a:rPr lang="en-GB"/>
              <a:t>two bar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e15c5e5dcc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ge15c5e5dcc_1_5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e15c5e5dcc_1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ge15c5e5dcc_1_5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15c5e5dcc_1_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ge15c5e5dcc_1_5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b806b26fb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gb806b26fbb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Illustrate How we can make judgements of relationships between two numerical variables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Look at the trend: Illustrate with axis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e15c5e5dcc_1_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ge15c5e5dcc_1_5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15c5e5dcc_1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ge15c5e5dcc_1_5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e15c5e5dcc_1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e15c5e5dcc_1_4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solidFill>
                  <a:srgbClr val="2B2B2B"/>
                </a:solidFill>
                <a:highlight>
                  <a:schemeClr val="lt1"/>
                </a:highlight>
              </a:rPr>
              <a:t>Data visualization is the graphical display of abstract information for two purposes: sense-making (also called data analysis) and communication. Important stories live in our data and data visualization is a powerful means to discover and understand these stories, and then to present them to others</a:t>
            </a:r>
            <a:endParaRPr>
              <a:highlight>
                <a:schemeClr val="lt1"/>
              </a:highlight>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How to get your Customer understand what you want to convey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e15c5e5dcc_1_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ge15c5e5dcc_1_5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By looking at this one measure chart,</a:t>
            </a:r>
            <a:endParaRPr/>
          </a:p>
          <a:p>
            <a:pPr marL="0" lvl="0" indent="0" algn="l" rtl="0">
              <a:lnSpc>
                <a:spcPct val="100000"/>
              </a:lnSpc>
              <a:spcBef>
                <a:spcPts val="0"/>
              </a:spcBef>
              <a:spcAft>
                <a:spcPts val="0"/>
              </a:spcAft>
              <a:buSzPts val="1100"/>
              <a:buNone/>
            </a:pPr>
            <a:r>
              <a:rPr lang="en-US"/>
              <a:t>we will be able to decide what can we do with this particular variable</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Say like how can we group our data in such a way I can do my modelling efficiently.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e15c5e5dcc_1_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ge15c5e5dcc_1_5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Benefits of a Histogram</a:t>
            </a:r>
            <a:endParaRPr dirty="0"/>
          </a:p>
          <a:p>
            <a:pPr marL="0" lvl="0" indent="0" algn="l" rtl="0">
              <a:lnSpc>
                <a:spcPct val="100000"/>
              </a:lnSpc>
              <a:spcBef>
                <a:spcPts val="0"/>
              </a:spcBef>
              <a:spcAft>
                <a:spcPts val="0"/>
              </a:spcAft>
              <a:buSzPts val="1100"/>
              <a:buNone/>
            </a:pPr>
            <a:r>
              <a:rPr lang="en-US" dirty="0"/>
              <a:t>Over time, histograms can show what the normal distribution is for a process that is running smoothly. However, by routinely producing histograms, any variation is quickly detected. This is a major advantage for organizations because it supports finding and dealing with process variation quickly.</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dirty="0"/>
              <a:t>A bell-shaped curve to the bar graph usually indicates normal distribution. Spikes in the graph indicate variation that should be addressed. Such spikes can also indicate opportunities to capitalize on a trend, as can be seen in the restaurant example below.</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e15c5e5dcc_1_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ge15c5e5dcc_1_5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Benefits of a Histogram</a:t>
            </a:r>
            <a:endParaRPr dirty="0"/>
          </a:p>
          <a:p>
            <a:pPr marL="0" lvl="0" indent="0" algn="l" rtl="0">
              <a:lnSpc>
                <a:spcPct val="100000"/>
              </a:lnSpc>
              <a:spcBef>
                <a:spcPts val="0"/>
              </a:spcBef>
              <a:spcAft>
                <a:spcPts val="0"/>
              </a:spcAft>
              <a:buSzPts val="1100"/>
              <a:buNone/>
            </a:pPr>
            <a:r>
              <a:rPr lang="en-US" dirty="0"/>
              <a:t>Over time, histograms can show what the normal distribution is for a process that is running smoothly. However, by routinely producing histograms, any variation is quickly detected. This is a major advantage for organizations because it supports finding and dealing with process variation quickly.</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dirty="0"/>
              <a:t>A bell-shaped curve to the bar graph usually indicates normal distribution. Spikes in the graph indicate variation that should be addressed. Such spikes can also indicate opportunities to capitalize on a trend, as can be seen in the restaurant example below.</a:t>
            </a:r>
            <a:endParaRPr dirty="0"/>
          </a:p>
        </p:txBody>
      </p:sp>
    </p:spTree>
    <p:extLst>
      <p:ext uri="{BB962C8B-B14F-4D97-AF65-F5344CB8AC3E}">
        <p14:creationId xmlns:p14="http://schemas.microsoft.com/office/powerpoint/2010/main" val="943420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e15c5e5dcc_1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ge15c5e5dcc_1_5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The main objective of a standard bar chart is to compare numeric values between levels of a categorical variable. One bar is plotted for each level of the categorical variable, each bar’s length indicating numeric value. A stacked bar chart also achieves this objective, but also targets a second goal.</a:t>
            </a:r>
          </a:p>
          <a:p>
            <a:br>
              <a:rPr lang="en-US" dirty="0"/>
            </a:b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e15c5e5dcc_1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ge15c5e5dcc_1_5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Consider you are doing a industry wide analysis. </a:t>
            </a:r>
          </a:p>
          <a:p>
            <a:pPr marL="0" lvl="0" indent="0" algn="l" rtl="0">
              <a:lnSpc>
                <a:spcPct val="100000"/>
              </a:lnSpc>
              <a:spcBef>
                <a:spcPts val="0"/>
              </a:spcBef>
              <a:spcAft>
                <a:spcPts val="0"/>
              </a:spcAft>
              <a:buSzPts val="1100"/>
              <a:buNone/>
            </a:pPr>
            <a:r>
              <a:rPr lang="en-US" dirty="0"/>
              <a:t>You have taken companies that belong to see and are interested in seeing how companies share that specific industry market</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e15c5e5dcc_1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ge15c5e5dcc_1_5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e15c5e5dcc_1_5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ge15c5e5dcc_1_5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https://math.stackexchange.com/questions/2491557/can-a-minimum-or-maximum-be-an-outlier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e15c5e5dcc_1_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e15c5e5dcc_1_6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https://math.stackexchange.com/questions/2491557/can-a-minimum-or-maximum-be-an-outlier</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e15c5e5dcc_1_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e15c5e5dcc_1_6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https://math.stackexchange.com/questions/2491557/can-a-minimum-or-maximum-be-an-outlier</a:t>
            </a:r>
            <a:endParaRPr dirty="0"/>
          </a:p>
        </p:txBody>
      </p:sp>
    </p:spTree>
    <p:extLst>
      <p:ext uri="{BB962C8B-B14F-4D97-AF65-F5344CB8AC3E}">
        <p14:creationId xmlns:p14="http://schemas.microsoft.com/office/powerpoint/2010/main" val="38666355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e15c5e5dcc_1_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e15c5e5dcc_1_6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https://math.stackexchange.com/questions/2491557/can-a-minimum-or-maximum-be-an-outlier</a:t>
            </a:r>
            <a:endParaRPr dirty="0"/>
          </a:p>
        </p:txBody>
      </p:sp>
    </p:spTree>
    <p:extLst>
      <p:ext uri="{BB962C8B-B14F-4D97-AF65-F5344CB8AC3E}">
        <p14:creationId xmlns:p14="http://schemas.microsoft.com/office/powerpoint/2010/main" val="3435960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e15c5e5dcc_1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e15c5e5dcc_1_4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dirty="0"/>
              <a:t>Profit and Sales by Category &amp; Sub-Category. Distributed by Regions</a:t>
            </a:r>
          </a:p>
          <a:p>
            <a:pPr marL="0" lvl="0" indent="0" algn="l" rtl="0">
              <a:lnSpc>
                <a:spcPct val="100000"/>
              </a:lnSpc>
              <a:spcBef>
                <a:spcPts val="0"/>
              </a:spcBef>
              <a:spcAft>
                <a:spcPts val="0"/>
              </a:spcAft>
              <a:buSzPts val="1100"/>
              <a:buNone/>
            </a:pPr>
            <a:r>
              <a:rPr lang="en-GB" dirty="0"/>
              <a:t>Negative values are enclosed by bracket</a:t>
            </a:r>
          </a:p>
          <a:p>
            <a:pPr marL="0" lvl="0" indent="0" algn="l" rtl="0">
              <a:lnSpc>
                <a:spcPct val="100000"/>
              </a:lnSpc>
              <a:spcBef>
                <a:spcPts val="0"/>
              </a:spcBef>
              <a:spcAft>
                <a:spcPts val="0"/>
              </a:spcAft>
              <a:buSzPts val="1100"/>
              <a:buNone/>
            </a:pPr>
            <a:r>
              <a:rPr lang="en-GB" dirty="0"/>
              <a:t>Which area has more sales?</a:t>
            </a:r>
          </a:p>
          <a:p>
            <a:pPr marL="0" lvl="0" indent="0" algn="l" rtl="0">
              <a:lnSpc>
                <a:spcPct val="100000"/>
              </a:lnSpc>
              <a:spcBef>
                <a:spcPts val="0"/>
              </a:spcBef>
              <a:spcAft>
                <a:spcPts val="0"/>
              </a:spcAft>
              <a:buSzPts val="1100"/>
              <a:buNone/>
            </a:pPr>
            <a:r>
              <a:rPr lang="en-GB" dirty="0"/>
              <a:t>Less sales?</a:t>
            </a:r>
          </a:p>
          <a:p>
            <a:pPr marL="0" lvl="0" indent="0" algn="l" rtl="0">
              <a:lnSpc>
                <a:spcPct val="100000"/>
              </a:lnSpc>
              <a:spcBef>
                <a:spcPts val="0"/>
              </a:spcBef>
              <a:spcAft>
                <a:spcPts val="0"/>
              </a:spcAft>
              <a:buSzPts val="1100"/>
              <a:buNone/>
            </a:pPr>
            <a:r>
              <a:rPr lang="en-GB" dirty="0"/>
              <a:t>More sales but less profit?</a:t>
            </a:r>
          </a:p>
          <a:p>
            <a:pPr marL="0" lvl="0" indent="0" algn="l" rtl="0">
              <a:lnSpc>
                <a:spcPct val="100000"/>
              </a:lnSpc>
              <a:spcBef>
                <a:spcPts val="0"/>
              </a:spcBef>
              <a:spcAft>
                <a:spcPts val="0"/>
              </a:spcAft>
              <a:buSzPts val="1100"/>
              <a:buNone/>
            </a:pPr>
            <a:r>
              <a:rPr lang="en-GB" dirty="0"/>
              <a:t>Less sales but more profit ?</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e15c5e5dcc_1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ge15c5e5dcc_1_6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e15c5e5dcc_1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ge15c5e5dcc_1_6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We have data from 1 to 5PM</a:t>
            </a:r>
          </a:p>
          <a:p>
            <a:pPr marL="0" lvl="0" indent="0" algn="l" rtl="0">
              <a:lnSpc>
                <a:spcPct val="100000"/>
              </a:lnSpc>
              <a:spcBef>
                <a:spcPts val="0"/>
              </a:spcBef>
              <a:spcAft>
                <a:spcPts val="0"/>
              </a:spcAft>
              <a:buSzPts val="1100"/>
              <a:buNone/>
            </a:pPr>
            <a:r>
              <a:rPr lang="en-US" dirty="0"/>
              <a:t>Because we have in Celsius, it should be during day</a:t>
            </a:r>
          </a:p>
          <a:p>
            <a:pPr marL="0" lvl="0" indent="0" algn="l" rtl="0">
              <a:lnSpc>
                <a:spcPct val="100000"/>
              </a:lnSpc>
              <a:spcBef>
                <a:spcPts val="0"/>
              </a:spcBef>
              <a:spcAft>
                <a:spcPts val="0"/>
              </a:spcAft>
              <a:buSzPts val="1100"/>
              <a:buNone/>
            </a:pPr>
            <a:r>
              <a:rPr lang="en-US" dirty="0"/>
              <a:t>Temperature ranges from 41 to 55</a:t>
            </a:r>
          </a:p>
          <a:p>
            <a:pPr marL="0" lvl="0" indent="0" algn="l" rtl="0">
              <a:lnSpc>
                <a:spcPct val="100000"/>
              </a:lnSpc>
              <a:spcBef>
                <a:spcPts val="0"/>
              </a:spcBef>
              <a:spcAft>
                <a:spcPts val="0"/>
              </a:spcAft>
              <a:buSzPts val="1100"/>
              <a:buNone/>
            </a:pPr>
            <a:r>
              <a:rPr lang="en-US" dirty="0"/>
              <a:t>High temperature recorded during this period is 55 during 4</a:t>
            </a:r>
          </a:p>
          <a:p>
            <a:pPr marL="0" lvl="0" indent="0" algn="l" rtl="0">
              <a:lnSpc>
                <a:spcPct val="100000"/>
              </a:lnSpc>
              <a:spcBef>
                <a:spcPts val="0"/>
              </a:spcBef>
              <a:spcAft>
                <a:spcPts val="0"/>
              </a:spcAft>
              <a:buSzPts val="1100"/>
              <a:buNone/>
            </a:pPr>
            <a:r>
              <a:rPr lang="en-US" dirty="0"/>
              <a:t>Low temp recorded at 1 and it is 41 </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e15c5e5dcc_1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ge15c5e5dcc_1_6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15c5e5dcc_1_6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ge15c5e5dcc_1_6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When you have more than one KPIs that change over time, this is hand in chart for that</a:t>
            </a:r>
          </a:p>
          <a:p>
            <a:pPr marL="0" lvl="0" indent="0" algn="l" rtl="0">
              <a:lnSpc>
                <a:spcPct val="100000"/>
              </a:lnSpc>
              <a:spcBef>
                <a:spcPts val="0"/>
              </a:spcBef>
              <a:spcAft>
                <a:spcPts val="0"/>
              </a:spcAft>
              <a:buSzPts val="1100"/>
              <a:buNone/>
            </a:pPr>
            <a:r>
              <a:rPr lang="en-US" dirty="0"/>
              <a:t>This shows month on month trend of Units Sold over time. We shall inspect how Units </a:t>
            </a:r>
            <a:r>
              <a:rPr lang="en-US" dirty="0" err="1"/>
              <a:t>solddrift</a:t>
            </a:r>
            <a:r>
              <a:rPr lang="en-US" dirty="0"/>
              <a:t> </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e15c5e5dcc_1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ge15c5e5dcc_1_6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e15c5e5dcc_1_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ge15c5e5dcc_1_6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e15c5e5dcc_1_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ge15c5e5dcc_1_6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e15c5e5dcc_1_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ge15c5e5dcc_1_6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US" sz="1100" b="0" i="0" u="none" strike="noStrike" cap="none" dirty="0">
                <a:solidFill>
                  <a:srgbClr val="000000"/>
                </a:solidFill>
                <a:effectLst/>
                <a:latin typeface="Arial"/>
                <a:ea typeface="Arial"/>
                <a:cs typeface="Arial"/>
                <a:sym typeface="Arial"/>
              </a:rPr>
              <a:t>1. Matplotlib</a:t>
            </a:r>
          </a:p>
          <a:p>
            <a:r>
              <a:rPr lang="en-US" sz="1100" b="0" i="0" u="none" strike="noStrike" cap="none" dirty="0">
                <a:solidFill>
                  <a:srgbClr val="000000"/>
                </a:solidFill>
                <a:effectLst/>
                <a:latin typeface="Arial"/>
                <a:ea typeface="Arial"/>
                <a:cs typeface="Arial"/>
                <a:sym typeface="Arial"/>
              </a:rPr>
              <a:t>Matplotlib is the most popular data visualization library of Python and is a 2D plotting library. It is the most widely-used library for plotting in the Python community and is more than a decade old. It comes with an interactive environment across platforms. Matplotlib can be used in Python scripts, the Python and </a:t>
            </a:r>
            <a:r>
              <a:rPr lang="en-US" sz="1100" b="0" i="0" u="none" strike="noStrike" cap="none" dirty="0" err="1">
                <a:solidFill>
                  <a:srgbClr val="000000"/>
                </a:solidFill>
                <a:effectLst/>
                <a:latin typeface="Arial"/>
                <a:ea typeface="Arial"/>
                <a:cs typeface="Arial"/>
                <a:sym typeface="Arial"/>
              </a:rPr>
              <a:t>IPython</a:t>
            </a:r>
            <a:r>
              <a:rPr lang="en-US" sz="1100" b="0" i="0" u="none" strike="noStrike" cap="none" dirty="0">
                <a:solidFill>
                  <a:srgbClr val="000000"/>
                </a:solidFill>
                <a:effectLst/>
                <a:latin typeface="Arial"/>
                <a:ea typeface="Arial"/>
                <a:cs typeface="Arial"/>
                <a:sym typeface="Arial"/>
              </a:rPr>
              <a:t> shells, the Jupyter notebook, web application servers and four graphical user interface toolkits. It is a very versatile visualization library. With this library, with just a few lines of code, one can generate plots, bar charts, histograms, power spectra, stem plots, scatterplots, error charts, pie charts and many other types. </a:t>
            </a:r>
          </a:p>
          <a:p>
            <a:endParaRPr lang="en-US" sz="1100" b="0" i="0" u="none" strike="noStrike" cap="none" dirty="0">
              <a:solidFill>
                <a:srgbClr val="000000"/>
              </a:solidFill>
              <a:effectLst/>
              <a:latin typeface="Arial"/>
              <a:ea typeface="Arial"/>
              <a:cs typeface="Arial"/>
              <a:sym typeface="Arial"/>
            </a:endParaRPr>
          </a:p>
          <a:p>
            <a:pPr marL="0" lvl="0" indent="0" algn="l" rtl="0">
              <a:lnSpc>
                <a:spcPct val="100000"/>
              </a:lnSpc>
              <a:spcBef>
                <a:spcPts val="0"/>
              </a:spcBef>
              <a:spcAft>
                <a:spcPts val="0"/>
              </a:spcAft>
              <a:buSzPts val="1100"/>
              <a:buNone/>
            </a:pPr>
            <a:endParaRPr lang="en-US" dirty="0"/>
          </a:p>
          <a:p>
            <a:pPr marL="158750" indent="0">
              <a:buNone/>
            </a:pPr>
            <a:r>
              <a:rPr lang="en-US" sz="1100" b="0" i="0" u="none" strike="noStrike" cap="none" dirty="0">
                <a:solidFill>
                  <a:srgbClr val="000000"/>
                </a:solidFill>
                <a:effectLst/>
                <a:latin typeface="Arial"/>
                <a:ea typeface="Arial"/>
                <a:cs typeface="Arial"/>
                <a:sym typeface="Arial"/>
              </a:rPr>
              <a:t>2. Seaborn</a:t>
            </a:r>
          </a:p>
          <a:p>
            <a:r>
              <a:rPr lang="en-US" sz="1100" b="0" i="0" u="none" strike="noStrike" cap="none" dirty="0">
                <a:solidFill>
                  <a:srgbClr val="000000"/>
                </a:solidFill>
                <a:effectLst/>
                <a:latin typeface="Arial"/>
                <a:ea typeface="Arial"/>
                <a:cs typeface="Arial"/>
                <a:sym typeface="Arial"/>
              </a:rPr>
              <a:t>The Python data visualization library of </a:t>
            </a:r>
            <a:r>
              <a:rPr lang="en-US" sz="1100" b="0" i="0" u="sng" strike="noStrike" cap="none" dirty="0">
                <a:solidFill>
                  <a:srgbClr val="000000"/>
                </a:solidFill>
                <a:effectLst/>
                <a:latin typeface="Arial"/>
                <a:ea typeface="Arial"/>
                <a:cs typeface="Arial"/>
                <a:sym typeface="Arial"/>
                <a:hlinkClick r:id="rId3"/>
              </a:rPr>
              <a:t>Seaborn</a:t>
            </a:r>
            <a:r>
              <a:rPr lang="en-US" sz="1100" b="0" i="0" u="none" strike="noStrike" cap="none" dirty="0">
                <a:solidFill>
                  <a:srgbClr val="000000"/>
                </a:solidFill>
                <a:effectLst/>
                <a:latin typeface="Arial"/>
                <a:ea typeface="Arial"/>
                <a:cs typeface="Arial"/>
                <a:sym typeface="Arial"/>
              </a:rPr>
              <a:t> is a library based on Matplotlib. It provides a much more terse API for creating KDE-based visualizations. It provides a high-level interface for drawing attractive and informative statistical graphics. It is tightly integrated with </a:t>
            </a:r>
            <a:r>
              <a:rPr lang="en-US" sz="1100" b="0" i="0" u="none" strike="noStrike" cap="none" dirty="0" err="1">
                <a:solidFill>
                  <a:srgbClr val="000000"/>
                </a:solidFill>
                <a:effectLst/>
                <a:latin typeface="Arial"/>
                <a:ea typeface="Arial"/>
                <a:cs typeface="Arial"/>
                <a:sym typeface="Arial"/>
              </a:rPr>
              <a:t>PyData</a:t>
            </a:r>
            <a:r>
              <a:rPr lang="en-US" sz="1100" b="0" i="0" u="none" strike="noStrike" cap="none" dirty="0">
                <a:solidFill>
                  <a:srgbClr val="000000"/>
                </a:solidFill>
                <a:effectLst/>
                <a:latin typeface="Arial"/>
                <a:ea typeface="Arial"/>
                <a:cs typeface="Arial"/>
                <a:sym typeface="Arial"/>
              </a:rPr>
              <a:t> stack, including support for </a:t>
            </a:r>
            <a:r>
              <a:rPr lang="en-US" sz="1100" b="0" i="0" u="none" strike="noStrike" cap="none" dirty="0" err="1">
                <a:solidFill>
                  <a:srgbClr val="000000"/>
                </a:solidFill>
                <a:effectLst/>
                <a:latin typeface="Arial"/>
                <a:ea typeface="Arial"/>
                <a:cs typeface="Arial"/>
                <a:sym typeface="Arial"/>
              </a:rPr>
              <a:t>numpy</a:t>
            </a:r>
            <a:r>
              <a:rPr lang="en-US" sz="1100" b="0" i="0" u="none" strike="noStrike" cap="none" dirty="0">
                <a:solidFill>
                  <a:srgbClr val="000000"/>
                </a:solidFill>
                <a:effectLst/>
                <a:latin typeface="Arial"/>
                <a:ea typeface="Arial"/>
                <a:cs typeface="Arial"/>
                <a:sym typeface="Arial"/>
              </a:rPr>
              <a:t> and pandas data structures. Seaborn aims to make visualization a central part of exploring and understanding data. Its dataset-oriented plotting functions operate on data frames and arrays containing whole datasets and internally perform the necessary semantic mapping and statistical aggregation to produce informative plots.</a:t>
            </a:r>
          </a:p>
          <a:p>
            <a:endParaRPr lang="en-US" sz="1100" b="0" i="0" u="none" strike="noStrike" cap="none" dirty="0">
              <a:solidFill>
                <a:srgbClr val="000000"/>
              </a:solidFill>
              <a:effectLst/>
              <a:latin typeface="Arial"/>
              <a:ea typeface="Arial"/>
              <a:cs typeface="Arial"/>
              <a:sym typeface="Arial"/>
            </a:endParaRPr>
          </a:p>
          <a:p>
            <a:r>
              <a:rPr lang="en-US" sz="1100" b="0" i="1" u="none" strike="noStrike" cap="none" dirty="0">
                <a:solidFill>
                  <a:srgbClr val="000000"/>
                </a:solidFill>
                <a:effectLst/>
                <a:latin typeface="Arial"/>
                <a:ea typeface="Arial"/>
                <a:cs typeface="Arial"/>
                <a:sym typeface="Arial"/>
              </a:rPr>
              <a:t>Seaborn and Matplotlib are two of Python's most powerful visualization libraries. Seaborn uses fewer syntax and has stunning default themes and Matplotlib is more easily customizable through accessing the classes.</a:t>
            </a:r>
            <a:endParaRPr lang="en-US" sz="1100" b="0" i="0" u="none" strike="noStrike" cap="none" dirty="0">
              <a:solidFill>
                <a:srgbClr val="000000"/>
              </a:solidFill>
              <a:effectLst/>
              <a:latin typeface="Arial"/>
              <a:ea typeface="Arial"/>
              <a:cs typeface="Arial"/>
              <a:sym typeface="Arial"/>
            </a:endParaRPr>
          </a:p>
          <a:p>
            <a:pPr marL="0" lvl="0" indent="0" algn="l" rtl="0">
              <a:lnSpc>
                <a:spcPct val="100000"/>
              </a:lnSpc>
              <a:spcBef>
                <a:spcPts val="0"/>
              </a:spcBef>
              <a:spcAft>
                <a:spcPts val="0"/>
              </a:spcAft>
              <a:buSzPts val="1100"/>
              <a:buNone/>
            </a:pPr>
            <a:endParaRPr lang="en-US" dirty="0"/>
          </a:p>
          <a:p>
            <a:pPr marL="158750" indent="0">
              <a:buNone/>
            </a:pPr>
            <a:r>
              <a:rPr lang="en-US" sz="1100" b="0" i="0" u="none" strike="noStrike" cap="none" dirty="0">
                <a:solidFill>
                  <a:srgbClr val="000000"/>
                </a:solidFill>
                <a:effectLst/>
                <a:latin typeface="Arial"/>
                <a:ea typeface="Arial"/>
                <a:cs typeface="Arial"/>
                <a:sym typeface="Arial"/>
              </a:rPr>
              <a:t>3. Plotly</a:t>
            </a:r>
          </a:p>
          <a:p>
            <a:r>
              <a:rPr lang="en-US" sz="1100" b="0" i="0" u="sng" strike="noStrike" cap="none" dirty="0">
                <a:solidFill>
                  <a:srgbClr val="000000"/>
                </a:solidFill>
                <a:effectLst/>
                <a:latin typeface="Arial"/>
                <a:ea typeface="Arial"/>
                <a:cs typeface="Arial"/>
                <a:sym typeface="Arial"/>
                <a:hlinkClick r:id="rId4"/>
              </a:rPr>
              <a:t>Plotly</a:t>
            </a:r>
            <a:r>
              <a:rPr lang="en-US" sz="1100" b="0" i="0" u="none" strike="noStrike" cap="none" dirty="0">
                <a:solidFill>
                  <a:srgbClr val="000000"/>
                </a:solidFill>
                <a:effectLst/>
                <a:latin typeface="Arial"/>
                <a:ea typeface="Arial"/>
                <a:cs typeface="Arial"/>
                <a:sym typeface="Arial"/>
              </a:rPr>
              <a:t> is a web-based toolkit to form data visualizations. Plotly can also be accessed from a Python Notebook and has a great API. With unique functionalities such as </a:t>
            </a:r>
            <a:r>
              <a:rPr lang="en-US" sz="1100" b="1" i="0" u="none" strike="noStrike" cap="none" dirty="0">
                <a:solidFill>
                  <a:srgbClr val="000000"/>
                </a:solidFill>
                <a:effectLst/>
                <a:latin typeface="Arial"/>
                <a:ea typeface="Arial"/>
                <a:cs typeface="Arial"/>
                <a:sym typeface="Arial"/>
              </a:rPr>
              <a:t>contour plots, dendrograms, and 3D charts</a:t>
            </a:r>
            <a:r>
              <a:rPr lang="en-US" sz="1100" b="0" i="0" u="none" strike="noStrike" cap="none" dirty="0">
                <a:solidFill>
                  <a:srgbClr val="000000"/>
                </a:solidFill>
                <a:effectLst/>
                <a:latin typeface="Arial"/>
                <a:ea typeface="Arial"/>
                <a:cs typeface="Arial"/>
                <a:sym typeface="Arial"/>
              </a:rPr>
              <a:t>, it has visualizations like scatter plots, line charts, bar charts, error bars, box plots, histograms, multiple axes, subplots and many others. It contains a great API including one for Python. It also has contour plots, something which is not very common in other libraries.</a:t>
            </a:r>
          </a:p>
          <a:p>
            <a:endParaRPr lang="en-US" sz="1100" b="0" i="0" u="none" strike="noStrike" cap="none" dirty="0">
              <a:solidFill>
                <a:srgbClr val="000000"/>
              </a:solidFill>
              <a:effectLst/>
              <a:latin typeface="Arial"/>
              <a:ea typeface="Arial"/>
              <a:cs typeface="Arial"/>
              <a:sym typeface="Arial"/>
            </a:endParaRPr>
          </a:p>
          <a:p>
            <a:pPr marL="158750" indent="0">
              <a:buNone/>
            </a:pPr>
            <a:r>
              <a:rPr lang="en-US" sz="1100" b="1" i="0" u="none" strike="noStrike" cap="none" dirty="0">
                <a:solidFill>
                  <a:srgbClr val="000000"/>
                </a:solidFill>
                <a:effectLst/>
                <a:latin typeface="Arial"/>
                <a:ea typeface="Arial"/>
                <a:cs typeface="Arial"/>
                <a:sym typeface="Arial"/>
              </a:rPr>
              <a:t>4 Bokeh</a:t>
            </a:r>
            <a:r>
              <a:rPr lang="en-US" sz="1100" b="0" i="0" u="none" strike="noStrike" cap="none" dirty="0">
                <a:solidFill>
                  <a:srgbClr val="000000"/>
                </a:solidFill>
                <a:effectLst/>
                <a:latin typeface="Arial"/>
                <a:ea typeface="Arial"/>
                <a:cs typeface="Arial"/>
                <a:sym typeface="Arial"/>
              </a:rPr>
              <a:t> is a Python library for creating interactive visualizations for modern web browsers. It helps you build beautiful graphics, ranging from simple plots to complex dashboards with streaming datasets. With Bokeh, you can create JavaScript-powered visualizations without writing any JavaScript yourself.</a:t>
            </a:r>
          </a:p>
          <a:p>
            <a:endParaRPr lang="en-US" sz="1100" b="0" i="0" u="none" strike="noStrike" cap="none" dirty="0">
              <a:solidFill>
                <a:srgbClr val="000000"/>
              </a:solidFill>
              <a:effectLst/>
              <a:latin typeface="Arial"/>
              <a:ea typeface="Arial"/>
              <a:cs typeface="Arial"/>
              <a:sym typeface="Arial"/>
            </a:endParaRPr>
          </a:p>
          <a:p>
            <a:endParaRPr lang="en-US" sz="1100" b="0" i="0" u="none" strike="noStrike" cap="none" dirty="0">
              <a:solidFill>
                <a:srgbClr val="000000"/>
              </a:solidFill>
              <a:effectLst/>
              <a:latin typeface="Arial"/>
              <a:ea typeface="Arial"/>
              <a:cs typeface="Arial"/>
              <a:sym typeface="Arial"/>
            </a:endParaRPr>
          </a:p>
          <a:p>
            <a:pPr marL="158750" indent="0">
              <a:buNone/>
            </a:pPr>
            <a:r>
              <a:rPr lang="en-US" sz="1100" b="0" i="0" u="none" strike="noStrike" cap="none" dirty="0">
                <a:solidFill>
                  <a:srgbClr val="000000"/>
                </a:solidFill>
                <a:effectLst/>
                <a:latin typeface="Arial"/>
                <a:ea typeface="Arial"/>
                <a:cs typeface="Arial"/>
                <a:sym typeface="Arial"/>
              </a:rPr>
              <a:t>5 Altair</a:t>
            </a:r>
          </a:p>
          <a:p>
            <a:r>
              <a:rPr lang="en-US" sz="1100" b="0" i="0" u="none" strike="noStrike" cap="none" dirty="0">
                <a:solidFill>
                  <a:srgbClr val="000000"/>
                </a:solidFill>
                <a:effectLst/>
                <a:latin typeface="Arial"/>
                <a:ea typeface="Arial"/>
                <a:cs typeface="Arial"/>
                <a:sym typeface="Arial"/>
              </a:rPr>
              <a:t>The Python library of </a:t>
            </a:r>
            <a:r>
              <a:rPr lang="en-US" sz="1100" b="0" i="0" u="sng" strike="noStrike" cap="none" dirty="0">
                <a:solidFill>
                  <a:srgbClr val="000000"/>
                </a:solidFill>
                <a:effectLst/>
                <a:latin typeface="Arial"/>
                <a:ea typeface="Arial"/>
                <a:cs typeface="Arial"/>
                <a:sym typeface="Arial"/>
                <a:hlinkClick r:id="rId5"/>
              </a:rPr>
              <a:t>Altair</a:t>
            </a:r>
            <a:r>
              <a:rPr lang="en-US" sz="1100" b="0" i="0" u="none" strike="noStrike" cap="none" dirty="0">
                <a:solidFill>
                  <a:srgbClr val="000000"/>
                </a:solidFill>
                <a:effectLst/>
                <a:latin typeface="Arial"/>
                <a:ea typeface="Arial"/>
                <a:cs typeface="Arial"/>
                <a:sym typeface="Arial"/>
              </a:rPr>
              <a:t> is a declarative statistical visualization library and has a simple API, is friendly and consistent and built on top of the powerful Vega-Lite visualization grammar. A declarative library needs one to only mention the links between the data columns to the encoding channels and the rest plotting is handled automatically. This elegant simplicity produces beautiful and effective visualizations with a minimal amount of code. The source of Altair is available on GitHub. It is easy to design effective and beautiful visualizations with a minimal amount of code using Altair.</a:t>
            </a:r>
          </a:p>
          <a:p>
            <a:endParaRPr lang="en-US" sz="1100" b="0" i="0" u="none" strike="noStrike" cap="none" dirty="0">
              <a:solidFill>
                <a:srgbClr val="000000"/>
              </a:solidFill>
              <a:effectLst/>
              <a:latin typeface="Arial"/>
              <a:ea typeface="Arial"/>
              <a:cs typeface="Arial"/>
              <a:sym typeface="Arial"/>
            </a:endParaRPr>
          </a:p>
          <a:p>
            <a:endParaRPr lang="en-US" sz="1100" b="0" i="0" u="none" strike="noStrike" cap="none" dirty="0">
              <a:solidFill>
                <a:srgbClr val="000000"/>
              </a:solidFill>
              <a:effectLst/>
              <a:latin typeface="Arial"/>
              <a:ea typeface="Arial"/>
              <a:cs typeface="Arial"/>
              <a:sym typeface="Arial"/>
            </a:endParaRPr>
          </a:p>
          <a:p>
            <a:endParaRPr lang="en-US" sz="1100" b="0" i="0" u="none" strike="noStrike" cap="none" dirty="0">
              <a:solidFill>
                <a:srgbClr val="000000"/>
              </a:solidFill>
              <a:effectLst/>
              <a:latin typeface="Arial"/>
              <a:ea typeface="Arial"/>
              <a:cs typeface="Arial"/>
              <a:sym typeface="Arial"/>
            </a:endParaRP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0506851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e15c5e5dcc_1_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ge15c5e5dcc_1_6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1" i="0" u="none" strike="noStrike" cap="none" dirty="0">
                <a:solidFill>
                  <a:srgbClr val="000000"/>
                </a:solidFill>
                <a:effectLst/>
                <a:latin typeface="Arial"/>
                <a:ea typeface="Arial"/>
                <a:cs typeface="Arial"/>
                <a:sym typeface="Arial"/>
              </a:rPr>
              <a:t>Reference</a:t>
            </a:r>
          </a:p>
          <a:p>
            <a:r>
              <a:rPr lang="en-US" sz="1100" b="1" i="0" u="none" strike="noStrike" cap="none" dirty="0">
                <a:solidFill>
                  <a:srgbClr val="000000"/>
                </a:solidFill>
                <a:effectLst/>
                <a:latin typeface="Arial"/>
                <a:ea typeface="Arial"/>
                <a:cs typeface="Arial"/>
                <a:sym typeface="Arial"/>
              </a:rPr>
              <a:t>Microsoft Power BI</a:t>
            </a:r>
          </a:p>
          <a:p>
            <a:r>
              <a:rPr lang="en-US" sz="1100" b="0" i="0" u="none" strike="noStrike" cap="none" dirty="0">
                <a:solidFill>
                  <a:srgbClr val="000000"/>
                </a:solidFill>
                <a:effectLst/>
                <a:latin typeface="Arial"/>
                <a:ea typeface="Arial"/>
                <a:cs typeface="Arial"/>
                <a:sym typeface="Arial"/>
              </a:rPr>
              <a:t> </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It is a set of business analytics tools that can simplify data, prepare and analyze instantly. It is the most preferred tool as it can easily integrate with Microsoft tools and is absolutely free to use and download.</a:t>
            </a:r>
          </a:p>
          <a:p>
            <a:r>
              <a:rPr lang="en-US" sz="1100" b="0" i="0" u="none" strike="noStrike" cap="none" dirty="0">
                <a:solidFill>
                  <a:srgbClr val="000000"/>
                </a:solidFill>
                <a:effectLst/>
                <a:latin typeface="Arial"/>
                <a:ea typeface="Arial"/>
                <a:cs typeface="Arial"/>
                <a:sym typeface="Arial"/>
              </a:rPr>
              <a:t>The tool is available for both mobile and desktop versions. So if a business uses Microsoft tools it can be a big benefit for them.</a:t>
            </a:r>
          </a:p>
          <a:p>
            <a:r>
              <a:rPr lang="en-US" sz="1100" b="1" i="0" u="none" strike="noStrike" cap="none" dirty="0">
                <a:solidFill>
                  <a:srgbClr val="000000"/>
                </a:solidFill>
                <a:effectLst/>
                <a:latin typeface="Arial"/>
                <a:ea typeface="Arial"/>
                <a:cs typeface="Arial"/>
                <a:sym typeface="Arial"/>
              </a:rPr>
              <a:t>Key features of Microsoft Power BI:</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Generate interactive data visualizations across multiple data centers</a:t>
            </a:r>
          </a:p>
          <a:p>
            <a:r>
              <a:rPr lang="en-US" sz="1100" b="0" i="0" u="none" strike="noStrike" cap="none" dirty="0">
                <a:solidFill>
                  <a:srgbClr val="000000"/>
                </a:solidFill>
                <a:effectLst/>
                <a:latin typeface="Arial"/>
                <a:ea typeface="Arial"/>
                <a:cs typeface="Arial"/>
                <a:sym typeface="Arial"/>
              </a:rPr>
              <a:t>It offers enterprise data analytics as well as self-service on a single platform</a:t>
            </a:r>
          </a:p>
          <a:p>
            <a:r>
              <a:rPr lang="en-US" sz="1100" b="0" i="0" u="none" strike="noStrike" cap="none" dirty="0">
                <a:solidFill>
                  <a:srgbClr val="000000"/>
                </a:solidFill>
                <a:effectLst/>
                <a:latin typeface="Arial"/>
                <a:ea typeface="Arial"/>
                <a:cs typeface="Arial"/>
                <a:sym typeface="Arial"/>
              </a:rPr>
              <a:t>Even non-data scientists can easily create machine learning models</a:t>
            </a:r>
          </a:p>
          <a:p>
            <a:pPr marL="158750" indent="0">
              <a:buNone/>
            </a:pPr>
            <a:endParaRPr lang="en-US" sz="1100" b="1" i="0" u="none" strike="noStrike" cap="none" dirty="0">
              <a:solidFill>
                <a:srgbClr val="000000"/>
              </a:solidFill>
              <a:effectLst/>
              <a:latin typeface="Arial"/>
              <a:ea typeface="Arial"/>
              <a:cs typeface="Arial"/>
              <a:sym typeface="Arial"/>
            </a:endParaRPr>
          </a:p>
          <a:p>
            <a:endParaRPr lang="en-US" sz="1100" b="1" i="0" u="none" strike="noStrike" cap="none" dirty="0">
              <a:solidFill>
                <a:srgbClr val="000000"/>
              </a:solidFill>
              <a:effectLst/>
              <a:latin typeface="Arial"/>
              <a:ea typeface="Arial"/>
              <a:cs typeface="Arial"/>
              <a:sym typeface="Arial"/>
            </a:endParaRPr>
          </a:p>
          <a:p>
            <a:r>
              <a:rPr lang="en-US" sz="1100" b="1" i="0" u="none" strike="noStrike" cap="none" dirty="0">
                <a:solidFill>
                  <a:srgbClr val="000000"/>
                </a:solidFill>
                <a:effectLst/>
                <a:latin typeface="Arial"/>
                <a:ea typeface="Arial"/>
                <a:cs typeface="Arial"/>
                <a:sym typeface="Arial"/>
              </a:rPr>
              <a:t>2. Tableau</a:t>
            </a:r>
          </a:p>
          <a:p>
            <a:r>
              <a:rPr lang="en-US" sz="1100" b="0" i="0" u="none" strike="noStrike" cap="none" dirty="0">
                <a:solidFill>
                  <a:srgbClr val="000000"/>
                </a:solidFill>
                <a:effectLst/>
                <a:latin typeface="Arial"/>
                <a:ea typeface="Arial"/>
                <a:cs typeface="Arial"/>
                <a:sym typeface="Arial"/>
              </a:rPr>
              <a:t> </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It is an interactive data visualization software. This tool is used for effective data analysis and data visualization in the industry. It has a drag and drop interface and this feature helps it to perform tasks easily and very fast.</a:t>
            </a:r>
          </a:p>
          <a:p>
            <a:r>
              <a:rPr lang="en-US" sz="1100" b="0" i="0" u="none" strike="noStrike" cap="none" dirty="0">
                <a:solidFill>
                  <a:srgbClr val="000000"/>
                </a:solidFill>
                <a:effectLst/>
                <a:latin typeface="Arial"/>
                <a:ea typeface="Arial"/>
                <a:cs typeface="Arial"/>
                <a:sym typeface="Arial"/>
              </a:rPr>
              <a:t>The software doesn’t force its users to write codes. The software is compatible with a lot of data sources. The tool is a bit expensive but it is the most preferred choice of a top company like Amazon. Qlik view is the biggest competitor of tableau and the tool is extensively used because of its unique drag and drop feature.</a:t>
            </a:r>
          </a:p>
          <a:p>
            <a:r>
              <a:rPr lang="en-US" sz="1100" b="1" i="0" u="none" strike="noStrike" cap="none" dirty="0">
                <a:solidFill>
                  <a:srgbClr val="000000"/>
                </a:solidFill>
                <a:effectLst/>
                <a:latin typeface="Arial"/>
                <a:ea typeface="Arial"/>
                <a:cs typeface="Arial"/>
                <a:sym typeface="Arial"/>
              </a:rPr>
              <a:t>Key features of Tableau:</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Tableau is known as the simplest business intelligence tool for data visualization</a:t>
            </a:r>
          </a:p>
          <a:p>
            <a:r>
              <a:rPr lang="en-US" sz="1100" b="0" i="0" u="none" strike="noStrike" cap="none" dirty="0">
                <a:solidFill>
                  <a:srgbClr val="000000"/>
                </a:solidFill>
                <a:effectLst/>
                <a:latin typeface="Arial"/>
                <a:ea typeface="Arial"/>
                <a:cs typeface="Arial"/>
                <a:sym typeface="Arial"/>
              </a:rPr>
              <a:t>Data scientists do not need to write custom code in this tool</a:t>
            </a:r>
          </a:p>
          <a:p>
            <a:r>
              <a:rPr lang="en-US" sz="1100" b="0" i="0" u="none" strike="noStrike" cap="none" dirty="0">
                <a:solidFill>
                  <a:srgbClr val="000000"/>
                </a:solidFill>
                <a:effectLst/>
                <a:latin typeface="Arial"/>
                <a:ea typeface="Arial"/>
                <a:cs typeface="Arial"/>
                <a:sym typeface="Arial"/>
              </a:rPr>
              <a:t>The tool is also a real-time collaboration along with data mixing</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endParaRPr lang="en-US" dirty="0"/>
          </a:p>
          <a:p>
            <a:r>
              <a:rPr lang="en-US" sz="1100" b="1" i="0" u="none" strike="noStrike" cap="none" dirty="0">
                <a:solidFill>
                  <a:srgbClr val="000000"/>
                </a:solidFill>
                <a:effectLst/>
                <a:latin typeface="Arial"/>
                <a:ea typeface="Arial"/>
                <a:cs typeface="Arial"/>
                <a:sym typeface="Arial"/>
              </a:rPr>
              <a:t>3. QlikView</a:t>
            </a:r>
          </a:p>
          <a:p>
            <a:r>
              <a:rPr lang="en-US" sz="1100" b="0" i="0" u="none" strike="noStrike" cap="none" dirty="0">
                <a:solidFill>
                  <a:srgbClr val="000000"/>
                </a:solidFill>
                <a:effectLst/>
                <a:latin typeface="Arial"/>
                <a:ea typeface="Arial"/>
                <a:cs typeface="Arial"/>
                <a:sym typeface="Arial"/>
              </a:rPr>
              <a:t> </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QlikView is a software similar to a tableau but you need to pay before using it for commercial purposes. It is a business intelligence platform that turns data into useful information.</a:t>
            </a:r>
          </a:p>
          <a:p>
            <a:r>
              <a:rPr lang="en-US" sz="1100" b="0" i="0" u="none" strike="noStrike" cap="none" dirty="0">
                <a:solidFill>
                  <a:srgbClr val="000000"/>
                </a:solidFill>
                <a:effectLst/>
                <a:latin typeface="Arial"/>
                <a:ea typeface="Arial"/>
                <a:cs typeface="Arial"/>
                <a:sym typeface="Arial"/>
              </a:rPr>
              <a:t>This software helps to improve the data visualization process. The tool is preferred by well-established data scientists to analyze large scale data. Qlik view is used across 100 countries and has a very strong community.</a:t>
            </a:r>
          </a:p>
          <a:p>
            <a:r>
              <a:rPr lang="en-US" sz="1100" b="1" i="0" u="none" strike="noStrike" cap="none" dirty="0">
                <a:solidFill>
                  <a:srgbClr val="000000"/>
                </a:solidFill>
                <a:effectLst/>
                <a:latin typeface="Arial"/>
                <a:ea typeface="Arial"/>
                <a:cs typeface="Arial"/>
                <a:sym typeface="Arial"/>
              </a:rPr>
              <a:t>Key features of QlikView:</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The tool integrates with a very wide range of data sources such as EC2, Impala, HP Vertica, etc</a:t>
            </a:r>
          </a:p>
          <a:p>
            <a:r>
              <a:rPr lang="en-US" sz="1100" b="0" i="0" u="none" strike="noStrike" cap="none" dirty="0">
                <a:solidFill>
                  <a:srgbClr val="000000"/>
                </a:solidFill>
                <a:effectLst/>
                <a:latin typeface="Arial"/>
                <a:ea typeface="Arial"/>
                <a:cs typeface="Arial"/>
                <a:sym typeface="Arial"/>
              </a:rPr>
              <a:t>It is extremely fast when it comes to data analysis</a:t>
            </a:r>
          </a:p>
          <a:p>
            <a:r>
              <a:rPr lang="en-US" sz="1100" b="0" i="0" u="none" strike="noStrike" cap="none" dirty="0">
                <a:solidFill>
                  <a:srgbClr val="000000"/>
                </a:solidFill>
                <a:effectLst/>
                <a:latin typeface="Arial"/>
                <a:ea typeface="Arial"/>
                <a:cs typeface="Arial"/>
                <a:sym typeface="Arial"/>
              </a:rPr>
              <a:t>This data visualization tool is easily deployable as well as configurable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087481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e15c5e5dcc_1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e15c5e5dcc_1_4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dirty="0"/>
              <a:t>Even Sale is same but profit is negative  so I can make my procurements accordingly to escape the loss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e15c5e5dcc_1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e15c5e5dcc_1_4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https://venngage.com/blog/how-to-choose-the-best-charts-for-your-infographic/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e15c5e5dcc_1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e15c5e5dcc_1_5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https://venngage.com/blog/how-to-choose-the-best-charts-for-your-infographic/</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15c5e5dcc_1_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e15c5e5dcc_1_4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u="sng" dirty="0">
                <a:solidFill>
                  <a:schemeClr val="hlink"/>
                </a:solidFill>
                <a:hlinkClick r:id="rId3"/>
              </a:rPr>
              <a:t>https://venngage.com/blog/how-to-choose-the-best-charts-for-your-infographic/</a:t>
            </a:r>
            <a:endParaRPr dirty="0"/>
          </a:p>
          <a:p>
            <a:pPr marL="0" lvl="0" indent="0" algn="l" rtl="0">
              <a:lnSpc>
                <a:spcPct val="100000"/>
              </a:lnSpc>
              <a:spcBef>
                <a:spcPts val="0"/>
              </a:spcBef>
              <a:spcAft>
                <a:spcPts val="0"/>
              </a:spcAft>
              <a:buSzPts val="1100"/>
              <a:buNone/>
            </a:pPr>
            <a:endParaRPr dirty="0"/>
          </a:p>
          <a:p>
            <a:pPr marL="0" lvl="0" indent="0" algn="l" rtl="0">
              <a:lnSpc>
                <a:spcPct val="115000"/>
              </a:lnSpc>
              <a:spcBef>
                <a:spcPts val="0"/>
              </a:spcBef>
              <a:spcAft>
                <a:spcPts val="0"/>
              </a:spcAft>
              <a:buSzPts val="1100"/>
              <a:buNone/>
            </a:pPr>
            <a:r>
              <a:rPr lang="en-US" sz="1200" dirty="0">
                <a:solidFill>
                  <a:srgbClr val="202124"/>
                </a:solidFill>
                <a:highlight>
                  <a:srgbClr val="FFFFFF"/>
                </a:highlight>
              </a:rPr>
              <a:t>Like the scatter </a:t>
            </a:r>
            <a:r>
              <a:rPr lang="en-US" sz="1200" b="1" dirty="0">
                <a:solidFill>
                  <a:srgbClr val="202124"/>
                </a:solidFill>
                <a:highlight>
                  <a:srgbClr val="FFFFFF"/>
                </a:highlight>
              </a:rPr>
              <a:t>plot</a:t>
            </a:r>
            <a:r>
              <a:rPr lang="en-US" sz="1200" dirty="0">
                <a:solidFill>
                  <a:srgbClr val="202124"/>
                </a:solidFill>
                <a:highlight>
                  <a:srgbClr val="FFFFFF"/>
                </a:highlight>
              </a:rPr>
              <a:t>, a </a:t>
            </a:r>
            <a:r>
              <a:rPr lang="en-US" sz="1200" b="1" dirty="0">
                <a:solidFill>
                  <a:srgbClr val="202124"/>
                </a:solidFill>
                <a:highlight>
                  <a:srgbClr val="FFFFFF"/>
                </a:highlight>
              </a:rPr>
              <a:t>bubble chart</a:t>
            </a:r>
            <a:r>
              <a:rPr lang="en-US" sz="1200" dirty="0">
                <a:solidFill>
                  <a:srgbClr val="202124"/>
                </a:solidFill>
                <a:highlight>
                  <a:srgbClr val="FFFFFF"/>
                </a:highlight>
              </a:rPr>
              <a:t> is primarily </a:t>
            </a:r>
            <a:r>
              <a:rPr lang="en-US" sz="1200" b="1" dirty="0">
                <a:solidFill>
                  <a:srgbClr val="202124"/>
                </a:solidFill>
                <a:highlight>
                  <a:srgbClr val="FFFFFF"/>
                </a:highlight>
              </a:rPr>
              <a:t>used to</a:t>
            </a:r>
            <a:r>
              <a:rPr lang="en-US" sz="1200" dirty="0">
                <a:solidFill>
                  <a:srgbClr val="202124"/>
                </a:solidFill>
                <a:highlight>
                  <a:srgbClr val="FFFFFF"/>
                </a:highlight>
              </a:rPr>
              <a:t> depict and show relationships between numeric variables. However, the addition of marker size as a dimension allows for the comparison between three variables rather than just two.</a:t>
            </a:r>
            <a:endParaRPr sz="900" dirty="0">
              <a:solidFill>
                <a:srgbClr val="70757A"/>
              </a:solidFill>
              <a:highlight>
                <a:srgbClr val="FFFFFF"/>
              </a:highlight>
            </a:endParaRPr>
          </a:p>
          <a:p>
            <a:pPr marL="0" lvl="0" indent="0" algn="l" rtl="0">
              <a:lnSpc>
                <a:spcPct val="115000"/>
              </a:lnSpc>
              <a:spcBef>
                <a:spcPts val="0"/>
              </a:spcBef>
              <a:spcAft>
                <a:spcPts val="0"/>
              </a:spcAft>
              <a:buSzPts val="1100"/>
              <a:buNone/>
            </a:pPr>
            <a:endParaRPr sz="900" dirty="0">
              <a:solidFill>
                <a:srgbClr val="70757A"/>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US" sz="1200" dirty="0">
                <a:solidFill>
                  <a:srgbClr val="202124"/>
                </a:solidFill>
                <a:highlight>
                  <a:srgbClr val="FFFFFF"/>
                </a:highlight>
              </a:rPr>
              <a:t>A </a:t>
            </a:r>
            <a:r>
              <a:rPr lang="en-US" sz="1200" b="1" dirty="0">
                <a:solidFill>
                  <a:srgbClr val="202124"/>
                </a:solidFill>
                <a:highlight>
                  <a:srgbClr val="FFFFFF"/>
                </a:highlight>
              </a:rPr>
              <a:t>pie chart</a:t>
            </a:r>
            <a:r>
              <a:rPr lang="en-US" sz="1200" dirty="0">
                <a:solidFill>
                  <a:srgbClr val="202124"/>
                </a:solidFill>
                <a:highlight>
                  <a:srgbClr val="FFFFFF"/>
                </a:highlight>
              </a:rPr>
              <a:t> is best </a:t>
            </a:r>
            <a:r>
              <a:rPr lang="en-US" sz="1200" b="1" dirty="0">
                <a:solidFill>
                  <a:srgbClr val="202124"/>
                </a:solidFill>
                <a:highlight>
                  <a:srgbClr val="FFFFFF"/>
                </a:highlight>
              </a:rPr>
              <a:t>used</a:t>
            </a:r>
            <a:r>
              <a:rPr lang="en-US" sz="1200" dirty="0">
                <a:solidFill>
                  <a:srgbClr val="202124"/>
                </a:solidFill>
                <a:highlight>
                  <a:srgbClr val="FFFFFF"/>
                </a:highlight>
              </a:rPr>
              <a:t> when trying to work out the composition of something. If you have categorical data then using a </a:t>
            </a:r>
            <a:r>
              <a:rPr lang="en-US" sz="1200" b="1" dirty="0">
                <a:solidFill>
                  <a:srgbClr val="202124"/>
                </a:solidFill>
                <a:highlight>
                  <a:srgbClr val="FFFFFF"/>
                </a:highlight>
              </a:rPr>
              <a:t>pie chart</a:t>
            </a:r>
            <a:r>
              <a:rPr lang="en-US" sz="1200" dirty="0">
                <a:solidFill>
                  <a:srgbClr val="202124"/>
                </a:solidFill>
                <a:highlight>
                  <a:srgbClr val="FFFFFF"/>
                </a:highlight>
              </a:rPr>
              <a:t> would work really well as each slice can represent a different category. </a:t>
            </a:r>
            <a:endParaRPr sz="900" dirty="0">
              <a:solidFill>
                <a:srgbClr val="70757A"/>
              </a:solidFill>
              <a:highlight>
                <a:srgbClr val="FFFFFF"/>
              </a:highlight>
            </a:endParaRPr>
          </a:p>
          <a:p>
            <a:pPr marL="0" lvl="0" indent="0" algn="l" rtl="0">
              <a:lnSpc>
                <a:spcPct val="134000"/>
              </a:lnSpc>
              <a:spcBef>
                <a:spcPts val="0"/>
              </a:spcBef>
              <a:spcAft>
                <a:spcPts val="0"/>
              </a:spcAft>
              <a:buClr>
                <a:schemeClr val="dk1"/>
              </a:buClr>
              <a:buSzPts val="1100"/>
              <a:buFont typeface="Arial"/>
              <a:buNone/>
            </a:pPr>
            <a:endParaRPr sz="900" dirty="0">
              <a:solidFill>
                <a:srgbClr val="70757A"/>
              </a:solidFill>
              <a:highlight>
                <a:srgbClr val="FFFFFF"/>
              </a:highlight>
            </a:endParaRPr>
          </a:p>
          <a:p>
            <a:pPr marL="0" lvl="0" indent="0" algn="l" rtl="0">
              <a:lnSpc>
                <a:spcPct val="100000"/>
              </a:lnSpc>
              <a:spcBef>
                <a:spcPts val="0"/>
              </a:spcBef>
              <a:spcAft>
                <a:spcPts val="0"/>
              </a:spcAft>
              <a:buSzPts val="1100"/>
              <a:buNone/>
            </a:pPr>
            <a:r>
              <a:rPr lang="en-US" sz="1200" dirty="0">
                <a:solidFill>
                  <a:srgbClr val="202124"/>
                </a:solidFill>
                <a:highlight>
                  <a:srgbClr val="FFFFFF"/>
                </a:highlight>
              </a:rPr>
              <a:t>A </a:t>
            </a:r>
            <a:r>
              <a:rPr lang="en-US" sz="1200" b="1" dirty="0">
                <a:solidFill>
                  <a:srgbClr val="202124"/>
                </a:solidFill>
                <a:highlight>
                  <a:srgbClr val="FFFFFF"/>
                </a:highlight>
              </a:rPr>
              <a:t>stacked bar graph</a:t>
            </a:r>
            <a:r>
              <a:rPr lang="en-US" sz="1200" dirty="0">
                <a:solidFill>
                  <a:srgbClr val="202124"/>
                </a:solidFill>
                <a:highlight>
                  <a:srgbClr val="FFFFFF"/>
                </a:highlight>
              </a:rPr>
              <a:t> (or </a:t>
            </a:r>
            <a:r>
              <a:rPr lang="en-US" sz="1200" b="1" dirty="0">
                <a:solidFill>
                  <a:srgbClr val="202124"/>
                </a:solidFill>
                <a:highlight>
                  <a:srgbClr val="FFFFFF"/>
                </a:highlight>
              </a:rPr>
              <a:t>stacked bar chart</a:t>
            </a:r>
            <a:r>
              <a:rPr lang="en-US" sz="1200" dirty="0">
                <a:solidFill>
                  <a:srgbClr val="202124"/>
                </a:solidFill>
                <a:highlight>
                  <a:srgbClr val="FFFFFF"/>
                </a:highlight>
              </a:rPr>
              <a:t>) is a </a:t>
            </a:r>
            <a:r>
              <a:rPr lang="en-US" sz="1200" b="1" dirty="0">
                <a:solidFill>
                  <a:srgbClr val="202124"/>
                </a:solidFill>
                <a:highlight>
                  <a:srgbClr val="FFFFFF"/>
                </a:highlight>
              </a:rPr>
              <a:t>chart</a:t>
            </a:r>
            <a:r>
              <a:rPr lang="en-US" sz="1200" dirty="0">
                <a:solidFill>
                  <a:srgbClr val="202124"/>
                </a:solidFill>
                <a:highlight>
                  <a:srgbClr val="FFFFFF"/>
                </a:highlight>
              </a:rPr>
              <a:t> that uses </a:t>
            </a:r>
            <a:r>
              <a:rPr lang="en-US" sz="1200" b="1" dirty="0">
                <a:solidFill>
                  <a:srgbClr val="202124"/>
                </a:solidFill>
                <a:highlight>
                  <a:srgbClr val="FFFFFF"/>
                </a:highlight>
              </a:rPr>
              <a:t>bars</a:t>
            </a:r>
            <a:r>
              <a:rPr lang="en-US" sz="1200" dirty="0">
                <a:solidFill>
                  <a:srgbClr val="202124"/>
                </a:solidFill>
                <a:highlight>
                  <a:srgbClr val="FFFFFF"/>
                </a:highlight>
              </a:rPr>
              <a:t> to show comparisons between categories of data, but with ability to break down and compare parts of a whole. ... </a:t>
            </a:r>
            <a:r>
              <a:rPr lang="en-US" sz="1200" b="1" dirty="0">
                <a:solidFill>
                  <a:srgbClr val="202124"/>
                </a:solidFill>
                <a:highlight>
                  <a:srgbClr val="FFFFFF"/>
                </a:highlight>
              </a:rPr>
              <a:t>Stacked Bar graph</a:t>
            </a:r>
            <a:r>
              <a:rPr lang="en-US" sz="1200" dirty="0">
                <a:solidFill>
                  <a:srgbClr val="202124"/>
                </a:solidFill>
                <a:highlight>
                  <a:srgbClr val="FFFFFF"/>
                </a:highlight>
              </a:rPr>
              <a:t> can be used to represent: Ranking, Nominal Comparisons, Part-to-whole, Deviation, or Distribution</a:t>
            </a:r>
            <a:endParaRPr sz="1200" dirty="0">
              <a:solidFill>
                <a:srgbClr val="202124"/>
              </a:solidFill>
              <a:highlight>
                <a:srgbClr val="FFFFFF"/>
              </a:highlight>
            </a:endParaRPr>
          </a:p>
          <a:p>
            <a:pPr marL="0" lvl="0" indent="0" algn="l" rtl="0">
              <a:lnSpc>
                <a:spcPct val="100000"/>
              </a:lnSpc>
              <a:spcBef>
                <a:spcPts val="0"/>
              </a:spcBef>
              <a:spcAft>
                <a:spcPts val="0"/>
              </a:spcAft>
              <a:buSzPts val="1100"/>
              <a:buNone/>
            </a:pPr>
            <a:endParaRPr sz="1200" dirty="0">
              <a:solidFill>
                <a:srgbClr val="202124"/>
              </a:solidFill>
              <a:highlight>
                <a:srgbClr val="FFFFFF"/>
              </a:highlight>
            </a:endParaRPr>
          </a:p>
          <a:p>
            <a:pPr marL="0" lvl="0" indent="0" algn="l" rtl="0">
              <a:lnSpc>
                <a:spcPct val="100000"/>
              </a:lnSpc>
              <a:spcBef>
                <a:spcPts val="0"/>
              </a:spcBef>
              <a:spcAft>
                <a:spcPts val="0"/>
              </a:spcAft>
              <a:buSzPts val="1100"/>
              <a:buNone/>
            </a:pPr>
            <a:endParaRPr sz="1200" dirty="0">
              <a:solidFill>
                <a:srgbClr val="202124"/>
              </a:solidFill>
              <a:highlight>
                <a:srgbClr val="FFFFFF"/>
              </a:highlight>
            </a:endParaRPr>
          </a:p>
          <a:p>
            <a:pPr marL="0" lvl="0" indent="0" algn="l" rtl="0">
              <a:lnSpc>
                <a:spcPct val="100000"/>
              </a:lnSpc>
              <a:spcBef>
                <a:spcPts val="0"/>
              </a:spcBef>
              <a:spcAft>
                <a:spcPts val="0"/>
              </a:spcAft>
              <a:buSzPts val="1100"/>
              <a:buNone/>
            </a:pPr>
            <a:r>
              <a:rPr lang="en-US" sz="1350" dirty="0">
                <a:solidFill>
                  <a:srgbClr val="4C525B"/>
                </a:solidFill>
                <a:highlight>
                  <a:srgbClr val="FFFFFF"/>
                </a:highlight>
              </a:rPr>
              <a:t>A bubble chart is a data visualization that displays multiple circles (bubbles) in a two-dimensional plot. It is a generalization of the scatter plot, replacing the dots with bubbles. Most commonly, a bubble chart displays the values of three numeric variables, where each observation data is shown by a circle ("bubble"), while the horizontal and vertical positions of the bubble show the values of two other variables.</a:t>
            </a:r>
            <a:endParaRPr sz="1350" dirty="0">
              <a:solidFill>
                <a:srgbClr val="4C525B"/>
              </a:solidFill>
              <a:highlight>
                <a:srgbClr val="FFFFFF"/>
              </a:highlight>
            </a:endParaRPr>
          </a:p>
          <a:p>
            <a:pPr marL="0" lvl="0" indent="0" algn="l" rtl="0">
              <a:lnSpc>
                <a:spcPct val="100000"/>
              </a:lnSpc>
              <a:spcBef>
                <a:spcPts val="0"/>
              </a:spcBef>
              <a:spcAft>
                <a:spcPts val="0"/>
              </a:spcAft>
              <a:buSzPts val="1100"/>
              <a:buNone/>
            </a:pPr>
            <a:endParaRPr sz="1350" dirty="0">
              <a:solidFill>
                <a:srgbClr val="4C525B"/>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US" sz="1200" b="1" dirty="0">
                <a:solidFill>
                  <a:srgbClr val="202124"/>
                </a:solidFill>
                <a:highlight>
                  <a:srgbClr val="FFFFFF"/>
                </a:highlight>
              </a:rPr>
              <a:t>Tree Maps</a:t>
            </a:r>
            <a:r>
              <a:rPr lang="en-US" sz="1200" dirty="0">
                <a:solidFill>
                  <a:srgbClr val="202124"/>
                </a:solidFill>
                <a:highlight>
                  <a:srgbClr val="FFFFFF"/>
                </a:highlight>
              </a:rPr>
              <a:t> are primarily </a:t>
            </a:r>
            <a:r>
              <a:rPr lang="en-US" sz="1200" b="1" dirty="0">
                <a:solidFill>
                  <a:srgbClr val="202124"/>
                </a:solidFill>
                <a:highlight>
                  <a:srgbClr val="FFFFFF"/>
                </a:highlight>
              </a:rPr>
              <a:t>used</a:t>
            </a:r>
            <a:r>
              <a:rPr lang="en-US" sz="1200" dirty="0">
                <a:solidFill>
                  <a:srgbClr val="202124"/>
                </a:solidFill>
                <a:highlight>
                  <a:srgbClr val="FFFFFF"/>
                </a:highlight>
              </a:rPr>
              <a:t> to display data that is grouped and nested in a hierarchical (or </a:t>
            </a:r>
            <a:r>
              <a:rPr lang="en-US" sz="1200" b="1" dirty="0">
                <a:solidFill>
                  <a:srgbClr val="202124"/>
                </a:solidFill>
                <a:highlight>
                  <a:srgbClr val="FFFFFF"/>
                </a:highlight>
              </a:rPr>
              <a:t>tree</a:t>
            </a:r>
            <a:r>
              <a:rPr lang="en-US" sz="1200" dirty="0">
                <a:solidFill>
                  <a:srgbClr val="202124"/>
                </a:solidFill>
                <a:highlight>
                  <a:srgbClr val="FFFFFF"/>
                </a:highlight>
              </a:rPr>
              <a:t>-based) structure. Example: There are approx. 10-15 major categories of cause of death – Circulatory System Diseases, Cancers, Respiratory Diseases, External Causes of Mortality etc.</a:t>
            </a:r>
            <a:endParaRPr sz="1200" dirty="0">
              <a:solidFill>
                <a:srgbClr val="202124"/>
              </a:solidFill>
              <a:highlight>
                <a:srgbClr val="FFFFFF"/>
              </a:highlight>
            </a:endParaRPr>
          </a:p>
          <a:p>
            <a:pPr marL="0" marR="76200" lvl="0" indent="0" algn="l" rtl="0">
              <a:lnSpc>
                <a:spcPct val="150000"/>
              </a:lnSpc>
              <a:spcBef>
                <a:spcPts val="0"/>
              </a:spcBef>
              <a:spcAft>
                <a:spcPts val="0"/>
              </a:spcAft>
              <a:buClr>
                <a:schemeClr val="dk1"/>
              </a:buClr>
              <a:buSzPts val="1100"/>
              <a:buFont typeface="Arial"/>
              <a:buNone/>
            </a:pPr>
            <a:endParaRPr sz="1200" dirty="0">
              <a:solidFill>
                <a:srgbClr val="202124"/>
              </a:solidFill>
              <a:highlight>
                <a:srgbClr val="FFFFFF"/>
              </a:highlight>
            </a:endParaRPr>
          </a:p>
          <a:p>
            <a:pPr marL="0" lvl="0" indent="0" algn="l" rtl="0">
              <a:lnSpc>
                <a:spcPct val="100000"/>
              </a:lnSpc>
              <a:spcBef>
                <a:spcPts val="0"/>
              </a:spcBef>
              <a:spcAft>
                <a:spcPts val="0"/>
              </a:spcAft>
              <a:buSzPts val="1100"/>
              <a:buNone/>
            </a:pPr>
            <a:endParaRPr sz="1350" dirty="0">
              <a:solidFill>
                <a:srgbClr val="4C525B"/>
              </a:solidFill>
              <a:highlight>
                <a:srgbClr val="FFFFFF"/>
              </a:highlight>
            </a:endParaRPr>
          </a:p>
          <a:p>
            <a:pPr marL="0" lvl="0" indent="0" algn="l" rtl="0">
              <a:lnSpc>
                <a:spcPct val="100000"/>
              </a:lnSpc>
              <a:spcBef>
                <a:spcPts val="0"/>
              </a:spcBef>
              <a:spcAft>
                <a:spcPts val="0"/>
              </a:spcAft>
              <a:buSzPts val="1100"/>
              <a:buNone/>
            </a:pPr>
            <a:endParaRPr sz="1200" dirty="0">
              <a:solidFill>
                <a:srgbClr val="202124"/>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e15c5e5dcc_1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ge15c5e5dcc_1_4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u="sng">
                <a:solidFill>
                  <a:schemeClr val="hlink"/>
                </a:solidFill>
                <a:hlinkClick r:id="rId3"/>
              </a:rPr>
              <a:t>https://venngage.com/blog/how-to-choose-the-best-charts-for-your-infographic/</a:t>
            </a:r>
            <a:endParaRPr/>
          </a:p>
          <a:p>
            <a:pPr marL="0" lvl="0" indent="0" algn="l" rtl="0">
              <a:lnSpc>
                <a:spcPct val="100000"/>
              </a:lnSpc>
              <a:spcBef>
                <a:spcPts val="0"/>
              </a:spcBef>
              <a:spcAft>
                <a:spcPts val="0"/>
              </a:spcAft>
              <a:buSzPts val="1100"/>
              <a:buNone/>
            </a:pPr>
            <a:endParaRPr/>
          </a:p>
          <a:p>
            <a:pPr marL="0" lvl="0" indent="0" algn="l" rtl="0">
              <a:lnSpc>
                <a:spcPct val="171429"/>
              </a:lnSpc>
              <a:spcBef>
                <a:spcPts val="0"/>
              </a:spcBef>
              <a:spcAft>
                <a:spcPts val="0"/>
              </a:spcAft>
              <a:buClr>
                <a:schemeClr val="dk1"/>
              </a:buClr>
              <a:buSzPts val="1100"/>
              <a:buFont typeface="Arial"/>
              <a:buNone/>
            </a:pPr>
            <a:r>
              <a:rPr lang="en-US" sz="1500">
                <a:solidFill>
                  <a:srgbClr val="373737"/>
                </a:solidFill>
                <a:highlight>
                  <a:srgbClr val="FFFFFF"/>
                </a:highlight>
              </a:rPr>
              <a:t>Garbage in, garbage out, right?</a:t>
            </a:r>
            <a:endParaRPr sz="1500">
              <a:solidFill>
                <a:srgbClr val="373737"/>
              </a:solidFill>
              <a:highlight>
                <a:srgbClr val="FFFFFF"/>
              </a:highlight>
            </a:endParaRPr>
          </a:p>
          <a:p>
            <a:pPr marL="0" lvl="0" indent="0" algn="l" rtl="0">
              <a:lnSpc>
                <a:spcPct val="171429"/>
              </a:lnSpc>
              <a:spcBef>
                <a:spcPts val="1800"/>
              </a:spcBef>
              <a:spcAft>
                <a:spcPts val="0"/>
              </a:spcAft>
              <a:buClr>
                <a:schemeClr val="dk1"/>
              </a:buClr>
              <a:buSzPts val="1100"/>
              <a:buFont typeface="Arial"/>
              <a:buNone/>
            </a:pPr>
            <a:r>
              <a:rPr lang="en-US" sz="1500">
                <a:solidFill>
                  <a:srgbClr val="373737"/>
                </a:solidFill>
                <a:highlight>
                  <a:srgbClr val="FFFFFF"/>
                </a:highlight>
              </a:rPr>
              <a:t>Instead, start by defining a single visualization goal for your chart. That goal should line up with one of our </a:t>
            </a:r>
            <a:r>
              <a:rPr lang="en-US" sz="1500" b="1">
                <a:solidFill>
                  <a:srgbClr val="373737"/>
                </a:solidFill>
                <a:highlight>
                  <a:srgbClr val="FFFFFF"/>
                </a:highlight>
              </a:rPr>
              <a:t>ICCOR</a:t>
            </a:r>
            <a:r>
              <a:rPr lang="en-US" sz="1500">
                <a:solidFill>
                  <a:srgbClr val="373737"/>
                </a:solidFill>
                <a:highlight>
                  <a:srgbClr val="FFFFFF"/>
                </a:highlight>
              </a:rPr>
              <a:t> categories, either to:</a:t>
            </a:r>
            <a:endParaRPr sz="1500">
              <a:solidFill>
                <a:srgbClr val="373737"/>
              </a:solidFill>
              <a:highlight>
                <a:srgbClr val="FFFFFF"/>
              </a:highlight>
            </a:endParaRPr>
          </a:p>
          <a:p>
            <a:pPr marL="914400" lvl="1" indent="-323850" algn="l" rtl="0">
              <a:lnSpc>
                <a:spcPct val="171429"/>
              </a:lnSpc>
              <a:spcBef>
                <a:spcPts val="1800"/>
              </a:spcBef>
              <a:spcAft>
                <a:spcPts val="0"/>
              </a:spcAft>
              <a:buClr>
                <a:srgbClr val="373737"/>
              </a:buClr>
              <a:buSzPts val="1500"/>
              <a:buChar char="○"/>
            </a:pPr>
            <a:r>
              <a:rPr lang="en-US" sz="1500" b="1">
                <a:solidFill>
                  <a:srgbClr val="373737"/>
                </a:solidFill>
                <a:highlight>
                  <a:srgbClr val="FFFFFF"/>
                </a:highlight>
              </a:rPr>
              <a:t>Inform</a:t>
            </a:r>
            <a:r>
              <a:rPr lang="en-US" sz="1500">
                <a:solidFill>
                  <a:srgbClr val="373737"/>
                </a:solidFill>
                <a:highlight>
                  <a:srgbClr val="FFFFFF"/>
                </a:highlight>
              </a:rPr>
              <a:t>: convey a single important message or data point that doesn’t require much context to understand</a:t>
            </a:r>
            <a:endParaRPr sz="1500">
              <a:solidFill>
                <a:srgbClr val="373737"/>
              </a:solidFill>
              <a:highlight>
                <a:srgbClr val="FFFFFF"/>
              </a:highlight>
            </a:endParaRPr>
          </a:p>
          <a:p>
            <a:pPr marL="914400" lvl="1" indent="-323850" algn="l" rtl="0">
              <a:lnSpc>
                <a:spcPct val="171429"/>
              </a:lnSpc>
              <a:spcBef>
                <a:spcPts val="0"/>
              </a:spcBef>
              <a:spcAft>
                <a:spcPts val="0"/>
              </a:spcAft>
              <a:buClr>
                <a:srgbClr val="373737"/>
              </a:buClr>
              <a:buSzPts val="1500"/>
              <a:buChar char="○"/>
            </a:pPr>
            <a:r>
              <a:rPr lang="en-US" sz="1500" b="1">
                <a:solidFill>
                  <a:srgbClr val="373737"/>
                </a:solidFill>
                <a:highlight>
                  <a:srgbClr val="FFFFFF"/>
                </a:highlight>
              </a:rPr>
              <a:t>Compare</a:t>
            </a:r>
            <a:r>
              <a:rPr lang="en-US" sz="1500">
                <a:solidFill>
                  <a:srgbClr val="373737"/>
                </a:solidFill>
                <a:highlight>
                  <a:srgbClr val="FFFFFF"/>
                </a:highlight>
              </a:rPr>
              <a:t>: show similarities or differences among values or parts of a whole</a:t>
            </a:r>
            <a:endParaRPr sz="1500">
              <a:solidFill>
                <a:srgbClr val="373737"/>
              </a:solidFill>
              <a:highlight>
                <a:srgbClr val="FFFFFF"/>
              </a:highlight>
            </a:endParaRPr>
          </a:p>
          <a:p>
            <a:pPr marL="914400" lvl="1" indent="-323850" algn="l" rtl="0">
              <a:lnSpc>
                <a:spcPct val="171429"/>
              </a:lnSpc>
              <a:spcBef>
                <a:spcPts val="0"/>
              </a:spcBef>
              <a:spcAft>
                <a:spcPts val="0"/>
              </a:spcAft>
              <a:buClr>
                <a:srgbClr val="373737"/>
              </a:buClr>
              <a:buSzPts val="1500"/>
              <a:buChar char="○"/>
            </a:pPr>
            <a:r>
              <a:rPr lang="en-US" sz="1500">
                <a:solidFill>
                  <a:srgbClr val="373737"/>
                </a:solidFill>
                <a:highlight>
                  <a:srgbClr val="FFFFFF"/>
                </a:highlight>
              </a:rPr>
              <a:t>Show </a:t>
            </a:r>
            <a:r>
              <a:rPr lang="en-US" sz="1500" b="1">
                <a:solidFill>
                  <a:srgbClr val="373737"/>
                </a:solidFill>
                <a:highlight>
                  <a:srgbClr val="FFFFFF"/>
                </a:highlight>
              </a:rPr>
              <a:t>Change:</a:t>
            </a:r>
            <a:r>
              <a:rPr lang="en-US" sz="1500">
                <a:solidFill>
                  <a:srgbClr val="373737"/>
                </a:solidFill>
                <a:highlight>
                  <a:srgbClr val="FFFFFF"/>
                </a:highlight>
              </a:rPr>
              <a:t> visualize trends over time or space</a:t>
            </a:r>
            <a:endParaRPr sz="1500">
              <a:solidFill>
                <a:srgbClr val="373737"/>
              </a:solidFill>
              <a:highlight>
                <a:srgbClr val="FFFFFF"/>
              </a:highlight>
            </a:endParaRPr>
          </a:p>
          <a:p>
            <a:pPr marL="914400" lvl="1" indent="-323850" algn="l" rtl="0">
              <a:lnSpc>
                <a:spcPct val="171429"/>
              </a:lnSpc>
              <a:spcBef>
                <a:spcPts val="0"/>
              </a:spcBef>
              <a:spcAft>
                <a:spcPts val="0"/>
              </a:spcAft>
              <a:buClr>
                <a:srgbClr val="373737"/>
              </a:buClr>
              <a:buSzPts val="1500"/>
              <a:buChar char="○"/>
            </a:pPr>
            <a:r>
              <a:rPr lang="en-US" sz="1500" b="1">
                <a:solidFill>
                  <a:srgbClr val="373737"/>
                </a:solidFill>
                <a:highlight>
                  <a:srgbClr val="FFFFFF"/>
                </a:highlight>
              </a:rPr>
              <a:t>Organize: </a:t>
            </a:r>
            <a:r>
              <a:rPr lang="en-US" sz="1500">
                <a:solidFill>
                  <a:srgbClr val="373737"/>
                </a:solidFill>
                <a:highlight>
                  <a:srgbClr val="FFFFFF"/>
                </a:highlight>
              </a:rPr>
              <a:t>show groups, patterns, rank or order</a:t>
            </a:r>
            <a:endParaRPr sz="1500">
              <a:solidFill>
                <a:srgbClr val="373737"/>
              </a:solidFill>
              <a:highlight>
                <a:srgbClr val="FFFFFF"/>
              </a:highlight>
            </a:endParaRPr>
          </a:p>
          <a:p>
            <a:pPr marL="914400" lvl="1" indent="-323850" algn="l" rtl="0">
              <a:lnSpc>
                <a:spcPct val="171429"/>
              </a:lnSpc>
              <a:spcBef>
                <a:spcPts val="0"/>
              </a:spcBef>
              <a:spcAft>
                <a:spcPts val="0"/>
              </a:spcAft>
              <a:buClr>
                <a:srgbClr val="373737"/>
              </a:buClr>
              <a:buSzPts val="1500"/>
              <a:buChar char="○"/>
            </a:pPr>
            <a:r>
              <a:rPr lang="en-US" sz="1500" b="1">
                <a:solidFill>
                  <a:srgbClr val="373737"/>
                </a:solidFill>
                <a:highlight>
                  <a:srgbClr val="FFFFFF"/>
                </a:highlight>
              </a:rPr>
              <a:t>Reveal Relationships: </a:t>
            </a:r>
            <a:r>
              <a:rPr lang="en-US" sz="1500">
                <a:solidFill>
                  <a:srgbClr val="373737"/>
                </a:solidFill>
                <a:highlight>
                  <a:srgbClr val="FFFFFF"/>
                </a:highlight>
              </a:rPr>
              <a:t>show correlations among variables or values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e15c5e5dcc_1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ge15c5e5dcc_1_5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https://venngage.com/blog/how-to-choose-the-best-charts-for-your-infographic/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10"/>
          <p:cNvGrpSpPr/>
          <p:nvPr/>
        </p:nvGrpSpPr>
        <p:grpSpPr>
          <a:xfrm>
            <a:off x="0" y="-8467"/>
            <a:ext cx="12192000" cy="6866467"/>
            <a:chOff x="0" y="-8467"/>
            <a:chExt cx="12192000" cy="6866467"/>
          </a:xfrm>
        </p:grpSpPr>
        <p:sp>
          <p:nvSpPr>
            <p:cNvPr id="24" name="Google Shape;24;p10"/>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411"/>
              </a:schemeClr>
            </a:solidFill>
            <a:ln>
              <a:noFill/>
            </a:ln>
          </p:spPr>
        </p:sp>
        <p:cxnSp>
          <p:nvCxnSpPr>
            <p:cNvPr id="25" name="Google Shape;25;p10"/>
            <p:cNvCxnSpPr/>
            <p:nvPr/>
          </p:nvCxnSpPr>
          <p:spPr>
            <a:xfrm>
              <a:off x="9371012" y="0"/>
              <a:ext cx="1219200" cy="6858000"/>
            </a:xfrm>
            <a:prstGeom prst="straightConnector1">
              <a:avLst/>
            </a:prstGeom>
            <a:noFill/>
            <a:ln w="9525" cap="flat" cmpd="sng">
              <a:solidFill>
                <a:schemeClr val="accent1">
                  <a:alpha val="69411"/>
                </a:schemeClr>
              </a:solidFill>
              <a:prstDash val="solid"/>
              <a:round/>
              <a:headEnd type="none" w="sm" len="sm"/>
              <a:tailEnd type="none" w="sm" len="sm"/>
            </a:ln>
          </p:spPr>
        </p:cxnSp>
        <p:cxnSp>
          <p:nvCxnSpPr>
            <p:cNvPr id="26" name="Google Shape;26;p10"/>
            <p:cNvCxnSpPr/>
            <p:nvPr/>
          </p:nvCxnSpPr>
          <p:spPr>
            <a:xfrm flipH="1">
              <a:off x="7425267" y="3681413"/>
              <a:ext cx="4763558" cy="3176587"/>
            </a:xfrm>
            <a:prstGeom prst="straightConnector1">
              <a:avLst/>
            </a:prstGeom>
            <a:noFill/>
            <a:ln w="9525" cap="flat" cmpd="sng">
              <a:solidFill>
                <a:schemeClr val="accent1">
                  <a:alpha val="69411"/>
                </a:schemeClr>
              </a:solidFill>
              <a:prstDash val="solid"/>
              <a:round/>
              <a:headEnd type="none" w="sm" len="sm"/>
              <a:tailEnd type="none" w="sm" len="sm"/>
            </a:ln>
          </p:spPr>
        </p:cxnSp>
        <p:sp>
          <p:nvSpPr>
            <p:cNvPr id="27" name="Google Shape;27;p10"/>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28" name="Google Shape;28;p10"/>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10"/>
            <p:cNvSpPr/>
            <p:nvPr/>
          </p:nvSpPr>
          <p:spPr>
            <a:xfrm>
              <a:off x="8932333" y="3048000"/>
              <a:ext cx="3259667" cy="3810000"/>
            </a:xfrm>
            <a:prstGeom prst="triangle">
              <a:avLst>
                <a:gd name="adj" fmla="val 100000"/>
              </a:avLst>
            </a:prstGeom>
            <a:solidFill>
              <a:srgbClr val="16B0E3">
                <a:alpha val="6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0"/>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31" name="Google Shape;31;p10"/>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32" name="Google Shape;32;p10"/>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10"/>
            <p:cNvSpPr/>
            <p:nvPr/>
          </p:nvSpPr>
          <p:spPr>
            <a:xfrm>
              <a:off x="10371666" y="3589867"/>
              <a:ext cx="1817159" cy="3268133"/>
            </a:xfrm>
            <a:prstGeom prst="triangle">
              <a:avLst>
                <a:gd name="adj" fmla="val 100000"/>
              </a:avLst>
            </a:prstGeom>
            <a:solidFill>
              <a:srgbClr val="16B0E3">
                <a:alpha val="6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 name="Google Shape;34;p10"/>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0"/>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a:endParaRPr/>
          </a:p>
        </p:txBody>
      </p:sp>
      <p:sp>
        <p:nvSpPr>
          <p:cNvPr id="36" name="Google Shape;36;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9"/>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94" name="Google Shape;94;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0"/>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280"/>
              <a:buFont typeface="Trebuchet MS"/>
              <a:buNone/>
              <a:defRPr sz="1600">
                <a:solidFill>
                  <a:srgbClr val="7F7F7F"/>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00" name="Google Shape;100;p20"/>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01" name="Google Shape;101;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04" name="Google Shape;104;p20"/>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9EDFF5"/>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05" name="Google Shape;105;p20"/>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9EDFF5"/>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21"/>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09" name="Google Shape;109;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22"/>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Font typeface="Trebuchet MS"/>
              <a:buNone/>
              <a:defRPr sz="2400">
                <a:solidFill>
                  <a:srgbClr val="3F3F3F"/>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15" name="Google Shape;115;p22"/>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40"/>
              <a:buNone/>
              <a:defRPr sz="18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16" name="Google Shape;116;p2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19" name="Google Shape;119;p2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9EDFF5"/>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20" name="Google Shape;120;p2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9EDFF5"/>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23"/>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Font typeface="Trebuchet MS"/>
              <a:buNone/>
              <a:defRPr sz="2400">
                <a:solidFill>
                  <a:schemeClr val="accent1"/>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24" name="Google Shape;124;p23"/>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40"/>
              <a:buNone/>
              <a:defRPr sz="18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25" name="Google Shape;125;p2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2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24"/>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31" name="Google Shape;131;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5"/>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37" name="Google Shape;137;p2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2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1" type="obj">
  <p:cSld name="OBJECT">
    <p:spTree>
      <p:nvGrpSpPr>
        <p:cNvPr id="1" name="Shape 140"/>
        <p:cNvGrpSpPr/>
        <p:nvPr/>
      </p:nvGrpSpPr>
      <p:grpSpPr>
        <a:xfrm>
          <a:off x="0" y="0"/>
          <a:ext cx="0" cy="0"/>
          <a:chOff x="0" y="0"/>
          <a:chExt cx="0" cy="0"/>
        </a:xfrm>
      </p:grpSpPr>
      <p:sp>
        <p:nvSpPr>
          <p:cNvPr id="141" name="Google Shape;141;ge15c5e5dcc_1_9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ge15c5e5dcc_1_99"/>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ge15c5e5dcc_1_9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ge15c5e5dcc_1_9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ge15c5e5dcc_1_9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6"/>
        <p:cNvGrpSpPr/>
        <p:nvPr/>
      </p:nvGrpSpPr>
      <p:grpSpPr>
        <a:xfrm>
          <a:off x="0" y="0"/>
          <a:ext cx="0" cy="0"/>
          <a:chOff x="0" y="0"/>
          <a:chExt cx="0" cy="0"/>
        </a:xfrm>
      </p:grpSpPr>
      <p:sp>
        <p:nvSpPr>
          <p:cNvPr id="147" name="Google Shape;147;ge15c5e5dcc_1_690"/>
          <p:cNvSpPr txBox="1">
            <a:spLocks noGrp="1"/>
          </p:cNvSpPr>
          <p:nvPr>
            <p:ph type="title"/>
          </p:nvPr>
        </p:nvSpPr>
        <p:spPr>
          <a:xfrm>
            <a:off x="415600" y="593367"/>
            <a:ext cx="11360700" cy="763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ge15c5e5dcc_1_690"/>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09880" algn="l">
              <a:lnSpc>
                <a:spcPct val="100000"/>
              </a:lnSpc>
              <a:spcBef>
                <a:spcPts val="1000"/>
              </a:spcBef>
              <a:spcAft>
                <a:spcPts val="0"/>
              </a:spcAft>
              <a:buSzPts val="1280"/>
              <a:buChar char="►"/>
              <a:defRPr/>
            </a:lvl2pPr>
            <a:lvl3pPr marL="1371600" lvl="2" indent="-299719" algn="l">
              <a:lnSpc>
                <a:spcPct val="100000"/>
              </a:lnSpc>
              <a:spcBef>
                <a:spcPts val="1000"/>
              </a:spcBef>
              <a:spcAft>
                <a:spcPts val="0"/>
              </a:spcAft>
              <a:buSzPts val="1120"/>
              <a:buChar char="►"/>
              <a:defRPr/>
            </a:lvl3pPr>
            <a:lvl4pPr marL="1828800" lvl="3" indent="-289560" algn="l">
              <a:lnSpc>
                <a:spcPct val="100000"/>
              </a:lnSpc>
              <a:spcBef>
                <a:spcPts val="1000"/>
              </a:spcBef>
              <a:spcAft>
                <a:spcPts val="0"/>
              </a:spcAft>
              <a:buSzPts val="960"/>
              <a:buChar char="►"/>
              <a:defRPr/>
            </a:lvl4pPr>
            <a:lvl5pPr marL="2286000" lvl="4" indent="-289560" algn="l">
              <a:lnSpc>
                <a:spcPct val="100000"/>
              </a:lnSpc>
              <a:spcBef>
                <a:spcPts val="1000"/>
              </a:spcBef>
              <a:spcAft>
                <a:spcPts val="0"/>
              </a:spcAft>
              <a:buSzPts val="960"/>
              <a:buChar char="►"/>
              <a:defRPr/>
            </a:lvl5pPr>
            <a:lvl6pPr marL="2743200" lvl="5" indent="-289560" algn="l">
              <a:lnSpc>
                <a:spcPct val="100000"/>
              </a:lnSpc>
              <a:spcBef>
                <a:spcPts val="1000"/>
              </a:spcBef>
              <a:spcAft>
                <a:spcPts val="0"/>
              </a:spcAft>
              <a:buSzPts val="960"/>
              <a:buChar char="►"/>
              <a:defRPr/>
            </a:lvl6pPr>
            <a:lvl7pPr marL="3200400" lvl="6" indent="-289560" algn="l">
              <a:lnSpc>
                <a:spcPct val="100000"/>
              </a:lnSpc>
              <a:spcBef>
                <a:spcPts val="1000"/>
              </a:spcBef>
              <a:spcAft>
                <a:spcPts val="0"/>
              </a:spcAft>
              <a:buSzPts val="960"/>
              <a:buChar char="►"/>
              <a:defRPr/>
            </a:lvl7pPr>
            <a:lvl8pPr marL="3657600" lvl="7" indent="-289559" algn="l">
              <a:lnSpc>
                <a:spcPct val="100000"/>
              </a:lnSpc>
              <a:spcBef>
                <a:spcPts val="1000"/>
              </a:spcBef>
              <a:spcAft>
                <a:spcPts val="0"/>
              </a:spcAft>
              <a:buSzPts val="960"/>
              <a:buChar char="►"/>
              <a:defRPr/>
            </a:lvl8pPr>
            <a:lvl9pPr marL="4114800" lvl="8" indent="-289559" algn="l">
              <a:lnSpc>
                <a:spcPct val="100000"/>
              </a:lnSpc>
              <a:spcBef>
                <a:spcPts val="1000"/>
              </a:spcBef>
              <a:spcAft>
                <a:spcPts val="0"/>
              </a:spcAft>
              <a:buSzPts val="960"/>
              <a:buChar char="►"/>
              <a:defRPr/>
            </a:lvl9pPr>
          </a:lstStyle>
          <a:p>
            <a:endParaRPr/>
          </a:p>
        </p:txBody>
      </p:sp>
      <p:sp>
        <p:nvSpPr>
          <p:cNvPr id="149" name="Google Shape;149;ge15c5e5dcc_1_690"/>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9"/>
        <p:cNvGrpSpPr/>
        <p:nvPr/>
      </p:nvGrpSpPr>
      <p:grpSpPr>
        <a:xfrm>
          <a:off x="0" y="0"/>
          <a:ext cx="0" cy="0"/>
          <a:chOff x="0" y="0"/>
          <a:chExt cx="0" cy="0"/>
        </a:xfrm>
      </p:grpSpPr>
      <p:sp>
        <p:nvSpPr>
          <p:cNvPr id="40" name="Google Shape;40;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42" name="Google Shape;42;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pic>
        <p:nvPicPr>
          <p:cNvPr id="45" name="Google Shape;45;p11"/>
          <p:cNvPicPr preferRelativeResize="0"/>
          <p:nvPr/>
        </p:nvPicPr>
        <p:blipFill rotWithShape="1">
          <a:blip r:embed="rId2">
            <a:alphaModFix/>
          </a:blip>
          <a:srcRect/>
          <a:stretch/>
        </p:blipFill>
        <p:spPr>
          <a:xfrm>
            <a:off x="0" y="0"/>
            <a:ext cx="912813" cy="91893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6"/>
        <p:cNvGrpSpPr/>
        <p:nvPr/>
      </p:nvGrpSpPr>
      <p:grpSpPr>
        <a:xfrm>
          <a:off x="0" y="0"/>
          <a:ext cx="0" cy="0"/>
          <a:chOff x="0" y="0"/>
          <a:chExt cx="0" cy="0"/>
        </a:xfrm>
      </p:grpSpPr>
      <p:sp>
        <p:nvSpPr>
          <p:cNvPr id="47" name="Google Shape;47;p12"/>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4000"/>
              <a:buFont typeface="Trebuchet MS"/>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2"/>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49" name="Google Shape;49;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3"/>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55" name="Google Shape;55;p13"/>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56" name="Google Shape;56;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4"/>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62" name="Google Shape;62;p14"/>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63" name="Google Shape;63;p14"/>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64" name="Google Shape;64;p14"/>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65" name="Google Shape;65;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Google Shape;74;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7"/>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80" name="Google Shape;80;p17"/>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1120"/>
              <a:buNone/>
              <a:defRPr sz="1400"/>
            </a:lvl2pPr>
            <a:lvl3pPr marL="1371600" lvl="2" indent="-228600" algn="l">
              <a:lnSpc>
                <a:spcPct val="100000"/>
              </a:lnSpc>
              <a:spcBef>
                <a:spcPts val="1000"/>
              </a:spcBef>
              <a:spcAft>
                <a:spcPts val="0"/>
              </a:spcAft>
              <a:buSzPts val="960"/>
              <a:buNone/>
              <a:defRPr sz="1200"/>
            </a:lvl3pPr>
            <a:lvl4pPr marL="1828800" lvl="3" indent="-228600" algn="l">
              <a:lnSpc>
                <a:spcPct val="100000"/>
              </a:lnSpc>
              <a:spcBef>
                <a:spcPts val="1000"/>
              </a:spcBef>
              <a:spcAft>
                <a:spcPts val="0"/>
              </a:spcAft>
              <a:buSzPts val="800"/>
              <a:buNone/>
              <a:defRPr sz="1000"/>
            </a:lvl4pPr>
            <a:lvl5pPr marL="2286000" lvl="4" indent="-228600" algn="l">
              <a:lnSpc>
                <a:spcPct val="100000"/>
              </a:lnSpc>
              <a:spcBef>
                <a:spcPts val="1000"/>
              </a:spcBef>
              <a:spcAft>
                <a:spcPts val="0"/>
              </a:spcAft>
              <a:buSzPts val="800"/>
              <a:buNone/>
              <a:defRPr sz="1000"/>
            </a:lvl5pPr>
            <a:lvl6pPr marL="2743200" lvl="5" indent="-228600" algn="l">
              <a:lnSpc>
                <a:spcPct val="100000"/>
              </a:lnSpc>
              <a:spcBef>
                <a:spcPts val="1000"/>
              </a:spcBef>
              <a:spcAft>
                <a:spcPts val="0"/>
              </a:spcAft>
              <a:buSzPts val="800"/>
              <a:buNone/>
              <a:defRPr sz="1000"/>
            </a:lvl6pPr>
            <a:lvl7pPr marL="3200400" lvl="6" indent="-228600" algn="l">
              <a:lnSpc>
                <a:spcPct val="100000"/>
              </a:lnSpc>
              <a:spcBef>
                <a:spcPts val="1000"/>
              </a:spcBef>
              <a:spcAft>
                <a:spcPts val="0"/>
              </a:spcAft>
              <a:buSzPts val="800"/>
              <a:buNone/>
              <a:defRPr sz="1000"/>
            </a:lvl7pPr>
            <a:lvl8pPr marL="3657600" lvl="7" indent="-228600" algn="l">
              <a:lnSpc>
                <a:spcPct val="100000"/>
              </a:lnSpc>
              <a:spcBef>
                <a:spcPts val="1000"/>
              </a:spcBef>
              <a:spcAft>
                <a:spcPts val="0"/>
              </a:spcAft>
              <a:buSzPts val="800"/>
              <a:buNone/>
              <a:defRPr sz="1000"/>
            </a:lvl8pPr>
            <a:lvl9pPr marL="4114800" lvl="8" indent="-228600" algn="l">
              <a:lnSpc>
                <a:spcPct val="100000"/>
              </a:lnSpc>
              <a:spcBef>
                <a:spcPts val="1000"/>
              </a:spcBef>
              <a:spcAft>
                <a:spcPts val="0"/>
              </a:spcAft>
              <a:buSzPts val="800"/>
              <a:buNone/>
              <a:defRPr sz="1000"/>
            </a:lvl9pPr>
          </a:lstStyle>
          <a:p>
            <a:endParaRPr/>
          </a:p>
        </p:txBody>
      </p:sp>
      <p:sp>
        <p:nvSpPr>
          <p:cNvPr id="81" name="Google Shape;81;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400"/>
              <a:buFont typeface="Trebuchet MS"/>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8"/>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7" name="Google Shape;87;p18"/>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960"/>
              <a:buNone/>
              <a:defRPr sz="12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88" name="Google Shape;88;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90" name="Google Shape;90;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9"/>
          <p:cNvGrpSpPr/>
          <p:nvPr/>
        </p:nvGrpSpPr>
        <p:grpSpPr>
          <a:xfrm>
            <a:off x="0" y="-8467"/>
            <a:ext cx="12192000" cy="6866467"/>
            <a:chOff x="0" y="-8467"/>
            <a:chExt cx="12192000" cy="6866467"/>
          </a:xfrm>
        </p:grpSpPr>
        <p:cxnSp>
          <p:nvCxnSpPr>
            <p:cNvPr id="7" name="Google Shape;7;p9"/>
            <p:cNvCxnSpPr/>
            <p:nvPr/>
          </p:nvCxnSpPr>
          <p:spPr>
            <a:xfrm>
              <a:off x="9371012" y="0"/>
              <a:ext cx="1219200" cy="6858000"/>
            </a:xfrm>
            <a:prstGeom prst="straightConnector1">
              <a:avLst/>
            </a:prstGeom>
            <a:noFill/>
            <a:ln w="9525" cap="flat" cmpd="sng">
              <a:solidFill>
                <a:schemeClr val="accent1">
                  <a:alpha val="69411"/>
                </a:schemeClr>
              </a:solidFill>
              <a:prstDash val="solid"/>
              <a:round/>
              <a:headEnd type="none" w="sm" len="sm"/>
              <a:tailEnd type="none" w="sm" len="sm"/>
            </a:ln>
          </p:spPr>
        </p:cxnSp>
        <p:cxnSp>
          <p:nvCxnSpPr>
            <p:cNvPr id="8" name="Google Shape;8;p9"/>
            <p:cNvCxnSpPr/>
            <p:nvPr/>
          </p:nvCxnSpPr>
          <p:spPr>
            <a:xfrm flipH="1">
              <a:off x="7425267" y="3681413"/>
              <a:ext cx="4763558" cy="3176587"/>
            </a:xfrm>
            <a:prstGeom prst="straightConnector1">
              <a:avLst/>
            </a:prstGeom>
            <a:noFill/>
            <a:ln w="9525" cap="flat" cmpd="sng">
              <a:solidFill>
                <a:schemeClr val="accent1">
                  <a:alpha val="69411"/>
                </a:schemeClr>
              </a:solidFill>
              <a:prstDash val="solid"/>
              <a:round/>
              <a:headEnd type="none" w="sm" len="sm"/>
              <a:tailEnd type="none" w="sm" len="sm"/>
            </a:ln>
          </p:spPr>
        </p:cxnSp>
        <p:sp>
          <p:nvSpPr>
            <p:cNvPr id="9" name="Google Shape;9;p9"/>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10" name="Google Shape;10;p9"/>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9"/>
            <p:cNvSpPr/>
            <p:nvPr/>
          </p:nvSpPr>
          <p:spPr>
            <a:xfrm>
              <a:off x="8932333" y="3048000"/>
              <a:ext cx="3259667" cy="3810000"/>
            </a:xfrm>
            <a:prstGeom prst="triangle">
              <a:avLst>
                <a:gd name="adj" fmla="val 100000"/>
              </a:avLst>
            </a:prstGeom>
            <a:solidFill>
              <a:srgbClr val="16B0E3">
                <a:alpha val="6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9"/>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13" name="Google Shape;13;p9"/>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14" name="Google Shape;14;p9"/>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9"/>
            <p:cNvSpPr/>
            <p:nvPr/>
          </p:nvSpPr>
          <p:spPr>
            <a:xfrm>
              <a:off x="10371666" y="3589867"/>
              <a:ext cx="1817159" cy="3268133"/>
            </a:xfrm>
            <a:prstGeom prst="triangle">
              <a:avLst>
                <a:gd name="adj" fmla="val 100000"/>
              </a:avLst>
            </a:prstGeom>
            <a:solidFill>
              <a:srgbClr val="16B0E3">
                <a:alpha val="6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9"/>
            <p:cNvSpPr/>
            <p:nvPr/>
          </p:nvSpPr>
          <p:spPr>
            <a:xfrm>
              <a:off x="0" y="4013200"/>
              <a:ext cx="448733" cy="2844800"/>
            </a:xfrm>
            <a:prstGeom prst="triangle">
              <a:avLst>
                <a:gd name="adj" fmla="val 0"/>
              </a:avLst>
            </a:prstGeom>
            <a:solidFill>
              <a:schemeClr val="accen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 name="Google Shape;17;p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8" name="Google Shape;18;p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accent1"/>
              </a:buClr>
              <a:buSzPts val="5400"/>
              <a:buFont typeface="Trebuchet MS"/>
              <a:buNone/>
            </a:pPr>
            <a:r>
              <a:rPr lang="en-US"/>
              <a:t>Exploratory Data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e15c5e5dcc_1_514"/>
          <p:cNvSpPr txBox="1">
            <a:spLocks noGrp="1"/>
          </p:cNvSpPr>
          <p:nvPr>
            <p:ph type="title"/>
          </p:nvPr>
        </p:nvSpPr>
        <p:spPr>
          <a:xfrm>
            <a:off x="941734" y="609600"/>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t>Measures and Dimensions</a:t>
            </a:r>
            <a:endParaRPr/>
          </a:p>
        </p:txBody>
      </p:sp>
      <p:graphicFrame>
        <p:nvGraphicFramePr>
          <p:cNvPr id="215" name="Google Shape;215;ge15c5e5dcc_1_514"/>
          <p:cNvGraphicFramePr/>
          <p:nvPr/>
        </p:nvGraphicFramePr>
        <p:xfrm>
          <a:off x="802467" y="1930508"/>
          <a:ext cx="8668750" cy="3753925"/>
        </p:xfrm>
        <a:graphic>
          <a:graphicData uri="http://schemas.openxmlformats.org/drawingml/2006/table">
            <a:tbl>
              <a:tblPr>
                <a:noFill/>
                <a:tableStyleId>{3AB93A0F-D0F9-4769-B919-E2475253B7C9}</a:tableStyleId>
              </a:tblPr>
              <a:tblGrid>
                <a:gridCol w="4334375">
                  <a:extLst>
                    <a:ext uri="{9D8B030D-6E8A-4147-A177-3AD203B41FA5}">
                      <a16:colId xmlns:a16="http://schemas.microsoft.com/office/drawing/2014/main" val="20000"/>
                    </a:ext>
                  </a:extLst>
                </a:gridCol>
                <a:gridCol w="4334375">
                  <a:extLst>
                    <a:ext uri="{9D8B030D-6E8A-4147-A177-3AD203B41FA5}">
                      <a16:colId xmlns:a16="http://schemas.microsoft.com/office/drawing/2014/main" val="20001"/>
                    </a:ext>
                  </a:extLst>
                </a:gridCol>
              </a:tblGrid>
              <a:tr h="533350">
                <a:tc>
                  <a:txBody>
                    <a:bodyPr/>
                    <a:lstStyle/>
                    <a:p>
                      <a:pPr marL="0" marR="0" lvl="0" indent="0" algn="l" rtl="0">
                        <a:lnSpc>
                          <a:spcPct val="100000"/>
                        </a:lnSpc>
                        <a:spcBef>
                          <a:spcPts val="0"/>
                        </a:spcBef>
                        <a:spcAft>
                          <a:spcPts val="0"/>
                        </a:spcAft>
                        <a:buClr>
                          <a:srgbClr val="000000"/>
                        </a:buClr>
                        <a:buSzPts val="2100"/>
                        <a:buFont typeface="Arial"/>
                        <a:buNone/>
                      </a:pPr>
                      <a:r>
                        <a:rPr lang="en-US" sz="2100" b="1" u="none" strike="noStrike" cap="none"/>
                        <a:t>Measures</a:t>
                      </a:r>
                      <a:endParaRPr sz="2100" b="1" u="none" strike="noStrike" cap="none"/>
                    </a:p>
                  </a:txBody>
                  <a:tcPr marL="121900" marR="121900" marT="121900" marB="121900"/>
                </a:tc>
                <a:tc>
                  <a:txBody>
                    <a:bodyPr/>
                    <a:lstStyle/>
                    <a:p>
                      <a:pPr marL="0" marR="0" lvl="0" indent="0" algn="l" rtl="0">
                        <a:lnSpc>
                          <a:spcPct val="100000"/>
                        </a:lnSpc>
                        <a:spcBef>
                          <a:spcPts val="0"/>
                        </a:spcBef>
                        <a:spcAft>
                          <a:spcPts val="0"/>
                        </a:spcAft>
                        <a:buClr>
                          <a:srgbClr val="000000"/>
                        </a:buClr>
                        <a:buSzPts val="2100"/>
                        <a:buFont typeface="Arial"/>
                        <a:buNone/>
                      </a:pPr>
                      <a:r>
                        <a:rPr lang="en-US" sz="2100" b="1" u="none" strike="noStrike" cap="none"/>
                        <a:t>Dimensions</a:t>
                      </a:r>
                      <a:endParaRPr sz="2100" b="1" u="none" strike="noStrike" cap="none"/>
                    </a:p>
                  </a:txBody>
                  <a:tcPr marL="121900" marR="121900" marT="121900" marB="121900"/>
                </a:tc>
                <a:extLst>
                  <a:ext uri="{0D108BD9-81ED-4DB2-BD59-A6C34878D82A}">
                    <a16:rowId xmlns:a16="http://schemas.microsoft.com/office/drawing/2014/main" val="10000"/>
                  </a:ext>
                </a:extLst>
              </a:tr>
              <a:tr h="533350">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a:latin typeface="Calibri"/>
                          <a:ea typeface="Calibri"/>
                          <a:cs typeface="Calibri"/>
                          <a:sym typeface="Calibri"/>
                        </a:rPr>
                        <a:t>Numerical</a:t>
                      </a:r>
                      <a:endParaRPr sz="1900" u="none" strike="noStrike" cap="none">
                        <a:latin typeface="Calibri"/>
                        <a:ea typeface="Calibri"/>
                        <a:cs typeface="Calibri"/>
                        <a:sym typeface="Calibri"/>
                      </a:endParaRPr>
                    </a:p>
                  </a:txBody>
                  <a:tcPr marL="121900" marR="121900"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a:latin typeface="Calibri"/>
                          <a:ea typeface="Calibri"/>
                          <a:cs typeface="Calibri"/>
                          <a:sym typeface="Calibri"/>
                        </a:rPr>
                        <a:t>Categorical</a:t>
                      </a:r>
                      <a:endParaRPr sz="1900" u="none" strike="noStrike" cap="none">
                        <a:latin typeface="Calibri"/>
                        <a:ea typeface="Calibri"/>
                        <a:cs typeface="Calibri"/>
                        <a:sym typeface="Calibri"/>
                      </a:endParaRPr>
                    </a:p>
                  </a:txBody>
                  <a:tcPr marL="121900" marR="121900" marT="121900" marB="121900"/>
                </a:tc>
                <a:extLst>
                  <a:ext uri="{0D108BD9-81ED-4DB2-BD59-A6C34878D82A}">
                    <a16:rowId xmlns:a16="http://schemas.microsoft.com/office/drawing/2014/main" val="10001"/>
                  </a:ext>
                </a:extLst>
              </a:tr>
              <a:tr h="533350">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a:latin typeface="Calibri"/>
                          <a:ea typeface="Calibri"/>
                          <a:cs typeface="Calibri"/>
                          <a:sym typeface="Calibri"/>
                        </a:rPr>
                        <a:t>Quantitative</a:t>
                      </a:r>
                      <a:endParaRPr sz="1900" u="none" strike="noStrike" cap="none">
                        <a:latin typeface="Calibri"/>
                        <a:ea typeface="Calibri"/>
                        <a:cs typeface="Calibri"/>
                        <a:sym typeface="Calibri"/>
                      </a:endParaRPr>
                    </a:p>
                  </a:txBody>
                  <a:tcPr marL="121900" marR="121900"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a:latin typeface="Calibri"/>
                          <a:ea typeface="Calibri"/>
                          <a:cs typeface="Calibri"/>
                          <a:sym typeface="Calibri"/>
                        </a:rPr>
                        <a:t>Qualitative</a:t>
                      </a:r>
                      <a:endParaRPr sz="1900" u="none" strike="noStrike" cap="none">
                        <a:latin typeface="Calibri"/>
                        <a:ea typeface="Calibri"/>
                        <a:cs typeface="Calibri"/>
                        <a:sym typeface="Calibri"/>
                      </a:endParaRPr>
                    </a:p>
                  </a:txBody>
                  <a:tcPr marL="121900" marR="121900" marT="121900" marB="121900"/>
                </a:tc>
                <a:extLst>
                  <a:ext uri="{0D108BD9-81ED-4DB2-BD59-A6C34878D82A}">
                    <a16:rowId xmlns:a16="http://schemas.microsoft.com/office/drawing/2014/main" val="10002"/>
                  </a:ext>
                </a:extLst>
              </a:tr>
              <a:tr h="518125">
                <a:tc>
                  <a:txBody>
                    <a:bodyPr/>
                    <a:lstStyle/>
                    <a:p>
                      <a:pPr marL="0" marR="0" lvl="0" indent="0" algn="l" rtl="0">
                        <a:lnSpc>
                          <a:spcPct val="100000"/>
                        </a:lnSpc>
                        <a:spcBef>
                          <a:spcPts val="0"/>
                        </a:spcBef>
                        <a:spcAft>
                          <a:spcPts val="0"/>
                        </a:spcAft>
                        <a:buClr>
                          <a:srgbClr val="000000"/>
                        </a:buClr>
                        <a:buSzPts val="1800"/>
                        <a:buFont typeface="Arial"/>
                        <a:buNone/>
                      </a:pPr>
                      <a:r>
                        <a:rPr lang="en-US" sz="1800">
                          <a:solidFill>
                            <a:srgbClr val="000E17"/>
                          </a:solidFill>
                          <a:highlight>
                            <a:srgbClr val="FFFFFF"/>
                          </a:highlight>
                          <a:latin typeface="Calibri"/>
                          <a:ea typeface="Calibri"/>
                          <a:cs typeface="Calibri"/>
                          <a:sym typeface="Calibri"/>
                        </a:rPr>
                        <a:t>V</a:t>
                      </a:r>
                      <a:r>
                        <a:rPr lang="en-US" sz="1800" u="none" strike="noStrike" cap="none">
                          <a:solidFill>
                            <a:srgbClr val="000E17"/>
                          </a:solidFill>
                          <a:highlight>
                            <a:srgbClr val="FFFFFF"/>
                          </a:highlight>
                          <a:latin typeface="Calibri"/>
                          <a:ea typeface="Calibri"/>
                          <a:cs typeface="Calibri"/>
                          <a:sym typeface="Calibri"/>
                        </a:rPr>
                        <a:t>alues that mathematical functions work on</a:t>
                      </a:r>
                      <a:endParaRPr sz="1900" u="none" strike="noStrike" cap="none">
                        <a:latin typeface="Calibri"/>
                        <a:ea typeface="Calibri"/>
                        <a:cs typeface="Calibri"/>
                        <a:sym typeface="Calibri"/>
                      </a:endParaRPr>
                    </a:p>
                  </a:txBody>
                  <a:tcPr marL="121900" marR="121900" marT="121900" marB="121900"/>
                </a:tc>
                <a:tc>
                  <a:txBody>
                    <a:bodyPr/>
                    <a:lstStyle/>
                    <a:p>
                      <a:pPr marL="0" marR="0" lvl="0" indent="0" algn="l" rtl="0">
                        <a:lnSpc>
                          <a:spcPct val="100000"/>
                        </a:lnSpc>
                        <a:spcBef>
                          <a:spcPts val="0"/>
                        </a:spcBef>
                        <a:spcAft>
                          <a:spcPts val="0"/>
                        </a:spcAft>
                        <a:buClr>
                          <a:srgbClr val="000000"/>
                        </a:buClr>
                        <a:buSzPts val="1400"/>
                        <a:buFont typeface="Arial"/>
                        <a:buNone/>
                      </a:pPr>
                      <a:r>
                        <a:rPr lang="en-US" sz="1800">
                          <a:solidFill>
                            <a:srgbClr val="000E17"/>
                          </a:solidFill>
                          <a:highlight>
                            <a:srgbClr val="FFFFFF"/>
                          </a:highlight>
                          <a:latin typeface="Calibri"/>
                          <a:ea typeface="Calibri"/>
                          <a:cs typeface="Calibri"/>
                          <a:sym typeface="Calibri"/>
                        </a:rPr>
                        <a:t>Dimension is what you “slice and dice” the number by.</a:t>
                      </a:r>
                      <a:endParaRPr sz="1900" u="none" strike="noStrike" cap="none">
                        <a:latin typeface="Calibri"/>
                        <a:ea typeface="Calibri"/>
                        <a:cs typeface="Calibri"/>
                        <a:sym typeface="Calibri"/>
                      </a:endParaRPr>
                    </a:p>
                  </a:txBody>
                  <a:tcPr marL="121900" marR="121900" marT="121900" marB="121900"/>
                </a:tc>
                <a:extLst>
                  <a:ext uri="{0D108BD9-81ED-4DB2-BD59-A6C34878D82A}">
                    <a16:rowId xmlns:a16="http://schemas.microsoft.com/office/drawing/2014/main" val="10003"/>
                  </a:ext>
                </a:extLst>
              </a:tr>
              <a:tr h="822925">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a:latin typeface="Calibri"/>
                          <a:ea typeface="Calibri"/>
                          <a:cs typeface="Calibri"/>
                          <a:sym typeface="Calibri"/>
                        </a:rPr>
                        <a:t>E.g. sales , revenue, income, population, cost</a:t>
                      </a:r>
                      <a:endParaRPr sz="1900" u="none" strike="noStrike" cap="none">
                        <a:latin typeface="Calibri"/>
                        <a:ea typeface="Calibri"/>
                        <a:cs typeface="Calibri"/>
                        <a:sym typeface="Calibri"/>
                      </a:endParaRPr>
                    </a:p>
                  </a:txBody>
                  <a:tcPr marL="121900" marR="121900" marT="121900" marB="121900"/>
                </a:tc>
                <a:tc>
                  <a:txBody>
                    <a:bodyPr/>
                    <a:lstStyle/>
                    <a:p>
                      <a:pPr marL="0" marR="0" lvl="0" indent="0" algn="l" rtl="0">
                        <a:lnSpc>
                          <a:spcPct val="100000"/>
                        </a:lnSpc>
                        <a:spcBef>
                          <a:spcPts val="0"/>
                        </a:spcBef>
                        <a:spcAft>
                          <a:spcPts val="0"/>
                        </a:spcAft>
                        <a:buClr>
                          <a:srgbClr val="000000"/>
                        </a:buClr>
                        <a:buSzPts val="1900"/>
                        <a:buFont typeface="Arial"/>
                        <a:buNone/>
                      </a:pPr>
                      <a:r>
                        <a:rPr lang="en-US" sz="1900" u="none" strike="noStrike" cap="none">
                          <a:latin typeface="Calibri"/>
                          <a:ea typeface="Calibri"/>
                          <a:cs typeface="Calibri"/>
                          <a:sym typeface="Calibri"/>
                        </a:rPr>
                        <a:t>E.g. Departments, country, Gender, Type of products</a:t>
                      </a:r>
                      <a:endParaRPr sz="1900" u="none" strike="noStrike" cap="none">
                        <a:latin typeface="Calibri"/>
                        <a:ea typeface="Calibri"/>
                        <a:cs typeface="Calibri"/>
                        <a:sym typeface="Calibri"/>
                      </a:endParaRPr>
                    </a:p>
                  </a:txBody>
                  <a:tcPr marL="121900" marR="121900" marT="121900" marB="121900"/>
                </a:tc>
                <a:extLst>
                  <a:ext uri="{0D108BD9-81ED-4DB2-BD59-A6C34878D82A}">
                    <a16:rowId xmlns:a16="http://schemas.microsoft.com/office/drawing/2014/main" val="10004"/>
                  </a:ext>
                </a:extLst>
              </a:tr>
              <a:tr h="5080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121900" marR="121900" marT="121900" marB="121900"/>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e15c5e5dcc_1_519"/>
          <p:cNvSpPr txBox="1">
            <a:spLocks noGrp="1"/>
          </p:cNvSpPr>
          <p:nvPr>
            <p:ph type="title"/>
          </p:nvPr>
        </p:nvSpPr>
        <p:spPr>
          <a:xfrm>
            <a:off x="859134" y="642650"/>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t>Choosing Charts based on Data Type</a:t>
            </a:r>
            <a:endParaRPr/>
          </a:p>
        </p:txBody>
      </p:sp>
      <p:sp>
        <p:nvSpPr>
          <p:cNvPr id="221" name="Google Shape;221;ge15c5e5dcc_1_519"/>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p>
            <a:pPr marL="609600" lvl="0" indent="-463550" algn="l" rtl="0">
              <a:lnSpc>
                <a:spcPct val="100000"/>
              </a:lnSpc>
              <a:spcBef>
                <a:spcPts val="1000"/>
              </a:spcBef>
              <a:spcAft>
                <a:spcPts val="0"/>
              </a:spcAft>
              <a:buClr>
                <a:srgbClr val="2C3841"/>
              </a:buClr>
              <a:buSzPts val="2500"/>
              <a:buFont typeface="Calibri"/>
              <a:buAutoNum type="arabicPeriod"/>
            </a:pPr>
            <a:r>
              <a:rPr lang="en-US" sz="2500" b="1">
                <a:solidFill>
                  <a:srgbClr val="2C3841"/>
                </a:solidFill>
                <a:latin typeface="Calibri"/>
                <a:ea typeface="Calibri"/>
                <a:cs typeface="Calibri"/>
                <a:sym typeface="Calibri"/>
              </a:rPr>
              <a:t>One Measure + One Dimension</a:t>
            </a:r>
            <a:endParaRPr sz="2500" b="1">
              <a:solidFill>
                <a:srgbClr val="2C3841"/>
              </a:solidFill>
              <a:latin typeface="Calibri"/>
              <a:ea typeface="Calibri"/>
              <a:cs typeface="Calibri"/>
              <a:sym typeface="Calibri"/>
            </a:endParaRPr>
          </a:p>
          <a:p>
            <a:pPr marL="609600" lvl="0" indent="-463550" algn="l" rtl="0">
              <a:lnSpc>
                <a:spcPct val="100000"/>
              </a:lnSpc>
              <a:spcBef>
                <a:spcPts val="1000"/>
              </a:spcBef>
              <a:spcAft>
                <a:spcPts val="0"/>
              </a:spcAft>
              <a:buClr>
                <a:srgbClr val="2C3841"/>
              </a:buClr>
              <a:buSzPts val="2500"/>
              <a:buFont typeface="Calibri"/>
              <a:buAutoNum type="arabicPeriod"/>
            </a:pPr>
            <a:r>
              <a:rPr lang="en-US" sz="2500" b="1">
                <a:solidFill>
                  <a:srgbClr val="2C3841"/>
                </a:solidFill>
                <a:latin typeface="Calibri"/>
                <a:ea typeface="Calibri"/>
                <a:cs typeface="Calibri"/>
                <a:sym typeface="Calibri"/>
              </a:rPr>
              <a:t>One Measure + One Measure</a:t>
            </a:r>
            <a:endParaRPr sz="2500" b="1">
              <a:solidFill>
                <a:srgbClr val="2C3841"/>
              </a:solidFill>
              <a:latin typeface="Calibri"/>
              <a:ea typeface="Calibri"/>
              <a:cs typeface="Calibri"/>
              <a:sym typeface="Calibri"/>
            </a:endParaRPr>
          </a:p>
          <a:p>
            <a:pPr marL="609600" lvl="0" indent="-463550" algn="l" rtl="0">
              <a:lnSpc>
                <a:spcPct val="100000"/>
              </a:lnSpc>
              <a:spcBef>
                <a:spcPts val="1000"/>
              </a:spcBef>
              <a:spcAft>
                <a:spcPts val="0"/>
              </a:spcAft>
              <a:buClr>
                <a:srgbClr val="2C3841"/>
              </a:buClr>
              <a:buSzPts val="2500"/>
              <a:buFont typeface="Calibri"/>
              <a:buAutoNum type="arabicPeriod"/>
            </a:pPr>
            <a:r>
              <a:rPr lang="en-US" sz="2500" b="1">
                <a:solidFill>
                  <a:srgbClr val="2C3841"/>
                </a:solidFill>
                <a:latin typeface="Calibri"/>
                <a:ea typeface="Calibri"/>
                <a:cs typeface="Calibri"/>
                <a:sym typeface="Calibri"/>
              </a:rPr>
              <a:t>One Measure</a:t>
            </a:r>
            <a:endParaRPr sz="2500" b="1">
              <a:solidFill>
                <a:srgbClr val="2C3841"/>
              </a:solidFill>
              <a:latin typeface="Calibri"/>
              <a:ea typeface="Calibri"/>
              <a:cs typeface="Calibri"/>
              <a:sym typeface="Calibri"/>
            </a:endParaRPr>
          </a:p>
          <a:p>
            <a:pPr marL="609600" lvl="0" indent="-463550" algn="l" rtl="0">
              <a:lnSpc>
                <a:spcPct val="100000"/>
              </a:lnSpc>
              <a:spcBef>
                <a:spcPts val="1000"/>
              </a:spcBef>
              <a:spcAft>
                <a:spcPts val="0"/>
              </a:spcAft>
              <a:buClr>
                <a:srgbClr val="2C3841"/>
              </a:buClr>
              <a:buSzPts val="2500"/>
              <a:buFont typeface="Calibri"/>
              <a:buAutoNum type="arabicPeriod"/>
            </a:pPr>
            <a:r>
              <a:rPr lang="en-US" sz="2500" b="1">
                <a:solidFill>
                  <a:srgbClr val="2C3841"/>
                </a:solidFill>
                <a:latin typeface="Calibri"/>
                <a:ea typeface="Calibri"/>
                <a:cs typeface="Calibri"/>
                <a:sym typeface="Calibri"/>
              </a:rPr>
              <a:t>Date + 1 Measure</a:t>
            </a:r>
            <a:endParaRPr sz="2500" b="1">
              <a:solidFill>
                <a:srgbClr val="2C3841"/>
              </a:solidFill>
              <a:latin typeface="Calibri"/>
              <a:ea typeface="Calibri"/>
              <a:cs typeface="Calibri"/>
              <a:sym typeface="Calibri"/>
            </a:endParaRPr>
          </a:p>
          <a:p>
            <a:pPr marL="609600" lvl="0" indent="-463550" algn="l" rtl="0">
              <a:lnSpc>
                <a:spcPct val="100000"/>
              </a:lnSpc>
              <a:spcBef>
                <a:spcPts val="1000"/>
              </a:spcBef>
              <a:spcAft>
                <a:spcPts val="0"/>
              </a:spcAft>
              <a:buClr>
                <a:srgbClr val="2C3841"/>
              </a:buClr>
              <a:buSzPts val="2500"/>
              <a:buFont typeface="Calibri"/>
              <a:buAutoNum type="arabicPeriod"/>
            </a:pPr>
            <a:r>
              <a:rPr lang="en-US" sz="2500" b="1">
                <a:solidFill>
                  <a:srgbClr val="2C3841"/>
                </a:solidFill>
                <a:latin typeface="Calibri"/>
                <a:ea typeface="Calibri"/>
                <a:cs typeface="Calibri"/>
                <a:sym typeface="Calibri"/>
              </a:rPr>
              <a:t>Distribution –2 Measures + 1 Dimension(Tree Map)</a:t>
            </a:r>
            <a:endParaRPr sz="2500" b="1">
              <a:solidFill>
                <a:srgbClr val="2C384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e15c5e5dcc_1_524"/>
          <p:cNvSpPr txBox="1">
            <a:spLocks noGrp="1"/>
          </p:cNvSpPr>
          <p:nvPr>
            <p:ph type="title"/>
          </p:nvPr>
        </p:nvSpPr>
        <p:spPr>
          <a:xfrm>
            <a:off x="941734" y="626125"/>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t>Choosing Charts based on Data Type</a:t>
            </a:r>
            <a:endParaRPr/>
          </a:p>
        </p:txBody>
      </p:sp>
      <p:sp>
        <p:nvSpPr>
          <p:cNvPr id="227" name="Google Shape;227;ge15c5e5dcc_1_524"/>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1000"/>
              </a:spcBef>
              <a:spcAft>
                <a:spcPts val="0"/>
              </a:spcAft>
              <a:buSzPts val="1440"/>
              <a:buNone/>
            </a:pPr>
            <a:r>
              <a:rPr lang="en-US" sz="2500" b="1">
                <a:solidFill>
                  <a:srgbClr val="2C3841"/>
                </a:solidFill>
                <a:latin typeface="Calibri"/>
                <a:ea typeface="Calibri"/>
                <a:cs typeface="Calibri"/>
                <a:sym typeface="Calibri"/>
              </a:rPr>
              <a:t>One Measure + One Dimension</a:t>
            </a:r>
            <a:endParaRPr sz="2500" b="1">
              <a:solidFill>
                <a:srgbClr val="2C3841"/>
              </a:solidFill>
              <a:latin typeface="Calibri"/>
              <a:ea typeface="Calibri"/>
              <a:cs typeface="Calibri"/>
              <a:sym typeface="Calibri"/>
            </a:endParaRPr>
          </a:p>
          <a:p>
            <a:pPr marL="0" lvl="0" indent="0" algn="l" rtl="0">
              <a:lnSpc>
                <a:spcPct val="100000"/>
              </a:lnSpc>
              <a:spcBef>
                <a:spcPts val="1000"/>
              </a:spcBef>
              <a:spcAft>
                <a:spcPts val="0"/>
              </a:spcAft>
              <a:buSzPts val="1440"/>
              <a:buNone/>
            </a:pPr>
            <a:r>
              <a:rPr lang="en-US" sz="2500">
                <a:solidFill>
                  <a:srgbClr val="2C3841"/>
                </a:solidFill>
                <a:latin typeface="Calibri"/>
                <a:ea typeface="Calibri"/>
                <a:cs typeface="Calibri"/>
                <a:sym typeface="Calibri"/>
              </a:rPr>
              <a:t>Business Stories :</a:t>
            </a:r>
            <a:endParaRPr sz="2500">
              <a:solidFill>
                <a:srgbClr val="2C3841"/>
              </a:solidFill>
              <a:latin typeface="Calibri"/>
              <a:ea typeface="Calibri"/>
              <a:cs typeface="Calibri"/>
              <a:sym typeface="Calibri"/>
            </a:endParaRPr>
          </a:p>
          <a:p>
            <a:pPr marL="609600" lvl="0" indent="-463550" algn="l" rtl="0">
              <a:lnSpc>
                <a:spcPct val="100000"/>
              </a:lnSpc>
              <a:spcBef>
                <a:spcPts val="1000"/>
              </a:spcBef>
              <a:spcAft>
                <a:spcPts val="0"/>
              </a:spcAft>
              <a:buClr>
                <a:srgbClr val="2C3841"/>
              </a:buClr>
              <a:buSzPts val="2500"/>
              <a:buFont typeface="Calibri"/>
              <a:buChar char="►"/>
            </a:pPr>
            <a:r>
              <a:rPr lang="en-US" sz="2500">
                <a:solidFill>
                  <a:srgbClr val="2C3841"/>
                </a:solidFill>
                <a:latin typeface="Calibri"/>
                <a:ea typeface="Calibri"/>
                <a:cs typeface="Calibri"/>
                <a:sym typeface="Calibri"/>
              </a:rPr>
              <a:t>Compare (High / Low)</a:t>
            </a:r>
            <a:endParaRPr sz="2500">
              <a:solidFill>
                <a:srgbClr val="2C3841"/>
              </a:solidFill>
              <a:latin typeface="Calibri"/>
              <a:ea typeface="Calibri"/>
              <a:cs typeface="Calibri"/>
              <a:sym typeface="Calibri"/>
            </a:endParaRPr>
          </a:p>
          <a:p>
            <a:pPr marL="609600" lvl="0" indent="-463550" algn="l" rtl="0">
              <a:lnSpc>
                <a:spcPct val="100000"/>
              </a:lnSpc>
              <a:spcBef>
                <a:spcPts val="1000"/>
              </a:spcBef>
              <a:spcAft>
                <a:spcPts val="0"/>
              </a:spcAft>
              <a:buClr>
                <a:srgbClr val="2C3841"/>
              </a:buClr>
              <a:buSzPts val="2500"/>
              <a:buFont typeface="Calibri"/>
              <a:buChar char="►"/>
            </a:pPr>
            <a:r>
              <a:rPr lang="en-US" sz="2500">
                <a:solidFill>
                  <a:srgbClr val="2C3841"/>
                </a:solidFill>
                <a:latin typeface="Calibri"/>
                <a:ea typeface="Calibri"/>
                <a:cs typeface="Calibri"/>
                <a:sym typeface="Calibri"/>
              </a:rPr>
              <a:t>Rank (Organize)</a:t>
            </a:r>
            <a:endParaRPr sz="2500">
              <a:solidFill>
                <a:srgbClr val="2C3841"/>
              </a:solidFill>
              <a:latin typeface="Calibri"/>
              <a:ea typeface="Calibri"/>
              <a:cs typeface="Calibri"/>
              <a:sym typeface="Calibri"/>
            </a:endParaRPr>
          </a:p>
          <a:p>
            <a:pPr marL="609600" lvl="0" indent="-463550" algn="l" rtl="0">
              <a:lnSpc>
                <a:spcPct val="100000"/>
              </a:lnSpc>
              <a:spcBef>
                <a:spcPts val="1000"/>
              </a:spcBef>
              <a:spcAft>
                <a:spcPts val="0"/>
              </a:spcAft>
              <a:buClr>
                <a:srgbClr val="2C3841"/>
              </a:buClr>
              <a:buSzPts val="2500"/>
              <a:buFont typeface="Calibri"/>
              <a:buChar char="►"/>
            </a:pPr>
            <a:r>
              <a:rPr lang="en-US" sz="2500">
                <a:solidFill>
                  <a:srgbClr val="2C3841"/>
                </a:solidFill>
                <a:latin typeface="Calibri"/>
                <a:ea typeface="Calibri"/>
                <a:cs typeface="Calibri"/>
                <a:sym typeface="Calibri"/>
              </a:rPr>
              <a:t>Part to Whole</a:t>
            </a:r>
            <a:endParaRPr sz="2500">
              <a:solidFill>
                <a:srgbClr val="2C3841"/>
              </a:solidFill>
              <a:latin typeface="Calibri"/>
              <a:ea typeface="Calibri"/>
              <a:cs typeface="Calibri"/>
              <a:sym typeface="Calibri"/>
            </a:endParaRPr>
          </a:p>
          <a:p>
            <a:pPr marL="0" lvl="0" indent="0" algn="l" rtl="0">
              <a:lnSpc>
                <a:spcPct val="100000"/>
              </a:lnSpc>
              <a:spcBef>
                <a:spcPts val="1000"/>
              </a:spcBef>
              <a:spcAft>
                <a:spcPts val="0"/>
              </a:spcAft>
              <a:buSzPts val="1440"/>
              <a:buNone/>
            </a:pPr>
            <a:r>
              <a:rPr lang="en-US" sz="2500">
                <a:solidFill>
                  <a:srgbClr val="2C3841"/>
                </a:solidFill>
                <a:latin typeface="Calibri"/>
                <a:ea typeface="Calibri"/>
                <a:cs typeface="Calibri"/>
                <a:sym typeface="Calibri"/>
              </a:rPr>
              <a:t>Common Plots :</a:t>
            </a:r>
            <a:endParaRPr sz="2500">
              <a:solidFill>
                <a:srgbClr val="2C3841"/>
              </a:solidFill>
              <a:latin typeface="Calibri"/>
              <a:ea typeface="Calibri"/>
              <a:cs typeface="Calibri"/>
              <a:sym typeface="Calibri"/>
            </a:endParaRPr>
          </a:p>
          <a:p>
            <a:pPr marL="609600" lvl="0" indent="-463550" algn="l" rtl="0">
              <a:lnSpc>
                <a:spcPct val="100000"/>
              </a:lnSpc>
              <a:spcBef>
                <a:spcPts val="1000"/>
              </a:spcBef>
              <a:spcAft>
                <a:spcPts val="0"/>
              </a:spcAft>
              <a:buClr>
                <a:srgbClr val="2C3841"/>
              </a:buClr>
              <a:buSzPts val="2500"/>
              <a:buFont typeface="Calibri"/>
              <a:buChar char="►"/>
            </a:pPr>
            <a:r>
              <a:rPr lang="en-US" sz="2500">
                <a:solidFill>
                  <a:srgbClr val="2C3841"/>
                </a:solidFill>
                <a:latin typeface="Calibri"/>
                <a:ea typeface="Calibri"/>
                <a:cs typeface="Calibri"/>
                <a:sym typeface="Calibri"/>
              </a:rPr>
              <a:t>Bar Plot</a:t>
            </a:r>
            <a:endParaRPr sz="2500">
              <a:solidFill>
                <a:srgbClr val="2C3841"/>
              </a:solidFill>
              <a:latin typeface="Calibri"/>
              <a:ea typeface="Calibri"/>
              <a:cs typeface="Calibri"/>
              <a:sym typeface="Calibri"/>
            </a:endParaRPr>
          </a:p>
          <a:p>
            <a:pPr marL="609600" lvl="0" indent="-463550" algn="l" rtl="0">
              <a:lnSpc>
                <a:spcPct val="100000"/>
              </a:lnSpc>
              <a:spcBef>
                <a:spcPts val="1000"/>
              </a:spcBef>
              <a:spcAft>
                <a:spcPts val="0"/>
              </a:spcAft>
              <a:buClr>
                <a:srgbClr val="2C3841"/>
              </a:buClr>
              <a:buSzPts val="2500"/>
              <a:buFont typeface="Calibri"/>
              <a:buChar char="►"/>
            </a:pPr>
            <a:r>
              <a:rPr lang="en-US" sz="2500">
                <a:solidFill>
                  <a:srgbClr val="2C3841"/>
                </a:solidFill>
                <a:latin typeface="Calibri"/>
                <a:ea typeface="Calibri"/>
                <a:cs typeface="Calibri"/>
                <a:sym typeface="Calibri"/>
              </a:rPr>
              <a:t>Heat Map (Distribution)</a:t>
            </a:r>
            <a:endParaRPr sz="2500">
              <a:solidFill>
                <a:srgbClr val="2C384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e15c5e5dcc_1_529"/>
          <p:cNvSpPr txBox="1">
            <a:spLocks noGrp="1"/>
          </p:cNvSpPr>
          <p:nvPr>
            <p:ph type="title"/>
          </p:nvPr>
        </p:nvSpPr>
        <p:spPr>
          <a:xfrm>
            <a:off x="1007859" y="626125"/>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t>Bar Plot</a:t>
            </a:r>
            <a:endParaRPr/>
          </a:p>
        </p:txBody>
      </p:sp>
      <p:pic>
        <p:nvPicPr>
          <p:cNvPr id="233" name="Google Shape;233;ge15c5e5dcc_1_529"/>
          <p:cNvPicPr preferRelativeResize="0"/>
          <p:nvPr/>
        </p:nvPicPr>
        <p:blipFill rotWithShape="1">
          <a:blip r:embed="rId3">
            <a:alphaModFix/>
          </a:blip>
          <a:srcRect/>
          <a:stretch/>
        </p:blipFill>
        <p:spPr>
          <a:xfrm>
            <a:off x="842975" y="1420676"/>
            <a:ext cx="3767816" cy="4678584"/>
          </a:xfrm>
          <a:prstGeom prst="rect">
            <a:avLst/>
          </a:prstGeom>
          <a:noFill/>
          <a:ln>
            <a:noFill/>
          </a:ln>
        </p:spPr>
      </p:pic>
      <p:pic>
        <p:nvPicPr>
          <p:cNvPr id="234" name="Google Shape;234;ge15c5e5dcc_1_529"/>
          <p:cNvPicPr preferRelativeResize="0"/>
          <p:nvPr/>
        </p:nvPicPr>
        <p:blipFill rotWithShape="1">
          <a:blip r:embed="rId4">
            <a:alphaModFix/>
          </a:blip>
          <a:srcRect/>
          <a:stretch/>
        </p:blipFill>
        <p:spPr>
          <a:xfrm>
            <a:off x="4928813" y="1518417"/>
            <a:ext cx="3994861" cy="467858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e15c5e5dcc_1_535"/>
          <p:cNvSpPr txBox="1">
            <a:spLocks noGrp="1"/>
          </p:cNvSpPr>
          <p:nvPr>
            <p:ph type="title"/>
          </p:nvPr>
        </p:nvSpPr>
        <p:spPr>
          <a:xfrm>
            <a:off x="1007859" y="642650"/>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t>Bar Plot</a:t>
            </a:r>
            <a:endParaRPr/>
          </a:p>
        </p:txBody>
      </p:sp>
      <p:pic>
        <p:nvPicPr>
          <p:cNvPr id="240" name="Google Shape;240;ge15c5e5dcc_1_535"/>
          <p:cNvPicPr preferRelativeResize="0"/>
          <p:nvPr/>
        </p:nvPicPr>
        <p:blipFill rotWithShape="1">
          <a:blip r:embed="rId3">
            <a:alphaModFix/>
          </a:blip>
          <a:srcRect/>
          <a:stretch/>
        </p:blipFill>
        <p:spPr>
          <a:xfrm>
            <a:off x="881550" y="1394923"/>
            <a:ext cx="7211700" cy="4240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e15c5e5dcc_1_540"/>
          <p:cNvSpPr txBox="1">
            <a:spLocks noGrp="1"/>
          </p:cNvSpPr>
          <p:nvPr>
            <p:ph type="title"/>
          </p:nvPr>
        </p:nvSpPr>
        <p:spPr>
          <a:xfrm>
            <a:off x="991334" y="626125"/>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t>Heat Plot</a:t>
            </a:r>
            <a:endParaRPr/>
          </a:p>
        </p:txBody>
      </p:sp>
      <p:pic>
        <p:nvPicPr>
          <p:cNvPr id="246" name="Google Shape;246;ge15c5e5dcc_1_540"/>
          <p:cNvPicPr preferRelativeResize="0"/>
          <p:nvPr/>
        </p:nvPicPr>
        <p:blipFill rotWithShape="1">
          <a:blip r:embed="rId3">
            <a:alphaModFix/>
          </a:blip>
          <a:srcRect/>
          <a:stretch/>
        </p:blipFill>
        <p:spPr>
          <a:xfrm>
            <a:off x="5587375" y="3168267"/>
            <a:ext cx="2044700" cy="711200"/>
          </a:xfrm>
          <a:prstGeom prst="rect">
            <a:avLst/>
          </a:prstGeom>
          <a:noFill/>
          <a:ln>
            <a:noFill/>
          </a:ln>
        </p:spPr>
      </p:pic>
      <p:pic>
        <p:nvPicPr>
          <p:cNvPr id="247" name="Google Shape;247;ge15c5e5dcc_1_540"/>
          <p:cNvPicPr preferRelativeResize="0"/>
          <p:nvPr/>
        </p:nvPicPr>
        <p:blipFill rotWithShape="1">
          <a:blip r:embed="rId4">
            <a:alphaModFix/>
          </a:blip>
          <a:srcRect/>
          <a:stretch/>
        </p:blipFill>
        <p:spPr>
          <a:xfrm>
            <a:off x="900833" y="1512867"/>
            <a:ext cx="3802534" cy="509463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e15c5e5dcc_1_551"/>
          <p:cNvSpPr txBox="1">
            <a:spLocks noGrp="1"/>
          </p:cNvSpPr>
          <p:nvPr>
            <p:ph type="title"/>
          </p:nvPr>
        </p:nvSpPr>
        <p:spPr>
          <a:xfrm>
            <a:off x="905934" y="609600"/>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t>Choosing Charts based on Data Type</a:t>
            </a:r>
            <a:endParaRPr/>
          </a:p>
        </p:txBody>
      </p:sp>
      <p:sp>
        <p:nvSpPr>
          <p:cNvPr id="253" name="Google Shape;253;ge15c5e5dcc_1_551"/>
          <p:cNvSpPr txBox="1">
            <a:spLocks noGrp="1"/>
          </p:cNvSpPr>
          <p:nvPr>
            <p:ph type="body" idx="1"/>
          </p:nvPr>
        </p:nvSpPr>
        <p:spPr>
          <a:xfrm>
            <a:off x="905934" y="2160589"/>
            <a:ext cx="8596800" cy="388080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00000"/>
              </a:lnSpc>
              <a:spcBef>
                <a:spcPts val="1000"/>
              </a:spcBef>
              <a:spcAft>
                <a:spcPts val="0"/>
              </a:spcAft>
              <a:buSzPct val="67764"/>
              <a:buNone/>
            </a:pPr>
            <a:r>
              <a:rPr lang="en-US" sz="2500" b="1">
                <a:solidFill>
                  <a:srgbClr val="2C3841"/>
                </a:solidFill>
                <a:latin typeface="Calibri"/>
                <a:ea typeface="Calibri"/>
                <a:cs typeface="Calibri"/>
                <a:sym typeface="Calibri"/>
              </a:rPr>
              <a:t>One Measure + One Measure</a:t>
            </a:r>
            <a:endParaRPr sz="2500" b="1">
              <a:solidFill>
                <a:srgbClr val="2C3841"/>
              </a:solidFill>
              <a:latin typeface="Calibri"/>
              <a:ea typeface="Calibri"/>
              <a:cs typeface="Calibri"/>
              <a:sym typeface="Calibri"/>
            </a:endParaRPr>
          </a:p>
          <a:p>
            <a:pPr marL="0" lvl="0" indent="0" algn="l" rtl="0">
              <a:lnSpc>
                <a:spcPct val="100000"/>
              </a:lnSpc>
              <a:spcBef>
                <a:spcPts val="1000"/>
              </a:spcBef>
              <a:spcAft>
                <a:spcPts val="0"/>
              </a:spcAft>
              <a:buSzPct val="67764"/>
              <a:buNone/>
            </a:pPr>
            <a:r>
              <a:rPr lang="en-US" sz="2500">
                <a:solidFill>
                  <a:srgbClr val="2C3841"/>
                </a:solidFill>
                <a:latin typeface="Calibri"/>
                <a:ea typeface="Calibri"/>
                <a:cs typeface="Calibri"/>
                <a:sym typeface="Calibri"/>
              </a:rPr>
              <a:t>Business Stories :</a:t>
            </a:r>
            <a:endParaRPr sz="2500">
              <a:solidFill>
                <a:srgbClr val="2C3841"/>
              </a:solidFill>
              <a:latin typeface="Calibri"/>
              <a:ea typeface="Calibri"/>
              <a:cs typeface="Calibri"/>
              <a:sym typeface="Calibri"/>
            </a:endParaRPr>
          </a:p>
          <a:p>
            <a:pPr marL="609600" lvl="0" indent="-439737" algn="l" rtl="0">
              <a:lnSpc>
                <a:spcPct val="100000"/>
              </a:lnSpc>
              <a:spcBef>
                <a:spcPts val="1000"/>
              </a:spcBef>
              <a:spcAft>
                <a:spcPts val="0"/>
              </a:spcAft>
              <a:buClr>
                <a:srgbClr val="2C3841"/>
              </a:buClr>
              <a:buSzPct val="100000"/>
              <a:buFont typeface="Calibri"/>
              <a:buChar char="►"/>
            </a:pPr>
            <a:r>
              <a:rPr lang="en-US" sz="2500">
                <a:solidFill>
                  <a:srgbClr val="2C3841"/>
                </a:solidFill>
                <a:latin typeface="Calibri"/>
                <a:ea typeface="Calibri"/>
                <a:cs typeface="Calibri"/>
                <a:sym typeface="Calibri"/>
              </a:rPr>
              <a:t>Trend</a:t>
            </a:r>
            <a:endParaRPr sz="2500">
              <a:solidFill>
                <a:srgbClr val="2C3841"/>
              </a:solidFill>
              <a:latin typeface="Calibri"/>
              <a:ea typeface="Calibri"/>
              <a:cs typeface="Calibri"/>
              <a:sym typeface="Calibri"/>
            </a:endParaRPr>
          </a:p>
          <a:p>
            <a:pPr marL="609600" lvl="0" indent="-439737" algn="l" rtl="0">
              <a:lnSpc>
                <a:spcPct val="100000"/>
              </a:lnSpc>
              <a:spcBef>
                <a:spcPts val="1000"/>
              </a:spcBef>
              <a:spcAft>
                <a:spcPts val="0"/>
              </a:spcAft>
              <a:buClr>
                <a:srgbClr val="2C3841"/>
              </a:buClr>
              <a:buSzPct val="100000"/>
              <a:buFont typeface="Calibri"/>
              <a:buChar char="►"/>
            </a:pPr>
            <a:r>
              <a:rPr lang="en-US" sz="2500">
                <a:solidFill>
                  <a:srgbClr val="2C3841"/>
                </a:solidFill>
                <a:latin typeface="Calibri"/>
                <a:ea typeface="Calibri"/>
                <a:cs typeface="Calibri"/>
                <a:sym typeface="Calibri"/>
              </a:rPr>
              <a:t>Concentrations</a:t>
            </a:r>
            <a:endParaRPr sz="2500">
              <a:solidFill>
                <a:srgbClr val="2C3841"/>
              </a:solidFill>
              <a:latin typeface="Calibri"/>
              <a:ea typeface="Calibri"/>
              <a:cs typeface="Calibri"/>
              <a:sym typeface="Calibri"/>
            </a:endParaRPr>
          </a:p>
          <a:p>
            <a:pPr marL="609600" lvl="0" indent="-439737" algn="l" rtl="0">
              <a:lnSpc>
                <a:spcPct val="100000"/>
              </a:lnSpc>
              <a:spcBef>
                <a:spcPts val="1000"/>
              </a:spcBef>
              <a:spcAft>
                <a:spcPts val="0"/>
              </a:spcAft>
              <a:buClr>
                <a:srgbClr val="2C3841"/>
              </a:buClr>
              <a:buSzPct val="100000"/>
              <a:buFont typeface="Calibri"/>
              <a:buChar char="►"/>
            </a:pPr>
            <a:r>
              <a:rPr lang="en-US" sz="2500">
                <a:solidFill>
                  <a:srgbClr val="2C3841"/>
                </a:solidFill>
                <a:latin typeface="Calibri"/>
                <a:ea typeface="Calibri"/>
                <a:cs typeface="Calibri"/>
                <a:sym typeface="Calibri"/>
              </a:rPr>
              <a:t>Gaps</a:t>
            </a:r>
            <a:endParaRPr sz="2500">
              <a:solidFill>
                <a:srgbClr val="2C3841"/>
              </a:solidFill>
              <a:latin typeface="Calibri"/>
              <a:ea typeface="Calibri"/>
              <a:cs typeface="Calibri"/>
              <a:sym typeface="Calibri"/>
            </a:endParaRPr>
          </a:p>
          <a:p>
            <a:pPr marL="609600" lvl="0" indent="-439737" algn="l" rtl="0">
              <a:lnSpc>
                <a:spcPct val="100000"/>
              </a:lnSpc>
              <a:spcBef>
                <a:spcPts val="1000"/>
              </a:spcBef>
              <a:spcAft>
                <a:spcPts val="0"/>
              </a:spcAft>
              <a:buClr>
                <a:srgbClr val="2C3841"/>
              </a:buClr>
              <a:buSzPct val="100000"/>
              <a:buFont typeface="Calibri"/>
              <a:buChar char="►"/>
            </a:pPr>
            <a:r>
              <a:rPr lang="en-US" sz="2500">
                <a:solidFill>
                  <a:srgbClr val="2C3841"/>
                </a:solidFill>
                <a:latin typeface="Calibri"/>
                <a:ea typeface="Calibri"/>
                <a:cs typeface="Calibri"/>
                <a:sym typeface="Calibri"/>
              </a:rPr>
              <a:t>Outliers</a:t>
            </a:r>
            <a:endParaRPr sz="2500">
              <a:solidFill>
                <a:srgbClr val="2C3841"/>
              </a:solidFill>
              <a:latin typeface="Calibri"/>
              <a:ea typeface="Calibri"/>
              <a:cs typeface="Calibri"/>
              <a:sym typeface="Calibri"/>
            </a:endParaRPr>
          </a:p>
          <a:p>
            <a:pPr marL="609600" lvl="0" indent="-439737" algn="l" rtl="0">
              <a:lnSpc>
                <a:spcPct val="100000"/>
              </a:lnSpc>
              <a:spcBef>
                <a:spcPts val="1000"/>
              </a:spcBef>
              <a:spcAft>
                <a:spcPts val="0"/>
              </a:spcAft>
              <a:buClr>
                <a:srgbClr val="2C3841"/>
              </a:buClr>
              <a:buSzPct val="100000"/>
              <a:buFont typeface="Calibri"/>
              <a:buChar char="►"/>
            </a:pPr>
            <a:r>
              <a:rPr lang="en-US" sz="2500">
                <a:solidFill>
                  <a:srgbClr val="2C3841"/>
                </a:solidFill>
                <a:latin typeface="Calibri"/>
                <a:ea typeface="Calibri"/>
                <a:cs typeface="Calibri"/>
                <a:sym typeface="Calibri"/>
              </a:rPr>
              <a:t>Groups/Clusters </a:t>
            </a:r>
            <a:endParaRPr sz="2500">
              <a:solidFill>
                <a:srgbClr val="2C3841"/>
              </a:solidFill>
              <a:latin typeface="Calibri"/>
              <a:ea typeface="Calibri"/>
              <a:cs typeface="Calibri"/>
              <a:sym typeface="Calibri"/>
            </a:endParaRPr>
          </a:p>
          <a:p>
            <a:pPr marL="609600" lvl="0" indent="-439737" algn="l" rtl="0">
              <a:lnSpc>
                <a:spcPct val="100000"/>
              </a:lnSpc>
              <a:spcBef>
                <a:spcPts val="1000"/>
              </a:spcBef>
              <a:spcAft>
                <a:spcPts val="0"/>
              </a:spcAft>
              <a:buClr>
                <a:srgbClr val="2C3841"/>
              </a:buClr>
              <a:buSzPct val="100000"/>
              <a:buFont typeface="Calibri"/>
              <a:buChar char="►"/>
            </a:pPr>
            <a:r>
              <a:rPr lang="en-US" sz="2500">
                <a:solidFill>
                  <a:srgbClr val="2C3841"/>
                </a:solidFill>
                <a:latin typeface="Calibri"/>
                <a:ea typeface="Calibri"/>
                <a:cs typeface="Calibri"/>
                <a:sym typeface="Calibri"/>
              </a:rPr>
              <a:t>Relationship</a:t>
            </a:r>
            <a:endParaRPr sz="2500">
              <a:solidFill>
                <a:srgbClr val="2C3841"/>
              </a:solidFill>
              <a:latin typeface="Calibri"/>
              <a:ea typeface="Calibri"/>
              <a:cs typeface="Calibri"/>
              <a:sym typeface="Calibri"/>
            </a:endParaRPr>
          </a:p>
          <a:p>
            <a:pPr marL="0" lvl="0" indent="0" algn="l" rtl="0">
              <a:lnSpc>
                <a:spcPct val="100000"/>
              </a:lnSpc>
              <a:spcBef>
                <a:spcPts val="1000"/>
              </a:spcBef>
              <a:spcAft>
                <a:spcPts val="0"/>
              </a:spcAft>
              <a:buSzPct val="67764"/>
              <a:buNone/>
            </a:pPr>
            <a:r>
              <a:rPr lang="en-US" sz="2500">
                <a:solidFill>
                  <a:srgbClr val="2C3841"/>
                </a:solidFill>
                <a:latin typeface="Calibri"/>
                <a:ea typeface="Calibri"/>
                <a:cs typeface="Calibri"/>
                <a:sym typeface="Calibri"/>
              </a:rPr>
              <a:t>Common Plots :</a:t>
            </a:r>
            <a:endParaRPr sz="2500">
              <a:solidFill>
                <a:srgbClr val="2C3841"/>
              </a:solidFill>
              <a:latin typeface="Calibri"/>
              <a:ea typeface="Calibri"/>
              <a:cs typeface="Calibri"/>
              <a:sym typeface="Calibri"/>
            </a:endParaRPr>
          </a:p>
          <a:p>
            <a:pPr marL="609600" lvl="0" indent="-439737" algn="l" rtl="0">
              <a:lnSpc>
                <a:spcPct val="100000"/>
              </a:lnSpc>
              <a:spcBef>
                <a:spcPts val="1000"/>
              </a:spcBef>
              <a:spcAft>
                <a:spcPts val="0"/>
              </a:spcAft>
              <a:buClr>
                <a:srgbClr val="2C3841"/>
              </a:buClr>
              <a:buSzPct val="100000"/>
              <a:buFont typeface="Calibri"/>
              <a:buChar char="►"/>
            </a:pPr>
            <a:r>
              <a:rPr lang="en-US" sz="2500">
                <a:solidFill>
                  <a:srgbClr val="2C3841"/>
                </a:solidFill>
                <a:latin typeface="Calibri"/>
                <a:ea typeface="Calibri"/>
                <a:cs typeface="Calibri"/>
                <a:sym typeface="Calibri"/>
              </a:rPr>
              <a:t>Scatter Plot</a:t>
            </a:r>
            <a:endParaRPr sz="2500" b="1">
              <a:solidFill>
                <a:srgbClr val="2C384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b806b26fbb_2_0"/>
          <p:cNvSpPr txBox="1">
            <a:spLocks noGrp="1"/>
          </p:cNvSpPr>
          <p:nvPr>
            <p:ph type="title"/>
          </p:nvPr>
        </p:nvSpPr>
        <p:spPr>
          <a:xfrm>
            <a:off x="1137324" y="160575"/>
            <a:ext cx="80664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t>Scatter Plot - Snapshot of Different Relationships</a:t>
            </a:r>
            <a:endParaRPr/>
          </a:p>
        </p:txBody>
      </p:sp>
      <p:pic>
        <p:nvPicPr>
          <p:cNvPr id="259" name="Google Shape;259;gb806b26fbb_2_0"/>
          <p:cNvPicPr preferRelativeResize="0"/>
          <p:nvPr/>
        </p:nvPicPr>
        <p:blipFill>
          <a:blip r:embed="rId3">
            <a:alphaModFix/>
          </a:blip>
          <a:stretch>
            <a:fillRect/>
          </a:stretch>
        </p:blipFill>
        <p:spPr>
          <a:xfrm>
            <a:off x="1477450" y="1338225"/>
            <a:ext cx="5273125" cy="5285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e15c5e5dcc_1_556"/>
          <p:cNvSpPr txBox="1">
            <a:spLocks noGrp="1"/>
          </p:cNvSpPr>
          <p:nvPr>
            <p:ph type="title"/>
          </p:nvPr>
        </p:nvSpPr>
        <p:spPr>
          <a:xfrm>
            <a:off x="925209" y="609600"/>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t>Scatter plot</a:t>
            </a:r>
            <a:endParaRPr/>
          </a:p>
        </p:txBody>
      </p:sp>
      <p:pic>
        <p:nvPicPr>
          <p:cNvPr id="265" name="Google Shape;265;ge15c5e5dcc_1_556"/>
          <p:cNvPicPr preferRelativeResize="0"/>
          <p:nvPr/>
        </p:nvPicPr>
        <p:blipFill rotWithShape="1">
          <a:blip r:embed="rId3">
            <a:alphaModFix/>
          </a:blip>
          <a:srcRect/>
          <a:stretch/>
        </p:blipFill>
        <p:spPr>
          <a:xfrm>
            <a:off x="925201" y="1655835"/>
            <a:ext cx="4534695" cy="424138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e15c5e5dcc_1_561"/>
          <p:cNvSpPr txBox="1">
            <a:spLocks noGrp="1"/>
          </p:cNvSpPr>
          <p:nvPr>
            <p:ph type="title"/>
          </p:nvPr>
        </p:nvSpPr>
        <p:spPr>
          <a:xfrm>
            <a:off x="958259" y="626125"/>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t>Scatter Plot</a:t>
            </a:r>
            <a:endParaRPr/>
          </a:p>
        </p:txBody>
      </p:sp>
      <p:grpSp>
        <p:nvGrpSpPr>
          <p:cNvPr id="271" name="Google Shape;271;ge15c5e5dcc_1_561"/>
          <p:cNvGrpSpPr/>
          <p:nvPr/>
        </p:nvGrpSpPr>
        <p:grpSpPr>
          <a:xfrm>
            <a:off x="958250" y="1515425"/>
            <a:ext cx="7378487" cy="5094633"/>
            <a:chOff x="958250" y="1515425"/>
            <a:chExt cx="7378487" cy="5094633"/>
          </a:xfrm>
        </p:grpSpPr>
        <p:pic>
          <p:nvPicPr>
            <p:cNvPr id="272" name="Google Shape;272;ge15c5e5dcc_1_561"/>
            <p:cNvPicPr preferRelativeResize="0"/>
            <p:nvPr/>
          </p:nvPicPr>
          <p:blipFill rotWithShape="1">
            <a:blip r:embed="rId3">
              <a:alphaModFix/>
            </a:blip>
            <a:srcRect/>
            <a:stretch/>
          </p:blipFill>
          <p:spPr>
            <a:xfrm>
              <a:off x="958250" y="1515425"/>
              <a:ext cx="5104337" cy="5094633"/>
            </a:xfrm>
            <a:prstGeom prst="rect">
              <a:avLst/>
            </a:prstGeom>
            <a:noFill/>
            <a:ln>
              <a:noFill/>
            </a:ln>
          </p:spPr>
        </p:pic>
        <p:pic>
          <p:nvPicPr>
            <p:cNvPr id="273" name="Google Shape;273;ge15c5e5dcc_1_561"/>
            <p:cNvPicPr preferRelativeResize="0"/>
            <p:nvPr/>
          </p:nvPicPr>
          <p:blipFill rotWithShape="1">
            <a:blip r:embed="rId4">
              <a:alphaModFix/>
            </a:blip>
            <a:srcRect/>
            <a:stretch/>
          </p:blipFill>
          <p:spPr>
            <a:xfrm>
              <a:off x="7308037" y="2884467"/>
              <a:ext cx="1028700" cy="13081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e15c5e5dcc_1_461"/>
          <p:cNvSpPr txBox="1">
            <a:spLocks noGrp="1"/>
          </p:cNvSpPr>
          <p:nvPr>
            <p:ph type="title"/>
          </p:nvPr>
        </p:nvSpPr>
        <p:spPr>
          <a:xfrm>
            <a:off x="842609" y="626125"/>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t>Data Visualization and Insights</a:t>
            </a:r>
            <a:endParaRPr/>
          </a:p>
        </p:txBody>
      </p:sp>
      <p:sp>
        <p:nvSpPr>
          <p:cNvPr id="160" name="Google Shape;160;ge15c5e5dcc_1_461"/>
          <p:cNvSpPr txBox="1">
            <a:spLocks noGrp="1"/>
          </p:cNvSpPr>
          <p:nvPr>
            <p:ph type="body" idx="1"/>
          </p:nvPr>
        </p:nvSpPr>
        <p:spPr>
          <a:xfrm>
            <a:off x="842600" y="1416945"/>
            <a:ext cx="8596800" cy="21360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1000"/>
              </a:spcBef>
              <a:spcAft>
                <a:spcPts val="0"/>
              </a:spcAft>
              <a:buClr>
                <a:schemeClr val="dk1"/>
              </a:buClr>
              <a:buSzPts val="1500"/>
              <a:buFont typeface="Arial"/>
              <a:buNone/>
            </a:pPr>
            <a:r>
              <a:rPr lang="en-US" b="1" u="sng">
                <a:latin typeface="Calibri"/>
                <a:ea typeface="Calibri"/>
                <a:cs typeface="Calibri"/>
                <a:sym typeface="Calibri"/>
              </a:rPr>
              <a:t>Data Visualization : </a:t>
            </a:r>
            <a:r>
              <a:rPr lang="en-US">
                <a:latin typeface="Calibri"/>
                <a:ea typeface="Calibri"/>
                <a:cs typeface="Calibri"/>
                <a:sym typeface="Calibri"/>
              </a:rPr>
              <a:t> Visual analytics is the representation and presentation of data that exploits our visual perception abilities in order to amplify cognition</a:t>
            </a:r>
            <a:endParaRPr>
              <a:latin typeface="Calibri"/>
              <a:ea typeface="Calibri"/>
              <a:cs typeface="Calibri"/>
              <a:sym typeface="Calibri"/>
            </a:endParaRPr>
          </a:p>
          <a:p>
            <a:pPr marL="0" lvl="0" indent="0" algn="l" rtl="0">
              <a:lnSpc>
                <a:spcPct val="100000"/>
              </a:lnSpc>
              <a:spcBef>
                <a:spcPts val="1000"/>
              </a:spcBef>
              <a:spcAft>
                <a:spcPts val="0"/>
              </a:spcAft>
              <a:buSzPts val="1440"/>
              <a:buNone/>
            </a:pPr>
            <a:r>
              <a:rPr lang="en-US" b="1" u="sng">
                <a:latin typeface="Calibri"/>
                <a:ea typeface="Calibri"/>
                <a:cs typeface="Calibri"/>
                <a:sym typeface="Calibri"/>
              </a:rPr>
              <a:t>Insights :</a:t>
            </a:r>
            <a:r>
              <a:rPr lang="en-US">
                <a:latin typeface="Calibri"/>
                <a:ea typeface="Calibri"/>
                <a:cs typeface="Calibri"/>
                <a:sym typeface="Calibri"/>
              </a:rPr>
              <a:t>  Insight is the discovery of non-trivial, complex, deep, unexpected, or relevant truths about the information</a:t>
            </a:r>
            <a:endParaRPr>
              <a:latin typeface="Calibri"/>
              <a:ea typeface="Calibri"/>
              <a:cs typeface="Calibri"/>
              <a:sym typeface="Calibri"/>
            </a:endParaRPr>
          </a:p>
        </p:txBody>
      </p:sp>
      <p:sp>
        <p:nvSpPr>
          <p:cNvPr id="161" name="Google Shape;161;ge15c5e5dcc_1_461"/>
          <p:cNvSpPr txBox="1">
            <a:spLocks noGrp="1"/>
          </p:cNvSpPr>
          <p:nvPr>
            <p:ph type="body" idx="1"/>
          </p:nvPr>
        </p:nvSpPr>
        <p:spPr>
          <a:xfrm>
            <a:off x="842600" y="3057175"/>
            <a:ext cx="4827300" cy="29841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1000"/>
              </a:spcBef>
              <a:spcAft>
                <a:spcPts val="0"/>
              </a:spcAft>
              <a:buClr>
                <a:schemeClr val="dk1"/>
              </a:buClr>
              <a:buSzPts val="1500"/>
              <a:buFont typeface="Arial"/>
              <a:buNone/>
            </a:pPr>
            <a:r>
              <a:rPr lang="en-US" sz="3100">
                <a:solidFill>
                  <a:schemeClr val="dk1"/>
                </a:solidFill>
                <a:latin typeface="Calibri"/>
                <a:ea typeface="Calibri"/>
                <a:cs typeface="Calibri"/>
                <a:sym typeface="Calibri"/>
              </a:rPr>
              <a:t>7% – 38% – 55% rule</a:t>
            </a:r>
            <a:endParaRPr sz="1100">
              <a:solidFill>
                <a:srgbClr val="2C3841"/>
              </a:solidFill>
              <a:highlight>
                <a:srgbClr val="FFFFFF"/>
              </a:highlight>
              <a:latin typeface="Calibri"/>
              <a:ea typeface="Calibri"/>
              <a:cs typeface="Calibri"/>
              <a:sym typeface="Calibri"/>
            </a:endParaRPr>
          </a:p>
          <a:p>
            <a:pPr marL="0" lvl="0" indent="0" algn="l" rtl="0">
              <a:lnSpc>
                <a:spcPct val="100000"/>
              </a:lnSpc>
              <a:spcBef>
                <a:spcPts val="1000"/>
              </a:spcBef>
              <a:spcAft>
                <a:spcPts val="0"/>
              </a:spcAft>
              <a:buSzPts val="1440"/>
              <a:buNone/>
            </a:pPr>
            <a:endParaRPr sz="1800">
              <a:solidFill>
                <a:srgbClr val="2C3841"/>
              </a:solidFill>
              <a:highlight>
                <a:srgbClr val="FFFFFF"/>
              </a:highlight>
              <a:latin typeface="Calibri"/>
              <a:ea typeface="Calibri"/>
              <a:cs typeface="Calibri"/>
              <a:sym typeface="Calibri"/>
            </a:endParaRPr>
          </a:p>
          <a:p>
            <a:pPr marL="457200" lvl="0" indent="-342900" algn="l" rtl="0">
              <a:lnSpc>
                <a:spcPct val="100000"/>
              </a:lnSpc>
              <a:spcBef>
                <a:spcPts val="1000"/>
              </a:spcBef>
              <a:spcAft>
                <a:spcPts val="0"/>
              </a:spcAft>
              <a:buClr>
                <a:srgbClr val="2C3841"/>
              </a:buClr>
              <a:buSzPts val="1800"/>
              <a:buFont typeface="Calibri"/>
              <a:buChar char="❖"/>
            </a:pPr>
            <a:r>
              <a:rPr lang="en-US" sz="1800">
                <a:solidFill>
                  <a:srgbClr val="2C3841"/>
                </a:solidFill>
                <a:highlight>
                  <a:srgbClr val="FFFFFF"/>
                </a:highlight>
                <a:latin typeface="Calibri"/>
                <a:ea typeface="Calibri"/>
                <a:cs typeface="Calibri"/>
                <a:sym typeface="Calibri"/>
              </a:rPr>
              <a:t>7% of the message is conveyed by the words</a:t>
            </a:r>
            <a:endParaRPr sz="1800">
              <a:solidFill>
                <a:srgbClr val="2C3841"/>
              </a:solidFill>
              <a:highlight>
                <a:srgbClr val="FFFFFF"/>
              </a:highlight>
              <a:latin typeface="Calibri"/>
              <a:ea typeface="Calibri"/>
              <a:cs typeface="Calibri"/>
              <a:sym typeface="Calibri"/>
            </a:endParaRPr>
          </a:p>
          <a:p>
            <a:pPr marL="457200" lvl="0" indent="-342900" algn="l" rtl="0">
              <a:lnSpc>
                <a:spcPct val="100000"/>
              </a:lnSpc>
              <a:spcBef>
                <a:spcPts val="0"/>
              </a:spcBef>
              <a:spcAft>
                <a:spcPts val="0"/>
              </a:spcAft>
              <a:buClr>
                <a:srgbClr val="2C3841"/>
              </a:buClr>
              <a:buSzPts val="1800"/>
              <a:buFont typeface="Calibri"/>
              <a:buChar char="❖"/>
            </a:pPr>
            <a:r>
              <a:rPr lang="en-US" sz="1800">
                <a:solidFill>
                  <a:srgbClr val="2C3841"/>
                </a:solidFill>
                <a:highlight>
                  <a:srgbClr val="FFFFFF"/>
                </a:highlight>
                <a:latin typeface="Calibri"/>
                <a:ea typeface="Calibri"/>
                <a:cs typeface="Calibri"/>
                <a:sym typeface="Calibri"/>
              </a:rPr>
              <a:t>they use</a:t>
            </a:r>
            <a:endParaRPr>
              <a:solidFill>
                <a:srgbClr val="2C3841"/>
              </a:solidFill>
              <a:highlight>
                <a:srgbClr val="FFFFFF"/>
              </a:highlight>
              <a:latin typeface="Calibri"/>
              <a:ea typeface="Calibri"/>
              <a:cs typeface="Calibri"/>
              <a:sym typeface="Calibri"/>
            </a:endParaRPr>
          </a:p>
          <a:p>
            <a:pPr marL="457200" lvl="0" indent="-342900" algn="l" rtl="0">
              <a:lnSpc>
                <a:spcPct val="100000"/>
              </a:lnSpc>
              <a:spcBef>
                <a:spcPts val="0"/>
              </a:spcBef>
              <a:spcAft>
                <a:spcPts val="0"/>
              </a:spcAft>
              <a:buClr>
                <a:srgbClr val="2C3841"/>
              </a:buClr>
              <a:buSzPts val="1800"/>
              <a:buFont typeface="Calibri"/>
              <a:buChar char="❖"/>
            </a:pPr>
            <a:r>
              <a:rPr lang="en-US" sz="1800">
                <a:solidFill>
                  <a:srgbClr val="2C3841"/>
                </a:solidFill>
                <a:highlight>
                  <a:srgbClr val="FFFFFF"/>
                </a:highlight>
                <a:latin typeface="Calibri"/>
                <a:ea typeface="Calibri"/>
                <a:cs typeface="Calibri"/>
                <a:sym typeface="Calibri"/>
              </a:rPr>
              <a:t>38% is conveyed by tone of voice </a:t>
            </a:r>
            <a:endParaRPr sz="1800">
              <a:solidFill>
                <a:srgbClr val="2C3841"/>
              </a:solidFill>
              <a:highlight>
                <a:srgbClr val="FFFFFF"/>
              </a:highlight>
              <a:latin typeface="Calibri"/>
              <a:ea typeface="Calibri"/>
              <a:cs typeface="Calibri"/>
              <a:sym typeface="Calibri"/>
            </a:endParaRPr>
          </a:p>
          <a:p>
            <a:pPr marL="457200" lvl="0" indent="-342900" algn="l" rtl="0">
              <a:lnSpc>
                <a:spcPct val="100000"/>
              </a:lnSpc>
              <a:spcBef>
                <a:spcPts val="0"/>
              </a:spcBef>
              <a:spcAft>
                <a:spcPts val="0"/>
              </a:spcAft>
              <a:buClr>
                <a:srgbClr val="2C3841"/>
              </a:buClr>
              <a:buSzPts val="1800"/>
              <a:buFont typeface="Calibri"/>
              <a:buChar char="❖"/>
            </a:pPr>
            <a:r>
              <a:rPr lang="en-US" sz="1800">
                <a:solidFill>
                  <a:srgbClr val="2C3841"/>
                </a:solidFill>
                <a:highlight>
                  <a:srgbClr val="FFFFFF"/>
                </a:highlight>
                <a:latin typeface="Calibri"/>
                <a:ea typeface="Calibri"/>
                <a:cs typeface="Calibri"/>
                <a:sym typeface="Calibri"/>
              </a:rPr>
              <a:t>55% by body language or facial expression</a:t>
            </a:r>
            <a:endParaRPr>
              <a:latin typeface="Calibri"/>
              <a:ea typeface="Calibri"/>
              <a:cs typeface="Calibri"/>
              <a:sym typeface="Calibri"/>
            </a:endParaRPr>
          </a:p>
        </p:txBody>
      </p:sp>
      <p:pic>
        <p:nvPicPr>
          <p:cNvPr id="162" name="Google Shape;162;ge15c5e5dcc_1_461"/>
          <p:cNvPicPr preferRelativeResize="0"/>
          <p:nvPr/>
        </p:nvPicPr>
        <p:blipFill rotWithShape="1">
          <a:blip r:embed="rId3">
            <a:alphaModFix/>
          </a:blip>
          <a:srcRect/>
          <a:stretch/>
        </p:blipFill>
        <p:spPr>
          <a:xfrm>
            <a:off x="5822300" y="3263768"/>
            <a:ext cx="3617100" cy="205130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e15c5e5dcc_1_567"/>
          <p:cNvSpPr txBox="1">
            <a:spLocks noGrp="1"/>
          </p:cNvSpPr>
          <p:nvPr>
            <p:ph type="title"/>
          </p:nvPr>
        </p:nvSpPr>
        <p:spPr>
          <a:xfrm>
            <a:off x="905934" y="609600"/>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t>Choosing Charts based on Data Type</a:t>
            </a:r>
            <a:endParaRPr/>
          </a:p>
        </p:txBody>
      </p:sp>
      <p:sp>
        <p:nvSpPr>
          <p:cNvPr id="279" name="Google Shape;279;ge15c5e5dcc_1_567"/>
          <p:cNvSpPr txBox="1">
            <a:spLocks noGrp="1"/>
          </p:cNvSpPr>
          <p:nvPr>
            <p:ph type="body" idx="1"/>
          </p:nvPr>
        </p:nvSpPr>
        <p:spPr>
          <a:xfrm>
            <a:off x="905934" y="1747439"/>
            <a:ext cx="8596800" cy="3880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1000"/>
              </a:spcBef>
              <a:spcAft>
                <a:spcPts val="0"/>
              </a:spcAft>
              <a:buSzPts val="605"/>
              <a:buNone/>
            </a:pPr>
            <a:r>
              <a:rPr lang="en-US" b="1">
                <a:solidFill>
                  <a:srgbClr val="2C3841"/>
                </a:solidFill>
                <a:latin typeface="Calibri"/>
                <a:ea typeface="Calibri"/>
                <a:cs typeface="Calibri"/>
                <a:sym typeface="Calibri"/>
              </a:rPr>
              <a:t>One Measure </a:t>
            </a:r>
            <a:endParaRPr b="1">
              <a:solidFill>
                <a:srgbClr val="2C3841"/>
              </a:solidFill>
              <a:latin typeface="Calibri"/>
              <a:ea typeface="Calibri"/>
              <a:cs typeface="Calibri"/>
              <a:sym typeface="Calibri"/>
            </a:endParaRPr>
          </a:p>
          <a:p>
            <a:pPr marL="0" lvl="0" indent="0" algn="l" rtl="0">
              <a:lnSpc>
                <a:spcPct val="80000"/>
              </a:lnSpc>
              <a:spcBef>
                <a:spcPts val="1000"/>
              </a:spcBef>
              <a:spcAft>
                <a:spcPts val="0"/>
              </a:spcAft>
              <a:buSzPts val="605"/>
              <a:buNone/>
            </a:pPr>
            <a:r>
              <a:rPr lang="en-US">
                <a:solidFill>
                  <a:srgbClr val="2C3841"/>
                </a:solidFill>
                <a:latin typeface="Calibri"/>
                <a:ea typeface="Calibri"/>
                <a:cs typeface="Calibri"/>
                <a:sym typeface="Calibri"/>
              </a:rPr>
              <a:t>Business Stories :</a:t>
            </a:r>
            <a:endParaRPr>
              <a:solidFill>
                <a:srgbClr val="2C3841"/>
              </a:solidFill>
              <a:latin typeface="Calibri"/>
              <a:ea typeface="Calibri"/>
              <a:cs typeface="Calibri"/>
              <a:sym typeface="Calibri"/>
            </a:endParaRPr>
          </a:p>
          <a:p>
            <a:pPr marL="609600" lvl="0" indent="-419100" algn="l" rtl="0">
              <a:lnSpc>
                <a:spcPct val="80000"/>
              </a:lnSpc>
              <a:spcBef>
                <a:spcPts val="1000"/>
              </a:spcBef>
              <a:spcAft>
                <a:spcPts val="0"/>
              </a:spcAft>
              <a:buClr>
                <a:srgbClr val="2C3841"/>
              </a:buClr>
              <a:buSzPts val="1800"/>
              <a:buFont typeface="Calibri"/>
              <a:buChar char="►"/>
            </a:pPr>
            <a:r>
              <a:rPr lang="en-US">
                <a:solidFill>
                  <a:srgbClr val="2C3841"/>
                </a:solidFill>
                <a:latin typeface="Calibri"/>
                <a:ea typeface="Calibri"/>
                <a:cs typeface="Calibri"/>
                <a:sym typeface="Calibri"/>
              </a:rPr>
              <a:t>Distribution</a:t>
            </a:r>
            <a:endParaRPr>
              <a:solidFill>
                <a:srgbClr val="2C3841"/>
              </a:solidFill>
              <a:latin typeface="Calibri"/>
              <a:ea typeface="Calibri"/>
              <a:cs typeface="Calibri"/>
              <a:sym typeface="Calibri"/>
            </a:endParaRPr>
          </a:p>
          <a:p>
            <a:pPr marL="609600" lvl="0" indent="-419100" algn="l" rtl="0">
              <a:lnSpc>
                <a:spcPct val="80000"/>
              </a:lnSpc>
              <a:spcBef>
                <a:spcPts val="1000"/>
              </a:spcBef>
              <a:spcAft>
                <a:spcPts val="0"/>
              </a:spcAft>
              <a:buClr>
                <a:srgbClr val="2C3841"/>
              </a:buClr>
              <a:buSzPts val="1800"/>
              <a:buFont typeface="Calibri"/>
              <a:buChar char="►"/>
            </a:pPr>
            <a:r>
              <a:rPr lang="en-US">
                <a:solidFill>
                  <a:srgbClr val="2C3841"/>
                </a:solidFill>
                <a:latin typeface="Calibri"/>
                <a:ea typeface="Calibri"/>
                <a:cs typeface="Calibri"/>
                <a:sym typeface="Calibri"/>
              </a:rPr>
              <a:t>Intervals</a:t>
            </a:r>
            <a:endParaRPr>
              <a:solidFill>
                <a:srgbClr val="2C3841"/>
              </a:solidFill>
              <a:latin typeface="Calibri"/>
              <a:ea typeface="Calibri"/>
              <a:cs typeface="Calibri"/>
              <a:sym typeface="Calibri"/>
            </a:endParaRPr>
          </a:p>
          <a:p>
            <a:pPr marL="609600" lvl="0" indent="-419100" algn="l" rtl="0">
              <a:lnSpc>
                <a:spcPct val="80000"/>
              </a:lnSpc>
              <a:spcBef>
                <a:spcPts val="1000"/>
              </a:spcBef>
              <a:spcAft>
                <a:spcPts val="0"/>
              </a:spcAft>
              <a:buClr>
                <a:srgbClr val="2C3841"/>
              </a:buClr>
              <a:buSzPts val="1800"/>
              <a:buFont typeface="Calibri"/>
              <a:buChar char="►"/>
            </a:pPr>
            <a:r>
              <a:rPr lang="en-US">
                <a:solidFill>
                  <a:srgbClr val="2C3841"/>
                </a:solidFill>
                <a:latin typeface="Calibri"/>
                <a:ea typeface="Calibri"/>
                <a:cs typeface="Calibri"/>
                <a:sym typeface="Calibri"/>
              </a:rPr>
              <a:t>Grouping</a:t>
            </a:r>
            <a:endParaRPr>
              <a:solidFill>
                <a:srgbClr val="2C3841"/>
              </a:solidFill>
              <a:latin typeface="Calibri"/>
              <a:ea typeface="Calibri"/>
              <a:cs typeface="Calibri"/>
              <a:sym typeface="Calibri"/>
            </a:endParaRPr>
          </a:p>
          <a:p>
            <a:pPr marL="609600" lvl="0" indent="-419100" algn="l" rtl="0">
              <a:lnSpc>
                <a:spcPct val="80000"/>
              </a:lnSpc>
              <a:spcBef>
                <a:spcPts val="1000"/>
              </a:spcBef>
              <a:spcAft>
                <a:spcPts val="0"/>
              </a:spcAft>
              <a:buClr>
                <a:srgbClr val="2C3841"/>
              </a:buClr>
              <a:buSzPts val="1800"/>
              <a:buFont typeface="Calibri"/>
              <a:buChar char="►"/>
            </a:pPr>
            <a:r>
              <a:rPr lang="en-US">
                <a:solidFill>
                  <a:srgbClr val="2C3841"/>
                </a:solidFill>
                <a:latin typeface="Calibri"/>
                <a:ea typeface="Calibri"/>
                <a:cs typeface="Calibri"/>
                <a:sym typeface="Calibri"/>
              </a:rPr>
              <a:t>Outliers</a:t>
            </a:r>
            <a:endParaRPr>
              <a:solidFill>
                <a:srgbClr val="2C3841"/>
              </a:solidFill>
              <a:latin typeface="Calibri"/>
              <a:ea typeface="Calibri"/>
              <a:cs typeface="Calibri"/>
              <a:sym typeface="Calibri"/>
            </a:endParaRPr>
          </a:p>
          <a:p>
            <a:pPr marL="609600" lvl="0" indent="-419100" algn="l" rtl="0">
              <a:lnSpc>
                <a:spcPct val="80000"/>
              </a:lnSpc>
              <a:spcBef>
                <a:spcPts val="1000"/>
              </a:spcBef>
              <a:spcAft>
                <a:spcPts val="0"/>
              </a:spcAft>
              <a:buClr>
                <a:srgbClr val="2C3841"/>
              </a:buClr>
              <a:buSzPts val="1800"/>
              <a:buFont typeface="Calibri"/>
              <a:buChar char="►"/>
            </a:pPr>
            <a:r>
              <a:rPr lang="en-US">
                <a:solidFill>
                  <a:srgbClr val="2C3841"/>
                </a:solidFill>
                <a:latin typeface="Calibri"/>
                <a:ea typeface="Calibri"/>
                <a:cs typeface="Calibri"/>
                <a:sym typeface="Calibri"/>
              </a:rPr>
              <a:t>Categorize</a:t>
            </a:r>
            <a:endParaRPr>
              <a:solidFill>
                <a:srgbClr val="2C3841"/>
              </a:solidFill>
              <a:latin typeface="Calibri"/>
              <a:ea typeface="Calibri"/>
              <a:cs typeface="Calibri"/>
              <a:sym typeface="Calibri"/>
            </a:endParaRPr>
          </a:p>
          <a:p>
            <a:pPr marL="609600" lvl="0" indent="-419100" algn="l" rtl="0">
              <a:lnSpc>
                <a:spcPct val="80000"/>
              </a:lnSpc>
              <a:spcBef>
                <a:spcPts val="1000"/>
              </a:spcBef>
              <a:spcAft>
                <a:spcPts val="0"/>
              </a:spcAft>
              <a:buClr>
                <a:srgbClr val="2C3841"/>
              </a:buClr>
              <a:buSzPts val="1800"/>
              <a:buFont typeface="Calibri"/>
              <a:buChar char="►"/>
            </a:pPr>
            <a:r>
              <a:rPr lang="en-US">
                <a:solidFill>
                  <a:srgbClr val="2C3841"/>
                </a:solidFill>
                <a:latin typeface="Calibri"/>
                <a:ea typeface="Calibri"/>
                <a:cs typeface="Calibri"/>
                <a:sym typeface="Calibri"/>
              </a:rPr>
              <a:t>Part to Whole –Intuitive</a:t>
            </a:r>
            <a:endParaRPr>
              <a:solidFill>
                <a:srgbClr val="2C3841"/>
              </a:solidFill>
              <a:latin typeface="Calibri"/>
              <a:ea typeface="Calibri"/>
              <a:cs typeface="Calibri"/>
              <a:sym typeface="Calibri"/>
            </a:endParaRPr>
          </a:p>
          <a:p>
            <a:pPr marL="609600" lvl="0" indent="-419100" algn="l" rtl="0">
              <a:lnSpc>
                <a:spcPct val="80000"/>
              </a:lnSpc>
              <a:spcBef>
                <a:spcPts val="1000"/>
              </a:spcBef>
              <a:spcAft>
                <a:spcPts val="0"/>
              </a:spcAft>
              <a:buClr>
                <a:srgbClr val="2C3841"/>
              </a:buClr>
              <a:buSzPts val="1800"/>
              <a:buFont typeface="Calibri"/>
              <a:buChar char="►"/>
            </a:pPr>
            <a:r>
              <a:rPr lang="en-US">
                <a:solidFill>
                  <a:srgbClr val="2C3841"/>
                </a:solidFill>
                <a:latin typeface="Calibri"/>
                <a:ea typeface="Calibri"/>
                <a:cs typeface="Calibri"/>
                <a:sym typeface="Calibri"/>
              </a:rPr>
              <a:t>Range </a:t>
            </a:r>
            <a:endParaRPr>
              <a:solidFill>
                <a:srgbClr val="2C3841"/>
              </a:solidFill>
              <a:latin typeface="Calibri"/>
              <a:ea typeface="Calibri"/>
              <a:cs typeface="Calibri"/>
              <a:sym typeface="Calibri"/>
            </a:endParaRPr>
          </a:p>
          <a:p>
            <a:pPr marL="0" lvl="0" indent="0" algn="l" rtl="0">
              <a:lnSpc>
                <a:spcPct val="80000"/>
              </a:lnSpc>
              <a:spcBef>
                <a:spcPts val="1000"/>
              </a:spcBef>
              <a:spcAft>
                <a:spcPts val="0"/>
              </a:spcAft>
              <a:buSzPts val="605"/>
              <a:buNone/>
            </a:pPr>
            <a:r>
              <a:rPr lang="en-US">
                <a:solidFill>
                  <a:srgbClr val="2C3841"/>
                </a:solidFill>
                <a:latin typeface="Calibri"/>
                <a:ea typeface="Calibri"/>
                <a:cs typeface="Calibri"/>
                <a:sym typeface="Calibri"/>
              </a:rPr>
              <a:t>Common Plots :</a:t>
            </a:r>
            <a:endParaRPr>
              <a:solidFill>
                <a:srgbClr val="2C3841"/>
              </a:solidFill>
              <a:latin typeface="Calibri"/>
              <a:ea typeface="Calibri"/>
              <a:cs typeface="Calibri"/>
              <a:sym typeface="Calibri"/>
            </a:endParaRPr>
          </a:p>
          <a:p>
            <a:pPr marL="609600" lvl="0" indent="-419100" algn="l" rtl="0">
              <a:lnSpc>
                <a:spcPct val="80000"/>
              </a:lnSpc>
              <a:spcBef>
                <a:spcPts val="1000"/>
              </a:spcBef>
              <a:spcAft>
                <a:spcPts val="0"/>
              </a:spcAft>
              <a:buClr>
                <a:srgbClr val="2C3841"/>
              </a:buClr>
              <a:buSzPts val="1800"/>
              <a:buFont typeface="Calibri"/>
              <a:buChar char="►"/>
            </a:pPr>
            <a:r>
              <a:rPr lang="en-US">
                <a:solidFill>
                  <a:srgbClr val="2C3841"/>
                </a:solidFill>
                <a:latin typeface="Calibri"/>
                <a:ea typeface="Calibri"/>
                <a:cs typeface="Calibri"/>
                <a:sym typeface="Calibri"/>
              </a:rPr>
              <a:t>Histogram</a:t>
            </a:r>
            <a:endParaRPr>
              <a:solidFill>
                <a:srgbClr val="2C3841"/>
              </a:solidFill>
              <a:latin typeface="Calibri"/>
              <a:ea typeface="Calibri"/>
              <a:cs typeface="Calibri"/>
              <a:sym typeface="Calibri"/>
            </a:endParaRPr>
          </a:p>
          <a:p>
            <a:pPr marL="609600" lvl="0" indent="-419100" algn="l" rtl="0">
              <a:lnSpc>
                <a:spcPct val="80000"/>
              </a:lnSpc>
              <a:spcBef>
                <a:spcPts val="1000"/>
              </a:spcBef>
              <a:spcAft>
                <a:spcPts val="0"/>
              </a:spcAft>
              <a:buClr>
                <a:srgbClr val="2C3841"/>
              </a:buClr>
              <a:buSzPts val="1800"/>
              <a:buFont typeface="Calibri"/>
              <a:buChar char="►"/>
            </a:pPr>
            <a:r>
              <a:rPr lang="en-US">
                <a:solidFill>
                  <a:srgbClr val="2C3841"/>
                </a:solidFill>
                <a:latin typeface="Calibri"/>
                <a:ea typeface="Calibri"/>
                <a:cs typeface="Calibri"/>
                <a:sym typeface="Calibri"/>
              </a:rPr>
              <a:t>Box Plot</a:t>
            </a:r>
            <a:endParaRPr>
              <a:solidFill>
                <a:srgbClr val="2C3841"/>
              </a:solidFill>
              <a:latin typeface="Calibri"/>
              <a:ea typeface="Calibri"/>
              <a:cs typeface="Calibri"/>
              <a:sym typeface="Calibri"/>
            </a:endParaRPr>
          </a:p>
          <a:p>
            <a:pPr marL="609600" lvl="0" indent="-419100" algn="l" rtl="0">
              <a:lnSpc>
                <a:spcPct val="80000"/>
              </a:lnSpc>
              <a:spcBef>
                <a:spcPts val="1000"/>
              </a:spcBef>
              <a:spcAft>
                <a:spcPts val="0"/>
              </a:spcAft>
              <a:buClr>
                <a:srgbClr val="2C3841"/>
              </a:buClr>
              <a:buSzPts val="1800"/>
              <a:buFont typeface="Calibri"/>
              <a:buChar char="►"/>
            </a:pPr>
            <a:r>
              <a:rPr lang="en-US">
                <a:solidFill>
                  <a:srgbClr val="2C3841"/>
                </a:solidFill>
                <a:latin typeface="Calibri"/>
                <a:ea typeface="Calibri"/>
                <a:cs typeface="Calibri"/>
                <a:sym typeface="Calibri"/>
              </a:rPr>
              <a:t>Pie Chart</a:t>
            </a:r>
            <a:endParaRPr>
              <a:solidFill>
                <a:srgbClr val="2C384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e15c5e5dcc_1_572"/>
          <p:cNvSpPr txBox="1">
            <a:spLocks noGrp="1"/>
          </p:cNvSpPr>
          <p:nvPr>
            <p:ph type="title"/>
          </p:nvPr>
        </p:nvSpPr>
        <p:spPr>
          <a:xfrm>
            <a:off x="859109" y="642650"/>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t>Histogram</a:t>
            </a:r>
            <a:endParaRPr/>
          </a:p>
        </p:txBody>
      </p:sp>
      <p:pic>
        <p:nvPicPr>
          <p:cNvPr id="285" name="Google Shape;285;ge15c5e5dcc_1_572"/>
          <p:cNvPicPr preferRelativeResize="0"/>
          <p:nvPr/>
        </p:nvPicPr>
        <p:blipFill rotWithShape="1">
          <a:blip r:embed="rId3">
            <a:alphaModFix/>
          </a:blip>
          <a:srcRect/>
          <a:stretch/>
        </p:blipFill>
        <p:spPr>
          <a:xfrm>
            <a:off x="1134675" y="1359308"/>
            <a:ext cx="7682100" cy="509463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e15c5e5dcc_1_572"/>
          <p:cNvSpPr txBox="1">
            <a:spLocks noGrp="1"/>
          </p:cNvSpPr>
          <p:nvPr>
            <p:ph type="title"/>
          </p:nvPr>
        </p:nvSpPr>
        <p:spPr>
          <a:xfrm>
            <a:off x="859109" y="642650"/>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t>Histogram</a:t>
            </a:r>
            <a:endParaRPr/>
          </a:p>
        </p:txBody>
      </p:sp>
      <p:pic>
        <p:nvPicPr>
          <p:cNvPr id="1028" name="Picture 4" descr="Pin on Research Methods">
            <a:extLst>
              <a:ext uri="{FF2B5EF4-FFF2-40B4-BE49-F238E27FC236}">
                <a16:creationId xmlns:a16="http://schemas.microsoft.com/office/drawing/2014/main" id="{F4A8FB87-FA2C-4A6C-B93B-DB48838CCC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808" y="1695658"/>
            <a:ext cx="6381549" cy="4241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344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e15c5e5dcc_1_577"/>
          <p:cNvSpPr txBox="1">
            <a:spLocks noGrp="1"/>
          </p:cNvSpPr>
          <p:nvPr>
            <p:ph type="title"/>
          </p:nvPr>
        </p:nvSpPr>
        <p:spPr>
          <a:xfrm>
            <a:off x="958259" y="659175"/>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500"/>
              <a:buFont typeface="Arial"/>
              <a:buNone/>
            </a:pPr>
            <a:r>
              <a:rPr lang="en-US"/>
              <a:t>Histogram</a:t>
            </a:r>
            <a:endParaRPr/>
          </a:p>
          <a:p>
            <a:pPr marL="0" lvl="0" indent="0" algn="l" rtl="0">
              <a:lnSpc>
                <a:spcPct val="100000"/>
              </a:lnSpc>
              <a:spcBef>
                <a:spcPts val="0"/>
              </a:spcBef>
              <a:spcAft>
                <a:spcPts val="0"/>
              </a:spcAft>
              <a:buSzPts val="1800"/>
              <a:buNone/>
            </a:pPr>
            <a:endParaRPr/>
          </a:p>
        </p:txBody>
      </p:sp>
      <p:pic>
        <p:nvPicPr>
          <p:cNvPr id="291" name="Google Shape;291;ge15c5e5dcc_1_577"/>
          <p:cNvPicPr preferRelativeResize="0"/>
          <p:nvPr/>
        </p:nvPicPr>
        <p:blipFill rotWithShape="1">
          <a:blip r:embed="rId3">
            <a:alphaModFix/>
          </a:blip>
          <a:srcRect/>
          <a:stretch/>
        </p:blipFill>
        <p:spPr>
          <a:xfrm>
            <a:off x="1030900" y="1548327"/>
            <a:ext cx="7876225" cy="4169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e15c5e5dcc_1_582"/>
          <p:cNvSpPr txBox="1">
            <a:spLocks noGrp="1"/>
          </p:cNvSpPr>
          <p:nvPr>
            <p:ph type="title"/>
          </p:nvPr>
        </p:nvSpPr>
        <p:spPr>
          <a:xfrm>
            <a:off x="826059" y="626125"/>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t>Pie Chart</a:t>
            </a:r>
            <a:endParaRPr/>
          </a:p>
        </p:txBody>
      </p:sp>
      <p:pic>
        <p:nvPicPr>
          <p:cNvPr id="297" name="Google Shape;297;ge15c5e5dcc_1_582"/>
          <p:cNvPicPr preferRelativeResize="0"/>
          <p:nvPr/>
        </p:nvPicPr>
        <p:blipFill rotWithShape="1">
          <a:blip r:embed="rId3">
            <a:alphaModFix/>
          </a:blip>
          <a:srcRect/>
          <a:stretch/>
        </p:blipFill>
        <p:spPr>
          <a:xfrm>
            <a:off x="2426167" y="1356967"/>
            <a:ext cx="7217397" cy="509463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e15c5e5dcc_1_592"/>
          <p:cNvSpPr txBox="1">
            <a:spLocks noGrp="1"/>
          </p:cNvSpPr>
          <p:nvPr>
            <p:ph type="title"/>
          </p:nvPr>
        </p:nvSpPr>
        <p:spPr>
          <a:xfrm>
            <a:off x="908684" y="626125"/>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500"/>
              <a:buFont typeface="Arial"/>
              <a:buNone/>
            </a:pPr>
            <a:r>
              <a:rPr lang="en-US"/>
              <a:t>Pie Chart</a:t>
            </a:r>
            <a:endParaRPr/>
          </a:p>
          <a:p>
            <a:pPr marL="0" lvl="0" indent="0" algn="l" rtl="0">
              <a:lnSpc>
                <a:spcPct val="100000"/>
              </a:lnSpc>
              <a:spcBef>
                <a:spcPts val="0"/>
              </a:spcBef>
              <a:spcAft>
                <a:spcPts val="0"/>
              </a:spcAft>
              <a:buSzPts val="1800"/>
              <a:buNone/>
            </a:pPr>
            <a:endParaRPr/>
          </a:p>
        </p:txBody>
      </p:sp>
      <p:pic>
        <p:nvPicPr>
          <p:cNvPr id="303" name="Google Shape;303;ge15c5e5dcc_1_592"/>
          <p:cNvPicPr preferRelativeResize="0"/>
          <p:nvPr/>
        </p:nvPicPr>
        <p:blipFill rotWithShape="1">
          <a:blip r:embed="rId3">
            <a:alphaModFix/>
          </a:blip>
          <a:srcRect/>
          <a:stretch/>
        </p:blipFill>
        <p:spPr>
          <a:xfrm>
            <a:off x="1041100" y="1560175"/>
            <a:ext cx="8464384" cy="401089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ge15c5e5dcc_1_597"/>
          <p:cNvSpPr txBox="1">
            <a:spLocks noGrp="1"/>
          </p:cNvSpPr>
          <p:nvPr>
            <p:ph type="title"/>
          </p:nvPr>
        </p:nvSpPr>
        <p:spPr>
          <a:xfrm>
            <a:off x="958259" y="642650"/>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t>Box Plot (i.e. Box and Whisker Plot)</a:t>
            </a:r>
            <a:endParaRPr/>
          </a:p>
        </p:txBody>
      </p:sp>
      <p:pic>
        <p:nvPicPr>
          <p:cNvPr id="309" name="Google Shape;309;ge15c5e5dcc_1_597"/>
          <p:cNvPicPr preferRelativeResize="0"/>
          <p:nvPr/>
        </p:nvPicPr>
        <p:blipFill rotWithShape="1">
          <a:blip r:embed="rId3">
            <a:alphaModFix/>
          </a:blip>
          <a:srcRect r="50731"/>
          <a:stretch/>
        </p:blipFill>
        <p:spPr>
          <a:xfrm>
            <a:off x="3674471" y="1416133"/>
            <a:ext cx="4843068" cy="5094634"/>
          </a:xfrm>
          <a:prstGeom prst="rect">
            <a:avLst/>
          </a:prstGeom>
          <a:noFill/>
          <a:ln>
            <a:noFill/>
          </a:ln>
        </p:spPr>
      </p:pic>
      <p:sp>
        <p:nvSpPr>
          <p:cNvPr id="310" name="Google Shape;310;ge15c5e5dcc_1_597"/>
          <p:cNvSpPr txBox="1"/>
          <p:nvPr/>
        </p:nvSpPr>
        <p:spPr>
          <a:xfrm>
            <a:off x="859298" y="2060950"/>
            <a:ext cx="2810100" cy="20010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rgbClr val="000000"/>
                </a:solidFill>
                <a:latin typeface="Arial"/>
                <a:ea typeface="Arial"/>
                <a:cs typeface="Arial"/>
                <a:sym typeface="Arial"/>
              </a:rPr>
              <a:t>Mostly used for</a:t>
            </a:r>
            <a:endParaRPr sz="19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•Distribution</a:t>
            </a:r>
            <a:endParaRPr sz="1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•Range</a:t>
            </a:r>
            <a:endParaRPr sz="1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•Outlier</a:t>
            </a:r>
            <a:endParaRPr sz="1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•Large volumes of data</a:t>
            </a:r>
            <a:endParaRPr sz="19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e15c5e5dcc_1_603"/>
          <p:cNvSpPr txBox="1">
            <a:spLocks noGrp="1"/>
          </p:cNvSpPr>
          <p:nvPr>
            <p:ph type="title"/>
          </p:nvPr>
        </p:nvSpPr>
        <p:spPr>
          <a:xfrm>
            <a:off x="972759" y="626125"/>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t>Box Plot </a:t>
            </a:r>
            <a:endParaRPr/>
          </a:p>
        </p:txBody>
      </p:sp>
      <p:pic>
        <p:nvPicPr>
          <p:cNvPr id="316" name="Google Shape;316;ge15c5e5dcc_1_603"/>
          <p:cNvPicPr preferRelativeResize="0"/>
          <p:nvPr/>
        </p:nvPicPr>
        <p:blipFill rotWithShape="1">
          <a:blip r:embed="rId3">
            <a:alphaModFix/>
          </a:blip>
          <a:srcRect/>
          <a:stretch/>
        </p:blipFill>
        <p:spPr>
          <a:xfrm>
            <a:off x="972752" y="1482098"/>
            <a:ext cx="7722999" cy="415724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e15c5e5dcc_1_603"/>
          <p:cNvSpPr txBox="1">
            <a:spLocks noGrp="1"/>
          </p:cNvSpPr>
          <p:nvPr>
            <p:ph type="title"/>
          </p:nvPr>
        </p:nvSpPr>
        <p:spPr>
          <a:xfrm>
            <a:off x="972759" y="626125"/>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t>Box Plot </a:t>
            </a:r>
            <a:endParaRPr/>
          </a:p>
        </p:txBody>
      </p:sp>
      <p:pic>
        <p:nvPicPr>
          <p:cNvPr id="2" name="Picture 1">
            <a:extLst>
              <a:ext uri="{FF2B5EF4-FFF2-40B4-BE49-F238E27FC236}">
                <a16:creationId xmlns:a16="http://schemas.microsoft.com/office/drawing/2014/main" id="{131B8A23-0C8F-4275-BF93-E26E67B6375B}"/>
              </a:ext>
            </a:extLst>
          </p:cNvPr>
          <p:cNvPicPr>
            <a:picLocks noChangeAspect="1"/>
          </p:cNvPicPr>
          <p:nvPr/>
        </p:nvPicPr>
        <p:blipFill>
          <a:blip r:embed="rId3"/>
          <a:stretch>
            <a:fillRect/>
          </a:stretch>
        </p:blipFill>
        <p:spPr>
          <a:xfrm>
            <a:off x="1470369" y="1457532"/>
            <a:ext cx="6600825" cy="4181475"/>
          </a:xfrm>
          <a:prstGeom prst="rect">
            <a:avLst/>
          </a:prstGeom>
        </p:spPr>
      </p:pic>
    </p:spTree>
    <p:extLst>
      <p:ext uri="{BB962C8B-B14F-4D97-AF65-F5344CB8AC3E}">
        <p14:creationId xmlns:p14="http://schemas.microsoft.com/office/powerpoint/2010/main" val="822023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e15c5e5dcc_1_603"/>
          <p:cNvSpPr txBox="1">
            <a:spLocks noGrp="1"/>
          </p:cNvSpPr>
          <p:nvPr>
            <p:ph type="title"/>
          </p:nvPr>
        </p:nvSpPr>
        <p:spPr>
          <a:xfrm>
            <a:off x="972759" y="626125"/>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t>Box Plot </a:t>
            </a:r>
            <a:endParaRPr/>
          </a:p>
        </p:txBody>
      </p:sp>
      <p:pic>
        <p:nvPicPr>
          <p:cNvPr id="3" name="Picture 2">
            <a:extLst>
              <a:ext uri="{FF2B5EF4-FFF2-40B4-BE49-F238E27FC236}">
                <a16:creationId xmlns:a16="http://schemas.microsoft.com/office/drawing/2014/main" id="{0F5A1258-1762-44DE-8AE0-0B9A7CFD2463}"/>
              </a:ext>
            </a:extLst>
          </p:cNvPr>
          <p:cNvPicPr>
            <a:picLocks noChangeAspect="1"/>
          </p:cNvPicPr>
          <p:nvPr/>
        </p:nvPicPr>
        <p:blipFill>
          <a:blip r:embed="rId3"/>
          <a:stretch>
            <a:fillRect/>
          </a:stretch>
        </p:blipFill>
        <p:spPr>
          <a:xfrm>
            <a:off x="1654244" y="1540150"/>
            <a:ext cx="6707878" cy="4210785"/>
          </a:xfrm>
          <a:prstGeom prst="rect">
            <a:avLst/>
          </a:prstGeom>
        </p:spPr>
      </p:pic>
    </p:spTree>
    <p:extLst>
      <p:ext uri="{BB962C8B-B14F-4D97-AF65-F5344CB8AC3E}">
        <p14:creationId xmlns:p14="http://schemas.microsoft.com/office/powerpoint/2010/main" val="2034880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e15c5e5dcc_1_472"/>
          <p:cNvSpPr txBox="1">
            <a:spLocks noGrp="1"/>
          </p:cNvSpPr>
          <p:nvPr>
            <p:ph type="title"/>
          </p:nvPr>
        </p:nvSpPr>
        <p:spPr>
          <a:xfrm>
            <a:off x="946309" y="193100"/>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500"/>
              <a:buFont typeface="Arial"/>
              <a:buNone/>
            </a:pPr>
            <a:r>
              <a:rPr lang="en-US" dirty="0"/>
              <a:t>Importance of Data Visualization</a:t>
            </a:r>
            <a:endParaRPr dirty="0"/>
          </a:p>
          <a:p>
            <a:pPr marL="0" lvl="0" indent="0" algn="l" rtl="0">
              <a:lnSpc>
                <a:spcPct val="100000"/>
              </a:lnSpc>
              <a:spcBef>
                <a:spcPts val="0"/>
              </a:spcBef>
              <a:spcAft>
                <a:spcPts val="0"/>
              </a:spcAft>
              <a:buSzPts val="1800"/>
              <a:buNone/>
            </a:pPr>
            <a:endParaRPr dirty="0"/>
          </a:p>
        </p:txBody>
      </p:sp>
      <p:sp>
        <p:nvSpPr>
          <p:cNvPr id="168" name="Google Shape;168;ge15c5e5dcc_1_472"/>
          <p:cNvSpPr txBox="1">
            <a:spLocks noGrp="1"/>
          </p:cNvSpPr>
          <p:nvPr>
            <p:ph type="body" idx="1"/>
          </p:nvPr>
        </p:nvSpPr>
        <p:spPr>
          <a:xfrm>
            <a:off x="946300" y="865874"/>
            <a:ext cx="5820300" cy="98942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00"/>
              </a:spcBef>
              <a:spcAft>
                <a:spcPts val="0"/>
              </a:spcAft>
              <a:buSzPct val="58417"/>
              <a:buNone/>
            </a:pPr>
            <a:r>
              <a:rPr lang="en-US" sz="1000" b="1" dirty="0">
                <a:solidFill>
                  <a:srgbClr val="E06666"/>
                </a:solidFill>
                <a:latin typeface="Calibri"/>
                <a:ea typeface="Calibri"/>
                <a:cs typeface="Calibri"/>
                <a:sym typeface="Calibri"/>
              </a:rPr>
              <a:t>Which product has the highest sales?</a:t>
            </a:r>
          </a:p>
          <a:p>
            <a:pPr marL="0" lvl="0" indent="0" algn="l" rtl="0">
              <a:lnSpc>
                <a:spcPct val="100000"/>
              </a:lnSpc>
              <a:spcBef>
                <a:spcPts val="1000"/>
              </a:spcBef>
              <a:spcAft>
                <a:spcPts val="0"/>
              </a:spcAft>
              <a:buSzPct val="58417"/>
              <a:buNone/>
            </a:pPr>
            <a:r>
              <a:rPr lang="en-US" sz="1000" b="1" dirty="0">
                <a:solidFill>
                  <a:srgbClr val="E06666"/>
                </a:solidFill>
                <a:latin typeface="Calibri"/>
                <a:ea typeface="Calibri"/>
                <a:cs typeface="Calibri"/>
                <a:sym typeface="Calibri"/>
              </a:rPr>
              <a:t>Highest Sales but less Profit ?</a:t>
            </a:r>
          </a:p>
          <a:p>
            <a:pPr marL="0" lvl="0" indent="0" algn="l" rtl="0">
              <a:lnSpc>
                <a:spcPct val="100000"/>
              </a:lnSpc>
              <a:spcBef>
                <a:spcPts val="1000"/>
              </a:spcBef>
              <a:spcAft>
                <a:spcPts val="0"/>
              </a:spcAft>
              <a:buSzPct val="58417"/>
              <a:buNone/>
            </a:pPr>
            <a:r>
              <a:rPr lang="en-US" sz="1000" b="1" dirty="0">
                <a:solidFill>
                  <a:srgbClr val="E06666"/>
                </a:solidFill>
                <a:latin typeface="Calibri"/>
                <a:ea typeface="Calibri"/>
                <a:cs typeface="Calibri"/>
                <a:sym typeface="Calibri"/>
              </a:rPr>
              <a:t>Less Sales but more profit % ?</a:t>
            </a:r>
            <a:endParaRPr sz="1000" b="1" dirty="0">
              <a:solidFill>
                <a:srgbClr val="E06666"/>
              </a:solidFill>
              <a:latin typeface="Calibri"/>
              <a:ea typeface="Calibri"/>
              <a:cs typeface="Calibri"/>
              <a:sym typeface="Calibri"/>
            </a:endParaRPr>
          </a:p>
        </p:txBody>
      </p:sp>
      <p:pic>
        <p:nvPicPr>
          <p:cNvPr id="169" name="Google Shape;169;ge15c5e5dcc_1_472"/>
          <p:cNvPicPr preferRelativeResize="0"/>
          <p:nvPr/>
        </p:nvPicPr>
        <p:blipFill rotWithShape="1">
          <a:blip r:embed="rId3">
            <a:alphaModFix/>
          </a:blip>
          <a:srcRect t="5900"/>
          <a:stretch/>
        </p:blipFill>
        <p:spPr>
          <a:xfrm>
            <a:off x="837589" y="1896177"/>
            <a:ext cx="8955768" cy="43721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ge15c5e5dcc_1_608"/>
          <p:cNvSpPr txBox="1">
            <a:spLocks noGrp="1"/>
          </p:cNvSpPr>
          <p:nvPr>
            <p:ph type="title"/>
          </p:nvPr>
        </p:nvSpPr>
        <p:spPr>
          <a:xfrm>
            <a:off x="829734" y="609600"/>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t>Choosing Charts based on Data Type</a:t>
            </a:r>
            <a:endParaRPr/>
          </a:p>
        </p:txBody>
      </p:sp>
      <p:sp>
        <p:nvSpPr>
          <p:cNvPr id="322" name="Google Shape;322;ge15c5e5dcc_1_608"/>
          <p:cNvSpPr txBox="1">
            <a:spLocks noGrp="1"/>
          </p:cNvSpPr>
          <p:nvPr>
            <p:ph type="body" idx="1"/>
          </p:nvPr>
        </p:nvSpPr>
        <p:spPr>
          <a:xfrm>
            <a:off x="829734" y="2160589"/>
            <a:ext cx="8596800" cy="388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1000"/>
              </a:spcBef>
              <a:spcAft>
                <a:spcPts val="0"/>
              </a:spcAft>
              <a:buSzPts val="1440"/>
              <a:buNone/>
            </a:pPr>
            <a:r>
              <a:rPr lang="en-US" b="1">
                <a:solidFill>
                  <a:srgbClr val="2C3841"/>
                </a:solidFill>
                <a:latin typeface="Calibri"/>
                <a:ea typeface="Calibri"/>
                <a:cs typeface="Calibri"/>
                <a:sym typeface="Calibri"/>
              </a:rPr>
              <a:t>Date + One Measure </a:t>
            </a:r>
            <a:endParaRPr b="1">
              <a:solidFill>
                <a:srgbClr val="2C3841"/>
              </a:solidFill>
              <a:latin typeface="Calibri"/>
              <a:ea typeface="Calibri"/>
              <a:cs typeface="Calibri"/>
              <a:sym typeface="Calibri"/>
            </a:endParaRPr>
          </a:p>
          <a:p>
            <a:pPr marL="0" lvl="0" indent="0" algn="l" rtl="0">
              <a:lnSpc>
                <a:spcPct val="100000"/>
              </a:lnSpc>
              <a:spcBef>
                <a:spcPts val="1000"/>
              </a:spcBef>
              <a:spcAft>
                <a:spcPts val="0"/>
              </a:spcAft>
              <a:buSzPts val="1440"/>
              <a:buNone/>
            </a:pPr>
            <a:r>
              <a:rPr lang="en-US">
                <a:solidFill>
                  <a:srgbClr val="2C3841"/>
                </a:solidFill>
                <a:latin typeface="Calibri"/>
                <a:ea typeface="Calibri"/>
                <a:cs typeface="Calibri"/>
                <a:sym typeface="Calibri"/>
              </a:rPr>
              <a:t>Business Stories :</a:t>
            </a:r>
            <a:endParaRPr>
              <a:solidFill>
                <a:srgbClr val="2C3841"/>
              </a:solidFill>
              <a:latin typeface="Calibri"/>
              <a:ea typeface="Calibri"/>
              <a:cs typeface="Calibri"/>
              <a:sym typeface="Calibri"/>
            </a:endParaRPr>
          </a:p>
          <a:p>
            <a:pPr marL="609600" lvl="0" indent="-419100" algn="l" rtl="0">
              <a:lnSpc>
                <a:spcPct val="100000"/>
              </a:lnSpc>
              <a:spcBef>
                <a:spcPts val="1000"/>
              </a:spcBef>
              <a:spcAft>
                <a:spcPts val="0"/>
              </a:spcAft>
              <a:buClr>
                <a:srgbClr val="2C3841"/>
              </a:buClr>
              <a:buSzPts val="1800"/>
              <a:buFont typeface="Calibri"/>
              <a:buChar char="►"/>
            </a:pPr>
            <a:r>
              <a:rPr lang="en-US">
                <a:solidFill>
                  <a:srgbClr val="2C3841"/>
                </a:solidFill>
                <a:latin typeface="Calibri"/>
                <a:ea typeface="Calibri"/>
                <a:cs typeface="Calibri"/>
                <a:sym typeface="Calibri"/>
              </a:rPr>
              <a:t>Trend</a:t>
            </a:r>
            <a:endParaRPr>
              <a:solidFill>
                <a:srgbClr val="2C3841"/>
              </a:solidFill>
              <a:latin typeface="Calibri"/>
              <a:ea typeface="Calibri"/>
              <a:cs typeface="Calibri"/>
              <a:sym typeface="Calibri"/>
            </a:endParaRPr>
          </a:p>
          <a:p>
            <a:pPr marL="609600" lvl="0" indent="-419100" algn="l" rtl="0">
              <a:lnSpc>
                <a:spcPct val="100000"/>
              </a:lnSpc>
              <a:spcBef>
                <a:spcPts val="1000"/>
              </a:spcBef>
              <a:spcAft>
                <a:spcPts val="0"/>
              </a:spcAft>
              <a:buClr>
                <a:srgbClr val="2C3841"/>
              </a:buClr>
              <a:buSzPts val="1800"/>
              <a:buFont typeface="Calibri"/>
              <a:buChar char="►"/>
            </a:pPr>
            <a:r>
              <a:rPr lang="en-US">
                <a:solidFill>
                  <a:srgbClr val="2C3841"/>
                </a:solidFill>
                <a:latin typeface="Calibri"/>
                <a:ea typeface="Calibri"/>
                <a:cs typeface="Calibri"/>
                <a:sym typeface="Calibri"/>
              </a:rPr>
              <a:t>Straightforward</a:t>
            </a:r>
            <a:endParaRPr>
              <a:solidFill>
                <a:srgbClr val="2C3841"/>
              </a:solidFill>
              <a:latin typeface="Calibri"/>
              <a:ea typeface="Calibri"/>
              <a:cs typeface="Calibri"/>
              <a:sym typeface="Calibri"/>
            </a:endParaRPr>
          </a:p>
          <a:p>
            <a:pPr marL="609600" lvl="0" indent="-419100" algn="l" rtl="0">
              <a:lnSpc>
                <a:spcPct val="100000"/>
              </a:lnSpc>
              <a:spcBef>
                <a:spcPts val="1000"/>
              </a:spcBef>
              <a:spcAft>
                <a:spcPts val="0"/>
              </a:spcAft>
              <a:buClr>
                <a:srgbClr val="2C3841"/>
              </a:buClr>
              <a:buSzPts val="1800"/>
              <a:buFont typeface="Calibri"/>
              <a:buChar char="►"/>
            </a:pPr>
            <a:r>
              <a:rPr lang="en-US">
                <a:solidFill>
                  <a:srgbClr val="2C3841"/>
                </a:solidFill>
                <a:latin typeface="Calibri"/>
                <a:ea typeface="Calibri"/>
                <a:cs typeface="Calibri"/>
                <a:sym typeface="Calibri"/>
              </a:rPr>
              <a:t>Pattern</a:t>
            </a:r>
            <a:endParaRPr>
              <a:solidFill>
                <a:srgbClr val="2C3841"/>
              </a:solidFill>
              <a:latin typeface="Calibri"/>
              <a:ea typeface="Calibri"/>
              <a:cs typeface="Calibri"/>
              <a:sym typeface="Calibri"/>
            </a:endParaRPr>
          </a:p>
          <a:p>
            <a:pPr marL="609600" lvl="0" indent="-419100" algn="l" rtl="0">
              <a:lnSpc>
                <a:spcPct val="100000"/>
              </a:lnSpc>
              <a:spcBef>
                <a:spcPts val="1000"/>
              </a:spcBef>
              <a:spcAft>
                <a:spcPts val="0"/>
              </a:spcAft>
              <a:buClr>
                <a:srgbClr val="2C3841"/>
              </a:buClr>
              <a:buSzPts val="1800"/>
              <a:buFont typeface="Calibri"/>
              <a:buChar char="►"/>
            </a:pPr>
            <a:r>
              <a:rPr lang="en-US">
                <a:solidFill>
                  <a:srgbClr val="2C3841"/>
                </a:solidFill>
                <a:latin typeface="Calibri"/>
                <a:ea typeface="Calibri"/>
                <a:cs typeface="Calibri"/>
                <a:sym typeface="Calibri"/>
              </a:rPr>
              <a:t>Sequence</a:t>
            </a:r>
            <a:endParaRPr>
              <a:solidFill>
                <a:srgbClr val="2C3841"/>
              </a:solidFill>
              <a:latin typeface="Calibri"/>
              <a:ea typeface="Calibri"/>
              <a:cs typeface="Calibri"/>
              <a:sym typeface="Calibri"/>
            </a:endParaRPr>
          </a:p>
          <a:p>
            <a:pPr marL="609600" lvl="0" indent="-419100" algn="l" rtl="0">
              <a:lnSpc>
                <a:spcPct val="100000"/>
              </a:lnSpc>
              <a:spcBef>
                <a:spcPts val="1000"/>
              </a:spcBef>
              <a:spcAft>
                <a:spcPts val="0"/>
              </a:spcAft>
              <a:buClr>
                <a:srgbClr val="2C3841"/>
              </a:buClr>
              <a:buSzPts val="1800"/>
              <a:buFont typeface="Calibri"/>
              <a:buChar char="►"/>
            </a:pPr>
            <a:r>
              <a:rPr lang="en-US">
                <a:solidFill>
                  <a:srgbClr val="2C3841"/>
                </a:solidFill>
                <a:latin typeface="Calibri"/>
                <a:ea typeface="Calibri"/>
                <a:cs typeface="Calibri"/>
                <a:sym typeface="Calibri"/>
              </a:rPr>
              <a:t>Seasonality</a:t>
            </a:r>
            <a:endParaRPr>
              <a:solidFill>
                <a:srgbClr val="2C3841"/>
              </a:solidFill>
              <a:latin typeface="Calibri"/>
              <a:ea typeface="Calibri"/>
              <a:cs typeface="Calibri"/>
              <a:sym typeface="Calibri"/>
            </a:endParaRPr>
          </a:p>
          <a:p>
            <a:pPr marL="0" lvl="0" indent="0" algn="l" rtl="0">
              <a:lnSpc>
                <a:spcPct val="100000"/>
              </a:lnSpc>
              <a:spcBef>
                <a:spcPts val="1000"/>
              </a:spcBef>
              <a:spcAft>
                <a:spcPts val="0"/>
              </a:spcAft>
              <a:buSzPts val="1440"/>
              <a:buNone/>
            </a:pPr>
            <a:r>
              <a:rPr lang="en-US">
                <a:solidFill>
                  <a:srgbClr val="2C3841"/>
                </a:solidFill>
                <a:latin typeface="Calibri"/>
                <a:ea typeface="Calibri"/>
                <a:cs typeface="Calibri"/>
                <a:sym typeface="Calibri"/>
              </a:rPr>
              <a:t>Common Plots :</a:t>
            </a:r>
            <a:endParaRPr>
              <a:solidFill>
                <a:srgbClr val="2C3841"/>
              </a:solidFill>
              <a:latin typeface="Calibri"/>
              <a:ea typeface="Calibri"/>
              <a:cs typeface="Calibri"/>
              <a:sym typeface="Calibri"/>
            </a:endParaRPr>
          </a:p>
          <a:p>
            <a:pPr marL="609600" lvl="0" indent="-419100" algn="l" rtl="0">
              <a:lnSpc>
                <a:spcPct val="100000"/>
              </a:lnSpc>
              <a:spcBef>
                <a:spcPts val="1000"/>
              </a:spcBef>
              <a:spcAft>
                <a:spcPts val="0"/>
              </a:spcAft>
              <a:buClr>
                <a:srgbClr val="2C3841"/>
              </a:buClr>
              <a:buSzPts val="1800"/>
              <a:buFont typeface="Calibri"/>
              <a:buChar char="►"/>
            </a:pPr>
            <a:r>
              <a:rPr lang="en-US">
                <a:solidFill>
                  <a:srgbClr val="2C3841"/>
                </a:solidFill>
                <a:latin typeface="Calibri"/>
                <a:ea typeface="Calibri"/>
                <a:cs typeface="Calibri"/>
                <a:sym typeface="Calibri"/>
              </a:rPr>
              <a:t>Lines</a:t>
            </a:r>
            <a:endParaRPr>
              <a:solidFill>
                <a:srgbClr val="2C384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ge15c5e5dcc_1_613"/>
          <p:cNvSpPr txBox="1">
            <a:spLocks noGrp="1"/>
          </p:cNvSpPr>
          <p:nvPr>
            <p:ph type="title"/>
          </p:nvPr>
        </p:nvSpPr>
        <p:spPr>
          <a:xfrm>
            <a:off x="910034" y="692250"/>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t>Line Graph</a:t>
            </a:r>
            <a:endParaRPr/>
          </a:p>
        </p:txBody>
      </p:sp>
      <p:pic>
        <p:nvPicPr>
          <p:cNvPr id="328" name="Google Shape;328;ge15c5e5dcc_1_613"/>
          <p:cNvPicPr preferRelativeResize="0"/>
          <p:nvPr/>
        </p:nvPicPr>
        <p:blipFill rotWithShape="1">
          <a:blip r:embed="rId3">
            <a:alphaModFix/>
          </a:blip>
          <a:srcRect/>
          <a:stretch/>
        </p:blipFill>
        <p:spPr>
          <a:xfrm>
            <a:off x="890417" y="1930500"/>
            <a:ext cx="8636000" cy="3810000"/>
          </a:xfrm>
          <a:prstGeom prst="rect">
            <a:avLst/>
          </a:prstGeom>
          <a:noFill/>
          <a:ln>
            <a:noFill/>
          </a:ln>
        </p:spPr>
      </p:pic>
      <p:sp>
        <p:nvSpPr>
          <p:cNvPr id="2" name="TextBox 1">
            <a:extLst>
              <a:ext uri="{FF2B5EF4-FFF2-40B4-BE49-F238E27FC236}">
                <a16:creationId xmlns:a16="http://schemas.microsoft.com/office/drawing/2014/main" id="{B0BF6A1E-5FCC-4578-9241-A94A521472AB}"/>
              </a:ext>
            </a:extLst>
          </p:cNvPr>
          <p:cNvSpPr txBox="1"/>
          <p:nvPr/>
        </p:nvSpPr>
        <p:spPr>
          <a:xfrm>
            <a:off x="3783183" y="3241245"/>
            <a:ext cx="433218" cy="338554"/>
          </a:xfrm>
          <a:prstGeom prst="rect">
            <a:avLst/>
          </a:prstGeom>
          <a:solidFill>
            <a:schemeClr val="bg1">
              <a:lumMod val="95000"/>
            </a:schemeClr>
          </a:solidFill>
        </p:spPr>
        <p:txBody>
          <a:bodyPr wrap="square" rtlCol="0">
            <a:spAutoFit/>
          </a:bodyPr>
          <a:lstStyle/>
          <a:p>
            <a:r>
              <a:rPr lang="en-US" sz="1600" dirty="0"/>
              <a:t>50</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ge15c5e5dcc_1_623"/>
          <p:cNvSpPr txBox="1">
            <a:spLocks noGrp="1"/>
          </p:cNvSpPr>
          <p:nvPr>
            <p:ph type="title"/>
          </p:nvPr>
        </p:nvSpPr>
        <p:spPr>
          <a:xfrm>
            <a:off x="925209" y="642675"/>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500"/>
              <a:buFont typeface="Arial"/>
              <a:buNone/>
            </a:pPr>
            <a:r>
              <a:rPr lang="en-US" sz="3300"/>
              <a:t>Stacked line graphs</a:t>
            </a:r>
            <a:endParaRPr sz="3300"/>
          </a:p>
        </p:txBody>
      </p:sp>
      <p:pic>
        <p:nvPicPr>
          <p:cNvPr id="340" name="Google Shape;340;ge15c5e5dcc_1_623"/>
          <p:cNvPicPr preferRelativeResize="0"/>
          <p:nvPr/>
        </p:nvPicPr>
        <p:blipFill rotWithShape="1">
          <a:blip r:embed="rId3">
            <a:alphaModFix/>
          </a:blip>
          <a:srcRect/>
          <a:stretch/>
        </p:blipFill>
        <p:spPr>
          <a:xfrm>
            <a:off x="1030583" y="1394775"/>
            <a:ext cx="5236715" cy="509463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ge15c5e5dcc_1_618"/>
          <p:cNvSpPr txBox="1">
            <a:spLocks noGrp="1"/>
          </p:cNvSpPr>
          <p:nvPr>
            <p:ph type="title"/>
          </p:nvPr>
        </p:nvSpPr>
        <p:spPr>
          <a:xfrm>
            <a:off x="925209" y="642650"/>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500"/>
              <a:buFont typeface="Arial"/>
              <a:buNone/>
            </a:pPr>
            <a:r>
              <a:rPr lang="en-US" sz="3300"/>
              <a:t>Stacked line graphs</a:t>
            </a:r>
            <a:endParaRPr sz="3300"/>
          </a:p>
        </p:txBody>
      </p:sp>
      <p:pic>
        <p:nvPicPr>
          <p:cNvPr id="334" name="Google Shape;334;ge15c5e5dcc_1_618"/>
          <p:cNvPicPr preferRelativeResize="0"/>
          <p:nvPr/>
        </p:nvPicPr>
        <p:blipFill rotWithShape="1">
          <a:blip r:embed="rId3">
            <a:alphaModFix/>
          </a:blip>
          <a:srcRect/>
          <a:stretch/>
        </p:blipFill>
        <p:spPr>
          <a:xfrm>
            <a:off x="997108" y="1281692"/>
            <a:ext cx="5715134" cy="509463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ge15c5e5dcc_1_628"/>
          <p:cNvSpPr txBox="1">
            <a:spLocks noGrp="1"/>
          </p:cNvSpPr>
          <p:nvPr>
            <p:ph type="title"/>
          </p:nvPr>
        </p:nvSpPr>
        <p:spPr>
          <a:xfrm>
            <a:off x="829734" y="609600"/>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t>Choosing Charts based on Data Type</a:t>
            </a:r>
            <a:endParaRPr/>
          </a:p>
        </p:txBody>
      </p:sp>
      <p:sp>
        <p:nvSpPr>
          <p:cNvPr id="346" name="Google Shape;346;ge15c5e5dcc_1_628"/>
          <p:cNvSpPr txBox="1">
            <a:spLocks noGrp="1"/>
          </p:cNvSpPr>
          <p:nvPr>
            <p:ph type="body" idx="1"/>
          </p:nvPr>
        </p:nvSpPr>
        <p:spPr>
          <a:xfrm>
            <a:off x="829734" y="2160589"/>
            <a:ext cx="8596800" cy="388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1000"/>
              </a:spcBef>
              <a:spcAft>
                <a:spcPts val="0"/>
              </a:spcAft>
              <a:buSzPts val="1440"/>
              <a:buNone/>
            </a:pPr>
            <a:r>
              <a:rPr lang="en-US" sz="2500" b="1">
                <a:solidFill>
                  <a:srgbClr val="2C3841"/>
                </a:solidFill>
                <a:latin typeface="Calibri"/>
                <a:ea typeface="Calibri"/>
                <a:cs typeface="Calibri"/>
                <a:sym typeface="Calibri"/>
              </a:rPr>
              <a:t>Two Measure + One Dimension</a:t>
            </a:r>
            <a:endParaRPr sz="2500" b="1">
              <a:solidFill>
                <a:srgbClr val="2C3841"/>
              </a:solidFill>
              <a:latin typeface="Calibri"/>
              <a:ea typeface="Calibri"/>
              <a:cs typeface="Calibri"/>
              <a:sym typeface="Calibri"/>
            </a:endParaRPr>
          </a:p>
          <a:p>
            <a:pPr marL="0" lvl="0" indent="0" algn="l" rtl="0">
              <a:lnSpc>
                <a:spcPct val="100000"/>
              </a:lnSpc>
              <a:spcBef>
                <a:spcPts val="1000"/>
              </a:spcBef>
              <a:spcAft>
                <a:spcPts val="0"/>
              </a:spcAft>
              <a:buSzPts val="1440"/>
              <a:buNone/>
            </a:pPr>
            <a:r>
              <a:rPr lang="en-US" sz="2500">
                <a:solidFill>
                  <a:srgbClr val="2C3841"/>
                </a:solidFill>
                <a:latin typeface="Calibri"/>
                <a:ea typeface="Calibri"/>
                <a:cs typeface="Calibri"/>
                <a:sym typeface="Calibri"/>
              </a:rPr>
              <a:t>Business Stories :</a:t>
            </a:r>
            <a:endParaRPr sz="2500">
              <a:solidFill>
                <a:srgbClr val="2C3841"/>
              </a:solidFill>
              <a:latin typeface="Calibri"/>
              <a:ea typeface="Calibri"/>
              <a:cs typeface="Calibri"/>
              <a:sym typeface="Calibri"/>
            </a:endParaRPr>
          </a:p>
          <a:p>
            <a:pPr marL="609600" lvl="0" indent="-463550" algn="l" rtl="0">
              <a:lnSpc>
                <a:spcPct val="100000"/>
              </a:lnSpc>
              <a:spcBef>
                <a:spcPts val="1000"/>
              </a:spcBef>
              <a:spcAft>
                <a:spcPts val="0"/>
              </a:spcAft>
              <a:buClr>
                <a:srgbClr val="2C3841"/>
              </a:buClr>
              <a:buSzPts val="2500"/>
              <a:buFont typeface="Calibri"/>
              <a:buChar char="►"/>
            </a:pPr>
            <a:r>
              <a:rPr lang="en-US" sz="2500">
                <a:solidFill>
                  <a:srgbClr val="2C3841"/>
                </a:solidFill>
                <a:latin typeface="Calibri"/>
                <a:ea typeface="Calibri"/>
                <a:cs typeface="Calibri"/>
                <a:sym typeface="Calibri"/>
              </a:rPr>
              <a:t>Distribution</a:t>
            </a:r>
            <a:endParaRPr sz="2500">
              <a:solidFill>
                <a:srgbClr val="2C3841"/>
              </a:solidFill>
              <a:latin typeface="Calibri"/>
              <a:ea typeface="Calibri"/>
              <a:cs typeface="Calibri"/>
              <a:sym typeface="Calibri"/>
            </a:endParaRPr>
          </a:p>
          <a:p>
            <a:pPr marL="609600" lvl="0" indent="-463550" algn="l" rtl="0">
              <a:lnSpc>
                <a:spcPct val="100000"/>
              </a:lnSpc>
              <a:spcBef>
                <a:spcPts val="1000"/>
              </a:spcBef>
              <a:spcAft>
                <a:spcPts val="0"/>
              </a:spcAft>
              <a:buClr>
                <a:srgbClr val="2C3841"/>
              </a:buClr>
              <a:buSzPts val="2500"/>
              <a:buFont typeface="Calibri"/>
              <a:buChar char="►"/>
            </a:pPr>
            <a:r>
              <a:rPr lang="en-US" sz="2500">
                <a:solidFill>
                  <a:srgbClr val="2C3841"/>
                </a:solidFill>
                <a:latin typeface="Calibri"/>
                <a:ea typeface="Calibri"/>
                <a:cs typeface="Calibri"/>
                <a:sym typeface="Calibri"/>
              </a:rPr>
              <a:t>Hierarchy</a:t>
            </a:r>
            <a:endParaRPr sz="2500">
              <a:solidFill>
                <a:srgbClr val="2C3841"/>
              </a:solidFill>
              <a:latin typeface="Calibri"/>
              <a:ea typeface="Calibri"/>
              <a:cs typeface="Calibri"/>
              <a:sym typeface="Calibri"/>
            </a:endParaRPr>
          </a:p>
          <a:p>
            <a:pPr marL="0" lvl="0" indent="0" algn="l" rtl="0">
              <a:lnSpc>
                <a:spcPct val="100000"/>
              </a:lnSpc>
              <a:spcBef>
                <a:spcPts val="1000"/>
              </a:spcBef>
              <a:spcAft>
                <a:spcPts val="0"/>
              </a:spcAft>
              <a:buSzPts val="1440"/>
              <a:buNone/>
            </a:pPr>
            <a:r>
              <a:rPr lang="en-US" sz="2500">
                <a:solidFill>
                  <a:srgbClr val="2C3841"/>
                </a:solidFill>
                <a:latin typeface="Calibri"/>
                <a:ea typeface="Calibri"/>
                <a:cs typeface="Calibri"/>
                <a:sym typeface="Calibri"/>
              </a:rPr>
              <a:t>Common Plots :</a:t>
            </a:r>
            <a:endParaRPr sz="2500">
              <a:solidFill>
                <a:srgbClr val="2C3841"/>
              </a:solidFill>
              <a:latin typeface="Calibri"/>
              <a:ea typeface="Calibri"/>
              <a:cs typeface="Calibri"/>
              <a:sym typeface="Calibri"/>
            </a:endParaRPr>
          </a:p>
          <a:p>
            <a:pPr marL="609600" lvl="0" indent="-463550" algn="l" rtl="0">
              <a:lnSpc>
                <a:spcPct val="100000"/>
              </a:lnSpc>
              <a:spcBef>
                <a:spcPts val="1000"/>
              </a:spcBef>
              <a:spcAft>
                <a:spcPts val="0"/>
              </a:spcAft>
              <a:buClr>
                <a:srgbClr val="2C3841"/>
              </a:buClr>
              <a:buSzPts val="2500"/>
              <a:buFont typeface="Calibri"/>
              <a:buChar char="►"/>
            </a:pPr>
            <a:r>
              <a:rPr lang="en-US" sz="2500">
                <a:solidFill>
                  <a:srgbClr val="2C3841"/>
                </a:solidFill>
                <a:latin typeface="Calibri"/>
                <a:ea typeface="Calibri"/>
                <a:cs typeface="Calibri"/>
                <a:sym typeface="Calibri"/>
              </a:rPr>
              <a:t>Tree Map</a:t>
            </a:r>
            <a:endParaRPr sz="2500">
              <a:solidFill>
                <a:srgbClr val="2C384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ge15c5e5dcc_1_633"/>
          <p:cNvSpPr txBox="1">
            <a:spLocks noGrp="1"/>
          </p:cNvSpPr>
          <p:nvPr>
            <p:ph type="title"/>
          </p:nvPr>
        </p:nvSpPr>
        <p:spPr>
          <a:xfrm>
            <a:off x="925634" y="642650"/>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t>Tree Map</a:t>
            </a:r>
            <a:endParaRPr/>
          </a:p>
        </p:txBody>
      </p:sp>
      <p:grpSp>
        <p:nvGrpSpPr>
          <p:cNvPr id="352" name="Google Shape;352;ge15c5e5dcc_1_633"/>
          <p:cNvGrpSpPr/>
          <p:nvPr/>
        </p:nvGrpSpPr>
        <p:grpSpPr>
          <a:xfrm>
            <a:off x="925626" y="1520122"/>
            <a:ext cx="9947161" cy="4695227"/>
            <a:chOff x="925627" y="1520123"/>
            <a:chExt cx="8906576" cy="4168550"/>
          </a:xfrm>
        </p:grpSpPr>
        <p:pic>
          <p:nvPicPr>
            <p:cNvPr id="353" name="Google Shape;353;ge15c5e5dcc_1_633"/>
            <p:cNvPicPr preferRelativeResize="0"/>
            <p:nvPr/>
          </p:nvPicPr>
          <p:blipFill rotWithShape="1">
            <a:blip r:embed="rId3">
              <a:alphaModFix/>
            </a:blip>
            <a:srcRect/>
            <a:stretch/>
          </p:blipFill>
          <p:spPr>
            <a:xfrm>
              <a:off x="925627" y="1520123"/>
              <a:ext cx="6758649" cy="4168550"/>
            </a:xfrm>
            <a:prstGeom prst="rect">
              <a:avLst/>
            </a:prstGeom>
            <a:noFill/>
            <a:ln>
              <a:noFill/>
            </a:ln>
          </p:spPr>
        </p:pic>
        <p:pic>
          <p:nvPicPr>
            <p:cNvPr id="354" name="Google Shape;354;ge15c5e5dcc_1_633"/>
            <p:cNvPicPr preferRelativeResize="0"/>
            <p:nvPr/>
          </p:nvPicPr>
          <p:blipFill rotWithShape="1">
            <a:blip r:embed="rId4">
              <a:alphaModFix/>
            </a:blip>
            <a:srcRect/>
            <a:stretch/>
          </p:blipFill>
          <p:spPr>
            <a:xfrm>
              <a:off x="7901803" y="3242442"/>
              <a:ext cx="1930400" cy="723900"/>
            </a:xfrm>
            <a:prstGeom prst="rect">
              <a:avLst/>
            </a:prstGeom>
            <a:noFill/>
            <a:ln>
              <a:noFill/>
            </a:ln>
          </p:spPr>
        </p:pic>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ge15c5e5dcc_1_639"/>
          <p:cNvSpPr txBox="1">
            <a:spLocks noGrp="1"/>
          </p:cNvSpPr>
          <p:nvPr>
            <p:ph type="title"/>
          </p:nvPr>
        </p:nvSpPr>
        <p:spPr>
          <a:xfrm>
            <a:off x="892159" y="609600"/>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t>Tree Map</a:t>
            </a:r>
            <a:endParaRPr/>
          </a:p>
        </p:txBody>
      </p:sp>
      <p:grpSp>
        <p:nvGrpSpPr>
          <p:cNvPr id="360" name="Google Shape;360;ge15c5e5dcc_1_639"/>
          <p:cNvGrpSpPr/>
          <p:nvPr/>
        </p:nvGrpSpPr>
        <p:grpSpPr>
          <a:xfrm>
            <a:off x="1045400" y="1327942"/>
            <a:ext cx="7409487" cy="5165623"/>
            <a:chOff x="1045400" y="1274933"/>
            <a:chExt cx="7664928" cy="5564433"/>
          </a:xfrm>
        </p:grpSpPr>
        <p:pic>
          <p:nvPicPr>
            <p:cNvPr id="361" name="Google Shape;361;ge15c5e5dcc_1_639"/>
            <p:cNvPicPr preferRelativeResize="0"/>
            <p:nvPr/>
          </p:nvPicPr>
          <p:blipFill rotWithShape="1">
            <a:blip r:embed="rId3">
              <a:alphaModFix/>
            </a:blip>
            <a:srcRect/>
            <a:stretch/>
          </p:blipFill>
          <p:spPr>
            <a:xfrm>
              <a:off x="6779928" y="4445267"/>
              <a:ext cx="1930400" cy="723900"/>
            </a:xfrm>
            <a:prstGeom prst="rect">
              <a:avLst/>
            </a:prstGeom>
            <a:noFill/>
            <a:ln>
              <a:noFill/>
            </a:ln>
          </p:spPr>
        </p:pic>
        <p:pic>
          <p:nvPicPr>
            <p:cNvPr id="362" name="Google Shape;362;ge15c5e5dcc_1_639"/>
            <p:cNvPicPr preferRelativeResize="0"/>
            <p:nvPr/>
          </p:nvPicPr>
          <p:blipFill rotWithShape="1">
            <a:blip r:embed="rId4">
              <a:alphaModFix/>
            </a:blip>
            <a:srcRect/>
            <a:stretch/>
          </p:blipFill>
          <p:spPr>
            <a:xfrm>
              <a:off x="1045400" y="1274933"/>
              <a:ext cx="4313567" cy="5564433"/>
            </a:xfrm>
            <a:prstGeom prst="rect">
              <a:avLst/>
            </a:prstGeom>
            <a:noFill/>
            <a:ln>
              <a:noFill/>
            </a:ln>
          </p:spPr>
        </p:pic>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ge15c5e5dcc_1_639"/>
          <p:cNvSpPr txBox="1">
            <a:spLocks noGrp="1"/>
          </p:cNvSpPr>
          <p:nvPr>
            <p:ph type="title"/>
          </p:nvPr>
        </p:nvSpPr>
        <p:spPr>
          <a:xfrm>
            <a:off x="892159" y="609600"/>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dirty="0"/>
              <a:t>Python Libraries used for Data Visualization</a:t>
            </a:r>
            <a:endParaRPr dirty="0"/>
          </a:p>
        </p:txBody>
      </p:sp>
      <p:sp>
        <p:nvSpPr>
          <p:cNvPr id="2" name="TextBox 1">
            <a:extLst>
              <a:ext uri="{FF2B5EF4-FFF2-40B4-BE49-F238E27FC236}">
                <a16:creationId xmlns:a16="http://schemas.microsoft.com/office/drawing/2014/main" id="{48141BA8-E69A-4F41-B2B0-2B1507080B4A}"/>
              </a:ext>
            </a:extLst>
          </p:cNvPr>
          <p:cNvSpPr txBox="1"/>
          <p:nvPr/>
        </p:nvSpPr>
        <p:spPr>
          <a:xfrm>
            <a:off x="1947236" y="2215661"/>
            <a:ext cx="4963518"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Matplotlib</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Seaborn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Plotly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Bokeh</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Altair</a:t>
            </a:r>
          </a:p>
        </p:txBody>
      </p:sp>
    </p:spTree>
    <p:extLst>
      <p:ext uri="{BB962C8B-B14F-4D97-AF65-F5344CB8AC3E}">
        <p14:creationId xmlns:p14="http://schemas.microsoft.com/office/powerpoint/2010/main" val="847034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ge15c5e5dcc_1_639"/>
          <p:cNvSpPr txBox="1">
            <a:spLocks noGrp="1"/>
          </p:cNvSpPr>
          <p:nvPr>
            <p:ph type="title"/>
          </p:nvPr>
        </p:nvSpPr>
        <p:spPr>
          <a:xfrm>
            <a:off x="892159" y="609600"/>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dirty="0"/>
              <a:t>Data Visualization Tools</a:t>
            </a:r>
            <a:endParaRPr dirty="0"/>
          </a:p>
        </p:txBody>
      </p:sp>
      <p:sp>
        <p:nvSpPr>
          <p:cNvPr id="2" name="TextBox 1">
            <a:extLst>
              <a:ext uri="{FF2B5EF4-FFF2-40B4-BE49-F238E27FC236}">
                <a16:creationId xmlns:a16="http://schemas.microsoft.com/office/drawing/2014/main" id="{48141BA8-E69A-4F41-B2B0-2B1507080B4A}"/>
              </a:ext>
            </a:extLst>
          </p:cNvPr>
          <p:cNvSpPr txBox="1"/>
          <p:nvPr/>
        </p:nvSpPr>
        <p:spPr>
          <a:xfrm>
            <a:off x="1947236" y="2215661"/>
            <a:ext cx="4963518"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Power BI</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Tableau</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Qlik</a:t>
            </a:r>
          </a:p>
        </p:txBody>
      </p:sp>
    </p:spTree>
    <p:extLst>
      <p:ext uri="{BB962C8B-B14F-4D97-AF65-F5344CB8AC3E}">
        <p14:creationId xmlns:p14="http://schemas.microsoft.com/office/powerpoint/2010/main" val="1208629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e15c5e5dcc_1_478"/>
          <p:cNvSpPr txBox="1">
            <a:spLocks noGrp="1"/>
          </p:cNvSpPr>
          <p:nvPr>
            <p:ph type="title"/>
          </p:nvPr>
        </p:nvSpPr>
        <p:spPr>
          <a:xfrm>
            <a:off x="926609" y="299125"/>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t>Importance of Data Visualization</a:t>
            </a:r>
            <a:endParaRPr/>
          </a:p>
          <a:p>
            <a:pPr marL="0" lvl="0" indent="0" algn="l" rtl="0">
              <a:lnSpc>
                <a:spcPct val="100000"/>
              </a:lnSpc>
              <a:spcBef>
                <a:spcPts val="0"/>
              </a:spcBef>
              <a:spcAft>
                <a:spcPts val="0"/>
              </a:spcAft>
              <a:buSzPts val="1800"/>
              <a:buNone/>
            </a:pPr>
            <a:endParaRPr/>
          </a:p>
        </p:txBody>
      </p:sp>
      <p:pic>
        <p:nvPicPr>
          <p:cNvPr id="175" name="Google Shape;175;ge15c5e5dcc_1_478"/>
          <p:cNvPicPr preferRelativeResize="0"/>
          <p:nvPr/>
        </p:nvPicPr>
        <p:blipFill rotWithShape="1">
          <a:blip r:embed="rId3">
            <a:alphaModFix/>
          </a:blip>
          <a:srcRect/>
          <a:stretch/>
        </p:blipFill>
        <p:spPr>
          <a:xfrm>
            <a:off x="209825" y="1620025"/>
            <a:ext cx="9670699" cy="3877125"/>
          </a:xfrm>
          <a:prstGeom prst="rect">
            <a:avLst/>
          </a:prstGeom>
          <a:noFill/>
          <a:ln>
            <a:noFill/>
          </a:ln>
        </p:spPr>
      </p:pic>
      <p:sp>
        <p:nvSpPr>
          <p:cNvPr id="2" name="TextBox 1">
            <a:extLst>
              <a:ext uri="{FF2B5EF4-FFF2-40B4-BE49-F238E27FC236}">
                <a16:creationId xmlns:a16="http://schemas.microsoft.com/office/drawing/2014/main" id="{5DAAFEB7-A2A1-45E8-B410-DAAF6C25BCC6}"/>
              </a:ext>
            </a:extLst>
          </p:cNvPr>
          <p:cNvSpPr txBox="1"/>
          <p:nvPr/>
        </p:nvSpPr>
        <p:spPr>
          <a:xfrm>
            <a:off x="1060174" y="1205948"/>
            <a:ext cx="4002156" cy="307777"/>
          </a:xfrm>
          <a:prstGeom prst="rect">
            <a:avLst/>
          </a:prstGeom>
          <a:noFill/>
        </p:spPr>
        <p:txBody>
          <a:bodyPr wrap="square" rtlCol="0">
            <a:spAutoFit/>
          </a:bodyPr>
          <a:lstStyle/>
          <a:p>
            <a:r>
              <a:rPr lang="en-US" b="1" dirty="0">
                <a:solidFill>
                  <a:srgbClr val="C00000"/>
                </a:solidFill>
              </a:rPr>
              <a:t>Recommendations to Client</a:t>
            </a:r>
            <a:endParaRPr lang="en-IN" b="1" dirty="0">
              <a:solidFill>
                <a:srgbClr val="C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e15c5e5dcc_1_484"/>
          <p:cNvSpPr txBox="1">
            <a:spLocks noGrp="1"/>
          </p:cNvSpPr>
          <p:nvPr>
            <p:ph type="title"/>
          </p:nvPr>
        </p:nvSpPr>
        <p:spPr>
          <a:xfrm>
            <a:off x="892184" y="609600"/>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t>Choosing Charts based on Business Purpose</a:t>
            </a:r>
            <a:endParaRPr/>
          </a:p>
        </p:txBody>
      </p:sp>
      <p:sp>
        <p:nvSpPr>
          <p:cNvPr id="181" name="Google Shape;181;ge15c5e5dcc_1_484"/>
          <p:cNvSpPr txBox="1">
            <a:spLocks noGrp="1"/>
          </p:cNvSpPr>
          <p:nvPr>
            <p:ph type="body" idx="1"/>
          </p:nvPr>
        </p:nvSpPr>
        <p:spPr>
          <a:xfrm>
            <a:off x="2787050" y="2045600"/>
            <a:ext cx="3525600" cy="408600"/>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100000"/>
              </a:lnSpc>
              <a:spcBef>
                <a:spcPts val="1000"/>
              </a:spcBef>
              <a:spcAft>
                <a:spcPts val="0"/>
              </a:spcAft>
              <a:buSzPts val="1440"/>
              <a:buNone/>
            </a:pPr>
            <a:r>
              <a:rPr lang="en-US" sz="2500" b="1">
                <a:solidFill>
                  <a:srgbClr val="2C3841"/>
                </a:solidFill>
              </a:rPr>
              <a:t>Display Single Figure </a:t>
            </a:r>
            <a:endParaRPr sz="2500" b="1">
              <a:solidFill>
                <a:srgbClr val="2C3841"/>
              </a:solidFill>
            </a:endParaRPr>
          </a:p>
        </p:txBody>
      </p:sp>
      <p:pic>
        <p:nvPicPr>
          <p:cNvPr id="182" name="Google Shape;182;ge15c5e5dcc_1_484"/>
          <p:cNvPicPr preferRelativeResize="0"/>
          <p:nvPr/>
        </p:nvPicPr>
        <p:blipFill rotWithShape="1">
          <a:blip r:embed="rId3">
            <a:alphaModFix/>
          </a:blip>
          <a:srcRect/>
          <a:stretch/>
        </p:blipFill>
        <p:spPr>
          <a:xfrm>
            <a:off x="1490033" y="2569295"/>
            <a:ext cx="7087067" cy="3161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e15c5e5dcc_1_508"/>
          <p:cNvSpPr txBox="1">
            <a:spLocks noGrp="1"/>
          </p:cNvSpPr>
          <p:nvPr>
            <p:ph type="title"/>
          </p:nvPr>
        </p:nvSpPr>
        <p:spPr>
          <a:xfrm>
            <a:off x="934007" y="630132"/>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dirty="0"/>
              <a:t>Choosing Charts based on Business Purpose</a:t>
            </a:r>
            <a:endParaRPr dirty="0"/>
          </a:p>
        </p:txBody>
      </p:sp>
      <p:sp>
        <p:nvSpPr>
          <p:cNvPr id="188" name="Google Shape;188;ge15c5e5dcc_1_508"/>
          <p:cNvSpPr txBox="1">
            <a:spLocks noGrp="1"/>
          </p:cNvSpPr>
          <p:nvPr>
            <p:ph type="body" idx="1"/>
          </p:nvPr>
        </p:nvSpPr>
        <p:spPr>
          <a:xfrm>
            <a:off x="3998924" y="1930500"/>
            <a:ext cx="1537200" cy="4671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1000"/>
              </a:spcBef>
              <a:spcAft>
                <a:spcPts val="0"/>
              </a:spcAft>
              <a:buSzPts val="440"/>
              <a:buNone/>
            </a:pPr>
            <a:r>
              <a:rPr lang="en-US" b="1">
                <a:solidFill>
                  <a:srgbClr val="2C3841"/>
                </a:solidFill>
                <a:latin typeface="Calibri"/>
                <a:ea typeface="Calibri"/>
                <a:cs typeface="Calibri"/>
                <a:sym typeface="Calibri"/>
              </a:rPr>
              <a:t>Relationship</a:t>
            </a:r>
            <a:endParaRPr b="1">
              <a:solidFill>
                <a:srgbClr val="2C3841"/>
              </a:solidFill>
              <a:latin typeface="Calibri"/>
              <a:ea typeface="Calibri"/>
              <a:cs typeface="Calibri"/>
              <a:sym typeface="Calibri"/>
            </a:endParaRPr>
          </a:p>
          <a:p>
            <a:pPr marL="609600" lvl="0" indent="0" algn="l" rtl="0">
              <a:lnSpc>
                <a:spcPct val="80000"/>
              </a:lnSpc>
              <a:spcBef>
                <a:spcPts val="1000"/>
              </a:spcBef>
              <a:spcAft>
                <a:spcPts val="0"/>
              </a:spcAft>
              <a:buSzPts val="440"/>
              <a:buNone/>
            </a:pPr>
            <a:endParaRPr b="1">
              <a:solidFill>
                <a:srgbClr val="2C3841"/>
              </a:solidFill>
              <a:latin typeface="Calibri"/>
              <a:ea typeface="Calibri"/>
              <a:cs typeface="Calibri"/>
              <a:sym typeface="Calibri"/>
            </a:endParaRPr>
          </a:p>
        </p:txBody>
      </p:sp>
      <p:pic>
        <p:nvPicPr>
          <p:cNvPr id="189" name="Google Shape;189;ge15c5e5dcc_1_508"/>
          <p:cNvPicPr preferRelativeResize="0"/>
          <p:nvPr/>
        </p:nvPicPr>
        <p:blipFill rotWithShape="1">
          <a:blip r:embed="rId3">
            <a:alphaModFix/>
          </a:blip>
          <a:srcRect/>
          <a:stretch/>
        </p:blipFill>
        <p:spPr>
          <a:xfrm>
            <a:off x="750374" y="2397600"/>
            <a:ext cx="8596802" cy="379818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e15c5e5dcc_1_490"/>
          <p:cNvSpPr txBox="1">
            <a:spLocks noGrp="1"/>
          </p:cNvSpPr>
          <p:nvPr>
            <p:ph type="title"/>
          </p:nvPr>
        </p:nvSpPr>
        <p:spPr>
          <a:xfrm>
            <a:off x="859934" y="642650"/>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t>Choosing Charts based on Business Purpose</a:t>
            </a:r>
            <a:endParaRPr/>
          </a:p>
        </p:txBody>
      </p:sp>
      <p:sp>
        <p:nvSpPr>
          <p:cNvPr id="195" name="Google Shape;195;ge15c5e5dcc_1_490"/>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p>
            <a:pPr marL="3048000" lvl="0" indent="609600" algn="l" rtl="0">
              <a:lnSpc>
                <a:spcPct val="100000"/>
              </a:lnSpc>
              <a:spcBef>
                <a:spcPts val="1000"/>
              </a:spcBef>
              <a:spcAft>
                <a:spcPts val="0"/>
              </a:spcAft>
              <a:buSzPts val="1440"/>
              <a:buNone/>
            </a:pPr>
            <a:r>
              <a:rPr lang="en-US" sz="2500" b="1">
                <a:solidFill>
                  <a:srgbClr val="2C3841"/>
                </a:solidFill>
              </a:rPr>
              <a:t>       Compare  </a:t>
            </a:r>
            <a:endParaRPr sz="2500" b="1">
              <a:solidFill>
                <a:srgbClr val="2C3841"/>
              </a:solidFill>
            </a:endParaRPr>
          </a:p>
          <a:p>
            <a:pPr marL="609600" lvl="0" indent="0" algn="l" rtl="0">
              <a:lnSpc>
                <a:spcPct val="100000"/>
              </a:lnSpc>
              <a:spcBef>
                <a:spcPts val="1000"/>
              </a:spcBef>
              <a:spcAft>
                <a:spcPts val="0"/>
              </a:spcAft>
              <a:buSzPts val="1440"/>
              <a:buNone/>
            </a:pPr>
            <a:endParaRPr sz="2500" b="1">
              <a:solidFill>
                <a:srgbClr val="2C3841"/>
              </a:solidFill>
            </a:endParaRPr>
          </a:p>
        </p:txBody>
      </p:sp>
      <p:pic>
        <p:nvPicPr>
          <p:cNvPr id="196" name="Google Shape;196;ge15c5e5dcc_1_490"/>
          <p:cNvPicPr preferRelativeResize="0"/>
          <p:nvPr/>
        </p:nvPicPr>
        <p:blipFill rotWithShape="1">
          <a:blip r:embed="rId3">
            <a:alphaModFix/>
          </a:blip>
          <a:srcRect/>
          <a:stretch/>
        </p:blipFill>
        <p:spPr>
          <a:xfrm>
            <a:off x="859927" y="2160602"/>
            <a:ext cx="7006126" cy="36181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e15c5e5dcc_1_496"/>
          <p:cNvSpPr txBox="1">
            <a:spLocks noGrp="1"/>
          </p:cNvSpPr>
          <p:nvPr>
            <p:ph type="title"/>
          </p:nvPr>
        </p:nvSpPr>
        <p:spPr>
          <a:xfrm>
            <a:off x="892159" y="609600"/>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t>Choosing Charts based on Business Purpose</a:t>
            </a:r>
            <a:endParaRPr/>
          </a:p>
        </p:txBody>
      </p:sp>
      <p:pic>
        <p:nvPicPr>
          <p:cNvPr id="202" name="Google Shape;202;ge15c5e5dcc_1_496"/>
          <p:cNvPicPr preferRelativeResize="0"/>
          <p:nvPr/>
        </p:nvPicPr>
        <p:blipFill rotWithShape="1">
          <a:blip r:embed="rId3">
            <a:alphaModFix/>
          </a:blip>
          <a:srcRect/>
          <a:stretch/>
        </p:blipFill>
        <p:spPr>
          <a:xfrm>
            <a:off x="892150" y="2093775"/>
            <a:ext cx="8196173" cy="3516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e15c5e5dcc_1_502"/>
          <p:cNvSpPr txBox="1">
            <a:spLocks noGrp="1"/>
          </p:cNvSpPr>
          <p:nvPr>
            <p:ph type="title"/>
          </p:nvPr>
        </p:nvSpPr>
        <p:spPr>
          <a:xfrm>
            <a:off x="941759" y="609600"/>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t>Choosing Charts based on Business Purpose</a:t>
            </a:r>
            <a:endParaRPr/>
          </a:p>
        </p:txBody>
      </p:sp>
      <p:pic>
        <p:nvPicPr>
          <p:cNvPr id="208" name="Google Shape;208;ge15c5e5dcc_1_502"/>
          <p:cNvPicPr preferRelativeResize="0"/>
          <p:nvPr/>
        </p:nvPicPr>
        <p:blipFill rotWithShape="1">
          <a:blip r:embed="rId3">
            <a:alphaModFix/>
          </a:blip>
          <a:srcRect/>
          <a:stretch/>
        </p:blipFill>
        <p:spPr>
          <a:xfrm>
            <a:off x="1413426" y="2529601"/>
            <a:ext cx="6419548" cy="3977725"/>
          </a:xfrm>
          <a:prstGeom prst="rect">
            <a:avLst/>
          </a:prstGeom>
          <a:noFill/>
          <a:ln>
            <a:noFill/>
          </a:ln>
        </p:spPr>
      </p:pic>
      <p:sp>
        <p:nvSpPr>
          <p:cNvPr id="209" name="Google Shape;209;ge15c5e5dcc_1_502"/>
          <p:cNvSpPr txBox="1">
            <a:spLocks noGrp="1"/>
          </p:cNvSpPr>
          <p:nvPr>
            <p:ph type="body" idx="1"/>
          </p:nvPr>
        </p:nvSpPr>
        <p:spPr>
          <a:xfrm>
            <a:off x="2110202" y="1823575"/>
            <a:ext cx="5694900" cy="6477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00000"/>
              </a:lnSpc>
              <a:spcBef>
                <a:spcPts val="1000"/>
              </a:spcBef>
              <a:spcAft>
                <a:spcPts val="0"/>
              </a:spcAft>
              <a:buSzPct val="51428"/>
              <a:buNone/>
            </a:pPr>
            <a:r>
              <a:rPr lang="en-US" sz="4000" b="1">
                <a:solidFill>
                  <a:srgbClr val="2C3841"/>
                </a:solidFill>
              </a:rPr>
              <a:t> Two Steps Process</a:t>
            </a:r>
            <a:endParaRPr sz="4000" b="1">
              <a:solidFill>
                <a:srgbClr val="2C3841"/>
              </a:solidFill>
            </a:endParaRPr>
          </a:p>
          <a:p>
            <a:pPr marL="457200" lvl="0" indent="-292100" algn="l" rtl="0">
              <a:lnSpc>
                <a:spcPct val="171429"/>
              </a:lnSpc>
              <a:spcBef>
                <a:spcPts val="0"/>
              </a:spcBef>
              <a:spcAft>
                <a:spcPts val="0"/>
              </a:spcAft>
              <a:buClr>
                <a:srgbClr val="373737"/>
              </a:buClr>
              <a:buSzPct val="100000"/>
              <a:buFont typeface="Arial"/>
              <a:buAutoNum type="arabicPeriod"/>
            </a:pPr>
            <a:r>
              <a:rPr lang="en-US" sz="4000">
                <a:solidFill>
                  <a:srgbClr val="373737"/>
                </a:solidFill>
                <a:highlight>
                  <a:srgbClr val="FFFFFF"/>
                </a:highlight>
                <a:latin typeface="Arial"/>
                <a:ea typeface="Arial"/>
                <a:cs typeface="Arial"/>
                <a:sym typeface="Arial"/>
              </a:rPr>
              <a:t>Determine your visualization goal</a:t>
            </a:r>
            <a:endParaRPr sz="4000">
              <a:solidFill>
                <a:srgbClr val="373737"/>
              </a:solidFill>
              <a:highlight>
                <a:srgbClr val="FFFFFF"/>
              </a:highlight>
              <a:latin typeface="Arial"/>
              <a:ea typeface="Arial"/>
              <a:cs typeface="Arial"/>
              <a:sym typeface="Arial"/>
            </a:endParaRPr>
          </a:p>
          <a:p>
            <a:pPr marL="457200" lvl="0" indent="-292100" algn="l" rtl="0">
              <a:lnSpc>
                <a:spcPct val="171429"/>
              </a:lnSpc>
              <a:spcBef>
                <a:spcPts val="0"/>
              </a:spcBef>
              <a:spcAft>
                <a:spcPts val="0"/>
              </a:spcAft>
              <a:buClr>
                <a:srgbClr val="373737"/>
              </a:buClr>
              <a:buSzPct val="100000"/>
              <a:buFont typeface="Arial"/>
              <a:buAutoNum type="arabicPeriod"/>
            </a:pPr>
            <a:r>
              <a:rPr lang="en-US" sz="4000">
                <a:solidFill>
                  <a:srgbClr val="373737"/>
                </a:solidFill>
                <a:highlight>
                  <a:srgbClr val="FFFFFF"/>
                </a:highlight>
                <a:latin typeface="Arial"/>
                <a:ea typeface="Arial"/>
                <a:cs typeface="Arial"/>
                <a:sym typeface="Arial"/>
              </a:rPr>
              <a:t>Choose the best chart to achieve that goal</a:t>
            </a:r>
            <a:endParaRPr sz="4000">
              <a:solidFill>
                <a:srgbClr val="373737"/>
              </a:solidFill>
              <a:highlight>
                <a:srgbClr val="FFFFFF"/>
              </a:highlight>
              <a:latin typeface="Arial"/>
              <a:ea typeface="Arial"/>
              <a:cs typeface="Arial"/>
              <a:sym typeface="Arial"/>
            </a:endParaRPr>
          </a:p>
          <a:p>
            <a:pPr marL="0" lvl="0" indent="0" algn="l" rtl="0">
              <a:lnSpc>
                <a:spcPct val="100000"/>
              </a:lnSpc>
              <a:spcBef>
                <a:spcPts val="1800"/>
              </a:spcBef>
              <a:spcAft>
                <a:spcPts val="0"/>
              </a:spcAft>
              <a:buSzPct val="82285"/>
              <a:buNone/>
            </a:pPr>
            <a:r>
              <a:rPr lang="en-US" sz="2500" b="1">
                <a:solidFill>
                  <a:srgbClr val="2C3841"/>
                </a:solidFill>
              </a:rPr>
              <a:t> </a:t>
            </a:r>
            <a:endParaRPr sz="2500" b="1">
              <a:solidFill>
                <a:srgbClr val="2C3841"/>
              </a:solidFill>
            </a:endParaRPr>
          </a:p>
          <a:p>
            <a:pPr marL="609600" lvl="0" indent="0" algn="l" rtl="0">
              <a:lnSpc>
                <a:spcPct val="100000"/>
              </a:lnSpc>
              <a:spcBef>
                <a:spcPts val="1000"/>
              </a:spcBef>
              <a:spcAft>
                <a:spcPts val="0"/>
              </a:spcAft>
              <a:buSzPct val="82285"/>
              <a:buNone/>
            </a:pPr>
            <a:endParaRPr sz="2500" b="1">
              <a:solidFill>
                <a:srgbClr val="2C3841"/>
              </a:solidFill>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1650</Words>
  <Application>Microsoft Office PowerPoint</Application>
  <PresentationFormat>Widescreen</PresentationFormat>
  <Paragraphs>257</Paragraphs>
  <Slides>38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Noto Sans Symbols</vt:lpstr>
      <vt:lpstr>Trebuchet MS</vt:lpstr>
      <vt:lpstr>Facet</vt:lpstr>
      <vt:lpstr>Exploratory Data Analysis</vt:lpstr>
      <vt:lpstr>Data Visualization and Insights</vt:lpstr>
      <vt:lpstr>Importance of Data Visualization </vt:lpstr>
      <vt:lpstr>Importance of Data Visualization </vt:lpstr>
      <vt:lpstr>Choosing Charts based on Business Purpose</vt:lpstr>
      <vt:lpstr>Choosing Charts based on Business Purpose</vt:lpstr>
      <vt:lpstr>Choosing Charts based on Business Purpose</vt:lpstr>
      <vt:lpstr>Choosing Charts based on Business Purpose</vt:lpstr>
      <vt:lpstr>Choosing Charts based on Business Purpose</vt:lpstr>
      <vt:lpstr>Measures and Dimensions</vt:lpstr>
      <vt:lpstr>Choosing Charts based on Data Type</vt:lpstr>
      <vt:lpstr>Choosing Charts based on Data Type</vt:lpstr>
      <vt:lpstr>Bar Plot</vt:lpstr>
      <vt:lpstr>Bar Plot</vt:lpstr>
      <vt:lpstr>Heat Plot</vt:lpstr>
      <vt:lpstr>Choosing Charts based on Data Type</vt:lpstr>
      <vt:lpstr>Scatter Plot - Snapshot of Different Relationships</vt:lpstr>
      <vt:lpstr>Scatter plot</vt:lpstr>
      <vt:lpstr>Scatter Plot</vt:lpstr>
      <vt:lpstr>Choosing Charts based on Data Type</vt:lpstr>
      <vt:lpstr>Histogram</vt:lpstr>
      <vt:lpstr>Histogram</vt:lpstr>
      <vt:lpstr>Histogram </vt:lpstr>
      <vt:lpstr>Pie Chart</vt:lpstr>
      <vt:lpstr>Pie Chart </vt:lpstr>
      <vt:lpstr>Box Plot (i.e. Box and Whisker Plot)</vt:lpstr>
      <vt:lpstr>Box Plot </vt:lpstr>
      <vt:lpstr>Box Plot </vt:lpstr>
      <vt:lpstr>Box Plot </vt:lpstr>
      <vt:lpstr>Choosing Charts based on Data Type</vt:lpstr>
      <vt:lpstr>Line Graph</vt:lpstr>
      <vt:lpstr>Stacked line graphs</vt:lpstr>
      <vt:lpstr>Stacked line graphs</vt:lpstr>
      <vt:lpstr>Choosing Charts based on Data Type</vt:lpstr>
      <vt:lpstr>Tree Map</vt:lpstr>
      <vt:lpstr>Tree Map</vt:lpstr>
      <vt:lpstr>Python Libraries used for Data Visualization</vt:lpstr>
      <vt:lpstr>Data Visualization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Nishanthini M g m</dc:creator>
  <cp:lastModifiedBy>Yogalakshmi Sekar</cp:lastModifiedBy>
  <cp:revision>18</cp:revision>
  <dcterms:created xsi:type="dcterms:W3CDTF">2020-03-09T07:30:05Z</dcterms:created>
  <dcterms:modified xsi:type="dcterms:W3CDTF">2021-07-06T05:29:52Z</dcterms:modified>
</cp:coreProperties>
</file>