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2"/>
  </p:notesMasterIdLst>
  <p:sldIdLst>
    <p:sldId id="256" r:id="rId2"/>
    <p:sldId id="445" r:id="rId3"/>
    <p:sldId id="866" r:id="rId4"/>
    <p:sldId id="867" r:id="rId5"/>
    <p:sldId id="882" r:id="rId6"/>
    <p:sldId id="868" r:id="rId7"/>
    <p:sldId id="869" r:id="rId8"/>
    <p:sldId id="870" r:id="rId9"/>
    <p:sldId id="871" r:id="rId10"/>
    <p:sldId id="873" r:id="rId11"/>
    <p:sldId id="874" r:id="rId12"/>
    <p:sldId id="872" r:id="rId13"/>
    <p:sldId id="883" r:id="rId14"/>
    <p:sldId id="875" r:id="rId15"/>
    <p:sldId id="876" r:id="rId16"/>
    <p:sldId id="877" r:id="rId17"/>
    <p:sldId id="878" r:id="rId18"/>
    <p:sldId id="879" r:id="rId19"/>
    <p:sldId id="880" r:id="rId20"/>
    <p:sldId id="8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94660"/>
  </p:normalViewPr>
  <p:slideViewPr>
    <p:cSldViewPr snapToGrid="0">
      <p:cViewPr varScale="1">
        <p:scale>
          <a:sx n="65" d="100"/>
          <a:sy n="65" d="100"/>
        </p:scale>
        <p:origin x="7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436E31-2321-41A0-9BC3-BE1A9FE328D6}" type="datetimeFigureOut">
              <a:rPr lang="en-IN" smtClean="0"/>
              <a:t>25-08-2021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C492BC-2FEF-498F-A4F2-3A1E80AD7A28}" type="slidenum">
              <a:rPr lang="en-IN" smtClean="0"/>
              <a:t>‹#›</a:t>
            </a:fld>
            <a:endParaRPr lang="en-IN"/>
          </a:p>
        </p:txBody>
      </p:sp>
    </p:spTree>
    <p:extLst>
      <p:ext uri="{BB962C8B-B14F-4D97-AF65-F5344CB8AC3E}">
        <p14:creationId xmlns:p14="http://schemas.microsoft.com/office/powerpoint/2010/main" val="325576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39d891b3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56" name="Google Shape;156;ge39d891b3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https://stackoverflow.com/questions/49456385/running-flask-from-ipython-raises-systemexit</a:t>
            </a:r>
          </a:p>
        </p:txBody>
      </p:sp>
      <p:sp>
        <p:nvSpPr>
          <p:cNvPr id="4" name="Slide Number Placeholder 3"/>
          <p:cNvSpPr>
            <a:spLocks noGrp="1"/>
          </p:cNvSpPr>
          <p:nvPr>
            <p:ph type="sldNum" sz="quarter" idx="5"/>
          </p:nvPr>
        </p:nvSpPr>
        <p:spPr/>
        <p:txBody>
          <a:bodyPr/>
          <a:lstStyle/>
          <a:p>
            <a:fld id="{C2C492BC-2FEF-498F-A4F2-3A1E80AD7A28}" type="slidenum">
              <a:rPr lang="en-IN" smtClean="0"/>
              <a:t>11</a:t>
            </a:fld>
            <a:endParaRPr lang="en-IN"/>
          </a:p>
        </p:txBody>
      </p:sp>
    </p:spTree>
    <p:extLst>
      <p:ext uri="{BB962C8B-B14F-4D97-AF65-F5344CB8AC3E}">
        <p14:creationId xmlns:p14="http://schemas.microsoft.com/office/powerpoint/2010/main" val="1337605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https://flask.palletsprojects.com/en/0.12.x/deploying/</a:t>
            </a:r>
          </a:p>
          <a:p>
            <a:r>
              <a:rPr lang="en-IN" dirty="0"/>
              <a:t>https://stackoverflow.com/questions/38982807/are-a-wsgi-server-and-http-server-required-to-serve-a-flask-app/38982989#38982989</a:t>
            </a:r>
          </a:p>
        </p:txBody>
      </p:sp>
      <p:sp>
        <p:nvSpPr>
          <p:cNvPr id="4" name="Slide Number Placeholder 3"/>
          <p:cNvSpPr>
            <a:spLocks noGrp="1"/>
          </p:cNvSpPr>
          <p:nvPr>
            <p:ph type="sldNum" sz="quarter" idx="5"/>
          </p:nvPr>
        </p:nvSpPr>
        <p:spPr/>
        <p:txBody>
          <a:bodyPr/>
          <a:lstStyle/>
          <a:p>
            <a:fld id="{C2C492BC-2FEF-498F-A4F2-3A1E80AD7A28}" type="slidenum">
              <a:rPr lang="en-IN" smtClean="0"/>
              <a:t>12</a:t>
            </a:fld>
            <a:endParaRPr lang="en-IN"/>
          </a:p>
        </p:txBody>
      </p:sp>
    </p:spTree>
    <p:extLst>
      <p:ext uri="{BB962C8B-B14F-4D97-AF65-F5344CB8AC3E}">
        <p14:creationId xmlns:p14="http://schemas.microsoft.com/office/powerpoint/2010/main" val="2935779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https://flask.palletsprojects.com/en/0.12.x/deploying/</a:t>
            </a:r>
          </a:p>
          <a:p>
            <a:r>
              <a:rPr lang="en-IN" dirty="0"/>
              <a:t>https://stackoverflow.com/questions/38982807/are-a-wsgi-server-and-http-server-required-to-serve-a-flask-app/38982989#38982989</a:t>
            </a:r>
          </a:p>
          <a:p>
            <a:r>
              <a:rPr lang="en-IN" dirty="0">
                <a:effectLst/>
              </a:rPr>
              <a:t>#https://stackoverflow.com/questions/49456385/running-flask-from-ipython-raises-systemexit</a:t>
            </a:r>
            <a:endParaRPr lang="en-IN" dirty="0"/>
          </a:p>
        </p:txBody>
      </p:sp>
      <p:sp>
        <p:nvSpPr>
          <p:cNvPr id="4" name="Slide Number Placeholder 3"/>
          <p:cNvSpPr>
            <a:spLocks noGrp="1"/>
          </p:cNvSpPr>
          <p:nvPr>
            <p:ph type="sldNum" sz="quarter" idx="5"/>
          </p:nvPr>
        </p:nvSpPr>
        <p:spPr/>
        <p:txBody>
          <a:bodyPr/>
          <a:lstStyle/>
          <a:p>
            <a:fld id="{C2C492BC-2FEF-498F-A4F2-3A1E80AD7A28}" type="slidenum">
              <a:rPr lang="en-IN" smtClean="0"/>
              <a:t>13</a:t>
            </a:fld>
            <a:endParaRPr lang="en-IN"/>
          </a:p>
        </p:txBody>
      </p:sp>
    </p:spTree>
    <p:extLst>
      <p:ext uri="{BB962C8B-B14F-4D97-AF65-F5344CB8AC3E}">
        <p14:creationId xmlns:p14="http://schemas.microsoft.com/office/powerpoint/2010/main" val="1981804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https://www.tutorialspoint.com/flask/flask_variable_rules.htm</a:t>
            </a:r>
          </a:p>
        </p:txBody>
      </p:sp>
      <p:sp>
        <p:nvSpPr>
          <p:cNvPr id="4" name="Slide Number Placeholder 3"/>
          <p:cNvSpPr>
            <a:spLocks noGrp="1"/>
          </p:cNvSpPr>
          <p:nvPr>
            <p:ph type="sldNum" sz="quarter" idx="5"/>
          </p:nvPr>
        </p:nvSpPr>
        <p:spPr/>
        <p:txBody>
          <a:bodyPr/>
          <a:lstStyle/>
          <a:p>
            <a:fld id="{C2C492BC-2FEF-498F-A4F2-3A1E80AD7A28}" type="slidenum">
              <a:rPr lang="en-IN" smtClean="0"/>
              <a:t>14</a:t>
            </a:fld>
            <a:endParaRPr lang="en-IN"/>
          </a:p>
        </p:txBody>
      </p:sp>
    </p:spTree>
    <p:extLst>
      <p:ext uri="{BB962C8B-B14F-4D97-AF65-F5344CB8AC3E}">
        <p14:creationId xmlns:p14="http://schemas.microsoft.com/office/powerpoint/2010/main" val="1350249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https://www.tutorialspoint.com/flask/flask_http_methods.htm</a:t>
            </a:r>
          </a:p>
          <a:p>
            <a:r>
              <a:rPr lang="en-IN" dirty="0"/>
              <a:t>https://stackoverflow.com/questions/37582815/what-is-the-difference-between-get-and-post-method-in-rest-api-ios</a:t>
            </a:r>
          </a:p>
        </p:txBody>
      </p:sp>
      <p:sp>
        <p:nvSpPr>
          <p:cNvPr id="4" name="Slide Number Placeholder 3"/>
          <p:cNvSpPr>
            <a:spLocks noGrp="1"/>
          </p:cNvSpPr>
          <p:nvPr>
            <p:ph type="sldNum" sz="quarter" idx="5"/>
          </p:nvPr>
        </p:nvSpPr>
        <p:spPr/>
        <p:txBody>
          <a:bodyPr/>
          <a:lstStyle/>
          <a:p>
            <a:fld id="{C2C492BC-2FEF-498F-A4F2-3A1E80AD7A28}" type="slidenum">
              <a:rPr lang="en-IN" smtClean="0"/>
              <a:t>15</a:t>
            </a:fld>
            <a:endParaRPr lang="en-IN"/>
          </a:p>
        </p:txBody>
      </p:sp>
    </p:spTree>
    <p:extLst>
      <p:ext uri="{BB962C8B-B14F-4D97-AF65-F5344CB8AC3E}">
        <p14:creationId xmlns:p14="http://schemas.microsoft.com/office/powerpoint/2010/main" val="1875161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2C492BC-2FEF-498F-A4F2-3A1E80AD7A28}" type="slidenum">
              <a:rPr lang="en-IN" smtClean="0"/>
              <a:t>16</a:t>
            </a:fld>
            <a:endParaRPr lang="en-IN"/>
          </a:p>
        </p:txBody>
      </p:sp>
    </p:spTree>
    <p:extLst>
      <p:ext uri="{BB962C8B-B14F-4D97-AF65-F5344CB8AC3E}">
        <p14:creationId xmlns:p14="http://schemas.microsoft.com/office/powerpoint/2010/main" val="2724964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https://www.tutorialspoint.com/flask/flask_templates.htm</a:t>
            </a:r>
          </a:p>
        </p:txBody>
      </p:sp>
      <p:sp>
        <p:nvSpPr>
          <p:cNvPr id="4" name="Slide Number Placeholder 3"/>
          <p:cNvSpPr>
            <a:spLocks noGrp="1"/>
          </p:cNvSpPr>
          <p:nvPr>
            <p:ph type="sldNum" sz="quarter" idx="5"/>
          </p:nvPr>
        </p:nvSpPr>
        <p:spPr/>
        <p:txBody>
          <a:bodyPr/>
          <a:lstStyle/>
          <a:p>
            <a:fld id="{C2C492BC-2FEF-498F-A4F2-3A1E80AD7A28}" type="slidenum">
              <a:rPr lang="en-IN" smtClean="0"/>
              <a:t>17</a:t>
            </a:fld>
            <a:endParaRPr lang="en-IN"/>
          </a:p>
        </p:txBody>
      </p:sp>
    </p:spTree>
    <p:extLst>
      <p:ext uri="{BB962C8B-B14F-4D97-AF65-F5344CB8AC3E}">
        <p14:creationId xmlns:p14="http://schemas.microsoft.com/office/powerpoint/2010/main" val="2774156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https://www.tutorialspoint.com/flask/flask_templates.htm</a:t>
            </a:r>
          </a:p>
        </p:txBody>
      </p:sp>
      <p:sp>
        <p:nvSpPr>
          <p:cNvPr id="4" name="Slide Number Placeholder 3"/>
          <p:cNvSpPr>
            <a:spLocks noGrp="1"/>
          </p:cNvSpPr>
          <p:nvPr>
            <p:ph type="sldNum" sz="quarter" idx="5"/>
          </p:nvPr>
        </p:nvSpPr>
        <p:spPr/>
        <p:txBody>
          <a:bodyPr/>
          <a:lstStyle/>
          <a:p>
            <a:fld id="{C2C492BC-2FEF-498F-A4F2-3A1E80AD7A28}" type="slidenum">
              <a:rPr lang="en-IN" smtClean="0"/>
              <a:t>18</a:t>
            </a:fld>
            <a:endParaRPr lang="en-IN"/>
          </a:p>
        </p:txBody>
      </p:sp>
    </p:spTree>
    <p:extLst>
      <p:ext uri="{BB962C8B-B14F-4D97-AF65-F5344CB8AC3E}">
        <p14:creationId xmlns:p14="http://schemas.microsoft.com/office/powerpoint/2010/main" val="4222771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https://itnext.io/flask-sessions-what-are-they-for-how-it-works-what-options-i-have-to-persist-this-data-4ca48a34d3</a:t>
            </a:r>
          </a:p>
          <a:p>
            <a:r>
              <a:rPr lang="en-IN" dirty="0"/>
              <a:t>https://www.youtube.com/watch?v=iIhAfX4iek0</a:t>
            </a:r>
          </a:p>
        </p:txBody>
      </p:sp>
      <p:sp>
        <p:nvSpPr>
          <p:cNvPr id="4" name="Slide Number Placeholder 3"/>
          <p:cNvSpPr>
            <a:spLocks noGrp="1"/>
          </p:cNvSpPr>
          <p:nvPr>
            <p:ph type="sldNum" sz="quarter" idx="5"/>
          </p:nvPr>
        </p:nvSpPr>
        <p:spPr/>
        <p:txBody>
          <a:bodyPr/>
          <a:lstStyle/>
          <a:p>
            <a:fld id="{C2C492BC-2FEF-498F-A4F2-3A1E80AD7A28}" type="slidenum">
              <a:rPr lang="en-IN" smtClean="0"/>
              <a:t>19</a:t>
            </a:fld>
            <a:endParaRPr lang="en-IN"/>
          </a:p>
        </p:txBody>
      </p:sp>
    </p:spTree>
    <p:extLst>
      <p:ext uri="{BB962C8B-B14F-4D97-AF65-F5344CB8AC3E}">
        <p14:creationId xmlns:p14="http://schemas.microsoft.com/office/powerpoint/2010/main" val="42945015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2C492BC-2FEF-498F-A4F2-3A1E80AD7A28}" type="slidenum">
              <a:rPr lang="en-IN" smtClean="0"/>
              <a:t>20</a:t>
            </a:fld>
            <a:endParaRPr lang="en-IN"/>
          </a:p>
        </p:txBody>
      </p:sp>
    </p:spTree>
    <p:extLst>
      <p:ext uri="{BB962C8B-B14F-4D97-AF65-F5344CB8AC3E}">
        <p14:creationId xmlns:p14="http://schemas.microsoft.com/office/powerpoint/2010/main" val="3730621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https://hackr.io/blog/flask-vs-django</a:t>
            </a:r>
          </a:p>
        </p:txBody>
      </p:sp>
      <p:sp>
        <p:nvSpPr>
          <p:cNvPr id="4" name="Slide Number Placeholder 3"/>
          <p:cNvSpPr>
            <a:spLocks noGrp="1"/>
          </p:cNvSpPr>
          <p:nvPr>
            <p:ph type="sldNum" sz="quarter" idx="5"/>
          </p:nvPr>
        </p:nvSpPr>
        <p:spPr/>
        <p:txBody>
          <a:bodyPr/>
          <a:lstStyle/>
          <a:p>
            <a:fld id="{C2C492BC-2FEF-498F-A4F2-3A1E80AD7A28}" type="slidenum">
              <a:rPr lang="en-IN" smtClean="0"/>
              <a:t>3</a:t>
            </a:fld>
            <a:endParaRPr lang="en-IN"/>
          </a:p>
        </p:txBody>
      </p:sp>
    </p:spTree>
    <p:extLst>
      <p:ext uri="{BB962C8B-B14F-4D97-AF65-F5344CB8AC3E}">
        <p14:creationId xmlns:p14="http://schemas.microsoft.com/office/powerpoint/2010/main" val="2633383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https://hackr.io/blog/flask-vs-Django</a:t>
            </a:r>
          </a:p>
        </p:txBody>
      </p:sp>
      <p:sp>
        <p:nvSpPr>
          <p:cNvPr id="4" name="Slide Number Placeholder 3"/>
          <p:cNvSpPr>
            <a:spLocks noGrp="1"/>
          </p:cNvSpPr>
          <p:nvPr>
            <p:ph type="sldNum" sz="quarter" idx="5"/>
          </p:nvPr>
        </p:nvSpPr>
        <p:spPr/>
        <p:txBody>
          <a:bodyPr/>
          <a:lstStyle/>
          <a:p>
            <a:fld id="{C2C492BC-2FEF-498F-A4F2-3A1E80AD7A28}" type="slidenum">
              <a:rPr lang="en-IN" smtClean="0"/>
              <a:t>4</a:t>
            </a:fld>
            <a:endParaRPr lang="en-IN"/>
          </a:p>
        </p:txBody>
      </p:sp>
    </p:spTree>
    <p:extLst>
      <p:ext uri="{BB962C8B-B14F-4D97-AF65-F5344CB8AC3E}">
        <p14:creationId xmlns:p14="http://schemas.microsoft.com/office/powerpoint/2010/main" val="4165715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http://ivory.idyll.org/articles/wsgi-intro/what-is-wsgi.html</a:t>
            </a:r>
          </a:p>
          <a:p>
            <a:r>
              <a:rPr lang="en-IN" dirty="0"/>
              <a:t>https://www.tutorialspoint.com/flask/flask_overview.htm</a:t>
            </a:r>
          </a:p>
        </p:txBody>
      </p:sp>
      <p:sp>
        <p:nvSpPr>
          <p:cNvPr id="4" name="Slide Number Placeholder 3"/>
          <p:cNvSpPr>
            <a:spLocks noGrp="1"/>
          </p:cNvSpPr>
          <p:nvPr>
            <p:ph type="sldNum" sz="quarter" idx="5"/>
          </p:nvPr>
        </p:nvSpPr>
        <p:spPr/>
        <p:txBody>
          <a:bodyPr/>
          <a:lstStyle/>
          <a:p>
            <a:fld id="{C2C492BC-2FEF-498F-A4F2-3A1E80AD7A28}" type="slidenum">
              <a:rPr lang="en-IN" smtClean="0"/>
              <a:t>5</a:t>
            </a:fld>
            <a:endParaRPr lang="en-IN"/>
          </a:p>
        </p:txBody>
      </p:sp>
    </p:spTree>
    <p:extLst>
      <p:ext uri="{BB962C8B-B14F-4D97-AF65-F5344CB8AC3E}">
        <p14:creationId xmlns:p14="http://schemas.microsoft.com/office/powerpoint/2010/main" val="3657647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https://www.youtube.com/watch?v=4L_xAWDRs7w</a:t>
            </a:r>
          </a:p>
          <a:p>
            <a:r>
              <a:rPr lang="en-IN" dirty="0"/>
              <a:t>https://image.slidesharecdn.com/secretsofawsgimaster-170806022036/95/secrets-of-a-wsgi-master-2-638.jpg?cb=1504852163</a:t>
            </a:r>
          </a:p>
        </p:txBody>
      </p:sp>
      <p:sp>
        <p:nvSpPr>
          <p:cNvPr id="4" name="Slide Number Placeholder 3"/>
          <p:cNvSpPr>
            <a:spLocks noGrp="1"/>
          </p:cNvSpPr>
          <p:nvPr>
            <p:ph type="sldNum" sz="quarter" idx="5"/>
          </p:nvPr>
        </p:nvSpPr>
        <p:spPr/>
        <p:txBody>
          <a:bodyPr/>
          <a:lstStyle/>
          <a:p>
            <a:fld id="{C2C492BC-2FEF-498F-A4F2-3A1E80AD7A28}" type="slidenum">
              <a:rPr lang="en-IN" smtClean="0"/>
              <a:t>6</a:t>
            </a:fld>
            <a:endParaRPr lang="en-IN"/>
          </a:p>
        </p:txBody>
      </p:sp>
    </p:spTree>
    <p:extLst>
      <p:ext uri="{BB962C8B-B14F-4D97-AF65-F5344CB8AC3E}">
        <p14:creationId xmlns:p14="http://schemas.microsoft.com/office/powerpoint/2010/main" val="1940521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2C492BC-2FEF-498F-A4F2-3A1E80AD7A28}" type="slidenum">
              <a:rPr lang="en-IN" smtClean="0"/>
              <a:t>7</a:t>
            </a:fld>
            <a:endParaRPr lang="en-IN"/>
          </a:p>
        </p:txBody>
      </p:sp>
    </p:spTree>
    <p:extLst>
      <p:ext uri="{BB962C8B-B14F-4D97-AF65-F5344CB8AC3E}">
        <p14:creationId xmlns:p14="http://schemas.microsoft.com/office/powerpoint/2010/main" val="2503884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2C492BC-2FEF-498F-A4F2-3A1E80AD7A28}" type="slidenum">
              <a:rPr lang="en-IN" smtClean="0"/>
              <a:t>8</a:t>
            </a:fld>
            <a:endParaRPr lang="en-IN"/>
          </a:p>
        </p:txBody>
      </p:sp>
    </p:spTree>
    <p:extLst>
      <p:ext uri="{BB962C8B-B14F-4D97-AF65-F5344CB8AC3E}">
        <p14:creationId xmlns:p14="http://schemas.microsoft.com/office/powerpoint/2010/main" val="1471652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 decorator in Python is a function that takes another function as its argument, and returns yet another function</a:t>
            </a:r>
            <a:r>
              <a:rPr lang="en-IN" b="0" i="0" dirty="0">
                <a:solidFill>
                  <a:srgbClr val="292929"/>
                </a:solidFill>
                <a:effectLst/>
                <a:latin typeface="charter"/>
              </a:rPr>
              <a:t>.</a:t>
            </a:r>
            <a:endParaRPr lang="en-IN" dirty="0"/>
          </a:p>
        </p:txBody>
      </p:sp>
      <p:sp>
        <p:nvSpPr>
          <p:cNvPr id="4" name="Slide Number Placeholder 3"/>
          <p:cNvSpPr>
            <a:spLocks noGrp="1"/>
          </p:cNvSpPr>
          <p:nvPr>
            <p:ph type="sldNum" sz="quarter" idx="5"/>
          </p:nvPr>
        </p:nvSpPr>
        <p:spPr/>
        <p:txBody>
          <a:bodyPr/>
          <a:lstStyle/>
          <a:p>
            <a:fld id="{C2C492BC-2FEF-498F-A4F2-3A1E80AD7A28}" type="slidenum">
              <a:rPr lang="en-IN" smtClean="0"/>
              <a:t>9</a:t>
            </a:fld>
            <a:endParaRPr lang="en-IN"/>
          </a:p>
        </p:txBody>
      </p:sp>
    </p:spTree>
    <p:extLst>
      <p:ext uri="{BB962C8B-B14F-4D97-AF65-F5344CB8AC3E}">
        <p14:creationId xmlns:p14="http://schemas.microsoft.com/office/powerpoint/2010/main" val="2456310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https://flask.palletsprojects.com/en/0.12.x/deploying/</a:t>
            </a:r>
          </a:p>
          <a:p>
            <a:r>
              <a:rPr lang="en-IN" dirty="0"/>
              <a:t>https://stackoverflow.com/questions/38982807/are-a-wsgi-server-and-http-server-required-to-serve-a-flask-app/38982989#38982989</a:t>
            </a:r>
          </a:p>
        </p:txBody>
      </p:sp>
      <p:sp>
        <p:nvSpPr>
          <p:cNvPr id="4" name="Slide Number Placeholder 3"/>
          <p:cNvSpPr>
            <a:spLocks noGrp="1"/>
          </p:cNvSpPr>
          <p:nvPr>
            <p:ph type="sldNum" sz="quarter" idx="5"/>
          </p:nvPr>
        </p:nvSpPr>
        <p:spPr/>
        <p:txBody>
          <a:bodyPr/>
          <a:lstStyle/>
          <a:p>
            <a:fld id="{C2C492BC-2FEF-498F-A4F2-3A1E80AD7A28}" type="slidenum">
              <a:rPr lang="en-IN" smtClean="0"/>
              <a:t>10</a:t>
            </a:fld>
            <a:endParaRPr lang="en-IN"/>
          </a:p>
        </p:txBody>
      </p:sp>
    </p:spTree>
    <p:extLst>
      <p:ext uri="{BB962C8B-B14F-4D97-AF65-F5344CB8AC3E}">
        <p14:creationId xmlns:p14="http://schemas.microsoft.com/office/powerpoint/2010/main" val="1841571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6E9AA3-F84F-4B68-ADC1-52B4AFE55A0F}"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85097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E9AA3-F84F-4B68-ADC1-52B4AFE55A0F}"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968481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E9AA3-F84F-4B68-ADC1-52B4AFE55A0F}"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78034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E9AA3-F84F-4B68-ADC1-52B4AFE55A0F}"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3205458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E9AA3-F84F-4B68-ADC1-52B4AFE55A0F}"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67699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E9AA3-F84F-4B68-ADC1-52B4AFE55A0F}"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4153568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E9AA3-F84F-4B68-ADC1-52B4AFE55A0F}"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2617737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E9AA3-F84F-4B68-ADC1-52B4AFE55A0F}"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868697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E9AA3-F84F-4B68-ADC1-52B4AFE55A0F}"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2813" cy="918939"/>
          </a:xfrm>
          <a:prstGeom prst="rect">
            <a:avLst/>
          </a:prstGeom>
        </p:spPr>
      </p:pic>
    </p:spTree>
    <p:extLst>
      <p:ext uri="{BB962C8B-B14F-4D97-AF65-F5344CB8AC3E}">
        <p14:creationId xmlns:p14="http://schemas.microsoft.com/office/powerpoint/2010/main" val="3438041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E9AA3-F84F-4B68-ADC1-52B4AFE55A0F}"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790339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6E9AA3-F84F-4B68-ADC1-52B4AFE55A0F}" type="datetimeFigureOut">
              <a:rPr lang="en-US" smtClean="0"/>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2825181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6E9AA3-F84F-4B68-ADC1-52B4AFE55A0F}" type="datetimeFigureOut">
              <a:rPr lang="en-US" smtClean="0"/>
              <a:t>8/25/2021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3676596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6E9AA3-F84F-4B68-ADC1-52B4AFE55A0F}" type="datetimeFigureOut">
              <a:rPr lang="en-US" smtClean="0"/>
              <a:t>8/25/2021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2329974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6E9AA3-F84F-4B68-ADC1-52B4AFE55A0F}" type="datetimeFigureOut">
              <a:rPr lang="en-US" smtClean="0"/>
              <a:t>8/25/2021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1354945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6E9AA3-F84F-4B68-ADC1-52B4AFE55A0F}" type="datetimeFigureOut">
              <a:rPr lang="en-US" smtClean="0"/>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2224553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AB515-C27D-4C6F-BFF5-DE9D6E55A254}" type="slidenum">
              <a:rPr lang="en-US" smtClean="0"/>
              <a:t>‹#›</a:t>
            </a:fld>
            <a:endParaRPr lang="en-US"/>
          </a:p>
        </p:txBody>
      </p:sp>
      <p:sp>
        <p:nvSpPr>
          <p:cNvPr id="5" name="Date Placeholder 4"/>
          <p:cNvSpPr>
            <a:spLocks noGrp="1"/>
          </p:cNvSpPr>
          <p:nvPr>
            <p:ph type="dt" sz="half" idx="10"/>
          </p:nvPr>
        </p:nvSpPr>
        <p:spPr/>
        <p:txBody>
          <a:bodyPr/>
          <a:lstStyle/>
          <a:p>
            <a:fld id="{346E9AA3-F84F-4B68-ADC1-52B4AFE55A0F}" type="datetimeFigureOut">
              <a:rPr lang="en-US" smtClean="0"/>
              <a:t>8/25/2021</a:t>
            </a:fld>
            <a:endParaRPr lang="en-US"/>
          </a:p>
        </p:txBody>
      </p:sp>
    </p:spTree>
    <p:extLst>
      <p:ext uri="{BB962C8B-B14F-4D97-AF65-F5344CB8AC3E}">
        <p14:creationId xmlns:p14="http://schemas.microsoft.com/office/powerpoint/2010/main" val="48288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6E9AA3-F84F-4B68-ADC1-52B4AFE55A0F}" type="datetimeFigureOut">
              <a:rPr lang="en-US" smtClean="0"/>
              <a:t>8/25/2021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2AB515-C27D-4C6F-BFF5-DE9D6E55A254}" type="slidenum">
              <a:rPr lang="en-US" smtClean="0"/>
              <a:t>‹#›</a:t>
            </a:fld>
            <a:endParaRPr lang="en-US"/>
          </a:p>
        </p:txBody>
      </p:sp>
    </p:spTree>
    <p:extLst>
      <p:ext uri="{BB962C8B-B14F-4D97-AF65-F5344CB8AC3E}">
        <p14:creationId xmlns:p14="http://schemas.microsoft.com/office/powerpoint/2010/main" val="341205913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2758" y="2463528"/>
            <a:ext cx="7766936" cy="1646302"/>
          </a:xfrm>
        </p:spPr>
        <p:txBody>
          <a:bodyPr/>
          <a:lstStyle/>
          <a:p>
            <a:pPr algn="ctr"/>
            <a:r>
              <a:rPr lang="en-US" dirty="0"/>
              <a:t>FLASK</a:t>
            </a:r>
          </a:p>
        </p:txBody>
      </p:sp>
      <p:pic>
        <p:nvPicPr>
          <p:cNvPr id="1026" name="Picture 2">
            <a:extLst>
              <a:ext uri="{FF2B5EF4-FFF2-40B4-BE49-F238E27FC236}">
                <a16:creationId xmlns:a16="http://schemas.microsoft.com/office/drawing/2014/main" id="{6E945AE0-D320-4408-B9FD-253C6EB590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4605" y="2905372"/>
            <a:ext cx="1133475"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229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87641"/>
            <a:ext cx="8596668" cy="669150"/>
          </a:xfrm>
        </p:spPr>
        <p:txBody>
          <a:bodyPr/>
          <a:lstStyle/>
          <a:p>
            <a:r>
              <a:rPr lang="en-US" dirty="0">
                <a:latin typeface="Calibri" panose="020F0502020204030204" pitchFamily="34" charset="0"/>
                <a:cs typeface="Calibri" panose="020F0502020204030204" pitchFamily="34" charset="0"/>
              </a:rPr>
              <a:t>Components</a:t>
            </a:r>
          </a:p>
        </p:txBody>
      </p:sp>
      <p:sp>
        <p:nvSpPr>
          <p:cNvPr id="3" name="Content Placeholder 2"/>
          <p:cNvSpPr>
            <a:spLocks noGrp="1"/>
          </p:cNvSpPr>
          <p:nvPr>
            <p:ph idx="1"/>
          </p:nvPr>
        </p:nvSpPr>
        <p:spPr>
          <a:xfrm>
            <a:off x="677333" y="1556792"/>
            <a:ext cx="10575685" cy="4762612"/>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4.    run() : </a:t>
            </a:r>
          </a:p>
          <a:p>
            <a:pPr marL="0" indent="0">
              <a:buNone/>
            </a:pPr>
            <a:r>
              <a:rPr lang="en-IN" i="0" dirty="0">
                <a:solidFill>
                  <a:srgbClr val="000000"/>
                </a:solidFill>
                <a:effectLst/>
                <a:latin typeface="Calibri" panose="020F0502020204030204" pitchFamily="34" charset="0"/>
                <a:cs typeface="Calibri" panose="020F0502020204030204" pitchFamily="34" charset="0"/>
              </a:rPr>
              <a:t>run() </a:t>
            </a:r>
            <a:r>
              <a:rPr lang="en-IN" b="0" i="0" dirty="0">
                <a:solidFill>
                  <a:srgbClr val="000000"/>
                </a:solidFill>
                <a:effectLst/>
                <a:latin typeface="Calibri" panose="020F0502020204030204" pitchFamily="34" charset="0"/>
                <a:cs typeface="Calibri" panose="020F0502020204030204" pitchFamily="34" charset="0"/>
              </a:rPr>
              <a:t>method of Flask class runs the application on the local development server.</a:t>
            </a:r>
          </a:p>
          <a:p>
            <a:pPr>
              <a:buAutoNum type="arabicPeriod" startAt="4"/>
            </a:pPr>
            <a:endParaRPr lang="en-IN" dirty="0">
              <a:solidFill>
                <a:srgbClr val="000000"/>
              </a:solidFill>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sp>
        <p:nvSpPr>
          <p:cNvPr id="6" name="Rectangle 3">
            <a:extLst>
              <a:ext uri="{FF2B5EF4-FFF2-40B4-BE49-F238E27FC236}">
                <a16:creationId xmlns:a16="http://schemas.microsoft.com/office/drawing/2014/main" id="{73218C1D-8413-4582-A326-03032EFB2AAB}"/>
              </a:ext>
            </a:extLst>
          </p:cNvPr>
          <p:cNvSpPr>
            <a:spLocks noChangeArrowheads="1"/>
          </p:cNvSpPr>
          <p:nvPr/>
        </p:nvSpPr>
        <p:spPr bwMode="auto">
          <a:xfrm>
            <a:off x="0" y="45518"/>
            <a:ext cx="184731" cy="2782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F959C0B8-00FA-4233-A4EB-5152B5D77BB8}"/>
              </a:ext>
            </a:extLst>
          </p:cNvPr>
          <p:cNvSpPr>
            <a:spLocks noChangeArrowheads="1"/>
          </p:cNvSpPr>
          <p:nvPr/>
        </p:nvSpPr>
        <p:spPr bwMode="auto">
          <a:xfrm>
            <a:off x="0" y="0"/>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7E2A2DF-CEE3-4E90-B572-EFA20C3F3660}"/>
              </a:ext>
            </a:extLst>
          </p:cNvPr>
          <p:cNvSpPr>
            <a:spLocks noChangeArrowheads="1"/>
          </p:cNvSpPr>
          <p:nvPr/>
        </p:nvSpPr>
        <p:spPr bwMode="auto">
          <a:xfrm>
            <a:off x="0" y="45518"/>
            <a:ext cx="184731" cy="2782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9BB76D88-6739-468D-9192-7EFEE84F7894}"/>
              </a:ext>
            </a:extLst>
          </p:cNvPr>
          <p:cNvSpPr>
            <a:spLocks noChangeArrowheads="1"/>
          </p:cNvSpPr>
          <p:nvPr/>
        </p:nvSpPr>
        <p:spPr bwMode="auto">
          <a:xfrm>
            <a:off x="0" y="0"/>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BA7222DE-F3EB-42E2-B7AE-927E0DE17BE6}"/>
              </a:ext>
            </a:extLst>
          </p:cNvPr>
          <p:cNvSpPr txBox="1"/>
          <p:nvPr/>
        </p:nvSpPr>
        <p:spPr>
          <a:xfrm>
            <a:off x="3519950" y="3059668"/>
            <a:ext cx="3553152" cy="369332"/>
          </a:xfrm>
          <a:prstGeom prst="rect">
            <a:avLst/>
          </a:prstGeom>
          <a:solidFill>
            <a:schemeClr val="bg2">
              <a:lumMod val="90000"/>
            </a:schemeClr>
          </a:solidFill>
          <a:ln>
            <a:solidFill>
              <a:schemeClr val="tx1"/>
            </a:solidFill>
          </a:ln>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app.run</a:t>
            </a: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(host, port, debug, options) </a:t>
            </a:r>
            <a:endParaRPr kumimoji="0" lang="en-US" altLang="en-US" sz="3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graphicFrame>
        <p:nvGraphicFramePr>
          <p:cNvPr id="7" name="Table 6">
            <a:extLst>
              <a:ext uri="{FF2B5EF4-FFF2-40B4-BE49-F238E27FC236}">
                <a16:creationId xmlns:a16="http://schemas.microsoft.com/office/drawing/2014/main" id="{4C757ABF-AC85-491C-A1D9-7AA053707C68}"/>
              </a:ext>
            </a:extLst>
          </p:cNvPr>
          <p:cNvGraphicFramePr>
            <a:graphicFrameLocks noGrp="1"/>
          </p:cNvGraphicFramePr>
          <p:nvPr>
            <p:extLst>
              <p:ext uri="{D42A27DB-BD31-4B8C-83A1-F6EECF244321}">
                <p14:modId xmlns:p14="http://schemas.microsoft.com/office/powerpoint/2010/main" val="912896810"/>
              </p:ext>
            </p:extLst>
          </p:nvPr>
        </p:nvGraphicFramePr>
        <p:xfrm>
          <a:off x="1137897" y="4079123"/>
          <a:ext cx="9916205" cy="2225245"/>
        </p:xfrm>
        <a:graphic>
          <a:graphicData uri="http://schemas.openxmlformats.org/drawingml/2006/table">
            <a:tbl>
              <a:tblPr/>
              <a:tblGrid>
                <a:gridCol w="1090930">
                  <a:extLst>
                    <a:ext uri="{9D8B030D-6E8A-4147-A177-3AD203B41FA5}">
                      <a16:colId xmlns:a16="http://schemas.microsoft.com/office/drawing/2014/main" val="3762338051"/>
                    </a:ext>
                  </a:extLst>
                </a:gridCol>
                <a:gridCol w="8825275">
                  <a:extLst>
                    <a:ext uri="{9D8B030D-6E8A-4147-A177-3AD203B41FA5}">
                      <a16:colId xmlns:a16="http://schemas.microsoft.com/office/drawing/2014/main" val="511652270"/>
                    </a:ext>
                  </a:extLst>
                </a:gridCol>
              </a:tblGrid>
              <a:tr h="688319">
                <a:tc>
                  <a:txBody>
                    <a:bodyPr/>
                    <a:lstStyle/>
                    <a:p>
                      <a:pPr fontAlgn="t"/>
                      <a:r>
                        <a:rPr lang="en-US" sz="1800" dirty="0">
                          <a:effectLst/>
                          <a:latin typeface="Calibri" panose="020F0502020204030204" pitchFamily="34" charset="0"/>
                          <a:cs typeface="Calibri" panose="020F0502020204030204" pitchFamily="34" charset="0"/>
                        </a:rPr>
                        <a:t>h</a:t>
                      </a:r>
                      <a:r>
                        <a:rPr lang="en-IN" sz="1800" dirty="0" err="1">
                          <a:effectLst/>
                          <a:latin typeface="Calibri" panose="020F0502020204030204" pitchFamily="34" charset="0"/>
                          <a:cs typeface="Calibri" panose="020F0502020204030204" pitchFamily="34" charset="0"/>
                        </a:rPr>
                        <a:t>ost</a:t>
                      </a:r>
                      <a:endParaRPr lang="en-IN" sz="1800" dirty="0">
                        <a:effectLst/>
                        <a:latin typeface="Calibri" panose="020F0502020204030204" pitchFamily="34" charset="0"/>
                        <a:cs typeface="Calibri" panose="020F0502020204030204" pitchFamily="34" charset="0"/>
                      </a:endParaRPr>
                    </a:p>
                  </a:txBody>
                  <a:tcPr marL="62604" marR="62604" marT="62604" marB="626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800" dirty="0">
                          <a:solidFill>
                            <a:srgbClr val="000000"/>
                          </a:solidFill>
                          <a:effectLst/>
                          <a:latin typeface="Calibri" panose="020F0502020204030204" pitchFamily="34" charset="0"/>
                          <a:cs typeface="Calibri" panose="020F0502020204030204" pitchFamily="34" charset="0"/>
                        </a:rPr>
                        <a:t>Hostname to listen on. Defaults to 127.0.0.1 (localhost). </a:t>
                      </a:r>
                    </a:p>
                  </a:txBody>
                  <a:tcPr marL="62604" marR="62604" marT="62604" marB="626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82906633"/>
                  </a:ext>
                </a:extLst>
              </a:tr>
              <a:tr h="489178">
                <a:tc>
                  <a:txBody>
                    <a:bodyPr/>
                    <a:lstStyle/>
                    <a:p>
                      <a:pPr fontAlgn="t"/>
                      <a:r>
                        <a:rPr lang="en-US" sz="1800" dirty="0">
                          <a:effectLst/>
                          <a:latin typeface="Calibri" panose="020F0502020204030204" pitchFamily="34" charset="0"/>
                          <a:cs typeface="Calibri" panose="020F0502020204030204" pitchFamily="34" charset="0"/>
                        </a:rPr>
                        <a:t>port</a:t>
                      </a:r>
                      <a:endParaRPr lang="en-IN" sz="1800" dirty="0">
                        <a:effectLst/>
                        <a:latin typeface="Calibri" panose="020F0502020204030204" pitchFamily="34" charset="0"/>
                        <a:cs typeface="Calibri" panose="020F0502020204030204" pitchFamily="34" charset="0"/>
                      </a:endParaRPr>
                    </a:p>
                  </a:txBody>
                  <a:tcPr marL="62604" marR="62604" marT="62604" marB="626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800" dirty="0">
                          <a:solidFill>
                            <a:srgbClr val="000000"/>
                          </a:solidFill>
                          <a:effectLst/>
                          <a:latin typeface="Calibri" panose="020F0502020204030204" pitchFamily="34" charset="0"/>
                          <a:cs typeface="Calibri" panose="020F0502020204030204" pitchFamily="34" charset="0"/>
                        </a:rPr>
                        <a:t>Defaults to 5000</a:t>
                      </a:r>
                    </a:p>
                  </a:txBody>
                  <a:tcPr marL="62604" marR="62604" marT="62604" marB="626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2218944"/>
                  </a:ext>
                </a:extLst>
              </a:tr>
              <a:tr h="558570">
                <a:tc>
                  <a:txBody>
                    <a:bodyPr/>
                    <a:lstStyle/>
                    <a:p>
                      <a:pPr fontAlgn="t"/>
                      <a:r>
                        <a:rPr lang="en-US" sz="1800" dirty="0">
                          <a:effectLst/>
                          <a:latin typeface="Calibri" panose="020F0502020204030204" pitchFamily="34" charset="0"/>
                          <a:cs typeface="Calibri" panose="020F0502020204030204" pitchFamily="34" charset="0"/>
                        </a:rPr>
                        <a:t>d</a:t>
                      </a:r>
                      <a:r>
                        <a:rPr lang="en-IN" sz="1800" dirty="0" err="1">
                          <a:effectLst/>
                          <a:latin typeface="Calibri" panose="020F0502020204030204" pitchFamily="34" charset="0"/>
                          <a:cs typeface="Calibri" panose="020F0502020204030204" pitchFamily="34" charset="0"/>
                        </a:rPr>
                        <a:t>ebug</a:t>
                      </a:r>
                      <a:endParaRPr lang="en-IN" sz="1800" dirty="0">
                        <a:effectLst/>
                        <a:latin typeface="Calibri" panose="020F0502020204030204" pitchFamily="34" charset="0"/>
                        <a:cs typeface="Calibri" panose="020F0502020204030204" pitchFamily="34" charset="0"/>
                      </a:endParaRPr>
                    </a:p>
                  </a:txBody>
                  <a:tcPr marL="62604" marR="62604" marT="62604" marB="626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800" dirty="0">
                          <a:solidFill>
                            <a:srgbClr val="000000"/>
                          </a:solidFill>
                          <a:effectLst/>
                          <a:latin typeface="Calibri" panose="020F0502020204030204" pitchFamily="34" charset="0"/>
                          <a:cs typeface="Calibri" panose="020F0502020204030204" pitchFamily="34" charset="0"/>
                        </a:rPr>
                        <a:t>Defaults to false. If set to true, provides a debug information</a:t>
                      </a:r>
                    </a:p>
                  </a:txBody>
                  <a:tcPr marL="62604" marR="62604" marT="62604" marB="626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30585418"/>
                  </a:ext>
                </a:extLst>
              </a:tr>
              <a:tr h="489178">
                <a:tc>
                  <a:txBody>
                    <a:bodyPr/>
                    <a:lstStyle/>
                    <a:p>
                      <a:pPr fontAlgn="t"/>
                      <a:r>
                        <a:rPr lang="en-US" sz="1800" dirty="0">
                          <a:effectLst/>
                          <a:latin typeface="Calibri" panose="020F0502020204030204" pitchFamily="34" charset="0"/>
                          <a:cs typeface="Calibri" panose="020F0502020204030204" pitchFamily="34" charset="0"/>
                        </a:rPr>
                        <a:t>o</a:t>
                      </a:r>
                      <a:r>
                        <a:rPr lang="en-IN" sz="1800" dirty="0" err="1">
                          <a:effectLst/>
                          <a:latin typeface="Calibri" panose="020F0502020204030204" pitchFamily="34" charset="0"/>
                          <a:cs typeface="Calibri" panose="020F0502020204030204" pitchFamily="34" charset="0"/>
                        </a:rPr>
                        <a:t>ptions</a:t>
                      </a:r>
                      <a:endParaRPr lang="en-IN" sz="1800" dirty="0">
                        <a:effectLst/>
                        <a:latin typeface="Calibri" panose="020F0502020204030204" pitchFamily="34" charset="0"/>
                        <a:cs typeface="Calibri" panose="020F0502020204030204" pitchFamily="34" charset="0"/>
                      </a:endParaRPr>
                    </a:p>
                  </a:txBody>
                  <a:tcPr marL="62604" marR="62604" marT="62604" marB="626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800" dirty="0">
                          <a:solidFill>
                            <a:srgbClr val="000000"/>
                          </a:solidFill>
                          <a:effectLst/>
                          <a:latin typeface="Calibri" panose="020F0502020204030204" pitchFamily="34" charset="0"/>
                          <a:cs typeface="Calibri" panose="020F0502020204030204" pitchFamily="34" charset="0"/>
                        </a:rPr>
                        <a:t>To be forwarded to underlying </a:t>
                      </a:r>
                      <a:r>
                        <a:rPr lang="en-IN" sz="1800" dirty="0" err="1">
                          <a:solidFill>
                            <a:srgbClr val="000000"/>
                          </a:solidFill>
                          <a:effectLst/>
                          <a:latin typeface="Calibri" panose="020F0502020204030204" pitchFamily="34" charset="0"/>
                          <a:cs typeface="Calibri" panose="020F0502020204030204" pitchFamily="34" charset="0"/>
                        </a:rPr>
                        <a:t>Werkzeug</a:t>
                      </a:r>
                      <a:r>
                        <a:rPr lang="en-IN" sz="1800" dirty="0">
                          <a:solidFill>
                            <a:srgbClr val="000000"/>
                          </a:solidFill>
                          <a:effectLst/>
                          <a:latin typeface="Calibri" panose="020F0502020204030204" pitchFamily="34" charset="0"/>
                          <a:cs typeface="Calibri" panose="020F0502020204030204" pitchFamily="34" charset="0"/>
                        </a:rPr>
                        <a:t> server. Such as </a:t>
                      </a:r>
                      <a:r>
                        <a:rPr lang="en-IN" sz="1800" dirty="0" err="1">
                          <a:solidFill>
                            <a:srgbClr val="000000"/>
                          </a:solidFill>
                          <a:effectLst/>
                          <a:latin typeface="Calibri" panose="020F0502020204030204" pitchFamily="34" charset="0"/>
                          <a:cs typeface="Calibri" panose="020F0502020204030204" pitchFamily="34" charset="0"/>
                        </a:rPr>
                        <a:t>use_reloader</a:t>
                      </a:r>
                      <a:endParaRPr lang="en-IN" sz="1800" dirty="0">
                        <a:solidFill>
                          <a:srgbClr val="000000"/>
                        </a:solidFill>
                        <a:effectLst/>
                        <a:latin typeface="Calibri" panose="020F0502020204030204" pitchFamily="34" charset="0"/>
                        <a:cs typeface="Calibri" panose="020F0502020204030204" pitchFamily="34" charset="0"/>
                      </a:endParaRPr>
                    </a:p>
                  </a:txBody>
                  <a:tcPr marL="62604" marR="62604" marT="62604" marB="626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49692409"/>
                  </a:ext>
                </a:extLst>
              </a:tr>
            </a:tbl>
          </a:graphicData>
        </a:graphic>
      </p:graphicFrame>
    </p:spTree>
    <p:extLst>
      <p:ext uri="{BB962C8B-B14F-4D97-AF65-F5344CB8AC3E}">
        <p14:creationId xmlns:p14="http://schemas.microsoft.com/office/powerpoint/2010/main" val="2411228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87641"/>
            <a:ext cx="8596668" cy="669150"/>
          </a:xfrm>
        </p:spPr>
        <p:txBody>
          <a:bodyPr/>
          <a:lstStyle/>
          <a:p>
            <a:r>
              <a:rPr lang="en-US" dirty="0">
                <a:latin typeface="Calibri" panose="020F0502020204030204" pitchFamily="34" charset="0"/>
                <a:cs typeface="Calibri" panose="020F0502020204030204" pitchFamily="34" charset="0"/>
              </a:rPr>
              <a:t>Components</a:t>
            </a:r>
          </a:p>
        </p:txBody>
      </p:sp>
      <p:sp>
        <p:nvSpPr>
          <p:cNvPr id="3" name="Content Placeholder 2"/>
          <p:cNvSpPr>
            <a:spLocks noGrp="1"/>
          </p:cNvSpPr>
          <p:nvPr>
            <p:ph idx="1"/>
          </p:nvPr>
        </p:nvSpPr>
        <p:spPr>
          <a:xfrm>
            <a:off x="677333" y="1556791"/>
            <a:ext cx="10575685" cy="5168473"/>
          </a:xfrm>
        </p:spPr>
        <p:txBody>
          <a:bodyPr>
            <a:normAutofit fontScale="92500" lnSpcReduction="10000"/>
          </a:bodyPr>
          <a:lstStyle/>
          <a:p>
            <a:pPr marL="0" indent="0">
              <a:buNone/>
            </a:pPr>
            <a:r>
              <a:rPr lang="en-US" b="1" dirty="0">
                <a:solidFill>
                  <a:schemeClr val="tx1"/>
                </a:solidFill>
                <a:latin typeface="Calibri" panose="020F0502020204030204" pitchFamily="34" charset="0"/>
                <a:cs typeface="Calibri" panose="020F0502020204030204" pitchFamily="34" charset="0"/>
              </a:rPr>
              <a:t>4.    run() </a:t>
            </a:r>
            <a:r>
              <a:rPr lang="en-US" b="1" dirty="0" err="1">
                <a:solidFill>
                  <a:schemeClr val="tx1"/>
                </a:solidFill>
                <a:latin typeface="Calibri" panose="020F0502020204030204" pitchFamily="34" charset="0"/>
                <a:cs typeface="Calibri" panose="020F0502020204030204" pitchFamily="34" charset="0"/>
              </a:rPr>
              <a:t>cont</a:t>
            </a:r>
            <a:r>
              <a:rPr lang="en-US" b="1" dirty="0">
                <a:solidFill>
                  <a:schemeClr val="tx1"/>
                </a:solidFill>
                <a:latin typeface="Calibri" panose="020F0502020204030204" pitchFamily="34" charset="0"/>
                <a:cs typeface="Calibri" panose="020F0502020204030204" pitchFamily="34" charset="0"/>
              </a:rPr>
              <a:t>…..  </a:t>
            </a:r>
          </a:p>
          <a:p>
            <a:pPr marL="0" indent="0">
              <a:buNone/>
            </a:pPr>
            <a:endParaRPr lang="en-IN" b="0" i="0" dirty="0">
              <a:solidFill>
                <a:schemeClr val="tx1"/>
              </a:solidFill>
              <a:effectLst/>
              <a:latin typeface="Calibri" panose="020F0502020204030204" pitchFamily="34" charset="0"/>
              <a:cs typeface="Calibri" panose="020F0502020204030204" pitchFamily="34" charset="0"/>
            </a:endParaRPr>
          </a:p>
          <a:p>
            <a:pPr marL="0" indent="0">
              <a:buNone/>
            </a:pPr>
            <a:r>
              <a:rPr lang="en-IN" b="1" i="1" u="sng" dirty="0">
                <a:solidFill>
                  <a:schemeClr val="tx1"/>
                </a:solidFill>
                <a:latin typeface="Calibri" panose="020F0502020204030204" pitchFamily="34" charset="0"/>
                <a:cs typeface="Calibri" panose="020F0502020204030204" pitchFamily="34" charset="0"/>
              </a:rPr>
              <a:t>debug</a:t>
            </a:r>
          </a:p>
          <a:p>
            <a:pPr marL="0" indent="0">
              <a:buNone/>
            </a:pPr>
            <a:r>
              <a:rPr lang="en-IN" dirty="0">
                <a:solidFill>
                  <a:schemeClr val="tx1"/>
                </a:solidFill>
                <a:latin typeface="Calibri" panose="020F0502020204030204" pitchFamily="34" charset="0"/>
                <a:cs typeface="Calibri" panose="020F0502020204030204" pitchFamily="34" charset="0"/>
              </a:rPr>
              <a:t>if debug  = True </a:t>
            </a:r>
            <a:r>
              <a:rPr lang="en-IN" b="0" i="0" dirty="0">
                <a:solidFill>
                  <a:schemeClr val="tx1"/>
                </a:solidFill>
                <a:effectLst/>
                <a:latin typeface="Calibri" panose="020F0502020204030204" pitchFamily="34" charset="0"/>
                <a:cs typeface="Calibri" panose="020F0502020204030204" pitchFamily="34" charset="0"/>
              </a:rPr>
              <a:t>It will provide a useful debugger to track the errors if any, in the application</a:t>
            </a:r>
            <a:r>
              <a:rPr lang="en-IN" dirty="0">
                <a:solidFill>
                  <a:schemeClr val="tx1"/>
                </a:solidFill>
                <a:latin typeface="Calibri" panose="020F0502020204030204" pitchFamily="34" charset="0"/>
                <a:cs typeface="Calibri" panose="020F0502020204030204" pitchFamily="34" charset="0"/>
              </a:rPr>
              <a:t>. </a:t>
            </a:r>
          </a:p>
          <a:p>
            <a:pPr marL="0" indent="0">
              <a:buNone/>
            </a:pPr>
            <a:r>
              <a:rPr lang="en-IN" dirty="0">
                <a:solidFill>
                  <a:schemeClr val="tx1"/>
                </a:solidFill>
                <a:latin typeface="Calibri" panose="020F0502020204030204" pitchFamily="34" charset="0"/>
                <a:cs typeface="Calibri" panose="020F0502020204030204" pitchFamily="34" charset="0"/>
              </a:rPr>
              <a:t>In case of debug=False , it will not show cause of error but will show “Internal Server Error”</a:t>
            </a:r>
          </a:p>
          <a:p>
            <a:pPr marL="0" indent="0">
              <a:buNone/>
            </a:pPr>
            <a:endParaRPr lang="en-IN" b="0" i="0" dirty="0">
              <a:solidFill>
                <a:schemeClr val="tx1"/>
              </a:solidFill>
              <a:effectLst/>
              <a:latin typeface="Calibri" panose="020F0502020204030204" pitchFamily="34" charset="0"/>
              <a:cs typeface="Calibri" panose="020F0502020204030204" pitchFamily="34" charset="0"/>
            </a:endParaRPr>
          </a:p>
          <a:p>
            <a:pPr>
              <a:buAutoNum type="arabicPeriod" startAt="4"/>
            </a:pPr>
            <a:endParaRPr lang="en-IN" dirty="0">
              <a:solidFill>
                <a:schemeClr val="tx1"/>
              </a:solidFill>
              <a:latin typeface="Calibri" panose="020F0502020204030204" pitchFamily="34" charset="0"/>
              <a:cs typeface="Calibri" panose="020F0502020204030204" pitchFamily="34" charset="0"/>
            </a:endParaRPr>
          </a:p>
          <a:p>
            <a:pPr>
              <a:buAutoNum type="arabicPeriod" startAt="4"/>
            </a:pPr>
            <a:endParaRPr lang="en-IN" dirty="0">
              <a:solidFill>
                <a:schemeClr val="tx1"/>
              </a:solidFill>
              <a:latin typeface="Calibri" panose="020F0502020204030204" pitchFamily="34" charset="0"/>
              <a:cs typeface="Calibri" panose="020F0502020204030204" pitchFamily="34" charset="0"/>
            </a:endParaRPr>
          </a:p>
          <a:p>
            <a:pPr marL="0" indent="0">
              <a:buNone/>
            </a:pPr>
            <a:r>
              <a:rPr lang="en-IN" sz="1800" b="1" i="1" u="sng" dirty="0" err="1">
                <a:solidFill>
                  <a:schemeClr val="tx1"/>
                </a:solidFill>
                <a:effectLst/>
                <a:latin typeface="Calibri" panose="020F0502020204030204" pitchFamily="34" charset="0"/>
                <a:cs typeface="Calibri" panose="020F0502020204030204" pitchFamily="34" charset="0"/>
              </a:rPr>
              <a:t>use_reloader</a:t>
            </a:r>
            <a:endParaRPr lang="en-IN" sz="1800" b="1" i="1" u="sng" dirty="0">
              <a:solidFill>
                <a:schemeClr val="tx1"/>
              </a:solidFill>
              <a:effectLst/>
              <a:latin typeface="Calibri" panose="020F0502020204030204" pitchFamily="34" charset="0"/>
              <a:cs typeface="Calibri" panose="020F0502020204030204" pitchFamily="34" charset="0"/>
            </a:endParaRPr>
          </a:p>
          <a:p>
            <a:pPr marL="0" indent="0">
              <a:buNone/>
            </a:pPr>
            <a:r>
              <a:rPr lang="en-US" dirty="0">
                <a:solidFill>
                  <a:schemeClr val="tx1"/>
                </a:solidFill>
                <a:latin typeface="Calibri" panose="020F0502020204030204" pitchFamily="34" charset="0"/>
                <a:cs typeface="Calibri" panose="020F0502020204030204" pitchFamily="34" charset="0"/>
              </a:rPr>
              <a:t>If </a:t>
            </a:r>
            <a:r>
              <a:rPr lang="en-IN" sz="1800" dirty="0" err="1">
                <a:solidFill>
                  <a:schemeClr val="tx1"/>
                </a:solidFill>
                <a:effectLst/>
                <a:latin typeface="Calibri" panose="020F0502020204030204" pitchFamily="34" charset="0"/>
                <a:cs typeface="Calibri" panose="020F0502020204030204" pitchFamily="34" charset="0"/>
              </a:rPr>
              <a:t>use_reloader</a:t>
            </a:r>
            <a:r>
              <a:rPr lang="en-IN" sz="1800" dirty="0">
                <a:solidFill>
                  <a:schemeClr val="tx1"/>
                </a:solidFill>
                <a:effectLst/>
                <a:latin typeface="Calibri" panose="020F0502020204030204" pitchFamily="34" charset="0"/>
                <a:cs typeface="Calibri" panose="020F0502020204030204" pitchFamily="34" charset="0"/>
              </a:rPr>
              <a:t> = False then </a:t>
            </a:r>
            <a:r>
              <a:rPr lang="en-IN" b="0" i="0" dirty="0">
                <a:solidFill>
                  <a:schemeClr val="tx1"/>
                </a:solidFill>
                <a:effectLst/>
                <a:latin typeface="Calibri" panose="020F0502020204030204" pitchFamily="34" charset="0"/>
                <a:cs typeface="Calibri" panose="020F0502020204030204" pitchFamily="34" charset="0"/>
              </a:rPr>
              <a:t>app is restarted manually for each change in the code. </a:t>
            </a:r>
            <a:r>
              <a:rPr lang="en-IN" b="0" i="0" dirty="0" err="1">
                <a:solidFill>
                  <a:schemeClr val="tx1"/>
                </a:solidFill>
                <a:effectLst/>
                <a:latin typeface="Calibri" panose="020F0502020204030204" pitchFamily="34" charset="0"/>
                <a:cs typeface="Calibri" panose="020F0502020204030204" pitchFamily="34" charset="0"/>
              </a:rPr>
              <a:t>User_reloader</a:t>
            </a:r>
            <a:r>
              <a:rPr lang="en-IN" b="0" i="0" dirty="0">
                <a:solidFill>
                  <a:schemeClr val="tx1"/>
                </a:solidFill>
                <a:effectLst/>
                <a:latin typeface="Calibri" panose="020F0502020204030204" pitchFamily="34" charset="0"/>
                <a:cs typeface="Calibri" panose="020F0502020204030204" pitchFamily="34" charset="0"/>
              </a:rPr>
              <a:t>=True. Then app can be refreshed/reloaded on browser to accommodate new changes in code instead of restart.</a:t>
            </a:r>
          </a:p>
          <a:p>
            <a:pPr marL="0" indent="0">
              <a:buNone/>
            </a:pPr>
            <a:endParaRPr lang="en-IN" sz="1800" dirty="0">
              <a:solidFill>
                <a:schemeClr val="tx1"/>
              </a:solidFill>
              <a:effectLst/>
              <a:latin typeface="Calibri" panose="020F0502020204030204" pitchFamily="34" charset="0"/>
              <a:cs typeface="Calibri" panose="020F0502020204030204" pitchFamily="34" charset="0"/>
            </a:endParaRPr>
          </a:p>
          <a:p>
            <a:pPr marL="0" indent="0">
              <a:buNone/>
            </a:pPr>
            <a:r>
              <a:rPr lang="en-US" b="1" dirty="0">
                <a:solidFill>
                  <a:schemeClr val="tx1"/>
                </a:solidFill>
                <a:latin typeface="Calibri" panose="020F0502020204030204" pitchFamily="34" charset="0"/>
                <a:cs typeface="Calibri" panose="020F0502020204030204" pitchFamily="34" charset="0"/>
              </a:rPr>
              <a:t>NOTE: </a:t>
            </a:r>
            <a:r>
              <a:rPr lang="en-US" dirty="0">
                <a:solidFill>
                  <a:schemeClr val="tx1"/>
                </a:solidFill>
                <a:latin typeface="Calibri" panose="020F0502020204030204" pitchFamily="34" charset="0"/>
                <a:cs typeface="Calibri" panose="020F0502020204030204" pitchFamily="34" charset="0"/>
              </a:rPr>
              <a:t>While running flask app directly from </a:t>
            </a:r>
            <a:r>
              <a:rPr lang="en-US" dirty="0" err="1">
                <a:solidFill>
                  <a:schemeClr val="tx1"/>
                </a:solidFill>
                <a:latin typeface="Calibri" panose="020F0502020204030204" pitchFamily="34" charset="0"/>
                <a:cs typeface="Calibri" panose="020F0502020204030204" pitchFamily="34" charset="0"/>
              </a:rPr>
              <a:t>spyder</a:t>
            </a:r>
            <a:r>
              <a:rPr lang="en-US" dirty="0">
                <a:solidFill>
                  <a:schemeClr val="tx1"/>
                </a:solidFill>
                <a:latin typeface="Calibri" panose="020F0502020204030204" pitchFamily="34" charset="0"/>
                <a:cs typeface="Calibri" panose="020F0502020204030204" pitchFamily="34" charset="0"/>
              </a:rPr>
              <a:t> IDE / </a:t>
            </a:r>
            <a:r>
              <a:rPr lang="en-US" dirty="0" err="1">
                <a:solidFill>
                  <a:schemeClr val="tx1"/>
                </a:solidFill>
                <a:latin typeface="Calibri" panose="020F0502020204030204" pitchFamily="34" charset="0"/>
                <a:cs typeface="Calibri" panose="020F0502020204030204" pitchFamily="34" charset="0"/>
              </a:rPr>
              <a:t>Jupyter</a:t>
            </a:r>
            <a:r>
              <a:rPr lang="en-US" dirty="0">
                <a:solidFill>
                  <a:schemeClr val="tx1"/>
                </a:solidFill>
                <a:latin typeface="Calibri" panose="020F0502020204030204" pitchFamily="34" charset="0"/>
                <a:cs typeface="Calibri" panose="020F0502020204030204" pitchFamily="34" charset="0"/>
              </a:rPr>
              <a:t> Notebook, </a:t>
            </a:r>
            <a:r>
              <a:rPr lang="en-IN" b="0" i="0" dirty="0">
                <a:solidFill>
                  <a:schemeClr val="tx1"/>
                </a:solidFill>
                <a:effectLst/>
                <a:latin typeface="Calibri" panose="020F0502020204030204" pitchFamily="34" charset="0"/>
                <a:cs typeface="Calibri" panose="020F0502020204030204" pitchFamily="34" charset="0"/>
              </a:rPr>
              <a:t>The reloader tries to restart the process, which </a:t>
            </a:r>
            <a:r>
              <a:rPr lang="en-IN" b="0" i="0" dirty="0" err="1">
                <a:solidFill>
                  <a:schemeClr val="tx1"/>
                </a:solidFill>
                <a:effectLst/>
                <a:latin typeface="Calibri" panose="020F0502020204030204" pitchFamily="34" charset="0"/>
                <a:cs typeface="Calibri" panose="020F0502020204030204" pitchFamily="34" charset="0"/>
              </a:rPr>
              <a:t>IPython</a:t>
            </a:r>
            <a:r>
              <a:rPr lang="en-IN" b="0" i="0" dirty="0">
                <a:solidFill>
                  <a:schemeClr val="tx1"/>
                </a:solidFill>
                <a:effectLst/>
                <a:latin typeface="Calibri" panose="020F0502020204030204" pitchFamily="34" charset="0"/>
                <a:cs typeface="Calibri" panose="020F0502020204030204" pitchFamily="34" charset="0"/>
              </a:rPr>
              <a:t> can't handle. In that case, </a:t>
            </a:r>
            <a:r>
              <a:rPr lang="en-US" dirty="0">
                <a:solidFill>
                  <a:schemeClr val="tx1"/>
                </a:solidFill>
                <a:latin typeface="Calibri" panose="020F0502020204030204" pitchFamily="34" charset="0"/>
                <a:cs typeface="Calibri" panose="020F0502020204030204" pitchFamily="34" charset="0"/>
              </a:rPr>
              <a:t>we need to set </a:t>
            </a:r>
            <a:r>
              <a:rPr lang="en-US" dirty="0" err="1">
                <a:solidFill>
                  <a:schemeClr val="tx1"/>
                </a:solidFill>
                <a:latin typeface="Calibri" panose="020F0502020204030204" pitchFamily="34" charset="0"/>
                <a:cs typeface="Calibri" panose="020F0502020204030204" pitchFamily="34" charset="0"/>
              </a:rPr>
              <a:t>use_reloader</a:t>
            </a:r>
            <a:r>
              <a:rPr lang="en-US" dirty="0">
                <a:solidFill>
                  <a:schemeClr val="tx1"/>
                </a:solidFill>
                <a:latin typeface="Calibri" panose="020F0502020204030204" pitchFamily="34" charset="0"/>
                <a:cs typeface="Calibri" panose="020F0502020204030204" pitchFamily="34" charset="0"/>
              </a:rPr>
              <a:t>=False. Or </a:t>
            </a: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use the plain </a:t>
            </a:r>
            <a:r>
              <a:rPr kumimoji="0" lang="en-US" altLang="en-US" sz="19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python interpreter </a:t>
            </a: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(using prompt) to run the application if you still </a:t>
            </a:r>
            <a:r>
              <a:rPr lang="en-US" altLang="en-US" sz="1900" dirty="0">
                <a:solidFill>
                  <a:schemeClr val="tx1"/>
                </a:solidFill>
                <a:latin typeface="Calibri" panose="020F0502020204030204" pitchFamily="34" charset="0"/>
                <a:cs typeface="Calibri" panose="020F0502020204030204" pitchFamily="34" charset="0"/>
              </a:rPr>
              <a:t>want to use </a:t>
            </a:r>
            <a:r>
              <a:rPr lang="en-US" altLang="en-US" sz="1900" dirty="0" err="1">
                <a:solidFill>
                  <a:schemeClr val="tx1"/>
                </a:solidFill>
                <a:latin typeface="Calibri" panose="020F0502020204030204" pitchFamily="34" charset="0"/>
                <a:cs typeface="Calibri" panose="020F0502020204030204" pitchFamily="34" charset="0"/>
              </a:rPr>
              <a:t>app.run</a:t>
            </a:r>
            <a:r>
              <a:rPr lang="en-US" altLang="en-US" sz="1900" dirty="0">
                <a:solidFill>
                  <a:schemeClr val="tx1"/>
                </a:solidFill>
                <a:latin typeface="Calibri" panose="020F0502020204030204" pitchFamily="34" charset="0"/>
                <a:cs typeface="Calibri" panose="020F0502020204030204" pitchFamily="34" charset="0"/>
              </a:rPr>
              <a:t>()</a:t>
            </a:r>
            <a:endParaRPr kumimoji="0" lang="en-US" altLang="en-US" sz="3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p:txBody>
      </p:sp>
      <p:sp>
        <p:nvSpPr>
          <p:cNvPr id="6" name="Rectangle 3">
            <a:extLst>
              <a:ext uri="{FF2B5EF4-FFF2-40B4-BE49-F238E27FC236}">
                <a16:creationId xmlns:a16="http://schemas.microsoft.com/office/drawing/2014/main" id="{73218C1D-8413-4582-A326-03032EFB2AAB}"/>
              </a:ext>
            </a:extLst>
          </p:cNvPr>
          <p:cNvSpPr>
            <a:spLocks noChangeArrowheads="1"/>
          </p:cNvSpPr>
          <p:nvPr/>
        </p:nvSpPr>
        <p:spPr bwMode="auto">
          <a:xfrm>
            <a:off x="0" y="45518"/>
            <a:ext cx="184731" cy="2782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F959C0B8-00FA-4233-A4EB-5152B5D77BB8}"/>
              </a:ext>
            </a:extLst>
          </p:cNvPr>
          <p:cNvSpPr>
            <a:spLocks noChangeArrowheads="1"/>
          </p:cNvSpPr>
          <p:nvPr/>
        </p:nvSpPr>
        <p:spPr bwMode="auto">
          <a:xfrm>
            <a:off x="0" y="0"/>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7E2A2DF-CEE3-4E90-B572-EFA20C3F3660}"/>
              </a:ext>
            </a:extLst>
          </p:cNvPr>
          <p:cNvSpPr>
            <a:spLocks noChangeArrowheads="1"/>
          </p:cNvSpPr>
          <p:nvPr/>
        </p:nvSpPr>
        <p:spPr bwMode="auto">
          <a:xfrm>
            <a:off x="0" y="45518"/>
            <a:ext cx="184731" cy="2782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9BB76D88-6739-468D-9192-7EFEE84F7894}"/>
              </a:ext>
            </a:extLst>
          </p:cNvPr>
          <p:cNvSpPr>
            <a:spLocks noChangeArrowheads="1"/>
          </p:cNvSpPr>
          <p:nvPr/>
        </p:nvSpPr>
        <p:spPr bwMode="auto">
          <a:xfrm>
            <a:off x="0" y="0"/>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BA7222DE-F3EB-42E2-B7AE-927E0DE17BE6}"/>
              </a:ext>
            </a:extLst>
          </p:cNvPr>
          <p:cNvSpPr txBox="1"/>
          <p:nvPr/>
        </p:nvSpPr>
        <p:spPr>
          <a:xfrm>
            <a:off x="3637938" y="1556791"/>
            <a:ext cx="3553152" cy="369332"/>
          </a:xfrm>
          <a:prstGeom prst="rect">
            <a:avLst/>
          </a:prstGeom>
          <a:solidFill>
            <a:schemeClr val="bg2">
              <a:lumMod val="90000"/>
            </a:schemeClr>
          </a:solidFill>
          <a:ln>
            <a:solidFill>
              <a:schemeClr val="tx1"/>
            </a:solidFill>
          </a:ln>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app.run</a:t>
            </a: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(host, port, debug, options) </a:t>
            </a:r>
            <a:endParaRPr kumimoji="0" lang="en-US" altLang="en-US" sz="3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1571D37A-AF33-400A-B8B5-160DA7667B50}"/>
              </a:ext>
            </a:extLst>
          </p:cNvPr>
          <p:cNvSpPr txBox="1"/>
          <p:nvPr/>
        </p:nvSpPr>
        <p:spPr>
          <a:xfrm>
            <a:off x="3049229" y="3251708"/>
            <a:ext cx="6098458" cy="369332"/>
          </a:xfrm>
          <a:prstGeom prst="rect">
            <a:avLst/>
          </a:prstGeom>
          <a:noFill/>
        </p:spPr>
        <p:txBody>
          <a:bodyPr wrap="square">
            <a:spAutoFit/>
          </a:bodyPr>
          <a:lstStyle/>
          <a:p>
            <a:endParaRPr lang="en-IN" dirty="0"/>
          </a:p>
        </p:txBody>
      </p:sp>
      <p:pic>
        <p:nvPicPr>
          <p:cNvPr id="13" name="Picture 12">
            <a:extLst>
              <a:ext uri="{FF2B5EF4-FFF2-40B4-BE49-F238E27FC236}">
                <a16:creationId xmlns:a16="http://schemas.microsoft.com/office/drawing/2014/main" id="{050D7D51-95FF-4E8D-93A8-7BB6F4960066}"/>
              </a:ext>
            </a:extLst>
          </p:cNvPr>
          <p:cNvPicPr>
            <a:picLocks noChangeAspect="1"/>
          </p:cNvPicPr>
          <p:nvPr/>
        </p:nvPicPr>
        <p:blipFill rotWithShape="1">
          <a:blip r:embed="rId3"/>
          <a:srcRect t="10654" r="27903" b="79584"/>
          <a:stretch/>
        </p:blipFill>
        <p:spPr>
          <a:xfrm>
            <a:off x="3049229" y="3625157"/>
            <a:ext cx="6098458" cy="464251"/>
          </a:xfrm>
          <a:prstGeom prst="rect">
            <a:avLst/>
          </a:prstGeom>
        </p:spPr>
      </p:pic>
    </p:spTree>
    <p:extLst>
      <p:ext uri="{BB962C8B-B14F-4D97-AF65-F5344CB8AC3E}">
        <p14:creationId xmlns:p14="http://schemas.microsoft.com/office/powerpoint/2010/main" val="2315418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31575"/>
            <a:ext cx="8596668" cy="669150"/>
          </a:xfrm>
        </p:spPr>
        <p:txBody>
          <a:bodyPr/>
          <a:lstStyle/>
          <a:p>
            <a:r>
              <a:rPr lang="en-US" dirty="0">
                <a:latin typeface="Calibri" panose="020F0502020204030204" pitchFamily="34" charset="0"/>
                <a:cs typeface="Calibri" panose="020F0502020204030204" pitchFamily="34" charset="0"/>
              </a:rPr>
              <a:t>Components</a:t>
            </a:r>
          </a:p>
        </p:txBody>
      </p:sp>
      <p:sp>
        <p:nvSpPr>
          <p:cNvPr id="3" name="Content Placeholder 2"/>
          <p:cNvSpPr>
            <a:spLocks noGrp="1"/>
          </p:cNvSpPr>
          <p:nvPr>
            <p:ph idx="1"/>
          </p:nvPr>
        </p:nvSpPr>
        <p:spPr>
          <a:xfrm>
            <a:off x="677333" y="1600726"/>
            <a:ext cx="10575685" cy="4762612"/>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4.    run() </a:t>
            </a:r>
            <a:r>
              <a:rPr lang="en-US" b="1" dirty="0" err="1">
                <a:solidFill>
                  <a:schemeClr val="tx1"/>
                </a:solidFill>
                <a:latin typeface="Calibri" panose="020F0502020204030204" pitchFamily="34" charset="0"/>
                <a:cs typeface="Calibri" panose="020F0502020204030204" pitchFamily="34" charset="0"/>
              </a:rPr>
              <a:t>cont</a:t>
            </a:r>
            <a:r>
              <a:rPr lang="en-US" b="1" dirty="0">
                <a:solidFill>
                  <a:schemeClr val="tx1"/>
                </a:solidFill>
                <a:latin typeface="Calibri" panose="020F0502020204030204" pitchFamily="34" charset="0"/>
                <a:cs typeface="Calibri" panose="020F0502020204030204" pitchFamily="34" charset="0"/>
              </a:rPr>
              <a:t>…..</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algn="l" fontAlgn="base"/>
            <a:r>
              <a:rPr lang="en-IN" b="0" i="0" dirty="0">
                <a:solidFill>
                  <a:schemeClr val="tx1"/>
                </a:solidFill>
                <a:effectLst/>
                <a:latin typeface="Calibri" panose="020F0502020204030204" pitchFamily="34" charset="0"/>
                <a:cs typeface="Calibri" panose="020F0502020204030204" pitchFamily="34" charset="0"/>
              </a:rPr>
              <a:t>When you "run Flask" you are actually running </a:t>
            </a:r>
            <a:r>
              <a:rPr lang="en-IN" b="0" i="0" dirty="0" err="1">
                <a:solidFill>
                  <a:schemeClr val="tx1"/>
                </a:solidFill>
                <a:effectLst/>
                <a:latin typeface="Calibri" panose="020F0502020204030204" pitchFamily="34" charset="0"/>
                <a:cs typeface="Calibri" panose="020F0502020204030204" pitchFamily="34" charset="0"/>
              </a:rPr>
              <a:t>Werkzeug's</a:t>
            </a:r>
            <a:r>
              <a:rPr lang="en-IN" b="0" i="0" dirty="0">
                <a:solidFill>
                  <a:schemeClr val="tx1"/>
                </a:solidFill>
                <a:effectLst/>
                <a:latin typeface="Calibri" panose="020F0502020204030204" pitchFamily="34" charset="0"/>
                <a:cs typeface="Calibri" panose="020F0502020204030204" pitchFamily="34" charset="0"/>
              </a:rPr>
              <a:t> development WSGI server, and passing your Flask app as the WSGI callable.</a:t>
            </a:r>
          </a:p>
          <a:p>
            <a:pPr algn="l" fontAlgn="base"/>
            <a:endParaRPr lang="en-IN" b="0" i="0" dirty="0">
              <a:solidFill>
                <a:schemeClr val="tx1"/>
              </a:solidFill>
              <a:effectLst/>
              <a:latin typeface="Calibri" panose="020F0502020204030204" pitchFamily="34" charset="0"/>
              <a:cs typeface="Calibri" panose="020F0502020204030204" pitchFamily="34" charset="0"/>
            </a:endParaRPr>
          </a:p>
          <a:p>
            <a:pPr algn="l" fontAlgn="base"/>
            <a:r>
              <a:rPr lang="en-IN" b="0" i="0" dirty="0">
                <a:solidFill>
                  <a:schemeClr val="tx1"/>
                </a:solidFill>
                <a:effectLst/>
                <a:latin typeface="Calibri" panose="020F0502020204030204" pitchFamily="34" charset="0"/>
                <a:cs typeface="Calibri" panose="020F0502020204030204" pitchFamily="34" charset="0"/>
              </a:rPr>
              <a:t>The development server is not intended for use in production. It is not designed to be particularly efficient, stable, or secure. It does not support all the possible features of a HTTP server.</a:t>
            </a:r>
          </a:p>
          <a:p>
            <a:pPr algn="l" fontAlgn="base"/>
            <a:endParaRPr lang="en-IN" dirty="0">
              <a:solidFill>
                <a:schemeClr val="tx1"/>
              </a:solidFill>
              <a:latin typeface="Calibri" panose="020F0502020204030204" pitchFamily="34" charset="0"/>
              <a:cs typeface="Calibri" panose="020F0502020204030204" pitchFamily="34" charset="0"/>
            </a:endParaRPr>
          </a:p>
          <a:p>
            <a:pPr algn="l" fontAlgn="base"/>
            <a:endParaRPr lang="en-IN" b="0" i="0" dirty="0">
              <a:solidFill>
                <a:schemeClr val="tx1"/>
              </a:solidFill>
              <a:effectLst/>
              <a:latin typeface="Calibri" panose="020F0502020204030204" pitchFamily="34" charset="0"/>
              <a:cs typeface="Calibri" panose="020F0502020204030204" pitchFamily="34" charset="0"/>
            </a:endParaRPr>
          </a:p>
          <a:p>
            <a:pPr>
              <a:buAutoNum type="arabicPeriod" startAt="4"/>
            </a:pPr>
            <a:endParaRPr lang="en-IN" dirty="0">
              <a:solidFill>
                <a:schemeClr val="tx1"/>
              </a:solidFill>
              <a:latin typeface="Calibri" panose="020F0502020204030204" pitchFamily="34" charset="0"/>
              <a:cs typeface="Calibri" panose="020F0502020204030204" pitchFamily="34" charset="0"/>
            </a:endParaRPr>
          </a:p>
        </p:txBody>
      </p:sp>
      <p:sp>
        <p:nvSpPr>
          <p:cNvPr id="6" name="Rectangle 3">
            <a:extLst>
              <a:ext uri="{FF2B5EF4-FFF2-40B4-BE49-F238E27FC236}">
                <a16:creationId xmlns:a16="http://schemas.microsoft.com/office/drawing/2014/main" id="{73218C1D-8413-4582-A326-03032EFB2AAB}"/>
              </a:ext>
            </a:extLst>
          </p:cNvPr>
          <p:cNvSpPr>
            <a:spLocks noChangeArrowheads="1"/>
          </p:cNvSpPr>
          <p:nvPr/>
        </p:nvSpPr>
        <p:spPr bwMode="auto">
          <a:xfrm>
            <a:off x="0" y="89452"/>
            <a:ext cx="184731" cy="2782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F959C0B8-00FA-4233-A4EB-5152B5D77BB8}"/>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7E2A2DF-CEE3-4E90-B572-EFA20C3F3660}"/>
              </a:ext>
            </a:extLst>
          </p:cNvPr>
          <p:cNvSpPr>
            <a:spLocks noChangeArrowheads="1"/>
          </p:cNvSpPr>
          <p:nvPr/>
        </p:nvSpPr>
        <p:spPr bwMode="auto">
          <a:xfrm>
            <a:off x="0" y="89452"/>
            <a:ext cx="184731" cy="2782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9BB76D88-6739-468D-9192-7EFEE84F789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BA7222DE-F3EB-42E2-B7AE-927E0DE17BE6}"/>
              </a:ext>
            </a:extLst>
          </p:cNvPr>
          <p:cNvSpPr txBox="1"/>
          <p:nvPr/>
        </p:nvSpPr>
        <p:spPr>
          <a:xfrm>
            <a:off x="3519950" y="2449951"/>
            <a:ext cx="3553152" cy="369332"/>
          </a:xfrm>
          <a:prstGeom prst="rect">
            <a:avLst/>
          </a:prstGeom>
          <a:solidFill>
            <a:schemeClr val="bg2">
              <a:lumMod val="90000"/>
            </a:schemeClr>
          </a:solidFill>
          <a:ln>
            <a:solidFill>
              <a:schemeClr val="tx1"/>
            </a:solidFill>
          </a:ln>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app.run</a:t>
            </a: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(host, port, debug, options) </a:t>
            </a:r>
            <a:endParaRPr kumimoji="0" lang="en-US" altLang="en-US" sz="3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38833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31575"/>
            <a:ext cx="8596668" cy="669150"/>
          </a:xfrm>
        </p:spPr>
        <p:txBody>
          <a:bodyPr/>
          <a:lstStyle/>
          <a:p>
            <a:r>
              <a:rPr lang="en-US" dirty="0">
                <a:latin typeface="Calibri" panose="020F0502020204030204" pitchFamily="34" charset="0"/>
                <a:cs typeface="Calibri" panose="020F0502020204030204" pitchFamily="34" charset="0"/>
              </a:rPr>
              <a:t>Components</a:t>
            </a:r>
          </a:p>
        </p:txBody>
      </p:sp>
      <p:sp>
        <p:nvSpPr>
          <p:cNvPr id="3" name="Content Placeholder 2"/>
          <p:cNvSpPr>
            <a:spLocks noGrp="1"/>
          </p:cNvSpPr>
          <p:nvPr>
            <p:ph idx="1"/>
          </p:nvPr>
        </p:nvSpPr>
        <p:spPr>
          <a:xfrm>
            <a:off x="677333" y="1600726"/>
            <a:ext cx="10575685" cy="5109790"/>
          </a:xfrm>
        </p:spPr>
        <p:txBody>
          <a:bodyPr>
            <a:normAutofit/>
          </a:bodyPr>
          <a:lstStyle/>
          <a:p>
            <a:pPr marL="0" indent="0">
              <a:buNone/>
            </a:pPr>
            <a:r>
              <a:rPr lang="en-US" b="1" dirty="0">
                <a:solidFill>
                  <a:schemeClr val="tx1"/>
                </a:solidFill>
                <a:latin typeface="Calibri" panose="020F0502020204030204" pitchFamily="34" charset="0"/>
                <a:cs typeface="Calibri" panose="020F0502020204030204" pitchFamily="34" charset="0"/>
              </a:rPr>
              <a:t>4.    run() : </a:t>
            </a:r>
          </a:p>
          <a:p>
            <a:pPr marL="0" indent="0">
              <a:buNone/>
            </a:pPr>
            <a:endParaRPr lang="en-US" dirty="0">
              <a:solidFill>
                <a:schemeClr val="tx1"/>
              </a:solidFill>
              <a:latin typeface="Calibri" panose="020F0502020204030204" pitchFamily="34" charset="0"/>
              <a:cs typeface="Calibri" panose="020F0502020204030204" pitchFamily="34" charset="0"/>
            </a:endParaRPr>
          </a:p>
          <a:p>
            <a:pPr marL="0" indent="0">
              <a:buNone/>
            </a:pPr>
            <a:endParaRPr lang="en-US" dirty="0">
              <a:solidFill>
                <a:schemeClr val="tx1"/>
              </a:solidFill>
              <a:latin typeface="Calibri" panose="020F0502020204030204" pitchFamily="34" charset="0"/>
              <a:cs typeface="Calibri" panose="020F0502020204030204" pitchFamily="34" charset="0"/>
            </a:endParaRPr>
          </a:p>
          <a:p>
            <a:pPr fontAlgn="base"/>
            <a:r>
              <a:rPr lang="en-IN" dirty="0">
                <a:solidFill>
                  <a:schemeClr val="tx1"/>
                </a:solidFill>
                <a:latin typeface="Calibri" panose="020F0502020204030204" pitchFamily="34" charset="0"/>
                <a:cs typeface="Calibri" panose="020F0502020204030204" pitchFamily="34" charset="0"/>
              </a:rPr>
              <a:t>While lightweight and easy to use, Flask’s built-in server is not suitable for production as it doesn’t scale well and by default serves only one request at a time. </a:t>
            </a:r>
          </a:p>
          <a:p>
            <a:pPr fontAlgn="base"/>
            <a:endParaRPr lang="en-IN" dirty="0">
              <a:solidFill>
                <a:schemeClr val="tx1"/>
              </a:solidFill>
              <a:latin typeface="Calibri" panose="020F0502020204030204" pitchFamily="34" charset="0"/>
              <a:cs typeface="Calibri" panose="020F0502020204030204" pitchFamily="34" charset="0"/>
            </a:endParaRPr>
          </a:p>
          <a:p>
            <a:pPr fontAlgn="base"/>
            <a:r>
              <a:rPr lang="en-IN" dirty="0">
                <a:solidFill>
                  <a:schemeClr val="tx1"/>
                </a:solidFill>
                <a:latin typeface="Calibri" panose="020F0502020204030204" pitchFamily="34" charset="0"/>
                <a:cs typeface="Calibri" panose="020F0502020204030204" pitchFamily="34" charset="0"/>
              </a:rPr>
              <a:t>Some of the options available for properly running Flask in production are Heroku, cloud platforms such as </a:t>
            </a:r>
            <a:r>
              <a:rPr lang="en-IN" dirty="0" err="1">
                <a:solidFill>
                  <a:schemeClr val="tx1"/>
                </a:solidFill>
                <a:latin typeface="Calibri" panose="020F0502020204030204" pitchFamily="34" charset="0"/>
                <a:cs typeface="Calibri" panose="020F0502020204030204" pitchFamily="34" charset="0"/>
              </a:rPr>
              <a:t>gcp</a:t>
            </a:r>
            <a:r>
              <a:rPr lang="en-IN" dirty="0">
                <a:solidFill>
                  <a:schemeClr val="tx1"/>
                </a:solidFill>
                <a:latin typeface="Calibri" panose="020F0502020204030204" pitchFamily="34" charset="0"/>
                <a:cs typeface="Calibri" panose="020F0502020204030204" pitchFamily="34" charset="0"/>
              </a:rPr>
              <a:t>, azure, </a:t>
            </a:r>
            <a:r>
              <a:rPr lang="en-IN" dirty="0" err="1">
                <a:solidFill>
                  <a:schemeClr val="tx1"/>
                </a:solidFill>
                <a:latin typeface="Calibri" panose="020F0502020204030204" pitchFamily="34" charset="0"/>
                <a:cs typeface="Calibri" panose="020F0502020204030204" pitchFamily="34" charset="0"/>
              </a:rPr>
              <a:t>aws</a:t>
            </a:r>
            <a:r>
              <a:rPr lang="en-IN" dirty="0">
                <a:solidFill>
                  <a:schemeClr val="tx1"/>
                </a:solidFill>
                <a:latin typeface="Calibri" panose="020F0502020204030204" pitchFamily="34" charset="0"/>
                <a:cs typeface="Calibri" panose="020F0502020204030204" pitchFamily="34" charset="0"/>
              </a:rPr>
              <a:t>, </a:t>
            </a:r>
            <a:r>
              <a:rPr lang="en-IN" dirty="0" err="1">
                <a:solidFill>
                  <a:schemeClr val="tx1"/>
                </a:solidFill>
                <a:latin typeface="Calibri" panose="020F0502020204030204" pitchFamily="34" charset="0"/>
                <a:cs typeface="Calibri" panose="020F0502020204030204" pitchFamily="34" charset="0"/>
              </a:rPr>
              <a:t>pythonanywhere</a:t>
            </a:r>
            <a:r>
              <a:rPr lang="en-IN" dirty="0">
                <a:solidFill>
                  <a:schemeClr val="tx1"/>
                </a:solidFill>
                <a:latin typeface="Calibri" panose="020F0502020204030204" pitchFamily="34" charset="0"/>
                <a:cs typeface="Calibri" panose="020F0502020204030204" pitchFamily="34" charset="0"/>
              </a:rPr>
              <a:t>.</a:t>
            </a:r>
          </a:p>
          <a:p>
            <a:pPr fontAlgn="base"/>
            <a:endParaRPr lang="en-IN" b="0" i="0" dirty="0">
              <a:solidFill>
                <a:schemeClr val="tx1"/>
              </a:solidFill>
              <a:effectLst/>
              <a:latin typeface="Calibri" panose="020F0502020204030204" pitchFamily="34" charset="0"/>
              <a:cs typeface="Calibri" panose="020F0502020204030204" pitchFamily="34" charset="0"/>
            </a:endParaRPr>
          </a:p>
          <a:p>
            <a:pPr fontAlgn="base"/>
            <a:r>
              <a:rPr lang="en-IN" b="0" i="0" dirty="0">
                <a:solidFill>
                  <a:schemeClr val="tx1"/>
                </a:solidFill>
                <a:effectLst/>
                <a:latin typeface="Calibri" panose="020F0502020204030204" pitchFamily="34" charset="0"/>
                <a:cs typeface="Calibri" panose="020F0502020204030204" pitchFamily="34" charset="0"/>
              </a:rPr>
              <a:t>Replace the </a:t>
            </a:r>
            <a:r>
              <a:rPr lang="en-IN" b="0" i="0" dirty="0" err="1">
                <a:solidFill>
                  <a:schemeClr val="tx1"/>
                </a:solidFill>
                <a:effectLst/>
                <a:latin typeface="Calibri" panose="020F0502020204030204" pitchFamily="34" charset="0"/>
                <a:cs typeface="Calibri" panose="020F0502020204030204" pitchFamily="34" charset="0"/>
              </a:rPr>
              <a:t>Werkzeug</a:t>
            </a:r>
            <a:r>
              <a:rPr lang="en-IN" b="0" i="0" dirty="0">
                <a:solidFill>
                  <a:schemeClr val="tx1"/>
                </a:solidFill>
                <a:effectLst/>
                <a:latin typeface="Calibri" panose="020F0502020204030204" pitchFamily="34" charset="0"/>
                <a:cs typeface="Calibri" panose="020F0502020204030204" pitchFamily="34" charset="0"/>
              </a:rPr>
              <a:t> dev server with a production-ready WSGI server such as self-hosted options </a:t>
            </a:r>
            <a:r>
              <a:rPr lang="en-IN" dirty="0">
                <a:solidFill>
                  <a:schemeClr val="tx1"/>
                </a:solidFill>
                <a:latin typeface="Calibri" panose="020F0502020204030204" pitchFamily="34" charset="0"/>
                <a:cs typeface="Calibri" panose="020F0502020204030204" pitchFamily="34" charset="0"/>
              </a:rPr>
              <a:t>(</a:t>
            </a:r>
            <a:r>
              <a:rPr lang="en-IN" b="0" i="0" dirty="0" err="1">
                <a:solidFill>
                  <a:schemeClr val="tx1"/>
                </a:solidFill>
                <a:effectLst/>
                <a:latin typeface="Calibri" panose="020F0502020204030204" pitchFamily="34" charset="0"/>
                <a:cs typeface="Calibri" panose="020F0502020204030204" pitchFamily="34" charset="0"/>
              </a:rPr>
              <a:t>Gunicorn</a:t>
            </a:r>
            <a:r>
              <a:rPr lang="en-IN" b="0" i="0" dirty="0">
                <a:solidFill>
                  <a:schemeClr val="tx1"/>
                </a:solidFill>
                <a:effectLst/>
                <a:latin typeface="Calibri" panose="020F0502020204030204" pitchFamily="34" charset="0"/>
                <a:cs typeface="Calibri" panose="020F0502020204030204" pitchFamily="34" charset="0"/>
              </a:rPr>
              <a:t> / </a:t>
            </a:r>
            <a:r>
              <a:rPr lang="en-IN" b="0" i="0" dirty="0" err="1">
                <a:solidFill>
                  <a:schemeClr val="tx1"/>
                </a:solidFill>
                <a:effectLst/>
                <a:latin typeface="Calibri" panose="020F0502020204030204" pitchFamily="34" charset="0"/>
                <a:cs typeface="Calibri" panose="020F0502020204030204" pitchFamily="34" charset="0"/>
              </a:rPr>
              <a:t>uWSGI</a:t>
            </a:r>
            <a:r>
              <a:rPr lang="en-IN" b="0" i="0" dirty="0">
                <a:solidFill>
                  <a:schemeClr val="tx1"/>
                </a:solidFill>
                <a:effectLst/>
                <a:latin typeface="Calibri" panose="020F0502020204030204" pitchFamily="34" charset="0"/>
                <a:cs typeface="Calibri" panose="020F0502020204030204" pitchFamily="34" charset="0"/>
              </a:rPr>
              <a:t>) or other hosted servers (Heroku, cloud platforms such as </a:t>
            </a:r>
            <a:r>
              <a:rPr lang="en-IN" b="0" i="0" dirty="0" err="1">
                <a:solidFill>
                  <a:schemeClr val="tx1"/>
                </a:solidFill>
                <a:effectLst/>
                <a:latin typeface="Calibri" panose="020F0502020204030204" pitchFamily="34" charset="0"/>
                <a:cs typeface="Calibri" panose="020F0502020204030204" pitchFamily="34" charset="0"/>
              </a:rPr>
              <a:t>gcp</a:t>
            </a:r>
            <a:r>
              <a:rPr lang="en-IN" b="0" i="0" dirty="0">
                <a:solidFill>
                  <a:schemeClr val="tx1"/>
                </a:solidFill>
                <a:effectLst/>
                <a:latin typeface="Calibri" panose="020F0502020204030204" pitchFamily="34" charset="0"/>
                <a:cs typeface="Calibri" panose="020F0502020204030204" pitchFamily="34" charset="0"/>
              </a:rPr>
              <a:t>, azure, </a:t>
            </a:r>
            <a:r>
              <a:rPr lang="en-IN" b="0" i="0" dirty="0" err="1">
                <a:solidFill>
                  <a:schemeClr val="tx1"/>
                </a:solidFill>
                <a:effectLst/>
                <a:latin typeface="Calibri" panose="020F0502020204030204" pitchFamily="34" charset="0"/>
                <a:cs typeface="Calibri" panose="020F0502020204030204" pitchFamily="34" charset="0"/>
              </a:rPr>
              <a:t>aws</a:t>
            </a:r>
            <a:r>
              <a:rPr lang="en-IN" b="0" i="0" dirty="0">
                <a:solidFill>
                  <a:schemeClr val="tx1"/>
                </a:solidFill>
                <a:effectLst/>
                <a:latin typeface="Calibri" panose="020F0502020204030204" pitchFamily="34" charset="0"/>
                <a:cs typeface="Calibri" panose="020F0502020204030204" pitchFamily="34" charset="0"/>
              </a:rPr>
              <a:t>, </a:t>
            </a:r>
            <a:r>
              <a:rPr lang="en-IN" dirty="0" err="1">
                <a:solidFill>
                  <a:schemeClr val="tx1"/>
                </a:solidFill>
                <a:latin typeface="Calibri" panose="020F0502020204030204" pitchFamily="34" charset="0"/>
                <a:cs typeface="Calibri" panose="020F0502020204030204" pitchFamily="34" charset="0"/>
              </a:rPr>
              <a:t>pythonanywhere</a:t>
            </a:r>
            <a:r>
              <a:rPr lang="en-IN" dirty="0">
                <a:solidFill>
                  <a:schemeClr val="tx1"/>
                </a:solidFill>
                <a:latin typeface="Calibri" panose="020F0502020204030204" pitchFamily="34" charset="0"/>
                <a:cs typeface="Calibri" panose="020F0502020204030204" pitchFamily="34" charset="0"/>
              </a:rPr>
              <a:t>.)  when moving to production, no matter where the app will be available.</a:t>
            </a:r>
          </a:p>
          <a:p>
            <a:pPr fontAlgn="base"/>
            <a:endParaRPr lang="en-IN" dirty="0">
              <a:solidFill>
                <a:schemeClr val="tx1"/>
              </a:solidFill>
              <a:latin typeface="Calibri" panose="020F0502020204030204" pitchFamily="34" charset="0"/>
              <a:cs typeface="Calibri" panose="020F0502020204030204" pitchFamily="34" charset="0"/>
            </a:endParaRPr>
          </a:p>
          <a:p>
            <a:pPr marL="0" indent="0" fontAlgn="base">
              <a:buNone/>
            </a:pPr>
            <a:r>
              <a:rPr lang="en-IN" dirty="0">
                <a:solidFill>
                  <a:schemeClr val="tx1"/>
                </a:solidFill>
                <a:latin typeface="Calibri" panose="020F0502020204030204" pitchFamily="34" charset="0"/>
                <a:cs typeface="Calibri" panose="020F0502020204030204" pitchFamily="34" charset="0"/>
              </a:rPr>
              <a:t>DEMO : Flask_Basic.py</a:t>
            </a:r>
          </a:p>
          <a:p>
            <a:pPr marL="0" indent="0" fontAlgn="base">
              <a:buNone/>
            </a:pPr>
            <a:endParaRPr lang="en-IN" dirty="0">
              <a:solidFill>
                <a:schemeClr val="tx1"/>
              </a:solidFill>
              <a:latin typeface="Calibri" panose="020F0502020204030204" pitchFamily="34" charset="0"/>
              <a:cs typeface="Calibri" panose="020F0502020204030204" pitchFamily="34" charset="0"/>
            </a:endParaRPr>
          </a:p>
          <a:p>
            <a:pPr fontAlgn="base"/>
            <a:endParaRPr lang="en-US" dirty="0">
              <a:solidFill>
                <a:schemeClr val="tx1"/>
              </a:solidFill>
              <a:latin typeface="Calibri" panose="020F0502020204030204" pitchFamily="34" charset="0"/>
              <a:cs typeface="Calibri" panose="020F0502020204030204" pitchFamily="34" charset="0"/>
            </a:endParaRPr>
          </a:p>
        </p:txBody>
      </p:sp>
      <p:sp>
        <p:nvSpPr>
          <p:cNvPr id="6" name="Rectangle 3">
            <a:extLst>
              <a:ext uri="{FF2B5EF4-FFF2-40B4-BE49-F238E27FC236}">
                <a16:creationId xmlns:a16="http://schemas.microsoft.com/office/drawing/2014/main" id="{73218C1D-8413-4582-A326-03032EFB2AAB}"/>
              </a:ext>
            </a:extLst>
          </p:cNvPr>
          <p:cNvSpPr>
            <a:spLocks noChangeArrowheads="1"/>
          </p:cNvSpPr>
          <p:nvPr/>
        </p:nvSpPr>
        <p:spPr bwMode="auto">
          <a:xfrm>
            <a:off x="0" y="89452"/>
            <a:ext cx="184731" cy="2782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F959C0B8-00FA-4233-A4EB-5152B5D77BB8}"/>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7E2A2DF-CEE3-4E90-B572-EFA20C3F3660}"/>
              </a:ext>
            </a:extLst>
          </p:cNvPr>
          <p:cNvSpPr>
            <a:spLocks noChangeArrowheads="1"/>
          </p:cNvSpPr>
          <p:nvPr/>
        </p:nvSpPr>
        <p:spPr bwMode="auto">
          <a:xfrm>
            <a:off x="0" y="89452"/>
            <a:ext cx="184731" cy="2782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9BB76D88-6739-468D-9192-7EFEE84F789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BA7222DE-F3EB-42E2-B7AE-927E0DE17BE6}"/>
              </a:ext>
            </a:extLst>
          </p:cNvPr>
          <p:cNvSpPr txBox="1"/>
          <p:nvPr/>
        </p:nvSpPr>
        <p:spPr>
          <a:xfrm>
            <a:off x="3593692" y="1963254"/>
            <a:ext cx="3553152" cy="369332"/>
          </a:xfrm>
          <a:prstGeom prst="rect">
            <a:avLst/>
          </a:prstGeom>
          <a:solidFill>
            <a:schemeClr val="bg2">
              <a:lumMod val="90000"/>
            </a:schemeClr>
          </a:solidFill>
          <a:ln>
            <a:solidFill>
              <a:schemeClr val="tx1"/>
            </a:solidFill>
          </a:ln>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app.run</a:t>
            </a: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(host, port, debug, options) </a:t>
            </a:r>
            <a:endParaRPr kumimoji="0" lang="en-US" altLang="en-US" sz="3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5845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31575"/>
            <a:ext cx="8596668" cy="669150"/>
          </a:xfrm>
        </p:spPr>
        <p:txBody>
          <a:bodyPr/>
          <a:lstStyle/>
          <a:p>
            <a:r>
              <a:rPr lang="en-IN" dirty="0">
                <a:latin typeface="Calibri" panose="020F0502020204030204" pitchFamily="34" charset="0"/>
                <a:cs typeface="Calibri" panose="020F0502020204030204" pitchFamily="34" charset="0"/>
              </a:rPr>
              <a:t>Dynamic URL</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77333" y="1600726"/>
            <a:ext cx="10575685" cy="4762612"/>
          </a:xfrm>
        </p:spPr>
        <p:txBody>
          <a:bodyPr>
            <a:normAutofit/>
          </a:bodyPr>
          <a:lstStyle/>
          <a:p>
            <a:pPr>
              <a:buFont typeface="Wingdings" panose="05000000000000000000" pitchFamily="2" charset="2"/>
              <a:buChar char="Ø"/>
            </a:pPr>
            <a:r>
              <a:rPr lang="en-IN" dirty="0">
                <a:solidFill>
                  <a:srgbClr val="000000"/>
                </a:solidFill>
                <a:latin typeface="Calibri" panose="020F0502020204030204" pitchFamily="34" charset="0"/>
                <a:cs typeface="Calibri" panose="020F0502020204030204" pitchFamily="34" charset="0"/>
              </a:rPr>
              <a:t>We can create dynamic </a:t>
            </a:r>
            <a:r>
              <a:rPr lang="en-IN" dirty="0" err="1">
                <a:solidFill>
                  <a:srgbClr val="000000"/>
                </a:solidFill>
                <a:latin typeface="Calibri" panose="020F0502020204030204" pitchFamily="34" charset="0"/>
                <a:cs typeface="Calibri" panose="020F0502020204030204" pitchFamily="34" charset="0"/>
              </a:rPr>
              <a:t>url</a:t>
            </a:r>
            <a:r>
              <a:rPr lang="en-IN" dirty="0">
                <a:solidFill>
                  <a:srgbClr val="000000"/>
                </a:solidFill>
                <a:latin typeface="Calibri" panose="020F0502020204030204" pitchFamily="34" charset="0"/>
                <a:cs typeface="Calibri" panose="020F0502020204030204" pitchFamily="34" charset="0"/>
              </a:rPr>
              <a:t> by providing &lt;</a:t>
            </a:r>
            <a:r>
              <a:rPr lang="en-IN" dirty="0" err="1">
                <a:solidFill>
                  <a:srgbClr val="000000"/>
                </a:solidFill>
                <a:latin typeface="Calibri" panose="020F0502020204030204" pitchFamily="34" charset="0"/>
                <a:cs typeface="Calibri" panose="020F0502020204030204" pitchFamily="34" charset="0"/>
              </a:rPr>
              <a:t>variable_name</a:t>
            </a:r>
            <a:r>
              <a:rPr lang="en-IN" dirty="0">
                <a:solidFill>
                  <a:srgbClr val="000000"/>
                </a:solidFill>
                <a:latin typeface="Calibri" panose="020F0502020204030204" pitchFamily="34" charset="0"/>
                <a:cs typeface="Calibri" panose="020F0502020204030204" pitchFamily="34" charset="0"/>
              </a:rPr>
              <a:t>&gt; in route argument and passing the same into associated function.</a:t>
            </a:r>
            <a:endParaRPr lang="en-IN" b="0" i="0" dirty="0">
              <a:solidFill>
                <a:srgbClr val="000000"/>
              </a:solidFill>
              <a:effectLst/>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IN"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IN" b="0" i="0" dirty="0">
              <a:solidFill>
                <a:srgbClr val="000000"/>
              </a:solidFill>
              <a:effectLst/>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IN" dirty="0">
              <a:solidFill>
                <a:srgbClr val="000000"/>
              </a:solidFill>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IN" b="0" i="0" dirty="0">
              <a:solidFill>
                <a:srgbClr val="000000"/>
              </a:solidFill>
              <a:effectLst/>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IN" dirty="0">
              <a:solidFill>
                <a:srgbClr val="000000"/>
              </a:solidFill>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IN" b="0" i="0" dirty="0">
              <a:solidFill>
                <a:srgbClr val="000000"/>
              </a:solidFill>
              <a:effectLst/>
              <a:latin typeface="Calibri" panose="020F0502020204030204" pitchFamily="34" charset="0"/>
              <a:cs typeface="Calibri" panose="020F0502020204030204" pitchFamily="34" charset="0"/>
            </a:endParaRPr>
          </a:p>
          <a:p>
            <a:pPr marL="0" indent="0">
              <a:buNone/>
            </a:pPr>
            <a:r>
              <a:rPr lang="en-IN" b="1" dirty="0">
                <a:solidFill>
                  <a:srgbClr val="000000"/>
                </a:solidFill>
                <a:latin typeface="Calibri" panose="020F0502020204030204" pitchFamily="34" charset="0"/>
                <a:cs typeface="Calibri" panose="020F0502020204030204" pitchFamily="34" charset="0"/>
              </a:rPr>
              <a:t>Redirecting to Other URL: </a:t>
            </a:r>
            <a:r>
              <a:rPr lang="en-IN" b="0" i="0" dirty="0">
                <a:solidFill>
                  <a:srgbClr val="000000"/>
                </a:solidFill>
                <a:effectLst/>
                <a:latin typeface="Calibri" panose="020F0502020204030204" pitchFamily="34" charset="0"/>
                <a:cs typeface="Calibri" panose="020F0502020204030204" pitchFamily="34" charset="0"/>
              </a:rPr>
              <a:t> </a:t>
            </a:r>
          </a:p>
          <a:p>
            <a:pPr>
              <a:buFont typeface="Wingdings" panose="05000000000000000000" pitchFamily="2" charset="2"/>
              <a:buChar char="Ø"/>
            </a:pPr>
            <a:r>
              <a:rPr lang="en-IN" b="0" i="0" dirty="0">
                <a:solidFill>
                  <a:srgbClr val="000000"/>
                </a:solidFill>
                <a:effectLst/>
                <a:latin typeface="Calibri" panose="020F0502020204030204" pitchFamily="34" charset="0"/>
                <a:cs typeface="Calibri" panose="020F0502020204030204" pitchFamily="34" charset="0"/>
              </a:rPr>
              <a:t>Another method to create dynamic URL. </a:t>
            </a:r>
          </a:p>
          <a:p>
            <a:pPr>
              <a:buFont typeface="Wingdings" panose="05000000000000000000" pitchFamily="2" charset="2"/>
              <a:buChar char="Ø"/>
            </a:pPr>
            <a:r>
              <a:rPr lang="en-IN" b="0" i="0" dirty="0">
                <a:solidFill>
                  <a:srgbClr val="000000"/>
                </a:solidFill>
                <a:effectLst/>
                <a:latin typeface="Calibri" panose="020F0502020204030204" pitchFamily="34" charset="0"/>
                <a:cs typeface="Calibri" panose="020F0502020204030204" pitchFamily="34" charset="0"/>
              </a:rPr>
              <a:t>Application can be redirected to the </a:t>
            </a:r>
            <a:r>
              <a:rPr lang="en-IN" b="1" i="0" dirty="0">
                <a:solidFill>
                  <a:srgbClr val="000000"/>
                </a:solidFill>
                <a:effectLst/>
                <a:latin typeface="Calibri" panose="020F0502020204030204" pitchFamily="34" charset="0"/>
                <a:cs typeface="Calibri" panose="020F0502020204030204" pitchFamily="34" charset="0"/>
              </a:rPr>
              <a:t>other functions/</a:t>
            </a:r>
            <a:r>
              <a:rPr lang="en-IN" b="1" i="0" dirty="0" err="1">
                <a:solidFill>
                  <a:srgbClr val="000000"/>
                </a:solidFill>
                <a:effectLst/>
                <a:latin typeface="Calibri" panose="020F0502020204030204" pitchFamily="34" charset="0"/>
                <a:cs typeface="Calibri" panose="020F0502020204030204" pitchFamily="34" charset="0"/>
              </a:rPr>
              <a:t>url</a:t>
            </a:r>
            <a:r>
              <a:rPr lang="en-IN" b="0" i="0" dirty="0">
                <a:solidFill>
                  <a:srgbClr val="000000"/>
                </a:solidFill>
                <a:effectLst/>
                <a:latin typeface="Calibri" panose="020F0502020204030204" pitchFamily="34" charset="0"/>
                <a:cs typeface="Calibri" panose="020F0502020204030204" pitchFamily="34" charset="0"/>
              </a:rPr>
              <a:t> using </a:t>
            </a:r>
            <a:r>
              <a:rPr lang="en-IN" b="1" i="0" dirty="0" err="1">
                <a:solidFill>
                  <a:srgbClr val="000000"/>
                </a:solidFill>
                <a:effectLst/>
                <a:latin typeface="Calibri" panose="020F0502020204030204" pitchFamily="34" charset="0"/>
                <a:cs typeface="Calibri" panose="020F0502020204030204" pitchFamily="34" charset="0"/>
              </a:rPr>
              <a:t>url_for</a:t>
            </a:r>
            <a:r>
              <a:rPr lang="en-IN" b="1" i="0" dirty="0">
                <a:solidFill>
                  <a:srgbClr val="000000"/>
                </a:solidFill>
                <a:effectLst/>
                <a:latin typeface="Calibri" panose="020F0502020204030204" pitchFamily="34" charset="0"/>
                <a:cs typeface="Calibri" panose="020F0502020204030204" pitchFamily="34" charset="0"/>
              </a:rPr>
              <a:t>()</a:t>
            </a:r>
            <a:endParaRPr lang="en-IN" u="sng" dirty="0">
              <a:solidFill>
                <a:srgbClr val="000000"/>
              </a:solidFill>
              <a:latin typeface="Calibri" panose="020F0502020204030204" pitchFamily="34" charset="0"/>
              <a:cs typeface="Calibri" panose="020F0502020204030204" pitchFamily="34" charset="0"/>
            </a:endParaRPr>
          </a:p>
          <a:p>
            <a:pPr marL="0" indent="0">
              <a:buNone/>
            </a:pPr>
            <a:r>
              <a:rPr lang="en-IN" dirty="0">
                <a:solidFill>
                  <a:schemeClr val="tx1"/>
                </a:solidFill>
                <a:latin typeface="Calibri" panose="020F0502020204030204" pitchFamily="34" charset="0"/>
                <a:cs typeface="Calibri" panose="020F0502020204030204" pitchFamily="34" charset="0"/>
              </a:rPr>
              <a:t>Demo : Flask_Route.py</a:t>
            </a:r>
          </a:p>
        </p:txBody>
      </p:sp>
      <p:sp>
        <p:nvSpPr>
          <p:cNvPr id="6" name="Rectangle 3">
            <a:extLst>
              <a:ext uri="{FF2B5EF4-FFF2-40B4-BE49-F238E27FC236}">
                <a16:creationId xmlns:a16="http://schemas.microsoft.com/office/drawing/2014/main" id="{73218C1D-8413-4582-A326-03032EFB2AAB}"/>
              </a:ext>
            </a:extLst>
          </p:cNvPr>
          <p:cNvSpPr>
            <a:spLocks noChangeArrowheads="1"/>
          </p:cNvSpPr>
          <p:nvPr/>
        </p:nvSpPr>
        <p:spPr bwMode="auto">
          <a:xfrm>
            <a:off x="0" y="89452"/>
            <a:ext cx="184731" cy="2782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F959C0B8-00FA-4233-A4EB-5152B5D77BB8}"/>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7E2A2DF-CEE3-4E90-B572-EFA20C3F3660}"/>
              </a:ext>
            </a:extLst>
          </p:cNvPr>
          <p:cNvSpPr>
            <a:spLocks noChangeArrowheads="1"/>
          </p:cNvSpPr>
          <p:nvPr/>
        </p:nvSpPr>
        <p:spPr bwMode="auto">
          <a:xfrm>
            <a:off x="0" y="89452"/>
            <a:ext cx="184731" cy="2782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ADE5C51C-DCF8-498D-BFA5-344849D3C25E}"/>
              </a:ext>
            </a:extLst>
          </p:cNvPr>
          <p:cNvSpPr txBox="1"/>
          <p:nvPr/>
        </p:nvSpPr>
        <p:spPr>
          <a:xfrm>
            <a:off x="677332" y="2516576"/>
            <a:ext cx="6346161" cy="2031325"/>
          </a:xfrm>
          <a:prstGeom prst="rect">
            <a:avLst/>
          </a:prstGeom>
          <a:solidFill>
            <a:schemeClr val="bg2">
              <a:lumMod val="90000"/>
            </a:schemeClr>
          </a:solidFill>
          <a:ln>
            <a:solidFill>
              <a:schemeClr val="tx1"/>
            </a:solidFill>
          </a:ln>
        </p:spPr>
        <p:txBody>
          <a:bodyPr wrap="none" rtlCol="0">
            <a:spAutoFit/>
          </a:bodyPr>
          <a:lstStyle/>
          <a:p>
            <a:r>
              <a:rPr kumimoji="0" lang="en-IN"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@app.route('/&lt;variable&gt;') </a:t>
            </a:r>
          </a:p>
          <a:p>
            <a:r>
              <a:rPr kumimoji="0" lang="en-IN"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def function2(variable):</a:t>
            </a:r>
          </a:p>
          <a:p>
            <a:r>
              <a:rPr kumimoji="0" lang="en-IN"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return 'Show Flask Demo for %s!' % variable</a:t>
            </a:r>
          </a:p>
          <a:p>
            <a:endParaRPr kumimoji="0" lang="en-IN"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r>
              <a:rPr kumimoji="0" lang="en-IN"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@app.route('//&lt;int:EmployeeNumber&gt;')</a:t>
            </a:r>
          </a:p>
          <a:p>
            <a:r>
              <a:rPr kumimoji="0" lang="en-IN"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def </a:t>
            </a:r>
            <a:r>
              <a:rPr kumimoji="0" lang="en-IN" altLang="en-US" sz="1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show_blog</a:t>
            </a:r>
            <a:r>
              <a:rPr kumimoji="0" lang="en-IN"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r>
              <a:rPr kumimoji="0" lang="en-IN" altLang="en-US" sz="1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EmployeeNumber</a:t>
            </a:r>
            <a:r>
              <a:rPr kumimoji="0" lang="en-IN"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r>
              <a:rPr kumimoji="0" lang="en-IN"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return 'Show Flask Demo for employee %d' % </a:t>
            </a:r>
            <a:r>
              <a:rPr kumimoji="0" lang="en-IN" altLang="en-US" sz="1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EmployeeNumber</a:t>
            </a:r>
            <a:endParaRPr kumimoji="0" lang="en-IN"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9734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31575"/>
            <a:ext cx="8596668" cy="669150"/>
          </a:xfrm>
        </p:spPr>
        <p:txBody>
          <a:bodyPr/>
          <a:lstStyle/>
          <a:p>
            <a:r>
              <a:rPr lang="en-US" dirty="0">
                <a:latin typeface="Calibri" panose="020F0502020204030204" pitchFamily="34" charset="0"/>
                <a:cs typeface="Calibri" panose="020F0502020204030204" pitchFamily="34" charset="0"/>
              </a:rPr>
              <a:t>Methods for data </a:t>
            </a:r>
            <a:r>
              <a:rPr lang="en-IN" dirty="0">
                <a:latin typeface="Calibri" panose="020F0502020204030204" pitchFamily="34" charset="0"/>
                <a:cs typeface="Calibri" panose="020F0502020204030204" pitchFamily="34" charset="0"/>
              </a:rPr>
              <a:t>communication </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77333" y="1600726"/>
            <a:ext cx="10575685" cy="4762612"/>
          </a:xfrm>
        </p:spPr>
        <p:txBody>
          <a:bodyPr>
            <a:normAutofit/>
          </a:bodyPr>
          <a:lstStyle/>
          <a:p>
            <a:pPr marL="0" indent="0" algn="l" fontAlgn="base">
              <a:buNone/>
            </a:pPr>
            <a:r>
              <a:rPr lang="en-IN" b="1" i="0" dirty="0">
                <a:solidFill>
                  <a:srgbClr val="242729"/>
                </a:solidFill>
                <a:effectLst/>
                <a:latin typeface="Calibri" panose="020F0502020204030204" pitchFamily="34" charset="0"/>
                <a:cs typeface="Calibri" panose="020F0502020204030204" pitchFamily="34" charset="0"/>
              </a:rPr>
              <a:t>HTTP Requests</a:t>
            </a:r>
          </a:p>
          <a:p>
            <a:pPr algn="l" fontAlgn="base"/>
            <a:endParaRPr lang="en-IN" b="1" i="0" dirty="0">
              <a:solidFill>
                <a:srgbClr val="242729"/>
              </a:solidFill>
              <a:effectLst/>
              <a:latin typeface="Calibri" panose="020F0502020204030204" pitchFamily="34" charset="0"/>
              <a:cs typeface="Calibri" panose="020F0502020204030204" pitchFamily="34" charset="0"/>
            </a:endParaRPr>
          </a:p>
          <a:p>
            <a:pPr algn="l" fontAlgn="base">
              <a:buFont typeface="Wingdings" panose="05000000000000000000" pitchFamily="2" charset="2"/>
              <a:buChar char="Ø"/>
            </a:pPr>
            <a:r>
              <a:rPr lang="en-IN" b="1" i="0" dirty="0">
                <a:solidFill>
                  <a:srgbClr val="242729"/>
                </a:solidFill>
                <a:effectLst/>
                <a:latin typeface="Calibri" panose="020F0502020204030204" pitchFamily="34" charset="0"/>
                <a:cs typeface="Calibri" panose="020F0502020204030204" pitchFamily="34" charset="0"/>
              </a:rPr>
              <a:t>GET - When you get some data from URL Like name, address</a:t>
            </a:r>
            <a:r>
              <a:rPr lang="en-IN" b="1" dirty="0">
                <a:solidFill>
                  <a:srgbClr val="242729"/>
                </a:solidFill>
                <a:latin typeface="Calibri" panose="020F0502020204030204" pitchFamily="34" charset="0"/>
                <a:cs typeface="Calibri" panose="020F0502020204030204" pitchFamily="34" charset="0"/>
              </a:rPr>
              <a:t> </a:t>
            </a:r>
            <a:r>
              <a:rPr lang="en-IN" b="1" i="0" dirty="0">
                <a:solidFill>
                  <a:srgbClr val="242729"/>
                </a:solidFill>
                <a:effectLst/>
                <a:latin typeface="Calibri" panose="020F0502020204030204" pitchFamily="34" charset="0"/>
                <a:cs typeface="Calibri" panose="020F0502020204030204" pitchFamily="34" charset="0"/>
              </a:rPr>
              <a:t>etc. </a:t>
            </a:r>
          </a:p>
          <a:p>
            <a:pPr algn="l" fontAlgn="base">
              <a:buFont typeface="Wingdings" panose="05000000000000000000" pitchFamily="2" charset="2"/>
              <a:buChar char="Ø"/>
            </a:pPr>
            <a:endParaRPr lang="en-IN" i="0" dirty="0">
              <a:solidFill>
                <a:srgbClr val="242729"/>
              </a:solidFill>
              <a:effectLst/>
              <a:latin typeface="Calibri" panose="020F0502020204030204" pitchFamily="34" charset="0"/>
              <a:cs typeface="Calibri" panose="020F0502020204030204" pitchFamily="34" charset="0"/>
            </a:endParaRPr>
          </a:p>
          <a:p>
            <a:pPr algn="l" fontAlgn="base">
              <a:buFont typeface="Wingdings" panose="05000000000000000000" pitchFamily="2" charset="2"/>
              <a:buChar char="Ø"/>
            </a:pPr>
            <a:r>
              <a:rPr lang="en-IN" i="0" dirty="0">
                <a:solidFill>
                  <a:srgbClr val="242729"/>
                </a:solidFill>
                <a:effectLst/>
                <a:latin typeface="Calibri" panose="020F0502020204030204" pitchFamily="34" charset="0"/>
                <a:cs typeface="Calibri" panose="020F0502020204030204" pitchFamily="34" charset="0"/>
              </a:rPr>
              <a:t>GET methods is only used to retrieve data from URL.</a:t>
            </a:r>
          </a:p>
          <a:p>
            <a:pPr algn="l" fontAlgn="base">
              <a:buFont typeface="Wingdings" panose="05000000000000000000" pitchFamily="2" charset="2"/>
              <a:buChar char="Ø"/>
            </a:pPr>
            <a:endParaRPr lang="en-IN" b="1" i="0" dirty="0">
              <a:solidFill>
                <a:srgbClr val="242729"/>
              </a:solidFill>
              <a:effectLst/>
              <a:latin typeface="Calibri" panose="020F0502020204030204" pitchFamily="34" charset="0"/>
              <a:cs typeface="Calibri" panose="020F0502020204030204" pitchFamily="34" charset="0"/>
            </a:endParaRPr>
          </a:p>
          <a:p>
            <a:pPr algn="l" fontAlgn="base">
              <a:buFont typeface="Wingdings" panose="05000000000000000000" pitchFamily="2" charset="2"/>
              <a:buChar char="Ø"/>
            </a:pPr>
            <a:r>
              <a:rPr lang="en-IN" b="1" i="0" dirty="0">
                <a:solidFill>
                  <a:srgbClr val="242729"/>
                </a:solidFill>
                <a:effectLst/>
                <a:latin typeface="Calibri" panose="020F0502020204030204" pitchFamily="34" charset="0"/>
                <a:cs typeface="Calibri" panose="020F0502020204030204" pitchFamily="34" charset="0"/>
              </a:rPr>
              <a:t>Post - When you send some data on server then use post methods.</a:t>
            </a:r>
            <a:endParaRPr lang="en-IN" b="0" i="0" dirty="0">
              <a:solidFill>
                <a:srgbClr val="242729"/>
              </a:solidFill>
              <a:effectLst/>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IN" b="0" i="0" dirty="0">
              <a:solidFill>
                <a:srgbClr val="000000"/>
              </a:solidFill>
              <a:effectLst/>
              <a:latin typeface="Calibri" panose="020F0502020204030204" pitchFamily="34" charset="0"/>
              <a:cs typeface="Calibri" panose="020F0502020204030204" pitchFamily="34" charset="0"/>
            </a:endParaRPr>
          </a:p>
          <a:p>
            <a:pPr>
              <a:buFont typeface="Wingdings" panose="05000000000000000000" pitchFamily="2" charset="2"/>
              <a:buChar char="Ø"/>
            </a:pPr>
            <a:r>
              <a:rPr lang="en-IN" b="0" i="0" dirty="0">
                <a:solidFill>
                  <a:srgbClr val="000000"/>
                </a:solidFill>
                <a:effectLst/>
                <a:latin typeface="Calibri" panose="020F0502020204030204" pitchFamily="34" charset="0"/>
                <a:cs typeface="Calibri" panose="020F0502020204030204" pitchFamily="34" charset="0"/>
              </a:rPr>
              <a:t>By default, the Flask route responds to the </a:t>
            </a:r>
            <a:r>
              <a:rPr lang="en-IN" b="1" i="0" dirty="0">
                <a:solidFill>
                  <a:srgbClr val="000000"/>
                </a:solidFill>
                <a:effectLst/>
                <a:latin typeface="Calibri" panose="020F0502020204030204" pitchFamily="34" charset="0"/>
                <a:cs typeface="Calibri" panose="020F0502020204030204" pitchFamily="34" charset="0"/>
              </a:rPr>
              <a:t>GET</a:t>
            </a:r>
            <a:r>
              <a:rPr lang="en-IN" b="0" i="0" dirty="0">
                <a:solidFill>
                  <a:srgbClr val="000000"/>
                </a:solidFill>
                <a:effectLst/>
                <a:latin typeface="Calibri" panose="020F0502020204030204" pitchFamily="34" charset="0"/>
                <a:cs typeface="Calibri" panose="020F0502020204030204" pitchFamily="34" charset="0"/>
              </a:rPr>
              <a:t> requests. </a:t>
            </a:r>
          </a:p>
          <a:p>
            <a:pPr>
              <a:buFont typeface="Wingdings" panose="05000000000000000000" pitchFamily="2" charset="2"/>
              <a:buChar char="Ø"/>
            </a:pPr>
            <a:r>
              <a:rPr lang="en-IN" b="0" i="0" dirty="0">
                <a:solidFill>
                  <a:srgbClr val="000000"/>
                </a:solidFill>
                <a:effectLst/>
                <a:latin typeface="Calibri" panose="020F0502020204030204" pitchFamily="34" charset="0"/>
                <a:cs typeface="Calibri" panose="020F0502020204030204" pitchFamily="34" charset="0"/>
              </a:rPr>
              <a:t>However, this preference can be altered by providing methods argument to </a:t>
            </a:r>
            <a:r>
              <a:rPr lang="en-IN" b="1" i="0" dirty="0">
                <a:solidFill>
                  <a:srgbClr val="000000"/>
                </a:solidFill>
                <a:effectLst/>
                <a:latin typeface="Calibri" panose="020F0502020204030204" pitchFamily="34" charset="0"/>
                <a:cs typeface="Calibri" panose="020F0502020204030204" pitchFamily="34" charset="0"/>
              </a:rPr>
              <a:t>route()</a:t>
            </a:r>
            <a:r>
              <a:rPr lang="en-IN" b="0" i="0" dirty="0">
                <a:solidFill>
                  <a:srgbClr val="000000"/>
                </a:solidFill>
                <a:effectLst/>
                <a:latin typeface="Calibri" panose="020F0502020204030204" pitchFamily="34" charset="0"/>
                <a:cs typeface="Calibri" panose="020F0502020204030204" pitchFamily="34" charset="0"/>
              </a:rPr>
              <a:t> decorator.</a:t>
            </a:r>
          </a:p>
          <a:p>
            <a:pPr>
              <a:buFont typeface="Wingdings" panose="05000000000000000000" pitchFamily="2" charset="2"/>
              <a:buChar char="Ø"/>
            </a:pPr>
            <a:r>
              <a:rPr lang="en-IN" dirty="0">
                <a:solidFill>
                  <a:srgbClr val="000000"/>
                </a:solidFill>
                <a:latin typeface="Calibri" panose="020F0502020204030204" pitchFamily="34" charset="0"/>
                <a:cs typeface="Calibri" panose="020F0502020204030204" pitchFamily="34" charset="0"/>
              </a:rPr>
              <a:t>We need to import request module from flask package </a:t>
            </a:r>
          </a:p>
          <a:p>
            <a:pPr marL="0" indent="0">
              <a:buNone/>
            </a:pPr>
            <a:endParaRPr lang="en-IN" dirty="0">
              <a:solidFill>
                <a:srgbClr val="000000"/>
              </a:solidFill>
              <a:latin typeface="Calibri" panose="020F0502020204030204" pitchFamily="34" charset="0"/>
              <a:cs typeface="Calibri" panose="020F0502020204030204" pitchFamily="34" charset="0"/>
            </a:endParaRPr>
          </a:p>
        </p:txBody>
      </p:sp>
      <p:sp>
        <p:nvSpPr>
          <p:cNvPr id="6" name="Rectangle 3">
            <a:extLst>
              <a:ext uri="{FF2B5EF4-FFF2-40B4-BE49-F238E27FC236}">
                <a16:creationId xmlns:a16="http://schemas.microsoft.com/office/drawing/2014/main" id="{73218C1D-8413-4582-A326-03032EFB2AAB}"/>
              </a:ext>
            </a:extLst>
          </p:cNvPr>
          <p:cNvSpPr>
            <a:spLocks noChangeArrowheads="1"/>
          </p:cNvSpPr>
          <p:nvPr/>
        </p:nvSpPr>
        <p:spPr bwMode="auto">
          <a:xfrm>
            <a:off x="0" y="89452"/>
            <a:ext cx="184731" cy="2782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F959C0B8-00FA-4233-A4EB-5152B5D77BB8}"/>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7E2A2DF-CEE3-4E90-B572-EFA20C3F3660}"/>
              </a:ext>
            </a:extLst>
          </p:cNvPr>
          <p:cNvSpPr>
            <a:spLocks noChangeArrowheads="1"/>
          </p:cNvSpPr>
          <p:nvPr/>
        </p:nvSpPr>
        <p:spPr bwMode="auto">
          <a:xfrm>
            <a:off x="0" y="89452"/>
            <a:ext cx="184731" cy="2782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9BB76D88-6739-468D-9192-7EFEE84F789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2229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31575"/>
            <a:ext cx="8596668" cy="669150"/>
          </a:xfrm>
        </p:spPr>
        <p:txBody>
          <a:bodyPr/>
          <a:lstStyle/>
          <a:p>
            <a:r>
              <a:rPr lang="en-US" dirty="0">
                <a:latin typeface="Calibri" panose="020F0502020204030204" pitchFamily="34" charset="0"/>
                <a:cs typeface="Calibri" panose="020F0502020204030204" pitchFamily="34" charset="0"/>
              </a:rPr>
              <a:t>Html templates</a:t>
            </a:r>
          </a:p>
        </p:txBody>
      </p:sp>
      <p:sp>
        <p:nvSpPr>
          <p:cNvPr id="3" name="Content Placeholder 2"/>
          <p:cNvSpPr>
            <a:spLocks noGrp="1"/>
          </p:cNvSpPr>
          <p:nvPr>
            <p:ph idx="1"/>
          </p:nvPr>
        </p:nvSpPr>
        <p:spPr>
          <a:xfrm>
            <a:off x="677334" y="1600725"/>
            <a:ext cx="10575685" cy="5124540"/>
          </a:xfrm>
        </p:spPr>
        <p:txBody>
          <a:bodyPr>
            <a:normAutofit/>
          </a:bodyPr>
          <a:lstStyle/>
          <a:p>
            <a:pPr marL="0" indent="0" algn="l" fontAlgn="base">
              <a:buNone/>
            </a:pPr>
            <a:r>
              <a:rPr lang="en-US" dirty="0">
                <a:solidFill>
                  <a:schemeClr val="tx1"/>
                </a:solidFill>
                <a:latin typeface="Calibri" panose="020F0502020204030204" pitchFamily="34" charset="0"/>
                <a:cs typeface="Calibri" panose="020F0502020204030204" pitchFamily="34" charset="0"/>
              </a:rPr>
              <a:t>We can display output from flask python script in the form of html content using two ways:</a:t>
            </a:r>
          </a:p>
          <a:p>
            <a:pPr algn="l" fontAlgn="base">
              <a:buFont typeface="Wingdings" panose="05000000000000000000" pitchFamily="2" charset="2"/>
              <a:buChar char="Ø"/>
            </a:pPr>
            <a:endParaRPr lang="en-US" dirty="0">
              <a:solidFill>
                <a:schemeClr val="tx1"/>
              </a:solidFill>
              <a:latin typeface="Calibri" panose="020F0502020204030204" pitchFamily="34" charset="0"/>
              <a:cs typeface="Calibri" panose="020F0502020204030204" pitchFamily="34" charset="0"/>
            </a:endParaRPr>
          </a:p>
          <a:p>
            <a:pPr algn="l" fontAlgn="base">
              <a:buFont typeface="Wingdings" panose="05000000000000000000" pitchFamily="2" charset="2"/>
              <a:buChar char="Ø"/>
            </a:pPr>
            <a:r>
              <a:rPr lang="en-US" dirty="0">
                <a:solidFill>
                  <a:schemeClr val="tx1"/>
                </a:solidFill>
                <a:latin typeface="Calibri" panose="020F0502020204030204" pitchFamily="34" charset="0"/>
                <a:cs typeface="Calibri" panose="020F0502020204030204" pitchFamily="34" charset="0"/>
              </a:rPr>
              <a:t>Write html content in python flask script inside any function. This function will render html output to associated URL</a:t>
            </a:r>
          </a:p>
          <a:p>
            <a:pPr algn="l" fontAlgn="base">
              <a:buFont typeface="Wingdings" panose="05000000000000000000" pitchFamily="2" charset="2"/>
              <a:buChar char="Ø"/>
            </a:pPr>
            <a:endParaRPr lang="en-US" dirty="0">
              <a:solidFill>
                <a:schemeClr val="tx1"/>
              </a:solidFill>
              <a:latin typeface="Calibri" panose="020F0502020204030204" pitchFamily="34" charset="0"/>
              <a:cs typeface="Calibri" panose="020F0502020204030204" pitchFamily="34" charset="0"/>
            </a:endParaRPr>
          </a:p>
          <a:p>
            <a:pPr algn="l" fontAlgn="base">
              <a:buFont typeface="Wingdings" panose="05000000000000000000" pitchFamily="2" charset="2"/>
              <a:buChar char="Ø"/>
            </a:pPr>
            <a:endParaRPr lang="en-US" dirty="0">
              <a:solidFill>
                <a:schemeClr val="tx1"/>
              </a:solidFill>
              <a:latin typeface="Calibri" panose="020F0502020204030204" pitchFamily="34" charset="0"/>
              <a:cs typeface="Calibri" panose="020F0502020204030204" pitchFamily="34" charset="0"/>
            </a:endParaRPr>
          </a:p>
          <a:p>
            <a:pPr algn="l" fontAlgn="base">
              <a:buFont typeface="Wingdings" panose="05000000000000000000" pitchFamily="2" charset="2"/>
              <a:buChar char="Ø"/>
            </a:pPr>
            <a:endParaRPr lang="en-US" dirty="0">
              <a:solidFill>
                <a:schemeClr val="tx1"/>
              </a:solidFill>
              <a:latin typeface="Calibri" panose="020F0502020204030204" pitchFamily="34" charset="0"/>
              <a:cs typeface="Calibri" panose="020F0502020204030204" pitchFamily="34" charset="0"/>
            </a:endParaRPr>
          </a:p>
          <a:p>
            <a:pPr algn="l" fontAlgn="base">
              <a:buFont typeface="Wingdings" panose="05000000000000000000" pitchFamily="2" charset="2"/>
              <a:buChar char="Ø"/>
            </a:pPr>
            <a:r>
              <a:rPr lang="en-US" dirty="0">
                <a:solidFill>
                  <a:schemeClr val="tx1"/>
                </a:solidFill>
                <a:latin typeface="Calibri" panose="020F0502020204030204" pitchFamily="34" charset="0"/>
                <a:cs typeface="Calibri" panose="020F0502020204030204" pitchFamily="34" charset="0"/>
              </a:rPr>
              <a:t>We can create an html template supported by flask jinja2 template engine.</a:t>
            </a:r>
          </a:p>
          <a:p>
            <a:pPr marL="0" indent="0" algn="l" fontAlgn="base">
              <a:buNone/>
            </a:pPr>
            <a:r>
              <a:rPr lang="en-US" dirty="0">
                <a:solidFill>
                  <a:schemeClr val="tx1"/>
                </a:solidFill>
                <a:latin typeface="Calibri" panose="020F0502020204030204" pitchFamily="34" charset="0"/>
                <a:cs typeface="Calibri" panose="020F0502020204030204" pitchFamily="34" charset="0"/>
              </a:rPr>
              <a:t>       Instead of returning html content, function will render this html file to associated URL.</a:t>
            </a:r>
          </a:p>
          <a:p>
            <a:pPr algn="l" fontAlgn="base">
              <a:buFont typeface="Wingdings" panose="05000000000000000000" pitchFamily="2" charset="2"/>
              <a:buChar char="Ø"/>
            </a:pPr>
            <a:endParaRPr lang="en-US" dirty="0">
              <a:solidFill>
                <a:schemeClr val="tx1"/>
              </a:solidFill>
              <a:latin typeface="Calibri" panose="020F0502020204030204" pitchFamily="34" charset="0"/>
              <a:cs typeface="Calibri" panose="020F0502020204030204" pitchFamily="34" charset="0"/>
            </a:endParaRPr>
          </a:p>
          <a:p>
            <a:pPr marL="0" indent="0" algn="l" fontAlgn="base">
              <a:buNone/>
            </a:pPr>
            <a:r>
              <a:rPr lang="en-US" dirty="0">
                <a:solidFill>
                  <a:schemeClr val="tx1"/>
                </a:solidFill>
                <a:latin typeface="Calibri" panose="020F0502020204030204" pitchFamily="34" charset="0"/>
                <a:cs typeface="Calibri" panose="020F0502020204030204" pitchFamily="34" charset="0"/>
              </a:rPr>
              <a:t>NOTE: We need to keep customized html templates in </a:t>
            </a:r>
            <a:r>
              <a:rPr lang="en-US" b="1" dirty="0">
                <a:solidFill>
                  <a:schemeClr val="tx1"/>
                </a:solidFill>
                <a:latin typeface="Calibri" panose="020F0502020204030204" pitchFamily="34" charset="0"/>
                <a:cs typeface="Calibri" panose="020F0502020204030204" pitchFamily="34" charset="0"/>
              </a:rPr>
              <a:t>template</a:t>
            </a:r>
            <a:r>
              <a:rPr lang="en-US" dirty="0">
                <a:solidFill>
                  <a:schemeClr val="tx1"/>
                </a:solidFill>
                <a:latin typeface="Calibri" panose="020F0502020204030204" pitchFamily="34" charset="0"/>
                <a:cs typeface="Calibri" panose="020F0502020204030204" pitchFamily="34" charset="0"/>
              </a:rPr>
              <a:t> folder in the same directory where python flask script is kept. </a:t>
            </a:r>
          </a:p>
          <a:p>
            <a:pPr marL="0" indent="0" algn="l" fontAlgn="base">
              <a:buNone/>
            </a:pPr>
            <a:r>
              <a:rPr lang="en-US" dirty="0">
                <a:solidFill>
                  <a:schemeClr val="tx1"/>
                </a:solidFill>
                <a:latin typeface="Calibri" panose="020F0502020204030204" pitchFamily="34" charset="0"/>
                <a:cs typeface="Calibri" panose="020F0502020204030204" pitchFamily="34" charset="0"/>
              </a:rPr>
              <a:t> </a:t>
            </a:r>
          </a:p>
        </p:txBody>
      </p:sp>
      <p:sp>
        <p:nvSpPr>
          <p:cNvPr id="6" name="Rectangle 3">
            <a:extLst>
              <a:ext uri="{FF2B5EF4-FFF2-40B4-BE49-F238E27FC236}">
                <a16:creationId xmlns:a16="http://schemas.microsoft.com/office/drawing/2014/main" id="{73218C1D-8413-4582-A326-03032EFB2AAB}"/>
              </a:ext>
            </a:extLst>
          </p:cNvPr>
          <p:cNvSpPr>
            <a:spLocks noChangeArrowheads="1"/>
          </p:cNvSpPr>
          <p:nvPr/>
        </p:nvSpPr>
        <p:spPr bwMode="auto">
          <a:xfrm>
            <a:off x="0" y="89452"/>
            <a:ext cx="184731" cy="2782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F959C0B8-00FA-4233-A4EB-5152B5D77BB8}"/>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7E2A2DF-CEE3-4E90-B572-EFA20C3F3660}"/>
              </a:ext>
            </a:extLst>
          </p:cNvPr>
          <p:cNvSpPr>
            <a:spLocks noChangeArrowheads="1"/>
          </p:cNvSpPr>
          <p:nvPr/>
        </p:nvSpPr>
        <p:spPr bwMode="auto">
          <a:xfrm>
            <a:off x="0" y="89452"/>
            <a:ext cx="184731" cy="2782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9BB76D88-6739-468D-9192-7EFEE84F789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02AD1042-2A39-4FE8-9272-7343403D3EE3}"/>
              </a:ext>
            </a:extLst>
          </p:cNvPr>
          <p:cNvSpPr txBox="1"/>
          <p:nvPr/>
        </p:nvSpPr>
        <p:spPr>
          <a:xfrm>
            <a:off x="3342969" y="2967335"/>
            <a:ext cx="6677084" cy="923330"/>
          </a:xfrm>
          <a:prstGeom prst="rect">
            <a:avLst/>
          </a:prstGeom>
          <a:solidFill>
            <a:schemeClr val="bg2">
              <a:lumMod val="90000"/>
            </a:schemeClr>
          </a:solidFill>
          <a:ln>
            <a:solidFill>
              <a:schemeClr val="tx1"/>
            </a:solidFill>
          </a:ln>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N"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@app.route('/')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IN"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def function1():</a:t>
            </a:r>
          </a:p>
          <a:p>
            <a:pPr marL="0" marR="0" lvl="0" indent="0" algn="l" defTabSz="914400" rtl="0" eaLnBrk="0" fontAlgn="base" latinLnBrk="0" hangingPunct="0">
              <a:lnSpc>
                <a:spcPct val="100000"/>
              </a:lnSpc>
              <a:spcBef>
                <a:spcPct val="0"/>
              </a:spcBef>
              <a:spcAft>
                <a:spcPct val="0"/>
              </a:spcAft>
              <a:buClrTx/>
              <a:buSzTx/>
              <a:buFontTx/>
              <a:buNone/>
              <a:tabLst/>
            </a:pPr>
            <a:r>
              <a:rPr kumimoji="0" lang="en-IN"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return '&lt;html&gt;&lt;body&gt;&lt;h1&gt;Show Flask Demo&lt;/h1&gt;&lt;/body&gt;&lt;/html&gt;'</a:t>
            </a:r>
          </a:p>
        </p:txBody>
      </p:sp>
    </p:spTree>
    <p:extLst>
      <p:ext uri="{BB962C8B-B14F-4D97-AF65-F5344CB8AC3E}">
        <p14:creationId xmlns:p14="http://schemas.microsoft.com/office/powerpoint/2010/main" val="3902035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31575"/>
            <a:ext cx="8596668" cy="669150"/>
          </a:xfrm>
        </p:spPr>
        <p:txBody>
          <a:bodyPr/>
          <a:lstStyle/>
          <a:p>
            <a:r>
              <a:rPr lang="en-US" dirty="0">
                <a:latin typeface="Calibri" panose="020F0502020204030204" pitchFamily="34" charset="0"/>
                <a:cs typeface="Calibri" panose="020F0502020204030204" pitchFamily="34" charset="0"/>
              </a:rPr>
              <a:t>Html templates</a:t>
            </a:r>
          </a:p>
        </p:txBody>
      </p:sp>
      <p:sp>
        <p:nvSpPr>
          <p:cNvPr id="3" name="Content Placeholder 2"/>
          <p:cNvSpPr>
            <a:spLocks noGrp="1"/>
          </p:cNvSpPr>
          <p:nvPr>
            <p:ph idx="1"/>
          </p:nvPr>
        </p:nvSpPr>
        <p:spPr>
          <a:xfrm>
            <a:off x="677334" y="1600725"/>
            <a:ext cx="10575685" cy="4762612"/>
          </a:xfrm>
        </p:spPr>
        <p:txBody>
          <a:bodyPr>
            <a:normAutofit/>
          </a:bodyPr>
          <a:lstStyle/>
          <a:p>
            <a:pPr marL="0" indent="0" algn="l" fontAlgn="base">
              <a:buNone/>
            </a:pPr>
            <a:r>
              <a:rPr lang="en-US" dirty="0">
                <a:solidFill>
                  <a:schemeClr val="tx1"/>
                </a:solidFill>
                <a:latin typeface="Calibri" panose="020F0502020204030204" pitchFamily="34" charset="0"/>
                <a:cs typeface="Calibri" panose="020F0502020204030204" pitchFamily="34" charset="0"/>
              </a:rPr>
              <a:t>Uses of variables , expressions in html templates: </a:t>
            </a:r>
          </a:p>
          <a:p>
            <a:pPr algn="l">
              <a:buFont typeface="Arial" panose="020B0604020202020204" pitchFamily="34" charset="0"/>
              <a:buChar char="•"/>
            </a:pPr>
            <a:endParaRPr lang="en-IN" b="0" i="0" dirty="0">
              <a:solidFill>
                <a:schemeClr val="tx1"/>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IN" b="0" i="0" dirty="0">
                <a:solidFill>
                  <a:schemeClr val="tx1"/>
                </a:solidFill>
                <a:effectLst/>
                <a:latin typeface="Calibri" panose="020F0502020204030204" pitchFamily="34" charset="0"/>
                <a:cs typeface="Calibri" panose="020F0502020204030204" pitchFamily="34" charset="0"/>
              </a:rPr>
              <a:t>{% ... %} for Statements (loops, if-else)</a:t>
            </a:r>
          </a:p>
          <a:p>
            <a:pPr algn="l">
              <a:buFont typeface="Arial" panose="020B0604020202020204" pitchFamily="34" charset="0"/>
              <a:buChar char="•"/>
            </a:pPr>
            <a:r>
              <a:rPr lang="en-IN" b="0" i="0" dirty="0">
                <a:solidFill>
                  <a:schemeClr val="tx1"/>
                </a:solidFill>
                <a:effectLst/>
                <a:latin typeface="Calibri" panose="020F0502020204030204" pitchFamily="34" charset="0"/>
                <a:cs typeface="Calibri" panose="020F0502020204030204" pitchFamily="34" charset="0"/>
              </a:rPr>
              <a:t>{{ ... }} for Expressions to print to the template output (variable name)</a:t>
            </a:r>
          </a:p>
          <a:p>
            <a:pPr marL="0" indent="0" algn="l" fontAlgn="base">
              <a:buNone/>
            </a:pPr>
            <a:endParaRPr lang="en-IN" dirty="0">
              <a:solidFill>
                <a:schemeClr val="tx1"/>
              </a:solidFill>
              <a:latin typeface="Calibri" panose="020F0502020204030204" pitchFamily="34" charset="0"/>
              <a:cs typeface="Calibri" panose="020F0502020204030204" pitchFamily="34" charset="0"/>
            </a:endParaRPr>
          </a:p>
          <a:p>
            <a:pPr algn="l" fontAlgn="base">
              <a:buFont typeface="Wingdings" panose="05000000000000000000" pitchFamily="2" charset="2"/>
              <a:buChar char="Ø"/>
            </a:pPr>
            <a:r>
              <a:rPr lang="en-IN" dirty="0">
                <a:solidFill>
                  <a:schemeClr val="tx1"/>
                </a:solidFill>
                <a:latin typeface="Calibri" panose="020F0502020204030204" pitchFamily="34" charset="0"/>
                <a:cs typeface="Calibri" panose="020F0502020204030204" pitchFamily="34" charset="0"/>
              </a:rPr>
              <a:t>These are used to pass various types of operations such as display variable name i.e. expressions, dictionary outputs , loops or conditional statements etc.</a:t>
            </a:r>
          </a:p>
          <a:p>
            <a:pPr algn="l" fontAlgn="base">
              <a:buFont typeface="Wingdings" panose="05000000000000000000" pitchFamily="2" charset="2"/>
              <a:buChar char="Ø"/>
            </a:pPr>
            <a:r>
              <a:rPr lang="en-IN" dirty="0">
                <a:solidFill>
                  <a:schemeClr val="tx1"/>
                </a:solidFill>
                <a:latin typeface="Calibri" panose="020F0502020204030204" pitchFamily="34" charset="0"/>
                <a:cs typeface="Calibri" panose="020F0502020204030204" pitchFamily="34" charset="0"/>
              </a:rPr>
              <a:t>We can pass more than 1 variables to html script</a:t>
            </a:r>
          </a:p>
          <a:p>
            <a:pPr marL="0" indent="0" algn="l" fontAlgn="base">
              <a:buNone/>
            </a:pPr>
            <a:endParaRPr lang="en-IN" dirty="0">
              <a:solidFill>
                <a:schemeClr val="tx1"/>
              </a:solidFill>
              <a:latin typeface="Calibri" panose="020F0502020204030204" pitchFamily="34" charset="0"/>
              <a:cs typeface="Calibri" panose="020F0502020204030204" pitchFamily="34" charset="0"/>
            </a:endParaRPr>
          </a:p>
          <a:p>
            <a:pPr marL="0" indent="0" algn="l" fontAlgn="base">
              <a:buNone/>
            </a:pPr>
            <a:r>
              <a:rPr lang="en-IN" dirty="0">
                <a:solidFill>
                  <a:schemeClr val="tx1"/>
                </a:solidFill>
                <a:latin typeface="Calibri" panose="020F0502020204030204" pitchFamily="34" charset="0"/>
                <a:cs typeface="Calibri" panose="020F0502020204030204" pitchFamily="34" charset="0"/>
              </a:rPr>
              <a:t>Demo : Flask_template.py</a:t>
            </a:r>
          </a:p>
        </p:txBody>
      </p:sp>
      <p:sp>
        <p:nvSpPr>
          <p:cNvPr id="6" name="Rectangle 3">
            <a:extLst>
              <a:ext uri="{FF2B5EF4-FFF2-40B4-BE49-F238E27FC236}">
                <a16:creationId xmlns:a16="http://schemas.microsoft.com/office/drawing/2014/main" id="{73218C1D-8413-4582-A326-03032EFB2AAB}"/>
              </a:ext>
            </a:extLst>
          </p:cNvPr>
          <p:cNvSpPr>
            <a:spLocks noChangeArrowheads="1"/>
          </p:cNvSpPr>
          <p:nvPr/>
        </p:nvSpPr>
        <p:spPr bwMode="auto">
          <a:xfrm>
            <a:off x="0" y="89452"/>
            <a:ext cx="184731" cy="2782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F959C0B8-00FA-4233-A4EB-5152B5D77BB8}"/>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7E2A2DF-CEE3-4E90-B572-EFA20C3F3660}"/>
              </a:ext>
            </a:extLst>
          </p:cNvPr>
          <p:cNvSpPr>
            <a:spLocks noChangeArrowheads="1"/>
          </p:cNvSpPr>
          <p:nvPr/>
        </p:nvSpPr>
        <p:spPr bwMode="auto">
          <a:xfrm>
            <a:off x="0" y="89452"/>
            <a:ext cx="184731" cy="2782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9BB76D88-6739-468D-9192-7EFEE84F789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7002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31575"/>
            <a:ext cx="8596668" cy="669150"/>
          </a:xfrm>
        </p:spPr>
        <p:txBody>
          <a:bodyPr/>
          <a:lstStyle/>
          <a:p>
            <a:r>
              <a:rPr lang="en-US" dirty="0">
                <a:latin typeface="Calibri" panose="020F0502020204030204" pitchFamily="34" charset="0"/>
                <a:cs typeface="Calibri" panose="020F0502020204030204" pitchFamily="34" charset="0"/>
              </a:rPr>
              <a:t>Html templates with HTTP requests</a:t>
            </a:r>
          </a:p>
        </p:txBody>
      </p:sp>
      <p:sp>
        <p:nvSpPr>
          <p:cNvPr id="3" name="Content Placeholder 2"/>
          <p:cNvSpPr>
            <a:spLocks noGrp="1"/>
          </p:cNvSpPr>
          <p:nvPr>
            <p:ph idx="1"/>
          </p:nvPr>
        </p:nvSpPr>
        <p:spPr>
          <a:xfrm>
            <a:off x="677334" y="1821951"/>
            <a:ext cx="10575685" cy="4762612"/>
          </a:xfrm>
        </p:spPr>
        <p:txBody>
          <a:bodyPr>
            <a:normAutofit/>
          </a:bodyPr>
          <a:lstStyle/>
          <a:p>
            <a:pPr algn="l" fontAlgn="base">
              <a:buFont typeface="Wingdings" panose="05000000000000000000" pitchFamily="2" charset="2"/>
              <a:buChar char="Ø"/>
            </a:pPr>
            <a:r>
              <a:rPr lang="en-IN" dirty="0">
                <a:solidFill>
                  <a:schemeClr val="tx1"/>
                </a:solidFill>
                <a:latin typeface="Calibri" panose="020F0502020204030204" pitchFamily="34" charset="0"/>
                <a:cs typeface="Calibri" panose="020F0502020204030204" pitchFamily="34" charset="0"/>
              </a:rPr>
              <a:t>Fill up form on a URL (URL1)</a:t>
            </a:r>
          </a:p>
          <a:p>
            <a:pPr algn="l" fontAlgn="base">
              <a:buFont typeface="Wingdings" panose="05000000000000000000" pitchFamily="2" charset="2"/>
              <a:buChar char="Ø"/>
            </a:pPr>
            <a:endParaRPr lang="en-IN" dirty="0">
              <a:solidFill>
                <a:schemeClr val="tx1"/>
              </a:solidFill>
              <a:latin typeface="Calibri" panose="020F0502020204030204" pitchFamily="34" charset="0"/>
              <a:cs typeface="Calibri" panose="020F0502020204030204" pitchFamily="34" charset="0"/>
            </a:endParaRPr>
          </a:p>
          <a:p>
            <a:pPr algn="l" fontAlgn="base">
              <a:buFont typeface="Wingdings" panose="05000000000000000000" pitchFamily="2" charset="2"/>
              <a:buChar char="Ø"/>
            </a:pPr>
            <a:r>
              <a:rPr lang="en-IN" dirty="0">
                <a:solidFill>
                  <a:schemeClr val="tx1"/>
                </a:solidFill>
                <a:latin typeface="Calibri" panose="020F0502020204030204" pitchFamily="34" charset="0"/>
                <a:cs typeface="Calibri" panose="020F0502020204030204" pitchFamily="34" charset="0"/>
              </a:rPr>
              <a:t>This data will be sent to a different URL (URL2)  with a POST method</a:t>
            </a:r>
          </a:p>
          <a:p>
            <a:pPr algn="l" fontAlgn="base">
              <a:buFont typeface="Wingdings" panose="05000000000000000000" pitchFamily="2" charset="2"/>
              <a:buChar char="Ø"/>
            </a:pPr>
            <a:endParaRPr lang="en-IN" dirty="0">
              <a:solidFill>
                <a:schemeClr val="tx1"/>
              </a:solidFill>
              <a:latin typeface="Calibri" panose="020F0502020204030204" pitchFamily="34" charset="0"/>
              <a:cs typeface="Calibri" panose="020F0502020204030204" pitchFamily="34" charset="0"/>
            </a:endParaRPr>
          </a:p>
          <a:p>
            <a:pPr algn="l" fontAlgn="base">
              <a:buFont typeface="Wingdings" panose="05000000000000000000" pitchFamily="2" charset="2"/>
              <a:buChar char="Ø"/>
            </a:pPr>
            <a:r>
              <a:rPr lang="en-IN" dirty="0">
                <a:solidFill>
                  <a:schemeClr val="tx1"/>
                </a:solidFill>
                <a:latin typeface="Calibri" panose="020F0502020204030204" pitchFamily="34" charset="0"/>
                <a:cs typeface="Calibri" panose="020F0502020204030204" pitchFamily="34" charset="0"/>
              </a:rPr>
              <a:t>Function associated with this second URL (URL2) will be triggered and form data will be extracted from </a:t>
            </a:r>
            <a:r>
              <a:rPr lang="en-IN" dirty="0" err="1">
                <a:solidFill>
                  <a:schemeClr val="tx1"/>
                </a:solidFill>
                <a:latin typeface="Calibri" panose="020F0502020204030204" pitchFamily="34" charset="0"/>
                <a:cs typeface="Calibri" panose="020F0502020204030204" pitchFamily="34" charset="0"/>
              </a:rPr>
              <a:t>request.form</a:t>
            </a:r>
            <a:r>
              <a:rPr lang="en-IN" dirty="0">
                <a:solidFill>
                  <a:schemeClr val="tx1"/>
                </a:solidFill>
                <a:latin typeface="Calibri" panose="020F0502020204030204" pitchFamily="34" charset="0"/>
                <a:cs typeface="Calibri" panose="020F0502020204030204" pitchFamily="34" charset="0"/>
              </a:rPr>
              <a:t> object in dictionary format</a:t>
            </a:r>
          </a:p>
          <a:p>
            <a:pPr algn="l" fontAlgn="base">
              <a:buFont typeface="Wingdings" panose="05000000000000000000" pitchFamily="2" charset="2"/>
              <a:buChar char="Ø"/>
            </a:pPr>
            <a:endParaRPr lang="en-IN" dirty="0">
              <a:solidFill>
                <a:schemeClr val="tx1"/>
              </a:solidFill>
              <a:latin typeface="Calibri" panose="020F0502020204030204" pitchFamily="34" charset="0"/>
              <a:cs typeface="Calibri" panose="020F0502020204030204" pitchFamily="34" charset="0"/>
            </a:endParaRPr>
          </a:p>
          <a:p>
            <a:pPr algn="l" fontAlgn="base">
              <a:buFont typeface="Wingdings" panose="05000000000000000000" pitchFamily="2" charset="2"/>
              <a:buChar char="Ø"/>
            </a:pPr>
            <a:r>
              <a:rPr lang="en-IN" dirty="0">
                <a:solidFill>
                  <a:schemeClr val="tx1"/>
                </a:solidFill>
                <a:latin typeface="Calibri" panose="020F0502020204030204" pitchFamily="34" charset="0"/>
                <a:cs typeface="Calibri" panose="020F0502020204030204" pitchFamily="34" charset="0"/>
              </a:rPr>
              <a:t>This dictionary will be sent as an input to target template to render it on second URL (URL2)</a:t>
            </a:r>
          </a:p>
          <a:p>
            <a:pPr algn="l" fontAlgn="base">
              <a:buFont typeface="Wingdings" panose="05000000000000000000" pitchFamily="2" charset="2"/>
              <a:buChar char="Ø"/>
            </a:pPr>
            <a:endParaRPr lang="en-IN" dirty="0">
              <a:solidFill>
                <a:schemeClr val="tx1"/>
              </a:solidFill>
              <a:latin typeface="Calibri" panose="020F0502020204030204" pitchFamily="34" charset="0"/>
              <a:cs typeface="Calibri" panose="020F0502020204030204" pitchFamily="34" charset="0"/>
            </a:endParaRPr>
          </a:p>
          <a:p>
            <a:pPr algn="l" fontAlgn="base">
              <a:buFont typeface="Wingdings" panose="05000000000000000000" pitchFamily="2" charset="2"/>
              <a:buChar char="Ø"/>
            </a:pPr>
            <a:r>
              <a:rPr lang="en-IN" dirty="0">
                <a:solidFill>
                  <a:schemeClr val="tx1"/>
                </a:solidFill>
                <a:latin typeface="Calibri" panose="020F0502020204030204" pitchFamily="34" charset="0"/>
                <a:cs typeface="Calibri" panose="020F0502020204030204" pitchFamily="34" charset="0"/>
              </a:rPr>
              <a:t>Demo : Flask_data.py</a:t>
            </a:r>
          </a:p>
        </p:txBody>
      </p:sp>
      <p:sp>
        <p:nvSpPr>
          <p:cNvPr id="6" name="Rectangle 3">
            <a:extLst>
              <a:ext uri="{FF2B5EF4-FFF2-40B4-BE49-F238E27FC236}">
                <a16:creationId xmlns:a16="http://schemas.microsoft.com/office/drawing/2014/main" id="{73218C1D-8413-4582-A326-03032EFB2AAB}"/>
              </a:ext>
            </a:extLst>
          </p:cNvPr>
          <p:cNvSpPr>
            <a:spLocks noChangeArrowheads="1"/>
          </p:cNvSpPr>
          <p:nvPr/>
        </p:nvSpPr>
        <p:spPr bwMode="auto">
          <a:xfrm>
            <a:off x="0" y="89452"/>
            <a:ext cx="184731" cy="2782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F959C0B8-00FA-4233-A4EB-5152B5D77BB8}"/>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7E2A2DF-CEE3-4E90-B572-EFA20C3F3660}"/>
              </a:ext>
            </a:extLst>
          </p:cNvPr>
          <p:cNvSpPr>
            <a:spLocks noChangeArrowheads="1"/>
          </p:cNvSpPr>
          <p:nvPr/>
        </p:nvSpPr>
        <p:spPr bwMode="auto">
          <a:xfrm>
            <a:off x="0" y="89452"/>
            <a:ext cx="184731" cy="2782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9BB76D88-6739-468D-9192-7EFEE84F789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1301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31575"/>
            <a:ext cx="8596668" cy="669150"/>
          </a:xfrm>
        </p:spPr>
        <p:txBody>
          <a:bodyPr/>
          <a:lstStyle/>
          <a:p>
            <a:r>
              <a:rPr lang="en-US" dirty="0">
                <a:latin typeface="Calibri" panose="020F0502020204030204" pitchFamily="34" charset="0"/>
                <a:cs typeface="Calibri" panose="020F0502020204030204" pitchFamily="34" charset="0"/>
              </a:rPr>
              <a:t>Session</a:t>
            </a:r>
          </a:p>
        </p:txBody>
      </p:sp>
      <p:sp>
        <p:nvSpPr>
          <p:cNvPr id="3" name="Content Placeholder 2"/>
          <p:cNvSpPr>
            <a:spLocks noGrp="1"/>
          </p:cNvSpPr>
          <p:nvPr>
            <p:ph idx="1"/>
          </p:nvPr>
        </p:nvSpPr>
        <p:spPr>
          <a:xfrm>
            <a:off x="677334" y="1600725"/>
            <a:ext cx="10575685" cy="4762612"/>
          </a:xfrm>
        </p:spPr>
        <p:txBody>
          <a:bodyPr>
            <a:normAutofit/>
          </a:bodyPr>
          <a:lstStyle/>
          <a:p>
            <a:pPr algn="l" fontAlgn="base">
              <a:buFont typeface="Wingdings" panose="05000000000000000000" pitchFamily="2" charset="2"/>
              <a:buChar char="Ø"/>
            </a:pPr>
            <a:endParaRPr lang="en-US" dirty="0">
              <a:solidFill>
                <a:schemeClr val="tx1"/>
              </a:solidFill>
              <a:latin typeface="Calibri" panose="020F0502020204030204" pitchFamily="34" charset="0"/>
              <a:cs typeface="Calibri" panose="020F0502020204030204" pitchFamily="34" charset="0"/>
            </a:endParaRPr>
          </a:p>
          <a:p>
            <a:pPr algn="l" fontAlgn="base">
              <a:buFont typeface="Wingdings" panose="05000000000000000000" pitchFamily="2" charset="2"/>
              <a:buChar char="Ø"/>
            </a:pPr>
            <a:r>
              <a:rPr lang="en-IN" b="0" i="0" dirty="0">
                <a:solidFill>
                  <a:schemeClr val="tx1"/>
                </a:solidFill>
                <a:effectLst/>
                <a:latin typeface="Calibri" panose="020F0502020204030204" pitchFamily="34" charset="0"/>
                <a:cs typeface="Calibri" panose="020F0502020204030204" pitchFamily="34" charset="0"/>
              </a:rPr>
              <a:t>The Session is the time between the client logs in to the server and logs out of the server</a:t>
            </a:r>
            <a:endParaRPr lang="en-IN" dirty="0">
              <a:solidFill>
                <a:schemeClr val="tx1"/>
              </a:solidFill>
              <a:latin typeface="Calibri" panose="020F0502020204030204" pitchFamily="34" charset="0"/>
              <a:cs typeface="Calibri" panose="020F0502020204030204" pitchFamily="34" charset="0"/>
            </a:endParaRPr>
          </a:p>
          <a:p>
            <a:pPr fontAlgn="base">
              <a:buFont typeface="Wingdings" panose="05000000000000000000" pitchFamily="2" charset="2"/>
              <a:buChar char="Ø"/>
            </a:pPr>
            <a:r>
              <a:rPr lang="en-IN" b="0" i="0" dirty="0">
                <a:solidFill>
                  <a:schemeClr val="tx1"/>
                </a:solidFill>
                <a:effectLst/>
                <a:latin typeface="Calibri" panose="020F0502020204030204" pitchFamily="34" charset="0"/>
                <a:cs typeface="Calibri" panose="020F0502020204030204" pitchFamily="34" charset="0"/>
              </a:rPr>
              <a:t>Sessions </a:t>
            </a:r>
            <a:r>
              <a:rPr lang="en-IN" b="1" i="0" dirty="0">
                <a:solidFill>
                  <a:schemeClr val="tx1"/>
                </a:solidFill>
                <a:effectLst/>
                <a:latin typeface="Calibri" panose="020F0502020204030204" pitchFamily="34" charset="0"/>
                <a:cs typeface="Calibri" panose="020F0502020204030204" pitchFamily="34" charset="0"/>
              </a:rPr>
              <a:t>store</a:t>
            </a:r>
            <a:r>
              <a:rPr lang="en-IN" b="0" i="0" dirty="0">
                <a:solidFill>
                  <a:schemeClr val="tx1"/>
                </a:solidFill>
                <a:effectLst/>
                <a:latin typeface="Calibri" panose="020F0502020204030204" pitchFamily="34" charset="0"/>
                <a:cs typeface="Calibri" panose="020F0502020204030204" pitchFamily="34" charset="0"/>
              </a:rPr>
              <a:t> data </a:t>
            </a:r>
            <a:r>
              <a:rPr lang="en-IN" b="1" i="0" dirty="0">
                <a:solidFill>
                  <a:schemeClr val="tx1"/>
                </a:solidFill>
                <a:effectLst/>
                <a:latin typeface="Calibri" panose="020F0502020204030204" pitchFamily="34" charset="0"/>
                <a:cs typeface="Calibri" panose="020F0502020204030204" pitchFamily="34" charset="0"/>
              </a:rPr>
              <a:t>temporarily</a:t>
            </a:r>
            <a:r>
              <a:rPr lang="en-IN" b="0" i="0" dirty="0">
                <a:solidFill>
                  <a:schemeClr val="tx1"/>
                </a:solidFill>
                <a:effectLst/>
                <a:latin typeface="Calibri" panose="020F0502020204030204" pitchFamily="34" charset="0"/>
                <a:cs typeface="Calibri" panose="020F0502020204030204" pitchFamily="34" charset="0"/>
              </a:rPr>
              <a:t> on the web server</a:t>
            </a:r>
            <a:r>
              <a:rPr lang="en-IN" dirty="0">
                <a:solidFill>
                  <a:schemeClr val="tx1"/>
                </a:solidFill>
                <a:latin typeface="Calibri" panose="020F0502020204030204" pitchFamily="34" charset="0"/>
                <a:cs typeface="Calibri" panose="020F0502020204030204" pitchFamily="34" charset="0"/>
              </a:rPr>
              <a:t> </a:t>
            </a:r>
            <a:r>
              <a:rPr lang="en-IN" b="0" i="0" dirty="0">
                <a:solidFill>
                  <a:schemeClr val="tx1"/>
                </a:solidFill>
                <a:effectLst/>
                <a:latin typeface="Calibri" panose="020F0502020204030204" pitchFamily="34" charset="0"/>
                <a:cs typeface="Calibri" panose="020F0502020204030204" pitchFamily="34" charset="0"/>
              </a:rPr>
              <a:t>in a temporary directory on the server.</a:t>
            </a:r>
          </a:p>
          <a:p>
            <a:pPr fontAlgn="base">
              <a:buFont typeface="Wingdings" panose="05000000000000000000" pitchFamily="2" charset="2"/>
              <a:buChar char="Ø"/>
            </a:pPr>
            <a:r>
              <a:rPr lang="en-IN" dirty="0">
                <a:solidFill>
                  <a:schemeClr val="tx1"/>
                </a:solidFill>
                <a:latin typeface="Calibri" panose="020F0502020204030204" pitchFamily="34" charset="0"/>
                <a:cs typeface="Calibri" panose="020F0502020204030204" pitchFamily="34" charset="0"/>
              </a:rPr>
              <a:t>Temporary data is stored in cookies file in encrypted format (</a:t>
            </a:r>
            <a:r>
              <a:rPr lang="en-IN" b="0" i="0" dirty="0">
                <a:solidFill>
                  <a:schemeClr val="tx1"/>
                </a:solidFill>
                <a:effectLst/>
                <a:latin typeface="Calibri" panose="020F0502020204030204" pitchFamily="34" charset="0"/>
                <a:cs typeface="Calibri" panose="020F0502020204030204" pitchFamily="34" charset="0"/>
              </a:rPr>
              <a:t>encrypted with the </a:t>
            </a:r>
            <a:r>
              <a:rPr lang="en-IN" b="1" i="0" dirty="0">
                <a:solidFill>
                  <a:schemeClr val="tx1"/>
                </a:solidFill>
                <a:effectLst/>
                <a:latin typeface="Calibri" panose="020F0502020204030204" pitchFamily="34" charset="0"/>
                <a:cs typeface="Calibri" panose="020F0502020204030204" pitchFamily="34" charset="0"/>
              </a:rPr>
              <a:t>SECRET_KEY</a:t>
            </a:r>
            <a:r>
              <a:rPr lang="en-IN" dirty="0">
                <a:solidFill>
                  <a:schemeClr val="tx1"/>
                </a:solidFill>
                <a:latin typeface="Calibri" panose="020F0502020204030204" pitchFamily="34" charset="0"/>
                <a:cs typeface="Calibri" panose="020F0502020204030204" pitchFamily="34" charset="0"/>
              </a:rPr>
              <a:t>). Once session starts with unique </a:t>
            </a:r>
            <a:r>
              <a:rPr lang="en-IN" b="1" i="0" dirty="0">
                <a:solidFill>
                  <a:schemeClr val="tx1"/>
                </a:solidFill>
                <a:effectLst/>
                <a:latin typeface="Calibri" panose="020F0502020204030204" pitchFamily="34" charset="0"/>
                <a:cs typeface="Calibri" panose="020F0502020204030204" pitchFamily="34" charset="0"/>
              </a:rPr>
              <a:t>SECRET_KEY </a:t>
            </a:r>
            <a:r>
              <a:rPr lang="en-IN" i="0" dirty="0">
                <a:solidFill>
                  <a:schemeClr val="tx1"/>
                </a:solidFill>
                <a:effectLst/>
                <a:latin typeface="Calibri" panose="020F0502020204030204" pitchFamily="34" charset="0"/>
                <a:cs typeface="Calibri" panose="020F0502020204030204" pitchFamily="34" charset="0"/>
              </a:rPr>
              <a:t>then this temporary data is accesses throughout the session across different navigations.</a:t>
            </a:r>
          </a:p>
          <a:p>
            <a:pPr fontAlgn="base">
              <a:buFont typeface="Wingdings" panose="05000000000000000000" pitchFamily="2" charset="2"/>
              <a:buChar char="Ø"/>
            </a:pPr>
            <a:r>
              <a:rPr lang="en-IN" b="0" i="0" dirty="0">
                <a:solidFill>
                  <a:schemeClr val="tx1"/>
                </a:solidFill>
                <a:effectLst/>
                <a:latin typeface="Calibri" panose="020F0502020204030204" pitchFamily="34" charset="0"/>
                <a:cs typeface="Calibri" panose="020F0502020204030204" pitchFamily="34" charset="0"/>
              </a:rPr>
              <a:t>It is used to remember user information from one request to another when the user is navigating in your application. Access information across different pages without using complex dynamic URL (</a:t>
            </a:r>
            <a:r>
              <a:rPr lang="en-IN" b="0" i="0" dirty="0" err="1">
                <a:solidFill>
                  <a:schemeClr val="tx1"/>
                </a:solidFill>
                <a:effectLst/>
                <a:latin typeface="Calibri" panose="020F0502020204030204" pitchFamily="34" charset="0"/>
                <a:cs typeface="Calibri" panose="020F0502020204030204" pitchFamily="34" charset="0"/>
              </a:rPr>
              <a:t>url_for</a:t>
            </a:r>
            <a:r>
              <a:rPr lang="en-IN" b="0" i="0" dirty="0">
                <a:solidFill>
                  <a:schemeClr val="tx1"/>
                </a:solidFill>
                <a:effectLst/>
                <a:latin typeface="Calibri" panose="020F0502020204030204" pitchFamily="34" charset="0"/>
                <a:cs typeface="Calibri" panose="020F0502020204030204" pitchFamily="34" charset="0"/>
              </a:rPr>
              <a:t>) functions.</a:t>
            </a:r>
          </a:p>
          <a:p>
            <a:pPr fontAlgn="base">
              <a:buFont typeface="Wingdings" panose="05000000000000000000" pitchFamily="2" charset="2"/>
              <a:buChar char="Ø"/>
            </a:pPr>
            <a:r>
              <a:rPr lang="en-IN" dirty="0">
                <a:solidFill>
                  <a:schemeClr val="tx1"/>
                </a:solidFill>
                <a:latin typeface="Calibri" panose="020F0502020204030204" pitchFamily="34" charset="0"/>
                <a:cs typeface="Calibri" panose="020F0502020204030204" pitchFamily="34" charset="0"/>
              </a:rPr>
              <a:t>This temporary data is deleted once user logged out. Also data deleted even we change/close our browser.</a:t>
            </a:r>
          </a:p>
          <a:p>
            <a:pPr fontAlgn="base">
              <a:buFont typeface="Wingdings" panose="05000000000000000000" pitchFamily="2" charset="2"/>
              <a:buChar char="Ø"/>
            </a:pPr>
            <a:r>
              <a:rPr lang="en-IN" i="0" dirty="0">
                <a:solidFill>
                  <a:schemeClr val="tx1"/>
                </a:solidFill>
                <a:effectLst/>
                <a:latin typeface="Calibri" panose="020F0502020204030204" pitchFamily="34" charset="0"/>
                <a:cs typeface="Calibri" panose="020F0502020204030204" pitchFamily="34" charset="0"/>
              </a:rPr>
              <a:t>We can </a:t>
            </a:r>
            <a:r>
              <a:rPr lang="en-IN" dirty="0">
                <a:solidFill>
                  <a:schemeClr val="tx1"/>
                </a:solidFill>
                <a:latin typeface="Calibri" panose="020F0502020204030204" pitchFamily="34" charset="0"/>
                <a:cs typeface="Calibri" panose="020F0502020204030204" pitchFamily="34" charset="0"/>
              </a:rPr>
              <a:t>store our temporary data for much defined longer time as well and delete after that.</a:t>
            </a:r>
            <a:endParaRPr lang="en-IN" i="0" dirty="0">
              <a:solidFill>
                <a:schemeClr val="tx1"/>
              </a:solidFill>
              <a:effectLst/>
              <a:latin typeface="Calibri" panose="020F0502020204030204" pitchFamily="34" charset="0"/>
              <a:cs typeface="Calibri" panose="020F0502020204030204" pitchFamily="34" charset="0"/>
            </a:endParaRPr>
          </a:p>
          <a:p>
            <a:pPr marL="0" indent="0" algn="l" fontAlgn="base">
              <a:buNone/>
            </a:pPr>
            <a:r>
              <a:rPr lang="en-IN" dirty="0">
                <a:solidFill>
                  <a:schemeClr val="tx1"/>
                </a:solidFill>
                <a:latin typeface="Calibri" panose="020F0502020204030204" pitchFamily="34" charset="0"/>
                <a:cs typeface="Calibri" panose="020F0502020204030204" pitchFamily="34" charset="0"/>
              </a:rPr>
              <a:t>Demo = flask_session.py</a:t>
            </a:r>
          </a:p>
          <a:p>
            <a:pPr algn="l" fontAlgn="base">
              <a:buFont typeface="Wingdings" panose="05000000000000000000" pitchFamily="2" charset="2"/>
              <a:buChar char="Ø"/>
            </a:pPr>
            <a:endParaRPr lang="en-IN" dirty="0">
              <a:solidFill>
                <a:schemeClr val="tx1"/>
              </a:solidFill>
              <a:latin typeface="Calibri" panose="020F0502020204030204" pitchFamily="34" charset="0"/>
              <a:cs typeface="Calibri" panose="020F0502020204030204" pitchFamily="34" charset="0"/>
            </a:endParaRPr>
          </a:p>
          <a:p>
            <a:pPr algn="l" fontAlgn="base">
              <a:buFont typeface="Wingdings" panose="05000000000000000000" pitchFamily="2" charset="2"/>
              <a:buChar char="Ø"/>
            </a:pPr>
            <a:endParaRPr lang="en-IN" dirty="0">
              <a:solidFill>
                <a:schemeClr val="tx1"/>
              </a:solidFill>
              <a:latin typeface="Calibri" panose="020F0502020204030204" pitchFamily="34" charset="0"/>
              <a:cs typeface="Calibri" panose="020F0502020204030204" pitchFamily="34" charset="0"/>
            </a:endParaRPr>
          </a:p>
        </p:txBody>
      </p:sp>
      <p:sp>
        <p:nvSpPr>
          <p:cNvPr id="6" name="Rectangle 3">
            <a:extLst>
              <a:ext uri="{FF2B5EF4-FFF2-40B4-BE49-F238E27FC236}">
                <a16:creationId xmlns:a16="http://schemas.microsoft.com/office/drawing/2014/main" id="{73218C1D-8413-4582-A326-03032EFB2AAB}"/>
              </a:ext>
            </a:extLst>
          </p:cNvPr>
          <p:cNvSpPr>
            <a:spLocks noChangeArrowheads="1"/>
          </p:cNvSpPr>
          <p:nvPr/>
        </p:nvSpPr>
        <p:spPr bwMode="auto">
          <a:xfrm>
            <a:off x="0" y="89452"/>
            <a:ext cx="184731" cy="2782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F959C0B8-00FA-4233-A4EB-5152B5D77BB8}"/>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7E2A2DF-CEE3-4E90-B572-EFA20C3F3660}"/>
              </a:ext>
            </a:extLst>
          </p:cNvPr>
          <p:cNvSpPr>
            <a:spLocks noChangeArrowheads="1"/>
          </p:cNvSpPr>
          <p:nvPr/>
        </p:nvSpPr>
        <p:spPr bwMode="auto">
          <a:xfrm>
            <a:off x="0" y="89452"/>
            <a:ext cx="184731" cy="2782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9BB76D88-6739-468D-9192-7EFEE84F789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9703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dirty="0"/>
              <a:t>Typical Data Science Cycle</a:t>
            </a:r>
            <a:endParaRPr dirty="0"/>
          </a:p>
        </p:txBody>
      </p:sp>
      <p:grpSp>
        <p:nvGrpSpPr>
          <p:cNvPr id="159" name="Google Shape;159;p20"/>
          <p:cNvGrpSpPr/>
          <p:nvPr/>
        </p:nvGrpSpPr>
        <p:grpSpPr>
          <a:xfrm>
            <a:off x="2506461" y="2356063"/>
            <a:ext cx="4939032" cy="3903563"/>
            <a:chOff x="1828598" y="-23468"/>
            <a:chExt cx="4939032" cy="3903563"/>
          </a:xfrm>
        </p:grpSpPr>
        <p:sp>
          <p:nvSpPr>
            <p:cNvPr id="160" name="Google Shape;160;p20"/>
            <p:cNvSpPr/>
            <p:nvPr/>
          </p:nvSpPr>
          <p:spPr>
            <a:xfrm>
              <a:off x="2372626" y="-23468"/>
              <a:ext cx="3851100" cy="3851100"/>
            </a:xfrm>
            <a:custGeom>
              <a:avLst/>
              <a:gdLst/>
              <a:ahLst/>
              <a:cxnLst/>
              <a:rect l="l" t="t" r="r" b="b"/>
              <a:pathLst>
                <a:path w="120000" h="120000" extrusionOk="0">
                  <a:moveTo>
                    <a:pt x="79226" y="6959"/>
                  </a:moveTo>
                  <a:lnTo>
                    <a:pt x="79226" y="6959"/>
                  </a:lnTo>
                  <a:cubicBezTo>
                    <a:pt x="103210" y="15652"/>
                    <a:pt x="118376" y="39359"/>
                    <a:pt x="116215" y="64779"/>
                  </a:cubicBezTo>
                  <a:cubicBezTo>
                    <a:pt x="114054" y="90199"/>
                    <a:pt x="95104" y="111005"/>
                    <a:pt x="69996" y="115525"/>
                  </a:cubicBezTo>
                  <a:cubicBezTo>
                    <a:pt x="44888" y="120045"/>
                    <a:pt x="19871" y="107154"/>
                    <a:pt x="8981" y="84084"/>
                  </a:cubicBezTo>
                  <a:cubicBezTo>
                    <a:pt x="-1910" y="61014"/>
                    <a:pt x="4037" y="33506"/>
                    <a:pt x="23484" y="16994"/>
                  </a:cubicBezTo>
                  <a:lnTo>
                    <a:pt x="21430" y="14077"/>
                  </a:lnTo>
                  <a:lnTo>
                    <a:pt x="29435" y="16589"/>
                  </a:lnTo>
                  <a:lnTo>
                    <a:pt x="29384" y="25374"/>
                  </a:lnTo>
                  <a:lnTo>
                    <a:pt x="27331" y="22459"/>
                  </a:lnTo>
                  <a:lnTo>
                    <a:pt x="27331" y="22459"/>
                  </a:lnTo>
                  <a:cubicBezTo>
                    <a:pt x="10398" y="37194"/>
                    <a:pt x="5426" y="61442"/>
                    <a:pt x="15192" y="81653"/>
                  </a:cubicBezTo>
                  <a:cubicBezTo>
                    <a:pt x="24959" y="101864"/>
                    <a:pt x="47047" y="113035"/>
                    <a:pt x="69114" y="108923"/>
                  </a:cubicBezTo>
                  <a:cubicBezTo>
                    <a:pt x="91182" y="104812"/>
                    <a:pt x="107765" y="86437"/>
                    <a:pt x="109599" y="64065"/>
                  </a:cubicBezTo>
                  <a:cubicBezTo>
                    <a:pt x="111432" y="41693"/>
                    <a:pt x="98062" y="20863"/>
                    <a:pt x="76959" y="13213"/>
                  </a:cubicBezTo>
                  <a:close/>
                </a:path>
              </a:pathLst>
            </a:custGeom>
            <a:solidFill>
              <a:srgbClr val="D1ECF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1" name="Google Shape;161;p20"/>
            <p:cNvSpPr/>
            <p:nvPr/>
          </p:nvSpPr>
          <p:spPr>
            <a:xfrm>
              <a:off x="3390464" y="1449"/>
              <a:ext cx="1815300" cy="907800"/>
            </a:xfrm>
            <a:prstGeom prst="roundRect">
              <a:avLst>
                <a:gd name="adj" fmla="val 16667"/>
              </a:avLst>
            </a:prstGeom>
            <a:solidFill>
              <a:srgbClr val="5ECBEE"/>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2" name="Google Shape;162;p20"/>
            <p:cNvSpPr txBox="1"/>
            <p:nvPr/>
          </p:nvSpPr>
          <p:spPr>
            <a:xfrm>
              <a:off x="3434774" y="45759"/>
              <a:ext cx="1726800" cy="81900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US" sz="1700" b="0" i="0" u="none" strike="noStrike" cap="none" dirty="0">
                  <a:solidFill>
                    <a:schemeClr val="lt1"/>
                  </a:solidFill>
                  <a:latin typeface="Trebuchet MS"/>
                  <a:ea typeface="Trebuchet MS"/>
                  <a:cs typeface="Trebuchet MS"/>
                  <a:sym typeface="Trebuchet MS"/>
                </a:rPr>
                <a:t>Data Collection</a:t>
              </a:r>
              <a:endParaRPr sz="1700" b="0" i="0" u="none" strike="noStrike" cap="none" dirty="0">
                <a:solidFill>
                  <a:schemeClr val="lt1"/>
                </a:solidFill>
                <a:latin typeface="Trebuchet MS"/>
                <a:ea typeface="Trebuchet MS"/>
                <a:cs typeface="Trebuchet MS"/>
                <a:sym typeface="Trebuchet MS"/>
              </a:endParaRPr>
            </a:p>
          </p:txBody>
        </p:sp>
        <p:sp>
          <p:nvSpPr>
            <p:cNvPr id="163" name="Google Shape;163;p20"/>
            <p:cNvSpPr/>
            <p:nvPr/>
          </p:nvSpPr>
          <p:spPr>
            <a:xfrm>
              <a:off x="4952330" y="1136211"/>
              <a:ext cx="1815300" cy="907800"/>
            </a:xfrm>
            <a:prstGeom prst="roundRect">
              <a:avLst>
                <a:gd name="adj" fmla="val 16667"/>
              </a:avLst>
            </a:prstGeom>
            <a:solidFill>
              <a:srgbClr val="5ECBEE"/>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4" name="Google Shape;164;p20"/>
            <p:cNvSpPr txBox="1"/>
            <p:nvPr/>
          </p:nvSpPr>
          <p:spPr>
            <a:xfrm>
              <a:off x="4996640" y="1180521"/>
              <a:ext cx="1726800" cy="81900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US" sz="1700" b="0" i="0" u="none" strike="noStrike" cap="none" dirty="0">
                  <a:solidFill>
                    <a:schemeClr val="lt1"/>
                  </a:solidFill>
                  <a:latin typeface="Trebuchet MS"/>
                  <a:ea typeface="Trebuchet MS"/>
                  <a:cs typeface="Trebuchet MS"/>
                  <a:sym typeface="Trebuchet MS"/>
                </a:rPr>
                <a:t>Data Understanding</a:t>
              </a:r>
              <a:endParaRPr sz="1700" b="0" i="0" u="none" strike="noStrike" cap="none" dirty="0">
                <a:solidFill>
                  <a:schemeClr val="lt1"/>
                </a:solidFill>
                <a:latin typeface="Trebuchet MS"/>
                <a:ea typeface="Trebuchet MS"/>
                <a:cs typeface="Trebuchet MS"/>
                <a:sym typeface="Trebuchet MS"/>
              </a:endParaRPr>
            </a:p>
          </p:txBody>
        </p:sp>
        <p:sp>
          <p:nvSpPr>
            <p:cNvPr id="165" name="Google Shape;165;p20"/>
            <p:cNvSpPr/>
            <p:nvPr/>
          </p:nvSpPr>
          <p:spPr>
            <a:xfrm>
              <a:off x="4355750" y="2972295"/>
              <a:ext cx="1815300" cy="907800"/>
            </a:xfrm>
            <a:prstGeom prst="roundRect">
              <a:avLst>
                <a:gd name="adj" fmla="val 16667"/>
              </a:avLst>
            </a:prstGeom>
            <a:solidFill>
              <a:srgbClr val="5ECBEE"/>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6" name="Google Shape;166;p20"/>
            <p:cNvSpPr txBox="1"/>
            <p:nvPr/>
          </p:nvSpPr>
          <p:spPr>
            <a:xfrm>
              <a:off x="4400060" y="3016605"/>
              <a:ext cx="1726800" cy="81900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US" sz="1700" b="0" i="0" u="none" strike="noStrike" cap="none" dirty="0">
                  <a:solidFill>
                    <a:schemeClr val="lt1"/>
                  </a:solidFill>
                  <a:latin typeface="Trebuchet MS"/>
                  <a:ea typeface="Trebuchet MS"/>
                  <a:cs typeface="Trebuchet MS"/>
                  <a:sym typeface="Trebuchet MS"/>
                </a:rPr>
                <a:t>Data Pre-Processing</a:t>
              </a:r>
              <a:endParaRPr sz="1700" b="0" i="0" u="none" strike="noStrike" cap="none" dirty="0">
                <a:solidFill>
                  <a:schemeClr val="lt1"/>
                </a:solidFill>
                <a:latin typeface="Trebuchet MS"/>
                <a:ea typeface="Trebuchet MS"/>
                <a:cs typeface="Trebuchet MS"/>
                <a:sym typeface="Trebuchet MS"/>
              </a:endParaRPr>
            </a:p>
          </p:txBody>
        </p:sp>
        <p:sp>
          <p:nvSpPr>
            <p:cNvPr id="167" name="Google Shape;167;p20"/>
            <p:cNvSpPr/>
            <p:nvPr/>
          </p:nvSpPr>
          <p:spPr>
            <a:xfrm>
              <a:off x="2425178" y="2972295"/>
              <a:ext cx="1815300" cy="907800"/>
            </a:xfrm>
            <a:prstGeom prst="roundRect">
              <a:avLst>
                <a:gd name="adj" fmla="val 16667"/>
              </a:avLst>
            </a:prstGeom>
            <a:solidFill>
              <a:srgbClr val="5ECBEE"/>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68" name="Google Shape;168;p20"/>
            <p:cNvSpPr txBox="1"/>
            <p:nvPr/>
          </p:nvSpPr>
          <p:spPr>
            <a:xfrm>
              <a:off x="2469488" y="3016605"/>
              <a:ext cx="1726800" cy="81900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US" sz="1700" b="0" i="0" u="none" strike="noStrike" cap="none" dirty="0">
                  <a:solidFill>
                    <a:schemeClr val="lt1"/>
                  </a:solidFill>
                  <a:latin typeface="Trebuchet MS"/>
                  <a:ea typeface="Trebuchet MS"/>
                  <a:cs typeface="Trebuchet MS"/>
                  <a:sym typeface="Trebuchet MS"/>
                </a:rPr>
                <a:t>Model Building &amp; Evaluation</a:t>
              </a:r>
              <a:endParaRPr sz="1700" b="0" i="0" u="none" strike="noStrike" cap="none" dirty="0">
                <a:solidFill>
                  <a:schemeClr val="lt1"/>
                </a:solidFill>
                <a:latin typeface="Trebuchet MS"/>
                <a:ea typeface="Trebuchet MS"/>
                <a:cs typeface="Trebuchet MS"/>
                <a:sym typeface="Trebuchet MS"/>
              </a:endParaRPr>
            </a:p>
          </p:txBody>
        </p:sp>
        <p:sp>
          <p:nvSpPr>
            <p:cNvPr id="169" name="Google Shape;169;p20"/>
            <p:cNvSpPr/>
            <p:nvPr/>
          </p:nvSpPr>
          <p:spPr>
            <a:xfrm>
              <a:off x="1828598" y="1136211"/>
              <a:ext cx="1815300" cy="907800"/>
            </a:xfrm>
            <a:prstGeom prst="roundRect">
              <a:avLst>
                <a:gd name="adj" fmla="val 16667"/>
              </a:avLst>
            </a:prstGeom>
            <a:solidFill>
              <a:srgbClr val="5ECBEE"/>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70" name="Google Shape;170;p20"/>
            <p:cNvSpPr txBox="1"/>
            <p:nvPr/>
          </p:nvSpPr>
          <p:spPr>
            <a:xfrm>
              <a:off x="1872908" y="1180521"/>
              <a:ext cx="1726800" cy="81900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US" sz="1700" b="0" i="0" u="none" strike="noStrike" cap="none" dirty="0">
                  <a:solidFill>
                    <a:schemeClr val="lt1"/>
                  </a:solidFill>
                  <a:latin typeface="Trebuchet MS"/>
                  <a:ea typeface="Trebuchet MS"/>
                  <a:cs typeface="Trebuchet MS"/>
                  <a:sym typeface="Trebuchet MS"/>
                </a:rPr>
                <a:t>Deployment</a:t>
              </a:r>
              <a:endParaRPr sz="1700" b="0" i="0" u="none" strike="noStrike" cap="none" dirty="0">
                <a:solidFill>
                  <a:schemeClr val="lt1"/>
                </a:solidFill>
                <a:latin typeface="Trebuchet MS"/>
                <a:ea typeface="Trebuchet MS"/>
                <a:cs typeface="Trebuchet MS"/>
                <a:sym typeface="Trebuchet MS"/>
              </a:endParaRPr>
            </a:p>
          </p:txBody>
        </p:sp>
      </p:grpSp>
      <p:sp>
        <p:nvSpPr>
          <p:cNvPr id="171" name="Google Shape;171;p20"/>
          <p:cNvSpPr txBox="1"/>
          <p:nvPr/>
        </p:nvSpPr>
        <p:spPr>
          <a:xfrm>
            <a:off x="-392825" y="3036725"/>
            <a:ext cx="681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latin typeface="Trebuchet MS"/>
              <a:ea typeface="Trebuchet MS"/>
              <a:cs typeface="Trebuchet MS"/>
              <a:sym typeface="Trebuchet MS"/>
            </a:endParaRPr>
          </a:p>
        </p:txBody>
      </p:sp>
      <p:sp>
        <p:nvSpPr>
          <p:cNvPr id="3" name="Frame 2">
            <a:extLst>
              <a:ext uri="{FF2B5EF4-FFF2-40B4-BE49-F238E27FC236}">
                <a16:creationId xmlns:a16="http://schemas.microsoft.com/office/drawing/2014/main" id="{5C17C2F2-DBC2-4720-B38B-572985F37833}"/>
              </a:ext>
            </a:extLst>
          </p:cNvPr>
          <p:cNvSpPr/>
          <p:nvPr/>
        </p:nvSpPr>
        <p:spPr>
          <a:xfrm>
            <a:off x="2483821" y="3539976"/>
            <a:ext cx="1837940" cy="839076"/>
          </a:xfrm>
          <a:prstGeom prst="fram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31575"/>
            <a:ext cx="8596668" cy="669150"/>
          </a:xfrm>
        </p:spPr>
        <p:txBody>
          <a:bodyPr/>
          <a:lstStyle/>
          <a:p>
            <a:r>
              <a:rPr lang="en-US" dirty="0">
                <a:latin typeface="Calibri" panose="020F0502020204030204" pitchFamily="34" charset="0"/>
                <a:cs typeface="Calibri" panose="020F0502020204030204" pitchFamily="34" charset="0"/>
              </a:rPr>
              <a:t>Prediction Output Using Flask</a:t>
            </a:r>
          </a:p>
        </p:txBody>
      </p:sp>
      <p:sp>
        <p:nvSpPr>
          <p:cNvPr id="3" name="Content Placeholder 2"/>
          <p:cNvSpPr>
            <a:spLocks noGrp="1"/>
          </p:cNvSpPr>
          <p:nvPr>
            <p:ph idx="1"/>
          </p:nvPr>
        </p:nvSpPr>
        <p:spPr>
          <a:xfrm>
            <a:off x="677334" y="1600725"/>
            <a:ext cx="10575685" cy="4762612"/>
          </a:xfrm>
        </p:spPr>
        <p:txBody>
          <a:bodyPr>
            <a:normAutofit/>
          </a:bodyPr>
          <a:lstStyle/>
          <a:p>
            <a:pPr algn="l" fontAlgn="base">
              <a:buFont typeface="Wingdings" panose="05000000000000000000" pitchFamily="2" charset="2"/>
              <a:buChar char="Ø"/>
            </a:pPr>
            <a:r>
              <a:rPr lang="en-US" dirty="0">
                <a:solidFill>
                  <a:schemeClr val="tx1"/>
                </a:solidFill>
                <a:latin typeface="Calibri" panose="020F0502020204030204" pitchFamily="34" charset="0"/>
                <a:cs typeface="Calibri" panose="020F0502020204030204" pitchFamily="34" charset="0"/>
              </a:rPr>
              <a:t>Pickle Object : </a:t>
            </a:r>
            <a:r>
              <a:rPr lang="en-IN" b="0" i="0" dirty="0">
                <a:solidFill>
                  <a:schemeClr val="tx1"/>
                </a:solidFill>
                <a:effectLst/>
                <a:latin typeface="Calibri" panose="020F0502020204030204" pitchFamily="34" charset="0"/>
                <a:cs typeface="Calibri" panose="020F0502020204030204" pitchFamily="34" charset="0"/>
              </a:rPr>
              <a:t>it's the method of converting a Python object into a byte stream (0/1) to store it in a file/database, maintain program state across sessions, or transport data over the network. </a:t>
            </a:r>
          </a:p>
          <a:p>
            <a:pPr algn="l" fontAlgn="base">
              <a:buFont typeface="Wingdings" panose="05000000000000000000" pitchFamily="2" charset="2"/>
              <a:buChar char="Ø"/>
            </a:pPr>
            <a:r>
              <a:rPr lang="en-IN" b="0" i="0" dirty="0">
                <a:solidFill>
                  <a:schemeClr val="tx1"/>
                </a:solidFill>
                <a:effectLst/>
                <a:latin typeface="Calibri" panose="020F0502020204030204" pitchFamily="34" charset="0"/>
                <a:cs typeface="Calibri" panose="020F0502020204030204" pitchFamily="34" charset="0"/>
              </a:rPr>
              <a:t>Process is called pickling or serialization.</a:t>
            </a:r>
            <a:endParaRPr lang="en-US" dirty="0">
              <a:solidFill>
                <a:schemeClr val="tx1"/>
              </a:solidFill>
              <a:latin typeface="Calibri" panose="020F0502020204030204" pitchFamily="34" charset="0"/>
              <a:cs typeface="Calibri" panose="020F0502020204030204" pitchFamily="34" charset="0"/>
            </a:endParaRPr>
          </a:p>
          <a:p>
            <a:pPr algn="l" fontAlgn="base">
              <a:buFont typeface="Wingdings" panose="05000000000000000000" pitchFamily="2" charset="2"/>
              <a:buChar char="Ø"/>
            </a:pPr>
            <a:r>
              <a:rPr lang="en-US" dirty="0">
                <a:solidFill>
                  <a:schemeClr val="tx1"/>
                </a:solidFill>
                <a:latin typeface="Calibri" panose="020F0502020204030204" pitchFamily="34" charset="0"/>
                <a:cs typeface="Calibri" panose="020F0502020204030204" pitchFamily="34" charset="0"/>
              </a:rPr>
              <a:t>After training and validation , machine learning model is pickled and stored.</a:t>
            </a:r>
          </a:p>
          <a:p>
            <a:pPr algn="l" fontAlgn="base">
              <a:buFont typeface="Wingdings" panose="05000000000000000000" pitchFamily="2" charset="2"/>
              <a:buChar char="Ø"/>
            </a:pPr>
            <a:r>
              <a:rPr lang="en-US" dirty="0">
                <a:solidFill>
                  <a:schemeClr val="tx1"/>
                </a:solidFill>
                <a:latin typeface="Calibri" panose="020F0502020204030204" pitchFamily="34" charset="0"/>
                <a:cs typeface="Calibri" panose="020F0502020204030204" pitchFamily="34" charset="0"/>
              </a:rPr>
              <a:t>This stored pickle object will be used for predictions in another python script without repeating all steps of model development and validation.</a:t>
            </a:r>
          </a:p>
          <a:p>
            <a:pPr algn="l" fontAlgn="base">
              <a:buFont typeface="Wingdings" panose="05000000000000000000" pitchFamily="2" charset="2"/>
              <a:buChar char="Ø"/>
            </a:pPr>
            <a:r>
              <a:rPr lang="en-US" dirty="0">
                <a:solidFill>
                  <a:schemeClr val="tx1"/>
                </a:solidFill>
                <a:latin typeface="Calibri" panose="020F0502020204030204" pitchFamily="34" charset="0"/>
                <a:cs typeface="Calibri" panose="020F0502020204030204" pitchFamily="34" charset="0"/>
              </a:rPr>
              <a:t>Flask POST requests will be used to collect new data upon which predictions will be performed.</a:t>
            </a:r>
          </a:p>
          <a:p>
            <a:pPr marL="0" indent="0" algn="l" fontAlgn="base">
              <a:buNone/>
            </a:pPr>
            <a:endParaRPr lang="en-US" dirty="0">
              <a:solidFill>
                <a:schemeClr val="tx1"/>
              </a:solidFill>
              <a:latin typeface="Calibri" panose="020F0502020204030204" pitchFamily="34" charset="0"/>
              <a:cs typeface="Calibri" panose="020F0502020204030204" pitchFamily="34" charset="0"/>
            </a:endParaRPr>
          </a:p>
          <a:p>
            <a:pPr marL="0" indent="0" algn="l" fontAlgn="base">
              <a:buNone/>
            </a:pPr>
            <a:r>
              <a:rPr lang="en-US" dirty="0">
                <a:solidFill>
                  <a:schemeClr val="tx1"/>
                </a:solidFill>
                <a:latin typeface="Calibri" panose="020F0502020204030204" pitchFamily="34" charset="0"/>
                <a:cs typeface="Calibri" panose="020F0502020204030204" pitchFamily="34" charset="0"/>
              </a:rPr>
              <a:t>Demo </a:t>
            </a:r>
          </a:p>
          <a:p>
            <a:pPr algn="l" fontAlgn="base">
              <a:buFont typeface="Wingdings" panose="05000000000000000000" pitchFamily="2" charset="2"/>
              <a:buChar char="Ø"/>
            </a:pPr>
            <a:r>
              <a:rPr lang="en-IN" dirty="0">
                <a:solidFill>
                  <a:schemeClr val="tx1"/>
                </a:solidFill>
                <a:latin typeface="Calibri" panose="020F0502020204030204" pitchFamily="34" charset="0"/>
                <a:cs typeface="Calibri" panose="020F0502020204030204" pitchFamily="34" charset="0"/>
              </a:rPr>
              <a:t>Decision Tree.py</a:t>
            </a:r>
          </a:p>
          <a:p>
            <a:pPr algn="l" fontAlgn="base">
              <a:buFont typeface="Wingdings" panose="05000000000000000000" pitchFamily="2" charset="2"/>
              <a:buChar char="Ø"/>
            </a:pPr>
            <a:r>
              <a:rPr lang="en-IN" dirty="0">
                <a:solidFill>
                  <a:schemeClr val="tx1"/>
                </a:solidFill>
                <a:latin typeface="Calibri" panose="020F0502020204030204" pitchFamily="34" charset="0"/>
                <a:cs typeface="Calibri" panose="020F0502020204030204" pitchFamily="34" charset="0"/>
              </a:rPr>
              <a:t>Decision Tree Prediction.py</a:t>
            </a:r>
          </a:p>
          <a:p>
            <a:pPr algn="l" fontAlgn="base">
              <a:buFont typeface="Wingdings" panose="05000000000000000000" pitchFamily="2" charset="2"/>
              <a:buChar char="Ø"/>
            </a:pPr>
            <a:r>
              <a:rPr lang="en-IN" dirty="0">
                <a:solidFill>
                  <a:schemeClr val="tx1"/>
                </a:solidFill>
                <a:latin typeface="Calibri" panose="020F0502020204030204" pitchFamily="34" charset="0"/>
                <a:cs typeface="Calibri" panose="020F0502020204030204" pitchFamily="34" charset="0"/>
              </a:rPr>
              <a:t>Flask_Decision_Tree.py</a:t>
            </a:r>
          </a:p>
        </p:txBody>
      </p:sp>
      <p:sp>
        <p:nvSpPr>
          <p:cNvPr id="6" name="Rectangle 3">
            <a:extLst>
              <a:ext uri="{FF2B5EF4-FFF2-40B4-BE49-F238E27FC236}">
                <a16:creationId xmlns:a16="http://schemas.microsoft.com/office/drawing/2014/main" id="{73218C1D-8413-4582-A326-03032EFB2AAB}"/>
              </a:ext>
            </a:extLst>
          </p:cNvPr>
          <p:cNvSpPr>
            <a:spLocks noChangeArrowheads="1"/>
          </p:cNvSpPr>
          <p:nvPr/>
        </p:nvSpPr>
        <p:spPr bwMode="auto">
          <a:xfrm>
            <a:off x="0" y="89452"/>
            <a:ext cx="184731" cy="2782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F959C0B8-00FA-4233-A4EB-5152B5D77BB8}"/>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7E2A2DF-CEE3-4E90-B572-EFA20C3F3660}"/>
              </a:ext>
            </a:extLst>
          </p:cNvPr>
          <p:cNvSpPr>
            <a:spLocks noChangeArrowheads="1"/>
          </p:cNvSpPr>
          <p:nvPr/>
        </p:nvSpPr>
        <p:spPr bwMode="auto">
          <a:xfrm>
            <a:off x="0" y="89452"/>
            <a:ext cx="184731" cy="2782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9BB76D88-6739-468D-9192-7EFEE84F7894}"/>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6159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31575"/>
            <a:ext cx="8596668" cy="669150"/>
          </a:xfrm>
        </p:spPr>
        <p:txBody>
          <a:bodyPr/>
          <a:lstStyle/>
          <a:p>
            <a:r>
              <a:rPr lang="en-US" dirty="0">
                <a:latin typeface="Calibri" panose="020F0502020204030204" pitchFamily="34" charset="0"/>
                <a:cs typeface="Calibri" panose="020F0502020204030204" pitchFamily="34" charset="0"/>
              </a:rPr>
              <a:t> Introduction</a:t>
            </a:r>
          </a:p>
        </p:txBody>
      </p:sp>
      <p:sp>
        <p:nvSpPr>
          <p:cNvPr id="3" name="Content Placeholder 2"/>
          <p:cNvSpPr>
            <a:spLocks noGrp="1"/>
          </p:cNvSpPr>
          <p:nvPr>
            <p:ph idx="1"/>
          </p:nvPr>
        </p:nvSpPr>
        <p:spPr>
          <a:xfrm>
            <a:off x="677333" y="1600726"/>
            <a:ext cx="10575685" cy="4762612"/>
          </a:xfrm>
        </p:spPr>
        <p:txBody>
          <a:bodyPr>
            <a:normAutofit lnSpcReduction="10000"/>
          </a:bodyPr>
          <a:lstStyle/>
          <a:p>
            <a:r>
              <a:rPr lang="en-IN" b="0" i="0" dirty="0">
                <a:solidFill>
                  <a:schemeClr val="tx1"/>
                </a:solidFill>
                <a:effectLst/>
                <a:latin typeface="Calibri" panose="020F0502020204030204" pitchFamily="34" charset="0"/>
                <a:cs typeface="Calibri" panose="020F0502020204030204" pitchFamily="34" charset="0"/>
              </a:rPr>
              <a:t>A </a:t>
            </a:r>
            <a:r>
              <a:rPr lang="en-IN" b="1" i="0" dirty="0">
                <a:solidFill>
                  <a:schemeClr val="tx1"/>
                </a:solidFill>
                <a:effectLst/>
                <a:latin typeface="Calibri" panose="020F0502020204030204" pitchFamily="34" charset="0"/>
                <a:cs typeface="Calibri" panose="020F0502020204030204" pitchFamily="34" charset="0"/>
              </a:rPr>
              <a:t>Web framework</a:t>
            </a:r>
            <a:r>
              <a:rPr lang="en-IN" b="0" i="0" dirty="0">
                <a:solidFill>
                  <a:schemeClr val="tx1"/>
                </a:solidFill>
                <a:effectLst/>
                <a:latin typeface="Calibri" panose="020F0502020204030204" pitchFamily="34" charset="0"/>
                <a:cs typeface="Calibri" panose="020F0502020204030204" pitchFamily="34" charset="0"/>
              </a:rPr>
              <a:t>(WF) supports the creation, development, and </a:t>
            </a:r>
          </a:p>
          <a:p>
            <a:pPr marL="0" indent="0">
              <a:buNone/>
            </a:pPr>
            <a:r>
              <a:rPr lang="en-IN" dirty="0">
                <a:solidFill>
                  <a:schemeClr val="tx1"/>
                </a:solidFill>
                <a:latin typeface="Calibri" panose="020F0502020204030204" pitchFamily="34" charset="0"/>
                <a:cs typeface="Calibri" panose="020F0502020204030204" pitchFamily="34" charset="0"/>
              </a:rPr>
              <a:t>      </a:t>
            </a:r>
            <a:r>
              <a:rPr lang="en-IN" b="0" i="0" dirty="0">
                <a:solidFill>
                  <a:schemeClr val="tx1"/>
                </a:solidFill>
                <a:effectLst/>
                <a:latin typeface="Calibri" panose="020F0502020204030204" pitchFamily="34" charset="0"/>
                <a:cs typeface="Calibri" panose="020F0502020204030204" pitchFamily="34" charset="0"/>
              </a:rPr>
              <a:t>publishing of web applications and web sites.</a:t>
            </a:r>
          </a:p>
          <a:p>
            <a:endParaRPr lang="en-US" dirty="0">
              <a:solidFill>
                <a:schemeClr val="tx1"/>
              </a:solidFill>
              <a:latin typeface="Calibri" panose="020F0502020204030204" pitchFamily="34" charset="0"/>
              <a:cs typeface="Calibri" panose="020F0502020204030204" pitchFamily="34" charset="0"/>
            </a:endParaRPr>
          </a:p>
          <a:p>
            <a:r>
              <a:rPr lang="en-US" dirty="0">
                <a:solidFill>
                  <a:schemeClr val="tx1"/>
                </a:solidFill>
                <a:latin typeface="Calibri" panose="020F0502020204030204" pitchFamily="34" charset="0"/>
                <a:cs typeface="Calibri" panose="020F0502020204030204" pitchFamily="34" charset="0"/>
              </a:rPr>
              <a:t>Flask is a python based web application framework.</a:t>
            </a:r>
            <a:r>
              <a:rPr lang="en-IN" b="0" i="0" dirty="0">
                <a:solidFill>
                  <a:schemeClr val="tx1"/>
                </a:solidFill>
                <a:effectLst/>
                <a:latin typeface="Calibri" panose="020F0502020204030204" pitchFamily="34" charset="0"/>
                <a:cs typeface="Calibri" panose="020F0502020204030204" pitchFamily="34" charset="0"/>
              </a:rPr>
              <a:t> </a:t>
            </a:r>
          </a:p>
          <a:p>
            <a:endParaRPr lang="en-IN" b="0" i="0" dirty="0">
              <a:solidFill>
                <a:schemeClr val="tx1"/>
              </a:solidFill>
              <a:effectLst/>
              <a:latin typeface="Calibri" panose="020F0502020204030204" pitchFamily="34" charset="0"/>
              <a:cs typeface="Calibri" panose="020F0502020204030204" pitchFamily="34" charset="0"/>
            </a:endParaRPr>
          </a:p>
          <a:p>
            <a:r>
              <a:rPr lang="en-IN" b="0" i="0" dirty="0">
                <a:solidFill>
                  <a:schemeClr val="tx1"/>
                </a:solidFill>
                <a:effectLst/>
                <a:latin typeface="Calibri" panose="020F0502020204030204" pitchFamily="34" charset="0"/>
                <a:cs typeface="Calibri" panose="020F0502020204030204" pitchFamily="34" charset="0"/>
              </a:rPr>
              <a:t>Flask is often referred to as a micro framework. It aims to keep the </a:t>
            </a:r>
          </a:p>
          <a:p>
            <a:pPr marL="0" indent="0">
              <a:buNone/>
            </a:pPr>
            <a:r>
              <a:rPr lang="en-IN" dirty="0">
                <a:solidFill>
                  <a:schemeClr val="tx1"/>
                </a:solidFill>
                <a:latin typeface="Calibri" panose="020F0502020204030204" pitchFamily="34" charset="0"/>
                <a:cs typeface="Calibri" panose="020F0502020204030204" pitchFamily="34" charset="0"/>
              </a:rPr>
              <a:t>      </a:t>
            </a:r>
            <a:r>
              <a:rPr lang="en-IN" b="0" i="0" dirty="0">
                <a:solidFill>
                  <a:schemeClr val="tx1"/>
                </a:solidFill>
                <a:effectLst/>
                <a:latin typeface="Calibri" panose="020F0502020204030204" pitchFamily="34" charset="0"/>
                <a:cs typeface="Calibri" panose="020F0502020204030204" pitchFamily="34" charset="0"/>
              </a:rPr>
              <a:t>core of an application simple yet extensible. </a:t>
            </a:r>
          </a:p>
          <a:p>
            <a:pPr marL="0" indent="0">
              <a:buNone/>
            </a:pPr>
            <a:endParaRPr lang="en-IN" dirty="0">
              <a:solidFill>
                <a:schemeClr val="tx1"/>
              </a:solidFill>
              <a:latin typeface="Calibri" panose="020F0502020204030204" pitchFamily="34" charset="0"/>
              <a:cs typeface="Calibri" panose="020F0502020204030204" pitchFamily="34" charset="0"/>
            </a:endParaRPr>
          </a:p>
          <a:p>
            <a:r>
              <a:rPr lang="en-US" dirty="0">
                <a:solidFill>
                  <a:schemeClr val="tx1"/>
                </a:solidFill>
                <a:latin typeface="Calibri" panose="020F0502020204030204" pitchFamily="34" charset="0"/>
                <a:cs typeface="Calibri" panose="020F0502020204030204" pitchFamily="34" charset="0"/>
              </a:rPr>
              <a:t>It is a </a:t>
            </a:r>
            <a:r>
              <a:rPr lang="en-IN" b="0" i="0" dirty="0">
                <a:solidFill>
                  <a:schemeClr val="tx1"/>
                </a:solidFill>
                <a:effectLst/>
                <a:latin typeface="Calibri" panose="020F0502020204030204" pitchFamily="34" charset="0"/>
                <a:cs typeface="Calibri" panose="020F0502020204030204" pitchFamily="34" charset="0"/>
              </a:rPr>
              <a:t>Light-weight,</a:t>
            </a:r>
            <a:r>
              <a:rPr lang="en-IN" b="1" i="0" dirty="0">
                <a:solidFill>
                  <a:schemeClr val="tx1"/>
                </a:solidFill>
                <a:effectLst/>
                <a:latin typeface="Calibri" panose="020F0502020204030204" pitchFamily="34" charset="0"/>
                <a:cs typeface="Calibri" panose="020F0502020204030204" pitchFamily="34" charset="0"/>
              </a:rPr>
              <a:t> extensible </a:t>
            </a:r>
            <a:r>
              <a:rPr lang="en-IN" b="0" i="0" dirty="0">
                <a:solidFill>
                  <a:schemeClr val="tx1"/>
                </a:solidFill>
                <a:effectLst/>
                <a:latin typeface="Calibri" panose="020F0502020204030204" pitchFamily="34" charset="0"/>
                <a:cs typeface="Calibri" panose="020F0502020204030204" pitchFamily="34" charset="0"/>
              </a:rPr>
              <a:t>framework with minimalistic features. </a:t>
            </a:r>
          </a:p>
          <a:p>
            <a:endParaRPr lang="en-IN" b="0" i="0" dirty="0">
              <a:solidFill>
                <a:schemeClr val="tx1"/>
              </a:solidFill>
              <a:effectLst/>
              <a:latin typeface="Calibri" panose="020F0502020204030204" pitchFamily="34" charset="0"/>
              <a:cs typeface="Calibri" panose="020F0502020204030204" pitchFamily="34" charset="0"/>
            </a:endParaRPr>
          </a:p>
          <a:p>
            <a:r>
              <a:rPr lang="en-IN" b="0" i="0" dirty="0">
                <a:solidFill>
                  <a:schemeClr val="tx1"/>
                </a:solidFill>
                <a:effectLst/>
                <a:latin typeface="Calibri" panose="020F0502020204030204" pitchFamily="34" charset="0"/>
                <a:cs typeface="Calibri" panose="020F0502020204030204" pitchFamily="34" charset="0"/>
              </a:rPr>
              <a:t>With Flask, a simple application can be later changed to add more functionality and make it complex. It provides flexibility to expand the application quickly. Developers are free to use any plugins and libraries and build functionalities in a flexible way.</a:t>
            </a:r>
          </a:p>
          <a:p>
            <a:endParaRPr lang="en-IN" b="0" i="0" dirty="0">
              <a:solidFill>
                <a:schemeClr val="tx1"/>
              </a:solidFill>
              <a:effectLst/>
              <a:latin typeface="Calibri" panose="020F0502020204030204" pitchFamily="34" charset="0"/>
              <a:cs typeface="Calibri" panose="020F0502020204030204" pitchFamily="34" charset="0"/>
            </a:endParaRPr>
          </a:p>
        </p:txBody>
      </p:sp>
      <p:pic>
        <p:nvPicPr>
          <p:cNvPr id="1026" name="Picture 2" descr="Flask, Server-sent events, JavaScript example project == “done” – datahappy">
            <a:extLst>
              <a:ext uri="{FF2B5EF4-FFF2-40B4-BE49-F238E27FC236}">
                <a16:creationId xmlns:a16="http://schemas.microsoft.com/office/drawing/2014/main" id="{F093342F-75A0-4981-8BDF-00548E4B07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9680" y="1600725"/>
            <a:ext cx="4672319" cy="2263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788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31575"/>
            <a:ext cx="8596668" cy="669150"/>
          </a:xfrm>
        </p:spPr>
        <p:txBody>
          <a:bodyPr/>
          <a:lstStyle/>
          <a:p>
            <a:r>
              <a:rPr lang="en-US" dirty="0">
                <a:latin typeface="Calibri" panose="020F0502020204030204" pitchFamily="34" charset="0"/>
                <a:cs typeface="Calibri" panose="020F0502020204030204" pitchFamily="34" charset="0"/>
              </a:rPr>
              <a:t> Introduction</a:t>
            </a:r>
          </a:p>
        </p:txBody>
      </p:sp>
      <p:sp>
        <p:nvSpPr>
          <p:cNvPr id="3" name="Content Placeholder 2"/>
          <p:cNvSpPr>
            <a:spLocks noGrp="1"/>
          </p:cNvSpPr>
          <p:nvPr>
            <p:ph idx="1"/>
          </p:nvPr>
        </p:nvSpPr>
        <p:spPr>
          <a:xfrm>
            <a:off x="677333" y="1600726"/>
            <a:ext cx="10575685" cy="4762612"/>
          </a:xfrm>
        </p:spPr>
        <p:txBody>
          <a:bodyPr>
            <a:normAutofit/>
          </a:bodyPr>
          <a:lstStyle/>
          <a:p>
            <a:r>
              <a:rPr lang="en-IN" b="0" i="0" dirty="0">
                <a:solidFill>
                  <a:schemeClr val="tx1"/>
                </a:solidFill>
                <a:effectLst/>
                <a:latin typeface="Calibri" panose="020F0502020204030204" pitchFamily="34" charset="0"/>
                <a:cs typeface="Calibri" panose="020F0502020204030204" pitchFamily="34" charset="0"/>
              </a:rPr>
              <a:t>Flask is a good start if you are getting into web development. There are many websites built on the flask and gain heavy traffic, but not as much compared to the ones in Django.</a:t>
            </a:r>
          </a:p>
          <a:p>
            <a:endParaRPr lang="en-IN" dirty="0">
              <a:solidFill>
                <a:schemeClr val="tx1"/>
              </a:solidFill>
              <a:latin typeface="Calibri" panose="020F0502020204030204" pitchFamily="34" charset="0"/>
              <a:cs typeface="Calibri" panose="020F0502020204030204" pitchFamily="34" charset="0"/>
            </a:endParaRPr>
          </a:p>
          <a:p>
            <a:r>
              <a:rPr lang="en-IN" b="0" i="0" dirty="0">
                <a:solidFill>
                  <a:schemeClr val="tx1"/>
                </a:solidFill>
                <a:effectLst/>
                <a:latin typeface="Calibri" panose="020F0502020204030204" pitchFamily="34" charset="0"/>
                <a:cs typeface="Calibri" panose="020F0502020204030204" pitchFamily="34" charset="0"/>
              </a:rPr>
              <a:t>Flask is more open-ended and developers may or may not follow the best practices. But for Django developers are ensured to follow best practices as everything has a template.</a:t>
            </a:r>
            <a:endParaRPr lang="en-US" dirty="0">
              <a:solidFill>
                <a:schemeClr val="tx1"/>
              </a:solidFill>
              <a:latin typeface="Calibri" panose="020F0502020204030204" pitchFamily="34" charset="0"/>
              <a:cs typeface="Calibri" panose="020F0502020204030204" pitchFamily="34" charset="0"/>
            </a:endParaRPr>
          </a:p>
          <a:p>
            <a:endParaRPr lang="en-IN" dirty="0">
              <a:solidFill>
                <a:schemeClr val="tx1"/>
              </a:solidFill>
              <a:latin typeface="Calibri" panose="020F0502020204030204" pitchFamily="34" charset="0"/>
              <a:cs typeface="Calibri" panose="020F0502020204030204" pitchFamily="34" charset="0"/>
            </a:endParaRPr>
          </a:p>
          <a:p>
            <a:r>
              <a:rPr lang="en-IN" dirty="0">
                <a:solidFill>
                  <a:schemeClr val="tx1"/>
                </a:solidFill>
                <a:latin typeface="Calibri" panose="020F0502020204030204" pitchFamily="34" charset="0"/>
                <a:cs typeface="Calibri" panose="020F0502020204030204" pitchFamily="34" charset="0"/>
              </a:rPr>
              <a:t>Django is a full stack framework with ready to use customizable admin framework and built-in template engine that saves a lot of development time. Also, Django enables dividing long project into small </a:t>
            </a:r>
            <a:r>
              <a:rPr lang="en-IN" b="0" i="0" dirty="0">
                <a:solidFill>
                  <a:schemeClr val="tx1"/>
                </a:solidFill>
                <a:effectLst/>
                <a:latin typeface="Calibri" panose="020F0502020204030204" pitchFamily="34" charset="0"/>
                <a:cs typeface="Calibri" panose="020F0502020204030204" pitchFamily="34" charset="0"/>
              </a:rPr>
              <a:t>applications which makes them easy to develop and maintain.</a:t>
            </a:r>
          </a:p>
          <a:p>
            <a:endParaRPr lang="en-IN" dirty="0">
              <a:solidFill>
                <a:schemeClr val="tx1"/>
              </a:solidFill>
              <a:latin typeface="Calibri" panose="020F0502020204030204" pitchFamily="34" charset="0"/>
              <a:cs typeface="Calibri" panose="020F0502020204030204" pitchFamily="34" charset="0"/>
            </a:endParaRPr>
          </a:p>
          <a:p>
            <a:r>
              <a:rPr lang="en-IN" b="0" i="0" dirty="0">
                <a:solidFill>
                  <a:schemeClr val="tx1"/>
                </a:solidFill>
                <a:effectLst/>
                <a:latin typeface="Calibri" panose="020F0502020204030204" pitchFamily="34" charset="0"/>
                <a:cs typeface="Calibri" panose="020F0502020204030204" pitchFamily="34" charset="0"/>
              </a:rPr>
              <a:t>Flask doesn’t have any feature to handle administration tasks also  each project can be a single application so for a large project handled by a large team it is not preferred over Django.</a:t>
            </a:r>
          </a:p>
          <a:p>
            <a:endParaRPr 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6079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31575"/>
            <a:ext cx="8596668" cy="669150"/>
          </a:xfrm>
        </p:spPr>
        <p:txBody>
          <a:bodyPr/>
          <a:lstStyle/>
          <a:p>
            <a:r>
              <a:rPr lang="en-US" dirty="0">
                <a:latin typeface="Calibri" panose="020F0502020204030204" pitchFamily="34" charset="0"/>
                <a:cs typeface="Calibri" panose="020F0502020204030204" pitchFamily="34" charset="0"/>
              </a:rPr>
              <a:t> Introduction</a:t>
            </a:r>
          </a:p>
        </p:txBody>
      </p:sp>
      <p:sp>
        <p:nvSpPr>
          <p:cNvPr id="3" name="Content Placeholder 2"/>
          <p:cNvSpPr>
            <a:spLocks noGrp="1"/>
          </p:cNvSpPr>
          <p:nvPr>
            <p:ph idx="1"/>
          </p:nvPr>
        </p:nvSpPr>
        <p:spPr>
          <a:xfrm>
            <a:off x="677333" y="1600726"/>
            <a:ext cx="10575685" cy="4762612"/>
          </a:xfrm>
        </p:spPr>
        <p:txBody>
          <a:bodyPr>
            <a:normAutofit/>
          </a:bodyPr>
          <a:lstStyle/>
          <a:p>
            <a:pPr marL="0" indent="0">
              <a:buNone/>
            </a:pPr>
            <a:r>
              <a:rPr lang="en-IN" b="1" u="sng" dirty="0">
                <a:solidFill>
                  <a:schemeClr val="tx1"/>
                </a:solidFill>
                <a:effectLst/>
                <a:latin typeface="Calibri" panose="020F0502020204030204" pitchFamily="34" charset="0"/>
                <a:cs typeface="Calibri" panose="020F0502020204030204" pitchFamily="34" charset="0"/>
              </a:rPr>
              <a:t>WSGI</a:t>
            </a:r>
          </a:p>
          <a:p>
            <a:endParaRPr lang="en-IN" b="0" i="0" dirty="0">
              <a:solidFill>
                <a:schemeClr val="tx1"/>
              </a:solidFill>
              <a:effectLst/>
              <a:latin typeface="Calibri" panose="020F0502020204030204" pitchFamily="34" charset="0"/>
              <a:cs typeface="Calibri" panose="020F0502020204030204" pitchFamily="34" charset="0"/>
            </a:endParaRPr>
          </a:p>
          <a:p>
            <a:r>
              <a:rPr lang="en-IN" b="1" i="0" dirty="0">
                <a:solidFill>
                  <a:schemeClr val="tx1"/>
                </a:solidFill>
                <a:effectLst/>
                <a:latin typeface="Calibri" panose="020F0502020204030204" pitchFamily="34" charset="0"/>
                <a:cs typeface="Calibri" panose="020F0502020204030204" pitchFamily="34" charset="0"/>
              </a:rPr>
              <a:t>WSGI</a:t>
            </a:r>
            <a:r>
              <a:rPr lang="en-IN" b="0" i="0" dirty="0">
                <a:solidFill>
                  <a:schemeClr val="tx1"/>
                </a:solidFill>
                <a:effectLst/>
                <a:latin typeface="Calibri" panose="020F0502020204030204" pitchFamily="34" charset="0"/>
                <a:cs typeface="Calibri" panose="020F0502020204030204" pitchFamily="34" charset="0"/>
              </a:rPr>
              <a:t> is the Web Server Gateway Interface.</a:t>
            </a:r>
          </a:p>
          <a:p>
            <a:endParaRPr lang="en-IN" b="0" i="0" dirty="0">
              <a:solidFill>
                <a:schemeClr val="tx1"/>
              </a:solidFill>
              <a:effectLst/>
              <a:latin typeface="Calibri" panose="020F0502020204030204" pitchFamily="34" charset="0"/>
              <a:cs typeface="Calibri" panose="020F0502020204030204" pitchFamily="34" charset="0"/>
            </a:endParaRPr>
          </a:p>
          <a:p>
            <a:r>
              <a:rPr lang="en-IN" b="0" i="0" dirty="0">
                <a:solidFill>
                  <a:schemeClr val="tx1"/>
                </a:solidFill>
                <a:effectLst/>
                <a:latin typeface="Calibri" panose="020F0502020204030204" pitchFamily="34" charset="0"/>
                <a:cs typeface="Calibri" panose="020F0502020204030204" pitchFamily="34" charset="0"/>
              </a:rPr>
              <a:t>Web Server Gateway Interface (WSGI) has been adopted as a standard for Python web application development. </a:t>
            </a:r>
          </a:p>
          <a:p>
            <a:endParaRPr lang="en-IN" dirty="0">
              <a:solidFill>
                <a:schemeClr val="tx1"/>
              </a:solidFill>
              <a:latin typeface="Calibri" panose="020F0502020204030204" pitchFamily="34" charset="0"/>
              <a:cs typeface="Calibri" panose="020F0502020204030204" pitchFamily="34" charset="0"/>
            </a:endParaRPr>
          </a:p>
          <a:p>
            <a:r>
              <a:rPr lang="en-IN" b="0" i="0" dirty="0">
                <a:solidFill>
                  <a:schemeClr val="tx1"/>
                </a:solidFill>
                <a:effectLst/>
                <a:latin typeface="Calibri" panose="020F0502020204030204" pitchFamily="34" charset="0"/>
                <a:cs typeface="Calibri" panose="020F0502020204030204" pitchFamily="34" charset="0"/>
              </a:rPr>
              <a:t>it is </a:t>
            </a:r>
            <a:r>
              <a:rPr lang="en-IN" i="0" dirty="0">
                <a:solidFill>
                  <a:schemeClr val="tx1"/>
                </a:solidFill>
                <a:effectLst/>
                <a:latin typeface="Calibri" panose="020F0502020204030204" pitchFamily="34" charset="0"/>
                <a:cs typeface="Calibri" panose="020F0502020204030204" pitchFamily="34" charset="0"/>
              </a:rPr>
              <a:t>an standardized interface between Web servers and Python Web frameworks/applications. </a:t>
            </a:r>
          </a:p>
          <a:p>
            <a:endParaRPr lang="en-IN" b="0" dirty="0">
              <a:solidFill>
                <a:schemeClr val="tx1"/>
              </a:solidFill>
              <a:latin typeface="Calibri" panose="020F0502020204030204" pitchFamily="34" charset="0"/>
              <a:cs typeface="Calibri" panose="020F0502020204030204" pitchFamily="34" charset="0"/>
            </a:endParaRPr>
          </a:p>
          <a:p>
            <a:r>
              <a:rPr lang="en-IN" b="0" i="0" dirty="0">
                <a:solidFill>
                  <a:schemeClr val="tx1"/>
                </a:solidFill>
                <a:effectLst/>
                <a:latin typeface="Calibri" panose="020F0502020204030204" pitchFamily="34" charset="0"/>
                <a:cs typeface="Calibri" panose="020F0502020204030204" pitchFamily="34" charset="0"/>
              </a:rPr>
              <a:t>The goal is to provide a relatively simple yet comprehensive interface capable of supporting all (or most) interactions between a Web server and a Web framework</a:t>
            </a:r>
          </a:p>
          <a:p>
            <a:endParaRPr lang="en-IN"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1865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31575"/>
            <a:ext cx="8596668" cy="669150"/>
          </a:xfrm>
        </p:spPr>
        <p:txBody>
          <a:bodyPr/>
          <a:lstStyle/>
          <a:p>
            <a:r>
              <a:rPr lang="en-US" dirty="0">
                <a:latin typeface="Calibri" panose="020F0502020204030204" pitchFamily="34" charset="0"/>
                <a:cs typeface="Calibri" panose="020F0502020204030204" pitchFamily="34" charset="0"/>
              </a:rPr>
              <a:t> Introduction</a:t>
            </a:r>
          </a:p>
        </p:txBody>
      </p:sp>
      <p:pic>
        <p:nvPicPr>
          <p:cNvPr id="1032" name="Picture 8" descr="Secrets of a WSGI master">
            <a:extLst>
              <a:ext uri="{FF2B5EF4-FFF2-40B4-BE49-F238E27FC236}">
                <a16:creationId xmlns:a16="http://schemas.microsoft.com/office/drawing/2014/main" id="{01435C6B-E3E2-4435-8BCA-52A9E92FF5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051" b="10967"/>
          <a:stretch/>
        </p:blipFill>
        <p:spPr bwMode="auto">
          <a:xfrm>
            <a:off x="1467835" y="2713702"/>
            <a:ext cx="7666640" cy="284643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7ECA870-3733-4249-940E-F3687AFC98DE}"/>
              </a:ext>
            </a:extLst>
          </p:cNvPr>
          <p:cNvSpPr txBox="1"/>
          <p:nvPr/>
        </p:nvSpPr>
        <p:spPr>
          <a:xfrm>
            <a:off x="3036017" y="1972547"/>
            <a:ext cx="6098458" cy="369332"/>
          </a:xfrm>
          <a:prstGeom prst="rect">
            <a:avLst/>
          </a:prstGeom>
          <a:noFill/>
        </p:spPr>
        <p:txBody>
          <a:bodyPr wrap="square">
            <a:spAutoFit/>
          </a:bodyPr>
          <a:lstStyle/>
          <a:p>
            <a:r>
              <a:rPr lang="en-IN" b="1" i="0" dirty="0">
                <a:solidFill>
                  <a:srgbClr val="000000"/>
                </a:solidFill>
                <a:effectLst/>
                <a:latin typeface="Arial" panose="020B0604020202020204" pitchFamily="34" charset="0"/>
              </a:rPr>
              <a:t>Web Server Gateway Interface (WSGI)</a:t>
            </a:r>
            <a:endParaRPr lang="en-IN" b="1" dirty="0"/>
          </a:p>
        </p:txBody>
      </p:sp>
    </p:spTree>
    <p:extLst>
      <p:ext uri="{BB962C8B-B14F-4D97-AF65-F5344CB8AC3E}">
        <p14:creationId xmlns:p14="http://schemas.microsoft.com/office/powerpoint/2010/main" val="872314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31575"/>
            <a:ext cx="8596668" cy="669150"/>
          </a:xfrm>
        </p:spPr>
        <p:txBody>
          <a:bodyPr/>
          <a:lstStyle/>
          <a:p>
            <a:r>
              <a:rPr lang="en-US" dirty="0">
                <a:latin typeface="Calibri" panose="020F0502020204030204" pitchFamily="34" charset="0"/>
                <a:cs typeface="Calibri" panose="020F0502020204030204" pitchFamily="34" charset="0"/>
              </a:rPr>
              <a:t>Components</a:t>
            </a:r>
          </a:p>
        </p:txBody>
      </p:sp>
      <p:sp>
        <p:nvSpPr>
          <p:cNvPr id="3" name="Content Placeholder 2"/>
          <p:cNvSpPr>
            <a:spLocks noGrp="1"/>
          </p:cNvSpPr>
          <p:nvPr>
            <p:ph idx="1"/>
          </p:nvPr>
        </p:nvSpPr>
        <p:spPr>
          <a:xfrm>
            <a:off x="677333" y="1600726"/>
            <a:ext cx="10575685" cy="4762612"/>
          </a:xfrm>
        </p:spPr>
        <p:txBody>
          <a:bodyPr>
            <a:normAutofit/>
          </a:bodyPr>
          <a:lstStyle/>
          <a:p>
            <a:pPr marL="0" indent="0">
              <a:buNone/>
            </a:pPr>
            <a:r>
              <a:rPr lang="en-US" altLang="en-US" b="1" dirty="0">
                <a:solidFill>
                  <a:schemeClr val="tx1"/>
                </a:solidFill>
                <a:latin typeface="Calibri" panose="020F0502020204030204" pitchFamily="34" charset="0"/>
                <a:cs typeface="Calibri" panose="020F0502020204030204" pitchFamily="34" charset="0"/>
              </a:rPr>
              <a:t>1.  Package flask installation and import</a:t>
            </a:r>
          </a:p>
          <a:p>
            <a:pPr marL="0" indent="0">
              <a:buNone/>
            </a:pPr>
            <a:endPar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endParaRPr lang="en-IN" b="0" i="0" dirty="0">
              <a:solidFill>
                <a:schemeClr val="tx1"/>
              </a:solidFill>
              <a:effectLst/>
              <a:latin typeface="Calibri" panose="020F0502020204030204" pitchFamily="34" charset="0"/>
              <a:cs typeface="Calibri" panose="020F0502020204030204" pitchFamily="34" charset="0"/>
            </a:endParaRPr>
          </a:p>
          <a:p>
            <a:pPr marL="0" indent="0">
              <a:buNone/>
            </a:pPr>
            <a:endParaRPr lang="en-IN" b="0" i="0" dirty="0">
              <a:solidFill>
                <a:schemeClr val="tx1"/>
              </a:solidFill>
              <a:effectLst/>
              <a:latin typeface="Calibri" panose="020F0502020204030204" pitchFamily="34" charset="0"/>
              <a:cs typeface="Calibri" panose="020F0502020204030204" pitchFamily="34" charset="0"/>
            </a:endParaRPr>
          </a:p>
          <a:p>
            <a:pPr marL="0" indent="0">
              <a:buNone/>
            </a:pPr>
            <a:endParaRPr lang="en-IN" b="0" i="0" dirty="0">
              <a:solidFill>
                <a:schemeClr val="tx1"/>
              </a:solidFill>
              <a:effectLst/>
              <a:latin typeface="Calibri" panose="020F0502020204030204" pitchFamily="34" charset="0"/>
              <a:cs typeface="Calibri" panose="020F0502020204030204" pitchFamily="34" charset="0"/>
            </a:endParaRPr>
          </a:p>
          <a:p>
            <a:pPr marL="0" indent="0">
              <a:buNone/>
            </a:pPr>
            <a:r>
              <a:rPr lang="en-IN" b="1" dirty="0">
                <a:solidFill>
                  <a:schemeClr val="tx1"/>
                </a:solidFill>
                <a:latin typeface="Calibri" panose="020F0502020204030204" pitchFamily="34" charset="0"/>
                <a:cs typeface="Calibri" panose="020F0502020204030204" pitchFamily="34" charset="0"/>
              </a:rPr>
              <a:t>2.   Flask app Object</a:t>
            </a:r>
          </a:p>
          <a:p>
            <a:r>
              <a:rPr lang="en-IN" dirty="0">
                <a:solidFill>
                  <a:schemeClr val="tx1"/>
                </a:solidFill>
                <a:latin typeface="Calibri" panose="020F0502020204030204" pitchFamily="34" charset="0"/>
                <a:cs typeface="Calibri" panose="020F0502020204030204" pitchFamily="34" charset="0"/>
              </a:rPr>
              <a:t>Create a :</a:t>
            </a:r>
            <a:r>
              <a:rPr lang="en-IN" dirty="0" err="1">
                <a:solidFill>
                  <a:schemeClr val="tx1"/>
                </a:solidFill>
                <a:latin typeface="Calibri" panose="020F0502020204030204" pitchFamily="34" charset="0"/>
                <a:cs typeface="Calibri" panose="020F0502020204030204" pitchFamily="34" charset="0"/>
              </a:rPr>
              <a:t>class:`Flask</a:t>
            </a:r>
            <a:r>
              <a:rPr lang="en-IN" dirty="0">
                <a:solidFill>
                  <a:schemeClr val="tx1"/>
                </a:solidFill>
                <a:latin typeface="Calibri" panose="020F0502020204030204" pitchFamily="34" charset="0"/>
                <a:cs typeface="Calibri" panose="020F0502020204030204" pitchFamily="34" charset="0"/>
              </a:rPr>
              <a:t>` instance object in your main module. </a:t>
            </a:r>
          </a:p>
          <a:p>
            <a:endParaRPr lang="en-IN" dirty="0">
              <a:solidFill>
                <a:schemeClr val="tx1"/>
              </a:solidFill>
              <a:latin typeface="Calibri" panose="020F0502020204030204" pitchFamily="34" charset="0"/>
              <a:cs typeface="Calibri" panose="020F0502020204030204" pitchFamily="34" charset="0"/>
            </a:endParaRPr>
          </a:p>
          <a:p>
            <a:r>
              <a:rPr lang="en-IN" dirty="0">
                <a:solidFill>
                  <a:schemeClr val="tx1"/>
                </a:solidFill>
                <a:latin typeface="Calibri" panose="020F0502020204030204" pitchFamily="34" charset="0"/>
                <a:cs typeface="Calibri" panose="020F0502020204030204" pitchFamily="34" charset="0"/>
              </a:rPr>
              <a:t>The flask object implements a WSGI application and acts as the central object.  </a:t>
            </a:r>
          </a:p>
          <a:p>
            <a:endParaRPr lang="en-IN" dirty="0">
              <a:solidFill>
                <a:schemeClr val="tx1"/>
              </a:solidFill>
              <a:latin typeface="Calibri" panose="020F0502020204030204" pitchFamily="34" charset="0"/>
              <a:cs typeface="Calibri" panose="020F0502020204030204" pitchFamily="34" charset="0"/>
            </a:endParaRPr>
          </a:p>
          <a:p>
            <a:r>
              <a:rPr lang="en-IN" dirty="0">
                <a:solidFill>
                  <a:schemeClr val="tx1"/>
                </a:solidFill>
                <a:latin typeface="Calibri" panose="020F0502020204030204" pitchFamily="34" charset="0"/>
                <a:cs typeface="Calibri" panose="020F0502020204030204" pitchFamily="34" charset="0"/>
              </a:rPr>
              <a:t>Once it is created it will act as a central registry for the view functions, the URL rules, template configuration and much more.</a:t>
            </a:r>
          </a:p>
          <a:p>
            <a:pPr marL="0" indent="0">
              <a:buNone/>
            </a:pPr>
            <a:endParaRPr lang="en-IN" b="0" i="0" dirty="0">
              <a:solidFill>
                <a:schemeClr val="tx1"/>
              </a:solidFill>
              <a:effectLst/>
              <a:latin typeface="Calibri" panose="020F0502020204030204" pitchFamily="34" charset="0"/>
              <a:cs typeface="Calibri" panose="020F0502020204030204" pitchFamily="34" charset="0"/>
            </a:endParaRPr>
          </a:p>
        </p:txBody>
      </p:sp>
      <p:sp>
        <p:nvSpPr>
          <p:cNvPr id="6" name="Rectangle 3">
            <a:extLst>
              <a:ext uri="{FF2B5EF4-FFF2-40B4-BE49-F238E27FC236}">
                <a16:creationId xmlns:a16="http://schemas.microsoft.com/office/drawing/2014/main" id="{73218C1D-8413-4582-A326-03032EFB2AAB}"/>
              </a:ext>
            </a:extLst>
          </p:cNvPr>
          <p:cNvSpPr>
            <a:spLocks noChangeArrowheads="1"/>
          </p:cNvSpPr>
          <p:nvPr/>
        </p:nvSpPr>
        <p:spPr bwMode="auto">
          <a:xfrm>
            <a:off x="0" y="89452"/>
            <a:ext cx="184731" cy="2782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B5CA1E95-58D5-403A-9094-8EB163856C05}"/>
              </a:ext>
            </a:extLst>
          </p:cNvPr>
          <p:cNvSpPr txBox="1"/>
          <p:nvPr/>
        </p:nvSpPr>
        <p:spPr>
          <a:xfrm>
            <a:off x="677332" y="2389238"/>
            <a:ext cx="2378664" cy="369332"/>
          </a:xfrm>
          <a:prstGeom prst="rect">
            <a:avLst/>
          </a:prstGeom>
          <a:solidFill>
            <a:schemeClr val="bg2">
              <a:lumMod val="90000"/>
            </a:schemeClr>
          </a:solidFill>
          <a:ln>
            <a:solidFill>
              <a:schemeClr val="tx1"/>
            </a:solidFill>
          </a:ln>
        </p:spPr>
        <p:txBody>
          <a:bodyPr wrap="none" rtlCol="0">
            <a:spAutoFit/>
          </a:bodyPr>
          <a:lstStyle/>
          <a:p>
            <a:r>
              <a:rPr lang="en-US" altLang="en-US" dirty="0">
                <a:latin typeface="Calibri" panose="020F0502020204030204" pitchFamily="34" charset="0"/>
                <a:cs typeface="Calibri" panose="020F0502020204030204" pitchFamily="34" charset="0"/>
              </a:rPr>
              <a:t>from flask import Flask </a:t>
            </a:r>
          </a:p>
        </p:txBody>
      </p:sp>
    </p:spTree>
    <p:extLst>
      <p:ext uri="{BB962C8B-B14F-4D97-AF65-F5344CB8AC3E}">
        <p14:creationId xmlns:p14="http://schemas.microsoft.com/office/powerpoint/2010/main" val="743291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31575"/>
            <a:ext cx="8596668" cy="669150"/>
          </a:xfrm>
        </p:spPr>
        <p:txBody>
          <a:bodyPr/>
          <a:lstStyle/>
          <a:p>
            <a:r>
              <a:rPr lang="en-US" dirty="0">
                <a:latin typeface="Calibri" panose="020F0502020204030204" pitchFamily="34" charset="0"/>
                <a:cs typeface="Calibri" panose="020F0502020204030204" pitchFamily="34" charset="0"/>
              </a:rPr>
              <a:t>Components</a:t>
            </a:r>
          </a:p>
        </p:txBody>
      </p:sp>
      <p:sp>
        <p:nvSpPr>
          <p:cNvPr id="3" name="Content Placeholder 2"/>
          <p:cNvSpPr>
            <a:spLocks noGrp="1"/>
          </p:cNvSpPr>
          <p:nvPr>
            <p:ph idx="1"/>
          </p:nvPr>
        </p:nvSpPr>
        <p:spPr>
          <a:xfrm>
            <a:off x="677333" y="1600726"/>
            <a:ext cx="10575685" cy="4762612"/>
          </a:xfrm>
        </p:spPr>
        <p:txBody>
          <a:bodyPr>
            <a:normAutofit/>
          </a:bodyPr>
          <a:lstStyle/>
          <a:p>
            <a:pPr marL="0" indent="0">
              <a:buNone/>
            </a:pPr>
            <a:r>
              <a:rPr lang="en-IN" b="1" dirty="0">
                <a:solidFill>
                  <a:schemeClr val="tx1"/>
                </a:solidFill>
                <a:latin typeface="Calibri" panose="020F0502020204030204" pitchFamily="34" charset="0"/>
                <a:cs typeface="Calibri" panose="020F0502020204030204" pitchFamily="34" charset="0"/>
              </a:rPr>
              <a:t>2.   Flask app Object (</a:t>
            </a:r>
            <a:r>
              <a:rPr lang="en-IN" b="1" dirty="0" err="1">
                <a:solidFill>
                  <a:schemeClr val="tx1"/>
                </a:solidFill>
                <a:latin typeface="Calibri" panose="020F0502020204030204" pitchFamily="34" charset="0"/>
                <a:cs typeface="Calibri" panose="020F0502020204030204" pitchFamily="34" charset="0"/>
              </a:rPr>
              <a:t>Cont</a:t>
            </a:r>
            <a:r>
              <a:rPr lang="en-IN" b="1" dirty="0">
                <a:solidFill>
                  <a:schemeClr val="tx1"/>
                </a:solidFill>
                <a:latin typeface="Calibri" panose="020F0502020204030204" pitchFamily="34" charset="0"/>
                <a:cs typeface="Calibri" panose="020F0502020204030204" pitchFamily="34" charset="0"/>
              </a:rPr>
              <a:t>…)</a:t>
            </a:r>
          </a:p>
          <a:p>
            <a:pPr>
              <a:buAutoNum type="arabicPeriod" startAt="2"/>
            </a:pPr>
            <a:endParaRPr lang="en-IN"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Ø"/>
            </a:pPr>
            <a:r>
              <a:rPr lang="en-IN" b="0" i="0" dirty="0">
                <a:solidFill>
                  <a:schemeClr val="tx1"/>
                </a:solidFill>
                <a:effectLst/>
                <a:latin typeface="Calibri" panose="020F0502020204030204" pitchFamily="34" charset="0"/>
                <a:cs typeface="Calibri" panose="020F0502020204030204" pitchFamily="34" charset="0"/>
              </a:rPr>
              <a:t>Flask constructor takes the name of </a:t>
            </a:r>
            <a:r>
              <a:rPr lang="en-IN" b="1" i="0" dirty="0">
                <a:solidFill>
                  <a:schemeClr val="tx1"/>
                </a:solidFill>
                <a:effectLst/>
                <a:latin typeface="Calibri" panose="020F0502020204030204" pitchFamily="34" charset="0"/>
                <a:cs typeface="Calibri" panose="020F0502020204030204" pitchFamily="34" charset="0"/>
              </a:rPr>
              <a:t>current module (__name__)</a:t>
            </a:r>
            <a:r>
              <a:rPr lang="en-IN" b="0" i="0" dirty="0">
                <a:solidFill>
                  <a:schemeClr val="tx1"/>
                </a:solidFill>
                <a:effectLst/>
                <a:latin typeface="Calibri" panose="020F0502020204030204" pitchFamily="34" charset="0"/>
                <a:cs typeface="Calibri" panose="020F0502020204030204" pitchFamily="34" charset="0"/>
              </a:rPr>
              <a:t> as argument.</a:t>
            </a:r>
          </a:p>
          <a:p>
            <a:pPr>
              <a:buFont typeface="Wingdings" panose="05000000000000000000" pitchFamily="2" charset="2"/>
              <a:buChar char="Ø"/>
            </a:pPr>
            <a:endParaRPr lang="en-IN"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IN"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IN"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IN"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Ø"/>
            </a:pPr>
            <a:r>
              <a:rPr lang="en-IN" dirty="0">
                <a:solidFill>
                  <a:schemeClr val="tx1"/>
                </a:solidFill>
                <a:latin typeface="Calibri" panose="020F0502020204030204" pitchFamily="34" charset="0"/>
                <a:cs typeface="Calibri" panose="020F0502020204030204" pitchFamily="34" charset="0"/>
              </a:rPr>
              <a:t>The name of the package is used to resolve resources from inside the  package or the folder the module is contained in.</a:t>
            </a:r>
          </a:p>
          <a:p>
            <a:pPr marL="0" indent="0">
              <a:buNone/>
            </a:pPr>
            <a:endParaRPr lang="en-IN" dirty="0">
              <a:solidFill>
                <a:schemeClr val="tx1"/>
              </a:solidFill>
              <a:latin typeface="Calibri" panose="020F0502020204030204" pitchFamily="34" charset="0"/>
              <a:cs typeface="Calibri" panose="020F0502020204030204" pitchFamily="34" charset="0"/>
            </a:endParaRPr>
          </a:p>
        </p:txBody>
      </p:sp>
      <p:sp>
        <p:nvSpPr>
          <p:cNvPr id="6" name="Rectangle 3">
            <a:extLst>
              <a:ext uri="{FF2B5EF4-FFF2-40B4-BE49-F238E27FC236}">
                <a16:creationId xmlns:a16="http://schemas.microsoft.com/office/drawing/2014/main" id="{73218C1D-8413-4582-A326-03032EFB2AAB}"/>
              </a:ext>
            </a:extLst>
          </p:cNvPr>
          <p:cNvSpPr>
            <a:spLocks noChangeArrowheads="1"/>
          </p:cNvSpPr>
          <p:nvPr/>
        </p:nvSpPr>
        <p:spPr bwMode="auto">
          <a:xfrm>
            <a:off x="0" y="89452"/>
            <a:ext cx="184731" cy="2782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FA673042-E2BF-4659-8262-EA82D74A3FD8}"/>
              </a:ext>
            </a:extLst>
          </p:cNvPr>
          <p:cNvSpPr txBox="1"/>
          <p:nvPr/>
        </p:nvSpPr>
        <p:spPr>
          <a:xfrm>
            <a:off x="1105036" y="3105834"/>
            <a:ext cx="2748958" cy="646331"/>
          </a:xfrm>
          <a:prstGeom prst="rect">
            <a:avLst/>
          </a:prstGeom>
          <a:solidFill>
            <a:schemeClr val="bg2">
              <a:lumMod val="90000"/>
            </a:schemeClr>
          </a:solidFill>
          <a:ln>
            <a:solidFill>
              <a:schemeClr val="tx1"/>
            </a:solidFill>
          </a:ln>
        </p:spPr>
        <p:txBody>
          <a:bodyPr wrap="none" rtlCol="0">
            <a:spAutoFit/>
          </a:bodyPr>
          <a:lstStyle/>
          <a:p>
            <a:pPr marL="0" indent="0">
              <a:buNone/>
            </a:pPr>
            <a:r>
              <a:rPr lang="en-IN" dirty="0">
                <a:latin typeface="Calibri" panose="020F0502020204030204" pitchFamily="34" charset="0"/>
                <a:cs typeface="Calibri" panose="020F0502020204030204" pitchFamily="34" charset="0"/>
              </a:rPr>
              <a:t>from flask import Flask        </a:t>
            </a:r>
          </a:p>
          <a:p>
            <a:pPr marL="0" indent="0">
              <a:buNone/>
            </a:pPr>
            <a:r>
              <a:rPr lang="en-IN" dirty="0">
                <a:latin typeface="Calibri" panose="020F0502020204030204" pitchFamily="34" charset="0"/>
                <a:cs typeface="Calibri" panose="020F0502020204030204" pitchFamily="34" charset="0"/>
              </a:rPr>
              <a:t>app = Flask(__name__)</a:t>
            </a:r>
          </a:p>
        </p:txBody>
      </p:sp>
    </p:spTree>
    <p:extLst>
      <p:ext uri="{BB962C8B-B14F-4D97-AF65-F5344CB8AC3E}">
        <p14:creationId xmlns:p14="http://schemas.microsoft.com/office/powerpoint/2010/main" val="1094496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31575"/>
            <a:ext cx="8596668" cy="669150"/>
          </a:xfrm>
        </p:spPr>
        <p:txBody>
          <a:bodyPr/>
          <a:lstStyle/>
          <a:p>
            <a:r>
              <a:rPr lang="en-US" dirty="0">
                <a:latin typeface="Calibri" panose="020F0502020204030204" pitchFamily="34" charset="0"/>
                <a:cs typeface="Calibri" panose="020F0502020204030204" pitchFamily="34" charset="0"/>
              </a:rPr>
              <a:t>Components</a:t>
            </a:r>
          </a:p>
        </p:txBody>
      </p:sp>
      <p:sp>
        <p:nvSpPr>
          <p:cNvPr id="3" name="Content Placeholder 2"/>
          <p:cNvSpPr>
            <a:spLocks noGrp="1"/>
          </p:cNvSpPr>
          <p:nvPr>
            <p:ph idx="1"/>
          </p:nvPr>
        </p:nvSpPr>
        <p:spPr>
          <a:xfrm>
            <a:off x="677333" y="1600726"/>
            <a:ext cx="10575685" cy="5257274"/>
          </a:xfrm>
        </p:spPr>
        <p:txBody>
          <a:bodyPr>
            <a:normAutofit/>
          </a:bodyPr>
          <a:lstStyle/>
          <a:p>
            <a:pPr marL="0" indent="0">
              <a:buNone/>
            </a:pPr>
            <a:r>
              <a:rPr lang="en-IN" b="1" dirty="0">
                <a:solidFill>
                  <a:schemeClr val="tx1"/>
                </a:solidFill>
                <a:latin typeface="Calibri" panose="020F0502020204030204" pitchFamily="34" charset="0"/>
                <a:cs typeface="Calibri" panose="020F0502020204030204" pitchFamily="34" charset="0"/>
              </a:rPr>
              <a:t>3. </a:t>
            </a:r>
            <a:r>
              <a:rPr lang="en-IN" b="1" i="0" dirty="0">
                <a:solidFill>
                  <a:srgbClr val="000000"/>
                </a:solidFill>
                <a:effectLst/>
                <a:latin typeface="Calibri" panose="020F0502020204030204" pitchFamily="34" charset="0"/>
                <a:cs typeface="Calibri" panose="020F0502020204030204" pitchFamily="34" charset="0"/>
              </a:rPr>
              <a:t>The route() function</a:t>
            </a:r>
            <a:r>
              <a:rPr lang="en-IN" b="1" dirty="0">
                <a:latin typeface="Calibri" panose="020F0502020204030204" pitchFamily="34" charset="0"/>
                <a:cs typeface="Calibri" panose="020F0502020204030204" pitchFamily="34" charset="0"/>
              </a:rPr>
              <a:t>:</a:t>
            </a:r>
          </a:p>
          <a:p>
            <a:pPr marL="0" indent="0">
              <a:buNone/>
            </a:pPr>
            <a:endParaRPr lang="en-IN" b="0" i="0" dirty="0">
              <a:solidFill>
                <a:srgbClr val="000000"/>
              </a:solidFill>
              <a:effectLst/>
              <a:latin typeface="Calibri" panose="020F0502020204030204" pitchFamily="34" charset="0"/>
              <a:cs typeface="Calibri" panose="020F0502020204030204" pitchFamily="34" charset="0"/>
            </a:endParaRPr>
          </a:p>
          <a:p>
            <a:pPr>
              <a:buFont typeface="Wingdings" panose="05000000000000000000" pitchFamily="2" charset="2"/>
              <a:buChar char="Ø"/>
            </a:pPr>
            <a:r>
              <a:rPr lang="en-IN" b="0" i="0" dirty="0">
                <a:solidFill>
                  <a:srgbClr val="000000"/>
                </a:solidFill>
                <a:effectLst/>
                <a:latin typeface="Calibri" panose="020F0502020204030204" pitchFamily="34" charset="0"/>
                <a:cs typeface="Calibri" panose="020F0502020204030204" pitchFamily="34" charset="0"/>
              </a:rPr>
              <a:t>The </a:t>
            </a:r>
            <a:r>
              <a:rPr lang="en-IN" b="1" i="0" dirty="0">
                <a:solidFill>
                  <a:srgbClr val="000000"/>
                </a:solidFill>
                <a:effectLst/>
                <a:latin typeface="Calibri" panose="020F0502020204030204" pitchFamily="34" charset="0"/>
                <a:cs typeface="Calibri" panose="020F0502020204030204" pitchFamily="34" charset="0"/>
              </a:rPr>
              <a:t>route()</a:t>
            </a:r>
            <a:r>
              <a:rPr lang="en-IN" b="0" i="0" dirty="0">
                <a:solidFill>
                  <a:srgbClr val="000000"/>
                </a:solidFill>
                <a:effectLst/>
                <a:latin typeface="Calibri" panose="020F0502020204030204" pitchFamily="34" charset="0"/>
                <a:cs typeface="Calibri" panose="020F0502020204030204" pitchFamily="34" charset="0"/>
              </a:rPr>
              <a:t> function </a:t>
            </a:r>
            <a:r>
              <a:rPr lang="en-IN" b="0" i="0" dirty="0">
                <a:solidFill>
                  <a:schemeClr val="tx1"/>
                </a:solidFill>
                <a:effectLst/>
                <a:latin typeface="Calibri" panose="020F0502020204030204" pitchFamily="34" charset="0"/>
                <a:cs typeface="Calibri" panose="020F0502020204030204" pitchFamily="34" charset="0"/>
              </a:rPr>
              <a:t>of the Flask class is a decorator, which tells the application which URL should call the associated function. we use the syntax @</a:t>
            </a:r>
          </a:p>
          <a:p>
            <a:pPr>
              <a:buFont typeface="Wingdings" panose="05000000000000000000" pitchFamily="2" charset="2"/>
              <a:buChar char="Ø"/>
            </a:pPr>
            <a:endParaRPr kumimoji="0" lang="en-IN" altLang="en-US" sz="1800" u="none" strike="noStrike" cap="none" normalizeH="0" baseline="0" dirty="0">
              <a:ln>
                <a:noFill/>
              </a:ln>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IN" altLang="en-US" dirty="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Ø"/>
            </a:pPr>
            <a:endPar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a:buFont typeface="Wingdings" panose="05000000000000000000" pitchFamily="2" charset="2"/>
              <a:buChar char="Ø"/>
            </a:pPr>
            <a:endPar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a:buFont typeface="Wingdings" panose="05000000000000000000" pitchFamily="2" charset="2"/>
              <a:buChar char="Ø"/>
            </a:pPr>
            <a:endPar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a:buFont typeface="Wingdings" panose="05000000000000000000" pitchFamily="2" charset="2"/>
              <a:buChar char="Ø"/>
            </a:pPr>
            <a:r>
              <a:rPr lang="en-US" altLang="en-US" dirty="0">
                <a:solidFill>
                  <a:schemeClr val="tx1"/>
                </a:solidFill>
                <a:latin typeface="Calibri" panose="020F0502020204030204" pitchFamily="34" charset="0"/>
                <a:cs typeface="Calibri" panose="020F0502020204030204" pitchFamily="34" charset="0"/>
              </a:rPr>
              <a:t>In above example ‘/’ (can be considered as home page) which is associated with </a:t>
            </a:r>
            <a:r>
              <a:rPr lang="en-US" altLang="en-US" dirty="0" err="1">
                <a:solidFill>
                  <a:schemeClr val="tx1"/>
                </a:solidFill>
                <a:latin typeface="Calibri" panose="020F0502020204030204" pitchFamily="34" charset="0"/>
                <a:cs typeface="Calibri" panose="020F0502020204030204" pitchFamily="34" charset="0"/>
              </a:rPr>
              <a:t>first_function</a:t>
            </a:r>
            <a:r>
              <a:rPr lang="en-US" altLang="en-US" dirty="0">
                <a:solidFill>
                  <a:schemeClr val="tx1"/>
                </a:solidFill>
                <a:latin typeface="Calibri" panose="020F0502020204030204" pitchFamily="34" charset="0"/>
                <a:cs typeface="Calibri" panose="020F0502020204030204" pitchFamily="34" charset="0"/>
              </a:rPr>
              <a:t>()</a:t>
            </a:r>
          </a:p>
          <a:p>
            <a:pPr>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We can mention other </a:t>
            </a:r>
            <a:r>
              <a:rPr kumimoji="0" lang="en-US" altLang="en-US" sz="1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urls</a:t>
            </a: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such as </a:t>
            </a:r>
            <a:r>
              <a:rPr kumimoji="0" lang="en-US" altLang="en-US" sz="1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app.route</a:t>
            </a: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 </a:t>
            </a:r>
            <a:r>
              <a:rPr kumimoji="0" lang="en-US" altLang="en-US" sz="1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app.route</a:t>
            </a: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(‘/about-us’) </a:t>
            </a:r>
            <a:r>
              <a:rPr lang="en-US" altLang="en-US" dirty="0">
                <a:solidFill>
                  <a:schemeClr val="tx1"/>
                </a:solidFill>
                <a:latin typeface="Calibri" panose="020F0502020204030204" pitchFamily="34" charset="0"/>
                <a:cs typeface="Calibri" panose="020F0502020204030204" pitchFamily="34" charset="0"/>
              </a:rPr>
              <a:t>. Hence if we will visit </a:t>
            </a:r>
            <a:r>
              <a:rPr lang="en-IN" dirty="0">
                <a:solidFill>
                  <a:schemeClr val="tx1"/>
                </a:solidFill>
                <a:latin typeface="Calibri" panose="020F0502020204030204" pitchFamily="34" charset="0"/>
                <a:cs typeface="Calibri" panose="020F0502020204030204" pitchFamily="34" charset="0"/>
              </a:rPr>
              <a:t>http://localhost:5000/about-us then output of </a:t>
            </a:r>
            <a:r>
              <a:rPr lang="en-IN" dirty="0" err="1">
                <a:solidFill>
                  <a:schemeClr val="tx1"/>
                </a:solidFill>
                <a:latin typeface="Calibri" panose="020F0502020204030204" pitchFamily="34" charset="0"/>
                <a:cs typeface="Calibri" panose="020F0502020204030204" pitchFamily="34" charset="0"/>
              </a:rPr>
              <a:t>first_function</a:t>
            </a:r>
            <a:r>
              <a:rPr lang="en-IN" dirty="0">
                <a:solidFill>
                  <a:schemeClr val="tx1"/>
                </a:solidFill>
                <a:latin typeface="Calibri" panose="020F0502020204030204" pitchFamily="34" charset="0"/>
                <a:cs typeface="Calibri" panose="020F0502020204030204" pitchFamily="34" charset="0"/>
              </a:rPr>
              <a:t> will be rendered on this </a:t>
            </a:r>
            <a:r>
              <a:rPr lang="en-IN" dirty="0" err="1">
                <a:solidFill>
                  <a:schemeClr val="tx1"/>
                </a:solidFill>
                <a:latin typeface="Calibri" panose="020F0502020204030204" pitchFamily="34" charset="0"/>
                <a:cs typeface="Calibri" panose="020F0502020204030204" pitchFamily="34" charset="0"/>
              </a:rPr>
              <a:t>url</a:t>
            </a:r>
            <a:r>
              <a:rPr lang="en-IN" dirty="0">
                <a:solidFill>
                  <a:schemeClr val="tx1"/>
                </a:solidFill>
                <a:latin typeface="Calibri" panose="020F0502020204030204" pitchFamily="34" charset="0"/>
                <a:cs typeface="Calibri" panose="020F0502020204030204" pitchFamily="34" charset="0"/>
              </a:rPr>
              <a:t>.</a:t>
            </a:r>
            <a:endParaRPr lang="en-US" altLang="en-US" dirty="0">
              <a:solidFill>
                <a:schemeClr val="tx1"/>
              </a:solidFill>
              <a:latin typeface="Calibri" panose="020F0502020204030204" pitchFamily="34" charset="0"/>
              <a:cs typeface="Calibri" panose="020F0502020204030204" pitchFamily="34" charset="0"/>
            </a:endParaRPr>
          </a:p>
        </p:txBody>
      </p:sp>
      <p:sp>
        <p:nvSpPr>
          <p:cNvPr id="6" name="Rectangle 3">
            <a:extLst>
              <a:ext uri="{FF2B5EF4-FFF2-40B4-BE49-F238E27FC236}">
                <a16:creationId xmlns:a16="http://schemas.microsoft.com/office/drawing/2014/main" id="{73218C1D-8413-4582-A326-03032EFB2AAB}"/>
              </a:ext>
            </a:extLst>
          </p:cNvPr>
          <p:cNvSpPr>
            <a:spLocks noChangeArrowheads="1"/>
          </p:cNvSpPr>
          <p:nvPr/>
        </p:nvSpPr>
        <p:spPr bwMode="auto">
          <a:xfrm>
            <a:off x="0" y="89452"/>
            <a:ext cx="184731" cy="2782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F959C0B8-00FA-4233-A4EB-5152B5D77BB8}"/>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7E2A2DF-CEE3-4E90-B572-EFA20C3F3660}"/>
              </a:ext>
            </a:extLst>
          </p:cNvPr>
          <p:cNvSpPr>
            <a:spLocks noChangeArrowheads="1"/>
          </p:cNvSpPr>
          <p:nvPr/>
        </p:nvSpPr>
        <p:spPr bwMode="auto">
          <a:xfrm>
            <a:off x="0" y="89452"/>
            <a:ext cx="184731" cy="27829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ADE5C51C-DCF8-498D-BFA5-344849D3C25E}"/>
              </a:ext>
            </a:extLst>
          </p:cNvPr>
          <p:cNvSpPr txBox="1"/>
          <p:nvPr/>
        </p:nvSpPr>
        <p:spPr>
          <a:xfrm>
            <a:off x="795319" y="3381867"/>
            <a:ext cx="2506392" cy="1200329"/>
          </a:xfrm>
          <a:prstGeom prst="rect">
            <a:avLst/>
          </a:prstGeom>
          <a:solidFill>
            <a:schemeClr val="bg2">
              <a:lumMod val="90000"/>
            </a:schemeClr>
          </a:solidFill>
          <a:ln>
            <a:solidFill>
              <a:schemeClr val="tx1"/>
            </a:solidFill>
          </a:ln>
        </p:spPr>
        <p:txBody>
          <a:bodyPr wrap="none" rtlCol="0">
            <a:spAutoFit/>
          </a:bodyPr>
          <a:lstStyle/>
          <a:p>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@app.route(‘/’)</a:t>
            </a:r>
          </a:p>
          <a:p>
            <a:endPar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indent="0">
              <a:buNone/>
            </a:pPr>
            <a:r>
              <a:rPr lang="en-IN" altLang="en-US" dirty="0">
                <a:solidFill>
                  <a:schemeClr val="tx1"/>
                </a:solidFill>
                <a:latin typeface="Calibri" panose="020F0502020204030204" pitchFamily="34" charset="0"/>
                <a:cs typeface="Calibri" panose="020F0502020204030204" pitchFamily="34" charset="0"/>
              </a:rPr>
              <a:t>def </a:t>
            </a:r>
            <a:r>
              <a:rPr lang="en-IN" altLang="en-US" dirty="0" err="1">
                <a:solidFill>
                  <a:schemeClr val="tx1"/>
                </a:solidFill>
                <a:latin typeface="Calibri" panose="020F0502020204030204" pitchFamily="34" charset="0"/>
                <a:cs typeface="Calibri" panose="020F0502020204030204" pitchFamily="34" charset="0"/>
              </a:rPr>
              <a:t>first_function</a:t>
            </a:r>
            <a:r>
              <a:rPr lang="en-IN" altLang="en-US" dirty="0">
                <a:solidFill>
                  <a:schemeClr val="tx1"/>
                </a:solidFill>
                <a:latin typeface="Calibri" panose="020F0502020204030204" pitchFamily="34" charset="0"/>
                <a:cs typeface="Calibri" panose="020F0502020204030204" pitchFamily="34" charset="0"/>
              </a:rPr>
              <a:t>():</a:t>
            </a:r>
          </a:p>
          <a:p>
            <a:pPr marL="0" indent="0">
              <a:buNone/>
            </a:pPr>
            <a:r>
              <a:rPr lang="en-IN" altLang="en-US" dirty="0">
                <a:solidFill>
                  <a:schemeClr val="tx1"/>
                </a:solidFill>
                <a:latin typeface="Calibri" panose="020F0502020204030204" pitchFamily="34" charset="0"/>
                <a:cs typeface="Calibri" panose="020F0502020204030204" pitchFamily="34" charset="0"/>
              </a:rPr>
              <a:t>   return “Demo of Flask”</a:t>
            </a:r>
            <a:endParaRPr lang="en-US" alt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64282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7800</TotalTime>
  <Words>2157</Words>
  <Application>Microsoft Office PowerPoint</Application>
  <PresentationFormat>Widescreen</PresentationFormat>
  <Paragraphs>254</Paragraphs>
  <Slides>20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charter</vt:lpstr>
      <vt:lpstr>Trebuchet MS</vt:lpstr>
      <vt:lpstr>Wingdings</vt:lpstr>
      <vt:lpstr>Wingdings 3</vt:lpstr>
      <vt:lpstr>Facet</vt:lpstr>
      <vt:lpstr>FLASK</vt:lpstr>
      <vt:lpstr>Typical Data Science Cycle</vt:lpstr>
      <vt:lpstr> Introduction</vt:lpstr>
      <vt:lpstr> Introduction</vt:lpstr>
      <vt:lpstr> Introduction</vt:lpstr>
      <vt:lpstr> Introduction</vt:lpstr>
      <vt:lpstr>Components</vt:lpstr>
      <vt:lpstr>Components</vt:lpstr>
      <vt:lpstr>Components</vt:lpstr>
      <vt:lpstr>Components</vt:lpstr>
      <vt:lpstr>Components</vt:lpstr>
      <vt:lpstr>Components</vt:lpstr>
      <vt:lpstr>Components</vt:lpstr>
      <vt:lpstr>Dynamic URL</vt:lpstr>
      <vt:lpstr>Methods for data communication </vt:lpstr>
      <vt:lpstr>Html templates</vt:lpstr>
      <vt:lpstr>Html templates</vt:lpstr>
      <vt:lpstr>Html templates with HTTP requests</vt:lpstr>
      <vt:lpstr>Session</vt:lpstr>
      <vt:lpstr>Prediction Output Using Flask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dc:title>
  <dc:creator>Nishanthini M g m</dc:creator>
  <cp:lastModifiedBy>ankit gupta</cp:lastModifiedBy>
  <cp:revision>405</cp:revision>
  <dcterms:created xsi:type="dcterms:W3CDTF">2020-03-09T07:30:05Z</dcterms:created>
  <dcterms:modified xsi:type="dcterms:W3CDTF">2021-08-25T08:35:06Z</dcterms:modified>
</cp:coreProperties>
</file>