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447" r:id="rId2"/>
    <p:sldId id="448" r:id="rId3"/>
    <p:sldId id="449" r:id="rId4"/>
    <p:sldId id="451" r:id="rId5"/>
    <p:sldId id="450" r:id="rId6"/>
    <p:sldId id="256" r:id="rId7"/>
    <p:sldId id="259" r:id="rId8"/>
    <p:sldId id="446" r:id="rId9"/>
    <p:sldId id="263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48D-1E64-4872-A910-C82A49711756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76A1A-ECDB-4CC3-952D-364EABA08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5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https://vwo.com/ab-testing/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https://vwo.com/ab-testing/</a:t>
            </a:r>
          </a:p>
          <a:p>
            <a:r>
              <a:rPr lang="en-IN"/>
              <a:t>https://blog.hubspot.com/marketing/how-to-do-a-b-testing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7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https://blog.hubspot.com/marketing/how-to-do-a-b-testing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99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https://vwo.com/ab-testing/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h2o.ai/" TargetMode="External"/><Relationship Id="rId2" Type="http://schemas.openxmlformats.org/officeDocument/2006/relationships/hyperlink" Target="http://www.h2o.ai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h2o.ai/h2o/latest-stable/h2o-docs/welcome.html#python-user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A/B Testing</a:t>
            </a:r>
          </a:p>
        </p:txBody>
      </p:sp>
    </p:spTree>
    <p:extLst>
      <p:ext uri="{BB962C8B-B14F-4D97-AF65-F5344CB8AC3E}">
        <p14:creationId xmlns:p14="http://schemas.microsoft.com/office/powerpoint/2010/main" val="349761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H2O includes many common machine learning algorithms, such as generalized linear modeling (linear regression, logistic regression, etc.), Naive Bayes, principal components analysis, k-means clustering, and others.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H2O also implements best-in-class algorithms at scale, such as distributed random forest, gradient boosting, and deep learning.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4B92BC0-4663-47E8-AAA5-5006AE9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7" y="541282"/>
            <a:ext cx="8596668" cy="1320800"/>
          </a:xfrm>
        </p:spPr>
        <p:txBody>
          <a:bodyPr/>
          <a:lstStyle/>
          <a:p>
            <a:r>
              <a:rPr lang="en-US" dirty="0"/>
              <a:t>Machine Learning Algorithms on H2O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68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33833"/>
            <a:ext cx="10044743" cy="4507530"/>
          </a:xfrm>
        </p:spPr>
        <p:txBody>
          <a:bodyPr>
            <a:normAutofit/>
          </a:bodyPr>
          <a:lstStyle/>
          <a:p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Also known as split testing 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refers to a randomized experimentation process wherein two or more versions of a variable (web page, page element, etc.) are shown to different segments of website visitors at the same time to determine which version leaves the maximum impact and drive business metrics.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marketing world, It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marketing experiment wherein you </a:t>
            </a:r>
            <a:r>
              <a:rPr lang="en-IN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split your audience </a:t>
            </a:r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test a number of variations of a campaign and determine which performs better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Enables data-driven decisions over guesstimate/intuition/assumptions based decisions.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Mostly used in website designing (landing pages/CTA), marketing campaigns (email/flyers) .</a:t>
            </a: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4B92BC0-4663-47E8-AAA5-5006AE9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7" y="541282"/>
            <a:ext cx="8596668" cy="1320800"/>
          </a:xfrm>
        </p:spPr>
        <p:txBody>
          <a:bodyPr/>
          <a:lstStyle/>
          <a:p>
            <a:r>
              <a:rPr lang="en-US" dirty="0"/>
              <a:t>A/B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12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10813"/>
            <a:ext cx="8596668" cy="483747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Benefits of A/B testing: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Solve visitor pain points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Get better ROI from existing traffic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Reduce bounce rate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low-risk modifications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Achieve statistically significant improvements</a:t>
            </a:r>
          </a:p>
          <a:p>
            <a:r>
              <a:rPr lang="en-IN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Redesign website to increase future business gains</a:t>
            </a:r>
          </a:p>
          <a:p>
            <a:pPr marL="0" indent="0">
              <a:buNone/>
            </a:pPr>
            <a:endParaRPr lang="en-IN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4B92BC0-4663-47E8-AAA5-5006AE9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7" y="541282"/>
            <a:ext cx="8596668" cy="1320800"/>
          </a:xfrm>
        </p:spPr>
        <p:txBody>
          <a:bodyPr/>
          <a:lstStyle/>
          <a:p>
            <a:r>
              <a:rPr lang="en-US" dirty="0"/>
              <a:t>A/B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F480-83DD-42FE-9BC9-5C312D1B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73433"/>
            <a:ext cx="8596668" cy="1320800"/>
          </a:xfrm>
        </p:spPr>
        <p:txBody>
          <a:bodyPr/>
          <a:lstStyle/>
          <a:p>
            <a:r>
              <a:rPr lang="en-US" dirty="0"/>
              <a:t>How to do A/B Testing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C27B-58BA-4284-9D0B-5DCEB8D4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3"/>
            <a:ext cx="8596668" cy="5117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venirNext"/>
              </a:rPr>
              <a:t>1.</a:t>
            </a: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   Decide independent variable to test such as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AvenirNext"/>
              </a:rPr>
              <a:t>color</a:t>
            </a: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 of web-page, size of CTA etc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2.   Identify goal or target metric (dependent variable)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3.   Create two different versions of one piece of content,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with changes to a single </a:t>
            </a:r>
            <a:r>
              <a:rPr lang="en-IN" b="1" i="0" dirty="0">
                <a:solidFill>
                  <a:schemeClr val="tx1"/>
                </a:solidFill>
                <a:effectLst/>
                <a:latin typeface="AvenirNext"/>
              </a:rPr>
              <a:t>variable</a:t>
            </a:r>
            <a:endParaRPr lang="en-IN" dirty="0">
              <a:solidFill>
                <a:schemeClr val="tx1"/>
              </a:solidFill>
              <a:latin typeface="-apple-system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-apple-system"/>
                <a:cs typeface="Calibri" panose="020F0502020204030204" pitchFamily="34" charset="0"/>
              </a:rPr>
              <a:t>‘A’ refers to ‘control’ or ‘original condition’</a:t>
            </a:r>
          </a:p>
          <a:p>
            <a:r>
              <a:rPr lang="en-IN" dirty="0">
                <a:solidFill>
                  <a:schemeClr val="tx1"/>
                </a:solidFill>
                <a:latin typeface="-apple-system"/>
                <a:cs typeface="Calibri" panose="020F0502020204030204" pitchFamily="34" charset="0"/>
              </a:rPr>
              <a:t>‘B’ refers to 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‘variation’ or ‘Challenger’ or a new version of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-apple-system"/>
              </a:rPr>
              <a:t>       </a:t>
            </a:r>
            <a:r>
              <a:rPr lang="en-IN" b="0" i="0" dirty="0">
                <a:solidFill>
                  <a:schemeClr val="tx1"/>
                </a:solidFill>
                <a:effectLst/>
                <a:latin typeface="-apple-system"/>
              </a:rPr>
              <a:t>the original testing variable.</a:t>
            </a:r>
          </a:p>
          <a:p>
            <a:pPr marL="0" indent="0">
              <a:buNone/>
            </a:pP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4.  Split your testing sample into equal and randomly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AvenirNext"/>
              </a:rPr>
              <a:t>5.  S</a:t>
            </a:r>
            <a:r>
              <a:rPr lang="en-IN" b="0" i="0" dirty="0">
                <a:solidFill>
                  <a:schemeClr val="tx1"/>
                </a:solidFill>
                <a:effectLst/>
                <a:latin typeface="AvenirNext"/>
              </a:rPr>
              <a:t>how two versions to both audiences and analyse which one performed better over a specific period of time (long enough to make accurate conclusions about your results).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-apple-system"/>
              </a:rPr>
              <a:t> </a:t>
            </a:r>
          </a:p>
          <a:p>
            <a:pPr>
              <a:buAutoNum type="arabicPeriod" startAt="5"/>
            </a:pPr>
            <a:endParaRPr lang="en-IN" b="0" i="0" dirty="0">
              <a:solidFill>
                <a:schemeClr val="tx1"/>
              </a:solidFill>
              <a:effectLst/>
              <a:latin typeface="-apple-system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2" descr="Explanation of what a/b testing is">
            <a:extLst>
              <a:ext uri="{FF2B5EF4-FFF2-40B4-BE49-F238E27FC236}">
                <a16:creationId xmlns:a16="http://schemas.microsoft.com/office/drawing/2014/main" id="{F5D7DE0A-BC39-488D-AB4A-A5B73BD9C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559" y="2027288"/>
            <a:ext cx="5188344" cy="194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7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i="0" dirty="0">
                <a:solidFill>
                  <a:srgbClr val="2B394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Multivariate testing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1C304B"/>
                </a:solidFill>
                <a:effectLst/>
                <a:latin typeface="-apple-system"/>
              </a:rPr>
              <a:t>Experimentation method wherein variations of multiple page variables are simultaneously tested to </a:t>
            </a:r>
            <a:r>
              <a:rPr lang="en-IN" b="0" i="0" dirty="0" err="1">
                <a:solidFill>
                  <a:srgbClr val="1C304B"/>
                </a:solidFill>
                <a:effectLst/>
                <a:latin typeface="-apple-system"/>
              </a:rPr>
              <a:t>analyze</a:t>
            </a:r>
            <a:r>
              <a:rPr lang="en-IN" b="0" i="0" dirty="0">
                <a:solidFill>
                  <a:srgbClr val="1C304B"/>
                </a:solidFill>
                <a:effectLst/>
                <a:latin typeface="-apple-system"/>
              </a:rPr>
              <a:t> which combination of variables perform the best out of all the possible permutations</a:t>
            </a:r>
            <a:endParaRPr lang="en-IN" b="1" dirty="0">
              <a:solidFill>
                <a:srgbClr val="2B3945"/>
              </a:solidFill>
              <a:latin typeface="-apple-system"/>
            </a:endParaRPr>
          </a:p>
          <a:p>
            <a:pPr marL="0" indent="0" algn="l">
              <a:buNone/>
            </a:pPr>
            <a:endParaRPr lang="en-IN" b="1" i="0" dirty="0">
              <a:solidFill>
                <a:srgbClr val="2B3945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1C304B"/>
                </a:solidFill>
                <a:effectLst/>
                <a:latin typeface="-apple-system"/>
              </a:rPr>
              <a:t>total number of versions in a multivariate test:</a:t>
            </a:r>
          </a:p>
          <a:p>
            <a:pPr marL="0" indent="0" algn="ctr">
              <a:buNone/>
            </a:pPr>
            <a:r>
              <a:rPr lang="en-IN" b="1" i="0" dirty="0">
                <a:solidFill>
                  <a:srgbClr val="41495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[No. of variations of element A] x [No. of variations of element B] x [No. of variations of element C]… = [Total No. of variations]</a:t>
            </a:r>
            <a:endParaRPr lang="en-IN" b="0" i="0" dirty="0">
              <a:solidFill>
                <a:srgbClr val="1C304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b="1" i="0" dirty="0">
              <a:solidFill>
                <a:srgbClr val="2B3945"/>
              </a:solidFill>
              <a:effectLst/>
              <a:latin typeface="-apple-system"/>
            </a:endParaRPr>
          </a:p>
          <a:p>
            <a:r>
              <a:rPr lang="en-IN" dirty="0">
                <a:solidFill>
                  <a:srgbClr val="1C304B"/>
                </a:solidFill>
                <a:latin typeface="-apple-system"/>
              </a:rPr>
              <a:t>M</a:t>
            </a:r>
            <a:r>
              <a:rPr lang="en-IN" b="0" i="0" dirty="0">
                <a:solidFill>
                  <a:srgbClr val="1C304B"/>
                </a:solidFill>
                <a:effectLst/>
                <a:latin typeface="-apple-system"/>
              </a:rPr>
              <a:t>ultivariate testing can help eliminate the need to run multiple and sequential A/B tests on a web page with similar goals</a:t>
            </a:r>
            <a:endParaRPr lang="en-IN" b="1" i="0" dirty="0">
              <a:solidFill>
                <a:srgbClr val="2B3945"/>
              </a:solidFill>
              <a:effectLst/>
              <a:latin typeface="-apple-system"/>
            </a:endParaRPr>
          </a:p>
          <a:p>
            <a:pPr algn="l"/>
            <a:endParaRPr lang="en-IN" b="1" i="0" dirty="0">
              <a:solidFill>
                <a:srgbClr val="2B3945"/>
              </a:solidFill>
              <a:effectLst/>
              <a:latin typeface="-apple-system"/>
            </a:endParaRPr>
          </a:p>
          <a:p>
            <a:pPr algn="l"/>
            <a:endParaRPr lang="en-IN" b="1" i="0" dirty="0">
              <a:solidFill>
                <a:srgbClr val="2B3945"/>
              </a:solidFill>
              <a:effectLst/>
              <a:latin typeface="-apple-system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4B92BC0-4663-47E8-AAA5-5006AE9A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547" y="541282"/>
            <a:ext cx="8596668" cy="1320800"/>
          </a:xfrm>
        </p:spPr>
        <p:txBody>
          <a:bodyPr/>
          <a:lstStyle/>
          <a:p>
            <a:r>
              <a:rPr lang="en-US" dirty="0"/>
              <a:t>A/B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5787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H2O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53419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http://www.h2o.ai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0" i="0" u="sng" dirty="0">
                <a:effectLst/>
                <a:latin typeface="charter"/>
                <a:hlinkClick r:id="rId3"/>
              </a:rPr>
              <a:t>H2O.ai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offers a suite of Machine Learning platforms. 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H2O’s core strength is its high-performing ML components, </a:t>
            </a:r>
          </a:p>
          <a:p>
            <a:pPr marL="0" indent="0">
              <a:buNone/>
            </a:pPr>
            <a:r>
              <a:rPr lang="en-IN" dirty="0">
                <a:solidFill>
                  <a:srgbClr val="292929"/>
                </a:solidFill>
                <a:latin typeface="charter"/>
              </a:rPr>
              <a:t>      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which are tightly integrated.   </a:t>
            </a:r>
          </a:p>
          <a:p>
            <a:pPr marL="0" indent="0">
              <a:buNone/>
            </a:pPr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Follow are some of the key major products offered:</a:t>
            </a:r>
          </a:p>
          <a:p>
            <a:pPr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roxima-nova"/>
              </a:rPr>
              <a:t>H2O platform</a:t>
            </a:r>
          </a:p>
          <a:p>
            <a:pPr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roxima-nova"/>
              </a:rPr>
              <a:t>Integrations for Apache Spark with Sparkling water</a:t>
            </a:r>
            <a:endParaRPr lang="en-IN" dirty="0">
              <a:solidFill>
                <a:srgbClr val="000000"/>
              </a:solidFill>
              <a:latin typeface="proxima-nova"/>
            </a:endParaRPr>
          </a:p>
          <a:p>
            <a:pPr>
              <a:buAutoNum type="arabicPeriod"/>
            </a:pPr>
            <a:r>
              <a:rPr lang="en-IN" dirty="0">
                <a:solidFill>
                  <a:srgbClr val="000000"/>
                </a:solidFill>
                <a:latin typeface="proxima-nova"/>
              </a:rPr>
              <a:t>A</a:t>
            </a:r>
            <a:r>
              <a:rPr lang="en-IN" b="0" i="0" dirty="0">
                <a:solidFill>
                  <a:srgbClr val="000000"/>
                </a:solidFill>
                <a:effectLst/>
                <a:latin typeface="proxima-nova"/>
              </a:rPr>
              <a:t>utomatic machine learning platform</a:t>
            </a:r>
          </a:p>
          <a:p>
            <a:pPr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roxima-nova"/>
              </a:rPr>
              <a:t>H2O Driverless AI platform</a:t>
            </a:r>
            <a:endParaRPr lang="en-IN" dirty="0">
              <a:solidFill>
                <a:srgbClr val="000000"/>
              </a:solidFill>
              <a:latin typeface="proxima-nova"/>
            </a:endParaRPr>
          </a:p>
          <a:p>
            <a:pPr>
              <a:buAutoNum type="arabicPeriod"/>
            </a:pPr>
            <a:r>
              <a:rPr lang="en-IN" b="0" i="0" dirty="0">
                <a:solidFill>
                  <a:srgbClr val="000000"/>
                </a:solidFill>
                <a:effectLst/>
                <a:latin typeface="proxima-nova"/>
              </a:rPr>
              <a:t>H2O Wave</a:t>
            </a:r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9B61F1-ABC2-4676-BF89-72D344CC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40" y="432619"/>
            <a:ext cx="8596668" cy="1320800"/>
          </a:xfrm>
        </p:spPr>
        <p:txBody>
          <a:bodyPr/>
          <a:lstStyle/>
          <a:p>
            <a:r>
              <a:rPr lang="en-US" dirty="0"/>
              <a:t>H2O.ai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747C73-4AFA-4B9B-A0F9-032BC294E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689" y="1793212"/>
            <a:ext cx="4238625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i="0" u="sng" dirty="0">
                <a:effectLst/>
                <a:latin typeface="charter"/>
                <a:hlinkClick r:id="rId2"/>
              </a:rPr>
              <a:t>H2O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 is an open-source, distributed in-memory machine learning platform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H2O’s core code is written in Java and JVMs are required to run H2O.</a:t>
            </a:r>
            <a:endParaRPr lang="en-IN" dirty="0">
              <a:solidFill>
                <a:srgbClr val="292929"/>
              </a:solidFill>
              <a:latin typeface="charter"/>
            </a:endParaRP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The platform includes interfaces for R, Python, Scala, Java, JSON and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charter"/>
              </a:rPr>
              <a:t>CoffeeScript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/JavaScript</a:t>
            </a:r>
          </a:p>
          <a:p>
            <a:endParaRPr lang="en-IN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IN" dirty="0">
                <a:solidFill>
                  <a:srgbClr val="292929"/>
                </a:solidFill>
                <a:latin typeface="charter"/>
                <a:cs typeface="Calibri" panose="020F0502020204030204" pitchFamily="34" charset="0"/>
              </a:rPr>
              <a:t>It supports :</a:t>
            </a:r>
          </a:p>
          <a:p>
            <a:pPr>
              <a:buAutoNum type="arabicPeriod"/>
            </a:pPr>
            <a:r>
              <a:rPr lang="en-IN" dirty="0">
                <a:solidFill>
                  <a:srgbClr val="292929"/>
                </a:solidFill>
                <a:latin typeface="charter"/>
                <a:cs typeface="Calibri" panose="020F0502020204030204" pitchFamily="34" charset="0"/>
              </a:rPr>
              <a:t>Data science project development capabilities</a:t>
            </a:r>
          </a:p>
          <a:p>
            <a:pPr>
              <a:buAutoNum type="arabicPeriod"/>
            </a:pPr>
            <a:r>
              <a:rPr lang="en-IN" dirty="0">
                <a:solidFill>
                  <a:srgbClr val="292929"/>
                </a:solidFill>
                <a:latin typeface="charter"/>
                <a:cs typeface="Calibri" panose="020F0502020204030204" pitchFamily="34" charset="0"/>
              </a:rPr>
              <a:t>Built-in Web interface “</a:t>
            </a:r>
            <a:r>
              <a:rPr lang="en-IN" b="0" i="0" dirty="0">
                <a:solidFill>
                  <a:srgbClr val="292929"/>
                </a:solidFill>
                <a:effectLst/>
                <a:latin typeface="charter"/>
              </a:rPr>
              <a:t>Flow</a:t>
            </a:r>
            <a:r>
              <a:rPr lang="en-IN" dirty="0">
                <a:solidFill>
                  <a:srgbClr val="292929"/>
                </a:solidFill>
                <a:latin typeface="charter"/>
                <a:cs typeface="Calibri" panose="020F0502020204030204" pitchFamily="34" charset="0"/>
              </a:rPr>
              <a:t>”</a:t>
            </a:r>
          </a:p>
          <a:p>
            <a:pPr>
              <a:buAutoNum type="arabicPeriod"/>
            </a:pPr>
            <a:r>
              <a:rPr lang="en-IN" dirty="0">
                <a:solidFill>
                  <a:srgbClr val="292929"/>
                </a:solidFill>
                <a:latin typeface="charter"/>
                <a:cs typeface="Calibri" panose="020F0502020204030204" pitchFamily="34" charset="0"/>
              </a:rPr>
              <a:t>Auto-ML</a:t>
            </a:r>
          </a:p>
          <a:p>
            <a:pPr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Sparkling Water (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Spark is required if you want to run Sparkling Water.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H2O is designed to run in standalone mode, on Hadoop, or within a Spark Cluster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9B61F1-ABC2-4676-BF89-72D344CC8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540" y="432619"/>
            <a:ext cx="8596668" cy="1320800"/>
          </a:xfrm>
        </p:spPr>
        <p:txBody>
          <a:bodyPr/>
          <a:lstStyle/>
          <a:p>
            <a:r>
              <a:rPr lang="en-US" dirty="0"/>
              <a:t>H2O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894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9C6721-4266-4F53-ABF3-7204AFDB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08335"/>
            <a:ext cx="8596668" cy="1320800"/>
          </a:xfrm>
        </p:spPr>
        <p:txBody>
          <a:bodyPr/>
          <a:lstStyle/>
          <a:p>
            <a:r>
              <a:rPr lang="en-US" dirty="0"/>
              <a:t>H2O Architecture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62D13F-2218-4ACD-B6B6-E49B54F05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1468735"/>
            <a:ext cx="7037639" cy="481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66A451-875E-4DDE-994D-BCA93D67A476}"/>
              </a:ext>
            </a:extLst>
          </p:cNvPr>
          <p:cNvSpPr txBox="1"/>
          <p:nvPr/>
        </p:nvSpPr>
        <p:spPr>
          <a:xfrm>
            <a:off x="607072" y="1930400"/>
            <a:ext cx="609845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700" dirty="0">
                <a:solidFill>
                  <a:srgbClr val="292929"/>
                </a:solidFill>
                <a:latin typeface="charter"/>
              </a:rPr>
              <a:t>H2O makes it possible to import data from</a:t>
            </a:r>
          </a:p>
          <a:p>
            <a:r>
              <a:rPr lang="en-IN" sz="1700" dirty="0">
                <a:solidFill>
                  <a:srgbClr val="292929"/>
                </a:solidFill>
                <a:latin typeface="charter"/>
              </a:rPr>
              <a:t>multiple sources and has a fast, Scalable &amp;</a:t>
            </a:r>
          </a:p>
          <a:p>
            <a:r>
              <a:rPr lang="en-IN" sz="1700" dirty="0">
                <a:solidFill>
                  <a:srgbClr val="292929"/>
                </a:solidFill>
                <a:latin typeface="charter"/>
              </a:rPr>
              <a:t>Distributed Compute Engine Written in Java</a:t>
            </a:r>
          </a:p>
        </p:txBody>
      </p:sp>
    </p:spTree>
    <p:extLst>
      <p:ext uri="{BB962C8B-B14F-4D97-AF65-F5344CB8AC3E}">
        <p14:creationId xmlns:p14="http://schemas.microsoft.com/office/powerpoint/2010/main" val="26207822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4093</TotalTime>
  <Words>684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Arial</vt:lpstr>
      <vt:lpstr>AvenirNext</vt:lpstr>
      <vt:lpstr>Calibri</vt:lpstr>
      <vt:lpstr>charter</vt:lpstr>
      <vt:lpstr>proxima-nova</vt:lpstr>
      <vt:lpstr>Trebuchet MS</vt:lpstr>
      <vt:lpstr>Wingdings 3</vt:lpstr>
      <vt:lpstr>Facet</vt:lpstr>
      <vt:lpstr>A/B Testing</vt:lpstr>
      <vt:lpstr>A/B Testing</vt:lpstr>
      <vt:lpstr>A/B Testing</vt:lpstr>
      <vt:lpstr>How to do A/B Testing</vt:lpstr>
      <vt:lpstr>A/B Testing</vt:lpstr>
      <vt:lpstr>H2O</vt:lpstr>
      <vt:lpstr>H2O.ai</vt:lpstr>
      <vt:lpstr>H2O Platform</vt:lpstr>
      <vt:lpstr>H2O Architecture</vt:lpstr>
      <vt:lpstr>Machine Learning Algorithms on H2O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257</cp:revision>
  <dcterms:created xsi:type="dcterms:W3CDTF">2020-03-09T07:30:05Z</dcterms:created>
  <dcterms:modified xsi:type="dcterms:W3CDTF">2021-09-21T07:51:25Z</dcterms:modified>
</cp:coreProperties>
</file>