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Nixie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E0F75F-228F-4A5A-A305-659F2B61146A}">
  <a:tblStyle styleId="{7DE0F75F-228F-4A5A-A305-659F2B61146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ixieOn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5" name="Google Shape;25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0" y="0"/>
            <a:ext cx="912813" cy="91893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vijay@datadna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Introduction to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677334" y="93157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Power Of Data Visualization</a:t>
            </a:r>
            <a:endParaRPr/>
          </a:p>
        </p:txBody>
      </p:sp>
      <p:sp>
        <p:nvSpPr>
          <p:cNvPr id="251" name="Google Shape;251;p28"/>
          <p:cNvSpPr txBox="1"/>
          <p:nvPr>
            <p:ph idx="1" type="body"/>
          </p:nvPr>
        </p:nvSpPr>
        <p:spPr>
          <a:xfrm>
            <a:off x="677334" y="204565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Visualization is one of the key skills, a data scientist must possess. Decision makers &amp; leadership team will be interested in getting quality output in a visual format rather than just a code piece.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essential for a data scientist to come up with informative graphs/charts explaining the essence of the work done.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Speaking with the Business team helps understand the visualization that can deliver maximum information to end users.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output must be scalable enough for them to play around and take quality decisions to improve around.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Customer Experience is more important than customer support as it ensures the journey is smooth enough.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677334" y="12020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Power of NLP &amp; Deep Learning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677334" y="2121952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With the rise of Social Media &amp; easy connectivity across the world there is so much amount of data that , we need super infrastructures to handle them.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GPU’s &amp; TPU’s are being used to handle as they require lots of computations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Cloud Technologies are also productionalized to use the data &amp; teams come up with lots of Insights &amp; works around them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Usage of algorithms such as LSTM, RNN, CNN across these enables faster prediction &amp; adds more AI functionalities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Most of the Audio, Video , &amp; Image analysis happens through CNN architectures as they are faster than RNN.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Usage of Synthetic algorithms such as GAN helps in removing data augmentation challenge &amp; yet solve the AI problems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677334" y="107324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Top Usage of Data Science Applications</a:t>
            </a:r>
            <a:endParaRPr/>
          </a:p>
        </p:txBody>
      </p:sp>
      <p:sp>
        <p:nvSpPr>
          <p:cNvPr id="263" name="Google Shape;263;p30"/>
          <p:cNvSpPr txBox="1"/>
          <p:nvPr>
            <p:ph idx="1" type="body"/>
          </p:nvPr>
        </p:nvSpPr>
        <p:spPr>
          <a:xfrm>
            <a:off x="677334" y="262422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Image analysis &amp; prediction of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Video analysis using YoloV3 &amp; have dynamic prediction of objects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Pose Estimation using human markups to understand the movement of people in a particular frame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Chatbots use Q&amp;A capability by have text based deep learning algorithms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The usage are endless, but the bottom-line of all remains the same.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The whole objective is ensure the Clients get the ROI using the projects.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QUESTION &amp; ANSWERS</a:t>
            </a:r>
            <a:endParaRPr/>
          </a:p>
        </p:txBody>
      </p:sp>
      <p:graphicFrame>
        <p:nvGraphicFramePr>
          <p:cNvPr id="269" name="Google Shape;269;p31"/>
          <p:cNvGraphicFramePr/>
          <p:nvPr/>
        </p:nvGraphicFramePr>
        <p:xfrm>
          <a:off x="2843369" y="45189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{7DE0F75F-228F-4A5A-A305-659F2B61146A}</a:tableStyleId>
              </a:tblPr>
              <a:tblGrid>
                <a:gridCol w="4394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VIJAYAKEERTHI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sng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vijay@datadna.in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+91-9840292498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www.datadna.in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0" name="Google Shape;270;p31"/>
          <p:cNvSpPr txBox="1"/>
          <p:nvPr/>
        </p:nvSpPr>
        <p:spPr>
          <a:xfrm>
            <a:off x="2871989" y="3825025"/>
            <a:ext cx="22082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BUSINESS CARD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About DataDNA 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77334" y="1499774"/>
            <a:ext cx="1718136" cy="229084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7" name="Google Shape;157;p20"/>
          <p:cNvSpPr/>
          <p:nvPr/>
        </p:nvSpPr>
        <p:spPr>
          <a:xfrm>
            <a:off x="2545723" y="1518478"/>
            <a:ext cx="7113431" cy="2529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rPr>
              <a:t>VIJAYAKEERTHI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rPr>
              <a:t>Founder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9303B"/>
                </a:solidFill>
                <a:latin typeface="Arial"/>
                <a:ea typeface="Arial"/>
                <a:cs typeface="Arial"/>
                <a:sym typeface="Arial"/>
              </a:rPr>
              <a:t>DataDNA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Vijayakeerthi is the founder of DataDNA, a startup which runs Data Science &amp; Artificial Intelligence trainings to Corporates, Individuals &amp; colleges. He has 12 years of rich experience in building machine learning based solutions to create business impact. </a:t>
            </a:r>
            <a:endParaRPr/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He performs data driven consulting &amp; product development focusing on ROI across multiple functions such as Marketing, Operations, Finance. He also loves to write articles on Artificial Intelligence &amp; Data Science topics.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677334" y="4364055"/>
            <a:ext cx="8981820" cy="487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DataDNA, we offer courses on Machine Learning, Natural Language Processing &amp; Artificial Intelligence along with Cloud Technologies. These courses are tailor-made in accordance with current Industry standards &amp; practice.  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677334" y="4957151"/>
            <a:ext cx="8981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 guidance sessions to enhance post completion support with proven standards. We focus to achieve the Highest ROI possible.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677334" y="5418816"/>
            <a:ext cx="89818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✔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Mentorship sessions to guide students &amp; provide confidence in achieving the results. Not just ML skill but gain Product/Project Management skills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4294967295" type="title"/>
          </p:nvPr>
        </p:nvSpPr>
        <p:spPr>
          <a:xfrm>
            <a:off x="1654139" y="138736"/>
            <a:ext cx="6468098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/>
              <a:t>Align with Job Market</a:t>
            </a:r>
            <a:endParaRPr b="1"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5832504" y="3820058"/>
            <a:ext cx="2247138" cy="761117"/>
            <a:chOff x="4088118" y="4073327"/>
            <a:chExt cx="2247138" cy="761117"/>
          </a:xfrm>
        </p:grpSpPr>
        <p:sp>
          <p:nvSpPr>
            <p:cNvPr id="167" name="Google Shape;167;p21"/>
            <p:cNvSpPr/>
            <p:nvPr/>
          </p:nvSpPr>
          <p:spPr>
            <a:xfrm rot="10800000">
              <a:off x="4088118" y="4073327"/>
              <a:ext cx="989700" cy="677700"/>
            </a:xfrm>
            <a:custGeom>
              <a:rect b="b" l="l" r="r" t="t"/>
              <a:pathLst>
                <a:path extrusionOk="0" h="120000" w="12000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8167" y="117026"/>
                  </a:lnTo>
                  <a:lnTo>
                    <a:pt x="115298" y="112860"/>
                  </a:lnTo>
                  <a:cubicBezTo>
                    <a:pt x="104108" y="98257"/>
                    <a:pt x="61154" y="97749"/>
                    <a:pt x="58935" y="97745"/>
                  </a:cubicBezTo>
                  <a:cubicBezTo>
                    <a:pt x="56715" y="97741"/>
                    <a:pt x="16540" y="97691"/>
                    <a:pt x="4538" y="11286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1ED7BE">
                    <a:alpha val="74509"/>
                  </a:srgbClr>
                </a:gs>
                <a:gs pos="75000">
                  <a:srgbClr val="1BC5C5">
                    <a:alpha val="74509"/>
                  </a:srgbClr>
                </a:gs>
                <a:gs pos="100000">
                  <a:srgbClr val="1CD9BD">
                    <a:alpha val="7450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363786" y="4278734"/>
              <a:ext cx="434400" cy="434400"/>
            </a:xfrm>
            <a:prstGeom prst="ellipse">
              <a:avLst/>
            </a:prstGeom>
            <a:solidFill>
              <a:srgbClr val="1847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4350691" y="4395117"/>
              <a:ext cx="5025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100%</a:t>
              </a:r>
              <a:endParaRPr b="0" i="0" sz="1000" u="none" cap="none" strike="noStrike">
                <a:solidFill>
                  <a:srgbClr val="000000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5034900" y="4095780"/>
              <a:ext cx="1300356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Cloud &amp;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Science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Expert</a:t>
              </a:r>
              <a:endParaRPr/>
            </a:p>
          </p:txBody>
        </p:sp>
      </p:grpSp>
      <p:grpSp>
        <p:nvGrpSpPr>
          <p:cNvPr id="171" name="Google Shape;171;p21"/>
          <p:cNvGrpSpPr/>
          <p:nvPr/>
        </p:nvGrpSpPr>
        <p:grpSpPr>
          <a:xfrm>
            <a:off x="5652790" y="3378533"/>
            <a:ext cx="2526145" cy="549462"/>
            <a:chOff x="1593909" y="3581927"/>
            <a:chExt cx="2526145" cy="549462"/>
          </a:xfrm>
        </p:grpSpPr>
        <p:sp>
          <p:nvSpPr>
            <p:cNvPr id="172" name="Google Shape;172;p21"/>
            <p:cNvSpPr/>
            <p:nvPr/>
          </p:nvSpPr>
          <p:spPr>
            <a:xfrm rot="10800000">
              <a:off x="1593909" y="3581927"/>
              <a:ext cx="1334700" cy="491400"/>
            </a:xfrm>
            <a:custGeom>
              <a:rect b="b" l="l" r="r" t="t"/>
              <a:pathLst>
                <a:path extrusionOk="0" h="120000" w="12000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9385" y="119290"/>
                  </a:lnTo>
                  <a:lnTo>
                    <a:pt x="115298" y="112860"/>
                  </a:lnTo>
                  <a:cubicBezTo>
                    <a:pt x="103296" y="97691"/>
                    <a:pt x="82971" y="85119"/>
                    <a:pt x="59918" y="87052"/>
                  </a:cubicBezTo>
                  <a:cubicBezTo>
                    <a:pt x="36865" y="88984"/>
                    <a:pt x="16540" y="97691"/>
                    <a:pt x="4538" y="11286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1ED7BE">
                    <a:alpha val="74509"/>
                  </a:srgbClr>
                </a:gs>
                <a:gs pos="75000">
                  <a:srgbClr val="1BC5C5">
                    <a:alpha val="74509"/>
                  </a:srgbClr>
                </a:gs>
                <a:gs pos="100000">
                  <a:srgbClr val="1CD9BD">
                    <a:alpha val="7450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035883" y="3696989"/>
              <a:ext cx="434400" cy="434400"/>
            </a:xfrm>
            <a:prstGeom prst="ellipse">
              <a:avLst/>
            </a:prstGeom>
            <a:solidFill>
              <a:srgbClr val="1847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74" name="Google Shape;174;p21"/>
            <p:cNvSpPr txBox="1"/>
            <p:nvPr/>
          </p:nvSpPr>
          <p:spPr>
            <a:xfrm>
              <a:off x="2028981" y="3793889"/>
              <a:ext cx="5025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80%</a:t>
              </a:r>
              <a:endParaRPr b="0" i="0" sz="1000" u="none" cap="none" strike="noStrike">
                <a:solidFill>
                  <a:srgbClr val="000000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2829316" y="3686966"/>
              <a:ext cx="12907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Scientist</a:t>
              </a:r>
              <a:endParaRPr/>
            </a:p>
          </p:txBody>
        </p:sp>
      </p:grpSp>
      <p:grpSp>
        <p:nvGrpSpPr>
          <p:cNvPr id="176" name="Google Shape;176;p21"/>
          <p:cNvGrpSpPr/>
          <p:nvPr/>
        </p:nvGrpSpPr>
        <p:grpSpPr>
          <a:xfrm>
            <a:off x="5393220" y="2831269"/>
            <a:ext cx="3132951" cy="639300"/>
            <a:chOff x="3648834" y="3084538"/>
            <a:chExt cx="3132951" cy="639300"/>
          </a:xfrm>
        </p:grpSpPr>
        <p:sp>
          <p:nvSpPr>
            <p:cNvPr id="177" name="Google Shape;177;p21"/>
            <p:cNvSpPr/>
            <p:nvPr/>
          </p:nvSpPr>
          <p:spPr>
            <a:xfrm rot="10800000">
              <a:off x="3648834" y="3084538"/>
              <a:ext cx="1837800" cy="639300"/>
            </a:xfrm>
            <a:custGeom>
              <a:rect b="b" l="l" r="r" t="t"/>
              <a:pathLst>
                <a:path extrusionOk="0" h="120000" w="12000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9385" y="119290"/>
                  </a:lnTo>
                  <a:lnTo>
                    <a:pt x="115298" y="112860"/>
                  </a:lnTo>
                  <a:cubicBezTo>
                    <a:pt x="103296" y="97691"/>
                    <a:pt x="64135" y="93695"/>
                    <a:pt x="60529" y="93738"/>
                  </a:cubicBezTo>
                  <a:cubicBezTo>
                    <a:pt x="45054" y="93837"/>
                    <a:pt x="41994" y="92997"/>
                    <a:pt x="31663" y="96697"/>
                  </a:cubicBezTo>
                  <a:cubicBezTo>
                    <a:pt x="21331" y="100396"/>
                    <a:pt x="13050" y="106171"/>
                    <a:pt x="0" y="120000"/>
                  </a:cubicBezTo>
                  <a:close/>
                </a:path>
              </a:pathLst>
            </a:custGeom>
            <a:gradFill>
              <a:gsLst>
                <a:gs pos="0">
                  <a:srgbClr val="1ED7BE">
                    <a:alpha val="74509"/>
                  </a:srgbClr>
                </a:gs>
                <a:gs pos="75000">
                  <a:srgbClr val="1BC5C5">
                    <a:alpha val="74509"/>
                  </a:srgbClr>
                </a:gs>
                <a:gs pos="100000">
                  <a:srgbClr val="1CD9BD">
                    <a:alpha val="7450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350691" y="3273659"/>
              <a:ext cx="434400" cy="434400"/>
            </a:xfrm>
            <a:prstGeom prst="ellipse">
              <a:avLst/>
            </a:prstGeom>
            <a:solidFill>
              <a:srgbClr val="1847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4306473" y="3364715"/>
              <a:ext cx="5649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60%</a:t>
              </a:r>
              <a:endParaRPr b="0" i="0" sz="1000" u="none" cap="none" strike="noStrike">
                <a:solidFill>
                  <a:srgbClr val="000000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5242581" y="3323813"/>
              <a:ext cx="15392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Jr. Data Scientist</a:t>
              </a:r>
              <a:endParaRPr/>
            </a:p>
          </p:txBody>
        </p:sp>
      </p:grpSp>
      <p:grpSp>
        <p:nvGrpSpPr>
          <p:cNvPr id="181" name="Google Shape;181;p21"/>
          <p:cNvGrpSpPr/>
          <p:nvPr/>
        </p:nvGrpSpPr>
        <p:grpSpPr>
          <a:xfrm>
            <a:off x="5033012" y="2220346"/>
            <a:ext cx="3599141" cy="692700"/>
            <a:chOff x="3288626" y="2473615"/>
            <a:chExt cx="3599141" cy="692700"/>
          </a:xfrm>
        </p:grpSpPr>
        <p:sp>
          <p:nvSpPr>
            <p:cNvPr id="182" name="Google Shape;182;p21"/>
            <p:cNvSpPr/>
            <p:nvPr/>
          </p:nvSpPr>
          <p:spPr>
            <a:xfrm rot="10800000">
              <a:off x="3288626" y="2473615"/>
              <a:ext cx="2589000" cy="692700"/>
            </a:xfrm>
            <a:custGeom>
              <a:rect b="b" l="l" r="r" t="t"/>
              <a:pathLst>
                <a:path extrusionOk="0" h="120000" w="120000">
                  <a:moveTo>
                    <a:pt x="103533" y="25191"/>
                  </a:moveTo>
                  <a:lnTo>
                    <a:pt x="16113" y="25191"/>
                  </a:lnTo>
                  <a:lnTo>
                    <a:pt x="16468" y="24492"/>
                  </a:lnTo>
                  <a:cubicBezTo>
                    <a:pt x="24817" y="9903"/>
                    <a:pt x="41101" y="0"/>
                    <a:pt x="59823" y="0"/>
                  </a:cubicBezTo>
                  <a:cubicBezTo>
                    <a:pt x="78544" y="0"/>
                    <a:pt x="94829" y="9903"/>
                    <a:pt x="103178" y="24492"/>
                  </a:cubicBezTo>
                  <a:lnTo>
                    <a:pt x="103533" y="25191"/>
                  </a:lnTo>
                  <a:close/>
                  <a:moveTo>
                    <a:pt x="0" y="120000"/>
                  </a:moveTo>
                  <a:lnTo>
                    <a:pt x="15886" y="25191"/>
                  </a:lnTo>
                  <a:lnTo>
                    <a:pt x="103500" y="25191"/>
                  </a:lnTo>
                  <a:lnTo>
                    <a:pt x="120000" y="119286"/>
                  </a:lnTo>
                  <a:lnTo>
                    <a:pt x="119385" y="119290"/>
                  </a:lnTo>
                  <a:lnTo>
                    <a:pt x="115298" y="112860"/>
                  </a:lnTo>
                  <a:cubicBezTo>
                    <a:pt x="103296" y="97691"/>
                    <a:pt x="82511" y="86907"/>
                    <a:pt x="59458" y="88840"/>
                  </a:cubicBezTo>
                  <a:cubicBezTo>
                    <a:pt x="36405" y="90772"/>
                    <a:pt x="16540" y="97691"/>
                    <a:pt x="4538" y="112860"/>
                  </a:cubicBezTo>
                  <a:lnTo>
                    <a:pt x="0" y="120000"/>
                  </a:lnTo>
                  <a:close/>
                </a:path>
              </a:pathLst>
            </a:custGeom>
            <a:gradFill>
              <a:gsLst>
                <a:gs pos="0">
                  <a:srgbClr val="1ED7BE">
                    <a:alpha val="74509"/>
                  </a:srgbClr>
                </a:gs>
                <a:gs pos="75000">
                  <a:srgbClr val="1BC5C5">
                    <a:alpha val="74509"/>
                  </a:srgbClr>
                </a:gs>
                <a:gs pos="100000">
                  <a:srgbClr val="1CD9BD">
                    <a:alpha val="74509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4350691" y="2704400"/>
              <a:ext cx="434400" cy="434400"/>
            </a:xfrm>
            <a:prstGeom prst="ellipse">
              <a:avLst/>
            </a:prstGeom>
            <a:solidFill>
              <a:srgbClr val="1847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4284559" y="2795437"/>
              <a:ext cx="6090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40%</a:t>
              </a:r>
              <a:endParaRPr b="0" i="0" sz="1000" u="none" cap="none" strike="noStrike">
                <a:solidFill>
                  <a:srgbClr val="000000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5558557" y="2758375"/>
              <a:ext cx="132921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Engineer</a:t>
              </a:r>
              <a:endParaRPr/>
            </a:p>
          </p:txBody>
        </p:sp>
      </p:grpSp>
      <p:grpSp>
        <p:nvGrpSpPr>
          <p:cNvPr id="186" name="Google Shape;186;p21"/>
          <p:cNvGrpSpPr/>
          <p:nvPr/>
        </p:nvGrpSpPr>
        <p:grpSpPr>
          <a:xfrm>
            <a:off x="4500494" y="1080255"/>
            <a:ext cx="4484627" cy="1236311"/>
            <a:chOff x="2429959" y="1076393"/>
            <a:chExt cx="4484627" cy="1236311"/>
          </a:xfrm>
        </p:grpSpPr>
        <p:grpSp>
          <p:nvGrpSpPr>
            <p:cNvPr id="187" name="Google Shape;187;p21"/>
            <p:cNvGrpSpPr/>
            <p:nvPr/>
          </p:nvGrpSpPr>
          <p:grpSpPr>
            <a:xfrm>
              <a:off x="2429959" y="1076393"/>
              <a:ext cx="3709200" cy="1236311"/>
              <a:chOff x="2695725" y="1301074"/>
              <a:chExt cx="3709200" cy="1236311"/>
            </a:xfrm>
          </p:grpSpPr>
          <p:sp>
            <p:nvSpPr>
              <p:cNvPr id="188" name="Google Shape;188;p21"/>
              <p:cNvSpPr/>
              <p:nvPr/>
            </p:nvSpPr>
            <p:spPr>
              <a:xfrm rot="10800000">
                <a:off x="2782868" y="1806585"/>
                <a:ext cx="3534600" cy="730800"/>
              </a:xfrm>
              <a:custGeom>
                <a:rect b="b" l="l" r="r" t="t"/>
                <a:pathLst>
                  <a:path extrusionOk="0" h="120000" w="120000">
                    <a:moveTo>
                      <a:pt x="103533" y="25191"/>
                    </a:moveTo>
                    <a:lnTo>
                      <a:pt x="16113" y="25191"/>
                    </a:lnTo>
                    <a:lnTo>
                      <a:pt x="16468" y="24492"/>
                    </a:lnTo>
                    <a:cubicBezTo>
                      <a:pt x="24817" y="9903"/>
                      <a:pt x="41101" y="0"/>
                      <a:pt x="59823" y="0"/>
                    </a:cubicBezTo>
                    <a:cubicBezTo>
                      <a:pt x="78544" y="0"/>
                      <a:pt x="94829" y="9903"/>
                      <a:pt x="103178" y="24492"/>
                    </a:cubicBezTo>
                    <a:lnTo>
                      <a:pt x="103533" y="25191"/>
                    </a:lnTo>
                    <a:close/>
                    <a:moveTo>
                      <a:pt x="0" y="120000"/>
                    </a:moveTo>
                    <a:lnTo>
                      <a:pt x="15886" y="25191"/>
                    </a:lnTo>
                    <a:lnTo>
                      <a:pt x="103500" y="25191"/>
                    </a:lnTo>
                    <a:lnTo>
                      <a:pt x="120000" y="119286"/>
                    </a:lnTo>
                    <a:lnTo>
                      <a:pt x="119385" y="119290"/>
                    </a:lnTo>
                    <a:lnTo>
                      <a:pt x="115298" y="112860"/>
                    </a:lnTo>
                    <a:cubicBezTo>
                      <a:pt x="103296" y="97691"/>
                      <a:pt x="82971" y="78054"/>
                      <a:pt x="59918" y="79987"/>
                    </a:cubicBezTo>
                    <a:cubicBezTo>
                      <a:pt x="36865" y="81920"/>
                      <a:pt x="16540" y="97691"/>
                      <a:pt x="4538" y="112860"/>
                    </a:cubicBezTo>
                    <a:lnTo>
                      <a:pt x="0" y="120000"/>
                    </a:lnTo>
                    <a:close/>
                  </a:path>
                </a:pathLst>
              </a:custGeom>
              <a:gradFill>
                <a:gsLst>
                  <a:gs pos="0">
                    <a:srgbClr val="1ED7BE">
                      <a:alpha val="74509"/>
                    </a:srgbClr>
                  </a:gs>
                  <a:gs pos="75000">
                    <a:srgbClr val="1BC5C5">
                      <a:alpha val="74509"/>
                    </a:srgbClr>
                  </a:gs>
                  <a:gs pos="100000">
                    <a:srgbClr val="1CD9BD">
                      <a:alpha val="74509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>
                <a:off x="2695725" y="1301074"/>
                <a:ext cx="3709200" cy="6741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93137" y="0"/>
                      <a:pt x="120000" y="27671"/>
                      <a:pt x="120000" y="61804"/>
                    </a:cubicBezTo>
                    <a:cubicBezTo>
                      <a:pt x="120000" y="87405"/>
                      <a:pt x="104889" y="109370"/>
                      <a:pt x="83354" y="118752"/>
                    </a:cubicBezTo>
                    <a:lnTo>
                      <a:pt x="79454" y="120000"/>
                    </a:lnTo>
                    <a:lnTo>
                      <a:pt x="76579" y="118085"/>
                    </a:lnTo>
                    <a:cubicBezTo>
                      <a:pt x="71483" y="115441"/>
                      <a:pt x="65881" y="113979"/>
                      <a:pt x="59999" y="113979"/>
                    </a:cubicBezTo>
                    <a:cubicBezTo>
                      <a:pt x="54118" y="113979"/>
                      <a:pt x="48516" y="115441"/>
                      <a:pt x="43420" y="118085"/>
                    </a:cubicBezTo>
                    <a:lnTo>
                      <a:pt x="40545" y="120000"/>
                    </a:lnTo>
                    <a:lnTo>
                      <a:pt x="36645" y="118752"/>
                    </a:lnTo>
                    <a:cubicBezTo>
                      <a:pt x="15110" y="109370"/>
                      <a:pt x="0" y="87405"/>
                      <a:pt x="0" y="61804"/>
                    </a:cubicBezTo>
                    <a:cubicBezTo>
                      <a:pt x="0" y="27671"/>
                      <a:pt x="26862" y="0"/>
                      <a:pt x="6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ED7BE">
                      <a:alpha val="74509"/>
                    </a:srgbClr>
                  </a:gs>
                  <a:gs pos="75000">
                    <a:srgbClr val="1BC5C5">
                      <a:alpha val="74509"/>
                    </a:srgbClr>
                  </a:gs>
                  <a:gs pos="100000">
                    <a:srgbClr val="1CD9BD">
                      <a:alpha val="74509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GROWTH FUNNEL</a:t>
                </a:r>
                <a:endParaRPr b="0" i="0" sz="2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0" name="Google Shape;190;p21"/>
            <p:cNvSpPr/>
            <p:nvPr/>
          </p:nvSpPr>
          <p:spPr>
            <a:xfrm>
              <a:off x="4052124" y="1846968"/>
              <a:ext cx="434400" cy="434400"/>
            </a:xfrm>
            <a:prstGeom prst="ellipse">
              <a:avLst/>
            </a:prstGeom>
            <a:solidFill>
              <a:srgbClr val="18476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4039078" y="1938014"/>
              <a:ext cx="502500" cy="2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Nixie One"/>
                  <a:ea typeface="Nixie One"/>
                  <a:cs typeface="Nixie One"/>
                  <a:sym typeface="Nixie One"/>
                </a:rPr>
                <a:t>20%</a:t>
              </a:r>
              <a:endParaRPr b="0" i="0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5713616" y="1852264"/>
              <a:ext cx="120097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Analyst</a:t>
              </a:r>
              <a:endParaRPr/>
            </a:p>
          </p:txBody>
        </p:sp>
      </p:grpSp>
      <p:sp>
        <p:nvSpPr>
          <p:cNvPr id="193" name="Google Shape;193;p21"/>
          <p:cNvSpPr/>
          <p:nvPr/>
        </p:nvSpPr>
        <p:spPr>
          <a:xfrm>
            <a:off x="638237" y="1319033"/>
            <a:ext cx="377627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A528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Project Experience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A528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 Approach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A528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Webinars By Experts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A528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Online Classes by Faculty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649887" y="1011256"/>
            <a:ext cx="3617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Key Takeaways from the Course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677334" y="103460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General Business Understanding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677334" y="1695005"/>
            <a:ext cx="8596668" cy="470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order to run a business , the IT Team across different functions of an organization runs various reports &amp; brings out quality insights from them.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These reports will vary across time &amp; will have some of the variables that are designed as part of the report.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Most of them are visualized in different tools &amp; then the business takes a decision based on it &amp; their intuition.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Soon people realized that it wasn’t really helping them as they always felt that there was another reason behind success/failure of a project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While mathematical scientists came up various approaches, one of them , really struck the chord. It was statistics in association with mathematics.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These methodologies became very popular soon &amp; people started realizing value from them. It all started with elementary statistics &amp; moved on to advanced algorithms.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677334" y="107324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Google Trends on Machine Learning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916049" y="2081574"/>
            <a:ext cx="8596801" cy="402898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677334" y="135657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Data Science Based Understanding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677334" y="2016974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Usage of data science techniques &amp; algorithms started becoming more prevalent in the last 10 years with advanced usage based on big data stacks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With the advent tools such as Spark, Nifi etc. handling huge amounts of data has become still more feasible &amp; easy to manage.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business is looking for more scalable, easy-to-manage &amp; cost effective solutions for different problems such as understanding the text data, CRM systems, social media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Usage of Chatbots has become really easy with the advent of API such as IBM Watson, AWS Lex. Frameworks such as RASA are also available with pre-trained answering mechanisms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88134" y="909874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AI/ML/DS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5161177" y="1801025"/>
            <a:ext cx="456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the analysis and study of data.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Data Scientist is responsible for making decisions that benefit companies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5161185" y="3630193"/>
            <a:ext cx="61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r>
              <a:rPr b="0" i="0" lang="en-US" sz="18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is a tool for Data Scientist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5161178" y="4279550"/>
            <a:ext cx="427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b="0" i="0" lang="en-US" sz="1800" u="none" cap="none" strike="noStrike">
                <a:solidFill>
                  <a:srgbClr val="444444"/>
                </a:solidFill>
                <a:latin typeface="Calibri"/>
                <a:ea typeface="Calibri"/>
                <a:cs typeface="Calibri"/>
                <a:sym typeface="Calibri"/>
              </a:rPr>
              <a:t> is the scientific study and analysis through statistical modelling and computing algorithms that allow systems to make autonomous decisions without explicit intervention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 science vs machine learning " id="221" name="Google Shape;221;p25"/>
          <p:cNvSpPr/>
          <p:nvPr/>
        </p:nvSpPr>
        <p:spPr>
          <a:xfrm>
            <a:off x="888122" y="1729403"/>
            <a:ext cx="4273054" cy="433314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888134" y="909874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AI/ML/DS</a:t>
            </a:r>
            <a:endParaRPr/>
          </a:p>
        </p:txBody>
      </p:sp>
      <p:sp>
        <p:nvSpPr>
          <p:cNvPr descr="Image result for skill set of a data scientist" id="227" name="Google Shape;227;p26"/>
          <p:cNvSpPr/>
          <p:nvPr/>
        </p:nvSpPr>
        <p:spPr>
          <a:xfrm>
            <a:off x="5379565" y="1680970"/>
            <a:ext cx="4308760" cy="40100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8" name="Google Shape;228;p26"/>
          <p:cNvSpPr txBox="1"/>
          <p:nvPr/>
        </p:nvSpPr>
        <p:spPr>
          <a:xfrm>
            <a:off x="888126" y="1797175"/>
            <a:ext cx="4644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1" i="0" lang="en-US" sz="1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Management Professional: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Affiliated with the role of a database administrator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1" i="0" lang="en-US" sz="1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Engineer: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While as a data management professional you will manage data infrastructure, as a data engineer, you will design and implement the data infrastructure : Big Data Engineer, Azure ML engineer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1" i="0" lang="en-US" sz="1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Business Analyst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came into existence to bridge the gap between Data Science and business functions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1" i="0" lang="en-US" sz="1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statistics and programming both become essential assets for a machine learning professional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1" i="0" lang="en-US" sz="1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Scientist: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uses all the roles and technologies listed above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677334" y="82854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Typical Data Science Cycle</a:t>
            </a:r>
            <a:endParaRPr/>
          </a:p>
        </p:txBody>
      </p:sp>
      <p:grpSp>
        <p:nvGrpSpPr>
          <p:cNvPr id="234" name="Google Shape;234;p27"/>
          <p:cNvGrpSpPr/>
          <p:nvPr/>
        </p:nvGrpSpPr>
        <p:grpSpPr>
          <a:xfrm>
            <a:off x="2506461" y="2356063"/>
            <a:ext cx="4939115" cy="3903454"/>
            <a:chOff x="1828598" y="-23468"/>
            <a:chExt cx="4939115" cy="3903454"/>
          </a:xfrm>
        </p:grpSpPr>
        <p:sp>
          <p:nvSpPr>
            <p:cNvPr id="235" name="Google Shape;235;p27"/>
            <p:cNvSpPr/>
            <p:nvPr/>
          </p:nvSpPr>
          <p:spPr>
            <a:xfrm>
              <a:off x="2372626" y="-23468"/>
              <a:ext cx="3851059" cy="3851059"/>
            </a:xfrm>
            <a:custGeom>
              <a:rect b="b" l="l" r="r" t="t"/>
              <a:pathLst>
                <a:path extrusionOk="0" h="120000" w="12000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390464" y="1449"/>
              <a:ext cx="1815383" cy="907691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7"/>
            <p:cNvSpPr txBox="1"/>
            <p:nvPr/>
          </p:nvSpPr>
          <p:spPr>
            <a:xfrm>
              <a:off x="3434774" y="45759"/>
              <a:ext cx="1726763" cy="819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4952330" y="1136211"/>
              <a:ext cx="1815383" cy="907691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7"/>
            <p:cNvSpPr txBox="1"/>
            <p:nvPr/>
          </p:nvSpPr>
          <p:spPr>
            <a:xfrm>
              <a:off x="4996640" y="1180521"/>
              <a:ext cx="1726763" cy="819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355750" y="2972295"/>
              <a:ext cx="1815383" cy="907691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7"/>
            <p:cNvSpPr txBox="1"/>
            <p:nvPr/>
          </p:nvSpPr>
          <p:spPr>
            <a:xfrm>
              <a:off x="4400060" y="3016605"/>
              <a:ext cx="1726763" cy="819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425178" y="2972295"/>
              <a:ext cx="1815383" cy="907691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 txBox="1"/>
            <p:nvPr/>
          </p:nvSpPr>
          <p:spPr>
            <a:xfrm>
              <a:off x="2469488" y="3016605"/>
              <a:ext cx="1726763" cy="819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1828598" y="1136211"/>
              <a:ext cx="1815383" cy="907691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7"/>
            <p:cNvSpPr txBox="1"/>
            <p:nvPr/>
          </p:nvSpPr>
          <p:spPr>
            <a:xfrm>
              <a:off x="1872908" y="1180521"/>
              <a:ext cx="1726763" cy="8190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