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445" r:id="rId3"/>
    <p:sldId id="863" r:id="rId4"/>
    <p:sldId id="894" r:id="rId5"/>
    <p:sldId id="896" r:id="rId6"/>
    <p:sldId id="895" r:id="rId7"/>
    <p:sldId id="903" r:id="rId8"/>
    <p:sldId id="260" r:id="rId9"/>
    <p:sldId id="897" r:id="rId10"/>
    <p:sldId id="268" r:id="rId11"/>
    <p:sldId id="899" r:id="rId12"/>
    <p:sldId id="898" r:id="rId13"/>
    <p:sldId id="900" r:id="rId14"/>
    <p:sldId id="901" r:id="rId15"/>
    <p:sldId id="892" r:id="rId16"/>
    <p:sldId id="893" r:id="rId17"/>
    <p:sldId id="270" r:id="rId18"/>
    <p:sldId id="90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81CBD5-EA48-4417-9417-FCB937904D6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C889A33-2ADB-44CE-B499-92498A4D3D8F}">
      <dgm:prSet phldrT="[Text]" custT="1"/>
      <dgm:spPr/>
      <dgm:t>
        <a:bodyPr/>
        <a:lstStyle/>
        <a:p>
          <a:r>
            <a:rPr lang="en-US" sz="1400" dirty="0"/>
            <a:t>Supervised ML</a:t>
          </a:r>
        </a:p>
        <a:p>
          <a:r>
            <a:rPr lang="en-US" sz="1400" dirty="0"/>
            <a:t>(Target Variables)</a:t>
          </a:r>
          <a:endParaRPr lang="en-IN" sz="1400" dirty="0"/>
        </a:p>
      </dgm:t>
    </dgm:pt>
    <dgm:pt modelId="{76CD1ABF-C343-4DA5-88AF-22F2F408B522}" type="parTrans" cxnId="{9F885522-26CA-4B7A-89E3-238A8EA4E669}">
      <dgm:prSet/>
      <dgm:spPr/>
      <dgm:t>
        <a:bodyPr/>
        <a:lstStyle/>
        <a:p>
          <a:endParaRPr lang="en-IN" sz="1000"/>
        </a:p>
      </dgm:t>
    </dgm:pt>
    <dgm:pt modelId="{8E993672-2FDF-43A0-92CB-A12DB99F7E60}" type="sibTrans" cxnId="{9F885522-26CA-4B7A-89E3-238A8EA4E669}">
      <dgm:prSet/>
      <dgm:spPr/>
      <dgm:t>
        <a:bodyPr/>
        <a:lstStyle/>
        <a:p>
          <a:endParaRPr lang="en-IN" sz="1000"/>
        </a:p>
      </dgm:t>
    </dgm:pt>
    <dgm:pt modelId="{F16EE1EF-E459-4FBB-870C-7EAE8FC52AA8}">
      <dgm:prSet phldrT="[Text]" custT="1"/>
      <dgm:spPr/>
      <dgm:t>
        <a:bodyPr/>
        <a:lstStyle/>
        <a:p>
          <a:r>
            <a:rPr lang="en-IN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Classification</a:t>
          </a:r>
        </a:p>
      </dgm:t>
    </dgm:pt>
    <dgm:pt modelId="{69CABDB9-5007-43C6-AA54-86F892A32636}" type="parTrans" cxnId="{240A284F-6074-41DB-8E0D-76C5B41FCDEC}">
      <dgm:prSet/>
      <dgm:spPr/>
      <dgm:t>
        <a:bodyPr/>
        <a:lstStyle/>
        <a:p>
          <a:endParaRPr lang="en-IN" sz="1000"/>
        </a:p>
      </dgm:t>
    </dgm:pt>
    <dgm:pt modelId="{7DC32C17-9C19-4C77-AFE1-AD2E27CAD973}" type="sibTrans" cxnId="{240A284F-6074-41DB-8E0D-76C5B41FCDEC}">
      <dgm:prSet/>
      <dgm:spPr/>
      <dgm:t>
        <a:bodyPr/>
        <a:lstStyle/>
        <a:p>
          <a:endParaRPr lang="en-IN" sz="1000"/>
        </a:p>
      </dgm:t>
    </dgm:pt>
    <dgm:pt modelId="{FFC6566D-B217-4030-ABC4-0ACE3317E82E}">
      <dgm:prSet custT="1"/>
      <dgm:spPr/>
      <dgm:t>
        <a:bodyPr/>
        <a:lstStyle/>
        <a:p>
          <a:r>
            <a:rPr lang="en-US" sz="1400" dirty="0"/>
            <a:t>Regression</a:t>
          </a:r>
          <a:endParaRPr lang="en-IN" sz="1400" dirty="0"/>
        </a:p>
      </dgm:t>
    </dgm:pt>
    <dgm:pt modelId="{3D0DAE20-271A-4AD7-9EF7-749F10ADD5B5}" type="parTrans" cxnId="{EB234E0C-441F-468D-8B98-66774D69FCA9}">
      <dgm:prSet/>
      <dgm:spPr/>
      <dgm:t>
        <a:bodyPr/>
        <a:lstStyle/>
        <a:p>
          <a:endParaRPr lang="en-IN" sz="1200"/>
        </a:p>
      </dgm:t>
    </dgm:pt>
    <dgm:pt modelId="{610D6EBA-D306-42D1-9418-3941505BC3FF}" type="sibTrans" cxnId="{EB234E0C-441F-468D-8B98-66774D69FCA9}">
      <dgm:prSet/>
      <dgm:spPr/>
      <dgm:t>
        <a:bodyPr/>
        <a:lstStyle/>
        <a:p>
          <a:endParaRPr lang="en-IN" sz="1200"/>
        </a:p>
      </dgm:t>
    </dgm:pt>
    <dgm:pt modelId="{6220FBFB-3C80-4EAA-BF2F-19A14E80B690}">
      <dgm:prSet custT="1"/>
      <dgm:spPr/>
      <dgm:t>
        <a:bodyPr/>
        <a:lstStyle/>
        <a:p>
          <a:r>
            <a:rPr lang="en-US" sz="1400" dirty="0"/>
            <a:t>Linear Regression (Causal) , Decision Tree,</a:t>
          </a:r>
        </a:p>
        <a:p>
          <a:r>
            <a:rPr lang="en-US" sz="1400" dirty="0"/>
            <a:t>KNN</a:t>
          </a:r>
          <a:endParaRPr lang="en-IN" sz="1400" dirty="0"/>
        </a:p>
      </dgm:t>
    </dgm:pt>
    <dgm:pt modelId="{AB1B5D11-BEBC-46C7-9A78-22051B16C313}" type="parTrans" cxnId="{295353B6-2F5A-40E0-A537-2F065886B32C}">
      <dgm:prSet/>
      <dgm:spPr/>
      <dgm:t>
        <a:bodyPr/>
        <a:lstStyle/>
        <a:p>
          <a:endParaRPr lang="en-IN"/>
        </a:p>
      </dgm:t>
    </dgm:pt>
    <dgm:pt modelId="{9C1090FF-1F50-49FD-8195-C4CE7AE0910A}" type="sibTrans" cxnId="{295353B6-2F5A-40E0-A537-2F065886B32C}">
      <dgm:prSet/>
      <dgm:spPr/>
      <dgm:t>
        <a:bodyPr/>
        <a:lstStyle/>
        <a:p>
          <a:endParaRPr lang="en-IN"/>
        </a:p>
      </dgm:t>
    </dgm:pt>
    <dgm:pt modelId="{BB945297-D97F-48E7-B8EB-419774D2E9BE}">
      <dgm:prSet custT="1"/>
      <dgm:spPr/>
      <dgm:t>
        <a:bodyPr/>
        <a:lstStyle/>
        <a:p>
          <a:r>
            <a:rPr lang="en-US" sz="1400" dirty="0"/>
            <a:t>Logistic Regression , Decision Tree,</a:t>
          </a:r>
        </a:p>
        <a:p>
          <a:r>
            <a:rPr lang="en-US" sz="1400" dirty="0"/>
            <a:t>KNN</a:t>
          </a:r>
          <a:endParaRPr lang="en-IN" sz="1400" dirty="0"/>
        </a:p>
      </dgm:t>
    </dgm:pt>
    <dgm:pt modelId="{798927BB-77BB-4C8B-905B-5CB7ADACBC7A}" type="parTrans" cxnId="{C0B81039-80FB-4A05-9995-218B8C791C0B}">
      <dgm:prSet/>
      <dgm:spPr/>
    </dgm:pt>
    <dgm:pt modelId="{B7C58D15-4291-4505-93A4-6B0D52F89D5B}" type="sibTrans" cxnId="{C0B81039-80FB-4A05-9995-218B8C791C0B}">
      <dgm:prSet/>
      <dgm:spPr/>
    </dgm:pt>
    <dgm:pt modelId="{DF5DE229-22AC-4657-9006-0D4C33A85328}" type="pres">
      <dgm:prSet presAssocID="{8781CBD5-EA48-4417-9417-FCB937904D6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AC972D-BA0A-478A-943A-6864D2AAE205}" type="pres">
      <dgm:prSet presAssocID="{DC889A33-2ADB-44CE-B499-92498A4D3D8F}" presName="hierRoot1" presStyleCnt="0">
        <dgm:presLayoutVars>
          <dgm:hierBranch val="init"/>
        </dgm:presLayoutVars>
      </dgm:prSet>
      <dgm:spPr/>
    </dgm:pt>
    <dgm:pt modelId="{2519BDED-E2DB-4BD9-8438-DC87ACFF044F}" type="pres">
      <dgm:prSet presAssocID="{DC889A33-2ADB-44CE-B499-92498A4D3D8F}" presName="rootComposite1" presStyleCnt="0"/>
      <dgm:spPr/>
    </dgm:pt>
    <dgm:pt modelId="{65635382-5B08-456C-96AB-D85A3C61A94D}" type="pres">
      <dgm:prSet presAssocID="{DC889A33-2ADB-44CE-B499-92498A4D3D8F}" presName="rootText1" presStyleLbl="node0" presStyleIdx="0" presStyleCnt="1">
        <dgm:presLayoutVars>
          <dgm:chPref val="3"/>
        </dgm:presLayoutVars>
      </dgm:prSet>
      <dgm:spPr/>
    </dgm:pt>
    <dgm:pt modelId="{7175B93A-81BE-46C7-9B64-FE3173645DE8}" type="pres">
      <dgm:prSet presAssocID="{DC889A33-2ADB-44CE-B499-92498A4D3D8F}" presName="rootConnector1" presStyleLbl="node1" presStyleIdx="0" presStyleCnt="0"/>
      <dgm:spPr/>
    </dgm:pt>
    <dgm:pt modelId="{B246EC64-6C94-4944-9CAA-7FC0ADF1B4FE}" type="pres">
      <dgm:prSet presAssocID="{DC889A33-2ADB-44CE-B499-92498A4D3D8F}" presName="hierChild2" presStyleCnt="0"/>
      <dgm:spPr/>
    </dgm:pt>
    <dgm:pt modelId="{742C90C9-1601-43A8-8AA1-DBAF0F744752}" type="pres">
      <dgm:prSet presAssocID="{3D0DAE20-271A-4AD7-9EF7-749F10ADD5B5}" presName="Name37" presStyleLbl="parChTrans1D2" presStyleIdx="0" presStyleCnt="2"/>
      <dgm:spPr/>
    </dgm:pt>
    <dgm:pt modelId="{330A3D3C-5A66-44D0-B394-02167E2EC5DD}" type="pres">
      <dgm:prSet presAssocID="{FFC6566D-B217-4030-ABC4-0ACE3317E82E}" presName="hierRoot2" presStyleCnt="0">
        <dgm:presLayoutVars>
          <dgm:hierBranch val="init"/>
        </dgm:presLayoutVars>
      </dgm:prSet>
      <dgm:spPr/>
    </dgm:pt>
    <dgm:pt modelId="{DFC7DACA-1CF4-4AB3-8954-CA66944EF3AB}" type="pres">
      <dgm:prSet presAssocID="{FFC6566D-B217-4030-ABC4-0ACE3317E82E}" presName="rootComposite" presStyleCnt="0"/>
      <dgm:spPr/>
    </dgm:pt>
    <dgm:pt modelId="{AE0604E3-00FA-4F2A-8967-4842F43D2CAA}" type="pres">
      <dgm:prSet presAssocID="{FFC6566D-B217-4030-ABC4-0ACE3317E82E}" presName="rootText" presStyleLbl="node2" presStyleIdx="0" presStyleCnt="2">
        <dgm:presLayoutVars>
          <dgm:chPref val="3"/>
        </dgm:presLayoutVars>
      </dgm:prSet>
      <dgm:spPr/>
    </dgm:pt>
    <dgm:pt modelId="{BF9DA245-A23F-4672-8DA4-E8259FD02F10}" type="pres">
      <dgm:prSet presAssocID="{FFC6566D-B217-4030-ABC4-0ACE3317E82E}" presName="rootConnector" presStyleLbl="node2" presStyleIdx="0" presStyleCnt="2"/>
      <dgm:spPr/>
    </dgm:pt>
    <dgm:pt modelId="{DC0CD54C-138E-4796-977B-C593BD9CFBE6}" type="pres">
      <dgm:prSet presAssocID="{FFC6566D-B217-4030-ABC4-0ACE3317E82E}" presName="hierChild4" presStyleCnt="0"/>
      <dgm:spPr/>
    </dgm:pt>
    <dgm:pt modelId="{54816DF1-7CD4-4E1A-A4F3-D5F71671557A}" type="pres">
      <dgm:prSet presAssocID="{AB1B5D11-BEBC-46C7-9A78-22051B16C313}" presName="Name37" presStyleLbl="parChTrans1D3" presStyleIdx="0" presStyleCnt="2"/>
      <dgm:spPr/>
    </dgm:pt>
    <dgm:pt modelId="{B5F0DDAB-F111-41F2-92FC-F5A1AC1882BC}" type="pres">
      <dgm:prSet presAssocID="{6220FBFB-3C80-4EAA-BF2F-19A14E80B690}" presName="hierRoot2" presStyleCnt="0">
        <dgm:presLayoutVars>
          <dgm:hierBranch val="init"/>
        </dgm:presLayoutVars>
      </dgm:prSet>
      <dgm:spPr/>
    </dgm:pt>
    <dgm:pt modelId="{822D0E19-53E6-4073-A8F1-DC60C9E362F0}" type="pres">
      <dgm:prSet presAssocID="{6220FBFB-3C80-4EAA-BF2F-19A14E80B690}" presName="rootComposite" presStyleCnt="0"/>
      <dgm:spPr/>
    </dgm:pt>
    <dgm:pt modelId="{378C2ECB-4592-4650-828E-D494B11129EA}" type="pres">
      <dgm:prSet presAssocID="{6220FBFB-3C80-4EAA-BF2F-19A14E80B690}" presName="rootText" presStyleLbl="node3" presStyleIdx="0" presStyleCnt="2">
        <dgm:presLayoutVars>
          <dgm:chPref val="3"/>
        </dgm:presLayoutVars>
      </dgm:prSet>
      <dgm:spPr/>
    </dgm:pt>
    <dgm:pt modelId="{5F7055BC-7077-4087-9EAC-96A89BD412C3}" type="pres">
      <dgm:prSet presAssocID="{6220FBFB-3C80-4EAA-BF2F-19A14E80B690}" presName="rootConnector" presStyleLbl="node3" presStyleIdx="0" presStyleCnt="2"/>
      <dgm:spPr/>
    </dgm:pt>
    <dgm:pt modelId="{D6415012-5995-42B5-A4B1-9D8376F6BD6A}" type="pres">
      <dgm:prSet presAssocID="{6220FBFB-3C80-4EAA-BF2F-19A14E80B690}" presName="hierChild4" presStyleCnt="0"/>
      <dgm:spPr/>
    </dgm:pt>
    <dgm:pt modelId="{11626F1F-937A-44CC-9BE4-EEC0ED779687}" type="pres">
      <dgm:prSet presAssocID="{6220FBFB-3C80-4EAA-BF2F-19A14E80B690}" presName="hierChild5" presStyleCnt="0"/>
      <dgm:spPr/>
    </dgm:pt>
    <dgm:pt modelId="{DCFD1EDB-9EF1-4C52-A3E4-DD6D8C19AD1C}" type="pres">
      <dgm:prSet presAssocID="{FFC6566D-B217-4030-ABC4-0ACE3317E82E}" presName="hierChild5" presStyleCnt="0"/>
      <dgm:spPr/>
    </dgm:pt>
    <dgm:pt modelId="{1F9D50AF-8BFD-40E5-A695-21EC689E5AB5}" type="pres">
      <dgm:prSet presAssocID="{69CABDB9-5007-43C6-AA54-86F892A32636}" presName="Name37" presStyleLbl="parChTrans1D2" presStyleIdx="1" presStyleCnt="2"/>
      <dgm:spPr/>
    </dgm:pt>
    <dgm:pt modelId="{50E732F9-76E8-4114-A566-178247D681B9}" type="pres">
      <dgm:prSet presAssocID="{F16EE1EF-E459-4FBB-870C-7EAE8FC52AA8}" presName="hierRoot2" presStyleCnt="0">
        <dgm:presLayoutVars>
          <dgm:hierBranch val="init"/>
        </dgm:presLayoutVars>
      </dgm:prSet>
      <dgm:spPr/>
    </dgm:pt>
    <dgm:pt modelId="{26D4882B-92CE-4DF3-AAAD-C69188CDC3D9}" type="pres">
      <dgm:prSet presAssocID="{F16EE1EF-E459-4FBB-870C-7EAE8FC52AA8}" presName="rootComposite" presStyleCnt="0"/>
      <dgm:spPr/>
    </dgm:pt>
    <dgm:pt modelId="{BCA5D898-99F2-4EBB-9A4C-29265A1BD3E6}" type="pres">
      <dgm:prSet presAssocID="{F16EE1EF-E459-4FBB-870C-7EAE8FC52AA8}" presName="rootText" presStyleLbl="node2" presStyleIdx="1" presStyleCnt="2" custLinFactNeighborX="-739" custLinFactNeighborY="4062">
        <dgm:presLayoutVars>
          <dgm:chPref val="3"/>
        </dgm:presLayoutVars>
      </dgm:prSet>
      <dgm:spPr/>
    </dgm:pt>
    <dgm:pt modelId="{7403C422-6411-4E48-A453-0D4A9D5ABFBE}" type="pres">
      <dgm:prSet presAssocID="{F16EE1EF-E459-4FBB-870C-7EAE8FC52AA8}" presName="rootConnector" presStyleLbl="node2" presStyleIdx="1" presStyleCnt="2"/>
      <dgm:spPr/>
    </dgm:pt>
    <dgm:pt modelId="{4000E2BC-2AF0-437E-B707-C7EF0DE55AD7}" type="pres">
      <dgm:prSet presAssocID="{F16EE1EF-E459-4FBB-870C-7EAE8FC52AA8}" presName="hierChild4" presStyleCnt="0"/>
      <dgm:spPr/>
    </dgm:pt>
    <dgm:pt modelId="{CA8B750B-A26C-464C-8BC5-5ADA3F9EAF68}" type="pres">
      <dgm:prSet presAssocID="{798927BB-77BB-4C8B-905B-5CB7ADACBC7A}" presName="Name37" presStyleLbl="parChTrans1D3" presStyleIdx="1" presStyleCnt="2"/>
      <dgm:spPr/>
    </dgm:pt>
    <dgm:pt modelId="{9817881B-6631-479C-85D8-EB6C8825F15D}" type="pres">
      <dgm:prSet presAssocID="{BB945297-D97F-48E7-B8EB-419774D2E9BE}" presName="hierRoot2" presStyleCnt="0">
        <dgm:presLayoutVars>
          <dgm:hierBranch val="init"/>
        </dgm:presLayoutVars>
      </dgm:prSet>
      <dgm:spPr/>
    </dgm:pt>
    <dgm:pt modelId="{D7CC9BFA-D615-407E-A3E3-3645495031C0}" type="pres">
      <dgm:prSet presAssocID="{BB945297-D97F-48E7-B8EB-419774D2E9BE}" presName="rootComposite" presStyleCnt="0"/>
      <dgm:spPr/>
    </dgm:pt>
    <dgm:pt modelId="{F055DC32-003E-4528-8A8F-5CB75536F0DB}" type="pres">
      <dgm:prSet presAssocID="{BB945297-D97F-48E7-B8EB-419774D2E9BE}" presName="rootText" presStyleLbl="node3" presStyleIdx="1" presStyleCnt="2">
        <dgm:presLayoutVars>
          <dgm:chPref val="3"/>
        </dgm:presLayoutVars>
      </dgm:prSet>
      <dgm:spPr/>
    </dgm:pt>
    <dgm:pt modelId="{FF326236-AD55-48FA-AE68-F3DBF832AFFD}" type="pres">
      <dgm:prSet presAssocID="{BB945297-D97F-48E7-B8EB-419774D2E9BE}" presName="rootConnector" presStyleLbl="node3" presStyleIdx="1" presStyleCnt="2"/>
      <dgm:spPr/>
    </dgm:pt>
    <dgm:pt modelId="{BB96D2F9-8A4B-458D-965C-56CA8A4DEF89}" type="pres">
      <dgm:prSet presAssocID="{BB945297-D97F-48E7-B8EB-419774D2E9BE}" presName="hierChild4" presStyleCnt="0"/>
      <dgm:spPr/>
    </dgm:pt>
    <dgm:pt modelId="{5C192412-5236-4221-A316-82EEFCA58783}" type="pres">
      <dgm:prSet presAssocID="{BB945297-D97F-48E7-B8EB-419774D2E9BE}" presName="hierChild5" presStyleCnt="0"/>
      <dgm:spPr/>
    </dgm:pt>
    <dgm:pt modelId="{A0ADD72C-5B56-4B61-80BB-C7A9803F82D1}" type="pres">
      <dgm:prSet presAssocID="{F16EE1EF-E459-4FBB-870C-7EAE8FC52AA8}" presName="hierChild5" presStyleCnt="0"/>
      <dgm:spPr/>
    </dgm:pt>
    <dgm:pt modelId="{CD5F1BB2-EFF7-45CB-B124-5DE65034C933}" type="pres">
      <dgm:prSet presAssocID="{DC889A33-2ADB-44CE-B499-92498A4D3D8F}" presName="hierChild3" presStyleCnt="0"/>
      <dgm:spPr/>
    </dgm:pt>
  </dgm:ptLst>
  <dgm:cxnLst>
    <dgm:cxn modelId="{EB234E0C-441F-468D-8B98-66774D69FCA9}" srcId="{DC889A33-2ADB-44CE-B499-92498A4D3D8F}" destId="{FFC6566D-B217-4030-ABC4-0ACE3317E82E}" srcOrd="0" destOrd="0" parTransId="{3D0DAE20-271A-4AD7-9EF7-749F10ADD5B5}" sibTransId="{610D6EBA-D306-42D1-9418-3941505BC3FF}"/>
    <dgm:cxn modelId="{362A0C21-73B4-4C96-B92F-6FE72634B34D}" type="presOf" srcId="{8781CBD5-EA48-4417-9417-FCB937904D6B}" destId="{DF5DE229-22AC-4657-9006-0D4C33A85328}" srcOrd="0" destOrd="0" presId="urn:microsoft.com/office/officeart/2005/8/layout/orgChart1"/>
    <dgm:cxn modelId="{9F885522-26CA-4B7A-89E3-238A8EA4E669}" srcId="{8781CBD5-EA48-4417-9417-FCB937904D6B}" destId="{DC889A33-2ADB-44CE-B499-92498A4D3D8F}" srcOrd="0" destOrd="0" parTransId="{76CD1ABF-C343-4DA5-88AF-22F2F408B522}" sibTransId="{8E993672-2FDF-43A0-92CB-A12DB99F7E60}"/>
    <dgm:cxn modelId="{C0B81039-80FB-4A05-9995-218B8C791C0B}" srcId="{F16EE1EF-E459-4FBB-870C-7EAE8FC52AA8}" destId="{BB945297-D97F-48E7-B8EB-419774D2E9BE}" srcOrd="0" destOrd="0" parTransId="{798927BB-77BB-4C8B-905B-5CB7ADACBC7A}" sibTransId="{B7C58D15-4291-4505-93A4-6B0D52F89D5B}"/>
    <dgm:cxn modelId="{F87C2762-302E-4C1A-92C3-1F24B0079931}" type="presOf" srcId="{798927BB-77BB-4C8B-905B-5CB7ADACBC7A}" destId="{CA8B750B-A26C-464C-8BC5-5ADA3F9EAF68}" srcOrd="0" destOrd="0" presId="urn:microsoft.com/office/officeart/2005/8/layout/orgChart1"/>
    <dgm:cxn modelId="{BB022149-163E-4538-AD28-7BC19D9BC991}" type="presOf" srcId="{DC889A33-2ADB-44CE-B499-92498A4D3D8F}" destId="{65635382-5B08-456C-96AB-D85A3C61A94D}" srcOrd="0" destOrd="0" presId="urn:microsoft.com/office/officeart/2005/8/layout/orgChart1"/>
    <dgm:cxn modelId="{240A284F-6074-41DB-8E0D-76C5B41FCDEC}" srcId="{DC889A33-2ADB-44CE-B499-92498A4D3D8F}" destId="{F16EE1EF-E459-4FBB-870C-7EAE8FC52AA8}" srcOrd="1" destOrd="0" parTransId="{69CABDB9-5007-43C6-AA54-86F892A32636}" sibTransId="{7DC32C17-9C19-4C77-AFE1-AD2E27CAD973}"/>
    <dgm:cxn modelId="{2ABE3F8E-7467-4B4E-83EA-0B298797876B}" type="presOf" srcId="{F16EE1EF-E459-4FBB-870C-7EAE8FC52AA8}" destId="{BCA5D898-99F2-4EBB-9A4C-29265A1BD3E6}" srcOrd="0" destOrd="0" presId="urn:microsoft.com/office/officeart/2005/8/layout/orgChart1"/>
    <dgm:cxn modelId="{5E579A92-6DE7-4335-A3D9-0EAC8D382F7D}" type="presOf" srcId="{69CABDB9-5007-43C6-AA54-86F892A32636}" destId="{1F9D50AF-8BFD-40E5-A695-21EC689E5AB5}" srcOrd="0" destOrd="0" presId="urn:microsoft.com/office/officeart/2005/8/layout/orgChart1"/>
    <dgm:cxn modelId="{E2BAF193-82F1-4409-B4B0-D151B99889D8}" type="presOf" srcId="{F16EE1EF-E459-4FBB-870C-7EAE8FC52AA8}" destId="{7403C422-6411-4E48-A453-0D4A9D5ABFBE}" srcOrd="1" destOrd="0" presId="urn:microsoft.com/office/officeart/2005/8/layout/orgChart1"/>
    <dgm:cxn modelId="{053F37A1-BB87-48C8-A4B7-339D2D34CC16}" type="presOf" srcId="{3D0DAE20-271A-4AD7-9EF7-749F10ADD5B5}" destId="{742C90C9-1601-43A8-8AA1-DBAF0F744752}" srcOrd="0" destOrd="0" presId="urn:microsoft.com/office/officeart/2005/8/layout/orgChart1"/>
    <dgm:cxn modelId="{54B1E4A1-3962-4183-979A-3ADAA981F805}" type="presOf" srcId="{6220FBFB-3C80-4EAA-BF2F-19A14E80B690}" destId="{5F7055BC-7077-4087-9EAC-96A89BD412C3}" srcOrd="1" destOrd="0" presId="urn:microsoft.com/office/officeart/2005/8/layout/orgChart1"/>
    <dgm:cxn modelId="{5A2118B0-9E48-4F77-8791-4659BEDA8335}" type="presOf" srcId="{BB945297-D97F-48E7-B8EB-419774D2E9BE}" destId="{F055DC32-003E-4528-8A8F-5CB75536F0DB}" srcOrd="0" destOrd="0" presId="urn:microsoft.com/office/officeart/2005/8/layout/orgChart1"/>
    <dgm:cxn modelId="{295353B6-2F5A-40E0-A537-2F065886B32C}" srcId="{FFC6566D-B217-4030-ABC4-0ACE3317E82E}" destId="{6220FBFB-3C80-4EAA-BF2F-19A14E80B690}" srcOrd="0" destOrd="0" parTransId="{AB1B5D11-BEBC-46C7-9A78-22051B16C313}" sibTransId="{9C1090FF-1F50-49FD-8195-C4CE7AE0910A}"/>
    <dgm:cxn modelId="{9395A4BC-ADA1-4919-9984-613E8FFFA397}" type="presOf" srcId="{BB945297-D97F-48E7-B8EB-419774D2E9BE}" destId="{FF326236-AD55-48FA-AE68-F3DBF832AFFD}" srcOrd="1" destOrd="0" presId="urn:microsoft.com/office/officeart/2005/8/layout/orgChart1"/>
    <dgm:cxn modelId="{48A4CCD2-3A9E-48A4-A257-E71B0CD1D798}" type="presOf" srcId="{AB1B5D11-BEBC-46C7-9A78-22051B16C313}" destId="{54816DF1-7CD4-4E1A-A4F3-D5F71671557A}" srcOrd="0" destOrd="0" presId="urn:microsoft.com/office/officeart/2005/8/layout/orgChart1"/>
    <dgm:cxn modelId="{E702A1D4-80CE-4ECB-B06D-E993772AB6CD}" type="presOf" srcId="{6220FBFB-3C80-4EAA-BF2F-19A14E80B690}" destId="{378C2ECB-4592-4650-828E-D494B11129EA}" srcOrd="0" destOrd="0" presId="urn:microsoft.com/office/officeart/2005/8/layout/orgChart1"/>
    <dgm:cxn modelId="{57819DE6-37FF-43F6-BA8F-B1BF633A0F1B}" type="presOf" srcId="{FFC6566D-B217-4030-ABC4-0ACE3317E82E}" destId="{BF9DA245-A23F-4672-8DA4-E8259FD02F10}" srcOrd="1" destOrd="0" presId="urn:microsoft.com/office/officeart/2005/8/layout/orgChart1"/>
    <dgm:cxn modelId="{C3ED57EE-3BED-4155-AA2A-075F6C89631B}" type="presOf" srcId="{FFC6566D-B217-4030-ABC4-0ACE3317E82E}" destId="{AE0604E3-00FA-4F2A-8967-4842F43D2CAA}" srcOrd="0" destOrd="0" presId="urn:microsoft.com/office/officeart/2005/8/layout/orgChart1"/>
    <dgm:cxn modelId="{63A8CDFB-554C-4F11-9C74-6EDE249A79D4}" type="presOf" srcId="{DC889A33-2ADB-44CE-B499-92498A4D3D8F}" destId="{7175B93A-81BE-46C7-9B64-FE3173645DE8}" srcOrd="1" destOrd="0" presId="urn:microsoft.com/office/officeart/2005/8/layout/orgChart1"/>
    <dgm:cxn modelId="{9475A21C-2549-4EA8-A2DA-5894E8650A1C}" type="presParOf" srcId="{DF5DE229-22AC-4657-9006-0D4C33A85328}" destId="{0DAC972D-BA0A-478A-943A-6864D2AAE205}" srcOrd="0" destOrd="0" presId="urn:microsoft.com/office/officeart/2005/8/layout/orgChart1"/>
    <dgm:cxn modelId="{785A3EC0-920D-4935-8F29-4CB315224D7B}" type="presParOf" srcId="{0DAC972D-BA0A-478A-943A-6864D2AAE205}" destId="{2519BDED-E2DB-4BD9-8438-DC87ACFF044F}" srcOrd="0" destOrd="0" presId="urn:microsoft.com/office/officeart/2005/8/layout/orgChart1"/>
    <dgm:cxn modelId="{0ADEB850-DFD3-4A8F-B818-99891D837D53}" type="presParOf" srcId="{2519BDED-E2DB-4BD9-8438-DC87ACFF044F}" destId="{65635382-5B08-456C-96AB-D85A3C61A94D}" srcOrd="0" destOrd="0" presId="urn:microsoft.com/office/officeart/2005/8/layout/orgChart1"/>
    <dgm:cxn modelId="{5DEB9F69-5A54-4D8E-8053-91CE0A5881A1}" type="presParOf" srcId="{2519BDED-E2DB-4BD9-8438-DC87ACFF044F}" destId="{7175B93A-81BE-46C7-9B64-FE3173645DE8}" srcOrd="1" destOrd="0" presId="urn:microsoft.com/office/officeart/2005/8/layout/orgChart1"/>
    <dgm:cxn modelId="{D2120C34-A5A5-4D60-A34D-935256BA64BA}" type="presParOf" srcId="{0DAC972D-BA0A-478A-943A-6864D2AAE205}" destId="{B246EC64-6C94-4944-9CAA-7FC0ADF1B4FE}" srcOrd="1" destOrd="0" presId="urn:microsoft.com/office/officeart/2005/8/layout/orgChart1"/>
    <dgm:cxn modelId="{F3B09E5F-DF91-4129-973E-52C39771A69D}" type="presParOf" srcId="{B246EC64-6C94-4944-9CAA-7FC0ADF1B4FE}" destId="{742C90C9-1601-43A8-8AA1-DBAF0F744752}" srcOrd="0" destOrd="0" presId="urn:microsoft.com/office/officeart/2005/8/layout/orgChart1"/>
    <dgm:cxn modelId="{5270A075-8008-4114-ADB3-ADFDE3B9B308}" type="presParOf" srcId="{B246EC64-6C94-4944-9CAA-7FC0ADF1B4FE}" destId="{330A3D3C-5A66-44D0-B394-02167E2EC5DD}" srcOrd="1" destOrd="0" presId="urn:microsoft.com/office/officeart/2005/8/layout/orgChart1"/>
    <dgm:cxn modelId="{B958E3D8-9319-456A-8D51-55C4A9BE5DA6}" type="presParOf" srcId="{330A3D3C-5A66-44D0-B394-02167E2EC5DD}" destId="{DFC7DACA-1CF4-4AB3-8954-CA66944EF3AB}" srcOrd="0" destOrd="0" presId="urn:microsoft.com/office/officeart/2005/8/layout/orgChart1"/>
    <dgm:cxn modelId="{F0C3D390-AEE8-49A3-AB26-5194340AFE41}" type="presParOf" srcId="{DFC7DACA-1CF4-4AB3-8954-CA66944EF3AB}" destId="{AE0604E3-00FA-4F2A-8967-4842F43D2CAA}" srcOrd="0" destOrd="0" presId="urn:microsoft.com/office/officeart/2005/8/layout/orgChart1"/>
    <dgm:cxn modelId="{4E8B6728-BA10-47CD-833A-ACC939537F50}" type="presParOf" srcId="{DFC7DACA-1CF4-4AB3-8954-CA66944EF3AB}" destId="{BF9DA245-A23F-4672-8DA4-E8259FD02F10}" srcOrd="1" destOrd="0" presId="urn:microsoft.com/office/officeart/2005/8/layout/orgChart1"/>
    <dgm:cxn modelId="{9722D8EB-5E09-4378-A6FA-7A31AC85ABB4}" type="presParOf" srcId="{330A3D3C-5A66-44D0-B394-02167E2EC5DD}" destId="{DC0CD54C-138E-4796-977B-C593BD9CFBE6}" srcOrd="1" destOrd="0" presId="urn:microsoft.com/office/officeart/2005/8/layout/orgChart1"/>
    <dgm:cxn modelId="{E8F14D5E-0750-4560-BF40-3703CF6E811D}" type="presParOf" srcId="{DC0CD54C-138E-4796-977B-C593BD9CFBE6}" destId="{54816DF1-7CD4-4E1A-A4F3-D5F71671557A}" srcOrd="0" destOrd="0" presId="urn:microsoft.com/office/officeart/2005/8/layout/orgChart1"/>
    <dgm:cxn modelId="{C427A36B-A1EB-4B7F-BBC3-7ABA693912F3}" type="presParOf" srcId="{DC0CD54C-138E-4796-977B-C593BD9CFBE6}" destId="{B5F0DDAB-F111-41F2-92FC-F5A1AC1882BC}" srcOrd="1" destOrd="0" presId="urn:microsoft.com/office/officeart/2005/8/layout/orgChart1"/>
    <dgm:cxn modelId="{34586C6E-8DB3-4444-B798-F22904988F24}" type="presParOf" srcId="{B5F0DDAB-F111-41F2-92FC-F5A1AC1882BC}" destId="{822D0E19-53E6-4073-A8F1-DC60C9E362F0}" srcOrd="0" destOrd="0" presId="urn:microsoft.com/office/officeart/2005/8/layout/orgChart1"/>
    <dgm:cxn modelId="{FC48C23A-99EA-42AE-9243-56F8FC53D51C}" type="presParOf" srcId="{822D0E19-53E6-4073-A8F1-DC60C9E362F0}" destId="{378C2ECB-4592-4650-828E-D494B11129EA}" srcOrd="0" destOrd="0" presId="urn:microsoft.com/office/officeart/2005/8/layout/orgChart1"/>
    <dgm:cxn modelId="{B0B5B814-BB58-441D-8420-F213C773C5CF}" type="presParOf" srcId="{822D0E19-53E6-4073-A8F1-DC60C9E362F0}" destId="{5F7055BC-7077-4087-9EAC-96A89BD412C3}" srcOrd="1" destOrd="0" presId="urn:microsoft.com/office/officeart/2005/8/layout/orgChart1"/>
    <dgm:cxn modelId="{7A8F90E0-5E09-44BF-AA14-4C3238FD91E5}" type="presParOf" srcId="{B5F0DDAB-F111-41F2-92FC-F5A1AC1882BC}" destId="{D6415012-5995-42B5-A4B1-9D8376F6BD6A}" srcOrd="1" destOrd="0" presId="urn:microsoft.com/office/officeart/2005/8/layout/orgChart1"/>
    <dgm:cxn modelId="{C602ACE9-8562-48E5-BC0E-C7343E56E223}" type="presParOf" srcId="{B5F0DDAB-F111-41F2-92FC-F5A1AC1882BC}" destId="{11626F1F-937A-44CC-9BE4-EEC0ED779687}" srcOrd="2" destOrd="0" presId="urn:microsoft.com/office/officeart/2005/8/layout/orgChart1"/>
    <dgm:cxn modelId="{142F6BDB-4999-4CE6-A580-7BF5FEFDAB7C}" type="presParOf" srcId="{330A3D3C-5A66-44D0-B394-02167E2EC5DD}" destId="{DCFD1EDB-9EF1-4C52-A3E4-DD6D8C19AD1C}" srcOrd="2" destOrd="0" presId="urn:microsoft.com/office/officeart/2005/8/layout/orgChart1"/>
    <dgm:cxn modelId="{9FB98EFD-4CEA-45FF-85CA-54BB73FD7FB3}" type="presParOf" srcId="{B246EC64-6C94-4944-9CAA-7FC0ADF1B4FE}" destId="{1F9D50AF-8BFD-40E5-A695-21EC689E5AB5}" srcOrd="2" destOrd="0" presId="urn:microsoft.com/office/officeart/2005/8/layout/orgChart1"/>
    <dgm:cxn modelId="{1A557454-35D4-4E57-B79D-7868D73FB092}" type="presParOf" srcId="{B246EC64-6C94-4944-9CAA-7FC0ADF1B4FE}" destId="{50E732F9-76E8-4114-A566-178247D681B9}" srcOrd="3" destOrd="0" presId="urn:microsoft.com/office/officeart/2005/8/layout/orgChart1"/>
    <dgm:cxn modelId="{CDF4D205-05C3-4C4D-A65D-ADF26DAED198}" type="presParOf" srcId="{50E732F9-76E8-4114-A566-178247D681B9}" destId="{26D4882B-92CE-4DF3-AAAD-C69188CDC3D9}" srcOrd="0" destOrd="0" presId="urn:microsoft.com/office/officeart/2005/8/layout/orgChart1"/>
    <dgm:cxn modelId="{B8729F54-42CC-4EA5-984D-7AC63151FDC3}" type="presParOf" srcId="{26D4882B-92CE-4DF3-AAAD-C69188CDC3D9}" destId="{BCA5D898-99F2-4EBB-9A4C-29265A1BD3E6}" srcOrd="0" destOrd="0" presId="urn:microsoft.com/office/officeart/2005/8/layout/orgChart1"/>
    <dgm:cxn modelId="{66CD142D-C374-45CE-98B7-17D8D5C35A66}" type="presParOf" srcId="{26D4882B-92CE-4DF3-AAAD-C69188CDC3D9}" destId="{7403C422-6411-4E48-A453-0D4A9D5ABFBE}" srcOrd="1" destOrd="0" presId="urn:microsoft.com/office/officeart/2005/8/layout/orgChart1"/>
    <dgm:cxn modelId="{C97493EA-2BE8-4DAC-BE01-3A63D3199D86}" type="presParOf" srcId="{50E732F9-76E8-4114-A566-178247D681B9}" destId="{4000E2BC-2AF0-437E-B707-C7EF0DE55AD7}" srcOrd="1" destOrd="0" presId="urn:microsoft.com/office/officeart/2005/8/layout/orgChart1"/>
    <dgm:cxn modelId="{525BEE0A-988D-4D51-9CC8-5D720EF4ED0F}" type="presParOf" srcId="{4000E2BC-2AF0-437E-B707-C7EF0DE55AD7}" destId="{CA8B750B-A26C-464C-8BC5-5ADA3F9EAF68}" srcOrd="0" destOrd="0" presId="urn:microsoft.com/office/officeart/2005/8/layout/orgChart1"/>
    <dgm:cxn modelId="{17981CEB-F79B-4167-B311-DE8E3F550831}" type="presParOf" srcId="{4000E2BC-2AF0-437E-B707-C7EF0DE55AD7}" destId="{9817881B-6631-479C-85D8-EB6C8825F15D}" srcOrd="1" destOrd="0" presId="urn:microsoft.com/office/officeart/2005/8/layout/orgChart1"/>
    <dgm:cxn modelId="{661318CB-E89B-4B97-B5FE-C1F52F884F90}" type="presParOf" srcId="{9817881B-6631-479C-85D8-EB6C8825F15D}" destId="{D7CC9BFA-D615-407E-A3E3-3645495031C0}" srcOrd="0" destOrd="0" presId="urn:microsoft.com/office/officeart/2005/8/layout/orgChart1"/>
    <dgm:cxn modelId="{7C41E16B-BCCC-4087-909C-43789ED34BA0}" type="presParOf" srcId="{D7CC9BFA-D615-407E-A3E3-3645495031C0}" destId="{F055DC32-003E-4528-8A8F-5CB75536F0DB}" srcOrd="0" destOrd="0" presId="urn:microsoft.com/office/officeart/2005/8/layout/orgChart1"/>
    <dgm:cxn modelId="{92B1AEEC-3799-45CB-B12C-895AC2A3D52B}" type="presParOf" srcId="{D7CC9BFA-D615-407E-A3E3-3645495031C0}" destId="{FF326236-AD55-48FA-AE68-F3DBF832AFFD}" srcOrd="1" destOrd="0" presId="urn:microsoft.com/office/officeart/2005/8/layout/orgChart1"/>
    <dgm:cxn modelId="{765B3377-9D2A-4FA9-A80C-E0950C3BAAC5}" type="presParOf" srcId="{9817881B-6631-479C-85D8-EB6C8825F15D}" destId="{BB96D2F9-8A4B-458D-965C-56CA8A4DEF89}" srcOrd="1" destOrd="0" presId="urn:microsoft.com/office/officeart/2005/8/layout/orgChart1"/>
    <dgm:cxn modelId="{97F9642F-4778-4CDA-9F59-3AE7A204A6F3}" type="presParOf" srcId="{9817881B-6631-479C-85D8-EB6C8825F15D}" destId="{5C192412-5236-4221-A316-82EEFCA58783}" srcOrd="2" destOrd="0" presId="urn:microsoft.com/office/officeart/2005/8/layout/orgChart1"/>
    <dgm:cxn modelId="{4FA26AE1-D7FD-4DF4-9FC4-9134341A4826}" type="presParOf" srcId="{50E732F9-76E8-4114-A566-178247D681B9}" destId="{A0ADD72C-5B56-4B61-80BB-C7A9803F82D1}" srcOrd="2" destOrd="0" presId="urn:microsoft.com/office/officeart/2005/8/layout/orgChart1"/>
    <dgm:cxn modelId="{BABF2958-4CF9-482A-B134-F0138ACA1FA9}" type="presParOf" srcId="{0DAC972D-BA0A-478A-943A-6864D2AAE205}" destId="{CD5F1BB2-EFF7-45CB-B124-5DE65034C93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B750B-A26C-464C-8BC5-5ADA3F9EAF68}">
      <dsp:nvSpPr>
        <dsp:cNvPr id="0" name=""/>
        <dsp:cNvSpPr/>
      </dsp:nvSpPr>
      <dsp:spPr>
        <a:xfrm>
          <a:off x="3556504" y="2760598"/>
          <a:ext cx="352749" cy="9854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453"/>
              </a:lnTo>
              <a:lnTo>
                <a:pt x="352749" y="98545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D50AF-8BFD-40E5-A695-21EC689E5AB5}">
      <dsp:nvSpPr>
        <dsp:cNvPr id="0" name=""/>
        <dsp:cNvSpPr/>
      </dsp:nvSpPr>
      <dsp:spPr>
        <a:xfrm>
          <a:off x="3113611" y="1123794"/>
          <a:ext cx="1339390" cy="516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850"/>
              </a:lnTo>
              <a:lnTo>
                <a:pt x="1339390" y="280850"/>
              </a:lnTo>
              <a:lnTo>
                <a:pt x="1339390" y="51618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16DF1-7CD4-4E1A-A4F3-D5F71671557A}">
      <dsp:nvSpPr>
        <dsp:cNvPr id="0" name=""/>
        <dsp:cNvSpPr/>
      </dsp:nvSpPr>
      <dsp:spPr>
        <a:xfrm>
          <a:off x="861160" y="2715078"/>
          <a:ext cx="336186" cy="1030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0972"/>
              </a:lnTo>
              <a:lnTo>
                <a:pt x="336186" y="103097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C90C9-1601-43A8-8AA1-DBAF0F744752}">
      <dsp:nvSpPr>
        <dsp:cNvPr id="0" name=""/>
        <dsp:cNvSpPr/>
      </dsp:nvSpPr>
      <dsp:spPr>
        <a:xfrm>
          <a:off x="1757658" y="1123794"/>
          <a:ext cx="1355953" cy="470661"/>
        </a:xfrm>
        <a:custGeom>
          <a:avLst/>
          <a:gdLst/>
          <a:ahLst/>
          <a:cxnLst/>
          <a:rect l="0" t="0" r="0" b="0"/>
          <a:pathLst>
            <a:path>
              <a:moveTo>
                <a:pt x="1355953" y="0"/>
              </a:moveTo>
              <a:lnTo>
                <a:pt x="1355953" y="235330"/>
              </a:lnTo>
              <a:lnTo>
                <a:pt x="0" y="235330"/>
              </a:lnTo>
              <a:lnTo>
                <a:pt x="0" y="4706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35382-5B08-456C-96AB-D85A3C61A94D}">
      <dsp:nvSpPr>
        <dsp:cNvPr id="0" name=""/>
        <dsp:cNvSpPr/>
      </dsp:nvSpPr>
      <dsp:spPr>
        <a:xfrm>
          <a:off x="1992989" y="3171"/>
          <a:ext cx="2241245" cy="1120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Supervised ML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(Target Variables)</a:t>
          </a:r>
          <a:endParaRPr lang="en-IN" sz="1400" kern="1200" dirty="0"/>
        </a:p>
      </dsp:txBody>
      <dsp:txXfrm>
        <a:off x="1992989" y="3171"/>
        <a:ext cx="2241245" cy="1120622"/>
      </dsp:txXfrm>
    </dsp:sp>
    <dsp:sp modelId="{AE0604E3-00FA-4F2A-8967-4842F43D2CAA}">
      <dsp:nvSpPr>
        <dsp:cNvPr id="0" name=""/>
        <dsp:cNvSpPr/>
      </dsp:nvSpPr>
      <dsp:spPr>
        <a:xfrm>
          <a:off x="637035" y="1594455"/>
          <a:ext cx="2241245" cy="1120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Regression</a:t>
          </a:r>
          <a:endParaRPr lang="en-IN" sz="1400" kern="1200" dirty="0"/>
        </a:p>
      </dsp:txBody>
      <dsp:txXfrm>
        <a:off x="637035" y="1594455"/>
        <a:ext cx="2241245" cy="1120622"/>
      </dsp:txXfrm>
    </dsp:sp>
    <dsp:sp modelId="{378C2ECB-4592-4650-828E-D494B11129EA}">
      <dsp:nvSpPr>
        <dsp:cNvPr id="0" name=""/>
        <dsp:cNvSpPr/>
      </dsp:nvSpPr>
      <dsp:spPr>
        <a:xfrm>
          <a:off x="1197347" y="3185739"/>
          <a:ext cx="2241245" cy="1120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Linear Regression (Causal) , Decision Tree,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KNN</a:t>
          </a:r>
          <a:endParaRPr lang="en-IN" sz="1400" kern="1200" dirty="0"/>
        </a:p>
      </dsp:txBody>
      <dsp:txXfrm>
        <a:off x="1197347" y="3185739"/>
        <a:ext cx="2241245" cy="1120622"/>
      </dsp:txXfrm>
    </dsp:sp>
    <dsp:sp modelId="{BCA5D898-99F2-4EBB-9A4C-29265A1BD3E6}">
      <dsp:nvSpPr>
        <dsp:cNvPr id="0" name=""/>
        <dsp:cNvSpPr/>
      </dsp:nvSpPr>
      <dsp:spPr>
        <a:xfrm>
          <a:off x="3332379" y="1639975"/>
          <a:ext cx="2241245" cy="1120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Classification</a:t>
          </a:r>
        </a:p>
      </dsp:txBody>
      <dsp:txXfrm>
        <a:off x="3332379" y="1639975"/>
        <a:ext cx="2241245" cy="1120622"/>
      </dsp:txXfrm>
    </dsp:sp>
    <dsp:sp modelId="{F055DC32-003E-4528-8A8F-5CB75536F0DB}">
      <dsp:nvSpPr>
        <dsp:cNvPr id="0" name=""/>
        <dsp:cNvSpPr/>
      </dsp:nvSpPr>
      <dsp:spPr>
        <a:xfrm>
          <a:off x="3909253" y="3185739"/>
          <a:ext cx="2241245" cy="11206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Logistic Regression , Decision Tree,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KNN</a:t>
          </a:r>
          <a:endParaRPr lang="en-IN" sz="1400" kern="1200" dirty="0"/>
        </a:p>
      </dsp:txBody>
      <dsp:txXfrm>
        <a:off x="3909253" y="3185739"/>
        <a:ext cx="2241245" cy="1120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CE6FE-C77E-44E4-B12C-D8479CE8FD4B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DA465-5708-44F0-8AC1-56E1DB274E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847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6701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https://medium.com/analytics-vidhya/types-of-distances-in-machine-learning-5b1233380775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DA465-5708-44F0-8AC1-56E1DB274EB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3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0907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DA465-5708-44F0-8AC1-56E1DB274EB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38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DA465-5708-44F0-8AC1-56E1DB274EB0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7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8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034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5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69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8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7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813" cy="9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4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4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K Nearest Neighbor</a:t>
            </a:r>
          </a:p>
        </p:txBody>
      </p:sp>
    </p:spTree>
    <p:extLst>
      <p:ext uri="{BB962C8B-B14F-4D97-AF65-F5344CB8AC3E}">
        <p14:creationId xmlns:p14="http://schemas.microsoft.com/office/powerpoint/2010/main" val="336722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816074"/>
            <a:ext cx="8596668" cy="729803"/>
          </a:xfrm>
        </p:spPr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884349" y="1608305"/>
            <a:ext cx="8658896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Pick a number of neighbours you want to use for classification or regression (K) 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Choose a method to measure distances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Keep a data set with records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For every new point, identify the number of nearest neighbours you picked using the method you chose 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Let them vote if it is a classification issue or take a mean/median for regression! </a:t>
            </a:r>
          </a:p>
          <a:p>
            <a:r>
              <a:rPr lang="en-IN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84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0F9D-96BC-4B86-B72B-BE5A8718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04564"/>
            <a:ext cx="8596668" cy="1320800"/>
          </a:xfrm>
        </p:spPr>
        <p:txBody>
          <a:bodyPr/>
          <a:lstStyle/>
          <a:p>
            <a:r>
              <a:rPr lang="en-US" dirty="0"/>
              <a:t>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1702-8E2E-4D4A-A3A4-8E54C30E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66" y="1783581"/>
            <a:ext cx="8596668" cy="3880773"/>
          </a:xfrm>
        </p:spPr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b="1" i="0" u="none" strike="noStrike" baseline="0" dirty="0">
                <a:latin typeface="Arial" panose="020B0604020202020204" pitchFamily="34" charset="0"/>
              </a:rPr>
              <a:t>Let us play </a:t>
            </a:r>
            <a:endParaRPr lang="en-IN" sz="1800" b="0" i="0" u="none" strike="noStrike" baseline="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1800" b="0" i="0" u="none" strike="noStrike" baseline="0" dirty="0">
              <a:latin typeface="Verdana" panose="020B060403050404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http://sleepyheads.jp/apps/knn/knn.html 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http://vision.stanford.edu/teaching/cs231n-demos/knn/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70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803"/>
          </a:xfrm>
        </p:spPr>
        <p:txBody>
          <a:bodyPr/>
          <a:lstStyle/>
          <a:p>
            <a:r>
              <a:rPr lang="en-US" dirty="0"/>
              <a:t> How KNN Works in ML projects</a:t>
            </a:r>
          </a:p>
        </p:txBody>
      </p:sp>
      <p:sp>
        <p:nvSpPr>
          <p:cNvPr id="3" name="Rectangle 2"/>
          <p:cNvSpPr/>
          <p:nvPr/>
        </p:nvSpPr>
        <p:spPr>
          <a:xfrm>
            <a:off x="884349" y="1608305"/>
            <a:ext cx="8658896" cy="5165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Load the data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need to choose the value of K i.e. the nearest data points. K can be any integer (odd number is better)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Divide data between train and test and Iterate validation process from 1 to Training Size of r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ows: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Fit model on train data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Calculate the distance between test data &amp; each row of the training set.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metrics used are Euclidean distance/cosine similarity </a:t>
            </a:r>
            <a:r>
              <a:rPr lang="en-US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Sort the values on ascending order based on the metric selected 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 the TOP K Rows from them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it is classification, choose the MODE 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it is Regression, choose the mean from them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Check performance on each value of K and then decide optimum K</a:t>
            </a:r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99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0F9D-96BC-4B86-B72B-BE5A8718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1702-8E2E-4D4A-A3A4-8E54C30E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867942"/>
          </a:xfrm>
        </p:spPr>
        <p:txBody>
          <a:bodyPr>
            <a:normAutofit fontScale="92500" lnSpcReduction="10000"/>
          </a:bodyPr>
          <a:lstStyle/>
          <a:p>
            <a:r>
              <a:rPr lang="en-IN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Decision surfaces created by KNN</a:t>
            </a:r>
          </a:p>
          <a:p>
            <a:endParaRPr lang="en-IN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 =1 sounds most convincing because it provides prediction based upon closest point but it might lead to overfit because a single observation is influential enough to classify/predict 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Increasing K can reduce the overfit by generalizing results using more observations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 calculate similarity</a:t>
            </a:r>
            <a:r>
              <a:rPr lang="en-IN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IN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There will be an optimum K </a:t>
            </a:r>
          </a:p>
          <a:p>
            <a:pPr marL="0" indent="0">
              <a:buNone/>
            </a:pPr>
            <a:endParaRPr lang="en-IN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Use K that gives good results on test data. –Train, Test, Evaluation and Hold-out Analysis are your good friends </a:t>
            </a:r>
          </a:p>
          <a:p>
            <a:endParaRPr lang="en-IN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Noisy training is an issue </a:t>
            </a:r>
          </a:p>
        </p:txBody>
      </p:sp>
    </p:spTree>
    <p:extLst>
      <p:ext uri="{BB962C8B-B14F-4D97-AF65-F5344CB8AC3E}">
        <p14:creationId xmlns:p14="http://schemas.microsoft.com/office/powerpoint/2010/main" val="1935019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0F9D-96BC-4B86-B72B-BE5A8718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1702-8E2E-4D4A-A3A4-8E54C30E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4587"/>
            <a:ext cx="8596668" cy="4759787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Since KNN requires to measure distance between points, </a:t>
            </a:r>
            <a:r>
              <a:rPr lang="en-US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scaling</a:t>
            </a:r>
            <a:r>
              <a:rPr lang="en-US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become very critical before modelling because </a:t>
            </a:r>
            <a:r>
              <a:rPr lang="en-IN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Attributes with larger range can dominate </a:t>
            </a:r>
          </a:p>
          <a:p>
            <a:pPr algn="l"/>
            <a:endParaRPr lang="en-IN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KNN does not store any model. It stores data (cases). To predict new observation, it calculates distance of new point with all the observations and provide prediction. (lazy learning)</a:t>
            </a:r>
          </a:p>
          <a:p>
            <a:pPr algn="l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This approach leads to consumption of more memory and time. Situation gets worse when we have high dimension data. (</a:t>
            </a:r>
            <a:r>
              <a:rPr lang="en-IN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Curse of dimensionality </a:t>
            </a:r>
            <a:r>
              <a:rPr lang="en-IN" sz="18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l"/>
            <a:endParaRPr lang="en-IN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Dimension reduction or feature selections are the solution for this.</a:t>
            </a:r>
            <a:endParaRPr lang="en-IN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1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Performance Validation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15D3F-478D-45C7-89BE-9D36002C6F4C}"/>
              </a:ext>
            </a:extLst>
          </p:cNvPr>
          <p:cNvSpPr txBox="1"/>
          <p:nvPr/>
        </p:nvSpPr>
        <p:spPr>
          <a:xfrm>
            <a:off x="781664" y="1887794"/>
            <a:ext cx="1019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Performance validation </a:t>
            </a:r>
            <a:r>
              <a:rPr lang="en-IN" b="0" i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KNN</a:t>
            </a:r>
            <a:endParaRPr lang="en-IN" dirty="0">
              <a:solidFill>
                <a:srgbClr val="0A0A0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83E2FEB-F256-4BD2-BBE0-7C3BF4D83F20}"/>
              </a:ext>
            </a:extLst>
          </p:cNvPr>
          <p:cNvSpPr/>
          <p:nvPr/>
        </p:nvSpPr>
        <p:spPr>
          <a:xfrm>
            <a:off x="5206180" y="3103913"/>
            <a:ext cx="2403988" cy="819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Modelling on Training Data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CCF5F4-28C9-40CD-94F9-F280A24F1888}"/>
              </a:ext>
            </a:extLst>
          </p:cNvPr>
          <p:cNvSpPr/>
          <p:nvPr/>
        </p:nvSpPr>
        <p:spPr>
          <a:xfrm>
            <a:off x="7875639" y="3103913"/>
            <a:ext cx="1503888" cy="1040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Store Available data</a:t>
            </a:r>
            <a:endParaRPr lang="en-IN" sz="1600" dirty="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521DBECA-7C49-4FC8-811D-60F9008F64B8}"/>
              </a:ext>
            </a:extLst>
          </p:cNvPr>
          <p:cNvSpPr/>
          <p:nvPr/>
        </p:nvSpPr>
        <p:spPr>
          <a:xfrm rot="19843323">
            <a:off x="5008195" y="4533373"/>
            <a:ext cx="3338152" cy="6357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distance for Test Data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17785A4-ADAA-4A14-9CA0-D2535A978CCF}"/>
              </a:ext>
            </a:extLst>
          </p:cNvPr>
          <p:cNvSpPr/>
          <p:nvPr/>
        </p:nvSpPr>
        <p:spPr>
          <a:xfrm>
            <a:off x="5250424" y="5944788"/>
            <a:ext cx="266454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Prediction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669778-E1E4-41D3-B4E1-6E3275A5B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24" y="2714925"/>
            <a:ext cx="4867275" cy="3771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696FB9-D661-45B1-B04E-E4BC6C274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697" y="5396044"/>
            <a:ext cx="38290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4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Model Evaluation Metrics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5372" y="2264016"/>
            <a:ext cx="8403191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various metrics used to evaluate the results of the prediction are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Area Under ROC Curve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MAPE/ MAD/ RMSE (For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Regressors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Data Science and Machine Learning : Confusion Matrix">
            <a:extLst>
              <a:ext uri="{FF2B5EF4-FFF2-40B4-BE49-F238E27FC236}">
                <a16:creationId xmlns:a16="http://schemas.microsoft.com/office/drawing/2014/main" id="{03860422-1667-4F05-99B4-B6BABF7E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67" y="2534173"/>
            <a:ext cx="7020556" cy="395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16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Hyper parameter Tuning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861357" y="1631142"/>
            <a:ext cx="6750566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61357" y="1977887"/>
            <a:ext cx="10376914" cy="39241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n_neighbors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int, default=5 –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neighbors to use by default for K neighbors queries. </a:t>
            </a:r>
          </a:p>
          <a:p>
            <a:pPr marL="0" marR="0" lvl="2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b="1" i="0" dirty="0"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b="1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algorithm</a:t>
            </a:r>
            <a:r>
              <a:rPr lang="en-IN" b="1" i="1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{‘auto’, ‘</a:t>
            </a:r>
            <a:r>
              <a:rPr lang="en-IN" b="1" i="1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ball_tree</a:t>
            </a:r>
            <a:r>
              <a:rPr lang="en-IN" b="1" i="1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’, ‘</a:t>
            </a:r>
            <a:r>
              <a:rPr lang="en-IN" b="1" i="1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kd_tree</a:t>
            </a:r>
            <a:r>
              <a:rPr lang="en-IN" b="1" i="1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’, ‘brute’}, default=’auto’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Brute,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BallTree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KDTree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algorithms are the ways by which nearest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neighbors are 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looked for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N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most naive </a:t>
            </a:r>
            <a:r>
              <a:rPr lang="en-IN" b="0" i="0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en-IN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search implementation involves the brute-force computation of distances between all pairs of points in the dataset. It is good only for small data set.</a:t>
            </a: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KDTree</a:t>
            </a:r>
            <a:r>
              <a:rPr lang="en-US" dirty="0">
                <a:solidFill>
                  <a:srgbClr val="2125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splits data using median of a randomly chosen independent variables and continue split until a predefined criteria such as minimum sample in leaf is reached. Speed is high but can misses nearest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neighbors (specially in high dimension data). </a:t>
            </a:r>
            <a:r>
              <a:rPr lang="en-IN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KD trees partition data along Cartesian axes, ball trees partition data in a series of nesting hyper-spheres which makes it efficient in high dimensional space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622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Hyper parameter Tuning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334" y="1930400"/>
            <a:ext cx="10638561" cy="42011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metric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or callable, default=’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minkowski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distance metric to use for the tree. </a:t>
            </a:r>
            <a:r>
              <a:rPr lang="en-IN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default metric is </a:t>
            </a:r>
            <a:r>
              <a:rPr lang="en-IN" b="0" i="0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minkowski</a:t>
            </a:r>
            <a:r>
              <a:rPr lang="en-IN" b="0" i="0" dirty="0"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with p=2 is equivalent to the standard Euclidean metric.</a:t>
            </a: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>
              <a:solidFill>
                <a:srgbClr val="2125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kumimoji="0" lang="en-US" b="1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{‘uniform’, ‘distance’} or callable, default=’uniform’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weight function used in prediction. 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Possible values:</a:t>
            </a:r>
          </a:p>
          <a:p>
            <a:pPr marL="1714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‘uniform’ : uniform weights. All points in each neighborhood are weighted equally.</a:t>
            </a:r>
          </a:p>
          <a:p>
            <a:pPr marL="171450" marR="0" lvl="2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‘distance’ : weight points by the inverse of their distance. in this case, closer neighbors of a query point will have a greater influence than neighbors which are further away.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int, default=2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Power parameter for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Minkowski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metric. When p = 1, this is equivalent to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manhattan_distance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(l1),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euclidean_distance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(l2) for p = 2. For arbitrary p,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minkowski_distance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l_p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is used.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BD7CB3D-4AF1-4B18-8E0F-05726932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239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FAB02DD7-E66F-4F0B-9F24-F808F3674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239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84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Typical Data Science Cycle</a:t>
            </a:r>
            <a:endParaRPr dirty="0"/>
          </a:p>
        </p:txBody>
      </p:sp>
      <p:grpSp>
        <p:nvGrpSpPr>
          <p:cNvPr id="159" name="Google Shape;159;p20"/>
          <p:cNvGrpSpPr/>
          <p:nvPr/>
        </p:nvGrpSpPr>
        <p:grpSpPr>
          <a:xfrm>
            <a:off x="2506461" y="2356063"/>
            <a:ext cx="4939032" cy="3903563"/>
            <a:chOff x="1828598" y="-23468"/>
            <a:chExt cx="4939032" cy="3903563"/>
          </a:xfrm>
        </p:grpSpPr>
        <p:sp>
          <p:nvSpPr>
            <p:cNvPr id="160" name="Google Shape;160;p20"/>
            <p:cNvSpPr/>
            <p:nvPr/>
          </p:nvSpPr>
          <p:spPr>
            <a:xfrm>
              <a:off x="2372626" y="-23468"/>
              <a:ext cx="3851100" cy="385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9226" y="6959"/>
                  </a:moveTo>
                  <a:lnTo>
                    <a:pt x="79226" y="6959"/>
                  </a:lnTo>
                  <a:cubicBezTo>
                    <a:pt x="103210" y="15652"/>
                    <a:pt x="118376" y="39359"/>
                    <a:pt x="116215" y="64779"/>
                  </a:cubicBezTo>
                  <a:cubicBezTo>
                    <a:pt x="114054" y="90199"/>
                    <a:pt x="95104" y="111005"/>
                    <a:pt x="69996" y="115525"/>
                  </a:cubicBezTo>
                  <a:cubicBezTo>
                    <a:pt x="44888" y="120045"/>
                    <a:pt x="19871" y="107154"/>
                    <a:pt x="8981" y="84084"/>
                  </a:cubicBezTo>
                  <a:cubicBezTo>
                    <a:pt x="-1910" y="61014"/>
                    <a:pt x="4037" y="33506"/>
                    <a:pt x="23484" y="16994"/>
                  </a:cubicBezTo>
                  <a:lnTo>
                    <a:pt x="21430" y="14077"/>
                  </a:lnTo>
                  <a:lnTo>
                    <a:pt x="29435" y="16589"/>
                  </a:lnTo>
                  <a:lnTo>
                    <a:pt x="29384" y="25374"/>
                  </a:lnTo>
                  <a:lnTo>
                    <a:pt x="27331" y="22459"/>
                  </a:lnTo>
                  <a:lnTo>
                    <a:pt x="27331" y="22459"/>
                  </a:lnTo>
                  <a:cubicBezTo>
                    <a:pt x="10398" y="37194"/>
                    <a:pt x="5426" y="61442"/>
                    <a:pt x="15192" y="81653"/>
                  </a:cubicBezTo>
                  <a:cubicBezTo>
                    <a:pt x="24959" y="101864"/>
                    <a:pt x="47047" y="113035"/>
                    <a:pt x="69114" y="108923"/>
                  </a:cubicBezTo>
                  <a:cubicBezTo>
                    <a:pt x="91182" y="104812"/>
                    <a:pt x="107765" y="86437"/>
                    <a:pt x="109599" y="64065"/>
                  </a:cubicBezTo>
                  <a:cubicBezTo>
                    <a:pt x="111432" y="41693"/>
                    <a:pt x="98062" y="20863"/>
                    <a:pt x="76959" y="13213"/>
                  </a:cubicBezTo>
                  <a:close/>
                </a:path>
              </a:pathLst>
            </a:custGeom>
            <a:solidFill>
              <a:srgbClr val="D1E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3390464" y="1449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3434774" y="45759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Collection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4952330" y="1136211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4996640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Understanding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4355750" y="2972295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4400060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Pre-Processing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2425178" y="2972295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2469488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Building &amp; Evaluation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828598" y="1136211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1872908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Business Insights &amp; Understanding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71" name="Google Shape;171;p20"/>
          <p:cNvSpPr txBox="1"/>
          <p:nvPr/>
        </p:nvSpPr>
        <p:spPr>
          <a:xfrm>
            <a:off x="-392825" y="3036725"/>
            <a:ext cx="68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C17C2F2-DBC2-4720-B38B-572985F37833}"/>
              </a:ext>
            </a:extLst>
          </p:cNvPr>
          <p:cNvSpPr/>
          <p:nvPr/>
        </p:nvSpPr>
        <p:spPr>
          <a:xfrm>
            <a:off x="3107140" y="5474754"/>
            <a:ext cx="1823786" cy="661764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Machine Learning</a:t>
            </a:r>
            <a:endParaRPr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34E0A01-D640-4161-BD90-DD72E4B7F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0282402"/>
              </p:ext>
            </p:extLst>
          </p:nvPr>
        </p:nvGraphicFramePr>
        <p:xfrm>
          <a:off x="2483464" y="1789020"/>
          <a:ext cx="6787535" cy="4309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720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3E4A-98FC-4A4F-B8A1-FD5669B1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71830"/>
            <a:ext cx="8596668" cy="1320800"/>
          </a:xfrm>
        </p:spPr>
        <p:txBody>
          <a:bodyPr/>
          <a:lstStyle/>
          <a:p>
            <a:r>
              <a:rPr lang="en-US" dirty="0"/>
              <a:t>Distance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8BDA-9F27-490C-ABC4-876A8FDFA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Distance Metrics-</a:t>
            </a:r>
            <a:r>
              <a:rPr lang="en-IN" b="0" i="0" dirty="0">
                <a:solidFill>
                  <a:srgbClr val="59585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distance metrics are used in both supervised and unsupervised learning, generally to calculate the similarity between data points.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Euclidean Distance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Manhattan Distance</a:t>
            </a:r>
          </a:p>
          <a:p>
            <a:pPr lvl="1"/>
            <a:r>
              <a:rPr lang="en-IN" sz="1800" b="0" i="0" dirty="0" err="1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Minkowski</a:t>
            </a:r>
            <a:r>
              <a:rPr lang="en-US" sz="1800" b="0" i="0" dirty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Distance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Cosine Similarity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5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3E4A-98FC-4A4F-B8A1-FD5669B1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59973"/>
            <a:ext cx="8596668" cy="1320800"/>
          </a:xfrm>
        </p:spPr>
        <p:txBody>
          <a:bodyPr/>
          <a:lstStyle/>
          <a:p>
            <a:r>
              <a:rPr lang="en-US" dirty="0"/>
              <a:t>Distance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8BDA-9F27-490C-ABC4-876A8FDF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0572557" cy="4655014"/>
          </a:xfrm>
        </p:spPr>
        <p:txBody>
          <a:bodyPr/>
          <a:lstStyle/>
          <a:p>
            <a:pPr marL="285750"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Euclidean Distance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b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Euclidean Distance represents the shortest distance between two points.</a:t>
            </a:r>
          </a:p>
          <a:p>
            <a:pPr marL="0" lvl="1" indent="0">
              <a:buNone/>
            </a:pPr>
            <a:r>
              <a:rPr lang="en-IN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distance is calculated from the cartesian coordinates of the points using the Pythagorean theorem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Manhattan Distance 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Manhattan Distance is the sum of absolute differences between </a:t>
            </a:r>
          </a:p>
          <a:p>
            <a:pPr marL="0" lvl="1" indent="0">
              <a:buNone/>
            </a:pPr>
            <a:r>
              <a:rPr lang="en-IN" b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points across all the dimensions.   Also known as 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Taxicab Geometry, City Block Distance.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137B9-9152-4713-AFCD-9E79E1610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918" y="2617787"/>
            <a:ext cx="3038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133E0E-C199-41D6-9DB2-9BA06F9E9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918" y="5133975"/>
            <a:ext cx="33242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nhattan Distance Calculator - Calculate the Manhattan Distance">
            <a:extLst>
              <a:ext uri="{FF2B5EF4-FFF2-40B4-BE49-F238E27FC236}">
                <a16:creationId xmlns:a16="http://schemas.microsoft.com/office/drawing/2014/main" id="{2BA6DE13-5F24-4DFC-913A-A54E86696E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" t="3302" r="6218" b="8188"/>
          <a:stretch/>
        </p:blipFill>
        <p:spPr bwMode="auto">
          <a:xfrm>
            <a:off x="8615988" y="2954410"/>
            <a:ext cx="3576012" cy="229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39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3E4A-98FC-4A4F-B8A1-FD5669B1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14" y="809963"/>
            <a:ext cx="8596668" cy="1320800"/>
          </a:xfrm>
        </p:spPr>
        <p:txBody>
          <a:bodyPr/>
          <a:lstStyle/>
          <a:p>
            <a:r>
              <a:rPr lang="en-US" dirty="0"/>
              <a:t>Distance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8BDA-9F27-490C-ABC4-876A8FDFA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33" y="1600150"/>
            <a:ext cx="10572557" cy="3880773"/>
          </a:xfrm>
        </p:spPr>
        <p:txBody>
          <a:bodyPr>
            <a:normAutofit/>
          </a:bodyPr>
          <a:lstStyle/>
          <a:p>
            <a:pPr marL="442913" lvl="1" indent="-442913"/>
            <a:r>
              <a:rPr lang="en-IN" b="1" dirty="0" err="1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Minkowski</a:t>
            </a:r>
            <a:r>
              <a:rPr lang="en-US" b="0" dirty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en-US" b="0" dirty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IN" b="0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Minkowski</a:t>
            </a:r>
            <a:r>
              <a:rPr lang="en-IN" b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distance is the generalized distance metric.</a:t>
            </a:r>
            <a:endParaRPr lang="en-US" b="0" dirty="0">
              <a:solidFill>
                <a:srgbClr val="4D515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2913" lvl="1" indent="-442913"/>
            <a:endParaRPr lang="en-US" dirty="0">
              <a:solidFill>
                <a:srgbClr val="4D515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1700" b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manipulate the value of p and calculate the distance </a:t>
            </a:r>
            <a:r>
              <a:rPr lang="en-IN" sz="1700" b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multiple </a:t>
            </a:r>
            <a:r>
              <a:rPr lang="en-IN" sz="1700" b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ways-</a:t>
            </a:r>
          </a:p>
          <a:p>
            <a:pPr marL="0" indent="0" algn="l">
              <a:buNone/>
            </a:pPr>
            <a:r>
              <a:rPr lang="en-IN" sz="1700" b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 = 1, Manhattan Distance</a:t>
            </a:r>
          </a:p>
          <a:p>
            <a:pPr marL="0" indent="0" algn="l">
              <a:buNone/>
            </a:pPr>
            <a:r>
              <a:rPr lang="en-IN" sz="1700" b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 = 2, Euclidean Distance</a:t>
            </a:r>
          </a:p>
          <a:p>
            <a:pPr marL="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42913" lvl="1" indent="-442913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Cosine Similarity 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cosine similarity is simply the cosine of the angle between two vectors. We measure direction/orientation not magnitude of vectors. Two vectors with exactly the same orientation have a cosine similarity of 1, whereas two vectors diametrically opposed to each other have a similarity of -1.  Mostly used in text mining.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FD9ACB0-AB3C-43FB-ADD4-AED587459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3" t="10142" r="5570" b="12053"/>
          <a:stretch/>
        </p:blipFill>
        <p:spPr bwMode="auto">
          <a:xfrm>
            <a:off x="3524865" y="1932042"/>
            <a:ext cx="3038167" cy="85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44C42D5-0A75-40F2-90D2-6CCA9744C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93" y="5734076"/>
            <a:ext cx="3747934" cy="67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2D30BD4-B4C1-4058-9626-8C0BA937A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982" y="1449955"/>
            <a:ext cx="26860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uilding a Recommendation Algorithm in Ruby on Rails (Part 2) | by Sean  LaFlam | Medium">
            <a:extLst>
              <a:ext uri="{FF2B5EF4-FFF2-40B4-BE49-F238E27FC236}">
                <a16:creationId xmlns:a16="http://schemas.microsoft.com/office/drawing/2014/main" id="{D364D47A-2B40-420E-9CD8-94CA85842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982" y="5049839"/>
            <a:ext cx="2686050" cy="180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10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5"/>
            <a:ext cx="8596668" cy="669150"/>
          </a:xfrm>
        </p:spPr>
        <p:txBody>
          <a:bodyPr/>
          <a:lstStyle/>
          <a:p>
            <a:r>
              <a:rPr lang="en-US" dirty="0"/>
              <a:t>KNN - Ideation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0725"/>
            <a:ext cx="11342602" cy="4762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KNN is a supervised machine learning algorithm which predicts/classifies data based upon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Closest observations.</a:t>
            </a:r>
          </a:p>
        </p:txBody>
      </p:sp>
    </p:spTree>
    <p:extLst>
      <p:ext uri="{BB962C8B-B14F-4D97-AF65-F5344CB8AC3E}">
        <p14:creationId xmlns:p14="http://schemas.microsoft.com/office/powerpoint/2010/main" val="187072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5"/>
            <a:ext cx="8596668" cy="669150"/>
          </a:xfrm>
        </p:spPr>
        <p:txBody>
          <a:bodyPr/>
          <a:lstStyle/>
          <a:p>
            <a:r>
              <a:rPr lang="en-US" dirty="0"/>
              <a:t>KNN - Ideation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0725"/>
            <a:ext cx="11342602" cy="4762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KNN is a supervised machine learning algorithm which predicts/classifies data based upon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Closest observations.</a:t>
            </a:r>
          </a:p>
        </p:txBody>
      </p:sp>
      <p:pic>
        <p:nvPicPr>
          <p:cNvPr id="4" name="Picture 2" descr="Concept of K">
            <a:extLst>
              <a:ext uri="{FF2B5EF4-FFF2-40B4-BE49-F238E27FC236}">
                <a16:creationId xmlns:a16="http://schemas.microsoft.com/office/drawing/2014/main" id="{32788A37-2D16-416C-A707-56F22E131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55" y="3072289"/>
            <a:ext cx="360045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NN Algorithm">
            <a:extLst>
              <a:ext uri="{FF2B5EF4-FFF2-40B4-BE49-F238E27FC236}">
                <a16:creationId xmlns:a16="http://schemas.microsoft.com/office/drawing/2014/main" id="{05351F7C-4BB0-41EE-AB83-47D2D126E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72289"/>
            <a:ext cx="36195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8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10350"/>
            <a:ext cx="8596668" cy="669150"/>
          </a:xfrm>
        </p:spPr>
        <p:txBody>
          <a:bodyPr/>
          <a:lstStyle/>
          <a:p>
            <a:r>
              <a:rPr lang="en-US" dirty="0"/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726"/>
            <a:ext cx="8596668" cy="4762612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Nearest Neighbor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 simple algorithm that stores all the available cases and classifies the new data or case based on a similarity measure.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used for classification as well prediction.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 is a lazy learning, non-parametric algorithm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KNN is non-parametric since it doesn’t make any assumptions on the data being studied, i.e., normal distribution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K-NN is a lazy learner because it doesn’t learn a discriminative function from the training data but “memorizes” the training dataset instead.</a:t>
            </a:r>
          </a:p>
        </p:txBody>
      </p:sp>
    </p:spTree>
    <p:extLst>
      <p:ext uri="{BB962C8B-B14F-4D97-AF65-F5344CB8AC3E}">
        <p14:creationId xmlns:p14="http://schemas.microsoft.com/office/powerpoint/2010/main" val="1541987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3178</TotalTime>
  <Words>1176</Words>
  <Application>Microsoft Office PowerPoint</Application>
  <PresentationFormat>Widescreen</PresentationFormat>
  <Paragraphs>154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charter</vt:lpstr>
      <vt:lpstr>Trebuchet MS</vt:lpstr>
      <vt:lpstr>Verdana</vt:lpstr>
      <vt:lpstr>Wingdings</vt:lpstr>
      <vt:lpstr>Wingdings 3</vt:lpstr>
      <vt:lpstr>Facet</vt:lpstr>
      <vt:lpstr>K Nearest Neighbor</vt:lpstr>
      <vt:lpstr>Typical Data Science Cycle</vt:lpstr>
      <vt:lpstr>Machine Learning</vt:lpstr>
      <vt:lpstr>Distance Metrics</vt:lpstr>
      <vt:lpstr>Distance Metrics</vt:lpstr>
      <vt:lpstr>Distance Metrics</vt:lpstr>
      <vt:lpstr>KNN - Ideation</vt:lpstr>
      <vt:lpstr>KNN - Ideation</vt:lpstr>
      <vt:lpstr> Introduction</vt:lpstr>
      <vt:lpstr>Process</vt:lpstr>
      <vt:lpstr>Process</vt:lpstr>
      <vt:lpstr> How KNN Works in ML projects</vt:lpstr>
      <vt:lpstr>Observations</vt:lpstr>
      <vt:lpstr>Observations</vt:lpstr>
      <vt:lpstr>Performance Validation</vt:lpstr>
      <vt:lpstr> Model Evaluation Metrics</vt:lpstr>
      <vt:lpstr> Hyper parameter Tuning</vt:lpstr>
      <vt:lpstr> Hyper parameter Tuning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Nishanthini M g m</dc:creator>
  <cp:lastModifiedBy>ankit gupta</cp:lastModifiedBy>
  <cp:revision>198</cp:revision>
  <dcterms:created xsi:type="dcterms:W3CDTF">2020-03-09T07:30:05Z</dcterms:created>
  <dcterms:modified xsi:type="dcterms:W3CDTF">2021-08-05T07:42:36Z</dcterms:modified>
</cp:coreProperties>
</file>