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sldIdLst>
    <p:sldId id="256" r:id="rId2"/>
    <p:sldId id="445" r:id="rId3"/>
    <p:sldId id="863" r:id="rId4"/>
    <p:sldId id="796" r:id="rId5"/>
    <p:sldId id="797" r:id="rId6"/>
    <p:sldId id="798" r:id="rId7"/>
    <p:sldId id="877" r:id="rId8"/>
    <p:sldId id="878" r:id="rId9"/>
    <p:sldId id="879" r:id="rId10"/>
    <p:sldId id="898" r:id="rId11"/>
    <p:sldId id="801" r:id="rId12"/>
    <p:sldId id="880" r:id="rId13"/>
    <p:sldId id="881" r:id="rId14"/>
    <p:sldId id="882" r:id="rId15"/>
    <p:sldId id="883" r:id="rId16"/>
    <p:sldId id="884" r:id="rId17"/>
    <p:sldId id="899" r:id="rId18"/>
    <p:sldId id="887" r:id="rId19"/>
    <p:sldId id="886" r:id="rId20"/>
    <p:sldId id="888" r:id="rId21"/>
    <p:sldId id="889" r:id="rId22"/>
    <p:sldId id="890" r:id="rId23"/>
    <p:sldId id="891" r:id="rId24"/>
    <p:sldId id="892" r:id="rId25"/>
    <p:sldId id="894" r:id="rId26"/>
    <p:sldId id="893" r:id="rId27"/>
    <p:sldId id="896" r:id="rId28"/>
    <p:sldId id="874" r:id="rId29"/>
    <p:sldId id="895" r:id="rId30"/>
    <p:sldId id="89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81CBD5-EA48-4417-9417-FCB937904D6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DC889A33-2ADB-44CE-B499-92498A4D3D8F}">
      <dgm:prSet phldrT="[Text]" custT="1"/>
      <dgm:spPr/>
      <dgm:t>
        <a:bodyPr/>
        <a:lstStyle/>
        <a:p>
          <a:r>
            <a:rPr lang="en-US" sz="1400" dirty="0"/>
            <a:t>Supervised ML</a:t>
          </a:r>
        </a:p>
        <a:p>
          <a:r>
            <a:rPr lang="en-US" sz="1400" dirty="0"/>
            <a:t>(Target Variables)</a:t>
          </a:r>
          <a:endParaRPr lang="en-IN" sz="1400" dirty="0"/>
        </a:p>
      </dgm:t>
    </dgm:pt>
    <dgm:pt modelId="{76CD1ABF-C343-4DA5-88AF-22F2F408B522}" type="parTrans" cxnId="{9F885522-26CA-4B7A-89E3-238A8EA4E669}">
      <dgm:prSet/>
      <dgm:spPr/>
      <dgm:t>
        <a:bodyPr/>
        <a:lstStyle/>
        <a:p>
          <a:endParaRPr lang="en-IN" sz="1000"/>
        </a:p>
      </dgm:t>
    </dgm:pt>
    <dgm:pt modelId="{8E993672-2FDF-43A0-92CB-A12DB99F7E60}" type="sibTrans" cxnId="{9F885522-26CA-4B7A-89E3-238A8EA4E669}">
      <dgm:prSet/>
      <dgm:spPr/>
      <dgm:t>
        <a:bodyPr/>
        <a:lstStyle/>
        <a:p>
          <a:endParaRPr lang="en-IN" sz="1000"/>
        </a:p>
      </dgm:t>
    </dgm:pt>
    <dgm:pt modelId="{F16EE1EF-E459-4FBB-870C-7EAE8FC52AA8}">
      <dgm:prSet phldrT="[Text]" custT="1"/>
      <dgm:spPr/>
      <dgm:t>
        <a:bodyPr/>
        <a:lstStyle/>
        <a:p>
          <a:r>
            <a:rPr lang="en-IN" sz="1400" kern="1200" dirty="0">
              <a:solidFill>
                <a:prstClr val="white"/>
              </a:solidFill>
              <a:latin typeface="Trebuchet MS" panose="020B0603020202020204"/>
              <a:ea typeface="+mn-ea"/>
              <a:cs typeface="+mn-cs"/>
            </a:rPr>
            <a:t>Classification</a:t>
          </a:r>
        </a:p>
      </dgm:t>
    </dgm:pt>
    <dgm:pt modelId="{69CABDB9-5007-43C6-AA54-86F892A32636}" type="parTrans" cxnId="{240A284F-6074-41DB-8E0D-76C5B41FCDEC}">
      <dgm:prSet/>
      <dgm:spPr/>
      <dgm:t>
        <a:bodyPr/>
        <a:lstStyle/>
        <a:p>
          <a:endParaRPr lang="en-IN" sz="1000"/>
        </a:p>
      </dgm:t>
    </dgm:pt>
    <dgm:pt modelId="{7DC32C17-9C19-4C77-AFE1-AD2E27CAD973}" type="sibTrans" cxnId="{240A284F-6074-41DB-8E0D-76C5B41FCDEC}">
      <dgm:prSet/>
      <dgm:spPr/>
      <dgm:t>
        <a:bodyPr/>
        <a:lstStyle/>
        <a:p>
          <a:endParaRPr lang="en-IN" sz="1000"/>
        </a:p>
      </dgm:t>
    </dgm:pt>
    <dgm:pt modelId="{FFC6566D-B217-4030-ABC4-0ACE3317E82E}">
      <dgm:prSet custT="1"/>
      <dgm:spPr/>
      <dgm:t>
        <a:bodyPr/>
        <a:lstStyle/>
        <a:p>
          <a:r>
            <a:rPr lang="en-US" sz="1400" dirty="0"/>
            <a:t>Regression</a:t>
          </a:r>
          <a:endParaRPr lang="en-IN" sz="1400" dirty="0"/>
        </a:p>
      </dgm:t>
    </dgm:pt>
    <dgm:pt modelId="{3D0DAE20-271A-4AD7-9EF7-749F10ADD5B5}" type="parTrans" cxnId="{EB234E0C-441F-468D-8B98-66774D69FCA9}">
      <dgm:prSet/>
      <dgm:spPr/>
      <dgm:t>
        <a:bodyPr/>
        <a:lstStyle/>
        <a:p>
          <a:endParaRPr lang="en-IN" sz="1200"/>
        </a:p>
      </dgm:t>
    </dgm:pt>
    <dgm:pt modelId="{610D6EBA-D306-42D1-9418-3941505BC3FF}" type="sibTrans" cxnId="{EB234E0C-441F-468D-8B98-66774D69FCA9}">
      <dgm:prSet/>
      <dgm:spPr/>
      <dgm:t>
        <a:bodyPr/>
        <a:lstStyle/>
        <a:p>
          <a:endParaRPr lang="en-IN" sz="1200"/>
        </a:p>
      </dgm:t>
    </dgm:pt>
    <dgm:pt modelId="{6220FBFB-3C80-4EAA-BF2F-19A14E80B690}">
      <dgm:prSet custT="1"/>
      <dgm:spPr/>
      <dgm:t>
        <a:bodyPr/>
        <a:lstStyle/>
        <a:p>
          <a:r>
            <a:rPr lang="en-US" sz="1400" dirty="0"/>
            <a:t>Linear Regression (Causal) , Time Series</a:t>
          </a:r>
          <a:endParaRPr lang="en-IN" sz="1400" dirty="0"/>
        </a:p>
      </dgm:t>
    </dgm:pt>
    <dgm:pt modelId="{AB1B5D11-BEBC-46C7-9A78-22051B16C313}" type="parTrans" cxnId="{295353B6-2F5A-40E0-A537-2F065886B32C}">
      <dgm:prSet/>
      <dgm:spPr/>
      <dgm:t>
        <a:bodyPr/>
        <a:lstStyle/>
        <a:p>
          <a:endParaRPr lang="en-IN"/>
        </a:p>
      </dgm:t>
    </dgm:pt>
    <dgm:pt modelId="{9C1090FF-1F50-49FD-8195-C4CE7AE0910A}" type="sibTrans" cxnId="{295353B6-2F5A-40E0-A537-2F065886B32C}">
      <dgm:prSet/>
      <dgm:spPr/>
      <dgm:t>
        <a:bodyPr/>
        <a:lstStyle/>
        <a:p>
          <a:endParaRPr lang="en-IN"/>
        </a:p>
      </dgm:t>
    </dgm:pt>
    <dgm:pt modelId="{BB945297-D97F-48E7-B8EB-419774D2E9BE}">
      <dgm:prSet custT="1"/>
      <dgm:spPr/>
      <dgm:t>
        <a:bodyPr/>
        <a:lstStyle/>
        <a:p>
          <a:r>
            <a:rPr lang="en-US" sz="1400" dirty="0"/>
            <a:t>Logistic Regression , Decision Tree</a:t>
          </a:r>
          <a:endParaRPr lang="en-IN" sz="1400" dirty="0"/>
        </a:p>
      </dgm:t>
    </dgm:pt>
    <dgm:pt modelId="{798927BB-77BB-4C8B-905B-5CB7ADACBC7A}" type="parTrans" cxnId="{C0B81039-80FB-4A05-9995-218B8C791C0B}">
      <dgm:prSet/>
      <dgm:spPr/>
    </dgm:pt>
    <dgm:pt modelId="{B7C58D15-4291-4505-93A4-6B0D52F89D5B}" type="sibTrans" cxnId="{C0B81039-80FB-4A05-9995-218B8C791C0B}">
      <dgm:prSet/>
      <dgm:spPr/>
    </dgm:pt>
    <dgm:pt modelId="{DF5DE229-22AC-4657-9006-0D4C33A85328}" type="pres">
      <dgm:prSet presAssocID="{8781CBD5-EA48-4417-9417-FCB937904D6B}" presName="hierChild1" presStyleCnt="0">
        <dgm:presLayoutVars>
          <dgm:orgChart val="1"/>
          <dgm:chPref val="1"/>
          <dgm:dir/>
          <dgm:animOne val="branch"/>
          <dgm:animLvl val="lvl"/>
          <dgm:resizeHandles/>
        </dgm:presLayoutVars>
      </dgm:prSet>
      <dgm:spPr/>
    </dgm:pt>
    <dgm:pt modelId="{0DAC972D-BA0A-478A-943A-6864D2AAE205}" type="pres">
      <dgm:prSet presAssocID="{DC889A33-2ADB-44CE-B499-92498A4D3D8F}" presName="hierRoot1" presStyleCnt="0">
        <dgm:presLayoutVars>
          <dgm:hierBranch val="init"/>
        </dgm:presLayoutVars>
      </dgm:prSet>
      <dgm:spPr/>
    </dgm:pt>
    <dgm:pt modelId="{2519BDED-E2DB-4BD9-8438-DC87ACFF044F}" type="pres">
      <dgm:prSet presAssocID="{DC889A33-2ADB-44CE-B499-92498A4D3D8F}" presName="rootComposite1" presStyleCnt="0"/>
      <dgm:spPr/>
    </dgm:pt>
    <dgm:pt modelId="{65635382-5B08-456C-96AB-D85A3C61A94D}" type="pres">
      <dgm:prSet presAssocID="{DC889A33-2ADB-44CE-B499-92498A4D3D8F}" presName="rootText1" presStyleLbl="node0" presStyleIdx="0" presStyleCnt="1">
        <dgm:presLayoutVars>
          <dgm:chPref val="3"/>
        </dgm:presLayoutVars>
      </dgm:prSet>
      <dgm:spPr/>
    </dgm:pt>
    <dgm:pt modelId="{7175B93A-81BE-46C7-9B64-FE3173645DE8}" type="pres">
      <dgm:prSet presAssocID="{DC889A33-2ADB-44CE-B499-92498A4D3D8F}" presName="rootConnector1" presStyleLbl="node1" presStyleIdx="0" presStyleCnt="0"/>
      <dgm:spPr/>
    </dgm:pt>
    <dgm:pt modelId="{B246EC64-6C94-4944-9CAA-7FC0ADF1B4FE}" type="pres">
      <dgm:prSet presAssocID="{DC889A33-2ADB-44CE-B499-92498A4D3D8F}" presName="hierChild2" presStyleCnt="0"/>
      <dgm:spPr/>
    </dgm:pt>
    <dgm:pt modelId="{742C90C9-1601-43A8-8AA1-DBAF0F744752}" type="pres">
      <dgm:prSet presAssocID="{3D0DAE20-271A-4AD7-9EF7-749F10ADD5B5}" presName="Name37" presStyleLbl="parChTrans1D2" presStyleIdx="0" presStyleCnt="2"/>
      <dgm:spPr/>
    </dgm:pt>
    <dgm:pt modelId="{330A3D3C-5A66-44D0-B394-02167E2EC5DD}" type="pres">
      <dgm:prSet presAssocID="{FFC6566D-B217-4030-ABC4-0ACE3317E82E}" presName="hierRoot2" presStyleCnt="0">
        <dgm:presLayoutVars>
          <dgm:hierBranch val="init"/>
        </dgm:presLayoutVars>
      </dgm:prSet>
      <dgm:spPr/>
    </dgm:pt>
    <dgm:pt modelId="{DFC7DACA-1CF4-4AB3-8954-CA66944EF3AB}" type="pres">
      <dgm:prSet presAssocID="{FFC6566D-B217-4030-ABC4-0ACE3317E82E}" presName="rootComposite" presStyleCnt="0"/>
      <dgm:spPr/>
    </dgm:pt>
    <dgm:pt modelId="{AE0604E3-00FA-4F2A-8967-4842F43D2CAA}" type="pres">
      <dgm:prSet presAssocID="{FFC6566D-B217-4030-ABC4-0ACE3317E82E}" presName="rootText" presStyleLbl="node2" presStyleIdx="0" presStyleCnt="2">
        <dgm:presLayoutVars>
          <dgm:chPref val="3"/>
        </dgm:presLayoutVars>
      </dgm:prSet>
      <dgm:spPr/>
    </dgm:pt>
    <dgm:pt modelId="{BF9DA245-A23F-4672-8DA4-E8259FD02F10}" type="pres">
      <dgm:prSet presAssocID="{FFC6566D-B217-4030-ABC4-0ACE3317E82E}" presName="rootConnector" presStyleLbl="node2" presStyleIdx="0" presStyleCnt="2"/>
      <dgm:spPr/>
    </dgm:pt>
    <dgm:pt modelId="{DC0CD54C-138E-4796-977B-C593BD9CFBE6}" type="pres">
      <dgm:prSet presAssocID="{FFC6566D-B217-4030-ABC4-0ACE3317E82E}" presName="hierChild4" presStyleCnt="0"/>
      <dgm:spPr/>
    </dgm:pt>
    <dgm:pt modelId="{54816DF1-7CD4-4E1A-A4F3-D5F71671557A}" type="pres">
      <dgm:prSet presAssocID="{AB1B5D11-BEBC-46C7-9A78-22051B16C313}" presName="Name37" presStyleLbl="parChTrans1D3" presStyleIdx="0" presStyleCnt="2"/>
      <dgm:spPr/>
    </dgm:pt>
    <dgm:pt modelId="{B5F0DDAB-F111-41F2-92FC-F5A1AC1882BC}" type="pres">
      <dgm:prSet presAssocID="{6220FBFB-3C80-4EAA-BF2F-19A14E80B690}" presName="hierRoot2" presStyleCnt="0">
        <dgm:presLayoutVars>
          <dgm:hierBranch val="init"/>
        </dgm:presLayoutVars>
      </dgm:prSet>
      <dgm:spPr/>
    </dgm:pt>
    <dgm:pt modelId="{822D0E19-53E6-4073-A8F1-DC60C9E362F0}" type="pres">
      <dgm:prSet presAssocID="{6220FBFB-3C80-4EAA-BF2F-19A14E80B690}" presName="rootComposite" presStyleCnt="0"/>
      <dgm:spPr/>
    </dgm:pt>
    <dgm:pt modelId="{378C2ECB-4592-4650-828E-D494B11129EA}" type="pres">
      <dgm:prSet presAssocID="{6220FBFB-3C80-4EAA-BF2F-19A14E80B690}" presName="rootText" presStyleLbl="node3" presStyleIdx="0" presStyleCnt="2">
        <dgm:presLayoutVars>
          <dgm:chPref val="3"/>
        </dgm:presLayoutVars>
      </dgm:prSet>
      <dgm:spPr/>
    </dgm:pt>
    <dgm:pt modelId="{5F7055BC-7077-4087-9EAC-96A89BD412C3}" type="pres">
      <dgm:prSet presAssocID="{6220FBFB-3C80-4EAA-BF2F-19A14E80B690}" presName="rootConnector" presStyleLbl="node3" presStyleIdx="0" presStyleCnt="2"/>
      <dgm:spPr/>
    </dgm:pt>
    <dgm:pt modelId="{D6415012-5995-42B5-A4B1-9D8376F6BD6A}" type="pres">
      <dgm:prSet presAssocID="{6220FBFB-3C80-4EAA-BF2F-19A14E80B690}" presName="hierChild4" presStyleCnt="0"/>
      <dgm:spPr/>
    </dgm:pt>
    <dgm:pt modelId="{11626F1F-937A-44CC-9BE4-EEC0ED779687}" type="pres">
      <dgm:prSet presAssocID="{6220FBFB-3C80-4EAA-BF2F-19A14E80B690}" presName="hierChild5" presStyleCnt="0"/>
      <dgm:spPr/>
    </dgm:pt>
    <dgm:pt modelId="{DCFD1EDB-9EF1-4C52-A3E4-DD6D8C19AD1C}" type="pres">
      <dgm:prSet presAssocID="{FFC6566D-B217-4030-ABC4-0ACE3317E82E}" presName="hierChild5" presStyleCnt="0"/>
      <dgm:spPr/>
    </dgm:pt>
    <dgm:pt modelId="{1F9D50AF-8BFD-40E5-A695-21EC689E5AB5}" type="pres">
      <dgm:prSet presAssocID="{69CABDB9-5007-43C6-AA54-86F892A32636}" presName="Name37" presStyleLbl="parChTrans1D2" presStyleIdx="1" presStyleCnt="2"/>
      <dgm:spPr/>
    </dgm:pt>
    <dgm:pt modelId="{50E732F9-76E8-4114-A566-178247D681B9}" type="pres">
      <dgm:prSet presAssocID="{F16EE1EF-E459-4FBB-870C-7EAE8FC52AA8}" presName="hierRoot2" presStyleCnt="0">
        <dgm:presLayoutVars>
          <dgm:hierBranch val="init"/>
        </dgm:presLayoutVars>
      </dgm:prSet>
      <dgm:spPr/>
    </dgm:pt>
    <dgm:pt modelId="{26D4882B-92CE-4DF3-AAAD-C69188CDC3D9}" type="pres">
      <dgm:prSet presAssocID="{F16EE1EF-E459-4FBB-870C-7EAE8FC52AA8}" presName="rootComposite" presStyleCnt="0"/>
      <dgm:spPr/>
    </dgm:pt>
    <dgm:pt modelId="{BCA5D898-99F2-4EBB-9A4C-29265A1BD3E6}" type="pres">
      <dgm:prSet presAssocID="{F16EE1EF-E459-4FBB-870C-7EAE8FC52AA8}" presName="rootText" presStyleLbl="node2" presStyleIdx="1" presStyleCnt="2" custLinFactNeighborX="-739" custLinFactNeighborY="4062">
        <dgm:presLayoutVars>
          <dgm:chPref val="3"/>
        </dgm:presLayoutVars>
      </dgm:prSet>
      <dgm:spPr/>
    </dgm:pt>
    <dgm:pt modelId="{7403C422-6411-4E48-A453-0D4A9D5ABFBE}" type="pres">
      <dgm:prSet presAssocID="{F16EE1EF-E459-4FBB-870C-7EAE8FC52AA8}" presName="rootConnector" presStyleLbl="node2" presStyleIdx="1" presStyleCnt="2"/>
      <dgm:spPr/>
    </dgm:pt>
    <dgm:pt modelId="{4000E2BC-2AF0-437E-B707-C7EF0DE55AD7}" type="pres">
      <dgm:prSet presAssocID="{F16EE1EF-E459-4FBB-870C-7EAE8FC52AA8}" presName="hierChild4" presStyleCnt="0"/>
      <dgm:spPr/>
    </dgm:pt>
    <dgm:pt modelId="{CA8B750B-A26C-464C-8BC5-5ADA3F9EAF68}" type="pres">
      <dgm:prSet presAssocID="{798927BB-77BB-4C8B-905B-5CB7ADACBC7A}" presName="Name37" presStyleLbl="parChTrans1D3" presStyleIdx="1" presStyleCnt="2"/>
      <dgm:spPr/>
    </dgm:pt>
    <dgm:pt modelId="{9817881B-6631-479C-85D8-EB6C8825F15D}" type="pres">
      <dgm:prSet presAssocID="{BB945297-D97F-48E7-B8EB-419774D2E9BE}" presName="hierRoot2" presStyleCnt="0">
        <dgm:presLayoutVars>
          <dgm:hierBranch val="init"/>
        </dgm:presLayoutVars>
      </dgm:prSet>
      <dgm:spPr/>
    </dgm:pt>
    <dgm:pt modelId="{D7CC9BFA-D615-407E-A3E3-3645495031C0}" type="pres">
      <dgm:prSet presAssocID="{BB945297-D97F-48E7-B8EB-419774D2E9BE}" presName="rootComposite" presStyleCnt="0"/>
      <dgm:spPr/>
    </dgm:pt>
    <dgm:pt modelId="{F055DC32-003E-4528-8A8F-5CB75536F0DB}" type="pres">
      <dgm:prSet presAssocID="{BB945297-D97F-48E7-B8EB-419774D2E9BE}" presName="rootText" presStyleLbl="node3" presStyleIdx="1" presStyleCnt="2">
        <dgm:presLayoutVars>
          <dgm:chPref val="3"/>
        </dgm:presLayoutVars>
      </dgm:prSet>
      <dgm:spPr/>
    </dgm:pt>
    <dgm:pt modelId="{FF326236-AD55-48FA-AE68-F3DBF832AFFD}" type="pres">
      <dgm:prSet presAssocID="{BB945297-D97F-48E7-B8EB-419774D2E9BE}" presName="rootConnector" presStyleLbl="node3" presStyleIdx="1" presStyleCnt="2"/>
      <dgm:spPr/>
    </dgm:pt>
    <dgm:pt modelId="{BB96D2F9-8A4B-458D-965C-56CA8A4DEF89}" type="pres">
      <dgm:prSet presAssocID="{BB945297-D97F-48E7-B8EB-419774D2E9BE}" presName="hierChild4" presStyleCnt="0"/>
      <dgm:spPr/>
    </dgm:pt>
    <dgm:pt modelId="{5C192412-5236-4221-A316-82EEFCA58783}" type="pres">
      <dgm:prSet presAssocID="{BB945297-D97F-48E7-B8EB-419774D2E9BE}" presName="hierChild5" presStyleCnt="0"/>
      <dgm:spPr/>
    </dgm:pt>
    <dgm:pt modelId="{A0ADD72C-5B56-4B61-80BB-C7A9803F82D1}" type="pres">
      <dgm:prSet presAssocID="{F16EE1EF-E459-4FBB-870C-7EAE8FC52AA8}" presName="hierChild5" presStyleCnt="0"/>
      <dgm:spPr/>
    </dgm:pt>
    <dgm:pt modelId="{CD5F1BB2-EFF7-45CB-B124-5DE65034C933}" type="pres">
      <dgm:prSet presAssocID="{DC889A33-2ADB-44CE-B499-92498A4D3D8F}" presName="hierChild3" presStyleCnt="0"/>
      <dgm:spPr/>
    </dgm:pt>
  </dgm:ptLst>
  <dgm:cxnLst>
    <dgm:cxn modelId="{EB234E0C-441F-468D-8B98-66774D69FCA9}" srcId="{DC889A33-2ADB-44CE-B499-92498A4D3D8F}" destId="{FFC6566D-B217-4030-ABC4-0ACE3317E82E}" srcOrd="0" destOrd="0" parTransId="{3D0DAE20-271A-4AD7-9EF7-749F10ADD5B5}" sibTransId="{610D6EBA-D306-42D1-9418-3941505BC3FF}"/>
    <dgm:cxn modelId="{362A0C21-73B4-4C96-B92F-6FE72634B34D}" type="presOf" srcId="{8781CBD5-EA48-4417-9417-FCB937904D6B}" destId="{DF5DE229-22AC-4657-9006-0D4C33A85328}" srcOrd="0" destOrd="0" presId="urn:microsoft.com/office/officeart/2005/8/layout/orgChart1"/>
    <dgm:cxn modelId="{9F885522-26CA-4B7A-89E3-238A8EA4E669}" srcId="{8781CBD5-EA48-4417-9417-FCB937904D6B}" destId="{DC889A33-2ADB-44CE-B499-92498A4D3D8F}" srcOrd="0" destOrd="0" parTransId="{76CD1ABF-C343-4DA5-88AF-22F2F408B522}" sibTransId="{8E993672-2FDF-43A0-92CB-A12DB99F7E60}"/>
    <dgm:cxn modelId="{C0B81039-80FB-4A05-9995-218B8C791C0B}" srcId="{F16EE1EF-E459-4FBB-870C-7EAE8FC52AA8}" destId="{BB945297-D97F-48E7-B8EB-419774D2E9BE}" srcOrd="0" destOrd="0" parTransId="{798927BB-77BB-4C8B-905B-5CB7ADACBC7A}" sibTransId="{B7C58D15-4291-4505-93A4-6B0D52F89D5B}"/>
    <dgm:cxn modelId="{F87C2762-302E-4C1A-92C3-1F24B0079931}" type="presOf" srcId="{798927BB-77BB-4C8B-905B-5CB7ADACBC7A}" destId="{CA8B750B-A26C-464C-8BC5-5ADA3F9EAF68}" srcOrd="0" destOrd="0" presId="urn:microsoft.com/office/officeart/2005/8/layout/orgChart1"/>
    <dgm:cxn modelId="{BB022149-163E-4538-AD28-7BC19D9BC991}" type="presOf" srcId="{DC889A33-2ADB-44CE-B499-92498A4D3D8F}" destId="{65635382-5B08-456C-96AB-D85A3C61A94D}" srcOrd="0" destOrd="0" presId="urn:microsoft.com/office/officeart/2005/8/layout/orgChart1"/>
    <dgm:cxn modelId="{240A284F-6074-41DB-8E0D-76C5B41FCDEC}" srcId="{DC889A33-2ADB-44CE-B499-92498A4D3D8F}" destId="{F16EE1EF-E459-4FBB-870C-7EAE8FC52AA8}" srcOrd="1" destOrd="0" parTransId="{69CABDB9-5007-43C6-AA54-86F892A32636}" sibTransId="{7DC32C17-9C19-4C77-AFE1-AD2E27CAD973}"/>
    <dgm:cxn modelId="{2ABE3F8E-7467-4B4E-83EA-0B298797876B}" type="presOf" srcId="{F16EE1EF-E459-4FBB-870C-7EAE8FC52AA8}" destId="{BCA5D898-99F2-4EBB-9A4C-29265A1BD3E6}" srcOrd="0" destOrd="0" presId="urn:microsoft.com/office/officeart/2005/8/layout/orgChart1"/>
    <dgm:cxn modelId="{5E579A92-6DE7-4335-A3D9-0EAC8D382F7D}" type="presOf" srcId="{69CABDB9-5007-43C6-AA54-86F892A32636}" destId="{1F9D50AF-8BFD-40E5-A695-21EC689E5AB5}" srcOrd="0" destOrd="0" presId="urn:microsoft.com/office/officeart/2005/8/layout/orgChart1"/>
    <dgm:cxn modelId="{E2BAF193-82F1-4409-B4B0-D151B99889D8}" type="presOf" srcId="{F16EE1EF-E459-4FBB-870C-7EAE8FC52AA8}" destId="{7403C422-6411-4E48-A453-0D4A9D5ABFBE}" srcOrd="1" destOrd="0" presId="urn:microsoft.com/office/officeart/2005/8/layout/orgChart1"/>
    <dgm:cxn modelId="{053F37A1-BB87-48C8-A4B7-339D2D34CC16}" type="presOf" srcId="{3D0DAE20-271A-4AD7-9EF7-749F10ADD5B5}" destId="{742C90C9-1601-43A8-8AA1-DBAF0F744752}" srcOrd="0" destOrd="0" presId="urn:microsoft.com/office/officeart/2005/8/layout/orgChart1"/>
    <dgm:cxn modelId="{54B1E4A1-3962-4183-979A-3ADAA981F805}" type="presOf" srcId="{6220FBFB-3C80-4EAA-BF2F-19A14E80B690}" destId="{5F7055BC-7077-4087-9EAC-96A89BD412C3}" srcOrd="1" destOrd="0" presId="urn:microsoft.com/office/officeart/2005/8/layout/orgChart1"/>
    <dgm:cxn modelId="{5A2118B0-9E48-4F77-8791-4659BEDA8335}" type="presOf" srcId="{BB945297-D97F-48E7-B8EB-419774D2E9BE}" destId="{F055DC32-003E-4528-8A8F-5CB75536F0DB}" srcOrd="0" destOrd="0" presId="urn:microsoft.com/office/officeart/2005/8/layout/orgChart1"/>
    <dgm:cxn modelId="{295353B6-2F5A-40E0-A537-2F065886B32C}" srcId="{FFC6566D-B217-4030-ABC4-0ACE3317E82E}" destId="{6220FBFB-3C80-4EAA-BF2F-19A14E80B690}" srcOrd="0" destOrd="0" parTransId="{AB1B5D11-BEBC-46C7-9A78-22051B16C313}" sibTransId="{9C1090FF-1F50-49FD-8195-C4CE7AE0910A}"/>
    <dgm:cxn modelId="{9395A4BC-ADA1-4919-9984-613E8FFFA397}" type="presOf" srcId="{BB945297-D97F-48E7-B8EB-419774D2E9BE}" destId="{FF326236-AD55-48FA-AE68-F3DBF832AFFD}" srcOrd="1" destOrd="0" presId="urn:microsoft.com/office/officeart/2005/8/layout/orgChart1"/>
    <dgm:cxn modelId="{48A4CCD2-3A9E-48A4-A257-E71B0CD1D798}" type="presOf" srcId="{AB1B5D11-BEBC-46C7-9A78-22051B16C313}" destId="{54816DF1-7CD4-4E1A-A4F3-D5F71671557A}" srcOrd="0" destOrd="0" presId="urn:microsoft.com/office/officeart/2005/8/layout/orgChart1"/>
    <dgm:cxn modelId="{E702A1D4-80CE-4ECB-B06D-E993772AB6CD}" type="presOf" srcId="{6220FBFB-3C80-4EAA-BF2F-19A14E80B690}" destId="{378C2ECB-4592-4650-828E-D494B11129EA}" srcOrd="0" destOrd="0" presId="urn:microsoft.com/office/officeart/2005/8/layout/orgChart1"/>
    <dgm:cxn modelId="{57819DE6-37FF-43F6-BA8F-B1BF633A0F1B}" type="presOf" srcId="{FFC6566D-B217-4030-ABC4-0ACE3317E82E}" destId="{BF9DA245-A23F-4672-8DA4-E8259FD02F10}" srcOrd="1" destOrd="0" presId="urn:microsoft.com/office/officeart/2005/8/layout/orgChart1"/>
    <dgm:cxn modelId="{C3ED57EE-3BED-4155-AA2A-075F6C89631B}" type="presOf" srcId="{FFC6566D-B217-4030-ABC4-0ACE3317E82E}" destId="{AE0604E3-00FA-4F2A-8967-4842F43D2CAA}" srcOrd="0" destOrd="0" presId="urn:microsoft.com/office/officeart/2005/8/layout/orgChart1"/>
    <dgm:cxn modelId="{63A8CDFB-554C-4F11-9C74-6EDE249A79D4}" type="presOf" srcId="{DC889A33-2ADB-44CE-B499-92498A4D3D8F}" destId="{7175B93A-81BE-46C7-9B64-FE3173645DE8}" srcOrd="1" destOrd="0" presId="urn:microsoft.com/office/officeart/2005/8/layout/orgChart1"/>
    <dgm:cxn modelId="{9475A21C-2549-4EA8-A2DA-5894E8650A1C}" type="presParOf" srcId="{DF5DE229-22AC-4657-9006-0D4C33A85328}" destId="{0DAC972D-BA0A-478A-943A-6864D2AAE205}" srcOrd="0" destOrd="0" presId="urn:microsoft.com/office/officeart/2005/8/layout/orgChart1"/>
    <dgm:cxn modelId="{785A3EC0-920D-4935-8F29-4CB315224D7B}" type="presParOf" srcId="{0DAC972D-BA0A-478A-943A-6864D2AAE205}" destId="{2519BDED-E2DB-4BD9-8438-DC87ACFF044F}" srcOrd="0" destOrd="0" presId="urn:microsoft.com/office/officeart/2005/8/layout/orgChart1"/>
    <dgm:cxn modelId="{0ADEB850-DFD3-4A8F-B818-99891D837D53}" type="presParOf" srcId="{2519BDED-E2DB-4BD9-8438-DC87ACFF044F}" destId="{65635382-5B08-456C-96AB-D85A3C61A94D}" srcOrd="0" destOrd="0" presId="urn:microsoft.com/office/officeart/2005/8/layout/orgChart1"/>
    <dgm:cxn modelId="{5DEB9F69-5A54-4D8E-8053-91CE0A5881A1}" type="presParOf" srcId="{2519BDED-E2DB-4BD9-8438-DC87ACFF044F}" destId="{7175B93A-81BE-46C7-9B64-FE3173645DE8}" srcOrd="1" destOrd="0" presId="urn:microsoft.com/office/officeart/2005/8/layout/orgChart1"/>
    <dgm:cxn modelId="{D2120C34-A5A5-4D60-A34D-935256BA64BA}" type="presParOf" srcId="{0DAC972D-BA0A-478A-943A-6864D2AAE205}" destId="{B246EC64-6C94-4944-9CAA-7FC0ADF1B4FE}" srcOrd="1" destOrd="0" presId="urn:microsoft.com/office/officeart/2005/8/layout/orgChart1"/>
    <dgm:cxn modelId="{F3B09E5F-DF91-4129-973E-52C39771A69D}" type="presParOf" srcId="{B246EC64-6C94-4944-9CAA-7FC0ADF1B4FE}" destId="{742C90C9-1601-43A8-8AA1-DBAF0F744752}" srcOrd="0" destOrd="0" presId="urn:microsoft.com/office/officeart/2005/8/layout/orgChart1"/>
    <dgm:cxn modelId="{5270A075-8008-4114-ADB3-ADFDE3B9B308}" type="presParOf" srcId="{B246EC64-6C94-4944-9CAA-7FC0ADF1B4FE}" destId="{330A3D3C-5A66-44D0-B394-02167E2EC5DD}" srcOrd="1" destOrd="0" presId="urn:microsoft.com/office/officeart/2005/8/layout/orgChart1"/>
    <dgm:cxn modelId="{B958E3D8-9319-456A-8D51-55C4A9BE5DA6}" type="presParOf" srcId="{330A3D3C-5A66-44D0-B394-02167E2EC5DD}" destId="{DFC7DACA-1CF4-4AB3-8954-CA66944EF3AB}" srcOrd="0" destOrd="0" presId="urn:microsoft.com/office/officeart/2005/8/layout/orgChart1"/>
    <dgm:cxn modelId="{F0C3D390-AEE8-49A3-AB26-5194340AFE41}" type="presParOf" srcId="{DFC7DACA-1CF4-4AB3-8954-CA66944EF3AB}" destId="{AE0604E3-00FA-4F2A-8967-4842F43D2CAA}" srcOrd="0" destOrd="0" presId="urn:microsoft.com/office/officeart/2005/8/layout/orgChart1"/>
    <dgm:cxn modelId="{4E8B6728-BA10-47CD-833A-ACC939537F50}" type="presParOf" srcId="{DFC7DACA-1CF4-4AB3-8954-CA66944EF3AB}" destId="{BF9DA245-A23F-4672-8DA4-E8259FD02F10}" srcOrd="1" destOrd="0" presId="urn:microsoft.com/office/officeart/2005/8/layout/orgChart1"/>
    <dgm:cxn modelId="{9722D8EB-5E09-4378-A6FA-7A31AC85ABB4}" type="presParOf" srcId="{330A3D3C-5A66-44D0-B394-02167E2EC5DD}" destId="{DC0CD54C-138E-4796-977B-C593BD9CFBE6}" srcOrd="1" destOrd="0" presId="urn:microsoft.com/office/officeart/2005/8/layout/orgChart1"/>
    <dgm:cxn modelId="{E8F14D5E-0750-4560-BF40-3703CF6E811D}" type="presParOf" srcId="{DC0CD54C-138E-4796-977B-C593BD9CFBE6}" destId="{54816DF1-7CD4-4E1A-A4F3-D5F71671557A}" srcOrd="0" destOrd="0" presId="urn:microsoft.com/office/officeart/2005/8/layout/orgChart1"/>
    <dgm:cxn modelId="{C427A36B-A1EB-4B7F-BBC3-7ABA693912F3}" type="presParOf" srcId="{DC0CD54C-138E-4796-977B-C593BD9CFBE6}" destId="{B5F0DDAB-F111-41F2-92FC-F5A1AC1882BC}" srcOrd="1" destOrd="0" presId="urn:microsoft.com/office/officeart/2005/8/layout/orgChart1"/>
    <dgm:cxn modelId="{34586C6E-8DB3-4444-B798-F22904988F24}" type="presParOf" srcId="{B5F0DDAB-F111-41F2-92FC-F5A1AC1882BC}" destId="{822D0E19-53E6-4073-A8F1-DC60C9E362F0}" srcOrd="0" destOrd="0" presId="urn:microsoft.com/office/officeart/2005/8/layout/orgChart1"/>
    <dgm:cxn modelId="{FC48C23A-99EA-42AE-9243-56F8FC53D51C}" type="presParOf" srcId="{822D0E19-53E6-4073-A8F1-DC60C9E362F0}" destId="{378C2ECB-4592-4650-828E-D494B11129EA}" srcOrd="0" destOrd="0" presId="urn:microsoft.com/office/officeart/2005/8/layout/orgChart1"/>
    <dgm:cxn modelId="{B0B5B814-BB58-441D-8420-F213C773C5CF}" type="presParOf" srcId="{822D0E19-53E6-4073-A8F1-DC60C9E362F0}" destId="{5F7055BC-7077-4087-9EAC-96A89BD412C3}" srcOrd="1" destOrd="0" presId="urn:microsoft.com/office/officeart/2005/8/layout/orgChart1"/>
    <dgm:cxn modelId="{7A8F90E0-5E09-44BF-AA14-4C3238FD91E5}" type="presParOf" srcId="{B5F0DDAB-F111-41F2-92FC-F5A1AC1882BC}" destId="{D6415012-5995-42B5-A4B1-9D8376F6BD6A}" srcOrd="1" destOrd="0" presId="urn:microsoft.com/office/officeart/2005/8/layout/orgChart1"/>
    <dgm:cxn modelId="{C602ACE9-8562-48E5-BC0E-C7343E56E223}" type="presParOf" srcId="{B5F0DDAB-F111-41F2-92FC-F5A1AC1882BC}" destId="{11626F1F-937A-44CC-9BE4-EEC0ED779687}" srcOrd="2" destOrd="0" presId="urn:microsoft.com/office/officeart/2005/8/layout/orgChart1"/>
    <dgm:cxn modelId="{142F6BDB-4999-4CE6-A580-7BF5FEFDAB7C}" type="presParOf" srcId="{330A3D3C-5A66-44D0-B394-02167E2EC5DD}" destId="{DCFD1EDB-9EF1-4C52-A3E4-DD6D8C19AD1C}" srcOrd="2" destOrd="0" presId="urn:microsoft.com/office/officeart/2005/8/layout/orgChart1"/>
    <dgm:cxn modelId="{9FB98EFD-4CEA-45FF-85CA-54BB73FD7FB3}" type="presParOf" srcId="{B246EC64-6C94-4944-9CAA-7FC0ADF1B4FE}" destId="{1F9D50AF-8BFD-40E5-A695-21EC689E5AB5}" srcOrd="2" destOrd="0" presId="urn:microsoft.com/office/officeart/2005/8/layout/orgChart1"/>
    <dgm:cxn modelId="{1A557454-35D4-4E57-B79D-7868D73FB092}" type="presParOf" srcId="{B246EC64-6C94-4944-9CAA-7FC0ADF1B4FE}" destId="{50E732F9-76E8-4114-A566-178247D681B9}" srcOrd="3" destOrd="0" presId="urn:microsoft.com/office/officeart/2005/8/layout/orgChart1"/>
    <dgm:cxn modelId="{CDF4D205-05C3-4C4D-A65D-ADF26DAED198}" type="presParOf" srcId="{50E732F9-76E8-4114-A566-178247D681B9}" destId="{26D4882B-92CE-4DF3-AAAD-C69188CDC3D9}" srcOrd="0" destOrd="0" presId="urn:microsoft.com/office/officeart/2005/8/layout/orgChart1"/>
    <dgm:cxn modelId="{B8729F54-42CC-4EA5-984D-7AC63151FDC3}" type="presParOf" srcId="{26D4882B-92CE-4DF3-AAAD-C69188CDC3D9}" destId="{BCA5D898-99F2-4EBB-9A4C-29265A1BD3E6}" srcOrd="0" destOrd="0" presId="urn:microsoft.com/office/officeart/2005/8/layout/orgChart1"/>
    <dgm:cxn modelId="{66CD142D-C374-45CE-98B7-17D8D5C35A66}" type="presParOf" srcId="{26D4882B-92CE-4DF3-AAAD-C69188CDC3D9}" destId="{7403C422-6411-4E48-A453-0D4A9D5ABFBE}" srcOrd="1" destOrd="0" presId="urn:microsoft.com/office/officeart/2005/8/layout/orgChart1"/>
    <dgm:cxn modelId="{C97493EA-2BE8-4DAC-BE01-3A63D3199D86}" type="presParOf" srcId="{50E732F9-76E8-4114-A566-178247D681B9}" destId="{4000E2BC-2AF0-437E-B707-C7EF0DE55AD7}" srcOrd="1" destOrd="0" presId="urn:microsoft.com/office/officeart/2005/8/layout/orgChart1"/>
    <dgm:cxn modelId="{525BEE0A-988D-4D51-9CC8-5D720EF4ED0F}" type="presParOf" srcId="{4000E2BC-2AF0-437E-B707-C7EF0DE55AD7}" destId="{CA8B750B-A26C-464C-8BC5-5ADA3F9EAF68}" srcOrd="0" destOrd="0" presId="urn:microsoft.com/office/officeart/2005/8/layout/orgChart1"/>
    <dgm:cxn modelId="{17981CEB-F79B-4167-B311-DE8E3F550831}" type="presParOf" srcId="{4000E2BC-2AF0-437E-B707-C7EF0DE55AD7}" destId="{9817881B-6631-479C-85D8-EB6C8825F15D}" srcOrd="1" destOrd="0" presId="urn:microsoft.com/office/officeart/2005/8/layout/orgChart1"/>
    <dgm:cxn modelId="{661318CB-E89B-4B97-B5FE-C1F52F884F90}" type="presParOf" srcId="{9817881B-6631-479C-85D8-EB6C8825F15D}" destId="{D7CC9BFA-D615-407E-A3E3-3645495031C0}" srcOrd="0" destOrd="0" presId="urn:microsoft.com/office/officeart/2005/8/layout/orgChart1"/>
    <dgm:cxn modelId="{7C41E16B-BCCC-4087-909C-43789ED34BA0}" type="presParOf" srcId="{D7CC9BFA-D615-407E-A3E3-3645495031C0}" destId="{F055DC32-003E-4528-8A8F-5CB75536F0DB}" srcOrd="0" destOrd="0" presId="urn:microsoft.com/office/officeart/2005/8/layout/orgChart1"/>
    <dgm:cxn modelId="{92B1AEEC-3799-45CB-B12C-895AC2A3D52B}" type="presParOf" srcId="{D7CC9BFA-D615-407E-A3E3-3645495031C0}" destId="{FF326236-AD55-48FA-AE68-F3DBF832AFFD}" srcOrd="1" destOrd="0" presId="urn:microsoft.com/office/officeart/2005/8/layout/orgChart1"/>
    <dgm:cxn modelId="{765B3377-9D2A-4FA9-A80C-E0950C3BAAC5}" type="presParOf" srcId="{9817881B-6631-479C-85D8-EB6C8825F15D}" destId="{BB96D2F9-8A4B-458D-965C-56CA8A4DEF89}" srcOrd="1" destOrd="0" presId="urn:microsoft.com/office/officeart/2005/8/layout/orgChart1"/>
    <dgm:cxn modelId="{97F9642F-4778-4CDA-9F59-3AE7A204A6F3}" type="presParOf" srcId="{9817881B-6631-479C-85D8-EB6C8825F15D}" destId="{5C192412-5236-4221-A316-82EEFCA58783}" srcOrd="2" destOrd="0" presId="urn:microsoft.com/office/officeart/2005/8/layout/orgChart1"/>
    <dgm:cxn modelId="{4FA26AE1-D7FD-4DF4-9FC4-9134341A4826}" type="presParOf" srcId="{50E732F9-76E8-4114-A566-178247D681B9}" destId="{A0ADD72C-5B56-4B61-80BB-C7A9803F82D1}" srcOrd="2" destOrd="0" presId="urn:microsoft.com/office/officeart/2005/8/layout/orgChart1"/>
    <dgm:cxn modelId="{BABF2958-4CF9-482A-B134-F0138ACA1FA9}" type="presParOf" srcId="{0DAC972D-BA0A-478A-943A-6864D2AAE205}" destId="{CD5F1BB2-EFF7-45CB-B124-5DE65034C93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B750B-A26C-464C-8BC5-5ADA3F9EAF68}">
      <dsp:nvSpPr>
        <dsp:cNvPr id="0" name=""/>
        <dsp:cNvSpPr/>
      </dsp:nvSpPr>
      <dsp:spPr>
        <a:xfrm>
          <a:off x="3556504" y="2760598"/>
          <a:ext cx="352749" cy="985453"/>
        </a:xfrm>
        <a:custGeom>
          <a:avLst/>
          <a:gdLst/>
          <a:ahLst/>
          <a:cxnLst/>
          <a:rect l="0" t="0" r="0" b="0"/>
          <a:pathLst>
            <a:path>
              <a:moveTo>
                <a:pt x="0" y="0"/>
              </a:moveTo>
              <a:lnTo>
                <a:pt x="0" y="985453"/>
              </a:lnTo>
              <a:lnTo>
                <a:pt x="352749" y="98545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9D50AF-8BFD-40E5-A695-21EC689E5AB5}">
      <dsp:nvSpPr>
        <dsp:cNvPr id="0" name=""/>
        <dsp:cNvSpPr/>
      </dsp:nvSpPr>
      <dsp:spPr>
        <a:xfrm>
          <a:off x="3113611" y="1123794"/>
          <a:ext cx="1339390" cy="516181"/>
        </a:xfrm>
        <a:custGeom>
          <a:avLst/>
          <a:gdLst/>
          <a:ahLst/>
          <a:cxnLst/>
          <a:rect l="0" t="0" r="0" b="0"/>
          <a:pathLst>
            <a:path>
              <a:moveTo>
                <a:pt x="0" y="0"/>
              </a:moveTo>
              <a:lnTo>
                <a:pt x="0" y="280850"/>
              </a:lnTo>
              <a:lnTo>
                <a:pt x="1339390" y="280850"/>
              </a:lnTo>
              <a:lnTo>
                <a:pt x="1339390" y="51618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816DF1-7CD4-4E1A-A4F3-D5F71671557A}">
      <dsp:nvSpPr>
        <dsp:cNvPr id="0" name=""/>
        <dsp:cNvSpPr/>
      </dsp:nvSpPr>
      <dsp:spPr>
        <a:xfrm>
          <a:off x="861160" y="2715078"/>
          <a:ext cx="336186" cy="1030972"/>
        </a:xfrm>
        <a:custGeom>
          <a:avLst/>
          <a:gdLst/>
          <a:ahLst/>
          <a:cxnLst/>
          <a:rect l="0" t="0" r="0" b="0"/>
          <a:pathLst>
            <a:path>
              <a:moveTo>
                <a:pt x="0" y="0"/>
              </a:moveTo>
              <a:lnTo>
                <a:pt x="0" y="1030972"/>
              </a:lnTo>
              <a:lnTo>
                <a:pt x="336186" y="103097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C90C9-1601-43A8-8AA1-DBAF0F744752}">
      <dsp:nvSpPr>
        <dsp:cNvPr id="0" name=""/>
        <dsp:cNvSpPr/>
      </dsp:nvSpPr>
      <dsp:spPr>
        <a:xfrm>
          <a:off x="1757658" y="1123794"/>
          <a:ext cx="1355953" cy="470661"/>
        </a:xfrm>
        <a:custGeom>
          <a:avLst/>
          <a:gdLst/>
          <a:ahLst/>
          <a:cxnLst/>
          <a:rect l="0" t="0" r="0" b="0"/>
          <a:pathLst>
            <a:path>
              <a:moveTo>
                <a:pt x="1355953" y="0"/>
              </a:moveTo>
              <a:lnTo>
                <a:pt x="1355953" y="235330"/>
              </a:lnTo>
              <a:lnTo>
                <a:pt x="0" y="235330"/>
              </a:lnTo>
              <a:lnTo>
                <a:pt x="0" y="47066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635382-5B08-456C-96AB-D85A3C61A94D}">
      <dsp:nvSpPr>
        <dsp:cNvPr id="0" name=""/>
        <dsp:cNvSpPr/>
      </dsp:nvSpPr>
      <dsp:spPr>
        <a:xfrm>
          <a:off x="1992989" y="3171"/>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Supervised ML</a:t>
          </a:r>
        </a:p>
        <a:p>
          <a:pPr marL="0" lvl="0" indent="0" algn="ctr" defTabSz="622300">
            <a:lnSpc>
              <a:spcPct val="90000"/>
            </a:lnSpc>
            <a:spcBef>
              <a:spcPct val="0"/>
            </a:spcBef>
            <a:spcAft>
              <a:spcPct val="35000"/>
            </a:spcAft>
            <a:buNone/>
          </a:pPr>
          <a:r>
            <a:rPr lang="en-US" sz="1400" kern="1200" dirty="0"/>
            <a:t>(Target Variables)</a:t>
          </a:r>
          <a:endParaRPr lang="en-IN" sz="1400" kern="1200" dirty="0"/>
        </a:p>
      </dsp:txBody>
      <dsp:txXfrm>
        <a:off x="1992989" y="3171"/>
        <a:ext cx="2241245" cy="1120622"/>
      </dsp:txXfrm>
    </dsp:sp>
    <dsp:sp modelId="{AE0604E3-00FA-4F2A-8967-4842F43D2CAA}">
      <dsp:nvSpPr>
        <dsp:cNvPr id="0" name=""/>
        <dsp:cNvSpPr/>
      </dsp:nvSpPr>
      <dsp:spPr>
        <a:xfrm>
          <a:off x="637035" y="159445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endParaRPr lang="en-IN" sz="1400" kern="1200" dirty="0"/>
        </a:p>
      </dsp:txBody>
      <dsp:txXfrm>
        <a:off x="637035" y="1594455"/>
        <a:ext cx="2241245" cy="1120622"/>
      </dsp:txXfrm>
    </dsp:sp>
    <dsp:sp modelId="{378C2ECB-4592-4650-828E-D494B11129EA}">
      <dsp:nvSpPr>
        <dsp:cNvPr id="0" name=""/>
        <dsp:cNvSpPr/>
      </dsp:nvSpPr>
      <dsp:spPr>
        <a:xfrm>
          <a:off x="1197347"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Linear Regression (Causal) , Time Series</a:t>
          </a:r>
          <a:endParaRPr lang="en-IN" sz="1400" kern="1200" dirty="0"/>
        </a:p>
      </dsp:txBody>
      <dsp:txXfrm>
        <a:off x="1197347" y="3185739"/>
        <a:ext cx="2241245" cy="1120622"/>
      </dsp:txXfrm>
    </dsp:sp>
    <dsp:sp modelId="{BCA5D898-99F2-4EBB-9A4C-29265A1BD3E6}">
      <dsp:nvSpPr>
        <dsp:cNvPr id="0" name=""/>
        <dsp:cNvSpPr/>
      </dsp:nvSpPr>
      <dsp:spPr>
        <a:xfrm>
          <a:off x="3332379" y="1639975"/>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solidFill>
                <a:prstClr val="white"/>
              </a:solidFill>
              <a:latin typeface="Trebuchet MS" panose="020B0603020202020204"/>
              <a:ea typeface="+mn-ea"/>
              <a:cs typeface="+mn-cs"/>
            </a:rPr>
            <a:t>Classification</a:t>
          </a:r>
        </a:p>
      </dsp:txBody>
      <dsp:txXfrm>
        <a:off x="3332379" y="1639975"/>
        <a:ext cx="2241245" cy="1120622"/>
      </dsp:txXfrm>
    </dsp:sp>
    <dsp:sp modelId="{F055DC32-003E-4528-8A8F-5CB75536F0DB}">
      <dsp:nvSpPr>
        <dsp:cNvPr id="0" name=""/>
        <dsp:cNvSpPr/>
      </dsp:nvSpPr>
      <dsp:spPr>
        <a:xfrm>
          <a:off x="3909253" y="3185739"/>
          <a:ext cx="2241245" cy="112062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Logistic Regression , Decision Tree</a:t>
          </a:r>
          <a:endParaRPr lang="en-IN" sz="1400" kern="1200" dirty="0"/>
        </a:p>
      </dsp:txBody>
      <dsp:txXfrm>
        <a:off x="3909253" y="3185739"/>
        <a:ext cx="2241245" cy="11206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AD607-F1CB-497E-834F-6FD6D3498D2E}" type="datetimeFigureOut">
              <a:rPr lang="en-IN" smtClean="0"/>
              <a:t>20-07-2021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83FB-237D-41FC-9EF2-5B787F86ACAA}" type="slidenum">
              <a:rPr lang="en-IN" smtClean="0"/>
              <a:t>‹#›</a:t>
            </a:fld>
            <a:endParaRPr lang="en-IN"/>
          </a:p>
        </p:txBody>
      </p:sp>
    </p:spTree>
    <p:extLst>
      <p:ext uri="{BB962C8B-B14F-4D97-AF65-F5344CB8AC3E}">
        <p14:creationId xmlns:p14="http://schemas.microsoft.com/office/powerpoint/2010/main" val="159730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546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6701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8983FB-237D-41FC-9EF2-5B787F86ACAA}" type="slidenum">
              <a:rPr lang="en-IN" smtClean="0"/>
              <a:t>4</a:t>
            </a:fld>
            <a:endParaRPr lang="en-IN"/>
          </a:p>
        </p:txBody>
      </p:sp>
    </p:spTree>
    <p:extLst>
      <p:ext uri="{BB962C8B-B14F-4D97-AF65-F5344CB8AC3E}">
        <p14:creationId xmlns:p14="http://schemas.microsoft.com/office/powerpoint/2010/main" val="354536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019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974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7093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234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8983FB-237D-41FC-9EF2-5B787F86ACAA}" type="slidenum">
              <a:rPr lang="en-IN" smtClean="0"/>
              <a:t>20</a:t>
            </a:fld>
            <a:endParaRPr lang="en-IN"/>
          </a:p>
        </p:txBody>
      </p:sp>
    </p:spTree>
    <p:extLst>
      <p:ext uri="{BB962C8B-B14F-4D97-AF65-F5344CB8AC3E}">
        <p14:creationId xmlns:p14="http://schemas.microsoft.com/office/powerpoint/2010/main" val="3630600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28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509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9684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80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205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69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415356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617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68697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813" cy="918939"/>
          </a:xfrm>
          <a:prstGeom prst="rect">
            <a:avLst/>
          </a:prstGeom>
        </p:spPr>
      </p:pic>
    </p:spTree>
    <p:extLst>
      <p:ext uri="{BB962C8B-B14F-4D97-AF65-F5344CB8AC3E}">
        <p14:creationId xmlns:p14="http://schemas.microsoft.com/office/powerpoint/2010/main" val="343804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79033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E9AA3-F84F-4B68-ADC1-52B4AFE55A0F}"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8251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E9AA3-F84F-4B68-ADC1-52B4AFE55A0F}" type="datetimeFigureOut">
              <a:rPr lang="en-US" smtClean="0"/>
              <a:t>7/20/2021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67659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E9AA3-F84F-4B68-ADC1-52B4AFE55A0F}" type="datetimeFigureOut">
              <a:rPr lang="en-US" smtClean="0"/>
              <a:t>7/20/2021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3299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E9AA3-F84F-4B68-ADC1-52B4AFE55A0F}" type="datetimeFigureOut">
              <a:rPr lang="en-US" smtClean="0"/>
              <a:t>7/20/2021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13549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E9AA3-F84F-4B68-ADC1-52B4AFE55A0F}" type="datetimeFigureOut">
              <a:rPr lang="en-US" smtClean="0"/>
              <a:t>7/20/2021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22455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
        <p:nvSpPr>
          <p:cNvPr id="5" name="Date Placeholder 4"/>
          <p:cNvSpPr>
            <a:spLocks noGrp="1"/>
          </p:cNvSpPr>
          <p:nvPr>
            <p:ph type="dt" sz="half" idx="10"/>
          </p:nvPr>
        </p:nvSpPr>
        <p:spPr/>
        <p:txBody>
          <a:bodyPr/>
          <a:lstStyle/>
          <a:p>
            <a:fld id="{346E9AA3-F84F-4B68-ADC1-52B4AFE55A0F}" type="datetimeFigureOut">
              <a:rPr lang="en-US" smtClean="0"/>
              <a:t>7/20/2021</a:t>
            </a:fld>
            <a:endParaRPr lang="en-US"/>
          </a:p>
        </p:txBody>
      </p:sp>
    </p:spTree>
    <p:extLst>
      <p:ext uri="{BB962C8B-B14F-4D97-AF65-F5344CB8AC3E}">
        <p14:creationId xmlns:p14="http://schemas.microsoft.com/office/powerpoint/2010/main" val="4828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E9AA3-F84F-4B68-ADC1-52B4AFE55A0F}" type="datetimeFigureOut">
              <a:rPr lang="en-US" smtClean="0"/>
              <a:t>7/20/2021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AB515-C27D-4C6F-BFF5-DE9D6E55A254}" type="slidenum">
              <a:rPr lang="en-US" smtClean="0"/>
              <a:t>‹#›</a:t>
            </a:fld>
            <a:endParaRPr lang="en-US"/>
          </a:p>
        </p:txBody>
      </p:sp>
    </p:spTree>
    <p:extLst>
      <p:ext uri="{BB962C8B-B14F-4D97-AF65-F5344CB8AC3E}">
        <p14:creationId xmlns:p14="http://schemas.microsoft.com/office/powerpoint/2010/main" val="341205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Linear Regression</a:t>
            </a:r>
            <a:endParaRPr lang="en-US" dirty="0"/>
          </a:p>
        </p:txBody>
      </p:sp>
    </p:spTree>
    <p:extLst>
      <p:ext uri="{BB962C8B-B14F-4D97-AF65-F5344CB8AC3E}">
        <p14:creationId xmlns:p14="http://schemas.microsoft.com/office/powerpoint/2010/main" val="336722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5" name="Content Placeholder 2">
            <a:extLst>
              <a:ext uri="{FF2B5EF4-FFF2-40B4-BE49-F238E27FC236}">
                <a16:creationId xmlns:a16="http://schemas.microsoft.com/office/drawing/2014/main" id="{5FFE0367-7C1A-4F60-9DDE-20DCB836C434}"/>
              </a:ext>
            </a:extLst>
          </p:cNvPr>
          <p:cNvSpPr>
            <a:spLocks noGrp="1"/>
          </p:cNvSpPr>
          <p:nvPr>
            <p:ph idx="1"/>
          </p:nvPr>
        </p:nvSpPr>
        <p:spPr>
          <a:xfrm>
            <a:off x="778529" y="1518838"/>
            <a:ext cx="10120563" cy="609600"/>
          </a:xfrm>
        </p:spPr>
        <p:txBody>
          <a:bodyPr>
            <a:noAutofit/>
          </a:bodyPr>
          <a:lstStyle/>
          <a:p>
            <a:pPr marL="0" indent="0">
              <a:buNone/>
            </a:pPr>
            <a:r>
              <a:rPr lang="en-IN" sz="2800" dirty="0">
                <a:latin typeface="Calibri" panose="020F0502020204030204" pitchFamily="34" charset="0"/>
                <a:cs typeface="Calibri" panose="020F0502020204030204" pitchFamily="34" charset="0"/>
              </a:rPr>
              <a:t>Line of best fit : </a:t>
            </a:r>
            <a:r>
              <a:rPr lang="en-IN" dirty="0">
                <a:latin typeface="Calibri" panose="020F0502020204030204" pitchFamily="34" charset="0"/>
                <a:cs typeface="Calibri" panose="020F0502020204030204" pitchFamily="34" charset="0"/>
              </a:rPr>
              <a:t>Line of best fit refers to a line through data points that best expresses the relationship between those points</a:t>
            </a:r>
            <a:endParaRPr lang="en-IN"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D666613-6ABF-40C0-8587-FD582B730541}"/>
              </a:ext>
            </a:extLst>
          </p:cNvPr>
          <p:cNvPicPr>
            <a:picLocks noChangeAspect="1"/>
          </p:cNvPicPr>
          <p:nvPr/>
        </p:nvPicPr>
        <p:blipFill>
          <a:blip r:embed="rId3" cstate="print"/>
          <a:stretch>
            <a:fillRect/>
          </a:stretch>
        </p:blipFill>
        <p:spPr>
          <a:xfrm>
            <a:off x="996033" y="2413573"/>
            <a:ext cx="5917500" cy="3630632"/>
          </a:xfrm>
          <a:prstGeom prst="rect">
            <a:avLst/>
          </a:prstGeom>
        </p:spPr>
      </p:pic>
      <p:cxnSp>
        <p:nvCxnSpPr>
          <p:cNvPr id="13" name="Straight Connector 12">
            <a:extLst>
              <a:ext uri="{FF2B5EF4-FFF2-40B4-BE49-F238E27FC236}">
                <a16:creationId xmlns:a16="http://schemas.microsoft.com/office/drawing/2014/main" id="{3035683C-CC7A-4F09-A03D-F5A9E69B2EC9}"/>
              </a:ext>
            </a:extLst>
          </p:cNvPr>
          <p:cNvCxnSpPr>
            <a:cxnSpLocks/>
          </p:cNvCxnSpPr>
          <p:nvPr/>
        </p:nvCxnSpPr>
        <p:spPr>
          <a:xfrm flipV="1">
            <a:off x="2486670" y="3310929"/>
            <a:ext cx="2978344" cy="12610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E5E658-1CE6-45CF-B217-B743930929C7}"/>
              </a:ext>
            </a:extLst>
          </p:cNvPr>
          <p:cNvSpPr txBox="1"/>
          <p:nvPr/>
        </p:nvSpPr>
        <p:spPr>
          <a:xfrm>
            <a:off x="5022562" y="3152001"/>
            <a:ext cx="816249" cy="276999"/>
          </a:xfrm>
          <a:prstGeom prst="rect">
            <a:avLst/>
          </a:prstGeom>
          <a:noFill/>
        </p:spPr>
        <p:txBody>
          <a:bodyPr wrap="square" rtlCol="0">
            <a:spAutoFit/>
          </a:bodyPr>
          <a:lstStyle/>
          <a:p>
            <a:r>
              <a:rPr lang="en-IN" sz="1200" dirty="0">
                <a:solidFill>
                  <a:srgbClr val="92D050"/>
                </a:solidFill>
              </a:rPr>
              <a:t>a2 + b2*x</a:t>
            </a:r>
          </a:p>
        </p:txBody>
      </p:sp>
      <p:sp>
        <p:nvSpPr>
          <p:cNvPr id="11" name="TextBox 10">
            <a:extLst>
              <a:ext uri="{FF2B5EF4-FFF2-40B4-BE49-F238E27FC236}">
                <a16:creationId xmlns:a16="http://schemas.microsoft.com/office/drawing/2014/main" id="{56B4EBF4-3CF9-47D8-B95C-4CF106D6BEE5}"/>
              </a:ext>
            </a:extLst>
          </p:cNvPr>
          <p:cNvSpPr txBox="1"/>
          <p:nvPr/>
        </p:nvSpPr>
        <p:spPr>
          <a:xfrm>
            <a:off x="4114802" y="3838226"/>
            <a:ext cx="846707" cy="230832"/>
          </a:xfrm>
          <a:prstGeom prst="rect">
            <a:avLst/>
          </a:prstGeom>
          <a:noFill/>
        </p:spPr>
        <p:txBody>
          <a:bodyPr wrap="none" rtlCol="0">
            <a:spAutoFit/>
          </a:bodyPr>
          <a:lstStyle/>
          <a:p>
            <a:r>
              <a:rPr lang="en-IN" sz="900" dirty="0"/>
              <a:t>Y1 predicted</a:t>
            </a:r>
          </a:p>
        </p:txBody>
      </p:sp>
      <p:cxnSp>
        <p:nvCxnSpPr>
          <p:cNvPr id="17" name="Straight Arrow Connector 16">
            <a:extLst>
              <a:ext uri="{FF2B5EF4-FFF2-40B4-BE49-F238E27FC236}">
                <a16:creationId xmlns:a16="http://schemas.microsoft.com/office/drawing/2014/main" id="{39F1341B-7EAE-4C5D-88CB-24BAEB61A601}"/>
              </a:ext>
            </a:extLst>
          </p:cNvPr>
          <p:cNvCxnSpPr>
            <a:cxnSpLocks/>
            <a:endCxn id="11" idx="1"/>
          </p:cNvCxnSpPr>
          <p:nvPr/>
        </p:nvCxnSpPr>
        <p:spPr>
          <a:xfrm flipV="1">
            <a:off x="4114802" y="3953642"/>
            <a:ext cx="0" cy="1341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2DFDA87-73F7-41AE-9C3A-D3D6FFDF307F}"/>
              </a:ext>
            </a:extLst>
          </p:cNvPr>
          <p:cNvSpPr txBox="1"/>
          <p:nvPr/>
        </p:nvSpPr>
        <p:spPr>
          <a:xfrm>
            <a:off x="5660189" y="2952335"/>
            <a:ext cx="2162772" cy="261610"/>
          </a:xfrm>
          <a:prstGeom prst="rect">
            <a:avLst/>
          </a:prstGeom>
          <a:noFill/>
        </p:spPr>
        <p:txBody>
          <a:bodyPr wrap="none" rtlCol="0">
            <a:spAutoFit/>
          </a:bodyPr>
          <a:lstStyle/>
          <a:p>
            <a:r>
              <a:rPr lang="en-IN" sz="1100" dirty="0">
                <a:solidFill>
                  <a:srgbClr val="92D050"/>
                </a:solidFill>
              </a:rPr>
              <a:t>Let’s say I try creating this line</a:t>
            </a:r>
          </a:p>
        </p:txBody>
      </p:sp>
      <p:sp>
        <p:nvSpPr>
          <p:cNvPr id="22" name="TextBox 21">
            <a:extLst>
              <a:ext uri="{FF2B5EF4-FFF2-40B4-BE49-F238E27FC236}">
                <a16:creationId xmlns:a16="http://schemas.microsoft.com/office/drawing/2014/main" id="{CE899F86-81C3-434B-8E7D-6A092E1D7382}"/>
              </a:ext>
            </a:extLst>
          </p:cNvPr>
          <p:cNvSpPr txBox="1"/>
          <p:nvPr/>
        </p:nvSpPr>
        <p:spPr>
          <a:xfrm>
            <a:off x="2114472" y="3370246"/>
            <a:ext cx="982961" cy="261610"/>
          </a:xfrm>
          <a:prstGeom prst="rect">
            <a:avLst/>
          </a:prstGeom>
          <a:noFill/>
        </p:spPr>
        <p:txBody>
          <a:bodyPr wrap="none" rtlCol="0">
            <a:spAutoFit/>
          </a:bodyPr>
          <a:lstStyle/>
          <a:p>
            <a:r>
              <a:rPr lang="en-IN" sz="1100" dirty="0"/>
              <a:t>Actual Value</a:t>
            </a:r>
          </a:p>
        </p:txBody>
      </p:sp>
      <p:cxnSp>
        <p:nvCxnSpPr>
          <p:cNvPr id="23" name="Straight Arrow Connector 22">
            <a:extLst>
              <a:ext uri="{FF2B5EF4-FFF2-40B4-BE49-F238E27FC236}">
                <a16:creationId xmlns:a16="http://schemas.microsoft.com/office/drawing/2014/main" id="{324EF622-AB76-47EE-821E-1F432BC66893}"/>
              </a:ext>
            </a:extLst>
          </p:cNvPr>
          <p:cNvCxnSpPr>
            <a:cxnSpLocks/>
          </p:cNvCxnSpPr>
          <p:nvPr/>
        </p:nvCxnSpPr>
        <p:spPr>
          <a:xfrm>
            <a:off x="3097433" y="3501480"/>
            <a:ext cx="1025175" cy="17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CBF1459-5DCA-4903-9057-7E135E3CB0F0}"/>
              </a:ext>
            </a:extLst>
          </p:cNvPr>
          <p:cNvSpPr/>
          <p:nvPr/>
        </p:nvSpPr>
        <p:spPr>
          <a:xfrm>
            <a:off x="4114803" y="3838226"/>
            <a:ext cx="45719" cy="982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853CFEB1-706A-4262-A799-4586562368D2}"/>
              </a:ext>
            </a:extLst>
          </p:cNvPr>
          <p:cNvCxnSpPr>
            <a:endCxn id="26" idx="2"/>
          </p:cNvCxnSpPr>
          <p:nvPr/>
        </p:nvCxnSpPr>
        <p:spPr>
          <a:xfrm>
            <a:off x="4114802" y="3672348"/>
            <a:ext cx="1" cy="215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C7F0CD-CEE5-4425-B90E-D94FD1A0F490}"/>
              </a:ext>
            </a:extLst>
          </p:cNvPr>
          <p:cNvCxnSpPr/>
          <p:nvPr/>
        </p:nvCxnSpPr>
        <p:spPr>
          <a:xfrm flipV="1">
            <a:off x="2890684" y="3771936"/>
            <a:ext cx="1224118" cy="164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0649C15-5362-4FD7-9829-FB330A612BB7}"/>
              </a:ext>
            </a:extLst>
          </p:cNvPr>
          <p:cNvSpPr txBox="1"/>
          <p:nvPr/>
        </p:nvSpPr>
        <p:spPr>
          <a:xfrm>
            <a:off x="1657757" y="3695931"/>
            <a:ext cx="1657826" cy="400110"/>
          </a:xfrm>
          <a:prstGeom prst="rect">
            <a:avLst/>
          </a:prstGeom>
          <a:noFill/>
        </p:spPr>
        <p:txBody>
          <a:bodyPr wrap="none" rtlCol="0">
            <a:spAutoFit/>
          </a:bodyPr>
          <a:lstStyle/>
          <a:p>
            <a:r>
              <a:rPr lang="en-IN" sz="1000" dirty="0"/>
              <a:t>Error between actual and</a:t>
            </a:r>
          </a:p>
          <a:p>
            <a:r>
              <a:rPr lang="en-IN" sz="1000" dirty="0"/>
              <a:t>predicted (residual)</a:t>
            </a:r>
          </a:p>
        </p:txBody>
      </p:sp>
      <p:cxnSp>
        <p:nvCxnSpPr>
          <p:cNvPr id="129" name="Straight Connector 128">
            <a:extLst>
              <a:ext uri="{FF2B5EF4-FFF2-40B4-BE49-F238E27FC236}">
                <a16:creationId xmlns:a16="http://schemas.microsoft.com/office/drawing/2014/main" id="{EDD36EAF-85A7-45D8-A7AA-9E651FAE5562}"/>
              </a:ext>
            </a:extLst>
          </p:cNvPr>
          <p:cNvCxnSpPr/>
          <p:nvPr/>
        </p:nvCxnSpPr>
        <p:spPr>
          <a:xfrm>
            <a:off x="5425970" y="3308993"/>
            <a:ext cx="0" cy="3850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B578ED8B-FE77-402A-90BD-271E08AB0114}"/>
              </a:ext>
            </a:extLst>
          </p:cNvPr>
          <p:cNvSpPr txBox="1"/>
          <p:nvPr/>
        </p:nvSpPr>
        <p:spPr>
          <a:xfrm>
            <a:off x="6036177" y="3418932"/>
            <a:ext cx="821572" cy="276999"/>
          </a:xfrm>
          <a:prstGeom prst="rect">
            <a:avLst/>
          </a:prstGeom>
          <a:noFill/>
        </p:spPr>
        <p:txBody>
          <a:bodyPr wrap="none" rtlCol="0">
            <a:spAutoFit/>
          </a:bodyPr>
          <a:lstStyle/>
          <a:p>
            <a:r>
              <a:rPr lang="en-IN" sz="1200" dirty="0">
                <a:latin typeface="Calibri" panose="020F0502020204030204" pitchFamily="34" charset="0"/>
                <a:cs typeface="Calibri" panose="020F0502020204030204" pitchFamily="34" charset="0"/>
              </a:rPr>
              <a:t>Residual 2</a:t>
            </a:r>
          </a:p>
        </p:txBody>
      </p:sp>
      <p:cxnSp>
        <p:nvCxnSpPr>
          <p:cNvPr id="132" name="Straight Arrow Connector 131">
            <a:extLst>
              <a:ext uri="{FF2B5EF4-FFF2-40B4-BE49-F238E27FC236}">
                <a16:creationId xmlns:a16="http://schemas.microsoft.com/office/drawing/2014/main" id="{12DDC9E6-7037-4BB4-AEB4-5A472FCDDA95}"/>
              </a:ext>
            </a:extLst>
          </p:cNvPr>
          <p:cNvCxnSpPr/>
          <p:nvPr/>
        </p:nvCxnSpPr>
        <p:spPr>
          <a:xfrm flipH="1">
            <a:off x="5442007" y="3499115"/>
            <a:ext cx="603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21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1" grpId="0"/>
      <p:bldP spid="18" grpId="0"/>
      <p:bldP spid="22" grpId="0"/>
      <p:bldP spid="26" grpId="0" animBg="1"/>
      <p:bldP spid="31" grpId="0"/>
      <p:bldP spid="1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2615" y="2401843"/>
            <a:ext cx="10120563" cy="609600"/>
          </a:xfrm>
        </p:spPr>
        <p:txBody>
          <a:bodyPr>
            <a:normAutofit/>
          </a:bodyPr>
          <a:lstStyle/>
          <a:p>
            <a:pPr marL="0" indent="0">
              <a:buNone/>
            </a:pPr>
            <a:r>
              <a:rPr lang="en-IN" dirty="0">
                <a:latin typeface="Calibri" panose="020F0502020204030204" pitchFamily="34" charset="0"/>
                <a:cs typeface="Calibri" panose="020F0502020204030204" pitchFamily="34" charset="0"/>
              </a:rPr>
              <a:t>We need to minimize errors.</a:t>
            </a:r>
          </a:p>
        </p:txBody>
      </p:sp>
      <mc:AlternateContent xmlns:mc="http://schemas.openxmlformats.org/markup-compatibility/2006" xmlns:a14="http://schemas.microsoft.com/office/drawing/2010/main">
        <mc:Choice Requires="a14">
          <p:sp>
            <p:nvSpPr>
              <p:cNvPr id="12" name="Content Placeholder 2"/>
              <p:cNvSpPr txBox="1">
                <a:spLocks/>
              </p:cNvSpPr>
              <p:nvPr/>
            </p:nvSpPr>
            <p:spPr bwMode="auto">
              <a:xfrm>
                <a:off x="471949" y="5916510"/>
                <a:ext cx="10986840" cy="11922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1800" dirty="0">
                    <a:solidFill>
                      <a:schemeClr val="tx1"/>
                    </a:solidFill>
                    <a:latin typeface="Calibri" panose="020F0502020204030204" pitchFamily="34" charset="0"/>
                    <a:ea typeface="+mn-ea"/>
                    <a:cs typeface="Calibri" panose="020F0502020204030204" pitchFamily="34" charset="0"/>
                  </a:rPr>
                  <a:t>We could do that by minimizing </a:t>
                </a:r>
                <a14:m>
                  <m:oMath xmlns:m="http://schemas.openxmlformats.org/officeDocument/2006/math">
                    <m:nary>
                      <m:naryPr>
                        <m:chr m:val="∑"/>
                        <m:subHide m:val="on"/>
                        <m:supHide m:val="on"/>
                        <m:ctrlPr>
                          <a:rPr lang="en-IN" sz="1800" i="1">
                            <a:solidFill>
                              <a:schemeClr val="tx1"/>
                            </a:solidFill>
                            <a:latin typeface="Cambria Math" panose="02040503050406030204" pitchFamily="18" charset="0"/>
                            <a:ea typeface="+mn-ea"/>
                            <a:cs typeface="Calibri" panose="020F0502020204030204" pitchFamily="34" charset="0"/>
                          </a:rPr>
                        </m:ctrlPr>
                      </m:naryPr>
                      <m:sub/>
                      <m:sup/>
                      <m:e>
                        <m:r>
                          <a:rPr lang="en-IN" sz="1800">
                            <a:solidFill>
                              <a:schemeClr val="tx1"/>
                            </a:solidFill>
                            <a:latin typeface="Cambria Math" panose="02040503050406030204" pitchFamily="18" charset="0"/>
                            <a:ea typeface="+mn-ea"/>
                            <a:cs typeface="Calibri" panose="020F0502020204030204" pitchFamily="34" charset="0"/>
                          </a:rPr>
                          <m:t>(</m:t>
                        </m:r>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r>
                          <a:rPr lang="en-IN" sz="1800">
                            <a:solidFill>
                              <a:schemeClr val="tx1"/>
                            </a:solidFill>
                            <a:latin typeface="Cambria Math" panose="02040503050406030204" pitchFamily="18" charset="0"/>
                            <a:ea typeface="+mn-ea"/>
                            <a:cs typeface="Calibri" panose="020F0502020204030204" pitchFamily="34" charset="0"/>
                          </a:rPr>
                          <m:t>−</m:t>
                        </m:r>
                        <m:acc>
                          <m:accPr>
                            <m:chr m:val="̂"/>
                            <m:ctrlPr>
                              <a:rPr lang="en-IN" sz="1800" i="1">
                                <a:solidFill>
                                  <a:schemeClr val="tx1"/>
                                </a:solidFill>
                                <a:latin typeface="Cambria Math" panose="02040503050406030204" pitchFamily="18" charset="0"/>
                                <a:ea typeface="+mn-ea"/>
                                <a:cs typeface="Calibri" panose="020F0502020204030204" pitchFamily="34" charset="0"/>
                              </a:rPr>
                            </m:ctrlPr>
                          </m:accPr>
                          <m:e>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e>
                        </m:acc>
                        <m:r>
                          <a:rPr lang="en-IN" sz="1800">
                            <a:solidFill>
                              <a:schemeClr val="tx1"/>
                            </a:solidFill>
                            <a:latin typeface="Cambria Math" panose="02040503050406030204" pitchFamily="18" charset="0"/>
                            <a:ea typeface="+mn-ea"/>
                            <a:cs typeface="Calibri" panose="020F0502020204030204" pitchFamily="34" charset="0"/>
                          </a:rPr>
                          <m:t>)</m:t>
                        </m:r>
                      </m:e>
                    </m:nary>
                  </m:oMath>
                </a14:m>
                <a:r>
                  <a:rPr lang="en-IN" sz="1800" dirty="0">
                    <a:solidFill>
                      <a:schemeClr val="tx1"/>
                    </a:solidFill>
                    <a:latin typeface="Calibri" panose="020F0502020204030204" pitchFamily="34" charset="0"/>
                    <a:ea typeface="+mn-ea"/>
                    <a:cs typeface="Calibri" panose="020F0502020204030204" pitchFamily="34" charset="0"/>
                  </a:rPr>
                  <a:t> (</a:t>
                </a:r>
                <a:r>
                  <a:rPr lang="en-IN" sz="1800" b="1" dirty="0">
                    <a:solidFill>
                      <a:schemeClr val="tx1"/>
                    </a:solidFill>
                    <a:latin typeface="Calibri" panose="020F0502020204030204" pitchFamily="34" charset="0"/>
                    <a:ea typeface="+mn-ea"/>
                    <a:cs typeface="Calibri" panose="020F0502020204030204" pitchFamily="34" charset="0"/>
                  </a:rPr>
                  <a:t>sum of residual</a:t>
                </a:r>
                <a:r>
                  <a:rPr lang="en-IN" sz="1800" dirty="0">
                    <a:solidFill>
                      <a:schemeClr val="tx1"/>
                    </a:solidFill>
                    <a:latin typeface="Calibri" panose="020F0502020204030204" pitchFamily="34" charset="0"/>
                    <a:ea typeface="+mn-ea"/>
                    <a:cs typeface="Calibri" panose="020F0502020204030204" pitchFamily="34" charset="0"/>
                  </a:rPr>
                  <a:t>), where </a:t>
                </a:r>
                <a14:m>
                  <m:oMath xmlns:m="http://schemas.openxmlformats.org/officeDocument/2006/math">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oMath>
                </a14:m>
                <a:r>
                  <a:rPr lang="en-IN" sz="1800" dirty="0">
                    <a:solidFill>
                      <a:schemeClr val="tx1"/>
                    </a:solidFill>
                    <a:latin typeface="Calibri" panose="020F0502020204030204" pitchFamily="34" charset="0"/>
                    <a:ea typeface="+mn-ea"/>
                    <a:cs typeface="Calibri" panose="020F0502020204030204" pitchFamily="34" charset="0"/>
                  </a:rPr>
                  <a:t>is the actual value and </a:t>
                </a:r>
                <a14:m>
                  <m:oMath xmlns:m="http://schemas.openxmlformats.org/officeDocument/2006/math">
                    <m:acc>
                      <m:accPr>
                        <m:chr m:val="̂"/>
                        <m:ctrlPr>
                          <a:rPr lang="en-IN" sz="1800" i="1">
                            <a:solidFill>
                              <a:schemeClr val="tx1"/>
                            </a:solidFill>
                            <a:latin typeface="Cambria Math" panose="02040503050406030204" pitchFamily="18" charset="0"/>
                            <a:ea typeface="+mn-ea"/>
                            <a:cs typeface="Calibri" panose="020F0502020204030204" pitchFamily="34" charset="0"/>
                          </a:rPr>
                        </m:ctrlPr>
                      </m:accPr>
                      <m:e>
                        <m:sSub>
                          <m:sSubPr>
                            <m:ctrlPr>
                              <a:rPr lang="en-IN" sz="1800" i="1">
                                <a:solidFill>
                                  <a:schemeClr val="tx1"/>
                                </a:solidFill>
                                <a:latin typeface="Cambria Math" panose="02040503050406030204" pitchFamily="18" charset="0"/>
                                <a:ea typeface="+mn-ea"/>
                                <a:cs typeface="Calibri" panose="020F0502020204030204" pitchFamily="34" charset="0"/>
                              </a:rPr>
                            </m:ctrlPr>
                          </m:sSubPr>
                          <m:e>
                            <m:r>
                              <a:rPr lang="en-IN" sz="1800">
                                <a:solidFill>
                                  <a:schemeClr val="tx1"/>
                                </a:solidFill>
                                <a:latin typeface="Cambria Math" panose="02040503050406030204" pitchFamily="18" charset="0"/>
                                <a:ea typeface="+mn-ea"/>
                                <a:cs typeface="Calibri" panose="020F0502020204030204" pitchFamily="34" charset="0"/>
                              </a:rPr>
                              <m:t>𝑦</m:t>
                            </m:r>
                          </m:e>
                          <m:sub>
                            <m:r>
                              <a:rPr lang="en-IN" sz="1800">
                                <a:solidFill>
                                  <a:schemeClr val="tx1"/>
                                </a:solidFill>
                                <a:latin typeface="Cambria Math" panose="02040503050406030204" pitchFamily="18" charset="0"/>
                                <a:ea typeface="+mn-ea"/>
                                <a:cs typeface="Calibri" panose="020F0502020204030204" pitchFamily="34" charset="0"/>
                              </a:rPr>
                              <m:t>𝑖</m:t>
                            </m:r>
                          </m:sub>
                        </m:sSub>
                      </m:e>
                    </m:acc>
                  </m:oMath>
                </a14:m>
                <a:r>
                  <a:rPr lang="en-IN" sz="1800" dirty="0">
                    <a:solidFill>
                      <a:schemeClr val="tx1"/>
                    </a:solidFill>
                    <a:latin typeface="Calibri" panose="020F0502020204030204" pitchFamily="34" charset="0"/>
                    <a:ea typeface="+mn-ea"/>
                    <a:cs typeface="Calibri" panose="020F0502020204030204" pitchFamily="34" charset="0"/>
                  </a:rPr>
                  <a:t> its estimate. </a:t>
                </a:r>
              </a:p>
            </p:txBody>
          </p:sp>
        </mc:Choice>
        <mc:Fallback xmlns="">
          <p:sp>
            <p:nvSpPr>
              <p:cNvPr id="12" name="Content Placeholder 2"/>
              <p:cNvSpPr txBox="1">
                <a:spLocks noRot="1" noChangeAspect="1" noMove="1" noResize="1" noEditPoints="1" noAdjustHandles="1" noChangeArrowheads="1" noChangeShapeType="1" noTextEdit="1"/>
              </p:cNvSpPr>
              <p:nvPr/>
            </p:nvSpPr>
            <p:spPr bwMode="auto">
              <a:xfrm>
                <a:off x="471949" y="5916510"/>
                <a:ext cx="10986840" cy="1192215"/>
              </a:xfrm>
              <a:prstGeom prst="rect">
                <a:avLst/>
              </a:prstGeom>
              <a:blipFill>
                <a:blip r:embed="rId2"/>
                <a:stretch>
                  <a:fillRect l="-444" t="-3743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10" name="Group 9"/>
          <p:cNvGrpSpPr/>
          <p:nvPr/>
        </p:nvGrpSpPr>
        <p:grpSpPr>
          <a:xfrm>
            <a:off x="1531019" y="2758565"/>
            <a:ext cx="8227958" cy="2946069"/>
            <a:chOff x="578519" y="611943"/>
            <a:chExt cx="8227958" cy="2946069"/>
          </a:xfrm>
        </p:grpSpPr>
        <p:pic>
          <p:nvPicPr>
            <p:cNvPr id="4" name="Picture 3"/>
            <p:cNvPicPr>
              <a:picLocks noChangeAspect="1"/>
            </p:cNvPicPr>
            <p:nvPr/>
          </p:nvPicPr>
          <p:blipFill>
            <a:blip r:embed="rId3" cstate="print"/>
            <a:stretch>
              <a:fillRect/>
            </a:stretch>
          </p:blipFill>
          <p:spPr>
            <a:xfrm>
              <a:off x="800100" y="611943"/>
              <a:ext cx="8006377" cy="2946069"/>
            </a:xfrm>
            <a:prstGeom prst="rect">
              <a:avLst/>
            </a:prstGeom>
          </p:spPr>
        </p:pic>
        <p:sp>
          <p:nvSpPr>
            <p:cNvPr id="9" name="Rectangle 8"/>
            <p:cNvSpPr/>
            <p:nvPr/>
          </p:nvSpPr>
          <p:spPr>
            <a:xfrm>
              <a:off x="2324100" y="1043412"/>
              <a:ext cx="13716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Actual Values</a:t>
              </a:r>
            </a:p>
          </p:txBody>
        </p:sp>
        <p:sp>
          <p:nvSpPr>
            <p:cNvPr id="11" name="Rectangle 10"/>
            <p:cNvSpPr/>
            <p:nvPr/>
          </p:nvSpPr>
          <p:spPr>
            <a:xfrm>
              <a:off x="578519" y="1600200"/>
              <a:ext cx="13716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Actual and Estimated values of </a:t>
              </a:r>
              <a:r>
                <a:rPr lang="en-IN" sz="1600" i="1" dirty="0">
                  <a:solidFill>
                    <a:schemeClr val="tx1"/>
                  </a:solidFill>
                  <a:latin typeface="Minion"/>
                </a:rPr>
                <a:t>y</a:t>
              </a:r>
              <a:r>
                <a:rPr lang="en-IN" sz="1600" dirty="0">
                  <a:solidFill>
                    <a:schemeClr val="tx1"/>
                  </a:solidFill>
                  <a:latin typeface="Minion"/>
                </a:rPr>
                <a:t> for the same </a:t>
              </a:r>
              <a:r>
                <a:rPr lang="en-IN" sz="1600" i="1" dirty="0">
                  <a:solidFill>
                    <a:schemeClr val="tx1"/>
                  </a:solidFill>
                  <a:latin typeface="Minion"/>
                </a:rPr>
                <a:t>x</a:t>
              </a:r>
            </a:p>
          </p:txBody>
        </p:sp>
        <p:sp>
          <p:nvSpPr>
            <p:cNvPr id="13" name="Rectangle 12"/>
            <p:cNvSpPr/>
            <p:nvPr/>
          </p:nvSpPr>
          <p:spPr>
            <a:xfrm>
              <a:off x="3695700" y="2374900"/>
              <a:ext cx="1600200" cy="749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Predicted values based on line of best fit</a:t>
              </a:r>
            </a:p>
          </p:txBody>
        </p:sp>
        <p:sp>
          <p:nvSpPr>
            <p:cNvPr id="14" name="Rectangle 13"/>
            <p:cNvSpPr/>
            <p:nvPr/>
          </p:nvSpPr>
          <p:spPr>
            <a:xfrm>
              <a:off x="5676899" y="1043412"/>
              <a:ext cx="3129577" cy="109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Minion"/>
                </a:rPr>
                <a:t>Line of best fit is the line that minimizes all the distances (residuals) between the Actual and Estimated values</a:t>
              </a:r>
            </a:p>
          </p:txBody>
        </p:sp>
      </p:grpSp>
      <p:sp>
        <p:nvSpPr>
          <p:cNvPr id="2" name="TextBox 1"/>
          <p:cNvSpPr txBox="1"/>
          <p:nvPr/>
        </p:nvSpPr>
        <p:spPr>
          <a:xfrm>
            <a:off x="6553200" y="2816939"/>
            <a:ext cx="1066800" cy="369332"/>
          </a:xfrm>
          <a:prstGeom prst="rect">
            <a:avLst/>
          </a:prstGeom>
          <a:solidFill>
            <a:schemeClr val="bg1"/>
          </a:solidFill>
        </p:spPr>
        <p:txBody>
          <a:bodyPr wrap="square" rtlCol="0">
            <a:spAutoFit/>
          </a:bodyPr>
          <a:lstStyle/>
          <a:p>
            <a:r>
              <a:rPr lang="en-IN">
                <a:latin typeface="Minion"/>
              </a:rPr>
              <a:t>y=a+bx</a:t>
            </a:r>
            <a:endParaRPr lang="en-IN" dirty="0">
              <a:latin typeface="Minion"/>
            </a:endParaRPr>
          </a:p>
        </p:txBody>
      </p:sp>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16" name="Content Placeholder 2">
            <a:extLst>
              <a:ext uri="{FF2B5EF4-FFF2-40B4-BE49-F238E27FC236}">
                <a16:creationId xmlns:a16="http://schemas.microsoft.com/office/drawing/2014/main" id="{D4039D29-031A-4F73-A0B4-0F9283CD84E6}"/>
              </a:ext>
            </a:extLst>
          </p:cNvPr>
          <p:cNvSpPr txBox="1">
            <a:spLocks/>
          </p:cNvSpPr>
          <p:nvPr/>
        </p:nvSpPr>
        <p:spPr>
          <a:xfrm>
            <a:off x="677334" y="1627257"/>
            <a:ext cx="10120563" cy="609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IN" sz="2800" dirty="0">
                <a:latin typeface="Calibri" panose="020F0502020204030204" pitchFamily="34" charset="0"/>
                <a:cs typeface="Calibri" panose="020F0502020204030204" pitchFamily="34" charset="0"/>
              </a:rPr>
              <a:t>Line of best fit</a:t>
            </a:r>
          </a:p>
        </p:txBody>
      </p:sp>
    </p:spTree>
    <p:extLst>
      <p:ext uri="{BB962C8B-B14F-4D97-AF65-F5344CB8AC3E}">
        <p14:creationId xmlns:p14="http://schemas.microsoft.com/office/powerpoint/2010/main" val="1013057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16" name="TextBox 15">
            <a:extLst>
              <a:ext uri="{FF2B5EF4-FFF2-40B4-BE49-F238E27FC236}">
                <a16:creationId xmlns:a16="http://schemas.microsoft.com/office/drawing/2014/main" id="{4486A32E-121E-4987-A63F-BA2C194DB50C}"/>
              </a:ext>
            </a:extLst>
          </p:cNvPr>
          <p:cNvSpPr txBox="1"/>
          <p:nvPr/>
        </p:nvSpPr>
        <p:spPr>
          <a:xfrm>
            <a:off x="836970" y="1685818"/>
            <a:ext cx="9147687" cy="1477328"/>
          </a:xfrm>
          <a:prstGeom prst="rect">
            <a:avLst/>
          </a:prstGeom>
          <a:noFill/>
        </p:spPr>
        <p:txBody>
          <a:bodyPr wrap="square">
            <a:spAutoFit/>
          </a:bodyPr>
          <a:lstStyle/>
          <a:p>
            <a:pPr algn="l"/>
            <a:endParaRPr lang="en-IN" b="1" i="0" u="none" strike="noStrike" baseline="0" dirty="0">
              <a:solidFill>
                <a:srgbClr val="000000"/>
              </a:solidFill>
              <a:latin typeface="Calibri" panose="020F0502020204030204" pitchFamily="34" charset="0"/>
              <a:cs typeface="Calibri" panose="020F0502020204030204" pitchFamily="34" charset="0"/>
            </a:endParaRPr>
          </a:p>
          <a:p>
            <a:r>
              <a:rPr lang="en-IN" b="1" i="0" u="none" strike="noStrike" baseline="0" dirty="0">
                <a:latin typeface="Calibri" panose="020F0502020204030204" pitchFamily="34" charset="0"/>
                <a:cs typeface="Calibri" panose="020F0502020204030204" pitchFamily="34" charset="0"/>
              </a:rPr>
              <a:t>Cost function Intuition  : (OLS or Ordinary Least Square) approach</a:t>
            </a:r>
          </a:p>
          <a:p>
            <a:endParaRPr lang="en-IN" b="1"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This method of fitting the line of best fit is called </a:t>
            </a:r>
            <a:r>
              <a:rPr lang="en-IN" sz="1800" b="1" dirty="0">
                <a:latin typeface="Calibri" panose="020F0502020204030204" pitchFamily="34" charset="0"/>
                <a:cs typeface="Calibri" panose="020F0502020204030204" pitchFamily="34" charset="0"/>
              </a:rPr>
              <a:t>least squares regression</a:t>
            </a:r>
            <a:r>
              <a:rPr lang="en-IN" sz="1800" dirty="0">
                <a:latin typeface="Calibri" panose="020F0502020204030204" pitchFamily="34" charset="0"/>
                <a:cs typeface="Calibri" panose="020F0502020204030204" pitchFamily="34" charset="0"/>
              </a:rPr>
              <a:t>.</a:t>
            </a:r>
          </a:p>
          <a:p>
            <a:r>
              <a:rPr lang="en-IN" b="1" i="0" u="none" strike="noStrike" baseline="0" dirty="0">
                <a:latin typeface="Calibri" panose="020F0502020204030204" pitchFamily="34" charset="0"/>
                <a:cs typeface="Calibri" panose="020F0502020204030204" pitchFamily="34" charset="0"/>
              </a:rPr>
              <a:t> </a:t>
            </a:r>
            <a:endParaRPr lang="en-IN" b="1" dirty="0">
              <a:latin typeface="Calibri" panose="020F0502020204030204" pitchFamily="34" charset="0"/>
              <a:cs typeface="Calibri" panose="020F0502020204030204" pitchFamily="34" charset="0"/>
            </a:endParaRPr>
          </a:p>
        </p:txBody>
      </p:sp>
      <p:pic>
        <p:nvPicPr>
          <p:cNvPr id="29" name="Picture 28">
            <a:extLst>
              <a:ext uri="{FF2B5EF4-FFF2-40B4-BE49-F238E27FC236}">
                <a16:creationId xmlns:a16="http://schemas.microsoft.com/office/drawing/2014/main" id="{53F91BF2-E6E5-45A6-B688-1BCDF3F46DCC}"/>
              </a:ext>
            </a:extLst>
          </p:cNvPr>
          <p:cNvPicPr>
            <a:picLocks noChangeAspect="1"/>
          </p:cNvPicPr>
          <p:nvPr/>
        </p:nvPicPr>
        <p:blipFill rotWithShape="1">
          <a:blip r:embed="rId2"/>
          <a:srcRect l="11371" t="31333" r="57782" b="15037"/>
          <a:stretch/>
        </p:blipFill>
        <p:spPr>
          <a:xfrm>
            <a:off x="4208901" y="3006718"/>
            <a:ext cx="3774198" cy="3689229"/>
          </a:xfrm>
          <a:prstGeom prst="rect">
            <a:avLst/>
          </a:prstGeom>
        </p:spPr>
      </p:pic>
      <p:cxnSp>
        <p:nvCxnSpPr>
          <p:cNvPr id="3" name="Straight Arrow Connector 2">
            <a:extLst>
              <a:ext uri="{FF2B5EF4-FFF2-40B4-BE49-F238E27FC236}">
                <a16:creationId xmlns:a16="http://schemas.microsoft.com/office/drawing/2014/main" id="{2439C504-C756-4D40-942D-5CAFC5BC1E4C}"/>
              </a:ext>
            </a:extLst>
          </p:cNvPr>
          <p:cNvCxnSpPr/>
          <p:nvPr/>
        </p:nvCxnSpPr>
        <p:spPr>
          <a:xfrm flipH="1">
            <a:off x="5884606" y="3274142"/>
            <a:ext cx="589936" cy="420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A353E24-CF09-467F-A9EA-5D3F07E60F80}"/>
              </a:ext>
            </a:extLst>
          </p:cNvPr>
          <p:cNvCxnSpPr/>
          <p:nvPr/>
        </p:nvCxnSpPr>
        <p:spPr>
          <a:xfrm flipH="1">
            <a:off x="6420462" y="3279062"/>
            <a:ext cx="589936" cy="420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43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8" name="TextBox 7">
            <a:extLst>
              <a:ext uri="{FF2B5EF4-FFF2-40B4-BE49-F238E27FC236}">
                <a16:creationId xmlns:a16="http://schemas.microsoft.com/office/drawing/2014/main" id="{C4EE6175-2732-402D-A60E-70F51162F307}"/>
              </a:ext>
            </a:extLst>
          </p:cNvPr>
          <p:cNvSpPr txBox="1"/>
          <p:nvPr/>
        </p:nvSpPr>
        <p:spPr>
          <a:xfrm>
            <a:off x="677334" y="1488993"/>
            <a:ext cx="9764524" cy="4524315"/>
          </a:xfrm>
          <a:prstGeom prst="rect">
            <a:avLst/>
          </a:prstGeom>
          <a:noFill/>
        </p:spPr>
        <p:txBody>
          <a:bodyPr wrap="square">
            <a:spAutoFit/>
          </a:bodyPr>
          <a:lstStyle/>
          <a:p>
            <a:pPr algn="l"/>
            <a:endParaRPr lang="en-IN" b="0" i="0" u="none" strike="noStrike" baseline="0" dirty="0">
              <a:solidFill>
                <a:srgbClr val="000000"/>
              </a:solidFill>
              <a:latin typeface="Calibri" panose="020F0502020204030204" pitchFamily="34" charset="0"/>
              <a:cs typeface="Calibri" panose="020F0502020204030204" pitchFamily="34" charset="0"/>
            </a:endParaRPr>
          </a:p>
          <a:p>
            <a:r>
              <a:rPr lang="en-IN" b="0" i="0" dirty="0">
                <a:solidFill>
                  <a:srgbClr val="202124"/>
                </a:solidFill>
                <a:effectLst/>
                <a:latin typeface="Calibri" panose="020F0502020204030204" pitchFamily="34" charset="0"/>
                <a:cs typeface="Calibri" panose="020F0502020204030204" pitchFamily="34" charset="0"/>
              </a:rPr>
              <a:t>Gradient descent is </a:t>
            </a:r>
            <a:r>
              <a:rPr lang="en-IN" b="1" i="0" dirty="0">
                <a:solidFill>
                  <a:srgbClr val="202124"/>
                </a:solidFill>
                <a:effectLst/>
                <a:latin typeface="Calibri" panose="020F0502020204030204" pitchFamily="34" charset="0"/>
                <a:cs typeface="Calibri" panose="020F0502020204030204" pitchFamily="34" charset="0"/>
              </a:rPr>
              <a:t>an optimization algorithm</a:t>
            </a:r>
            <a:r>
              <a:rPr lang="en-IN" b="0" i="0" dirty="0">
                <a:solidFill>
                  <a:srgbClr val="202124"/>
                </a:solidFill>
                <a:effectLst/>
                <a:latin typeface="Calibri" panose="020F0502020204030204" pitchFamily="34" charset="0"/>
                <a:cs typeface="Calibri" panose="020F0502020204030204" pitchFamily="34" charset="0"/>
              </a:rPr>
              <a:t> that's used when training a machine learning model. It's based on a convex function and tweaks its parameters iteratively to minimize a given function to its local minimum</a:t>
            </a:r>
            <a:endParaRPr lang="en-IN" b="1" i="0" u="none" strike="noStrike" baseline="0"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Have some function </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Want </a:t>
            </a:r>
          </a:p>
          <a:p>
            <a:endParaRPr lang="en-IN" dirty="0">
              <a:latin typeface="Calibri" panose="020F0502020204030204" pitchFamily="34" charset="0"/>
              <a:cs typeface="Calibri" panose="020F0502020204030204" pitchFamily="34" charset="0"/>
            </a:endParaRPr>
          </a:p>
          <a:p>
            <a:r>
              <a:rPr lang="en-IN" b="1" i="0" u="none" strike="noStrike" baseline="0" dirty="0">
                <a:latin typeface="Calibri" panose="020F0502020204030204" pitchFamily="34" charset="0"/>
                <a:cs typeface="Calibri" panose="020F0502020204030204" pitchFamily="34" charset="0"/>
              </a:rPr>
              <a:t>Process Outline: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•Start with some </a:t>
            </a:r>
          </a:p>
          <a:p>
            <a:endParaRPr lang="en-IN" b="0" i="0" u="none" strike="noStrike" baseline="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•Keep changing            to reduce                    until we</a:t>
            </a:r>
          </a:p>
          <a:p>
            <a:r>
              <a:rPr lang="en-IN" b="0" i="0" u="none" strike="noStrike" baseline="0" dirty="0">
                <a:latin typeface="Calibri" panose="020F0502020204030204" pitchFamily="34" charset="0"/>
                <a:cs typeface="Calibri" panose="020F0502020204030204" pitchFamily="34" charset="0"/>
              </a:rPr>
              <a:t> hopefully end up at a minimum </a:t>
            </a:r>
          </a:p>
        </p:txBody>
      </p:sp>
      <p:pic>
        <p:nvPicPr>
          <p:cNvPr id="6" name="Picture 5">
            <a:extLst>
              <a:ext uri="{FF2B5EF4-FFF2-40B4-BE49-F238E27FC236}">
                <a16:creationId xmlns:a16="http://schemas.microsoft.com/office/drawing/2014/main" id="{5070C0C3-89C1-4576-A10F-C2B482A10D9F}"/>
              </a:ext>
            </a:extLst>
          </p:cNvPr>
          <p:cNvPicPr>
            <a:picLocks noChangeAspect="1"/>
          </p:cNvPicPr>
          <p:nvPr/>
        </p:nvPicPr>
        <p:blipFill>
          <a:blip r:embed="rId2"/>
          <a:stretch>
            <a:fillRect/>
          </a:stretch>
        </p:blipFill>
        <p:spPr>
          <a:xfrm>
            <a:off x="1339954" y="3361075"/>
            <a:ext cx="1427747" cy="457200"/>
          </a:xfrm>
          <a:prstGeom prst="rect">
            <a:avLst/>
          </a:prstGeom>
        </p:spPr>
      </p:pic>
      <p:pic>
        <p:nvPicPr>
          <p:cNvPr id="9" name="Picture 8">
            <a:extLst>
              <a:ext uri="{FF2B5EF4-FFF2-40B4-BE49-F238E27FC236}">
                <a16:creationId xmlns:a16="http://schemas.microsoft.com/office/drawing/2014/main" id="{F6775178-FE85-490B-B711-903DF40B9225}"/>
              </a:ext>
            </a:extLst>
          </p:cNvPr>
          <p:cNvPicPr>
            <a:picLocks noChangeAspect="1"/>
          </p:cNvPicPr>
          <p:nvPr/>
        </p:nvPicPr>
        <p:blipFill>
          <a:blip r:embed="rId3"/>
          <a:stretch>
            <a:fillRect/>
          </a:stretch>
        </p:blipFill>
        <p:spPr>
          <a:xfrm>
            <a:off x="2767701" y="2926908"/>
            <a:ext cx="938174" cy="339004"/>
          </a:xfrm>
          <a:prstGeom prst="rect">
            <a:avLst/>
          </a:prstGeom>
        </p:spPr>
      </p:pic>
      <p:pic>
        <p:nvPicPr>
          <p:cNvPr id="11" name="Picture 10">
            <a:extLst>
              <a:ext uri="{FF2B5EF4-FFF2-40B4-BE49-F238E27FC236}">
                <a16:creationId xmlns:a16="http://schemas.microsoft.com/office/drawing/2014/main" id="{A98F0E59-1A58-41D3-9C48-167E186623DC}"/>
              </a:ext>
            </a:extLst>
          </p:cNvPr>
          <p:cNvPicPr>
            <a:picLocks noChangeAspect="1"/>
          </p:cNvPicPr>
          <p:nvPr/>
        </p:nvPicPr>
        <p:blipFill>
          <a:blip r:embed="rId4"/>
          <a:stretch>
            <a:fillRect/>
          </a:stretch>
        </p:blipFill>
        <p:spPr>
          <a:xfrm>
            <a:off x="2485715" y="4630458"/>
            <a:ext cx="563973" cy="278124"/>
          </a:xfrm>
          <a:prstGeom prst="rect">
            <a:avLst/>
          </a:prstGeom>
        </p:spPr>
      </p:pic>
      <p:pic>
        <p:nvPicPr>
          <p:cNvPr id="13" name="Picture 12">
            <a:extLst>
              <a:ext uri="{FF2B5EF4-FFF2-40B4-BE49-F238E27FC236}">
                <a16:creationId xmlns:a16="http://schemas.microsoft.com/office/drawing/2014/main" id="{E2DE22F7-3D72-40BE-8E2B-BEABF9AC8B6E}"/>
              </a:ext>
            </a:extLst>
          </p:cNvPr>
          <p:cNvPicPr>
            <a:picLocks noChangeAspect="1"/>
          </p:cNvPicPr>
          <p:nvPr/>
        </p:nvPicPr>
        <p:blipFill>
          <a:blip r:embed="rId4"/>
          <a:stretch>
            <a:fillRect/>
          </a:stretch>
        </p:blipFill>
        <p:spPr>
          <a:xfrm>
            <a:off x="2274399" y="5419658"/>
            <a:ext cx="571961" cy="282063"/>
          </a:xfrm>
          <a:prstGeom prst="rect">
            <a:avLst/>
          </a:prstGeom>
        </p:spPr>
      </p:pic>
      <p:pic>
        <p:nvPicPr>
          <p:cNvPr id="17" name="Picture 16">
            <a:extLst>
              <a:ext uri="{FF2B5EF4-FFF2-40B4-BE49-F238E27FC236}">
                <a16:creationId xmlns:a16="http://schemas.microsoft.com/office/drawing/2014/main" id="{5652DECA-CA8F-48F5-B147-1F76C158FB78}"/>
              </a:ext>
            </a:extLst>
          </p:cNvPr>
          <p:cNvPicPr>
            <a:picLocks noChangeAspect="1"/>
          </p:cNvPicPr>
          <p:nvPr/>
        </p:nvPicPr>
        <p:blipFill>
          <a:blip r:embed="rId3"/>
          <a:stretch>
            <a:fillRect/>
          </a:stretch>
        </p:blipFill>
        <p:spPr>
          <a:xfrm>
            <a:off x="3793868" y="5358781"/>
            <a:ext cx="938174" cy="339004"/>
          </a:xfrm>
          <a:prstGeom prst="rect">
            <a:avLst/>
          </a:prstGeom>
        </p:spPr>
      </p:pic>
      <p:sp>
        <p:nvSpPr>
          <p:cNvPr id="12" name="TextBox 11">
            <a:extLst>
              <a:ext uri="{FF2B5EF4-FFF2-40B4-BE49-F238E27FC236}">
                <a16:creationId xmlns:a16="http://schemas.microsoft.com/office/drawing/2014/main" id="{126E93C8-A224-4B66-9DBF-AA92BBF26E43}"/>
              </a:ext>
            </a:extLst>
          </p:cNvPr>
          <p:cNvSpPr txBox="1"/>
          <p:nvPr/>
        </p:nvSpPr>
        <p:spPr>
          <a:xfrm>
            <a:off x="6093085" y="3605206"/>
            <a:ext cx="6098458" cy="1477328"/>
          </a:xfrm>
          <a:prstGeom prst="rect">
            <a:avLst/>
          </a:prstGeom>
          <a:noFill/>
        </p:spPr>
        <p:txBody>
          <a:bodyPr wrap="square">
            <a:spAutoFit/>
          </a:bodyPr>
          <a:lstStyle/>
          <a:p>
            <a:r>
              <a:rPr lang="en-IN" b="1" i="0" dirty="0">
                <a:solidFill>
                  <a:srgbClr val="202124"/>
                </a:solidFill>
                <a:effectLst/>
                <a:latin typeface="Calibri" panose="020F0502020204030204" pitchFamily="34" charset="0"/>
                <a:cs typeface="Calibri" panose="020F0502020204030204" pitchFamily="34" charset="0"/>
              </a:rPr>
              <a:t>After this optimization we achieve best </a:t>
            </a:r>
          </a:p>
          <a:p>
            <a:r>
              <a:rPr lang="en-IN" b="1" i="0" dirty="0">
                <a:solidFill>
                  <a:srgbClr val="202124"/>
                </a:solidFill>
                <a:effectLst/>
                <a:latin typeface="Calibri" panose="020F0502020204030204" pitchFamily="34" charset="0"/>
                <a:cs typeface="Calibri" panose="020F0502020204030204" pitchFamily="34" charset="0"/>
              </a:rPr>
              <a:t>equation to describe linear relationship</a:t>
            </a:r>
          </a:p>
          <a:p>
            <a:r>
              <a:rPr lang="en-IN" b="1" i="0" dirty="0">
                <a:solidFill>
                  <a:srgbClr val="202124"/>
                </a:solidFill>
                <a:effectLst/>
                <a:latin typeface="Calibri" panose="020F0502020204030204" pitchFamily="34" charset="0"/>
                <a:cs typeface="Calibri" panose="020F0502020204030204" pitchFamily="34" charset="0"/>
              </a:rPr>
              <a:t>between x and y </a:t>
            </a:r>
          </a:p>
          <a:p>
            <a:endParaRPr lang="en-IN" b="1" dirty="0">
              <a:solidFill>
                <a:srgbClr val="202124"/>
              </a:solidFill>
              <a:latin typeface="Calibri" panose="020F0502020204030204" pitchFamily="34" charset="0"/>
              <a:cs typeface="Calibri" panose="020F0502020204030204" pitchFamily="34" charset="0"/>
            </a:endParaRPr>
          </a:p>
          <a:p>
            <a:r>
              <a:rPr lang="en-IN" b="1" dirty="0">
                <a:solidFill>
                  <a:srgbClr val="202124"/>
                </a:solidFill>
                <a:latin typeface="Calibri" panose="020F0502020204030204" pitchFamily="34" charset="0"/>
                <a:cs typeface="Calibri" panose="020F0502020204030204" pitchFamily="34" charset="0"/>
              </a:rPr>
              <a:t>Y = mx +c</a:t>
            </a:r>
            <a:endParaRPr lang="en-IN" b="1" dirty="0"/>
          </a:p>
        </p:txBody>
      </p:sp>
    </p:spTree>
    <p:extLst>
      <p:ext uri="{BB962C8B-B14F-4D97-AF65-F5344CB8AC3E}">
        <p14:creationId xmlns:p14="http://schemas.microsoft.com/office/powerpoint/2010/main" val="214154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Components</a:t>
            </a:r>
            <a:endParaRPr dirty="0"/>
          </a:p>
        </p:txBody>
      </p:sp>
      <p:sp>
        <p:nvSpPr>
          <p:cNvPr id="12" name="TextBox 11">
            <a:extLst>
              <a:ext uri="{FF2B5EF4-FFF2-40B4-BE49-F238E27FC236}">
                <a16:creationId xmlns:a16="http://schemas.microsoft.com/office/drawing/2014/main" id="{89F62971-085F-4546-8BEF-FE1DD49384C5}"/>
              </a:ext>
            </a:extLst>
          </p:cNvPr>
          <p:cNvSpPr txBox="1"/>
          <p:nvPr/>
        </p:nvSpPr>
        <p:spPr>
          <a:xfrm>
            <a:off x="677334" y="1964777"/>
            <a:ext cx="6098458" cy="461665"/>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y=</a:t>
            </a:r>
            <a:r>
              <a:rPr lang="en-IN" sz="2400" dirty="0" err="1">
                <a:latin typeface="Calibri" panose="020F0502020204030204" pitchFamily="34" charset="0"/>
                <a:cs typeface="Calibri" panose="020F0502020204030204" pitchFamily="34" charset="0"/>
              </a:rPr>
              <a:t>a+bx</a:t>
            </a:r>
            <a:r>
              <a:rPr lang="en-IN" sz="2400" dirty="0">
                <a:latin typeface="Calibri" panose="020F0502020204030204" pitchFamily="34" charset="0"/>
                <a:cs typeface="Calibri" panose="020F0502020204030204" pitchFamily="34" charset="0"/>
              </a:rPr>
              <a:t>   Line of Best Fit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C6A412-0298-4FB1-84AD-87F2B42E151C}"/>
                  </a:ext>
                </a:extLst>
              </p:cNvPr>
              <p:cNvSpPr txBox="1"/>
              <p:nvPr/>
            </p:nvSpPr>
            <p:spPr>
              <a:xfrm>
                <a:off x="623868" y="2669162"/>
                <a:ext cx="7245145" cy="3172022"/>
              </a:xfrm>
              <a:prstGeom prst="rect">
                <a:avLst/>
              </a:prstGeom>
              <a:noFill/>
            </p:spPr>
            <p:txBody>
              <a:bodyPr wrap="square">
                <a:spAutoFit/>
              </a:bodyPr>
              <a:lstStyle/>
              <a:p>
                <a:pPr marL="0" indent="0">
                  <a:buNone/>
                </a:pPr>
                <a:r>
                  <a:rPr lang="en-IN" sz="1800" b="1" dirty="0">
                    <a:latin typeface="Calibri" panose="020F0502020204030204" pitchFamily="34" charset="0"/>
                    <a:cs typeface="Calibri" panose="020F0502020204030204" pitchFamily="34" charset="0"/>
                  </a:rPr>
                  <a:t>Slope :</a:t>
                </a:r>
                <a:r>
                  <a:rPr lang="en-IN" sz="1800" dirty="0">
                    <a:latin typeface="Calibri" panose="020F0502020204030204" pitchFamily="34" charset="0"/>
                    <a:cs typeface="Calibri" panose="020F0502020204030204" pitchFamily="34" charset="0"/>
                  </a:rPr>
                  <a:t> The value of </a:t>
                </a:r>
                <a:r>
                  <a:rPr lang="en-IN" sz="1800" i="1" dirty="0">
                    <a:latin typeface="Calibri" panose="020F0502020204030204" pitchFamily="34" charset="0"/>
                    <a:cs typeface="Calibri" panose="020F0502020204030204" pitchFamily="34" charset="0"/>
                  </a:rPr>
                  <a:t>b</a:t>
                </a:r>
                <a:r>
                  <a:rPr lang="en-IN" sz="1800" dirty="0">
                    <a:latin typeface="Calibri" panose="020F0502020204030204" pitchFamily="34" charset="0"/>
                    <a:cs typeface="Calibri" panose="020F0502020204030204" pitchFamily="34" charset="0"/>
                  </a:rPr>
                  <a:t>, the slope, that minimizes the </a:t>
                </a:r>
              </a:p>
              <a:p>
                <a:pPr marL="0" indent="0">
                  <a:buNone/>
                </a:pPr>
                <a:r>
                  <a:rPr lang="en-IN" sz="1800" dirty="0">
                    <a:latin typeface="Calibri" panose="020F0502020204030204" pitchFamily="34" charset="0"/>
                    <a:cs typeface="Calibri" panose="020F0502020204030204" pitchFamily="34" charset="0"/>
                  </a:rPr>
                  <a:t>sum of S</a:t>
                </a:r>
                <a:r>
                  <a:rPr lang="en-IN" dirty="0">
                    <a:latin typeface="Calibri" panose="020F0502020204030204" pitchFamily="34" charset="0"/>
                    <a:cs typeface="Calibri" panose="020F0502020204030204" pitchFamily="34" charset="0"/>
                  </a:rPr>
                  <a:t>quare of Errors</a:t>
                </a:r>
                <a:r>
                  <a:rPr lang="en-IN" sz="1800" dirty="0">
                    <a:latin typeface="Calibri" panose="020F0502020204030204" pitchFamily="34" charset="0"/>
                    <a:cs typeface="Calibri" panose="020F0502020204030204" pitchFamily="34" charset="0"/>
                  </a:rPr>
                  <a:t> is given by</a:t>
                </a:r>
              </a:p>
              <a:p>
                <a:pPr marL="0" indent="0">
                  <a:buNone/>
                </a:pPr>
                <a:endParaRPr lang="en-IN" sz="180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left"/>
                    </m:oMathParaPr>
                    <m:oMath xmlns:m="http://schemas.openxmlformats.org/officeDocument/2006/math">
                      <m:r>
                        <a:rPr lang="en-IN" sz="1800" b="0" i="1" smtClean="0">
                          <a:latin typeface="Cambria Math" panose="02040503050406030204" pitchFamily="18" charset="0"/>
                        </a:rPr>
                        <m:t>𝑏</m:t>
                      </m:r>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nary>
                            <m:naryPr>
                              <m:chr m:val="∑"/>
                              <m:subHide m:val="on"/>
                              <m:supHide m:val="on"/>
                              <m:ctrlPr>
                                <a:rPr lang="en-IN" sz="1800" b="0" i="1" smtClean="0">
                                  <a:latin typeface="Cambria Math" panose="02040503050406030204" pitchFamily="18" charset="0"/>
                                </a:rPr>
                              </m:ctrlPr>
                            </m:naryPr>
                            <m:sub/>
                            <m:sup/>
                            <m:e>
                              <m:r>
                                <a:rPr lang="en-IN" sz="1800" b="0" i="1" smtClean="0">
                                  <a:latin typeface="Cambria Math" panose="02040503050406030204" pitchFamily="18" charset="0"/>
                                </a:rPr>
                                <m:t>(</m:t>
                              </m:r>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𝑥</m:t>
                                  </m:r>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e>
                                  </m:acc>
                                </m:e>
                              </m:d>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𝑦</m:t>
                                  </m:r>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𝑦</m:t>
                                      </m:r>
                                    </m:e>
                                  </m:acc>
                                </m:e>
                              </m:d>
                              <m:r>
                                <a:rPr lang="en-IN" sz="1800" b="0" i="1" smtClean="0">
                                  <a:latin typeface="Cambria Math" panose="02040503050406030204" pitchFamily="18" charset="0"/>
                                </a:rPr>
                                <m:t>)</m:t>
                              </m:r>
                            </m:e>
                          </m:nary>
                        </m:num>
                        <m:den>
                          <m:nary>
                            <m:naryPr>
                              <m:chr m:val="∑"/>
                              <m:subHide m:val="on"/>
                              <m:supHide m:val="on"/>
                              <m:ctrlPr>
                                <a:rPr lang="en-IN" sz="1800" b="0" i="1" smtClean="0">
                                  <a:latin typeface="Cambria Math" panose="02040503050406030204" pitchFamily="18" charset="0"/>
                                </a:rPr>
                              </m:ctrlPr>
                            </m:naryPr>
                            <m:sub/>
                            <m:sup/>
                            <m:e>
                              <m:sSup>
                                <m:sSupPr>
                                  <m:ctrlPr>
                                    <a:rPr lang="en-IN" sz="1800" b="0" i="1" smtClean="0">
                                      <a:latin typeface="Cambria Math" panose="02040503050406030204" pitchFamily="18" charset="0"/>
                                    </a:rPr>
                                  </m:ctrlPr>
                                </m:sSupPr>
                                <m:e>
                                  <m:r>
                                    <a:rPr lang="en-IN" sz="1800" i="1">
                                      <a:latin typeface="Cambria Math" panose="02040503050406030204" pitchFamily="18" charset="0"/>
                                    </a:rPr>
                                    <m:t>(</m:t>
                                  </m:r>
                                  <m:r>
                                    <a:rPr lang="en-IN" sz="1800" i="1">
                                      <a:latin typeface="Cambria Math" panose="02040503050406030204" pitchFamily="18" charset="0"/>
                                    </a:rPr>
                                    <m:t>𝑥</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r>
                                    <a:rPr lang="en-IN" sz="1800" i="1">
                                      <a:latin typeface="Cambria Math" panose="02040503050406030204" pitchFamily="18" charset="0"/>
                                    </a:rPr>
                                    <m:t>)</m:t>
                                  </m:r>
                                </m:e>
                                <m:sup>
                                  <m:r>
                                    <a:rPr lang="en-IN" sz="1800" b="0" i="1" smtClean="0">
                                      <a:latin typeface="Cambria Math" panose="02040503050406030204" pitchFamily="18" charset="0"/>
                                    </a:rPr>
                                    <m:t>2</m:t>
                                  </m:r>
                                </m:sup>
                              </m:sSup>
                            </m:e>
                          </m:nary>
                        </m:den>
                      </m:f>
                    </m:oMath>
                  </m:oMathPara>
                </a14:m>
                <a:endParaRPr lang="en-IN" sz="1800" dirty="0">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pPr marL="0" indent="0">
                  <a:buNone/>
                </a:pPr>
                <a:endParaRPr lang="en-IN" sz="1800" dirty="0">
                  <a:latin typeface="Calibri" panose="020F0502020204030204" pitchFamily="34" charset="0"/>
                  <a:cs typeface="Calibri" panose="020F0502020204030204" pitchFamily="34" charset="0"/>
                </a:endParaRPr>
              </a:p>
              <a:p>
                <a:r>
                  <a:rPr lang="en-IN" b="1" dirty="0">
                    <a:latin typeface="Calibri" panose="020F0502020204030204" pitchFamily="34" charset="0"/>
                    <a:cs typeface="Calibri" panose="020F0502020204030204" pitchFamily="34" charset="0"/>
                  </a:rPr>
                  <a:t>Intercept : </a:t>
                </a:r>
                <a:r>
                  <a:rPr lang="en-IN" dirty="0">
                    <a:latin typeface="Calibri" panose="020F0502020204030204" pitchFamily="34" charset="0"/>
                    <a:cs typeface="Calibri" panose="020F0502020204030204" pitchFamily="34" charset="0"/>
                  </a:rPr>
                  <a:t>To </a:t>
                </a:r>
                <a:r>
                  <a:rPr lang="en-IN" sz="1800" dirty="0">
                    <a:latin typeface="Calibri" panose="020F0502020204030204" pitchFamily="34" charset="0"/>
                    <a:cs typeface="Calibri" panose="020F0502020204030204" pitchFamily="34" charset="0"/>
                  </a:rPr>
                  <a:t>calculate </a:t>
                </a:r>
                <a:r>
                  <a:rPr lang="en-IN" sz="1800" i="1" dirty="0">
                    <a:latin typeface="Calibri" panose="020F0502020204030204" pitchFamily="34" charset="0"/>
                    <a:cs typeface="Calibri" panose="020F0502020204030204" pitchFamily="34" charset="0"/>
                  </a:rPr>
                  <a:t>a</a:t>
                </a:r>
                <a:r>
                  <a:rPr lang="en-IN" sz="1800" dirty="0">
                    <a:latin typeface="Calibri" panose="020F0502020204030204" pitchFamily="34" charset="0"/>
                    <a:cs typeface="Calibri" panose="020F0502020204030204" pitchFamily="34" charset="0"/>
                  </a:rPr>
                  <a:t>  The line of best fit must pass</a:t>
                </a:r>
              </a:p>
              <a:p>
                <a:r>
                  <a:rPr lang="en-IN" sz="1800" dirty="0">
                    <a:latin typeface="Calibri" panose="020F0502020204030204" pitchFamily="34" charset="0"/>
                    <a:cs typeface="Calibri" panose="020F0502020204030204" pitchFamily="34" charset="0"/>
                  </a:rPr>
                  <a:t> through </a:t>
                </a:r>
                <a14:m>
                  <m:oMath xmlns:m="http://schemas.openxmlformats.org/officeDocument/2006/math">
                    <m:r>
                      <a:rPr lang="en-IN" sz="1800" b="0" i="0" smtClean="0">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r>
                      <a:rPr lang="en-IN" sz="1800" b="0" i="1" smtClean="0">
                        <a:latin typeface="Cambria Math" panose="02040503050406030204" pitchFamily="18" charset="0"/>
                      </a:rPr>
                      <m:t>,</m:t>
                    </m:r>
                    <m:acc>
                      <m:accPr>
                        <m:chr m:val="̅"/>
                        <m:ctrlPr>
                          <a:rPr lang="en-IN" sz="1800" i="1">
                            <a:latin typeface="Cambria Math" panose="02040503050406030204" pitchFamily="18" charset="0"/>
                          </a:rPr>
                        </m:ctrlPr>
                      </m:accPr>
                      <m:e>
                        <m:r>
                          <a:rPr lang="en-IN" sz="1800" b="0" i="1" smtClean="0">
                            <a:latin typeface="Cambria Math" panose="02040503050406030204" pitchFamily="18" charset="0"/>
                          </a:rPr>
                          <m:t>𝑦</m:t>
                        </m:r>
                      </m:e>
                    </m:acc>
                    <m:r>
                      <a:rPr lang="en-IN" sz="1800" b="0" i="1" smtClean="0">
                        <a:latin typeface="Cambria Math" panose="02040503050406030204" pitchFamily="18" charset="0"/>
                      </a:rPr>
                      <m:t>)</m:t>
                    </m:r>
                  </m:oMath>
                </a14:m>
                <a:r>
                  <a:rPr lang="en-IN" sz="1800" dirty="0">
                    <a:latin typeface="Calibri" panose="020F0502020204030204" pitchFamily="34" charset="0"/>
                    <a:cs typeface="Calibri" panose="020F0502020204030204" pitchFamily="34" charset="0"/>
                  </a:rPr>
                  <a:t>.  Substituting in the equation y = </a:t>
                </a:r>
                <a:r>
                  <a:rPr lang="en-IN" sz="1800" i="1" dirty="0">
                    <a:latin typeface="Calibri" panose="020F0502020204030204" pitchFamily="34" charset="0"/>
                    <a:cs typeface="Calibri" panose="020F0502020204030204" pitchFamily="34" charset="0"/>
                  </a:rPr>
                  <a:t>a</a:t>
                </a:r>
                <a:r>
                  <a:rPr lang="en-IN" sz="1800" dirty="0">
                    <a:latin typeface="Calibri" panose="020F0502020204030204" pitchFamily="34" charset="0"/>
                    <a:cs typeface="Calibri" panose="020F0502020204030204" pitchFamily="34" charset="0"/>
                  </a:rPr>
                  <a:t> + </a:t>
                </a:r>
                <a:r>
                  <a:rPr lang="en-IN" sz="1800" i="1" dirty="0" err="1">
                    <a:latin typeface="Calibri" panose="020F0502020204030204" pitchFamily="34" charset="0"/>
                    <a:cs typeface="Calibri" panose="020F0502020204030204" pitchFamily="34" charset="0"/>
                  </a:rPr>
                  <a:t>b</a:t>
                </a:r>
                <a:r>
                  <a:rPr lang="en-IN" sz="1800" dirty="0" err="1">
                    <a:latin typeface="Calibri" panose="020F0502020204030204" pitchFamily="34" charset="0"/>
                    <a:cs typeface="Calibri" panose="020F0502020204030204" pitchFamily="34" charset="0"/>
                  </a:rPr>
                  <a:t>x</a:t>
                </a:r>
                <a:r>
                  <a:rPr lang="en-IN" sz="1800" dirty="0">
                    <a:latin typeface="Calibri" panose="020F0502020204030204" pitchFamily="34" charset="0"/>
                    <a:cs typeface="Calibri" panose="020F0502020204030204" pitchFamily="34" charset="0"/>
                  </a:rPr>
                  <a:t>, </a:t>
                </a:r>
              </a:p>
              <a:p>
                <a:r>
                  <a:rPr lang="en-IN" sz="1800" dirty="0">
                    <a:latin typeface="Calibri" panose="020F0502020204030204" pitchFamily="34" charset="0"/>
                    <a:cs typeface="Calibri" panose="020F0502020204030204" pitchFamily="34" charset="0"/>
                  </a:rPr>
                  <a:t>we can find </a:t>
                </a:r>
                <a:r>
                  <a:rPr lang="en-IN" sz="1800" i="1" dirty="0">
                    <a:latin typeface="Calibri" panose="020F0502020204030204" pitchFamily="34" charset="0"/>
                    <a:cs typeface="Calibri" panose="020F0502020204030204" pitchFamily="34" charset="0"/>
                  </a:rPr>
                  <a:t>a</a:t>
                </a:r>
                <a:r>
                  <a:rPr lang="en-IN" sz="1800" dirty="0">
                    <a:latin typeface="Calibri" panose="020F0502020204030204" pitchFamily="34" charset="0"/>
                    <a:cs typeface="Calibri" panose="020F0502020204030204" pitchFamily="34" charset="0"/>
                  </a:rPr>
                  <a: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𝑦</m:t>
                        </m:r>
                      </m:e>
                    </m:acc>
                  </m:oMath>
                </a14:m>
                <a:r>
                  <a:rPr lang="en-IN" sz="1800" dirty="0">
                    <a:latin typeface="Calibri" panose="020F0502020204030204" pitchFamily="34" charset="0"/>
                    <a:cs typeface="Calibri" panose="020F0502020204030204" pitchFamily="34" charset="0"/>
                  </a:rPr>
                  <a:t> = a + b *</a:t>
                </a:r>
                <a:r>
                  <a:rPr lang="en-IN" dirty="0"/>
                  <a: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𝑥</m:t>
                        </m:r>
                      </m:e>
                    </m:acc>
                  </m:oMath>
                </a14:m>
                <a:r>
                  <a:rPr lang="en-IN" sz="1800" dirty="0">
                    <a:latin typeface="Calibri" panose="020F0502020204030204" pitchFamily="34" charset="0"/>
                    <a:cs typeface="Calibri" panose="020F0502020204030204" pitchFamily="34" charset="0"/>
                  </a:rPr>
                  <a:t>]</a:t>
                </a:r>
              </a:p>
              <a:p>
                <a:pPr marL="0" indent="0">
                  <a:buNone/>
                </a:pPr>
                <a:endParaRPr lang="en-IN" sz="18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F4C6A412-0298-4FB1-84AD-87F2B42E151C}"/>
                  </a:ext>
                </a:extLst>
              </p:cNvPr>
              <p:cNvSpPr txBox="1">
                <a:spLocks noRot="1" noChangeAspect="1" noMove="1" noResize="1" noEditPoints="1" noAdjustHandles="1" noChangeArrowheads="1" noChangeShapeType="1" noTextEdit="1"/>
              </p:cNvSpPr>
              <p:nvPr/>
            </p:nvSpPr>
            <p:spPr>
              <a:xfrm>
                <a:off x="623868" y="2669162"/>
                <a:ext cx="7245145" cy="3172022"/>
              </a:xfrm>
              <a:prstGeom prst="rect">
                <a:avLst/>
              </a:prstGeom>
              <a:blipFill>
                <a:blip r:embed="rId2"/>
                <a:stretch>
                  <a:fillRect l="-673" t="-1154"/>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2B9EC0C2-C315-452C-A6F6-41638173B533}"/>
              </a:ext>
            </a:extLst>
          </p:cNvPr>
          <p:cNvGraphicFramePr>
            <a:graphicFrameLocks noGrp="1"/>
          </p:cNvGraphicFramePr>
          <p:nvPr>
            <p:extLst>
              <p:ext uri="{D42A27DB-BD31-4B8C-83A1-F6EECF244321}">
                <p14:modId xmlns:p14="http://schemas.microsoft.com/office/powerpoint/2010/main" val="541812960"/>
              </p:ext>
            </p:extLst>
          </p:nvPr>
        </p:nvGraphicFramePr>
        <p:xfrm>
          <a:off x="8145238" y="4615685"/>
          <a:ext cx="3266190" cy="2157066"/>
        </p:xfrm>
        <a:graphic>
          <a:graphicData uri="http://schemas.openxmlformats.org/drawingml/2006/table">
            <a:tbl>
              <a:tblPr firstRow="1" bandRow="1"/>
              <a:tblGrid>
                <a:gridCol w="1633095">
                  <a:extLst>
                    <a:ext uri="{9D8B030D-6E8A-4147-A177-3AD203B41FA5}">
                      <a16:colId xmlns:a16="http://schemas.microsoft.com/office/drawing/2014/main" val="958030383"/>
                    </a:ext>
                  </a:extLst>
                </a:gridCol>
                <a:gridCol w="1633095">
                  <a:extLst>
                    <a:ext uri="{9D8B030D-6E8A-4147-A177-3AD203B41FA5}">
                      <a16:colId xmlns:a16="http://schemas.microsoft.com/office/drawing/2014/main" val="1960945361"/>
                    </a:ext>
                  </a:extLst>
                </a:gridCol>
              </a:tblGrid>
              <a:tr h="196697">
                <a:tc>
                  <a:txBody>
                    <a:bodyPr/>
                    <a:lstStyle/>
                    <a:p>
                      <a:pPr algn="ctr" fontAlgn="b"/>
                      <a:r>
                        <a:rPr lang="en-IN" sz="1100" b="1" i="0" u="none" strike="noStrike">
                          <a:solidFill>
                            <a:srgbClr val="000000"/>
                          </a:solidFill>
                          <a:effectLst/>
                          <a:latin typeface="Calibri" panose="020F0502020204030204" pitchFamily="34" charset="0"/>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001885"/>
                  </a:ext>
                </a:extLst>
              </a:tr>
              <a:tr h="386793">
                <a:tc>
                  <a:txBody>
                    <a:bodyPr/>
                    <a:lstStyle/>
                    <a:p>
                      <a:pPr algn="ctr" fontAlgn="b"/>
                      <a:r>
                        <a:rPr lang="en-IN" sz="1100" b="1" i="0" u="none" strike="noStrike">
                          <a:solidFill>
                            <a:srgbClr val="000000"/>
                          </a:solidFill>
                          <a:effectLst/>
                          <a:latin typeface="Calibri" panose="020F0502020204030204" pitchFamily="34" charset="0"/>
                        </a:rPr>
                        <a:t>Sunshine (hours)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Concert attendance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68112"/>
                  </a:ext>
                </a:extLst>
              </a:tr>
              <a:tr h="196697">
                <a:tc>
                  <a:txBody>
                    <a:bodyPr/>
                    <a:lstStyle/>
                    <a:p>
                      <a:pPr algn="ctr" fontAlgn="b"/>
                      <a:r>
                        <a:rPr lang="en-IN" sz="11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019853"/>
                  </a:ext>
                </a:extLst>
              </a:tr>
              <a:tr h="196697">
                <a:tc>
                  <a:txBody>
                    <a:bodyPr/>
                    <a:lstStyle/>
                    <a:p>
                      <a:pPr algn="ctr" fontAlgn="b"/>
                      <a:r>
                        <a:rPr lang="en-IN" sz="11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902052"/>
                  </a:ext>
                </a:extLst>
              </a:tr>
              <a:tr h="196697">
                <a:tc>
                  <a:txBody>
                    <a:bodyPr/>
                    <a:lstStyle/>
                    <a:p>
                      <a:pPr algn="ctr" fontAlgn="b"/>
                      <a:r>
                        <a:rPr lang="en-IN" sz="1100" b="0" i="0" u="none" strike="noStrike">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119575"/>
                  </a:ext>
                </a:extLst>
              </a:tr>
              <a:tr h="196697">
                <a:tc>
                  <a:txBody>
                    <a:bodyPr/>
                    <a:lstStyle/>
                    <a:p>
                      <a:pPr algn="ctr" fontAlgn="b"/>
                      <a:r>
                        <a:rPr lang="en-IN" sz="11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22023"/>
                  </a:ext>
                </a:extLst>
              </a:tr>
              <a:tr h="196697">
                <a:tc>
                  <a:txBody>
                    <a:bodyPr/>
                    <a:lstStyle/>
                    <a:p>
                      <a:pPr algn="ctr" fontAlgn="b"/>
                      <a:r>
                        <a:rPr lang="en-IN" sz="11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98251"/>
                  </a:ext>
                </a:extLst>
              </a:tr>
              <a:tr h="196697">
                <a:tc>
                  <a:txBody>
                    <a:bodyPr/>
                    <a:lstStyle/>
                    <a:p>
                      <a:pPr algn="ctr" fontAlgn="b"/>
                      <a:r>
                        <a:rPr lang="en-IN" sz="1100" b="0" i="0" u="none" strike="noStrike">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82215"/>
                  </a:ext>
                </a:extLst>
              </a:tr>
              <a:tr h="196697">
                <a:tc>
                  <a:txBody>
                    <a:bodyPr/>
                    <a:lstStyle/>
                    <a:p>
                      <a:pPr algn="ctr" fontAlgn="b"/>
                      <a:r>
                        <a:rPr lang="en-IN" sz="11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906566"/>
                  </a:ext>
                </a:extLst>
              </a:tr>
              <a:tr h="196697">
                <a:tc>
                  <a:txBody>
                    <a:bodyPr/>
                    <a:lstStyle/>
                    <a:p>
                      <a:pPr algn="ctr" fontAlgn="b"/>
                      <a:r>
                        <a:rPr lang="en-IN" sz="1100" b="0" i="0" u="none" strike="noStrike">
                          <a:solidFill>
                            <a:srgbClr val="000000"/>
                          </a:solidFill>
                          <a:effectLst/>
                          <a:latin typeface="Calibri" panose="020F0502020204030204" pitchFamily="34" charset="0"/>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016115"/>
                  </a:ext>
                </a:extLst>
              </a:tr>
            </a:tbl>
          </a:graphicData>
        </a:graphic>
      </p:graphicFrame>
      <p:pic>
        <p:nvPicPr>
          <p:cNvPr id="24" name="Picture 23">
            <a:extLst>
              <a:ext uri="{FF2B5EF4-FFF2-40B4-BE49-F238E27FC236}">
                <a16:creationId xmlns:a16="http://schemas.microsoft.com/office/drawing/2014/main" id="{A8DCFC26-78B0-449F-9607-2303626DCE66}"/>
              </a:ext>
            </a:extLst>
          </p:cNvPr>
          <p:cNvPicPr>
            <a:picLocks noChangeAspect="1"/>
          </p:cNvPicPr>
          <p:nvPr/>
        </p:nvPicPr>
        <p:blipFill>
          <a:blip r:embed="rId3" cstate="print"/>
          <a:stretch>
            <a:fillRect/>
          </a:stretch>
        </p:blipFill>
        <p:spPr>
          <a:xfrm>
            <a:off x="6096000" y="863693"/>
            <a:ext cx="5917500" cy="3630632"/>
          </a:xfrm>
          <a:prstGeom prst="rect">
            <a:avLst/>
          </a:prstGeom>
        </p:spPr>
      </p:pic>
      <p:cxnSp>
        <p:nvCxnSpPr>
          <p:cNvPr id="25" name="Straight Connector 24">
            <a:extLst>
              <a:ext uri="{FF2B5EF4-FFF2-40B4-BE49-F238E27FC236}">
                <a16:creationId xmlns:a16="http://schemas.microsoft.com/office/drawing/2014/main" id="{E07E077C-6BA5-471F-ABC6-E1EEB35C5C1F}"/>
              </a:ext>
            </a:extLst>
          </p:cNvPr>
          <p:cNvCxnSpPr/>
          <p:nvPr/>
        </p:nvCxnSpPr>
        <p:spPr>
          <a:xfrm flipV="1">
            <a:off x="6858000" y="1461262"/>
            <a:ext cx="4953000" cy="1688432"/>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917181C-1662-4FB5-AE29-983BA6FD0A7A}"/>
              </a:ext>
            </a:extLst>
          </p:cNvPr>
          <p:cNvCxnSpPr/>
          <p:nvPr/>
        </p:nvCxnSpPr>
        <p:spPr>
          <a:xfrm>
            <a:off x="10134600" y="2006694"/>
            <a:ext cx="0" cy="7620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2859BE0C-8599-4CBB-895B-81A3B177711A}"/>
              </a:ext>
            </a:extLst>
          </p:cNvPr>
          <p:cNvCxnSpPr/>
          <p:nvPr/>
        </p:nvCxnSpPr>
        <p:spPr>
          <a:xfrm>
            <a:off x="8001000" y="2768694"/>
            <a:ext cx="2133600" cy="0"/>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28" name="Content Placeholder 2">
            <a:extLst>
              <a:ext uri="{FF2B5EF4-FFF2-40B4-BE49-F238E27FC236}">
                <a16:creationId xmlns:a16="http://schemas.microsoft.com/office/drawing/2014/main" id="{E76320C0-6A2D-4947-ADBE-BBE974C522A9}"/>
              </a:ext>
            </a:extLst>
          </p:cNvPr>
          <p:cNvSpPr txBox="1">
            <a:spLocks/>
          </p:cNvSpPr>
          <p:nvPr/>
        </p:nvSpPr>
        <p:spPr bwMode="auto">
          <a:xfrm>
            <a:off x="6629432" y="2889011"/>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a</a:t>
            </a:r>
          </a:p>
        </p:txBody>
      </p:sp>
      <p:sp>
        <p:nvSpPr>
          <p:cNvPr id="29" name="Content Placeholder 2">
            <a:extLst>
              <a:ext uri="{FF2B5EF4-FFF2-40B4-BE49-F238E27FC236}">
                <a16:creationId xmlns:a16="http://schemas.microsoft.com/office/drawing/2014/main" id="{B9BDD566-6A9A-463C-ABD6-B20F1B45BC15}"/>
              </a:ext>
            </a:extLst>
          </p:cNvPr>
          <p:cNvSpPr txBox="1">
            <a:spLocks/>
          </p:cNvSpPr>
          <p:nvPr/>
        </p:nvSpPr>
        <p:spPr bwMode="auto">
          <a:xfrm>
            <a:off x="9219699" y="2221809"/>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b</a:t>
            </a:r>
          </a:p>
        </p:txBody>
      </p:sp>
    </p:spTree>
    <p:extLst>
      <p:ext uri="{BB962C8B-B14F-4D97-AF65-F5344CB8AC3E}">
        <p14:creationId xmlns:p14="http://schemas.microsoft.com/office/powerpoint/2010/main" val="150587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Level of Fitment: Strength of Linear Relationship</a:t>
            </a:r>
            <a:endParaRPr dirty="0"/>
          </a:p>
        </p:txBody>
      </p:sp>
      <p:sp>
        <p:nvSpPr>
          <p:cNvPr id="12" name="TextBox 11">
            <a:extLst>
              <a:ext uri="{FF2B5EF4-FFF2-40B4-BE49-F238E27FC236}">
                <a16:creationId xmlns:a16="http://schemas.microsoft.com/office/drawing/2014/main" id="{89F62971-085F-4546-8BEF-FE1DD49384C5}"/>
              </a:ext>
            </a:extLst>
          </p:cNvPr>
          <p:cNvSpPr txBox="1"/>
          <p:nvPr/>
        </p:nvSpPr>
        <p:spPr>
          <a:xfrm>
            <a:off x="677334" y="1964777"/>
            <a:ext cx="6098458" cy="461665"/>
          </a:xfrm>
          <a:prstGeom prst="rect">
            <a:avLst/>
          </a:prstGeom>
          <a:noFill/>
        </p:spPr>
        <p:txBody>
          <a:bodyPr wrap="square">
            <a:spAutoFit/>
          </a:bodyPr>
          <a:lstStyle/>
          <a:p>
            <a:r>
              <a:rPr lang="en-IN" sz="2400" dirty="0">
                <a:latin typeface="Calibri" panose="020F0502020204030204" pitchFamily="34" charset="0"/>
                <a:cs typeface="Calibri" panose="020F0502020204030204" pitchFamily="34" charset="0"/>
              </a:rPr>
              <a:t>y=</a:t>
            </a:r>
            <a:r>
              <a:rPr lang="en-IN" sz="2400" dirty="0" err="1">
                <a:latin typeface="Calibri" panose="020F0502020204030204" pitchFamily="34" charset="0"/>
                <a:cs typeface="Calibri" panose="020F0502020204030204" pitchFamily="34" charset="0"/>
              </a:rPr>
              <a:t>a+bx</a:t>
            </a:r>
            <a:r>
              <a:rPr lang="en-IN" sz="2400" dirty="0">
                <a:latin typeface="Calibri" panose="020F0502020204030204" pitchFamily="34" charset="0"/>
                <a:cs typeface="Calibri" panose="020F0502020204030204" pitchFamily="34" charset="0"/>
              </a:rPr>
              <a:t>   Line of Best Fit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C6A412-0298-4FB1-84AD-87F2B42E151C}"/>
                  </a:ext>
                </a:extLst>
              </p:cNvPr>
              <p:cNvSpPr txBox="1"/>
              <p:nvPr/>
            </p:nvSpPr>
            <p:spPr>
              <a:xfrm>
                <a:off x="623868" y="2669162"/>
                <a:ext cx="10836708" cy="4150495"/>
              </a:xfrm>
              <a:prstGeom prst="rect">
                <a:avLst/>
              </a:prstGeom>
              <a:noFill/>
            </p:spPr>
            <p:txBody>
              <a:bodyPr wrap="square">
                <a:spAutoFit/>
              </a:bodyPr>
              <a:lstStyle/>
              <a:p>
                <a:r>
                  <a:rPr lang="en-IN" sz="1800" dirty="0">
                    <a:latin typeface="Calibri" panose="020F0502020204030204" pitchFamily="34" charset="0"/>
                    <a:cs typeface="Calibri" panose="020F0502020204030204" pitchFamily="34" charset="0"/>
                  </a:rPr>
                  <a:t>The fitness of the line is given by </a:t>
                </a:r>
                <a:r>
                  <a:rPr lang="en-IN" sz="1800" b="1" dirty="0">
                    <a:latin typeface="Calibri" panose="020F0502020204030204" pitchFamily="34" charset="0"/>
                    <a:cs typeface="Calibri" panose="020F0502020204030204" pitchFamily="34" charset="0"/>
                  </a:rPr>
                  <a:t>correlation coefficient </a:t>
                </a:r>
                <a14:m>
                  <m:oMath xmlns:m="http://schemas.openxmlformats.org/officeDocument/2006/math">
                    <m:sSup>
                      <m:sSupPr>
                        <m:ctrlPr>
                          <a:rPr lang="en-IN" sz="1800" b="1" i="1" smtClean="0">
                            <a:latin typeface="Cambria Math" panose="02040503050406030204" pitchFamily="18" charset="0"/>
                          </a:rPr>
                        </m:ctrlPr>
                      </m:sSupPr>
                      <m:e>
                        <m:r>
                          <a:rPr lang="en-IN" sz="1800" b="1" i="1" smtClean="0">
                            <a:latin typeface="Cambria Math" panose="02040503050406030204" pitchFamily="18" charset="0"/>
                          </a:rPr>
                          <m:t>𝒓</m:t>
                        </m:r>
                      </m:e>
                      <m:sup/>
                    </m:sSup>
                  </m:oMath>
                </a14:m>
                <a:r>
                  <a:rPr lang="en-IN" sz="1800" dirty="0">
                    <a:latin typeface="Calibri" panose="020F0502020204030204" pitchFamily="34" charset="0"/>
                    <a:cs typeface="Calibri" panose="020F0502020204030204" pitchFamily="34" charset="0"/>
                  </a:rPr>
                  <a:t>.</a:t>
                </a:r>
              </a:p>
              <a:p>
                <a:endParaRPr lang="en-IN" b="0" i="1" dirty="0">
                  <a:latin typeface="Calibri" panose="020F0502020204030204" pitchFamily="34" charset="0"/>
                  <a:cs typeface="Calibri" panose="020F0502020204030204" pitchFamily="34" charset="0"/>
                </a:endParaRPr>
              </a:p>
              <a:p>
                <a:r>
                  <a:rPr lang="en-IN" sz="1800" i="1" dirty="0">
                    <a:latin typeface="Calibri" panose="020F0502020204030204" pitchFamily="34" charset="0"/>
                    <a:cs typeface="Calibri" panose="020F0502020204030204" pitchFamily="34" charset="0"/>
                  </a:rPr>
                  <a:t>                                                                   </a:t>
                </a:r>
                <a14:m>
                  <m:oMath xmlns:m="http://schemas.openxmlformats.org/officeDocument/2006/math">
                    <m:r>
                      <a:rPr lang="en-IN" sz="2800" b="1" i="1" smtClean="0">
                        <a:latin typeface="Cambria Math" panose="02040503050406030204" pitchFamily="18" charset="0"/>
                      </a:rPr>
                      <m:t>𝒓</m:t>
                    </m:r>
                    <m:r>
                      <a:rPr lang="en-IN" sz="2800" b="1" i="1" smtClean="0">
                        <a:latin typeface="Cambria Math" panose="02040503050406030204" pitchFamily="18" charset="0"/>
                      </a:rPr>
                      <m:t>=</m:t>
                    </m:r>
                    <m:f>
                      <m:fPr>
                        <m:ctrlPr>
                          <a:rPr lang="en-IN" sz="2800" b="1" i="1" smtClean="0">
                            <a:latin typeface="Cambria Math" panose="02040503050406030204" pitchFamily="18" charset="0"/>
                          </a:rPr>
                        </m:ctrlPr>
                      </m:fPr>
                      <m:num>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𝒔</m:t>
                            </m:r>
                          </m:e>
                          <m:sub>
                            <m:r>
                              <a:rPr lang="en-IN" sz="2800" b="1" i="1" smtClean="0">
                                <a:latin typeface="Cambria Math" panose="02040503050406030204" pitchFamily="18" charset="0"/>
                              </a:rPr>
                              <m:t>𝒙𝒚</m:t>
                            </m:r>
                          </m:sub>
                        </m:sSub>
                      </m:num>
                      <m:den>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𝒔</m:t>
                            </m:r>
                          </m:e>
                          <m:sub>
                            <m:r>
                              <a:rPr lang="en-IN" sz="2800" b="1" i="1" smtClean="0">
                                <a:latin typeface="Cambria Math" panose="02040503050406030204" pitchFamily="18" charset="0"/>
                              </a:rPr>
                              <m:t>𝒙</m:t>
                            </m:r>
                          </m:sub>
                        </m:sSub>
                        <m:sSub>
                          <m:sSubPr>
                            <m:ctrlPr>
                              <a:rPr lang="en-IN" sz="2800" b="1" i="1" smtClean="0">
                                <a:latin typeface="Cambria Math" panose="02040503050406030204" pitchFamily="18" charset="0"/>
                              </a:rPr>
                            </m:ctrlPr>
                          </m:sSubPr>
                          <m:e>
                            <m:r>
                              <a:rPr lang="en-IN" sz="2800" b="1" i="1" smtClean="0">
                                <a:latin typeface="Cambria Math" panose="02040503050406030204" pitchFamily="18" charset="0"/>
                              </a:rPr>
                              <m:t>𝒔</m:t>
                            </m:r>
                          </m:e>
                          <m:sub>
                            <m:r>
                              <a:rPr lang="en-IN" sz="2800" b="1" i="1" smtClean="0">
                                <a:latin typeface="Cambria Math" panose="02040503050406030204" pitchFamily="18" charset="0"/>
                              </a:rPr>
                              <m:t>𝒚</m:t>
                            </m:r>
                          </m:sub>
                        </m:sSub>
                      </m:den>
                    </m:f>
                  </m:oMath>
                </a14:m>
                <a:endParaRPr lang="en-IN" sz="1800" b="1" dirty="0">
                  <a:latin typeface="Calibri" panose="020F0502020204030204" pitchFamily="34" charset="0"/>
                  <a:cs typeface="Calibri" panose="020F0502020204030204" pitchFamily="34" charset="0"/>
                </a:endParaRPr>
              </a:p>
              <a:p>
                <a:pPr marL="0" indent="0">
                  <a:buNone/>
                </a:pPr>
                <a14:m>
                  <m:oMath xmlns:m="http://schemas.openxmlformats.org/officeDocument/2006/math">
                    <m:sSup>
                      <m:sSupPr>
                        <m:ctrlPr>
                          <a:rPr lang="en-IN" sz="1800" i="1" smtClean="0">
                            <a:latin typeface="Cambria Math" panose="02040503050406030204" pitchFamily="18" charset="0"/>
                          </a:rPr>
                        </m:ctrlPr>
                      </m:sSupPr>
                      <m:e>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𝑠</m:t>
                            </m:r>
                          </m:e>
                          <m:sub>
                            <m:r>
                              <a:rPr lang="en-IN" sz="1800" b="0" i="1" smtClean="0">
                                <a:latin typeface="Cambria Math" panose="02040503050406030204" pitchFamily="18" charset="0"/>
                              </a:rPr>
                              <m:t>𝑥</m:t>
                            </m:r>
                          </m:sub>
                        </m:sSub>
                      </m:e>
                      <m:sup>
                        <m:r>
                          <a:rPr lang="en-IN" sz="1800" b="0" i="1" smtClean="0">
                            <a:latin typeface="Cambria Math" panose="02040503050406030204" pitchFamily="18" charset="0"/>
                          </a:rPr>
                          <m:t>2</m:t>
                        </m:r>
                      </m:sup>
                    </m:sSup>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nary>
                          <m:naryPr>
                            <m:chr m:val="∑"/>
                            <m:subHide m:val="on"/>
                            <m:supHide m:val="on"/>
                            <m:ctrlPr>
                              <a:rPr lang="en-IN" sz="1800" b="0" i="1" smtClean="0">
                                <a:latin typeface="Cambria Math" panose="02040503050406030204" pitchFamily="18" charset="0"/>
                              </a:rPr>
                            </m:ctrlPr>
                          </m:naryPr>
                          <m:sub/>
                          <m:sup/>
                          <m:e>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m:t>
                                </m:r>
                                <m:r>
                                  <a:rPr lang="en-IN" sz="1800" b="0" i="1" smtClean="0">
                                    <a:latin typeface="Cambria Math" panose="02040503050406030204" pitchFamily="18" charset="0"/>
                                  </a:rPr>
                                  <m:t>𝑥</m:t>
                                </m:r>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e>
                                </m:acc>
                                <m:r>
                                  <a:rPr lang="en-IN" sz="1800" b="0" i="1" smtClean="0">
                                    <a:latin typeface="Cambria Math" panose="02040503050406030204" pitchFamily="18" charset="0"/>
                                  </a:rPr>
                                  <m:t>)</m:t>
                                </m:r>
                              </m:e>
                              <m:sup>
                                <m:r>
                                  <a:rPr lang="en-IN" sz="1800" b="0" i="1" smtClean="0">
                                    <a:latin typeface="Cambria Math" panose="02040503050406030204" pitchFamily="18" charset="0"/>
                                  </a:rPr>
                                  <m:t>2</m:t>
                                </m:r>
                              </m:sup>
                            </m:sSup>
                          </m:e>
                        </m:nary>
                      </m:num>
                      <m:den>
                        <m:r>
                          <a:rPr lang="en-IN" sz="1800" b="0" i="1" smtClean="0">
                            <a:latin typeface="Cambria Math" panose="02040503050406030204" pitchFamily="18" charset="0"/>
                          </a:rPr>
                          <m:t>𝑛</m:t>
                        </m:r>
                        <m:r>
                          <a:rPr lang="en-IN" sz="1800" b="0" i="1" smtClean="0">
                            <a:latin typeface="Cambria Math" panose="02040503050406030204" pitchFamily="18" charset="0"/>
                          </a:rPr>
                          <m:t>−1</m:t>
                        </m:r>
                      </m:den>
                    </m:f>
                  </m:oMath>
                </a14:m>
                <a:r>
                  <a:rPr lang="en-IN" sz="1800" dirty="0">
                    <a:latin typeface="Calibri" panose="020F0502020204030204" pitchFamily="34" charset="0"/>
                    <a:cs typeface="Calibri" panose="020F0502020204030204" pitchFamily="34" charset="0"/>
                  </a:rPr>
                  <a:t> and  </a:t>
                </a:r>
                <a14:m>
                  <m:oMath xmlns:m="http://schemas.openxmlformats.org/officeDocument/2006/math">
                    <m:sSup>
                      <m:sSupPr>
                        <m:ctrlPr>
                          <a:rPr lang="en-IN" sz="1800" i="1">
                            <a:latin typeface="Cambria Math" panose="02040503050406030204" pitchFamily="18" charset="0"/>
                          </a:rPr>
                        </m:ctrlPr>
                      </m:sSupPr>
                      <m:e>
                        <m:sSub>
                          <m:sSubPr>
                            <m:ctrlPr>
                              <a:rPr lang="en-IN" sz="1800" i="1">
                                <a:latin typeface="Cambria Math" panose="02040503050406030204" pitchFamily="18" charset="0"/>
                              </a:rPr>
                            </m:ctrlPr>
                          </m:sSubPr>
                          <m:e>
                            <m:r>
                              <a:rPr lang="en-IN" sz="1800" i="1">
                                <a:latin typeface="Cambria Math" panose="02040503050406030204" pitchFamily="18" charset="0"/>
                              </a:rPr>
                              <m:t>𝑠</m:t>
                            </m:r>
                          </m:e>
                          <m:sub>
                            <m:r>
                              <a:rPr lang="en-IN" sz="1800" b="0" i="1" smtClean="0">
                                <a:latin typeface="Cambria Math" panose="02040503050406030204" pitchFamily="18" charset="0"/>
                              </a:rPr>
                              <m:t>𝑦</m:t>
                            </m:r>
                          </m:sub>
                        </m:sSub>
                      </m:e>
                      <m:sup>
                        <m:r>
                          <a:rPr lang="en-IN" sz="1800" i="1">
                            <a:latin typeface="Cambria Math" panose="02040503050406030204" pitchFamily="18" charset="0"/>
                          </a:rPr>
                          <m:t>2</m:t>
                        </m:r>
                      </m:sup>
                    </m:sSup>
                    <m:r>
                      <a:rPr lang="en-IN" sz="1800" i="1">
                        <a:latin typeface="Cambria Math" panose="02040503050406030204" pitchFamily="18" charset="0"/>
                      </a:rPr>
                      <m:t>=</m:t>
                    </m:r>
                    <m:f>
                      <m:fPr>
                        <m:ctrlPr>
                          <a:rPr lang="en-IN" sz="1800" i="1">
                            <a:latin typeface="Cambria Math" panose="02040503050406030204" pitchFamily="18" charset="0"/>
                          </a:rPr>
                        </m:ctrlPr>
                      </m:fPr>
                      <m:num>
                        <m:nary>
                          <m:naryPr>
                            <m:chr m:val="∑"/>
                            <m:subHide m:val="on"/>
                            <m:supHide m:val="on"/>
                            <m:ctrlPr>
                              <a:rPr lang="en-IN" sz="1800" i="1">
                                <a:latin typeface="Cambria Math" panose="02040503050406030204" pitchFamily="18" charset="0"/>
                              </a:rPr>
                            </m:ctrlPr>
                          </m:naryPr>
                          <m:sub/>
                          <m:sup/>
                          <m:e>
                            <m:sSup>
                              <m:sSupPr>
                                <m:ctrlPr>
                                  <a:rPr lang="en-IN" sz="1800" i="1">
                                    <a:latin typeface="Cambria Math" panose="02040503050406030204" pitchFamily="18" charset="0"/>
                                  </a:rPr>
                                </m:ctrlPr>
                              </m:sSupPr>
                              <m:e>
                                <m:r>
                                  <a:rPr lang="en-IN" sz="1800" i="1">
                                    <a:latin typeface="Cambria Math" panose="02040503050406030204" pitchFamily="18" charset="0"/>
                                  </a:rPr>
                                  <m:t>(</m:t>
                                </m:r>
                                <m:r>
                                  <a:rPr lang="en-IN" sz="1800" b="0" i="1" smtClean="0">
                                    <a:latin typeface="Cambria Math" panose="02040503050406030204" pitchFamily="18" charset="0"/>
                                  </a:rPr>
                                  <m:t>𝑦</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b="0" i="1" smtClean="0">
                                        <a:latin typeface="Cambria Math" panose="02040503050406030204" pitchFamily="18" charset="0"/>
                                      </a:rPr>
                                      <m:t>𝑦</m:t>
                                    </m:r>
                                  </m:e>
                                </m:acc>
                                <m:r>
                                  <a:rPr lang="en-IN" sz="1800" i="1">
                                    <a:latin typeface="Cambria Math" panose="02040503050406030204" pitchFamily="18" charset="0"/>
                                  </a:rPr>
                                  <m:t>)</m:t>
                                </m:r>
                              </m:e>
                              <m:sup>
                                <m:r>
                                  <a:rPr lang="en-IN" sz="1800" i="1">
                                    <a:latin typeface="Cambria Math" panose="02040503050406030204" pitchFamily="18" charset="0"/>
                                  </a:rPr>
                                  <m:t>2</m:t>
                                </m:r>
                              </m:sup>
                            </m:sSup>
                          </m:e>
                        </m:nary>
                      </m:num>
                      <m:den>
                        <m:r>
                          <a:rPr lang="en-IN" sz="1800" i="1">
                            <a:latin typeface="Cambria Math" panose="02040503050406030204" pitchFamily="18" charset="0"/>
                          </a:rPr>
                          <m:t>𝑛</m:t>
                        </m:r>
                        <m:r>
                          <a:rPr lang="en-IN" sz="1800" i="1">
                            <a:latin typeface="Cambria Math" panose="02040503050406030204" pitchFamily="18" charset="0"/>
                          </a:rPr>
                          <m:t>−1</m:t>
                        </m:r>
                      </m:den>
                    </m:f>
                  </m:oMath>
                </a14:m>
                <a:r>
                  <a:rPr lang="en-US" sz="1800" dirty="0">
                    <a:latin typeface="Calibri" panose="020F0502020204030204" pitchFamily="34" charset="0"/>
                    <a:cs typeface="Calibri" panose="020F0502020204030204" pitchFamily="34" charset="0"/>
                  </a:rPr>
                  <a:t> are sample variances of x and y</a:t>
                </a:r>
              </a:p>
              <a:p>
                <a:pPr marL="0" indent="0">
                  <a:buNone/>
                </a:pPr>
                <a:endParaRPr lang="en-IN" sz="1800" dirty="0">
                  <a:latin typeface="Calibri" panose="020F0502020204030204" pitchFamily="34" charset="0"/>
                  <a:cs typeface="Calibri" panose="020F0502020204030204" pitchFamily="34" charset="0"/>
                </a:endParaRPr>
              </a:p>
              <a:p>
                <a:pPr marL="0" indent="0">
                  <a:buNone/>
                </a:pP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𝑠</m:t>
                        </m:r>
                      </m:e>
                      <m:sub>
                        <m:r>
                          <a:rPr lang="en-IN" sz="1800" b="0" i="1" smtClean="0">
                            <a:latin typeface="Cambria Math" panose="02040503050406030204" pitchFamily="18" charset="0"/>
                          </a:rPr>
                          <m:t>𝑥𝑦</m:t>
                        </m:r>
                      </m:sub>
                    </m:sSub>
                    <m:r>
                      <a:rPr lang="en-IN" sz="1800" i="1">
                        <a:latin typeface="Cambria Math" panose="02040503050406030204" pitchFamily="18" charset="0"/>
                      </a:rPr>
                      <m:t>=</m:t>
                    </m:r>
                    <m:f>
                      <m:fPr>
                        <m:ctrlPr>
                          <a:rPr lang="en-IN" sz="1800" i="1">
                            <a:latin typeface="Cambria Math" panose="02040503050406030204" pitchFamily="18" charset="0"/>
                          </a:rPr>
                        </m:ctrlPr>
                      </m:fPr>
                      <m:num>
                        <m:nary>
                          <m:naryPr>
                            <m:chr m:val="∑"/>
                            <m:subHide m:val="on"/>
                            <m:supHide m:val="on"/>
                            <m:ctrlPr>
                              <a:rPr lang="en-IN" sz="1800" i="1" smtClean="0">
                                <a:latin typeface="Cambria Math" panose="02040503050406030204" pitchFamily="18" charset="0"/>
                              </a:rPr>
                            </m:ctrlPr>
                          </m:naryPr>
                          <m:sub/>
                          <m:sup/>
                          <m:e>
                            <m:r>
                              <a:rPr lang="en-IN" sz="1800" i="1">
                                <a:latin typeface="Cambria Math" panose="02040503050406030204" pitchFamily="18" charset="0"/>
                              </a:rPr>
                              <m:t>(</m:t>
                            </m:r>
                            <m:r>
                              <a:rPr lang="en-IN" sz="1800" i="1">
                                <a:latin typeface="Cambria Math" panose="02040503050406030204" pitchFamily="18" charset="0"/>
                              </a:rPr>
                              <m:t>𝑥</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r>
                              <a:rPr lang="en-IN" sz="1800" i="1">
                                <a:latin typeface="Cambria Math" panose="02040503050406030204" pitchFamily="18" charset="0"/>
                              </a:rPr>
                              <m:t>)(</m:t>
                            </m:r>
                            <m:r>
                              <a:rPr lang="en-IN" sz="1800" i="1">
                                <a:latin typeface="Cambria Math" panose="02040503050406030204" pitchFamily="18" charset="0"/>
                              </a:rPr>
                              <m:t>𝑦</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𝑦</m:t>
                                </m:r>
                              </m:e>
                            </m:acc>
                            <m:r>
                              <a:rPr lang="en-IN" sz="1800" i="1">
                                <a:latin typeface="Cambria Math" panose="02040503050406030204" pitchFamily="18" charset="0"/>
                              </a:rPr>
                              <m:t>)</m:t>
                            </m:r>
                          </m:e>
                        </m:nary>
                      </m:num>
                      <m:den>
                        <m:r>
                          <a:rPr lang="en-IN" sz="1800" i="1">
                            <a:latin typeface="Cambria Math" panose="02040503050406030204" pitchFamily="18" charset="0"/>
                          </a:rPr>
                          <m:t>𝑛</m:t>
                        </m:r>
                        <m:r>
                          <a:rPr lang="en-IN" sz="1800" i="1">
                            <a:latin typeface="Cambria Math" panose="02040503050406030204" pitchFamily="18" charset="0"/>
                          </a:rPr>
                          <m:t>−1</m:t>
                        </m:r>
                      </m:den>
                    </m:f>
                    <m:r>
                      <a:rPr lang="en-US" sz="1800" b="0" i="0" smtClean="0">
                        <a:latin typeface="Cambria Math" panose="02040503050406030204" pitchFamily="18" charset="0"/>
                      </a:rPr>
                      <m:t>  </m:t>
                    </m:r>
                    <m:r>
                      <m:rPr>
                        <m:sty m:val="p"/>
                      </m:rPr>
                      <a:rPr lang="en-US" sz="1800" b="0" i="0" smtClean="0">
                        <a:latin typeface="Cambria Math" panose="02040503050406030204" pitchFamily="18" charset="0"/>
                      </a:rPr>
                      <m:t>and</m:t>
                    </m:r>
                    <m:r>
                      <a:rPr lang="en-US" sz="1800" b="0" i="0" smtClean="0">
                        <a:latin typeface="Cambria Math" panose="02040503050406030204" pitchFamily="18" charset="0"/>
                      </a:rPr>
                      <m:t> </m:t>
                    </m:r>
                    <m:sSub>
                      <m:sSubPr>
                        <m:ctrlPr>
                          <a:rPr lang="en-IN" sz="1800" i="1">
                            <a:latin typeface="Cambria Math" panose="02040503050406030204" pitchFamily="18" charset="0"/>
                          </a:rPr>
                        </m:ctrlPr>
                      </m:sSubPr>
                      <m:e>
                        <m:r>
                          <a:rPr lang="en-IN" sz="1800" i="1">
                            <a:latin typeface="Cambria Math" panose="02040503050406030204" pitchFamily="18" charset="0"/>
                          </a:rPr>
                          <m:t>𝑠</m:t>
                        </m:r>
                      </m:e>
                      <m:sub>
                        <m:r>
                          <a:rPr lang="en-IN" sz="1800" i="1">
                            <a:latin typeface="Cambria Math" panose="02040503050406030204" pitchFamily="18" charset="0"/>
                          </a:rPr>
                          <m:t>𝑥𝑦</m:t>
                        </m:r>
                      </m:sub>
                    </m:sSub>
                  </m:oMath>
                </a14:m>
                <a:r>
                  <a:rPr lang="en-IN" sz="1800" dirty="0">
                    <a:latin typeface="Calibri" panose="020F0502020204030204" pitchFamily="34" charset="0"/>
                    <a:cs typeface="Calibri" panose="020F0502020204030204" pitchFamily="34" charset="0"/>
                  </a:rPr>
                  <a:t> is the covariance.</a:t>
                </a:r>
              </a:p>
              <a:p>
                <a:pPr marL="0" indent="0">
                  <a:buNone/>
                </a:pPr>
                <a:endParaRPr lang="en-IN"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To know the strength of how the variables move together, covariance is standardized to the dimensionless quantity, correlation.  R varies between -1 to 1.</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r &gt; 0 indicates b &gt; 0 (positive linear relationship between x and y) and r &lt; 0 indicates b &lt; 0</a:t>
                </a:r>
                <a:endParaRPr lang="en-IN" sz="1800" dirty="0">
                  <a:latin typeface="Calibri" panose="020F0502020204030204" pitchFamily="34" charset="0"/>
                  <a:cs typeface="Calibri" panose="020F0502020204030204" pitchFamily="34" charset="0"/>
                </a:endParaRPr>
              </a:p>
              <a:p>
                <a:pPr marL="0" indent="0">
                  <a:buNone/>
                </a:pPr>
                <a:endParaRPr lang="en-IN" sz="18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F4C6A412-0298-4FB1-84AD-87F2B42E151C}"/>
                  </a:ext>
                </a:extLst>
              </p:cNvPr>
              <p:cNvSpPr txBox="1">
                <a:spLocks noRot="1" noChangeAspect="1" noMove="1" noResize="1" noEditPoints="1" noAdjustHandles="1" noChangeArrowheads="1" noChangeShapeType="1" noTextEdit="1"/>
              </p:cNvSpPr>
              <p:nvPr/>
            </p:nvSpPr>
            <p:spPr>
              <a:xfrm>
                <a:off x="623868" y="2669162"/>
                <a:ext cx="10836708" cy="4150495"/>
              </a:xfrm>
              <a:prstGeom prst="rect">
                <a:avLst/>
              </a:prstGeom>
              <a:blipFill>
                <a:blip r:embed="rId2"/>
                <a:stretch>
                  <a:fillRect l="-450" t="-294"/>
                </a:stretch>
              </a:blipFill>
            </p:spPr>
            <p:txBody>
              <a:bodyPr/>
              <a:lstStyle/>
              <a:p>
                <a:r>
                  <a:rPr lang="en-IN">
                    <a:noFill/>
                  </a:rPr>
                  <a:t> </a:t>
                </a:r>
              </a:p>
            </p:txBody>
          </p:sp>
        </mc:Fallback>
      </mc:AlternateContent>
      <p:graphicFrame>
        <p:nvGraphicFramePr>
          <p:cNvPr id="5" name="Table 4">
            <a:extLst>
              <a:ext uri="{FF2B5EF4-FFF2-40B4-BE49-F238E27FC236}">
                <a16:creationId xmlns:a16="http://schemas.microsoft.com/office/drawing/2014/main" id="{2B9EC0C2-C315-452C-A6F6-41638173B533}"/>
              </a:ext>
            </a:extLst>
          </p:cNvPr>
          <p:cNvGraphicFramePr>
            <a:graphicFrameLocks noGrp="1"/>
          </p:cNvGraphicFramePr>
          <p:nvPr>
            <p:extLst>
              <p:ext uri="{D42A27DB-BD31-4B8C-83A1-F6EECF244321}">
                <p14:modId xmlns:p14="http://schemas.microsoft.com/office/powerpoint/2010/main" val="3042716029"/>
              </p:ext>
            </p:extLst>
          </p:nvPr>
        </p:nvGraphicFramePr>
        <p:xfrm>
          <a:off x="8345433" y="1735455"/>
          <a:ext cx="2671612" cy="3112770"/>
        </p:xfrm>
        <a:graphic>
          <a:graphicData uri="http://schemas.openxmlformats.org/drawingml/2006/table">
            <a:tbl>
              <a:tblPr firstRow="1" bandRow="1"/>
              <a:tblGrid>
                <a:gridCol w="1335806">
                  <a:extLst>
                    <a:ext uri="{9D8B030D-6E8A-4147-A177-3AD203B41FA5}">
                      <a16:colId xmlns:a16="http://schemas.microsoft.com/office/drawing/2014/main" val="958030383"/>
                    </a:ext>
                  </a:extLst>
                </a:gridCol>
                <a:gridCol w="1335806">
                  <a:extLst>
                    <a:ext uri="{9D8B030D-6E8A-4147-A177-3AD203B41FA5}">
                      <a16:colId xmlns:a16="http://schemas.microsoft.com/office/drawing/2014/main" val="1960945361"/>
                    </a:ext>
                  </a:extLst>
                </a:gridCol>
              </a:tblGrid>
              <a:tr h="190500">
                <a:tc>
                  <a:txBody>
                    <a:bodyPr/>
                    <a:lstStyle/>
                    <a:p>
                      <a:pPr algn="ctr" fontAlgn="b"/>
                      <a:r>
                        <a:rPr lang="en-IN" sz="1800" b="1" i="0" u="none" strike="noStrike">
                          <a:solidFill>
                            <a:srgbClr val="000000"/>
                          </a:solidFill>
                          <a:effectLst/>
                          <a:latin typeface="Calibri" panose="020F0502020204030204" pitchFamily="34" charset="0"/>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dirty="0">
                          <a:solidFill>
                            <a:srgbClr val="000000"/>
                          </a:solidFill>
                          <a:effectLst/>
                          <a:latin typeface="Calibri" panose="020F0502020204030204" pitchFamily="34" charset="0"/>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001885"/>
                  </a:ext>
                </a:extLst>
              </a:tr>
              <a:tr h="190500">
                <a:tc>
                  <a:txBody>
                    <a:bodyPr/>
                    <a:lstStyle/>
                    <a:p>
                      <a:pPr algn="ctr" fontAlgn="b"/>
                      <a:r>
                        <a:rPr lang="en-IN" sz="1800" b="1" i="0" u="none" strike="noStrike">
                          <a:solidFill>
                            <a:srgbClr val="000000"/>
                          </a:solidFill>
                          <a:effectLst/>
                          <a:latin typeface="Calibri" panose="020F0502020204030204" pitchFamily="34" charset="0"/>
                        </a:rPr>
                        <a:t>Sunshine (hours)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1" i="0" u="none" strike="noStrike">
                          <a:solidFill>
                            <a:srgbClr val="000000"/>
                          </a:solidFill>
                          <a:effectLst/>
                          <a:latin typeface="Calibri" panose="020F0502020204030204" pitchFamily="34" charset="0"/>
                        </a:rPr>
                        <a:t>Concert attendance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68112"/>
                  </a:ext>
                </a:extLst>
              </a:tr>
              <a:tr h="190500">
                <a:tc>
                  <a:txBody>
                    <a:bodyPr/>
                    <a:lstStyle/>
                    <a:p>
                      <a:pPr algn="ctr" fontAlgn="b"/>
                      <a:r>
                        <a:rPr lang="en-IN" sz="18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019853"/>
                  </a:ext>
                </a:extLst>
              </a:tr>
              <a:tr h="190500">
                <a:tc>
                  <a:txBody>
                    <a:bodyPr/>
                    <a:lstStyle/>
                    <a:p>
                      <a:pPr algn="ctr" fontAlgn="b"/>
                      <a:r>
                        <a:rPr lang="en-IN" sz="18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6902052"/>
                  </a:ext>
                </a:extLst>
              </a:tr>
              <a:tr h="190500">
                <a:tc>
                  <a:txBody>
                    <a:bodyPr/>
                    <a:lstStyle/>
                    <a:p>
                      <a:pPr algn="ctr" fontAlgn="b"/>
                      <a:r>
                        <a:rPr lang="en-IN" sz="1800" b="0" i="0" u="none" strike="noStrike">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119575"/>
                  </a:ext>
                </a:extLst>
              </a:tr>
              <a:tr h="190500">
                <a:tc>
                  <a:txBody>
                    <a:bodyPr/>
                    <a:lstStyle/>
                    <a:p>
                      <a:pPr algn="ctr" fontAlgn="b"/>
                      <a:r>
                        <a:rPr lang="en-IN" sz="18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9922023"/>
                  </a:ext>
                </a:extLst>
              </a:tr>
              <a:tr h="190500">
                <a:tc>
                  <a:txBody>
                    <a:bodyPr/>
                    <a:lstStyle/>
                    <a:p>
                      <a:pPr algn="ctr" fontAlgn="b"/>
                      <a:r>
                        <a:rPr lang="en-IN" sz="1800" b="0" i="0" u="none" strike="noStrike">
                          <a:solidFill>
                            <a:srgbClr val="000000"/>
                          </a:solidFill>
                          <a:effectLst/>
                          <a:latin typeface="Calibri" panose="020F0502020204030204" pitchFamily="34" charset="0"/>
                        </a:rPr>
                        <a:t>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298251"/>
                  </a:ext>
                </a:extLst>
              </a:tr>
              <a:tr h="190500">
                <a:tc>
                  <a:txBody>
                    <a:bodyPr/>
                    <a:lstStyle/>
                    <a:p>
                      <a:pPr algn="ctr" fontAlgn="b"/>
                      <a:r>
                        <a:rPr lang="en-IN" sz="1800" b="0" i="0" u="none" strike="noStrike">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82215"/>
                  </a:ext>
                </a:extLst>
              </a:tr>
              <a:tr h="190500">
                <a:tc>
                  <a:txBody>
                    <a:bodyPr/>
                    <a:lstStyle/>
                    <a:p>
                      <a:pPr algn="ctr" fontAlgn="b"/>
                      <a:r>
                        <a:rPr lang="en-IN" sz="1800" b="0" i="0" u="none" strike="noStrike">
                          <a:solidFill>
                            <a:srgbClr val="000000"/>
                          </a:solidFill>
                          <a:effectLst/>
                          <a:latin typeface="Calibri" panose="020F0502020204030204" pitchFamily="34" charset="0"/>
                        </a:rPr>
                        <a:t>5.9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a:solidFill>
                            <a:srgbClr val="000000"/>
                          </a:solidFill>
                          <a:effectLst/>
                          <a:latin typeface="Calibri" panose="020F0502020204030204" pitchFamily="34" charset="0"/>
                        </a:rPr>
                        <a:t>42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0906566"/>
                  </a:ext>
                </a:extLst>
              </a:tr>
              <a:tr h="190500">
                <a:tc>
                  <a:txBody>
                    <a:bodyPr/>
                    <a:lstStyle/>
                    <a:p>
                      <a:pPr algn="ctr" fontAlgn="b"/>
                      <a:r>
                        <a:rPr lang="en-IN" sz="1800" b="0" i="0" u="none" strike="noStrike">
                          <a:solidFill>
                            <a:srgbClr val="000000"/>
                          </a:solidFill>
                          <a:effectLst/>
                          <a:latin typeface="Calibri" panose="020F0502020204030204" pitchFamily="34" charset="0"/>
                        </a:rPr>
                        <a:t>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800" b="0" i="0" u="none" strike="noStrike" dirty="0">
                          <a:solidFill>
                            <a:srgbClr val="000000"/>
                          </a:solidFill>
                          <a:effectLst/>
                          <a:latin typeface="Calibri" panose="020F0502020204030204" pitchFamily="34" charset="0"/>
                        </a:rPr>
                        <a:t>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016115"/>
                  </a:ext>
                </a:extLst>
              </a:tr>
            </a:tbl>
          </a:graphicData>
        </a:graphic>
      </p:graphicFrame>
    </p:spTree>
    <p:extLst>
      <p:ext uri="{BB962C8B-B14F-4D97-AF65-F5344CB8AC3E}">
        <p14:creationId xmlns:p14="http://schemas.microsoft.com/office/powerpoint/2010/main" val="28937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422788" y="921889"/>
            <a:ext cx="9720279"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sz="3200" dirty="0"/>
              <a:t>Level of Fitment : Variance Explained (Other Angle)</a:t>
            </a:r>
            <a:endParaRPr sz="3200" dirty="0"/>
          </a:p>
        </p:txBody>
      </p:sp>
      <p:pic>
        <p:nvPicPr>
          <p:cNvPr id="5" name="Picture 4">
            <a:extLst>
              <a:ext uri="{FF2B5EF4-FFF2-40B4-BE49-F238E27FC236}">
                <a16:creationId xmlns:a16="http://schemas.microsoft.com/office/drawing/2014/main" id="{C05218F0-151D-46D4-9453-600EC19EE1F4}"/>
              </a:ext>
            </a:extLst>
          </p:cNvPr>
          <p:cNvPicPr>
            <a:picLocks noChangeAspect="1"/>
          </p:cNvPicPr>
          <p:nvPr/>
        </p:nvPicPr>
        <p:blipFill>
          <a:blip r:embed="rId2" cstate="print"/>
          <a:stretch>
            <a:fillRect/>
          </a:stretch>
        </p:blipFill>
        <p:spPr>
          <a:xfrm>
            <a:off x="2662600" y="2242789"/>
            <a:ext cx="5917500" cy="3630632"/>
          </a:xfrm>
          <a:prstGeom prst="rect">
            <a:avLst/>
          </a:prstGeom>
        </p:spPr>
      </p:pic>
    </p:spTree>
    <p:extLst>
      <p:ext uri="{BB962C8B-B14F-4D97-AF65-F5344CB8AC3E}">
        <p14:creationId xmlns:p14="http://schemas.microsoft.com/office/powerpoint/2010/main" val="2646709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422788" y="921889"/>
            <a:ext cx="9720279"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sz="3200" dirty="0"/>
              <a:t>Level of Fitment : Variance Explained (Other Angle)</a:t>
            </a:r>
            <a:endParaRPr sz="3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F1315D-32AF-4ECA-AAB7-AED010E4A4AE}"/>
                  </a:ext>
                </a:extLst>
              </p:cNvPr>
              <p:cNvSpPr txBox="1"/>
              <p:nvPr/>
            </p:nvSpPr>
            <p:spPr>
              <a:xfrm>
                <a:off x="543678" y="1582340"/>
                <a:ext cx="10837332" cy="4524315"/>
              </a:xfrm>
              <a:prstGeom prst="rect">
                <a:avLst/>
              </a:prstGeom>
              <a:noFill/>
            </p:spPr>
            <p:txBody>
              <a:bodyPr wrap="square">
                <a:spAutoFit/>
              </a:bodyPr>
              <a:lstStyle/>
              <a:p>
                <a:pPr algn="l"/>
                <a:r>
                  <a:rPr lang="en-IN" sz="1800" b="1" i="0" u="none" strike="noStrike" baseline="0" dirty="0">
                    <a:latin typeface="Calibri" panose="020F0502020204030204" pitchFamily="34" charset="0"/>
                    <a:cs typeface="Calibri" panose="020F0502020204030204" pitchFamily="34" charset="0"/>
                  </a:rPr>
                  <a:t>SSE = Sum of squared errors/residuals </a:t>
                </a:r>
              </a:p>
              <a:p>
                <a:pPr algn="l"/>
                <a:r>
                  <a:rPr lang="en-IN" dirty="0">
                    <a:latin typeface="Calibri" panose="020F0502020204030204" pitchFamily="34" charset="0"/>
                    <a:cs typeface="Calibri" panose="020F0502020204030204" pitchFamily="34" charset="0"/>
                  </a:rPr>
                  <a:t>[</a:t>
                </a:r>
                <a:r>
                  <a:rPr lang="en-IN" sz="1800" b="0" i="0" u="none" strike="noStrike" baseline="0" dirty="0">
                    <a:latin typeface="Calibri" panose="020F0502020204030204" pitchFamily="34" charset="0"/>
                    <a:cs typeface="Calibri" panose="020F0502020204030204" pitchFamily="34" charset="0"/>
                  </a:rPr>
                  <a:t>The value of SSE is a measure of the error in </a:t>
                </a:r>
              </a:p>
              <a:p>
                <a:pPr algn="l"/>
                <a:r>
                  <a:rPr lang="en-IN" sz="1800" b="0" i="0" u="none" strike="noStrike" baseline="0" dirty="0">
                    <a:latin typeface="Calibri" panose="020F0502020204030204" pitchFamily="34" charset="0"/>
                    <a:cs typeface="Calibri" panose="020F0502020204030204" pitchFamily="34" charset="0"/>
                  </a:rPr>
                  <a:t>linear equation (y = </a:t>
                </a:r>
                <a:r>
                  <a:rPr lang="en-IN" sz="1800" b="0" i="0" u="none" strike="noStrike" baseline="0" dirty="0" err="1">
                    <a:latin typeface="Calibri" panose="020F0502020204030204" pitchFamily="34" charset="0"/>
                    <a:cs typeface="Calibri" panose="020F0502020204030204" pitchFamily="34" charset="0"/>
                  </a:rPr>
                  <a:t>mx+c</a:t>
                </a:r>
                <a:r>
                  <a:rPr lang="en-IN" sz="1800" b="0" i="0" u="none" strike="noStrike" baseline="0" dirty="0">
                    <a:latin typeface="Calibri" panose="020F0502020204030204" pitchFamily="34" charset="0"/>
                    <a:cs typeface="Calibri" panose="020F0502020204030204" pitchFamily="34" charset="0"/>
                  </a:rPr>
                  <a:t>.)</a:t>
                </a:r>
              </a:p>
              <a:p>
                <a:pPr algn="l"/>
                <a:r>
                  <a:rPr lang="en-IN" sz="1800" b="0" i="0" u="none" strike="noStrike" baseline="0" dirty="0">
                    <a:latin typeface="Calibri" panose="020F0502020204030204" pitchFamily="34" charset="0"/>
                    <a:cs typeface="Calibri" panose="020F0502020204030204" pitchFamily="34" charset="0"/>
                  </a:rPr>
                  <a:t>The sum of squares of these residuals or errors is the </a:t>
                </a:r>
              </a:p>
              <a:p>
                <a:pPr algn="l"/>
                <a:r>
                  <a:rPr lang="en-IN" sz="1800" b="0" i="0" u="none" strike="noStrike" baseline="0" dirty="0">
                    <a:latin typeface="Calibri" panose="020F0502020204030204" pitchFamily="34" charset="0"/>
                    <a:cs typeface="Calibri" panose="020F0502020204030204" pitchFamily="34" charset="0"/>
                  </a:rPr>
                  <a:t>quantity that is minimized by the least squares method.</a:t>
                </a:r>
                <a:r>
                  <a:rPr lang="en-IN" dirty="0">
                    <a:latin typeface="Calibri" panose="020F0502020204030204" pitchFamily="34" charset="0"/>
                    <a:cs typeface="Calibri" panose="020F0502020204030204" pitchFamily="34" charset="0"/>
                  </a:rPr>
                  <a:t>]</a:t>
                </a:r>
              </a:p>
              <a:p>
                <a:pPr algn="l"/>
                <a:endParaRPr lang="en-IN" sz="1800" b="0" i="0" u="none" strike="noStrike" baseline="0" dirty="0">
                  <a:latin typeface="Calibri" panose="020F0502020204030204" pitchFamily="34" charset="0"/>
                  <a:cs typeface="Calibri" panose="020F0502020204030204" pitchFamily="34" charset="0"/>
                </a:endParaRPr>
              </a:p>
              <a:p>
                <a:pPr algn="l"/>
                <a:endParaRPr lang="en-IN" dirty="0">
                  <a:latin typeface="Calibri" panose="020F0502020204030204" pitchFamily="34" charset="0"/>
                  <a:cs typeface="Calibri" panose="020F0502020204030204" pitchFamily="34" charset="0"/>
                </a:endParaRPr>
              </a:p>
              <a:p>
                <a:pPr algn="l"/>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SST </a:t>
                </a:r>
                <a:r>
                  <a:rPr lang="en-IN" sz="1800" b="0" i="0" u="none" strike="noStrike" baseline="0" dirty="0">
                    <a:latin typeface="Calibri" panose="020F0502020204030204" pitchFamily="34" charset="0"/>
                    <a:cs typeface="Calibri" panose="020F0502020204030204" pitchFamily="34" charset="0"/>
                  </a:rPr>
                  <a:t> = the difference </a:t>
                </a:r>
                <a14:m>
                  <m:oMath xmlns:m="http://schemas.openxmlformats.org/officeDocument/2006/math">
                    <m:sSub>
                      <m:sSubPr>
                        <m:ctrlPr>
                          <a:rPr lang="en-IN" sz="1800" i="1" kern="0" smtClean="0">
                            <a:latin typeface="Cambria Math" panose="02040503050406030204" pitchFamily="18" charset="0"/>
                          </a:rPr>
                        </m:ctrlPr>
                      </m:sSubPr>
                      <m:e>
                        <m:r>
                          <a:rPr lang="en-IN" sz="1800" i="1" kern="0">
                            <a:latin typeface="Cambria Math" panose="02040503050406030204" pitchFamily="18" charset="0"/>
                          </a:rPr>
                          <m:t>𝑦</m:t>
                        </m:r>
                      </m:e>
                      <m:sub>
                        <m:r>
                          <a:rPr lang="en-IN" sz="1800" i="1" kern="0">
                            <a:latin typeface="Cambria Math" panose="02040503050406030204" pitchFamily="18" charset="0"/>
                          </a:rPr>
                          <m:t>𝑖</m:t>
                        </m:r>
                      </m:sub>
                    </m:sSub>
                    <m:r>
                      <a:rPr lang="en-IN" sz="1800" i="1" kern="0" smtClean="0">
                        <a:latin typeface="Cambria Math" panose="02040503050406030204" pitchFamily="18" charset="0"/>
                      </a:rPr>
                      <m:t>−</m:t>
                    </m:r>
                  </m:oMath>
                </a14:m>
                <a:r>
                  <a:rPr lang="en-IN" dirty="0"/>
                  <a:t> </a:t>
                </a:r>
                <a14:m>
                  <m:oMath xmlns:m="http://schemas.openxmlformats.org/officeDocument/2006/math">
                    <m:acc>
                      <m:accPr>
                        <m:chr m:val="̅"/>
                        <m:ctrlPr>
                          <a:rPr lang="en-IN" i="1">
                            <a:latin typeface="Cambria Math" panose="02040503050406030204" pitchFamily="18" charset="0"/>
                          </a:rPr>
                        </m:ctrlPr>
                      </m:accPr>
                      <m:e>
                        <m:r>
                          <a:rPr lang="en-IN" i="1">
                            <a:latin typeface="Cambria Math" panose="02040503050406030204" pitchFamily="18" charset="0"/>
                          </a:rPr>
                          <m:t>𝑦</m:t>
                        </m:r>
                      </m:e>
                    </m:acc>
                  </m:oMath>
                </a14:m>
                <a:r>
                  <a:rPr lang="en-IN" sz="1800" b="0" i="0" u="none" strike="noStrike" baseline="0" dirty="0">
                    <a:latin typeface="Calibri" panose="020F0502020204030204" pitchFamily="34" charset="0"/>
                    <a:cs typeface="Calibri" panose="020F0502020204030204" pitchFamily="34" charset="0"/>
                  </a:rPr>
                  <a:t> (mean of y) provides a measure of</a:t>
                </a:r>
              </a:p>
              <a:p>
                <a:r>
                  <a:rPr lang="en-IN" sz="1800" b="0" i="0" u="none" strike="noStrike" baseline="0" dirty="0">
                    <a:latin typeface="Calibri" panose="020F0502020204030204" pitchFamily="34" charset="0"/>
                    <a:cs typeface="Calibri" panose="020F0502020204030204" pitchFamily="34" charset="0"/>
                  </a:rPr>
                  <a:t> the error involved in using</a:t>
                </a:r>
                <a14:m>
                  <m:oMath xmlns:m="http://schemas.openxmlformats.org/officeDocument/2006/math">
                    <m:acc>
                      <m:accPr>
                        <m:chr m:val="̅"/>
                        <m:ctrlPr>
                          <a:rPr lang="en-IN" i="1">
                            <a:latin typeface="Cambria Math" panose="02040503050406030204" pitchFamily="18" charset="0"/>
                          </a:rPr>
                        </m:ctrlPr>
                      </m:accPr>
                      <m:e>
                        <m:r>
                          <a:rPr lang="en-US" b="0" i="1" smtClean="0">
                            <a:latin typeface="Cambria Math" panose="02040503050406030204" pitchFamily="18" charset="0"/>
                          </a:rPr>
                          <m:t> </m:t>
                        </m:r>
                        <m:r>
                          <a:rPr lang="en-IN" i="1">
                            <a:latin typeface="Cambria Math" panose="02040503050406030204" pitchFamily="18" charset="0"/>
                          </a:rPr>
                          <m:t>𝑦</m:t>
                        </m:r>
                      </m:e>
                    </m:acc>
                    <m:r>
                      <a:rPr lang="en-US" b="0" i="1" smtClean="0">
                        <a:latin typeface="Cambria Math" panose="02040503050406030204" pitchFamily="18" charset="0"/>
                      </a:rPr>
                      <m:t>  </m:t>
                    </m:r>
                  </m:oMath>
                </a14:m>
                <a:r>
                  <a:rPr lang="en-IN" sz="1800" b="0" i="0" u="none" strike="noStrike" baseline="0" dirty="0">
                    <a:latin typeface="Calibri" panose="020F0502020204030204" pitchFamily="34" charset="0"/>
                    <a:cs typeface="Calibri" panose="020F0502020204030204" pitchFamily="34" charset="0"/>
                  </a:rPr>
                  <a:t>to estimate</a:t>
                </a:r>
              </a:p>
              <a:p>
                <a:pPr algn="l"/>
                <a:r>
                  <a:rPr lang="en-IN" sz="1800" b="0" i="0" u="none" strike="noStrike" baseline="0" dirty="0">
                    <a:latin typeface="Calibri" panose="020F0502020204030204" pitchFamily="34" charset="0"/>
                    <a:cs typeface="Calibri" panose="020F0502020204030204" pitchFamily="34" charset="0"/>
                  </a:rPr>
                  <a:t>predictions. The corresponding sum of squares, called the </a:t>
                </a:r>
              </a:p>
              <a:p>
                <a:pPr algn="l"/>
                <a:r>
                  <a:rPr lang="en-IN" sz="1800" b="1" i="1" u="none" strike="noStrike" baseline="0" dirty="0">
                    <a:latin typeface="Calibri" panose="020F0502020204030204" pitchFamily="34" charset="0"/>
                    <a:cs typeface="Calibri" panose="020F0502020204030204" pitchFamily="34" charset="0"/>
                  </a:rPr>
                  <a:t>total sum of squares</a:t>
                </a:r>
                <a:r>
                  <a:rPr lang="en-IN" sz="1800" b="0" i="1" u="none" strike="noStrike" baseline="0" dirty="0">
                    <a:latin typeface="Calibri" panose="020F0502020204030204" pitchFamily="34" charset="0"/>
                    <a:cs typeface="Calibri" panose="020F0502020204030204" pitchFamily="34" charset="0"/>
                  </a:rPr>
                  <a:t>, </a:t>
                </a:r>
                <a:r>
                  <a:rPr lang="en-IN" sz="1800" b="0" i="0" u="none" strike="noStrike" baseline="0" dirty="0">
                    <a:latin typeface="Calibri" panose="020F0502020204030204" pitchFamily="34" charset="0"/>
                    <a:cs typeface="Calibri" panose="020F0502020204030204" pitchFamily="34" charset="0"/>
                  </a:rPr>
                  <a:t>is denoted SST.</a:t>
                </a:r>
              </a:p>
              <a:p>
                <a:pPr algn="l"/>
                <a:endParaRPr lang="en-IN" dirty="0">
                  <a:latin typeface="Calibri" panose="020F0502020204030204" pitchFamily="34" charset="0"/>
                  <a:cs typeface="Calibri" panose="020F0502020204030204" pitchFamily="34" charset="0"/>
                </a:endParaRPr>
              </a:p>
              <a:p>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SSR</a:t>
                </a:r>
                <a:r>
                  <a:rPr lang="en-IN" sz="1800" b="0" i="0" u="none" strike="noStrike" baseline="0" dirty="0">
                    <a:latin typeface="Calibri" panose="020F0502020204030204" pitchFamily="34" charset="0"/>
                    <a:cs typeface="Calibri" panose="020F0502020204030204" pitchFamily="34" charset="0"/>
                  </a:rPr>
                  <a:t> = how much the </a:t>
                </a:r>
                <a14:m>
                  <m:oMath xmlns:m="http://schemas.openxmlformats.org/officeDocument/2006/math">
                    <m:acc>
                      <m:accPr>
                        <m:chr m:val="̂"/>
                        <m:ctrlPr>
                          <a:rPr lang="en-IN" sz="1800" i="1" kern="0" smtClean="0">
                            <a:latin typeface="Cambria Math" panose="02040503050406030204" pitchFamily="18" charset="0"/>
                          </a:rPr>
                        </m:ctrlPr>
                      </m:accPr>
                      <m:e>
                        <m:sSub>
                          <m:sSubPr>
                            <m:ctrlPr>
                              <a:rPr lang="en-IN" sz="1800" i="1" kern="0">
                                <a:latin typeface="Cambria Math" panose="02040503050406030204" pitchFamily="18" charset="0"/>
                              </a:rPr>
                            </m:ctrlPr>
                          </m:sSubPr>
                          <m:e>
                            <m:r>
                              <a:rPr lang="en-IN" sz="1800" i="1" kern="0">
                                <a:latin typeface="Cambria Math" panose="02040503050406030204" pitchFamily="18" charset="0"/>
                              </a:rPr>
                              <m:t>𝑦</m:t>
                            </m:r>
                          </m:e>
                          <m:sub>
                            <m:r>
                              <a:rPr lang="en-IN" sz="1800" i="1" kern="0">
                                <a:latin typeface="Cambria Math" panose="02040503050406030204" pitchFamily="18" charset="0"/>
                              </a:rPr>
                              <m:t>𝑖</m:t>
                            </m:r>
                          </m:sub>
                        </m:sSub>
                      </m:e>
                    </m:acc>
                    <m:r>
                      <a:rPr lang="en-IN" sz="1800" i="1" kern="0">
                        <a:latin typeface="Cambria Math" panose="02040503050406030204" pitchFamily="18" charset="0"/>
                      </a:rPr>
                      <m:t> </m:t>
                    </m:r>
                  </m:oMath>
                </a14:m>
                <a:r>
                  <a:rPr lang="en-IN" sz="1800" b="0" i="0" u="none" strike="noStrike" baseline="0" dirty="0">
                    <a:latin typeface="Calibri" panose="020F0502020204030204" pitchFamily="34" charset="0"/>
                    <a:cs typeface="Calibri" panose="020F0502020204030204" pitchFamily="34" charset="0"/>
                  </a:rPr>
                  <a:t>values on the y=</a:t>
                </a:r>
                <a:r>
                  <a:rPr lang="en-IN" sz="1800" b="0" i="0" u="none" strike="noStrike" baseline="0" dirty="0" err="1">
                    <a:latin typeface="Calibri" panose="020F0502020204030204" pitchFamily="34" charset="0"/>
                    <a:cs typeface="Calibri" panose="020F0502020204030204" pitchFamily="34" charset="0"/>
                  </a:rPr>
                  <a:t>mx+c</a:t>
                </a:r>
                <a:r>
                  <a:rPr lang="en-IN" sz="1800" b="0" i="0" u="none" strike="noStrike" baseline="0" dirty="0">
                    <a:latin typeface="Calibri" panose="020F0502020204030204" pitchFamily="34" charset="0"/>
                    <a:cs typeface="Calibri" panose="020F0502020204030204" pitchFamily="34" charset="0"/>
                  </a:rPr>
                  <a:t> deviate from</a:t>
                </a:r>
                <a14:m>
                  <m:oMath xmlns:m="http://schemas.openxmlformats.org/officeDocument/2006/math">
                    <m:r>
                      <a:rPr lang="en-US" b="0" i="0" smtClean="0">
                        <a:latin typeface="Cambria Math" panose="02040503050406030204" pitchFamily="18" charset="0"/>
                      </a:rPr>
                      <m:t> </m:t>
                    </m:r>
                    <m:acc>
                      <m:accPr>
                        <m:chr m:val="̅"/>
                        <m:ctrlPr>
                          <a:rPr lang="en-IN" i="1">
                            <a:latin typeface="Cambria Math" panose="02040503050406030204" pitchFamily="18" charset="0"/>
                          </a:rPr>
                        </m:ctrlPr>
                      </m:accPr>
                      <m:e>
                        <m:r>
                          <a:rPr lang="en-IN" i="1">
                            <a:latin typeface="Cambria Math" panose="02040503050406030204" pitchFamily="18" charset="0"/>
                          </a:rPr>
                          <m:t>𝑦</m:t>
                        </m:r>
                        <m:r>
                          <a:rPr lang="en-US" b="0" i="1" smtClean="0">
                            <a:latin typeface="Cambria Math" panose="02040503050406030204" pitchFamily="18" charset="0"/>
                          </a:rPr>
                          <m:t> </m:t>
                        </m:r>
                      </m:e>
                    </m:acc>
                  </m:oMath>
                </a14:m>
                <a:r>
                  <a:rPr lang="en-IN" sz="1800" b="0" i="0" u="none" strike="noStrike" baseline="0" dirty="0">
                    <a:latin typeface="Calibri" panose="020F0502020204030204" pitchFamily="34" charset="0"/>
                    <a:cs typeface="Calibri" panose="020F0502020204030204" pitchFamily="34" charset="0"/>
                  </a:rPr>
                  <a:t>, another sum of squares is computed. This sum of squares, called the </a:t>
                </a:r>
                <a:r>
                  <a:rPr lang="en-IN" sz="1800" b="0" i="1" u="none" strike="noStrike" baseline="0" dirty="0">
                    <a:latin typeface="Calibri" panose="020F0502020204030204" pitchFamily="34" charset="0"/>
                    <a:cs typeface="Calibri" panose="020F0502020204030204" pitchFamily="34" charset="0"/>
                  </a:rPr>
                  <a:t>sum of squares due to regression (</a:t>
                </a:r>
                <a:r>
                  <a:rPr lang="en-IN" sz="1800" b="0" i="0" u="none" strike="noStrike" baseline="0" dirty="0">
                    <a:latin typeface="Calibri" panose="020F0502020204030204" pitchFamily="34" charset="0"/>
                    <a:cs typeface="Calibri" panose="020F0502020204030204" pitchFamily="34" charset="0"/>
                  </a:rPr>
                  <a:t>SSR).</a:t>
                </a:r>
              </a:p>
            </p:txBody>
          </p:sp>
        </mc:Choice>
        <mc:Fallback xmlns="">
          <p:sp>
            <p:nvSpPr>
              <p:cNvPr id="9" name="TextBox 8">
                <a:extLst>
                  <a:ext uri="{FF2B5EF4-FFF2-40B4-BE49-F238E27FC236}">
                    <a16:creationId xmlns:a16="http://schemas.microsoft.com/office/drawing/2014/main" id="{8DF1315D-32AF-4ECA-AAB7-AED010E4A4AE}"/>
                  </a:ext>
                </a:extLst>
              </p:cNvPr>
              <p:cNvSpPr txBox="1">
                <a:spLocks noRot="1" noChangeAspect="1" noMove="1" noResize="1" noEditPoints="1" noAdjustHandles="1" noChangeArrowheads="1" noChangeShapeType="1" noTextEdit="1"/>
              </p:cNvSpPr>
              <p:nvPr/>
            </p:nvSpPr>
            <p:spPr>
              <a:xfrm>
                <a:off x="543678" y="1582340"/>
                <a:ext cx="10837332" cy="4524315"/>
              </a:xfrm>
              <a:prstGeom prst="rect">
                <a:avLst/>
              </a:prstGeom>
              <a:blipFill>
                <a:blip r:embed="rId2"/>
                <a:stretch>
                  <a:fillRect l="-450" t="-809" b="-1213"/>
                </a:stretch>
              </a:blipFill>
            </p:spPr>
            <p:txBody>
              <a:bodyPr/>
              <a:lstStyle/>
              <a:p>
                <a:r>
                  <a:rPr lang="en-IN">
                    <a:noFill/>
                  </a:rPr>
                  <a:t> </a:t>
                </a:r>
              </a:p>
            </p:txBody>
          </p:sp>
        </mc:Fallback>
      </mc:AlternateContent>
      <p:pic>
        <p:nvPicPr>
          <p:cNvPr id="6146" name="Picture 2" descr="Linear Regression Explained with Python Examples - Data Analytics">
            <a:extLst>
              <a:ext uri="{FF2B5EF4-FFF2-40B4-BE49-F238E27FC236}">
                <a16:creationId xmlns:a16="http://schemas.microsoft.com/office/drawing/2014/main" id="{C0F15423-7A6A-471B-9943-E8DEF38A37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84" t="4583" r="5054" b="7266"/>
          <a:stretch/>
        </p:blipFill>
        <p:spPr bwMode="auto">
          <a:xfrm>
            <a:off x="6549427" y="1582341"/>
            <a:ext cx="5219785" cy="3859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310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425457" y="845925"/>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sz="2800" dirty="0"/>
              <a:t>Level of Fitment : Variance Explained (Other Angle)</a:t>
            </a:r>
            <a:endParaRPr sz="28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F1315D-32AF-4ECA-AAB7-AED010E4A4AE}"/>
                  </a:ext>
                </a:extLst>
              </p:cNvPr>
              <p:cNvSpPr txBox="1"/>
              <p:nvPr/>
            </p:nvSpPr>
            <p:spPr>
              <a:xfrm>
                <a:off x="425457" y="2059139"/>
                <a:ext cx="10837332" cy="4801314"/>
              </a:xfrm>
              <a:prstGeom prst="rect">
                <a:avLst/>
              </a:prstGeom>
              <a:noFill/>
            </p:spPr>
            <p:txBody>
              <a:bodyPr wrap="square">
                <a:spAutoFit/>
              </a:bodyPr>
              <a:lstStyle/>
              <a:p>
                <a:pPr algn="l"/>
                <a:r>
                  <a:rPr lang="en-US" sz="1800" b="0" i="0" u="none" strike="noStrike" baseline="0" dirty="0">
                    <a:latin typeface="Calibri" panose="020F0502020204030204" pitchFamily="34" charset="0"/>
                    <a:cs typeface="Calibri" panose="020F0502020204030204" pitchFamily="34" charset="0"/>
                  </a:rPr>
                  <a:t>SST = SSR + SSE</a:t>
                </a:r>
              </a:p>
              <a:p>
                <a:pPr algn="l"/>
                <a:endParaRPr lang="en-US"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SST  = total sum of squares</a:t>
                </a:r>
              </a:p>
              <a:p>
                <a:r>
                  <a:rPr lang="en-IN" sz="1800" b="0" i="0" u="none" strike="noStrike" baseline="0" dirty="0">
                    <a:latin typeface="Calibri" panose="020F0502020204030204" pitchFamily="34" charset="0"/>
                    <a:cs typeface="Calibri" panose="020F0502020204030204" pitchFamily="34" charset="0"/>
                  </a:rPr>
                  <a:t>SSR  = sum of squares due to regression</a:t>
                </a:r>
              </a:p>
              <a:p>
                <a:pPr algn="l"/>
                <a:r>
                  <a:rPr lang="en-IN" sz="1800" b="0" i="0" u="none" strike="noStrike" baseline="0" dirty="0">
                    <a:latin typeface="Calibri" panose="020F0502020204030204" pitchFamily="34" charset="0"/>
                    <a:cs typeface="Calibri" panose="020F0502020204030204" pitchFamily="34" charset="0"/>
                  </a:rPr>
                  <a:t>SSE  = sum of squares due to error</a:t>
                </a:r>
              </a:p>
              <a:p>
                <a:pPr algn="l"/>
                <a:endParaRPr lang="en-IN" dirty="0">
                  <a:latin typeface="Calibri" panose="020F0502020204030204" pitchFamily="34" charset="0"/>
                  <a:cs typeface="Calibri" panose="020F0502020204030204" pitchFamily="34" charset="0"/>
                </a:endParaRPr>
              </a:p>
              <a:p>
                <a:pPr algn="l"/>
                <a:endParaRPr lang="en-IN" sz="1800" b="0" i="0" u="none" strike="noStrike" baseline="0" dirty="0">
                  <a:latin typeface="Calibri" panose="020F0502020204030204" pitchFamily="34" charset="0"/>
                  <a:cs typeface="Calibri" panose="020F0502020204030204" pitchFamily="34" charset="0"/>
                </a:endParaRPr>
              </a:p>
              <a:p>
                <a:r>
                  <a:rPr lang="en-IN" sz="1800" dirty="0">
                    <a:latin typeface="Calibri" panose="020F0502020204030204" pitchFamily="34" charset="0"/>
                    <a:cs typeface="Calibri" panose="020F0502020204030204" pitchFamily="34" charset="0"/>
                  </a:rPr>
                  <a:t>Coefficient of Determination </a:t>
                </a:r>
                <a14:m>
                  <m:oMath xmlns:m="http://schemas.openxmlformats.org/officeDocument/2006/math">
                    <m:sSup>
                      <m:sSupPr>
                        <m:ctrlPr>
                          <a:rPr lang="en-IN" sz="1800" i="1" smtClean="0">
                            <a:latin typeface="Cambria Math" panose="02040503050406030204" pitchFamily="18" charset="0"/>
                          </a:rPr>
                        </m:ctrlPr>
                      </m:sSupPr>
                      <m:e>
                        <m:r>
                          <a:rPr lang="en-IN" sz="1800" b="0" i="1" smtClean="0">
                            <a:latin typeface="Cambria Math" panose="02040503050406030204" pitchFamily="18" charset="0"/>
                          </a:rPr>
                          <m:t>𝑟</m:t>
                        </m:r>
                      </m:e>
                      <m:sup>
                        <m:r>
                          <a:rPr lang="en-IN" sz="1800" b="0" i="1" smtClean="0">
                            <a:latin typeface="Cambria Math" panose="02040503050406030204" pitchFamily="18" charset="0"/>
                          </a:rPr>
                          <m:t>2</m:t>
                        </m:r>
                      </m:sup>
                    </m:sSup>
                  </m:oMath>
                </a14:m>
                <a:r>
                  <a:rPr lang="en-IN" sz="1800" dirty="0">
                    <a:latin typeface="Calibri" panose="020F0502020204030204" pitchFamily="34" charset="0"/>
                    <a:cs typeface="Calibri" panose="020F0502020204030204" pitchFamily="34" charset="0"/>
                  </a:rPr>
                  <a:t> = SSR / SST</a:t>
                </a:r>
              </a:p>
              <a:p>
                <a:endParaRPr lang="en-IN" dirty="0">
                  <a:latin typeface="Calibri" panose="020F0502020204030204" pitchFamily="34" charset="0"/>
                  <a:cs typeface="Calibri" panose="020F0502020204030204" pitchFamily="34" charset="0"/>
                </a:endParaRPr>
              </a:p>
              <a:p>
                <a:pPr algn="l"/>
                <a:endParaRPr lang="en-IN" sz="1800" b="0" i="0" u="none" strike="noStrike" baseline="0" dirty="0">
                  <a:solidFill>
                    <a:srgbClr val="000000"/>
                  </a:solidFill>
                  <a:latin typeface="Calibri" panose="020F0502020204030204" pitchFamily="34" charset="0"/>
                  <a:cs typeface="Calibri" panose="020F0502020204030204" pitchFamily="34" charset="0"/>
                </a:endParaRPr>
              </a:p>
              <a:p>
                <a:endParaRPr lang="en-IN" sz="1800" b="1" i="0" u="none" strike="noStrike" baseline="0" dirty="0">
                  <a:latin typeface="Calibri" panose="020F0502020204030204" pitchFamily="34" charset="0"/>
                  <a:cs typeface="Calibri" panose="020F0502020204030204" pitchFamily="34" charset="0"/>
                </a:endParaRPr>
              </a:p>
              <a:p>
                <a:endParaRPr lang="en-IN" b="1"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R-Squared Interpretation:</a:t>
                </a:r>
                <a:r>
                  <a:rPr lang="en-IN" sz="1800" b="0" i="0" u="none" strike="noStrike" baseline="0" dirty="0">
                    <a:latin typeface="Calibri" panose="020F0502020204030204" pitchFamily="34" charset="0"/>
                    <a:cs typeface="Calibri" panose="020F0502020204030204" pitchFamily="34" charset="0"/>
                  </a:rPr>
                  <a:t> It is % of the total sum of squares Or </a:t>
                </a:r>
              </a:p>
              <a:p>
                <a:r>
                  <a:rPr lang="en-IN" sz="1800" b="0" i="0" u="none" strike="noStrike" baseline="0" dirty="0">
                    <a:latin typeface="Calibri" panose="020F0502020204030204" pitchFamily="34" charset="0"/>
                    <a:cs typeface="Calibri" panose="020F0502020204030204" pitchFamily="34" charset="0"/>
                  </a:rPr>
                  <a:t>% of total variance that can be explained by X using the y = </a:t>
                </a:r>
                <a:r>
                  <a:rPr lang="en-IN" sz="1800" b="0" i="0" u="none" strike="noStrike" baseline="0" dirty="0" err="1">
                    <a:latin typeface="Calibri" panose="020F0502020204030204" pitchFamily="34" charset="0"/>
                    <a:cs typeface="Calibri" panose="020F0502020204030204" pitchFamily="34" charset="0"/>
                  </a:rPr>
                  <a:t>mx+c</a:t>
                </a:r>
                <a:r>
                  <a:rPr lang="en-IN" sz="1800" b="0" i="0" u="none" strike="noStrike" baseline="0" dirty="0">
                    <a:latin typeface="Calibri" panose="020F0502020204030204" pitchFamily="34" charset="0"/>
                    <a:cs typeface="Calibri" panose="020F0502020204030204" pitchFamily="34" charset="0"/>
                  </a:rPr>
                  <a:t> to predict the y. </a:t>
                </a:r>
              </a:p>
              <a:p>
                <a:r>
                  <a:rPr lang="en-IN" sz="1800" b="0" i="0" u="none" strike="noStrike" baseline="0" dirty="0">
                    <a:latin typeface="Calibri" panose="020F0502020204030204" pitchFamily="34" charset="0"/>
                    <a:cs typeface="Calibri" panose="020F0502020204030204" pitchFamily="34" charset="0"/>
                  </a:rPr>
                  <a:t>The remaining unexplained variance is error .</a:t>
                </a:r>
              </a:p>
              <a:p>
                <a:endParaRPr lang="en-IN" sz="1800" dirty="0">
                  <a:latin typeface="Calibri" panose="020F0502020204030204" pitchFamily="34" charset="0"/>
                  <a:cs typeface="Calibri" panose="020F0502020204030204" pitchFamily="34" charset="0"/>
                </a:endParaRPr>
              </a:p>
              <a:p>
                <a:pPr algn="l"/>
                <a:endParaRPr lang="en-IN" sz="1800" b="0" i="0" u="none" strike="noStrike" baseline="0" dirty="0">
                  <a:latin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8DF1315D-32AF-4ECA-AAB7-AED010E4A4AE}"/>
                  </a:ext>
                </a:extLst>
              </p:cNvPr>
              <p:cNvSpPr txBox="1">
                <a:spLocks noRot="1" noChangeAspect="1" noMove="1" noResize="1" noEditPoints="1" noAdjustHandles="1" noChangeArrowheads="1" noChangeShapeType="1" noTextEdit="1"/>
              </p:cNvSpPr>
              <p:nvPr/>
            </p:nvSpPr>
            <p:spPr>
              <a:xfrm>
                <a:off x="425457" y="2059139"/>
                <a:ext cx="10837332" cy="4801314"/>
              </a:xfrm>
              <a:prstGeom prst="rect">
                <a:avLst/>
              </a:prstGeom>
              <a:blipFill>
                <a:blip r:embed="rId2"/>
                <a:stretch>
                  <a:fillRect l="-506" t="-762"/>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79F40B8F-E787-4EF3-AB04-65C923CBC5E6}"/>
              </a:ext>
            </a:extLst>
          </p:cNvPr>
          <p:cNvSpPr txBox="1"/>
          <p:nvPr/>
        </p:nvSpPr>
        <p:spPr>
          <a:xfrm>
            <a:off x="425457" y="1499208"/>
            <a:ext cx="6098458" cy="461665"/>
          </a:xfrm>
          <a:prstGeom prst="rect">
            <a:avLst/>
          </a:prstGeom>
          <a:noFill/>
        </p:spPr>
        <p:txBody>
          <a:bodyPr wrap="square">
            <a:spAutoFit/>
          </a:bodyPr>
          <a:lstStyle/>
          <a:p>
            <a:r>
              <a:rPr lang="en-IN" sz="2400" dirty="0"/>
              <a:t>Coefficient of Determination</a:t>
            </a:r>
            <a:endParaRPr lang="en-IN" sz="2400" dirty="0">
              <a:latin typeface="Calibri" panose="020F0502020204030204" pitchFamily="34" charset="0"/>
              <a:cs typeface="Calibri" panose="020F0502020204030204" pitchFamily="34" charset="0"/>
            </a:endParaRPr>
          </a:p>
        </p:txBody>
      </p:sp>
      <p:pic>
        <p:nvPicPr>
          <p:cNvPr id="10" name="Picture 2" descr="Linear Regression Explained with Python Examples - Data Analytics">
            <a:extLst>
              <a:ext uri="{FF2B5EF4-FFF2-40B4-BE49-F238E27FC236}">
                <a16:creationId xmlns:a16="http://schemas.microsoft.com/office/drawing/2014/main" id="{322DC395-A24D-4D07-8933-CB12F119D6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84" t="4583" r="5054" b="7266"/>
          <a:stretch/>
        </p:blipFill>
        <p:spPr bwMode="auto">
          <a:xfrm>
            <a:off x="6679493" y="1499208"/>
            <a:ext cx="5087050" cy="3761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00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Level of Fitment : Other Angle</a:t>
            </a:r>
            <a:endParaRPr dirty="0"/>
          </a:p>
        </p:txBody>
      </p:sp>
      <p:sp>
        <p:nvSpPr>
          <p:cNvPr id="12" name="TextBox 11">
            <a:extLst>
              <a:ext uri="{FF2B5EF4-FFF2-40B4-BE49-F238E27FC236}">
                <a16:creationId xmlns:a16="http://schemas.microsoft.com/office/drawing/2014/main" id="{89F62971-085F-4546-8BEF-FE1DD49384C5}"/>
              </a:ext>
            </a:extLst>
          </p:cNvPr>
          <p:cNvSpPr txBox="1"/>
          <p:nvPr/>
        </p:nvSpPr>
        <p:spPr>
          <a:xfrm>
            <a:off x="677334" y="1964777"/>
            <a:ext cx="6098458" cy="461665"/>
          </a:xfrm>
          <a:prstGeom prst="rect">
            <a:avLst/>
          </a:prstGeom>
          <a:noFill/>
        </p:spPr>
        <p:txBody>
          <a:bodyPr wrap="square">
            <a:spAutoFit/>
          </a:bodyPr>
          <a:lstStyle/>
          <a:p>
            <a:r>
              <a:rPr lang="en-IN" sz="2400" dirty="0"/>
              <a:t>Coefficient of Determination</a:t>
            </a:r>
            <a:endParaRPr lang="en-IN" sz="24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C6A412-0298-4FB1-84AD-87F2B42E151C}"/>
                  </a:ext>
                </a:extLst>
              </p:cNvPr>
              <p:cNvSpPr txBox="1"/>
              <p:nvPr/>
            </p:nvSpPr>
            <p:spPr>
              <a:xfrm>
                <a:off x="677334" y="2657584"/>
                <a:ext cx="11514666" cy="3416320"/>
              </a:xfrm>
              <a:prstGeom prst="rect">
                <a:avLst/>
              </a:prstGeom>
              <a:noFill/>
            </p:spPr>
            <p:txBody>
              <a:bodyPr wrap="square">
                <a:spAutoFit/>
              </a:bodyPr>
              <a:lstStyle/>
              <a:p>
                <a:pPr marL="0" indent="0">
                  <a:buNone/>
                </a:pPr>
                <a:r>
                  <a:rPr lang="en-IN" sz="1800" dirty="0">
                    <a:latin typeface="Calibri" panose="020F0502020204030204" pitchFamily="34" charset="0"/>
                    <a:cs typeface="Calibri" panose="020F0502020204030204" pitchFamily="34" charset="0"/>
                  </a:rPr>
                  <a:t>If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r>
                      <a:rPr lang="en-IN" sz="1800" b="0" i="0" smtClean="0">
                        <a:latin typeface="Cambria Math" panose="02040503050406030204" pitchFamily="18" charset="0"/>
                      </a:rPr>
                      <m:t>=0</m:t>
                    </m:r>
                  </m:oMath>
                </a14:m>
                <a:r>
                  <a:rPr lang="en-IN" sz="1800" dirty="0">
                    <a:latin typeface="Calibri" panose="020F0502020204030204" pitchFamily="34" charset="0"/>
                    <a:cs typeface="Calibri" panose="020F0502020204030204" pitchFamily="34" charset="0"/>
                  </a:rPr>
                  <a:t>, it means you can’t predict the </a:t>
                </a:r>
                <a:r>
                  <a:rPr lang="en-IN" sz="1800" i="1" dirty="0">
                    <a:latin typeface="Calibri" panose="020F0502020204030204" pitchFamily="34" charset="0"/>
                    <a:cs typeface="Calibri" panose="020F0502020204030204" pitchFamily="34" charset="0"/>
                  </a:rPr>
                  <a:t>y</a:t>
                </a:r>
                <a:r>
                  <a:rPr lang="en-IN" sz="1800" dirty="0">
                    <a:latin typeface="Calibri" panose="020F0502020204030204" pitchFamily="34" charset="0"/>
                    <a:cs typeface="Calibri" panose="020F0502020204030204" pitchFamily="34" charset="0"/>
                  </a:rPr>
                  <a:t> value from the </a:t>
                </a:r>
                <a:r>
                  <a:rPr lang="en-IN" sz="1800" i="1" dirty="0">
                    <a:latin typeface="Calibri" panose="020F0502020204030204" pitchFamily="34" charset="0"/>
                    <a:cs typeface="Calibri" panose="020F0502020204030204" pitchFamily="34" charset="0"/>
                  </a:rPr>
                  <a:t>x</a:t>
                </a:r>
                <a:r>
                  <a:rPr lang="en-IN" sz="1800" dirty="0">
                    <a:latin typeface="Calibri" panose="020F0502020204030204" pitchFamily="34" charset="0"/>
                    <a:cs typeface="Calibri" panose="020F0502020204030204" pitchFamily="34" charset="0"/>
                  </a:rPr>
                  <a:t> value.</a:t>
                </a:r>
              </a:p>
              <a:p>
                <a:pPr marL="0" indent="0">
                  <a:buNone/>
                </a:pPr>
                <a:r>
                  <a:rPr lang="en-IN" sz="1800" dirty="0">
                    <a:latin typeface="Calibri" panose="020F0502020204030204" pitchFamily="34" charset="0"/>
                    <a:cs typeface="Calibri" panose="020F0502020204030204" pitchFamily="34" charset="0"/>
                  </a:rPr>
                  <a:t>If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r>
                      <a:rPr lang="en-IN" sz="1800">
                        <a:latin typeface="Cambria Math" panose="02040503050406030204" pitchFamily="18" charset="0"/>
                      </a:rPr>
                      <m:t>=</m:t>
                    </m:r>
                    <m:r>
                      <a:rPr lang="en-IN" sz="1800" b="0" i="0" smtClean="0">
                        <a:latin typeface="Cambria Math" panose="02040503050406030204" pitchFamily="18" charset="0"/>
                      </a:rPr>
                      <m:t>1</m:t>
                    </m:r>
                  </m:oMath>
                </a14:m>
                <a:r>
                  <a:rPr lang="en-IN" sz="1800" dirty="0">
                    <a:latin typeface="Calibri" panose="020F0502020204030204" pitchFamily="34" charset="0"/>
                    <a:cs typeface="Calibri" panose="020F0502020204030204" pitchFamily="34" charset="0"/>
                  </a:rPr>
                  <a:t>, it means you can predict the </a:t>
                </a:r>
                <a:r>
                  <a:rPr lang="en-IN" sz="1800" i="1" dirty="0">
                    <a:latin typeface="Calibri" panose="020F0502020204030204" pitchFamily="34" charset="0"/>
                    <a:cs typeface="Calibri" panose="020F0502020204030204" pitchFamily="34" charset="0"/>
                  </a:rPr>
                  <a:t>y</a:t>
                </a:r>
                <a:r>
                  <a:rPr lang="en-IN" sz="1800" dirty="0">
                    <a:latin typeface="Calibri" panose="020F0502020204030204" pitchFamily="34" charset="0"/>
                    <a:cs typeface="Calibri" panose="020F0502020204030204" pitchFamily="34" charset="0"/>
                  </a:rPr>
                  <a:t> value from the </a:t>
                </a:r>
                <a:r>
                  <a:rPr lang="en-IN" sz="1800" i="1" dirty="0">
                    <a:latin typeface="Calibri" panose="020F0502020204030204" pitchFamily="34" charset="0"/>
                    <a:cs typeface="Calibri" panose="020F0502020204030204" pitchFamily="34" charset="0"/>
                  </a:rPr>
                  <a:t>x</a:t>
                </a:r>
                <a:r>
                  <a:rPr lang="en-IN" sz="1800" dirty="0">
                    <a:latin typeface="Calibri" panose="020F0502020204030204" pitchFamily="34" charset="0"/>
                    <a:cs typeface="Calibri" panose="020F0502020204030204" pitchFamily="34" charset="0"/>
                  </a:rPr>
                  <a:t> value without any errors.</a:t>
                </a:r>
              </a:p>
              <a:p>
                <a:pPr marL="0" indent="0">
                  <a:buNone/>
                </a:pPr>
                <a:endParaRPr lang="en-IN" sz="1800" dirty="0">
                  <a:latin typeface="Calibri" panose="020F0502020204030204" pitchFamily="34" charset="0"/>
                  <a:cs typeface="Calibri" panose="020F0502020204030204" pitchFamily="34" charset="0"/>
                </a:endParaRPr>
              </a:p>
              <a:p>
                <a:pPr marL="0" indent="0">
                  <a:buNone/>
                </a:pPr>
                <a:r>
                  <a:rPr lang="en-IN" sz="1800" dirty="0">
                    <a:latin typeface="Calibri" panose="020F0502020204030204" pitchFamily="34" charset="0"/>
                    <a:cs typeface="Calibri" panose="020F0502020204030204" pitchFamily="34" charset="0"/>
                  </a:rPr>
                  <a:t>Usually,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dirty="0">
                    <a:latin typeface="Calibri" panose="020F0502020204030204" pitchFamily="34" charset="0"/>
                    <a:cs typeface="Calibri" panose="020F0502020204030204" pitchFamily="34" charset="0"/>
                  </a:rPr>
                  <a:t> is between these two extremes.</a:t>
                </a:r>
              </a:p>
              <a:p>
                <a:pPr marL="0" indent="0">
                  <a:buNone/>
                </a:pPr>
                <a:endParaRPr lang="en-IN" dirty="0">
                  <a:latin typeface="Calibri" panose="020F0502020204030204" pitchFamily="34" charset="0"/>
                  <a:cs typeface="Calibri" panose="020F0502020204030204" pitchFamily="34" charset="0"/>
                </a:endParaRPr>
              </a:p>
              <a:p>
                <a:pPr algn="l"/>
                <a:r>
                  <a:rPr lang="en-IN" sz="1800" b="0" i="0" u="none" strike="noStrike" baseline="0" dirty="0">
                    <a:latin typeface="Calibri" panose="020F0502020204030204" pitchFamily="34" charset="0"/>
                    <a:cs typeface="Calibri" panose="020F0502020204030204" pitchFamily="34" charset="0"/>
                  </a:rPr>
                  <a:t>1.  The coefficient of determination provides a measure between zero and one, whereas the sample correlation coefficient (</a:t>
                </a:r>
                <a14:m>
                  <m:oMath xmlns:m="http://schemas.openxmlformats.org/officeDocument/2006/math">
                    <m:r>
                      <a:rPr lang="en-IN" sz="1800" i="1" smtClean="0">
                        <a:latin typeface="Cambria Math" panose="02040503050406030204" pitchFamily="18" charset="0"/>
                      </a:rPr>
                      <m:t>𝑟</m:t>
                    </m:r>
                  </m:oMath>
                </a14:m>
                <a:r>
                  <a:rPr lang="en-IN" sz="1800" b="0" i="0" u="none" strike="noStrike" baseline="0" dirty="0">
                    <a:latin typeface="Calibri" panose="020F0502020204030204" pitchFamily="34" charset="0"/>
                    <a:cs typeface="Calibri" panose="020F0502020204030204" pitchFamily="34" charset="0"/>
                  </a:rPr>
                  <a:t>) provides a measure between -1 and 1. </a:t>
                </a:r>
              </a:p>
              <a:p>
                <a:pPr algn="l"/>
                <a:endParaRPr lang="en-IN" sz="1800" b="0" i="0" u="none" strike="noStrike" baseline="0" dirty="0">
                  <a:latin typeface="Calibri" panose="020F0502020204030204" pitchFamily="34" charset="0"/>
                  <a:cs typeface="Calibri" panose="020F0502020204030204" pitchFamily="34" charset="0"/>
                </a:endParaRPr>
              </a:p>
              <a:p>
                <a:pPr algn="l"/>
                <a:r>
                  <a:rPr lang="en-IN" sz="1800" b="0" i="0" u="none" strike="noStrike" baseline="0" dirty="0">
                    <a:latin typeface="Calibri" panose="020F0502020204030204" pitchFamily="34" charset="0"/>
                    <a:cs typeface="Calibri" panose="020F0502020204030204" pitchFamily="34" charset="0"/>
                  </a:rPr>
                  <a:t>2.  Although the sample correlation coefficient is restricted to a linear relationship between two variables, the coefficient of determination can be used for nonlinear relationships and for relationships that have two or more independent variables.</a:t>
                </a:r>
                <a:endParaRPr lang="en-IN" sz="1800" dirty="0">
                  <a:latin typeface="Calibri" panose="020F0502020204030204" pitchFamily="34" charset="0"/>
                  <a:cs typeface="Calibri" panose="020F0502020204030204" pitchFamily="34" charset="0"/>
                </a:endParaRPr>
              </a:p>
              <a:p>
                <a:endParaRPr lang="en-IN" sz="18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F4C6A412-0298-4FB1-84AD-87F2B42E151C}"/>
                  </a:ext>
                </a:extLst>
              </p:cNvPr>
              <p:cNvSpPr txBox="1">
                <a:spLocks noRot="1" noChangeAspect="1" noMove="1" noResize="1" noEditPoints="1" noAdjustHandles="1" noChangeArrowheads="1" noChangeShapeType="1" noTextEdit="1"/>
              </p:cNvSpPr>
              <p:nvPr/>
            </p:nvSpPr>
            <p:spPr>
              <a:xfrm>
                <a:off x="677334" y="2657584"/>
                <a:ext cx="11514666" cy="3416320"/>
              </a:xfrm>
              <a:prstGeom prst="rect">
                <a:avLst/>
              </a:prstGeom>
              <a:blipFill>
                <a:blip r:embed="rId2"/>
                <a:stretch>
                  <a:fillRect l="-424" t="-1071"/>
                </a:stretch>
              </a:blipFill>
            </p:spPr>
            <p:txBody>
              <a:bodyPr/>
              <a:lstStyle/>
              <a:p>
                <a:r>
                  <a:rPr lang="en-IN">
                    <a:noFill/>
                  </a:rPr>
                  <a:t> </a:t>
                </a:r>
              </a:p>
            </p:txBody>
          </p:sp>
        </mc:Fallback>
      </mc:AlternateContent>
    </p:spTree>
    <p:extLst>
      <p:ext uri="{BB962C8B-B14F-4D97-AF65-F5344CB8AC3E}">
        <p14:creationId xmlns:p14="http://schemas.microsoft.com/office/powerpoint/2010/main" val="378334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a:t>Typical Data Science Cycle</a:t>
            </a:r>
            <a:endParaRPr/>
          </a:p>
        </p:txBody>
      </p:sp>
      <p:grpSp>
        <p:nvGrpSpPr>
          <p:cNvPr id="159" name="Google Shape;159;p20"/>
          <p:cNvGrpSpPr/>
          <p:nvPr/>
        </p:nvGrpSpPr>
        <p:grpSpPr>
          <a:xfrm>
            <a:off x="2506461" y="2356063"/>
            <a:ext cx="4939032" cy="3903563"/>
            <a:chOff x="1828598" y="-23468"/>
            <a:chExt cx="4939032" cy="3903563"/>
          </a:xfrm>
        </p:grpSpPr>
        <p:sp>
          <p:nvSpPr>
            <p:cNvPr id="160" name="Google Shape;160;p20"/>
            <p:cNvSpPr/>
            <p:nvPr/>
          </p:nvSpPr>
          <p:spPr>
            <a:xfrm>
              <a:off x="2372626" y="-23468"/>
              <a:ext cx="3851100" cy="3851100"/>
            </a:xfrm>
            <a:custGeom>
              <a:avLst/>
              <a:gdLst/>
              <a:ahLst/>
              <a:cxnLst/>
              <a:rect l="l" t="t" r="r" b="b"/>
              <a:pathLst>
                <a:path w="120000" h="120000" extrusionOk="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0"/>
            <p:cNvSpPr/>
            <p:nvPr/>
          </p:nvSpPr>
          <p:spPr>
            <a:xfrm>
              <a:off x="3390464" y="1449"/>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0"/>
            <p:cNvSpPr txBox="1"/>
            <p:nvPr/>
          </p:nvSpPr>
          <p:spPr>
            <a:xfrm>
              <a:off x="3434774" y="45759"/>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Collection</a:t>
              </a:r>
              <a:endParaRPr sz="1700" b="0" i="0" u="none" strike="noStrike" cap="none">
                <a:solidFill>
                  <a:schemeClr val="lt1"/>
                </a:solidFill>
                <a:latin typeface="Trebuchet MS"/>
                <a:ea typeface="Trebuchet MS"/>
                <a:cs typeface="Trebuchet MS"/>
                <a:sym typeface="Trebuchet MS"/>
              </a:endParaRPr>
            </a:p>
          </p:txBody>
        </p:sp>
        <p:sp>
          <p:nvSpPr>
            <p:cNvPr id="163" name="Google Shape;163;p20"/>
            <p:cNvSpPr/>
            <p:nvPr/>
          </p:nvSpPr>
          <p:spPr>
            <a:xfrm>
              <a:off x="4952330"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0"/>
            <p:cNvSpPr txBox="1"/>
            <p:nvPr/>
          </p:nvSpPr>
          <p:spPr>
            <a:xfrm>
              <a:off x="4996640"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Understanding</a:t>
              </a:r>
              <a:endParaRPr sz="1700" b="0" i="0" u="none" strike="noStrike" cap="none">
                <a:solidFill>
                  <a:schemeClr val="lt1"/>
                </a:solidFill>
                <a:latin typeface="Trebuchet MS"/>
                <a:ea typeface="Trebuchet MS"/>
                <a:cs typeface="Trebuchet MS"/>
                <a:sym typeface="Trebuchet MS"/>
              </a:endParaRPr>
            </a:p>
          </p:txBody>
        </p:sp>
        <p:sp>
          <p:nvSpPr>
            <p:cNvPr id="165" name="Google Shape;165;p20"/>
            <p:cNvSpPr/>
            <p:nvPr/>
          </p:nvSpPr>
          <p:spPr>
            <a:xfrm>
              <a:off x="4355750"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0"/>
            <p:cNvSpPr txBox="1"/>
            <p:nvPr/>
          </p:nvSpPr>
          <p:spPr>
            <a:xfrm>
              <a:off x="4400060"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Pre-Processing</a:t>
              </a:r>
              <a:endParaRPr sz="1700" b="0" i="0" u="none" strike="noStrike" cap="none">
                <a:solidFill>
                  <a:schemeClr val="lt1"/>
                </a:solidFill>
                <a:latin typeface="Trebuchet MS"/>
                <a:ea typeface="Trebuchet MS"/>
                <a:cs typeface="Trebuchet MS"/>
                <a:sym typeface="Trebuchet MS"/>
              </a:endParaRPr>
            </a:p>
          </p:txBody>
        </p:sp>
        <p:sp>
          <p:nvSpPr>
            <p:cNvPr id="167" name="Google Shape;167;p20"/>
            <p:cNvSpPr/>
            <p:nvPr/>
          </p:nvSpPr>
          <p:spPr>
            <a:xfrm>
              <a:off x="2425178"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txBox="1"/>
            <p:nvPr/>
          </p:nvSpPr>
          <p:spPr>
            <a:xfrm>
              <a:off x="2469488"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dirty="0">
                  <a:solidFill>
                    <a:schemeClr val="lt1"/>
                  </a:solidFill>
                  <a:latin typeface="Trebuchet MS"/>
                  <a:ea typeface="Trebuchet MS"/>
                  <a:cs typeface="Trebuchet MS"/>
                  <a:sym typeface="Trebuchet MS"/>
                </a:rPr>
                <a:t>Model Building &amp; Evaluation</a:t>
              </a:r>
              <a:endParaRPr sz="1700" b="0" i="0" u="none" strike="noStrike" cap="none" dirty="0">
                <a:solidFill>
                  <a:schemeClr val="lt1"/>
                </a:solidFill>
                <a:latin typeface="Trebuchet MS"/>
                <a:ea typeface="Trebuchet MS"/>
                <a:cs typeface="Trebuchet MS"/>
                <a:sym typeface="Trebuchet MS"/>
              </a:endParaRPr>
            </a:p>
          </p:txBody>
        </p:sp>
        <p:sp>
          <p:nvSpPr>
            <p:cNvPr id="169" name="Google Shape;169;p20"/>
            <p:cNvSpPr/>
            <p:nvPr/>
          </p:nvSpPr>
          <p:spPr>
            <a:xfrm>
              <a:off x="1828598"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0"/>
            <p:cNvSpPr txBox="1"/>
            <p:nvPr/>
          </p:nvSpPr>
          <p:spPr>
            <a:xfrm>
              <a:off x="1872908"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Business Insights &amp; Understanding</a:t>
              </a:r>
              <a:endParaRPr sz="1700" b="0" i="0" u="none" strike="noStrike" cap="none">
                <a:solidFill>
                  <a:schemeClr val="lt1"/>
                </a:solidFill>
                <a:latin typeface="Trebuchet MS"/>
                <a:ea typeface="Trebuchet MS"/>
                <a:cs typeface="Trebuchet MS"/>
                <a:sym typeface="Trebuchet MS"/>
              </a:endParaRPr>
            </a:p>
          </p:txBody>
        </p:sp>
      </p:grpSp>
      <p:sp>
        <p:nvSpPr>
          <p:cNvPr id="171" name="Google Shape;171;p20"/>
          <p:cNvSpPr txBox="1"/>
          <p:nvPr/>
        </p:nvSpPr>
        <p:spPr>
          <a:xfrm>
            <a:off x="-392825" y="3036725"/>
            <a:ext cx="681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
        <p:nvSpPr>
          <p:cNvPr id="3" name="Frame 2">
            <a:extLst>
              <a:ext uri="{FF2B5EF4-FFF2-40B4-BE49-F238E27FC236}">
                <a16:creationId xmlns:a16="http://schemas.microsoft.com/office/drawing/2014/main" id="{5C17C2F2-DBC2-4720-B38B-572985F37833}"/>
              </a:ext>
            </a:extLst>
          </p:cNvPr>
          <p:cNvSpPr/>
          <p:nvPr/>
        </p:nvSpPr>
        <p:spPr>
          <a:xfrm>
            <a:off x="3249863" y="5545399"/>
            <a:ext cx="1624288" cy="265466"/>
          </a:xfrm>
          <a:prstGeom prst="fram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 Assumptions</a:t>
            </a:r>
            <a:endParaRPr dirty="0"/>
          </a:p>
        </p:txBody>
      </p:sp>
      <p:sp>
        <p:nvSpPr>
          <p:cNvPr id="6" name="TextBox 5">
            <a:extLst>
              <a:ext uri="{FF2B5EF4-FFF2-40B4-BE49-F238E27FC236}">
                <a16:creationId xmlns:a16="http://schemas.microsoft.com/office/drawing/2014/main" id="{C90ADE7F-94F6-4F5B-B503-AD48620FE0F0}"/>
              </a:ext>
            </a:extLst>
          </p:cNvPr>
          <p:cNvSpPr txBox="1"/>
          <p:nvPr/>
        </p:nvSpPr>
        <p:spPr>
          <a:xfrm>
            <a:off x="677334" y="1687778"/>
            <a:ext cx="11357350" cy="4801314"/>
          </a:xfrm>
          <a:prstGeom prst="rect">
            <a:avLst/>
          </a:prstGeom>
          <a:noFill/>
        </p:spPr>
        <p:txBody>
          <a:bodyPr wrap="square">
            <a:spAutoFit/>
          </a:bodyPr>
          <a:lstStyle/>
          <a:p>
            <a:pPr marL="342900" indent="-342900">
              <a:buAutoNum type="arabicPeriod"/>
            </a:pPr>
            <a:r>
              <a:rPr lang="en-IN" b="0" i="0" dirty="0">
                <a:effectLst/>
                <a:latin typeface="Calibri" panose="020F0502020204030204" pitchFamily="34" charset="0"/>
                <a:cs typeface="Calibri" panose="020F0502020204030204" pitchFamily="34" charset="0"/>
              </a:rPr>
              <a:t>There should be a</a:t>
            </a:r>
            <a:r>
              <a:rPr lang="en-IN" b="1" i="0" dirty="0">
                <a:effectLst/>
                <a:latin typeface="Calibri" panose="020F0502020204030204" pitchFamily="34" charset="0"/>
                <a:cs typeface="Calibri" panose="020F0502020204030204" pitchFamily="34" charset="0"/>
              </a:rPr>
              <a:t> linear and additive relationship</a:t>
            </a:r>
            <a:r>
              <a:rPr lang="en-IN" b="0" i="0" dirty="0">
                <a:effectLst/>
                <a:latin typeface="Calibri" panose="020F0502020204030204" pitchFamily="34" charset="0"/>
                <a:cs typeface="Calibri" panose="020F0502020204030204" pitchFamily="34" charset="0"/>
              </a:rPr>
              <a:t> between dependent variable and independent variable(s). </a:t>
            </a:r>
          </a:p>
          <a:p>
            <a:r>
              <a:rPr lang="en-IN" dirty="0">
                <a:latin typeface="Calibri" panose="020F0502020204030204" pitchFamily="34" charset="0"/>
                <a:cs typeface="Calibri" panose="020F0502020204030204" pitchFamily="34" charset="0"/>
              </a:rPr>
              <a:t>This means Coefficients of each Ind. variable is not affected by other I.V. and should be linearly related to D.V.</a:t>
            </a:r>
          </a:p>
          <a:p>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0" i="0" dirty="0">
                <a:effectLst/>
                <a:latin typeface="Calibri" panose="020F0502020204030204" pitchFamily="34" charset="0"/>
                <a:cs typeface="Calibri" panose="020F0502020204030204" pitchFamily="34" charset="0"/>
              </a:rPr>
              <a:t>Linearity can be checked using Scatter plot (X and Y) or </a:t>
            </a:r>
          </a:p>
          <a:p>
            <a:r>
              <a:rPr lang="en-IN" b="0" i="0" dirty="0">
                <a:effectLst/>
                <a:latin typeface="Calibri" panose="020F0502020204030204" pitchFamily="34" charset="0"/>
                <a:cs typeface="Calibri" panose="020F0502020204030204" pitchFamily="34" charset="0"/>
              </a:rPr>
              <a:t>residuals Vs Fitted value curve.</a:t>
            </a:r>
          </a:p>
          <a:p>
            <a:r>
              <a:rPr lang="en-IN" b="0" i="0" dirty="0">
                <a:effectLst/>
                <a:latin typeface="Calibri" panose="020F0502020204030204" pitchFamily="34" charset="0"/>
                <a:cs typeface="Calibri" panose="020F0502020204030204" pitchFamily="34" charset="0"/>
              </a:rPr>
              <a:t>A horizontal trend line in the plot indicates absence of</a:t>
            </a:r>
          </a:p>
          <a:p>
            <a:r>
              <a:rPr lang="en-IN" b="0" i="0" dirty="0">
                <a:effectLst/>
                <a:latin typeface="Calibri" panose="020F0502020204030204" pitchFamily="34" charset="0"/>
                <a:cs typeface="Calibri" panose="020F0502020204030204" pitchFamily="34" charset="0"/>
              </a:rPr>
              <a:t> nonlinear patterns between response and predictors</a:t>
            </a:r>
          </a:p>
          <a:p>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2.   This assumes that the errors of the response variables are uncorrelated with each other. </a:t>
            </a:r>
            <a:r>
              <a:rPr lang="en-IN" dirty="0">
                <a:latin typeface="Calibri" panose="020F0502020204030204" pitchFamily="34" charset="0"/>
                <a:cs typeface="Calibri" panose="020F0502020204030204" pitchFamily="34" charset="0"/>
              </a:rPr>
              <a:t>Mostly </a:t>
            </a:r>
          </a:p>
          <a:p>
            <a:r>
              <a:rPr lang="en-IN" dirty="0">
                <a:latin typeface="Calibri" panose="020F0502020204030204" pitchFamily="34" charset="0"/>
                <a:cs typeface="Calibri" panose="020F0502020204030204" pitchFamily="34" charset="0"/>
              </a:rPr>
              <a:t>This phenomena appears in </a:t>
            </a:r>
            <a:r>
              <a:rPr lang="en-IN" b="1" dirty="0">
                <a:latin typeface="Calibri" panose="020F0502020204030204" pitchFamily="34" charset="0"/>
                <a:cs typeface="Calibri" panose="020F0502020204030204" pitchFamily="34" charset="0"/>
              </a:rPr>
              <a:t>time series data </a:t>
            </a:r>
            <a:r>
              <a:rPr lang="en-IN" dirty="0">
                <a:latin typeface="Calibri" panose="020F0502020204030204" pitchFamily="34" charset="0"/>
                <a:cs typeface="Calibri" panose="020F0502020204030204" pitchFamily="34" charset="0"/>
              </a:rPr>
              <a:t>and called </a:t>
            </a:r>
            <a:r>
              <a:rPr lang="en-IN" b="1" dirty="0">
                <a:latin typeface="Calibri" panose="020F0502020204030204" pitchFamily="34" charset="0"/>
                <a:cs typeface="Calibri" panose="020F0502020204030204" pitchFamily="34" charset="0"/>
              </a:rPr>
              <a:t>autocorrelation</a:t>
            </a:r>
            <a:r>
              <a:rPr lang="en-IN" dirty="0">
                <a:latin typeface="Calibri" panose="020F0502020204030204" pitchFamily="34" charset="0"/>
                <a:cs typeface="Calibri" panose="020F0502020204030204" pitchFamily="34" charset="0"/>
              </a:rPr>
              <a:t>. Durbin – Watson (DW) statistic can be used to measure autocorrelation. It must lie between 0 and 4. </a:t>
            </a:r>
          </a:p>
        </p:txBody>
      </p:sp>
      <p:pic>
        <p:nvPicPr>
          <p:cNvPr id="8" name="Picture 4" descr="interpretation of residual vs fitted regression plot">
            <a:extLst>
              <a:ext uri="{FF2B5EF4-FFF2-40B4-BE49-F238E27FC236}">
                <a16:creationId xmlns:a16="http://schemas.microsoft.com/office/drawing/2014/main" id="{978E16D0-6A91-47E1-8B06-7B8515FBC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339" y="2679271"/>
            <a:ext cx="5113389" cy="24909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Multiple Linear Regression | A Practical Approach | by Harshit Gupta |  LinkedIn">
            <a:extLst>
              <a:ext uri="{FF2B5EF4-FFF2-40B4-BE49-F238E27FC236}">
                <a16:creationId xmlns:a16="http://schemas.microsoft.com/office/drawing/2014/main" id="{E2D7D83D-60BD-4F1A-A6F4-F492607AE3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216" t="70742" r="8670" b="18947"/>
          <a:stretch/>
        </p:blipFill>
        <p:spPr bwMode="auto">
          <a:xfrm>
            <a:off x="2889994" y="2511083"/>
            <a:ext cx="3466015" cy="2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2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 Assumptions</a:t>
            </a:r>
            <a:endParaRPr dirty="0"/>
          </a:p>
        </p:txBody>
      </p:sp>
      <p:sp>
        <p:nvSpPr>
          <p:cNvPr id="6" name="TextBox 5">
            <a:extLst>
              <a:ext uri="{FF2B5EF4-FFF2-40B4-BE49-F238E27FC236}">
                <a16:creationId xmlns:a16="http://schemas.microsoft.com/office/drawing/2014/main" id="{C90ADE7F-94F6-4F5B-B503-AD48620FE0F0}"/>
              </a:ext>
            </a:extLst>
          </p:cNvPr>
          <p:cNvSpPr txBox="1"/>
          <p:nvPr/>
        </p:nvSpPr>
        <p:spPr>
          <a:xfrm>
            <a:off x="677334" y="1673030"/>
            <a:ext cx="11357350" cy="4801314"/>
          </a:xfrm>
          <a:prstGeom prst="rect">
            <a:avLst/>
          </a:prstGeom>
          <a:noFill/>
        </p:spPr>
        <p:txBody>
          <a:bodyPr wrap="square">
            <a:spAutoFit/>
          </a:bodyPr>
          <a:lstStyle/>
          <a:p>
            <a:pPr marL="342900" indent="-342900">
              <a:buAutoNum type="arabicPeriod" startAt="3"/>
            </a:pPr>
            <a:r>
              <a:rPr lang="en-IN" dirty="0">
                <a:latin typeface="Calibri" panose="020F0502020204030204" pitchFamily="34" charset="0"/>
                <a:cs typeface="Calibri" panose="020F0502020204030204" pitchFamily="34" charset="0"/>
              </a:rPr>
              <a:t>I</a:t>
            </a:r>
            <a:r>
              <a:rPr lang="en-IN" b="0" i="0" dirty="0">
                <a:effectLst/>
                <a:latin typeface="Calibri" panose="020F0502020204030204" pitchFamily="34" charset="0"/>
                <a:cs typeface="Calibri" panose="020F0502020204030204" pitchFamily="34" charset="0"/>
              </a:rPr>
              <a:t>ndependent variables should not be correlated among each other. If they are correlated, </a:t>
            </a:r>
          </a:p>
          <a:p>
            <a:r>
              <a:rPr lang="en-IN" b="0" i="0" dirty="0">
                <a:effectLst/>
                <a:latin typeface="Calibri" panose="020F0502020204030204" pitchFamily="34" charset="0"/>
                <a:cs typeface="Calibri" panose="020F0502020204030204" pitchFamily="34" charset="0"/>
              </a:rPr>
              <a:t>then </a:t>
            </a:r>
            <a:r>
              <a:rPr lang="en-IN" b="1" i="0" dirty="0">
                <a:effectLst/>
                <a:latin typeface="Calibri" panose="020F0502020204030204" pitchFamily="34" charset="0"/>
                <a:cs typeface="Calibri" panose="020F0502020204030204" pitchFamily="34" charset="0"/>
              </a:rPr>
              <a:t>multicollinearity</a:t>
            </a:r>
            <a:r>
              <a:rPr lang="en-IN" b="0" i="0" dirty="0">
                <a:effectLst/>
                <a:latin typeface="Calibri" panose="020F0502020204030204" pitchFamily="34" charset="0"/>
                <a:cs typeface="Calibri" panose="020F0502020204030204" pitchFamily="34" charset="0"/>
              </a:rPr>
              <a:t> is said to be present. Check VIF (variance inflation factor) to check multicollinearity.</a:t>
            </a:r>
          </a:p>
          <a:p>
            <a:pPr marL="342900" indent="-342900">
              <a:buFontTx/>
              <a:buAutoNum type="arabicPeriod"/>
            </a:pPr>
            <a:endParaRPr lang="en-IN" dirty="0">
              <a:latin typeface="Calibri" panose="020F0502020204030204" pitchFamily="34" charset="0"/>
              <a:cs typeface="Calibri" panose="020F0502020204030204" pitchFamily="34" charset="0"/>
            </a:endParaRPr>
          </a:p>
          <a:p>
            <a:pPr marL="342900" indent="-342900">
              <a:buFontTx/>
              <a:buAutoNum type="arabicPeriod"/>
            </a:pP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0&lt; VIF &lt;10 (moderate multicollinearity) :::   VIF &gt; 10 (High multicollinearity)</a:t>
            </a:r>
          </a:p>
          <a:p>
            <a:endParaRPr lang="en-IN" b="0" i="0" dirty="0">
              <a:effectLst/>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4.    </a:t>
            </a:r>
            <a:r>
              <a:rPr lang="en-IN" b="0" i="0" dirty="0">
                <a:effectLst/>
                <a:latin typeface="Calibri" panose="020F0502020204030204" pitchFamily="34" charset="0"/>
                <a:cs typeface="Calibri" panose="020F0502020204030204" pitchFamily="34" charset="0"/>
              </a:rPr>
              <a:t>The error terms must have constant variance. This phenomenon is known as </a:t>
            </a:r>
            <a:r>
              <a:rPr lang="en-IN" b="1" i="0" dirty="0">
                <a:effectLst/>
                <a:latin typeface="Calibri" panose="020F0502020204030204" pitchFamily="34" charset="0"/>
                <a:cs typeface="Calibri" panose="020F0502020204030204" pitchFamily="34" charset="0"/>
              </a:rPr>
              <a:t>homoskedasticity</a:t>
            </a:r>
            <a:r>
              <a:rPr lang="en-IN" b="0" i="0" dirty="0">
                <a:effectLst/>
                <a:latin typeface="Calibri" panose="020F0502020204030204" pitchFamily="34" charset="0"/>
                <a:cs typeface="Calibri" panose="020F0502020204030204" pitchFamily="34" charset="0"/>
              </a:rPr>
              <a:t>. look at residual vs fitted values plot. If heteroskedasticity exists, the plot would exhibit a funnel shape pattern.</a:t>
            </a:r>
          </a:p>
          <a:p>
            <a:endParaRPr lang="en-IN" b="0" i="0" dirty="0">
              <a:effectLst/>
              <a:latin typeface="Calibri" panose="020F0502020204030204" pitchFamily="34" charset="0"/>
              <a:cs typeface="Calibri" panose="020F0502020204030204" pitchFamily="34" charset="0"/>
            </a:endParaRPr>
          </a:p>
          <a:p>
            <a:pPr marL="342900" indent="-342900">
              <a:buFontTx/>
              <a:buAutoNum type="arabicPeriod"/>
            </a:pPr>
            <a:endParaRPr lang="en-IN" dirty="0">
              <a:latin typeface="Calibri" panose="020F0502020204030204" pitchFamily="34" charset="0"/>
              <a:cs typeface="Calibri" panose="020F0502020204030204" pitchFamily="34" charset="0"/>
            </a:endParaRPr>
          </a:p>
          <a:p>
            <a:pPr marL="342900" indent="-342900">
              <a:buFontTx/>
              <a:buAutoNum type="arabicPeriod"/>
            </a:pPr>
            <a:endParaRPr lang="en-IN" b="0" i="0" dirty="0">
              <a:effectLst/>
              <a:latin typeface="Calibri" panose="020F0502020204030204" pitchFamily="34" charset="0"/>
              <a:cs typeface="Calibri" panose="020F0502020204030204" pitchFamily="34" charset="0"/>
            </a:endParaRPr>
          </a:p>
          <a:p>
            <a:pPr marL="342900" indent="-342900">
              <a:buFontTx/>
              <a:buAutoNum type="arabicPeriod"/>
            </a:pPr>
            <a:endParaRPr lang="en-IN" dirty="0">
              <a:latin typeface="Calibri" panose="020F0502020204030204" pitchFamily="34" charset="0"/>
              <a:cs typeface="Calibri" panose="020F0502020204030204" pitchFamily="34" charset="0"/>
            </a:endParaRPr>
          </a:p>
          <a:p>
            <a:pPr marL="342900" indent="-342900">
              <a:buFontTx/>
              <a:buAutoNum type="arabicPeriod"/>
            </a:pPr>
            <a:endParaRPr lang="en-IN" b="0" i="0" dirty="0">
              <a:effectLst/>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p:txBody>
      </p:sp>
      <p:pic>
        <p:nvPicPr>
          <p:cNvPr id="3078" name="Picture 6" descr="residual vs fitted value heteroskedasticity plot interpretation">
            <a:extLst>
              <a:ext uri="{FF2B5EF4-FFF2-40B4-BE49-F238E27FC236}">
                <a16:creationId xmlns:a16="http://schemas.microsoft.com/office/drawing/2014/main" id="{5F8E8EC7-3F03-4536-AF9E-2DC20A92E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972" y="4756626"/>
            <a:ext cx="4508073" cy="187258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ultiple Linear Regression | A Practical Approach | by Harshit Gupta |  LinkedIn">
            <a:extLst>
              <a:ext uri="{FF2B5EF4-FFF2-40B4-BE49-F238E27FC236}">
                <a16:creationId xmlns:a16="http://schemas.microsoft.com/office/drawing/2014/main" id="{599B692E-7878-486D-A50B-139408FAA2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16" t="70742" r="8670" b="18947"/>
          <a:stretch/>
        </p:blipFill>
        <p:spPr bwMode="auto">
          <a:xfrm>
            <a:off x="2993779" y="2400929"/>
            <a:ext cx="3466015" cy="2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511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 Assumptions</a:t>
            </a:r>
            <a:endParaRPr dirty="0"/>
          </a:p>
        </p:txBody>
      </p:sp>
      <p:sp>
        <p:nvSpPr>
          <p:cNvPr id="6" name="TextBox 5">
            <a:extLst>
              <a:ext uri="{FF2B5EF4-FFF2-40B4-BE49-F238E27FC236}">
                <a16:creationId xmlns:a16="http://schemas.microsoft.com/office/drawing/2014/main" id="{C90ADE7F-94F6-4F5B-B503-AD48620FE0F0}"/>
              </a:ext>
            </a:extLst>
          </p:cNvPr>
          <p:cNvSpPr txBox="1"/>
          <p:nvPr/>
        </p:nvSpPr>
        <p:spPr>
          <a:xfrm>
            <a:off x="677334" y="1687778"/>
            <a:ext cx="11357350" cy="1477328"/>
          </a:xfrm>
          <a:prstGeom prst="rect">
            <a:avLst/>
          </a:prstGeom>
          <a:noFill/>
        </p:spPr>
        <p:txBody>
          <a:bodyPr wrap="square">
            <a:spAutoFit/>
          </a:bodyPr>
          <a:lstStyle/>
          <a:p>
            <a:r>
              <a:rPr lang="en-IN" b="0" i="0" dirty="0">
                <a:effectLst/>
                <a:latin typeface="Calibri" panose="020F0502020204030204" pitchFamily="34" charset="0"/>
                <a:cs typeface="Calibri" panose="020F0502020204030204" pitchFamily="34" charset="0"/>
              </a:rPr>
              <a:t>5.  The error terms must be </a:t>
            </a:r>
            <a:r>
              <a:rPr lang="en-IN" b="1" i="0" dirty="0">
                <a:effectLst/>
                <a:latin typeface="Calibri" panose="020F0502020204030204" pitchFamily="34" charset="0"/>
                <a:cs typeface="Calibri" panose="020F0502020204030204" pitchFamily="34" charset="0"/>
              </a:rPr>
              <a:t>normally distributed</a:t>
            </a:r>
            <a:r>
              <a:rPr lang="en-IN" b="0" i="0" dirty="0">
                <a:effectLst/>
                <a:latin typeface="Calibri" panose="020F0502020204030204" pitchFamily="34" charset="0"/>
                <a:cs typeface="Calibri" panose="020F0502020204030204" pitchFamily="34" charset="0"/>
              </a:rPr>
              <a:t>. This can be checked using  Q-Q Plot.</a:t>
            </a:r>
          </a:p>
          <a:p>
            <a:r>
              <a:rPr lang="en-IN" b="0" i="0" dirty="0">
                <a:effectLst/>
                <a:latin typeface="Calibri" panose="020F0502020204030204" pitchFamily="34" charset="0"/>
                <a:cs typeface="Calibri" panose="020F0502020204030204" pitchFamily="34" charset="0"/>
              </a:rPr>
              <a:t>Absence of normality in the errors can be seen with deviation in the straight line</a:t>
            </a:r>
            <a:r>
              <a:rPr lang="en-IN" dirty="0">
                <a:latin typeface="Calibri" panose="020F0502020204030204" pitchFamily="34" charset="0"/>
                <a:cs typeface="Calibri" panose="020F0502020204030204" pitchFamily="34" charset="0"/>
              </a:rPr>
              <a:t>.</a:t>
            </a:r>
            <a:r>
              <a:rPr lang="en-IN" b="0" i="0" dirty="0">
                <a:effectLst/>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a:p>
            <a:pPr marL="342900" indent="-342900">
              <a:buAutoNum type="arabicPeriod"/>
            </a:pPr>
            <a:endParaRPr lang="en-IN" dirty="0">
              <a:latin typeface="Calibri" panose="020F0502020204030204" pitchFamily="34" charset="0"/>
              <a:cs typeface="Calibri" panose="020F0502020204030204" pitchFamily="34" charset="0"/>
            </a:endParaRPr>
          </a:p>
        </p:txBody>
      </p:sp>
      <p:pic>
        <p:nvPicPr>
          <p:cNvPr id="3074" name="Picture 2" descr="Norm QQ Plot">
            <a:extLst>
              <a:ext uri="{FF2B5EF4-FFF2-40B4-BE49-F238E27FC236}">
                <a16:creationId xmlns:a16="http://schemas.microsoft.com/office/drawing/2014/main" id="{DE5B76FC-299E-4AFD-A126-95833C6AB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025922"/>
            <a:ext cx="4581061" cy="2748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412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p:sp>
        <p:nvSpPr>
          <p:cNvPr id="7" name="TextBox 6">
            <a:extLst>
              <a:ext uri="{FF2B5EF4-FFF2-40B4-BE49-F238E27FC236}">
                <a16:creationId xmlns:a16="http://schemas.microsoft.com/office/drawing/2014/main" id="{B4FB6999-75D7-42CD-841F-F558A964CEED}"/>
              </a:ext>
            </a:extLst>
          </p:cNvPr>
          <p:cNvSpPr txBox="1"/>
          <p:nvPr/>
        </p:nvSpPr>
        <p:spPr>
          <a:xfrm>
            <a:off x="574095" y="1547175"/>
            <a:ext cx="8262784" cy="1477328"/>
          </a:xfrm>
          <a:prstGeom prst="rect">
            <a:avLst/>
          </a:prstGeom>
          <a:noFill/>
        </p:spPr>
        <p:txBody>
          <a:bodyPr wrap="square">
            <a:spAutoFit/>
          </a:bodyPr>
          <a:lstStyle/>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•Multiple regression is an extension of simple linear regression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•Two or more independent variable are used to explain the variance in the dependent variable. </a:t>
            </a:r>
          </a:p>
        </p:txBody>
      </p:sp>
      <p:pic>
        <p:nvPicPr>
          <p:cNvPr id="7170" name="Picture 2" descr="Multiple Linear Regression | A Practical Approach | by Harshit Gupta |  LinkedIn">
            <a:extLst>
              <a:ext uri="{FF2B5EF4-FFF2-40B4-BE49-F238E27FC236}">
                <a16:creationId xmlns:a16="http://schemas.microsoft.com/office/drawing/2014/main" id="{7E04E4BC-1E65-415D-9817-D8F89E44F1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14" t="11057" r="8670" b="12175"/>
          <a:stretch/>
        </p:blipFill>
        <p:spPr bwMode="auto">
          <a:xfrm>
            <a:off x="3008664" y="3213172"/>
            <a:ext cx="5680731" cy="23041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094EC6F-E8B1-49C2-8A7E-B21753B6D65A}"/>
              </a:ext>
            </a:extLst>
          </p:cNvPr>
          <p:cNvSpPr txBox="1"/>
          <p:nvPr/>
        </p:nvSpPr>
        <p:spPr>
          <a:xfrm>
            <a:off x="973394" y="6120581"/>
            <a:ext cx="9061648" cy="369332"/>
          </a:xfrm>
          <a:prstGeom prst="rect">
            <a:avLst/>
          </a:prstGeom>
          <a:noFill/>
          <a:ln>
            <a:solidFill>
              <a:srgbClr val="FF0000"/>
            </a:solidFill>
          </a:ln>
        </p:spPr>
        <p:txBody>
          <a:bodyPr wrap="none" rtlCol="0">
            <a:spAutoFit/>
          </a:bodyPr>
          <a:lstStyle/>
          <a:p>
            <a:r>
              <a:rPr lang="en-US" dirty="0"/>
              <a:t>Sale of Product  = 100 + 10*(Distance </a:t>
            </a:r>
            <a:r>
              <a:rPr lang="en-US" dirty="0" err="1"/>
              <a:t>k.m</a:t>
            </a:r>
            <a:r>
              <a:rPr lang="en-US" dirty="0"/>
              <a:t>. of warehouse) – 132.3*(Product Price in Rs)</a:t>
            </a:r>
            <a:endParaRPr lang="en-IN" dirty="0"/>
          </a:p>
        </p:txBody>
      </p:sp>
    </p:spTree>
    <p:extLst>
      <p:ext uri="{BB962C8B-B14F-4D97-AF65-F5344CB8AC3E}">
        <p14:creationId xmlns:p14="http://schemas.microsoft.com/office/powerpoint/2010/main" val="1001714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p:sp>
        <p:nvSpPr>
          <p:cNvPr id="7" name="TextBox 6">
            <a:extLst>
              <a:ext uri="{FF2B5EF4-FFF2-40B4-BE49-F238E27FC236}">
                <a16:creationId xmlns:a16="http://schemas.microsoft.com/office/drawing/2014/main" id="{B4FB6999-75D7-42CD-841F-F558A964CEED}"/>
              </a:ext>
            </a:extLst>
          </p:cNvPr>
          <p:cNvSpPr txBox="1"/>
          <p:nvPr/>
        </p:nvSpPr>
        <p:spPr>
          <a:xfrm>
            <a:off x="677334" y="1779687"/>
            <a:ext cx="10324963" cy="4247317"/>
          </a:xfrm>
          <a:prstGeom prst="rect">
            <a:avLst/>
          </a:prstGeom>
          <a:noFill/>
        </p:spPr>
        <p:txBody>
          <a:bodyPr wrap="square">
            <a:spAutoFit/>
          </a:bodyPr>
          <a:lstStyle/>
          <a:p>
            <a:r>
              <a:rPr lang="en-IN" sz="1800" b="1" i="0" u="none" strike="noStrike" baseline="0" dirty="0">
                <a:latin typeface="Calibri" panose="020F0502020204030204" pitchFamily="34" charset="0"/>
                <a:cs typeface="Calibri" panose="020F0502020204030204" pitchFamily="34" charset="0"/>
              </a:rPr>
              <a:t>New Considerations :   </a:t>
            </a:r>
            <a:r>
              <a:rPr lang="en-IN" sz="1800" i="0" u="none" strike="noStrike" baseline="0" dirty="0">
                <a:latin typeface="Calibri" panose="020F0502020204030204" pitchFamily="34" charset="0"/>
                <a:cs typeface="Calibri" panose="020F0502020204030204" pitchFamily="34" charset="0"/>
              </a:rPr>
              <a:t>Adding more independent variables doesn’t mean that the regression will be better; in fact it can make things worse. </a:t>
            </a:r>
          </a:p>
          <a:p>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Overfitting </a:t>
            </a:r>
          </a:p>
          <a:p>
            <a:r>
              <a:rPr lang="en-IN" sz="1800" b="0" i="0" u="none" strike="noStrike" baseline="0" dirty="0">
                <a:latin typeface="Calibri" panose="020F0502020204030204" pitchFamily="34" charset="0"/>
                <a:cs typeface="Calibri" panose="020F0502020204030204" pitchFamily="34" charset="0"/>
              </a:rPr>
              <a:t>–Is caused by adding too many independent variables. Built model describes random error or noise instead of the underlying relationship. Model will be too complex that it will fail to generalize well on test data (unseen data)</a:t>
            </a:r>
          </a:p>
          <a:p>
            <a:endParaRPr lang="en-IN" sz="1800" b="0" i="0" u="none" strike="noStrike" baseline="0" dirty="0">
              <a:latin typeface="Calibri" panose="020F0502020204030204" pitchFamily="34" charset="0"/>
              <a:cs typeface="Calibri" panose="020F0502020204030204" pitchFamily="34" charset="0"/>
            </a:endParaRPr>
          </a:p>
          <a:p>
            <a:r>
              <a:rPr lang="en-IN" sz="1800" b="1" i="0" u="none" strike="noStrike" baseline="0" dirty="0">
                <a:latin typeface="Calibri" panose="020F0502020204030204" pitchFamily="34" charset="0"/>
                <a:cs typeface="Calibri" panose="020F0502020204030204" pitchFamily="34" charset="0"/>
              </a:rPr>
              <a:t>Multicollinearity </a:t>
            </a:r>
          </a:p>
          <a:p>
            <a:endParaRPr lang="en-IN" sz="1800" b="0" i="0" u="none" strike="noStrike" baseline="0"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–The addition of more independent variables creates more relationship among them. </a:t>
            </a:r>
          </a:p>
          <a:p>
            <a:endParaRPr lang="en-IN" sz="1800" b="0" i="0" u="none" strike="noStrike" baseline="0"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–Not only are the independent variables correlated to the dependent variable, they are also potentially correlated to each other. </a:t>
            </a:r>
          </a:p>
          <a:p>
            <a:endParaRPr lang="en-IN" b="0" i="0" u="none" strike="noStrike" baseline="0" dirty="0">
              <a:latin typeface="Calibri" panose="020F0502020204030204" pitchFamily="34" charset="0"/>
              <a:cs typeface="Calibri" panose="020F0502020204030204" pitchFamily="34" charset="0"/>
            </a:endParaRPr>
          </a:p>
        </p:txBody>
      </p:sp>
      <p:pic>
        <p:nvPicPr>
          <p:cNvPr id="5" name="Picture 2" descr="Multiple Linear Regression | A Practical Approach | by Harshit Gupta |  LinkedIn">
            <a:extLst>
              <a:ext uri="{FF2B5EF4-FFF2-40B4-BE49-F238E27FC236}">
                <a16:creationId xmlns:a16="http://schemas.microsoft.com/office/drawing/2014/main" id="{9E92D7BC-5053-4668-A2DE-B75D49DCE9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216" t="70742" r="8670" b="18947"/>
          <a:stretch/>
        </p:blipFill>
        <p:spPr bwMode="auto">
          <a:xfrm>
            <a:off x="4106807" y="6027004"/>
            <a:ext cx="3466015" cy="266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602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4FB6999-75D7-42CD-841F-F558A964CEED}"/>
                  </a:ext>
                </a:extLst>
              </p:cNvPr>
              <p:cNvSpPr txBox="1"/>
              <p:nvPr/>
            </p:nvSpPr>
            <p:spPr>
              <a:xfrm>
                <a:off x="677334" y="1779687"/>
                <a:ext cx="10324963" cy="5078313"/>
              </a:xfrm>
              <a:prstGeom prst="rect">
                <a:avLst/>
              </a:prstGeom>
              <a:noFill/>
            </p:spPr>
            <p:txBody>
              <a:bodyPr wrap="square">
                <a:spAutoFit/>
              </a:bodyPr>
              <a:lstStyle/>
              <a:p>
                <a:pPr algn="l"/>
                <a:endParaRPr lang="en-IN" dirty="0">
                  <a:solidFill>
                    <a:srgbClr val="000000"/>
                  </a:solidFill>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grows if we add any independent variable in data</a:t>
                </a:r>
              </a:p>
              <a:p>
                <a:endParaRPr lang="en-IN" sz="1800" i="0" u="none" strike="noStrike" baseline="0" dirty="0">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 Need adjusted version of the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that only grows when the new variable is meaningful, and penalizes when new variable is useless. </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algn="l"/>
                <a:endParaRPr lang="en-IN" sz="1800" i="0" u="none" strike="noStrike" baseline="0" dirty="0">
                  <a:solidFill>
                    <a:srgbClr val="000000"/>
                  </a:solidFill>
                  <a:latin typeface="Calibri" panose="020F0502020204030204" pitchFamily="34" charset="0"/>
                  <a:cs typeface="Calibri" panose="020F0502020204030204" pitchFamily="34" charset="0"/>
                </a:endParaRPr>
              </a:p>
              <a:p>
                <a:endParaRPr lang="en-IN" sz="1800" i="0" u="none" strike="noStrike" baseline="0" dirty="0">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 The adjusted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grows with the model fit and at the same time decreases with the number of variables. </a:t>
                </a:r>
              </a:p>
              <a:p>
                <a:r>
                  <a:rPr lang="en-IN" sz="1800" i="0" u="none" strike="noStrike" baseline="0" dirty="0">
                    <a:latin typeface="Calibri" panose="020F0502020204030204" pitchFamily="34" charset="0"/>
                    <a:cs typeface="Calibri" panose="020F0502020204030204" pitchFamily="34" charset="0"/>
                  </a:rPr>
                  <a:t>• Adding a new variable could even decrease the adjusted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sz="1800" i="0" u="none" strike="noStrike" baseline="0" dirty="0">
                    <a:latin typeface="Calibri" panose="020F0502020204030204" pitchFamily="34" charset="0"/>
                    <a:cs typeface="Calibri" panose="020F0502020204030204" pitchFamily="34" charset="0"/>
                  </a:rPr>
                  <a:t>, to the point that it can take negative values. </a:t>
                </a:r>
              </a:p>
              <a:p>
                <a:pPr algn="l"/>
                <a:endParaRPr lang="en-IN" sz="1800" i="0" u="none" strike="noStrike" baseline="0" dirty="0">
                  <a:solidFill>
                    <a:srgbClr val="000000"/>
                  </a:solidFill>
                  <a:latin typeface="Calibri" panose="020F0502020204030204" pitchFamily="34" charset="0"/>
                  <a:cs typeface="Calibri" panose="020F0502020204030204" pitchFamily="34" charset="0"/>
                </a:endParaRPr>
              </a:p>
              <a:p>
                <a:endParaRPr lang="en-IN" sz="1800" i="0" u="none" strike="noStrike" baseline="0" dirty="0">
                  <a:latin typeface="Calibri" panose="020F0502020204030204" pitchFamily="34" charset="0"/>
                  <a:cs typeface="Calibri" panose="020F0502020204030204" pitchFamily="34" charset="0"/>
                </a:endParaRPr>
              </a:p>
              <a:p>
                <a:r>
                  <a:rPr lang="en-IN" sz="1800" i="0" u="none" strike="noStrike" baseline="0" dirty="0">
                    <a:latin typeface="Calibri" panose="020F0502020204030204" pitchFamily="34" charset="0"/>
                    <a:cs typeface="Calibri" panose="020F0502020204030204" pitchFamily="34" charset="0"/>
                  </a:rPr>
                  <a:t>To </a:t>
                </a:r>
                <a:r>
                  <a:rPr lang="en-IN" dirty="0">
                    <a:latin typeface="Calibri" panose="020F0502020204030204" pitchFamily="34" charset="0"/>
                    <a:cs typeface="Calibri" panose="020F0502020204030204" pitchFamily="34" charset="0"/>
                  </a:rPr>
                  <a:t>improve adjusted </a:t>
                </a:r>
                <a14:m>
                  <m:oMath xmlns:m="http://schemas.openxmlformats.org/officeDocument/2006/math">
                    <m:sSup>
                      <m:sSupPr>
                        <m:ctrlPr>
                          <a:rPr lang="en-IN" sz="1800" i="1" smtClean="0">
                            <a:latin typeface="Cambria Math" panose="02040503050406030204" pitchFamily="18" charset="0"/>
                          </a:rPr>
                        </m:ctrlPr>
                      </m:sSupPr>
                      <m:e>
                        <m:r>
                          <a:rPr lang="en-IN" sz="1800" i="1">
                            <a:latin typeface="Cambria Math" panose="02040503050406030204" pitchFamily="18" charset="0"/>
                          </a:rPr>
                          <m:t>𝑟</m:t>
                        </m:r>
                      </m:e>
                      <m:sup>
                        <m:r>
                          <a:rPr lang="en-IN" sz="1800" i="1">
                            <a:latin typeface="Cambria Math" panose="02040503050406030204" pitchFamily="18" charset="0"/>
                          </a:rPr>
                          <m:t>2</m:t>
                        </m:r>
                      </m:sup>
                    </m:sSup>
                  </m:oMath>
                </a14:m>
                <a:r>
                  <a:rPr lang="en-IN" dirty="0">
                    <a:latin typeface="Calibri" panose="020F0502020204030204" pitchFamily="34" charset="0"/>
                    <a:cs typeface="Calibri" panose="020F0502020204030204" pitchFamily="34" charset="0"/>
                  </a:rPr>
                  <a:t> </a:t>
                </a:r>
                <a:r>
                  <a:rPr lang="en-IN" sz="1800" i="0" u="none" strike="noStrike" baseline="0" dirty="0">
                    <a:latin typeface="Calibri" panose="020F0502020204030204" pitchFamily="34" charset="0"/>
                    <a:cs typeface="Calibri" panose="020F0502020204030204" pitchFamily="34" charset="0"/>
                  </a:rPr>
                  <a:t>Discard any independent variable that does not have a statistically significant relationship with the dependent variable. </a:t>
                </a:r>
              </a:p>
              <a:p>
                <a:endParaRPr lang="en-IN" sz="1800" i="0" u="none" strike="noStrike" baseline="0" dirty="0">
                  <a:latin typeface="Calibri" panose="020F0502020204030204" pitchFamily="34" charset="0"/>
                  <a:cs typeface="Calibri" panose="020F0502020204030204" pitchFamily="34" charset="0"/>
                </a:endParaRPr>
              </a:p>
              <a:p>
                <a:endParaRPr lang="en-IN" sz="1800" i="0" u="none" strike="noStrike" baseline="0" dirty="0">
                  <a:latin typeface="Calibri" panose="020F0502020204030204" pitchFamily="34" charset="0"/>
                  <a:cs typeface="Calibri" panose="020F0502020204030204" pitchFamily="34" charset="0"/>
                </a:endParaRPr>
              </a:p>
              <a:p>
                <a:endParaRPr lang="en-IN" i="0" u="none" strike="noStrike" baseline="0" dirty="0">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B4FB6999-75D7-42CD-841F-F558A964CEED}"/>
                  </a:ext>
                </a:extLst>
              </p:cNvPr>
              <p:cNvSpPr txBox="1">
                <a:spLocks noRot="1" noChangeAspect="1" noMove="1" noResize="1" noEditPoints="1" noAdjustHandles="1" noChangeArrowheads="1" noChangeShapeType="1" noTextEdit="1"/>
              </p:cNvSpPr>
              <p:nvPr/>
            </p:nvSpPr>
            <p:spPr>
              <a:xfrm>
                <a:off x="677334" y="1779687"/>
                <a:ext cx="10324963" cy="5078313"/>
              </a:xfrm>
              <a:prstGeom prst="rect">
                <a:avLst/>
              </a:prstGeom>
              <a:blipFill>
                <a:blip r:embed="rId2"/>
                <a:stretch>
                  <a:fillRect l="-472"/>
                </a:stretch>
              </a:blipFill>
            </p:spPr>
            <p:txBody>
              <a:bodyPr/>
              <a:lstStyle/>
              <a:p>
                <a:r>
                  <a:rPr lang="en-IN">
                    <a:noFill/>
                  </a:rPr>
                  <a:t> </a:t>
                </a:r>
              </a:p>
            </p:txBody>
          </p:sp>
        </mc:Fallback>
      </mc:AlternateContent>
      <p:pic>
        <p:nvPicPr>
          <p:cNvPr id="4098" name="Picture 2" descr="Multiple Linear Regression &amp;amp; Adjusted R-Squared | K2 Analytics">
            <a:extLst>
              <a:ext uri="{FF2B5EF4-FFF2-40B4-BE49-F238E27FC236}">
                <a16:creationId xmlns:a16="http://schemas.microsoft.com/office/drawing/2014/main" id="{7BB023B9-1517-4486-9FD4-073AE9C58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019" y="3093213"/>
            <a:ext cx="5799342" cy="1086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113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lang="en-IN" sz="1200" b="0" i="0" u="none" strike="noStrike" baseline="0" dirty="0">
                <a:solidFill>
                  <a:srgbClr val="000000"/>
                </a:solidFill>
                <a:latin typeface="KodchiangUPC" panose="02020603050405020304" pitchFamily="18" charset="-34"/>
              </a:rPr>
            </a:br>
            <a:r>
              <a:rPr lang="en-IN" dirty="0"/>
              <a:t>Multiple Linear Regression </a:t>
            </a:r>
            <a:endParaRPr lang="en-US" dirty="0"/>
          </a:p>
        </p:txBody>
      </p:sp>
      <p:sp>
        <p:nvSpPr>
          <p:cNvPr id="7" name="TextBox 6">
            <a:extLst>
              <a:ext uri="{FF2B5EF4-FFF2-40B4-BE49-F238E27FC236}">
                <a16:creationId xmlns:a16="http://schemas.microsoft.com/office/drawing/2014/main" id="{B4FB6999-75D7-42CD-841F-F558A964CEED}"/>
              </a:ext>
            </a:extLst>
          </p:cNvPr>
          <p:cNvSpPr txBox="1"/>
          <p:nvPr/>
        </p:nvSpPr>
        <p:spPr>
          <a:xfrm>
            <a:off x="677334" y="1779687"/>
            <a:ext cx="10324963" cy="3970318"/>
          </a:xfrm>
          <a:prstGeom prst="rect">
            <a:avLst/>
          </a:prstGeom>
          <a:noFill/>
        </p:spPr>
        <p:txBody>
          <a:bodyPr wrap="square">
            <a:spAutoFit/>
          </a:bodyPr>
          <a:lstStyle/>
          <a:p>
            <a:r>
              <a:rPr lang="en-US" b="1" i="0" u="none" strike="noStrike" baseline="0" dirty="0">
                <a:latin typeface="Calibri" panose="020F0502020204030204" pitchFamily="34" charset="0"/>
                <a:cs typeface="Calibri" panose="020F0502020204030204" pitchFamily="34" charset="0"/>
              </a:rPr>
              <a:t>STEPS in Multiple Linear Regression</a:t>
            </a:r>
          </a:p>
          <a:p>
            <a:endParaRPr lang="en-US" dirty="0">
              <a:latin typeface="Calibri" panose="020F0502020204030204" pitchFamily="34" charset="0"/>
              <a:cs typeface="Calibri" panose="020F0502020204030204" pitchFamily="34" charset="0"/>
            </a:endParaRPr>
          </a:p>
          <a:p>
            <a:endParaRPr lang="en-US" b="0" i="0" u="none" strike="noStrike" baseline="0" dirty="0">
              <a:latin typeface="Calibri" panose="020F0502020204030204" pitchFamily="34" charset="0"/>
              <a:cs typeface="Calibri" panose="020F0502020204030204" pitchFamily="34" charset="0"/>
            </a:endParaRPr>
          </a:p>
          <a:p>
            <a:pPr marL="342900" indent="-342900">
              <a:buAutoNum type="arabicPeriod"/>
            </a:pPr>
            <a:r>
              <a:rPr lang="en-IN" sz="1800" b="0" i="0" u="none" strike="noStrike" baseline="0" dirty="0">
                <a:latin typeface="Calibri" panose="020F0502020204030204" pitchFamily="34" charset="0"/>
                <a:cs typeface="Calibri" panose="020F0502020204030204" pitchFamily="34" charset="0"/>
              </a:rPr>
              <a:t>Collect data on the variables </a:t>
            </a:r>
          </a:p>
          <a:p>
            <a:pPr marL="342900" indent="-342900">
              <a:buAutoNum type="arabicPeriod"/>
            </a:pPr>
            <a:endParaRPr lang="en-IN" sz="1800" b="0" i="0" u="none" strike="noStrike" baseline="0" dirty="0">
              <a:latin typeface="Calibri" panose="020F0502020204030204" pitchFamily="34" charset="0"/>
              <a:cs typeface="Calibri" panose="020F0502020204030204" pitchFamily="34" charset="0"/>
            </a:endParaRPr>
          </a:p>
          <a:p>
            <a:pPr marL="342900" indent="-342900">
              <a:buAutoNum type="arabicPeriod" startAt="2"/>
            </a:pPr>
            <a:r>
              <a:rPr lang="en-IN" sz="1800" b="0" i="0" u="none" strike="noStrike" baseline="0" dirty="0">
                <a:latin typeface="Calibri" panose="020F0502020204030204" pitchFamily="34" charset="0"/>
                <a:cs typeface="Calibri" panose="020F0502020204030204" pitchFamily="34" charset="0"/>
              </a:rPr>
              <a:t>Check the relationships between each IV and DV using scatterplots and correlations. (Check normalization requirement)</a:t>
            </a:r>
          </a:p>
          <a:p>
            <a:endParaRPr lang="en-IN" sz="1800" b="0" i="0" u="none" strike="noStrike" baseline="0" dirty="0">
              <a:latin typeface="Calibri" panose="020F0502020204030204" pitchFamily="34" charset="0"/>
              <a:cs typeface="Calibri" panose="020F0502020204030204" pitchFamily="34" charset="0"/>
            </a:endParaRPr>
          </a:p>
          <a:p>
            <a:pPr marL="342900" indent="-342900">
              <a:buAutoNum type="arabicPeriod" startAt="3"/>
            </a:pPr>
            <a:r>
              <a:rPr lang="en-IN" sz="1800" b="0" i="0" u="none" strike="noStrike" baseline="0" dirty="0">
                <a:latin typeface="Calibri" panose="020F0502020204030204" pitchFamily="34" charset="0"/>
                <a:cs typeface="Calibri" panose="020F0502020204030204" pitchFamily="34" charset="0"/>
              </a:rPr>
              <a:t>Check the relationships between IV using VIF.  (Check multicollinearity)</a:t>
            </a:r>
          </a:p>
          <a:p>
            <a:pPr marL="342900" indent="-342900">
              <a:buAutoNum type="arabicPeriod" startAt="3"/>
            </a:pPr>
            <a:endParaRPr lang="en-IN" sz="1800" b="0" i="0" u="none" strike="noStrike" baseline="0"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4.  Reduce dimension or select features based upon conditions.</a:t>
            </a:r>
            <a:endParaRPr lang="en-IN" sz="1800" b="0" i="0" u="none" strike="noStrike" baseline="0" dirty="0">
              <a:latin typeface="Calibri" panose="020F0502020204030204" pitchFamily="34" charset="0"/>
              <a:cs typeface="Calibri" panose="020F0502020204030204" pitchFamily="34" charset="0"/>
            </a:endParaRPr>
          </a:p>
          <a:p>
            <a:endParaRPr lang="en-IN" sz="1800" b="0" i="0" u="none" strike="noStrike" baseline="0" dirty="0">
              <a:latin typeface="Calibri" panose="020F0502020204030204" pitchFamily="34" charset="0"/>
              <a:cs typeface="Calibri" panose="020F0502020204030204" pitchFamily="34" charset="0"/>
            </a:endParaRPr>
          </a:p>
          <a:p>
            <a:r>
              <a:rPr lang="en-IN" sz="1800" b="0" i="0" u="none" strike="noStrike" baseline="0" dirty="0">
                <a:latin typeface="Calibri" panose="020F0502020204030204" pitchFamily="34" charset="0"/>
                <a:cs typeface="Calibri" panose="020F0502020204030204" pitchFamily="34" charset="0"/>
              </a:rPr>
              <a:t>5.  Use the non-redundant independent variable in the analysis to find the best fitting model </a:t>
            </a:r>
          </a:p>
          <a:p>
            <a:endParaRPr lang="en-IN" b="0" i="0" u="none" strike="noStrike" baseline="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227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Modelling</a:t>
            </a:r>
            <a:endParaRPr dirty="0"/>
          </a:p>
        </p:txBody>
      </p:sp>
      <p:sp>
        <p:nvSpPr>
          <p:cNvPr id="13" name="Content Placeholder 3">
            <a:extLst>
              <a:ext uri="{FF2B5EF4-FFF2-40B4-BE49-F238E27FC236}">
                <a16:creationId xmlns:a16="http://schemas.microsoft.com/office/drawing/2014/main" id="{3EA52AC3-D139-4D52-983E-0B5A63533642}"/>
              </a:ext>
            </a:extLst>
          </p:cNvPr>
          <p:cNvSpPr>
            <a:spLocks noGrp="1"/>
          </p:cNvSpPr>
          <p:nvPr>
            <p:ph idx="1"/>
          </p:nvPr>
        </p:nvSpPr>
        <p:spPr>
          <a:xfrm>
            <a:off x="677334" y="1887794"/>
            <a:ext cx="9677400" cy="5029200"/>
          </a:xfrm>
        </p:spPr>
        <p:txBody>
          <a:bodyPr>
            <a:normAutofit/>
          </a:bodyPr>
          <a:lstStyle/>
          <a:p>
            <a:r>
              <a:rPr lang="en-IN" b="1" i="0" dirty="0">
                <a:solidFill>
                  <a:srgbClr val="0A0A0A"/>
                </a:solidFill>
                <a:effectLst/>
                <a:latin typeface="Calibri" panose="020F0502020204030204" pitchFamily="34" charset="0"/>
                <a:cs typeface="Calibri" panose="020F0502020204030204" pitchFamily="34" charset="0"/>
              </a:rPr>
              <a:t>Performance validation of Regression Modelling</a:t>
            </a:r>
            <a:endParaRPr lang="en-IN" b="1" dirty="0">
              <a:solidFill>
                <a:srgbClr val="0A0A0A"/>
              </a:solidFill>
              <a:latin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MAE (Mean Absolute Error):</a:t>
            </a:r>
            <a:r>
              <a:rPr lang="en-IN" dirty="0">
                <a:solidFill>
                  <a:schemeClr val="tx1"/>
                </a:solidFill>
                <a:latin typeface="Calibri" panose="020F0502020204030204" pitchFamily="34" charset="0"/>
                <a:cs typeface="Calibri" panose="020F0502020204030204" pitchFamily="34" charset="0"/>
              </a:rPr>
              <a:t> Mean of the absolute value of the</a:t>
            </a:r>
          </a:p>
          <a:p>
            <a:pPr marL="0" indent="0">
              <a:buNone/>
            </a:pPr>
            <a:r>
              <a:rPr lang="en-IN" dirty="0">
                <a:solidFill>
                  <a:schemeClr val="tx1"/>
                </a:solidFill>
                <a:latin typeface="Calibri" panose="020F0502020204030204" pitchFamily="34" charset="0"/>
                <a:cs typeface="Calibri" panose="020F0502020204030204" pitchFamily="34" charset="0"/>
              </a:rPr>
              <a:t>difference between the predicted and actual values.</a:t>
            </a:r>
            <a:endParaRPr lang="en-IN" baseline="30000" dirty="0">
              <a:solidFill>
                <a:schemeClr val="tx1"/>
              </a:solidFill>
              <a:latin typeface="Calibri" panose="020F0502020204030204" pitchFamily="34" charset="0"/>
              <a:cs typeface="Calibri" panose="020F0502020204030204" pitchFamily="34" charset="0"/>
            </a:endParaRPr>
          </a:p>
          <a:p>
            <a:pPr marL="57150" indent="0">
              <a:buNone/>
            </a:pPr>
            <a:endParaRPr lang="en-IN" dirty="0">
              <a:solidFill>
                <a:schemeClr val="tx1"/>
              </a:solidFill>
              <a:latin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MAPE (Mean Absolute Percentage Error):</a:t>
            </a:r>
            <a:r>
              <a:rPr lang="en-IN" dirty="0">
                <a:solidFill>
                  <a:schemeClr val="tx1"/>
                </a:solidFill>
                <a:latin typeface="Calibri" panose="020F0502020204030204" pitchFamily="34" charset="0"/>
                <a:cs typeface="Calibri" panose="020F0502020204030204" pitchFamily="34" charset="0"/>
              </a:rPr>
              <a:t> Same as above but </a:t>
            </a:r>
          </a:p>
          <a:p>
            <a:pPr marL="0" indent="0">
              <a:buNone/>
            </a:pPr>
            <a:r>
              <a:rPr lang="en-IN" dirty="0">
                <a:solidFill>
                  <a:schemeClr val="tx1"/>
                </a:solidFill>
                <a:latin typeface="Calibri" panose="020F0502020204030204" pitchFamily="34" charset="0"/>
                <a:cs typeface="Calibri" panose="020F0502020204030204" pitchFamily="34" charset="0"/>
              </a:rPr>
              <a:t>converted into percentages to allow for comparison across different  scales</a:t>
            </a:r>
          </a:p>
          <a:p>
            <a:pPr marL="57150" indent="0">
              <a:buNone/>
            </a:pPr>
            <a:endParaRPr lang="en-IN" dirty="0">
              <a:solidFill>
                <a:schemeClr val="tx1"/>
              </a:solidFill>
              <a:latin typeface="Calibri" panose="020F0502020204030204" pitchFamily="34" charset="0"/>
              <a:cs typeface="Calibri" panose="020F0502020204030204" pitchFamily="34" charset="0"/>
            </a:endParaRPr>
          </a:p>
          <a:p>
            <a:pPr marL="0" indent="0">
              <a:buNone/>
            </a:pPr>
            <a:r>
              <a:rPr lang="en-IN" b="1" dirty="0">
                <a:solidFill>
                  <a:schemeClr val="tx1"/>
                </a:solidFill>
                <a:latin typeface="Calibri" panose="020F0502020204030204" pitchFamily="34" charset="0"/>
                <a:cs typeface="Calibri" panose="020F0502020204030204" pitchFamily="34" charset="0"/>
              </a:rPr>
              <a:t>RMSE (Root Mean Square Error):</a:t>
            </a:r>
            <a:r>
              <a:rPr lang="en-IN" dirty="0">
                <a:solidFill>
                  <a:schemeClr val="tx1"/>
                </a:solidFill>
                <a:latin typeface="Calibri" panose="020F0502020204030204" pitchFamily="34" charset="0"/>
                <a:cs typeface="Calibri" panose="020F0502020204030204" pitchFamily="34" charset="0"/>
              </a:rPr>
              <a:t> Accounts for infrequent large errors, </a:t>
            </a:r>
          </a:p>
          <a:p>
            <a:pPr marL="0" indent="0">
              <a:buNone/>
            </a:pPr>
            <a:r>
              <a:rPr lang="en-IN" dirty="0">
                <a:solidFill>
                  <a:schemeClr val="tx1"/>
                </a:solidFill>
                <a:latin typeface="Calibri" panose="020F0502020204030204" pitchFamily="34" charset="0"/>
                <a:cs typeface="Calibri" panose="020F0502020204030204" pitchFamily="34" charset="0"/>
              </a:rPr>
              <a:t>whose impact may be understated by the mean-based error measures.</a:t>
            </a:r>
          </a:p>
        </p:txBody>
      </p:sp>
      <p:pic>
        <p:nvPicPr>
          <p:cNvPr id="17414" name="Picture 6" descr="MAE Equation">
            <a:extLst>
              <a:ext uri="{FF2B5EF4-FFF2-40B4-BE49-F238E27FC236}">
                <a16:creationId xmlns:a16="http://schemas.microsoft.com/office/drawing/2014/main" id="{754E8272-2957-4FF9-A8C8-34A951520D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32532" y="2121923"/>
            <a:ext cx="3678556" cy="13143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416" name="Picture 8" descr="MAPE Equation">
            <a:extLst>
              <a:ext uri="{FF2B5EF4-FFF2-40B4-BE49-F238E27FC236}">
                <a16:creationId xmlns:a16="http://schemas.microsoft.com/office/drawing/2014/main" id="{4DBDB3B0-EC8A-4023-9474-774D9B0D91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32532" y="3585215"/>
            <a:ext cx="3678556" cy="132090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7418" name="Picture 10" descr="model evaluation, rmse, root mean squared error">
            <a:extLst>
              <a:ext uri="{FF2B5EF4-FFF2-40B4-BE49-F238E27FC236}">
                <a16:creationId xmlns:a16="http://schemas.microsoft.com/office/drawing/2014/main" id="{CF97DF50-F1CE-42EA-957E-7B9CBB35CD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2532" y="5055035"/>
            <a:ext cx="3678556" cy="106863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95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Regression Modelling</a:t>
            </a:r>
            <a:endParaRPr dirty="0"/>
          </a:p>
        </p:txBody>
      </p:sp>
      <p:sp>
        <p:nvSpPr>
          <p:cNvPr id="13" name="Content Placeholder 3">
            <a:extLst>
              <a:ext uri="{FF2B5EF4-FFF2-40B4-BE49-F238E27FC236}">
                <a16:creationId xmlns:a16="http://schemas.microsoft.com/office/drawing/2014/main" id="{3EA52AC3-D139-4D52-983E-0B5A63533642}"/>
              </a:ext>
            </a:extLst>
          </p:cNvPr>
          <p:cNvSpPr>
            <a:spLocks noGrp="1"/>
          </p:cNvSpPr>
          <p:nvPr>
            <p:ph idx="1"/>
          </p:nvPr>
        </p:nvSpPr>
        <p:spPr>
          <a:xfrm>
            <a:off x="677334" y="1887794"/>
            <a:ext cx="9677400" cy="5029200"/>
          </a:xfrm>
        </p:spPr>
        <p:txBody>
          <a:bodyPr>
            <a:normAutofit/>
          </a:bodyPr>
          <a:lstStyle/>
          <a:p>
            <a:r>
              <a:rPr lang="en-IN" b="1" i="0" dirty="0">
                <a:solidFill>
                  <a:srgbClr val="0A0A0A"/>
                </a:solidFill>
                <a:effectLst/>
                <a:latin typeface="Calibri" panose="020F0502020204030204" pitchFamily="34" charset="0"/>
                <a:cs typeface="Calibri" panose="020F0502020204030204" pitchFamily="34" charset="0"/>
              </a:rPr>
              <a:t>Performance validation of Regression Modelling</a:t>
            </a:r>
            <a:endParaRPr lang="en-IN" b="1" dirty="0">
              <a:solidFill>
                <a:srgbClr val="0A0A0A"/>
              </a:solidFill>
              <a:latin typeface="Calibri" panose="020F0502020204030204" pitchFamily="34" charset="0"/>
              <a:cs typeface="Calibri" panose="020F0502020204030204" pitchFamily="34" charset="0"/>
            </a:endParaRPr>
          </a:p>
          <a:p>
            <a:pPr marL="0" indent="0">
              <a:buNone/>
            </a:pPr>
            <a:endParaRPr lang="en-IN" dirty="0">
              <a:solidFill>
                <a:schemeClr val="tx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5C35074-73B5-457E-BEDC-3A746F6FDBE9}"/>
              </a:ext>
            </a:extLst>
          </p:cNvPr>
          <p:cNvSpPr txBox="1"/>
          <p:nvPr/>
        </p:nvSpPr>
        <p:spPr>
          <a:xfrm>
            <a:off x="677334" y="4708558"/>
            <a:ext cx="11209866" cy="1477328"/>
          </a:xfrm>
          <a:prstGeom prst="rect">
            <a:avLst/>
          </a:prstGeom>
          <a:noFill/>
        </p:spPr>
        <p:txBody>
          <a:bodyPr wrap="square">
            <a:spAutoFit/>
          </a:bodyPr>
          <a:lstStyle/>
          <a:p>
            <a:pPr algn="l"/>
            <a:endParaRPr lang="en-IN" b="1" dirty="0">
              <a:latin typeface="Calibri" panose="020F0502020204030204" pitchFamily="34" charset="0"/>
              <a:cs typeface="Calibri" panose="020F0502020204030204" pitchFamily="34" charset="0"/>
            </a:endParaRPr>
          </a:p>
          <a:p>
            <a:pPr algn="l"/>
            <a:r>
              <a:rPr lang="en-IN" b="1" i="0" dirty="0">
                <a:effectLst/>
                <a:latin typeface="Calibri" panose="020F0502020204030204" pitchFamily="34" charset="0"/>
                <a:cs typeface="Calibri" panose="020F0502020204030204" pitchFamily="34" charset="0"/>
              </a:rPr>
              <a:t>Adjusted R-Squared  : </a:t>
            </a:r>
            <a:r>
              <a:rPr lang="en-IN" b="0" i="0" dirty="0">
                <a:solidFill>
                  <a:srgbClr val="595858"/>
                </a:solidFill>
                <a:effectLst/>
                <a:latin typeface="roboto" panose="02000000000000000000" pitchFamily="2" charset="0"/>
              </a:rPr>
              <a:t> </a:t>
            </a:r>
            <a:r>
              <a:rPr lang="en-IN" dirty="0">
                <a:latin typeface="Calibri" panose="020F0502020204030204" pitchFamily="34" charset="0"/>
                <a:cs typeface="Calibri" panose="020F0502020204030204" pitchFamily="34" charset="0"/>
              </a:rPr>
              <a:t>on adding new features to the model, the R-Squared value either increases or remains the same. R-Squared does not penalize for adding features that add no value to the model. So an improved version over the R-Squared is the adjusted R-Squared</a:t>
            </a:r>
          </a:p>
          <a:p>
            <a:pPr algn="l"/>
            <a:endParaRPr lang="en-IN" b="1" i="0" dirty="0">
              <a:effectLst/>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6FD7EAA-2DE3-4844-B807-C6A8F0408425}"/>
                  </a:ext>
                </a:extLst>
              </p:cNvPr>
              <p:cNvSpPr txBox="1"/>
              <p:nvPr/>
            </p:nvSpPr>
            <p:spPr>
              <a:xfrm>
                <a:off x="677333" y="2747753"/>
                <a:ext cx="11401596" cy="1800749"/>
              </a:xfrm>
              <a:prstGeom prst="rect">
                <a:avLst/>
              </a:prstGeom>
              <a:noFill/>
            </p:spPr>
            <p:txBody>
              <a:bodyPr wrap="square">
                <a:spAutoFit/>
              </a:bodyPr>
              <a:lstStyle/>
              <a:p>
                <a:r>
                  <a:rPr lang="en-IN" b="1" i="0" dirty="0">
                    <a:solidFill>
                      <a:schemeClr val="tx1"/>
                    </a:solidFill>
                    <a:effectLst/>
                    <a:latin typeface="Calibri" panose="020F0502020204030204" pitchFamily="34" charset="0"/>
                    <a:cs typeface="Calibri" panose="020F0502020204030204" pitchFamily="34" charset="0"/>
                  </a:rPr>
                  <a:t>Correlation Coefficient  or </a:t>
                </a:r>
                <a:r>
                  <a:rPr lang="en-IN" b="1" dirty="0">
                    <a:latin typeface="Calibri" panose="020F0502020204030204" pitchFamily="34" charset="0"/>
                    <a:cs typeface="Calibri" panose="020F0502020204030204" pitchFamily="34" charset="0"/>
                  </a:rPr>
                  <a:t>Coefficient of Determination</a:t>
                </a:r>
                <a14:m>
                  <m:oMath xmlns:m="http://schemas.openxmlformats.org/officeDocument/2006/math">
                    <m:sSup>
                      <m:sSupPr>
                        <m:ctrlPr>
                          <a:rPr lang="en-IN" sz="1800" b="1"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m:t>
                        </m:r>
                        <m:r>
                          <m:rPr>
                            <m:nor/>
                          </m:rPr>
                          <a:rPr lang="en-IN" b="1" dirty="0">
                            <a:latin typeface="Calibri" panose="020F0502020204030204" pitchFamily="34" charset="0"/>
                            <a:cs typeface="Calibri" panose="020F0502020204030204" pitchFamily="34" charset="0"/>
                          </a:rPr>
                          <m:t> </m:t>
                        </m:r>
                        <m:sSup>
                          <m:sSupPr>
                            <m:ctrlPr>
                              <a:rPr lang="en-IN" b="1" i="1" smtClean="0">
                                <a:latin typeface="Cambria Math" panose="02040503050406030204" pitchFamily="18" charset="0"/>
                              </a:rPr>
                            </m:ctrlPr>
                          </m:sSupPr>
                          <m:e>
                            <m:r>
                              <a:rPr lang="en-IN" b="1" i="1">
                                <a:latin typeface="Cambria Math" panose="02040503050406030204" pitchFamily="18" charset="0"/>
                              </a:rPr>
                              <m:t>𝒓</m:t>
                            </m:r>
                          </m:e>
                          <m:sup/>
                        </m:sSup>
                        <m:r>
                          <a:rPr lang="en-IN" b="1" i="1" smtClean="0">
                            <a:latin typeface="Cambria Math" panose="02040503050406030204" pitchFamily="18" charset="0"/>
                          </a:rPr>
                          <m:t> </m:t>
                        </m:r>
                        <m:r>
                          <a:rPr lang="en-IN" b="1" i="1" smtClean="0">
                            <a:latin typeface="Cambria Math" panose="02040503050406030204" pitchFamily="18" charset="0"/>
                          </a:rPr>
                          <m:t>𝒐𝒓</m:t>
                        </m:r>
                        <m:r>
                          <a:rPr lang="en-IN" b="1" i="1" smtClean="0">
                            <a:latin typeface="Cambria Math" panose="02040503050406030204" pitchFamily="18" charset="0"/>
                          </a:rPr>
                          <m:t> </m:t>
                        </m:r>
                        <m:r>
                          <a:rPr lang="en-IN" sz="1800" b="1" i="1">
                            <a:solidFill>
                              <a:schemeClr val="tx1"/>
                            </a:solidFill>
                            <a:latin typeface="Cambria Math" panose="02040503050406030204" pitchFamily="18" charset="0"/>
                          </a:rPr>
                          <m:t>𝒓</m:t>
                        </m:r>
                      </m:e>
                      <m:sup>
                        <m:r>
                          <a:rPr lang="en-IN" sz="1800" b="1" i="1">
                            <a:solidFill>
                              <a:schemeClr val="tx1"/>
                            </a:solidFill>
                            <a:latin typeface="Cambria Math" panose="02040503050406030204" pitchFamily="18" charset="0"/>
                          </a:rPr>
                          <m:t>𝟐</m:t>
                        </m:r>
                      </m:sup>
                    </m:sSup>
                    <m:r>
                      <a:rPr lang="en-US" sz="1800" b="1" i="1" smtClean="0">
                        <a:solidFill>
                          <a:schemeClr val="tx1"/>
                        </a:solidFill>
                        <a:latin typeface="Cambria Math" panose="02040503050406030204" pitchFamily="18" charset="0"/>
                      </a:rPr>
                      <m:t>)</m:t>
                    </m:r>
                    <m:r>
                      <a:rPr lang="en-IN" sz="1800" i="1">
                        <a:solidFill>
                          <a:schemeClr val="tx1"/>
                        </a:solidFill>
                        <a:latin typeface="Cambria Math" panose="02040503050406030204" pitchFamily="18" charset="0"/>
                      </a:rPr>
                      <m:t> </m:t>
                    </m:r>
                  </m:oMath>
                </a14:m>
                <a:r>
                  <a:rPr lang="en-IN" b="1" i="0" dirty="0">
                    <a:solidFill>
                      <a:schemeClr val="tx1"/>
                    </a:solidFill>
                    <a:effectLst/>
                    <a:latin typeface="Calibri" panose="020F0502020204030204" pitchFamily="34" charset="0"/>
                    <a:cs typeface="Calibri" panose="020F0502020204030204" pitchFamily="34" charset="0"/>
                  </a:rPr>
                  <a:t>: </a:t>
                </a:r>
                <a:r>
                  <a:rPr lang="en-IN" b="0" i="0" dirty="0">
                    <a:solidFill>
                      <a:schemeClr val="tx1"/>
                    </a:solidFill>
                    <a:effectLst/>
                    <a:latin typeface="Calibri" panose="020F0502020204030204" pitchFamily="34" charset="0"/>
                    <a:cs typeface="Calibri" panose="020F0502020204030204" pitchFamily="34" charset="0"/>
                  </a:rPr>
                  <a:t>It measures the proportion of the variation in your dependent variable explained by all of your independent variables in the model. R = 0 is base and The best model with all correct predictions would give R-Squared as 1</a:t>
                </a:r>
              </a:p>
              <a:p>
                <a:endParaRPr lang="en-IN" dirty="0">
                  <a:latin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rPr>
                        <m:t>𝑟</m:t>
                      </m:r>
                      <m:r>
                        <a:rPr lang="en-IN" sz="1800" i="1" smtClean="0">
                          <a:latin typeface="Cambria Math" panose="02040503050406030204" pitchFamily="18" charset="0"/>
                        </a:rPr>
                        <m:t>=</m:t>
                      </m:r>
                      <m:f>
                        <m:fPr>
                          <m:ctrlPr>
                            <a:rPr lang="en-IN" sz="1800" i="1">
                              <a:latin typeface="Cambria Math" panose="02040503050406030204" pitchFamily="18" charset="0"/>
                            </a:rPr>
                          </m:ctrlPr>
                        </m:fPr>
                        <m:num>
                          <m:r>
                            <a:rPr lang="en-US" sz="1800" b="0" i="1" smtClean="0">
                              <a:latin typeface="Cambria Math" panose="02040503050406030204" pitchFamily="18" charset="0"/>
                            </a:rPr>
                            <m:t>𝐶𝑜𝑣𝑎𝑟𝑖𝑎𝑛𝑐𝑒</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num>
                        <m:den>
                          <m:r>
                            <a:rPr lang="en-US" sz="1800" b="0" i="1" smtClean="0">
                              <a:latin typeface="Cambria Math" panose="02040503050406030204" pitchFamily="18" charset="0"/>
                            </a:rPr>
                            <m:t>𝑉𝑎𝑟𝑖𝑎𝑛𝑐𝑒</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d>
                          <m:r>
                            <a:rPr lang="en-US" sz="1800" b="0" i="1" smtClean="0">
                              <a:latin typeface="Cambria Math" panose="02040503050406030204" pitchFamily="18" charset="0"/>
                            </a:rPr>
                            <m:t>∗</m:t>
                          </m:r>
                          <m:r>
                            <a:rPr lang="en-US" sz="1800" b="0" i="1" smtClean="0">
                              <a:latin typeface="Cambria Math" panose="02040503050406030204" pitchFamily="18" charset="0"/>
                            </a:rPr>
                            <m:t>𝑣𝑎𝑟𝑖𝑎𝑛𝑐𝑒</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den>
                      </m:f>
                    </m:oMath>
                  </m:oMathPara>
                </a14:m>
                <a:endParaRPr lang="en-IN" dirty="0">
                  <a:solidFill>
                    <a:schemeClr val="tx1"/>
                  </a:solidFill>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B6FD7EAA-2DE3-4844-B807-C6A8F0408425}"/>
                  </a:ext>
                </a:extLst>
              </p:cNvPr>
              <p:cNvSpPr txBox="1">
                <a:spLocks noRot="1" noChangeAspect="1" noMove="1" noResize="1" noEditPoints="1" noAdjustHandles="1" noChangeArrowheads="1" noChangeShapeType="1" noTextEdit="1"/>
              </p:cNvSpPr>
              <p:nvPr/>
            </p:nvSpPr>
            <p:spPr>
              <a:xfrm>
                <a:off x="677333" y="2747753"/>
                <a:ext cx="11401596" cy="1800749"/>
              </a:xfrm>
              <a:prstGeom prst="rect">
                <a:avLst/>
              </a:prstGeom>
              <a:blipFill>
                <a:blip r:embed="rId3"/>
                <a:stretch>
                  <a:fillRect l="-428" t="-678" r="-481"/>
                </a:stretch>
              </a:blipFill>
            </p:spPr>
            <p:txBody>
              <a:bodyPr/>
              <a:lstStyle/>
              <a:p>
                <a:r>
                  <a:rPr lang="en-IN">
                    <a:noFill/>
                  </a:rPr>
                  <a:t> </a:t>
                </a:r>
              </a:p>
            </p:txBody>
          </p:sp>
        </mc:Fallback>
      </mc:AlternateContent>
      <p:pic>
        <p:nvPicPr>
          <p:cNvPr id="18434" name="Picture 2">
            <a:extLst>
              <a:ext uri="{FF2B5EF4-FFF2-40B4-BE49-F238E27FC236}">
                <a16:creationId xmlns:a16="http://schemas.microsoft.com/office/drawing/2014/main" id="{4A861687-CBD2-456A-80D5-C6AC7ED72A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5734" y="5697973"/>
            <a:ext cx="3414542" cy="108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881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fontScale="90000"/>
          </a:bodyPr>
          <a:lstStyle/>
          <a:p>
            <a:pPr algn="l"/>
            <a:br>
              <a:rPr lang="en-IN" sz="1200" b="0" i="0" u="none" strike="noStrike" baseline="0" dirty="0">
                <a:solidFill>
                  <a:srgbClr val="000000"/>
                </a:solidFill>
                <a:latin typeface="KodchiangUPC" panose="02020603050405020304" pitchFamily="18" charset="-34"/>
              </a:rPr>
            </a:br>
            <a:r>
              <a:rPr lang="en-IN" dirty="0"/>
              <a:t>Output Interpretation : Simple Linear Regression</a:t>
            </a:r>
            <a:endParaRPr lang="en-US" dirty="0"/>
          </a:p>
        </p:txBody>
      </p:sp>
      <p:pic>
        <p:nvPicPr>
          <p:cNvPr id="5" name="Picture 4">
            <a:extLst>
              <a:ext uri="{FF2B5EF4-FFF2-40B4-BE49-F238E27FC236}">
                <a16:creationId xmlns:a16="http://schemas.microsoft.com/office/drawing/2014/main" id="{72F70AC9-DAE1-44AB-B5EA-A9BA4E0D6A81}"/>
              </a:ext>
            </a:extLst>
          </p:cNvPr>
          <p:cNvPicPr>
            <a:picLocks noChangeAspect="1"/>
          </p:cNvPicPr>
          <p:nvPr/>
        </p:nvPicPr>
        <p:blipFill rotWithShape="1">
          <a:blip r:embed="rId2"/>
          <a:srcRect l="20323" t="35907" r="31531" b="15252"/>
          <a:stretch/>
        </p:blipFill>
        <p:spPr>
          <a:xfrm>
            <a:off x="5658464" y="1823570"/>
            <a:ext cx="6533536" cy="420588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3A51FAC-DF2E-4731-9B39-44D2DBCB7C98}"/>
                  </a:ext>
                </a:extLst>
              </p:cNvPr>
              <p:cNvSpPr txBox="1"/>
              <p:nvPr/>
            </p:nvSpPr>
            <p:spPr>
              <a:xfrm>
                <a:off x="677334" y="2149443"/>
                <a:ext cx="6098458" cy="4494500"/>
              </a:xfrm>
              <a:prstGeom prst="rect">
                <a:avLst/>
              </a:prstGeom>
              <a:noFill/>
            </p:spPr>
            <p:txBody>
              <a:bodyPr wrap="square">
                <a:spAutoFit/>
              </a:bodyPr>
              <a:lstStyle/>
              <a:p>
                <a:r>
                  <a:rPr lang="en-IN" sz="2400" i="1" dirty="0">
                    <a:latin typeface="Calibri" panose="020F0502020204030204" pitchFamily="34" charset="0"/>
                    <a:cs typeface="Calibri" panose="020F0502020204030204" pitchFamily="34" charset="0"/>
                  </a:rPr>
                  <a:t>Y  = 2925.75 – 3288.55*x</a:t>
                </a:r>
              </a:p>
              <a:p>
                <a:r>
                  <a:rPr lang="en-IN" sz="2400" i="1" dirty="0">
                    <a:latin typeface="Calibri" panose="020F0502020204030204" pitchFamily="34" charset="0"/>
                    <a:cs typeface="Calibri" panose="020F0502020204030204" pitchFamily="34" charset="0"/>
                  </a:rPr>
                  <a:t>Y = </a:t>
                </a:r>
                <a:r>
                  <a:rPr lang="en-IN" sz="2400" i="1" dirty="0" err="1">
                    <a:latin typeface="Calibri" panose="020F0502020204030204" pitchFamily="34" charset="0"/>
                    <a:cs typeface="Calibri" panose="020F0502020204030204" pitchFamily="34" charset="0"/>
                  </a:rPr>
                  <a:t>a+bx</a:t>
                </a:r>
                <a:endParaRPr lang="en-IN" sz="2400" i="1" dirty="0">
                  <a:latin typeface="Calibri" panose="020F0502020204030204" pitchFamily="34" charset="0"/>
                  <a:cs typeface="Calibri" panose="020F0502020204030204" pitchFamily="34" charset="0"/>
                </a:endParaRPr>
              </a:p>
              <a:p>
                <a:endParaRPr lang="en-IN" sz="2400" i="1" dirty="0">
                  <a:latin typeface="Calibri" panose="020F0502020204030204" pitchFamily="34" charset="0"/>
                  <a:cs typeface="Calibri" panose="020F0502020204030204" pitchFamily="34" charset="0"/>
                </a:endParaRPr>
              </a:p>
              <a:p>
                <a:pPr marL="457200" indent="-457200">
                  <a:buFont typeface="+mj-lt"/>
                  <a:buAutoNum type="arabicPeriod"/>
                </a:pPr>
                <a:r>
                  <a:rPr lang="en-IN" dirty="0">
                    <a:latin typeface="Calibri" panose="020F0502020204030204" pitchFamily="34" charset="0"/>
                    <a:cs typeface="Calibri" panose="020F0502020204030204" pitchFamily="34" charset="0"/>
                  </a:rPr>
                  <a:t>P value is &lt; 0.05</a:t>
                </a:r>
              </a:p>
              <a:p>
                <a:r>
                  <a:rPr lang="en-IN" dirty="0">
                    <a:latin typeface="Calibri" panose="020F0502020204030204" pitchFamily="34" charset="0"/>
                    <a:cs typeface="Calibri" panose="020F0502020204030204" pitchFamily="34" charset="0"/>
                  </a:rPr>
                  <a:t>         as per t stat -3.16</a:t>
                </a:r>
              </a:p>
              <a:p>
                <a:r>
                  <a:rPr lang="en-IN" dirty="0">
                    <a:latin typeface="Calibri" panose="020F0502020204030204" pitchFamily="34" charset="0"/>
                    <a:cs typeface="Calibri" panose="020F0502020204030204" pitchFamily="34" charset="0"/>
                  </a:rPr>
                  <a:t>2.      Coefficient is negative</a:t>
                </a:r>
              </a:p>
              <a:p>
                <a:r>
                  <a:rPr lang="en-IN" dirty="0">
                    <a:latin typeface="Calibri" panose="020F0502020204030204" pitchFamily="34" charset="0"/>
                    <a:cs typeface="Calibri" panose="020F0502020204030204" pitchFamily="34" charset="0"/>
                  </a:rPr>
                  <a:t>3.      Per unit change in X1 will decrease</a:t>
                </a:r>
              </a:p>
              <a:p>
                <a:r>
                  <a:rPr lang="en-IN" dirty="0">
                    <a:latin typeface="Calibri" panose="020F0502020204030204" pitchFamily="34" charset="0"/>
                    <a:cs typeface="Calibri" panose="020F0502020204030204" pitchFamily="34" charset="0"/>
                  </a:rPr>
                  <a:t>         Y by 3288.55</a:t>
                </a:r>
              </a:p>
              <a:p>
                <a:r>
                  <a:rPr lang="en-IN" dirty="0">
                    <a:latin typeface="Calibri" panose="020F0502020204030204" pitchFamily="34" charset="0"/>
                    <a:cs typeface="Calibri" panose="020F0502020204030204" pitchFamily="34" charset="0"/>
                  </a:rPr>
                  <a:t>4.      Confidence interval  = </a:t>
                </a:r>
              </a:p>
              <a:p>
                <a:r>
                  <a:rPr lang="en-IN" dirty="0">
                    <a:latin typeface="Calibri" panose="020F0502020204030204" pitchFamily="34" charset="0"/>
                    <a:cs typeface="Calibri" panose="020F0502020204030204" pitchFamily="34" charset="0"/>
                  </a:rPr>
                  <a:t>         Coefficient +/- 2*Std error(i.e. </a:t>
                </a:r>
                <a14:m>
                  <m:oMath xmlns:m="http://schemas.openxmlformats.org/officeDocument/2006/math">
                    <m:f>
                      <m:fPr>
                        <m:ctrlPr>
                          <a:rPr lang="en-IN" sz="1800" i="1" smtClean="0">
                            <a:latin typeface="Cambria Math" panose="02040503050406030204" pitchFamily="18" charset="0"/>
                            <a:ea typeface="Cambria Math" panose="02040503050406030204" pitchFamily="18" charset="0"/>
                          </a:rPr>
                        </m:ctrlPr>
                      </m:fPr>
                      <m:num>
                        <m:sSup>
                          <m:sSupPr>
                            <m:ctrlPr>
                              <a:rPr lang="en-IN" sz="1800" i="1">
                                <a:latin typeface="Cambria Math" panose="02040503050406030204" pitchFamily="18" charset="0"/>
                                <a:ea typeface="Cambria Math" panose="02040503050406030204" pitchFamily="18" charset="0"/>
                              </a:rPr>
                            </m:ctrlPr>
                          </m:sSupPr>
                          <m:e>
                            <m:r>
                              <a:rPr lang="en-IN" sz="1800" i="1">
                                <a:latin typeface="Cambria Math" panose="02040503050406030204" pitchFamily="18" charset="0"/>
                                <a:ea typeface="Cambria Math" panose="02040503050406030204" pitchFamily="18" charset="0"/>
                              </a:rPr>
                              <m:t>𝜎</m:t>
                            </m:r>
                          </m:e>
                          <m:sup>
                            <m:r>
                              <a:rPr lang="en-IN" sz="1800" i="1">
                                <a:latin typeface="Cambria Math" panose="02040503050406030204" pitchFamily="18" charset="0"/>
                                <a:ea typeface="Cambria Math" panose="02040503050406030204" pitchFamily="18" charset="0"/>
                              </a:rPr>
                              <m:t>2</m:t>
                            </m:r>
                          </m:sup>
                        </m:sSup>
                      </m:num>
                      <m:den>
                        <m:r>
                          <a:rPr lang="en-IN" sz="1800" i="1">
                            <a:latin typeface="Cambria Math" panose="02040503050406030204" pitchFamily="18" charset="0"/>
                            <a:ea typeface="Cambria Math" panose="02040503050406030204" pitchFamily="18" charset="0"/>
                          </a:rPr>
                          <m:t>𝑛</m:t>
                        </m:r>
                      </m:den>
                    </m:f>
                  </m:oMath>
                </a14:m>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         (-3288 +/- 2*1037)</a:t>
                </a:r>
              </a:p>
              <a:p>
                <a:pPr marL="342900" indent="-342900">
                  <a:buAutoNum type="arabicPeriod" startAt="5"/>
                </a:pPr>
                <a:r>
                  <a:rPr lang="en-IN" dirty="0">
                    <a:latin typeface="Calibri" panose="020F0502020204030204" pitchFamily="34" charset="0"/>
                    <a:cs typeface="Calibri" panose="020F0502020204030204" pitchFamily="34" charset="0"/>
                  </a:rPr>
                  <a:t>R square = SSR/SST</a:t>
                </a:r>
              </a:p>
              <a:p>
                <a:pPr marL="342900" indent="-342900">
                  <a:buAutoNum type="arabicPeriod" startAt="5"/>
                </a:pPr>
                <a:r>
                  <a:rPr lang="en-IN" dirty="0">
                    <a:latin typeface="Calibri" panose="020F0502020204030204" pitchFamily="34" charset="0"/>
                    <a:cs typeface="Calibri" panose="020F0502020204030204" pitchFamily="34" charset="0"/>
                  </a:rPr>
                  <a:t>Correlation Coefficient r = 0.0371</a:t>
                </a:r>
              </a:p>
              <a:p>
                <a:endParaRPr lang="en-IN" sz="2400" i="1" dirty="0">
                  <a:latin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63A51FAC-DF2E-4731-9B39-44D2DBCB7C98}"/>
                  </a:ext>
                </a:extLst>
              </p:cNvPr>
              <p:cNvSpPr txBox="1">
                <a:spLocks noRot="1" noChangeAspect="1" noMove="1" noResize="1" noEditPoints="1" noAdjustHandles="1" noChangeArrowheads="1" noChangeShapeType="1" noTextEdit="1"/>
              </p:cNvSpPr>
              <p:nvPr/>
            </p:nvSpPr>
            <p:spPr>
              <a:xfrm>
                <a:off x="677334" y="2149443"/>
                <a:ext cx="6098458" cy="4494500"/>
              </a:xfrm>
              <a:prstGeom prst="rect">
                <a:avLst/>
              </a:prstGeom>
              <a:blipFill>
                <a:blip r:embed="rId3"/>
                <a:stretch>
                  <a:fillRect l="-1499" t="-1085"/>
                </a:stretch>
              </a:blipFill>
            </p:spPr>
            <p:txBody>
              <a:bodyPr/>
              <a:lstStyle/>
              <a:p>
                <a:r>
                  <a:rPr lang="en-IN">
                    <a:noFill/>
                  </a:rPr>
                  <a:t> </a:t>
                </a:r>
              </a:p>
            </p:txBody>
          </p:sp>
        </mc:Fallback>
      </mc:AlternateContent>
    </p:spTree>
    <p:extLst>
      <p:ext uri="{BB962C8B-B14F-4D97-AF65-F5344CB8AC3E}">
        <p14:creationId xmlns:p14="http://schemas.microsoft.com/office/powerpoint/2010/main" val="254974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Machine Learning</a:t>
            </a:r>
            <a:endParaRPr dirty="0"/>
          </a:p>
        </p:txBody>
      </p:sp>
      <p:graphicFrame>
        <p:nvGraphicFramePr>
          <p:cNvPr id="3" name="Diagram 2">
            <a:extLst>
              <a:ext uri="{FF2B5EF4-FFF2-40B4-BE49-F238E27FC236}">
                <a16:creationId xmlns:a16="http://schemas.microsoft.com/office/drawing/2014/main" id="{134E0A01-D640-4161-BD90-DD72E4B7F604}"/>
              </a:ext>
            </a:extLst>
          </p:cNvPr>
          <p:cNvGraphicFramePr/>
          <p:nvPr>
            <p:extLst>
              <p:ext uri="{D42A27DB-BD31-4B8C-83A1-F6EECF244321}">
                <p14:modId xmlns:p14="http://schemas.microsoft.com/office/powerpoint/2010/main" val="1924055501"/>
              </p:ext>
            </p:extLst>
          </p:nvPr>
        </p:nvGraphicFramePr>
        <p:xfrm>
          <a:off x="2483464" y="1789020"/>
          <a:ext cx="6787535"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7207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Google Shape;158;p20">
            <a:extLst>
              <a:ext uri="{FF2B5EF4-FFF2-40B4-BE49-F238E27FC236}">
                <a16:creationId xmlns:a16="http://schemas.microsoft.com/office/drawing/2014/main" id="{7D840663-32B0-4B6C-8A7C-7AECF45F5A9D}"/>
              </a:ext>
            </a:extLst>
          </p:cNvPr>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algn="l"/>
            <a:br>
              <a:rPr kumimoji="0" lang="en-IN" sz="1100" b="0" i="0" u="none" strike="noStrike" kern="1200" cap="none" spc="0" normalizeH="0" baseline="0" noProof="0" dirty="0">
                <a:ln>
                  <a:noFill/>
                </a:ln>
                <a:solidFill>
                  <a:srgbClr val="000000"/>
                </a:solidFill>
                <a:effectLst/>
                <a:uLnTx/>
                <a:uFillTx/>
                <a:latin typeface="KodchiangUPC" panose="02020603050405020304" pitchFamily="18" charset="-34"/>
                <a:ea typeface="+mj-ea"/>
                <a:cs typeface="+mj-cs"/>
              </a:rPr>
            </a:br>
            <a:r>
              <a:rPr kumimoji="0" lang="en-IN" sz="3200" b="0" i="0" u="none" strike="noStrike" kern="1200" cap="none" spc="0" normalizeH="0" baseline="0" noProof="0" dirty="0">
                <a:ln>
                  <a:noFill/>
                </a:ln>
                <a:solidFill>
                  <a:srgbClr val="5FCBEF"/>
                </a:solidFill>
                <a:effectLst/>
                <a:uLnTx/>
                <a:uFillTx/>
                <a:latin typeface="Trebuchet MS" panose="020B0603020202020204"/>
                <a:ea typeface="+mj-ea"/>
                <a:cs typeface="+mj-cs"/>
              </a:rPr>
              <a:t>Output Interpretation : Multiple Linear Regression</a:t>
            </a:r>
            <a:endParaRPr lang="en-US" dirty="0"/>
          </a:p>
        </p:txBody>
      </p:sp>
      <p:sp>
        <p:nvSpPr>
          <p:cNvPr id="9" name="TextBox 8">
            <a:extLst>
              <a:ext uri="{FF2B5EF4-FFF2-40B4-BE49-F238E27FC236}">
                <a16:creationId xmlns:a16="http://schemas.microsoft.com/office/drawing/2014/main" id="{63A51FAC-DF2E-4731-9B39-44D2DBCB7C98}"/>
              </a:ext>
            </a:extLst>
          </p:cNvPr>
          <p:cNvSpPr txBox="1"/>
          <p:nvPr/>
        </p:nvSpPr>
        <p:spPr>
          <a:xfrm>
            <a:off x="677334" y="2149443"/>
            <a:ext cx="6098458" cy="3416320"/>
          </a:xfrm>
          <a:prstGeom prst="rect">
            <a:avLst/>
          </a:prstGeom>
          <a:noFill/>
        </p:spPr>
        <p:txBody>
          <a:bodyPr wrap="square">
            <a:spAutoFit/>
          </a:bodyPr>
          <a:lstStyle/>
          <a:p>
            <a:r>
              <a:rPr lang="en-IN" sz="2400" i="1" dirty="0">
                <a:latin typeface="Calibri" panose="020F0502020204030204" pitchFamily="34" charset="0"/>
                <a:cs typeface="Calibri" panose="020F0502020204030204" pitchFamily="34" charset="0"/>
              </a:rPr>
              <a:t>Y  = 1845.09 – 3310.55*x1+</a:t>
            </a:r>
          </a:p>
          <a:p>
            <a:r>
              <a:rPr lang="en-IN" sz="2400" i="1" dirty="0">
                <a:latin typeface="Calibri" panose="020F0502020204030204" pitchFamily="34" charset="0"/>
                <a:cs typeface="Calibri" panose="020F0502020204030204" pitchFamily="34" charset="0"/>
              </a:rPr>
              <a:t>1002.9*x2+ 791.30*x3+</a:t>
            </a:r>
          </a:p>
          <a:p>
            <a:r>
              <a:rPr lang="en-IN" sz="2400" i="1" dirty="0">
                <a:latin typeface="Calibri" panose="020F0502020204030204" pitchFamily="34" charset="0"/>
                <a:cs typeface="Calibri" panose="020F0502020204030204" pitchFamily="34" charset="0"/>
              </a:rPr>
              <a:t>1851*x4+709.166X5</a:t>
            </a:r>
          </a:p>
          <a:p>
            <a:endParaRPr lang="en-IN" sz="2400" i="1" dirty="0">
              <a:latin typeface="Calibri" panose="020F0502020204030204" pitchFamily="34" charset="0"/>
              <a:cs typeface="Calibri" panose="020F0502020204030204" pitchFamily="34" charset="0"/>
            </a:endParaRPr>
          </a:p>
          <a:p>
            <a:endParaRPr lang="en-IN" sz="2400" i="1" dirty="0">
              <a:latin typeface="Calibri" panose="020F0502020204030204" pitchFamily="34" charset="0"/>
              <a:cs typeface="Calibri" panose="020F0502020204030204" pitchFamily="34" charset="0"/>
            </a:endParaRPr>
          </a:p>
          <a:p>
            <a:pPr marL="457200" indent="-457200">
              <a:buFont typeface="+mj-lt"/>
              <a:buAutoNum type="arabicPeriod"/>
            </a:pPr>
            <a:r>
              <a:rPr lang="en-IN" dirty="0">
                <a:latin typeface="Calibri" panose="020F0502020204030204" pitchFamily="34" charset="0"/>
                <a:cs typeface="Calibri" panose="020F0502020204030204" pitchFamily="34" charset="0"/>
              </a:rPr>
              <a:t>X1 and X4 are having p value &lt;0.05. These are </a:t>
            </a:r>
          </a:p>
          <a:p>
            <a:r>
              <a:rPr lang="en-IN" dirty="0">
                <a:latin typeface="Calibri" panose="020F0502020204030204" pitchFamily="34" charset="0"/>
                <a:cs typeface="Calibri" panose="020F0502020204030204" pitchFamily="34" charset="0"/>
              </a:rPr>
              <a:t>Statistically significant to predict y value</a:t>
            </a:r>
          </a:p>
          <a:p>
            <a:r>
              <a:rPr lang="en-IN" dirty="0">
                <a:latin typeface="Calibri" panose="020F0502020204030204" pitchFamily="34" charset="0"/>
                <a:cs typeface="Calibri" panose="020F0502020204030204" pitchFamily="34" charset="0"/>
              </a:rPr>
              <a:t>2.      Except X1 all variables have positive relationship with y</a:t>
            </a:r>
          </a:p>
          <a:p>
            <a:r>
              <a:rPr lang="en-IN" dirty="0">
                <a:latin typeface="Calibri" panose="020F0502020204030204" pitchFamily="34" charset="0"/>
                <a:cs typeface="Calibri" panose="020F0502020204030204" pitchFamily="34" charset="0"/>
              </a:rPr>
              <a:t>3.      R square have increased after including more variable</a:t>
            </a:r>
          </a:p>
          <a:p>
            <a:endParaRPr lang="en-IN" sz="2400" i="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C1C81E1-1BAE-4738-8D21-5E914004ECF6}"/>
              </a:ext>
            </a:extLst>
          </p:cNvPr>
          <p:cNvPicPr>
            <a:picLocks noChangeAspect="1"/>
          </p:cNvPicPr>
          <p:nvPr/>
        </p:nvPicPr>
        <p:blipFill rotWithShape="1">
          <a:blip r:embed="rId2"/>
          <a:srcRect l="35443" t="33756" r="19677" b="12364"/>
          <a:stretch/>
        </p:blipFill>
        <p:spPr>
          <a:xfrm>
            <a:off x="6538308" y="2336137"/>
            <a:ext cx="5471652" cy="3693320"/>
          </a:xfrm>
          <a:prstGeom prst="rect">
            <a:avLst/>
          </a:prstGeom>
        </p:spPr>
      </p:pic>
    </p:spTree>
    <p:extLst>
      <p:ext uri="{BB962C8B-B14F-4D97-AF65-F5344CB8AC3E}">
        <p14:creationId xmlns:p14="http://schemas.microsoft.com/office/powerpoint/2010/main" val="528886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63600"/>
            <a:ext cx="8596668" cy="1320800"/>
          </a:xfrm>
        </p:spPr>
        <p:txBody>
          <a:bodyPr/>
          <a:lstStyle/>
          <a:p>
            <a:r>
              <a:rPr lang="en-US" dirty="0"/>
              <a:t>Example</a:t>
            </a:r>
            <a:endParaRPr lang="en-IN" dirty="0"/>
          </a:p>
        </p:txBody>
      </p:sp>
      <p:sp>
        <p:nvSpPr>
          <p:cNvPr id="3" name="Content Placeholder 2"/>
          <p:cNvSpPr>
            <a:spLocks noGrp="1"/>
          </p:cNvSpPr>
          <p:nvPr>
            <p:ph idx="1"/>
          </p:nvPr>
        </p:nvSpPr>
        <p:spPr>
          <a:xfrm>
            <a:off x="246956" y="2131218"/>
            <a:ext cx="10120563" cy="1604664"/>
          </a:xfrm>
        </p:spPr>
        <p:txBody>
          <a:bodyPr>
            <a:normAutofit/>
          </a:bodyPr>
          <a:lstStyle/>
          <a:p>
            <a:r>
              <a:rPr lang="en-IN" dirty="0">
                <a:latin typeface="Calibri" panose="020F0502020204030204" pitchFamily="34" charset="0"/>
                <a:cs typeface="Calibri" panose="020F0502020204030204" pitchFamily="34" charset="0"/>
              </a:rPr>
              <a:t>The band makes a loss if less than 3500 people attend.</a:t>
            </a:r>
          </a:p>
          <a:p>
            <a:r>
              <a:rPr lang="en-IN" dirty="0">
                <a:latin typeface="Calibri" panose="020F0502020204030204" pitchFamily="34" charset="0"/>
                <a:cs typeface="Calibri" panose="020F0502020204030204" pitchFamily="34" charset="0"/>
              </a:rPr>
              <a:t>Based on predicted hours of sunshine, can we predict ticket sales?</a:t>
            </a:r>
          </a:p>
          <a:p>
            <a:r>
              <a:rPr lang="en-IN" dirty="0">
                <a:latin typeface="Calibri" panose="020F0502020204030204" pitchFamily="34" charset="0"/>
                <a:cs typeface="Calibri" panose="020F0502020204030204" pitchFamily="34" charset="0"/>
              </a:rPr>
              <a:t>Are sunshine and concert attendance correlated?</a:t>
            </a:r>
          </a:p>
        </p:txBody>
      </p:sp>
      <p:pic>
        <p:nvPicPr>
          <p:cNvPr id="9218" name="Picture 2" descr="http://blurtonline.com/wp-content/uploads/2013/06/Shaky-Knees-1514.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4480" y="1623219"/>
            <a:ext cx="4572000" cy="30503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p:cNvGraphicFramePr>
            <a:graphicFrameLocks noGrp="1"/>
          </p:cNvGraphicFramePr>
          <p:nvPr>
            <p:extLst>
              <p:ext uri="{D42A27DB-BD31-4B8C-83A1-F6EECF244321}">
                <p14:modId xmlns:p14="http://schemas.microsoft.com/office/powerpoint/2010/main" val="3325264128"/>
              </p:ext>
            </p:extLst>
          </p:nvPr>
        </p:nvGraphicFramePr>
        <p:xfrm>
          <a:off x="677334" y="5003500"/>
          <a:ext cx="7619998" cy="741680"/>
        </p:xfrm>
        <a:graphic>
          <a:graphicData uri="http://schemas.openxmlformats.org/drawingml/2006/table">
            <a:tbl>
              <a:tblPr firstRow="1" bandRow="1">
                <a:tableStyleId>{5C22544A-7EE6-4342-B048-85BDC9FD1C3A}</a:tableStyleId>
              </a:tblPr>
              <a:tblGrid>
                <a:gridCol w="2963333">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gridCol w="564444">
                  <a:extLst>
                    <a:ext uri="{9D8B030D-6E8A-4147-A177-3AD203B41FA5}">
                      <a16:colId xmlns:a16="http://schemas.microsoft.com/office/drawing/2014/main" val="20003"/>
                    </a:ext>
                  </a:extLst>
                </a:gridCol>
                <a:gridCol w="564444">
                  <a:extLst>
                    <a:ext uri="{9D8B030D-6E8A-4147-A177-3AD203B41FA5}">
                      <a16:colId xmlns:a16="http://schemas.microsoft.com/office/drawing/2014/main" val="20004"/>
                    </a:ext>
                  </a:extLst>
                </a:gridCol>
                <a:gridCol w="564444">
                  <a:extLst>
                    <a:ext uri="{9D8B030D-6E8A-4147-A177-3AD203B41FA5}">
                      <a16:colId xmlns:a16="http://schemas.microsoft.com/office/drawing/2014/main" val="20005"/>
                    </a:ext>
                  </a:extLst>
                </a:gridCol>
                <a:gridCol w="564444">
                  <a:extLst>
                    <a:ext uri="{9D8B030D-6E8A-4147-A177-3AD203B41FA5}">
                      <a16:colId xmlns:a16="http://schemas.microsoft.com/office/drawing/2014/main" val="20006"/>
                    </a:ext>
                  </a:extLst>
                </a:gridCol>
                <a:gridCol w="564444">
                  <a:extLst>
                    <a:ext uri="{9D8B030D-6E8A-4147-A177-3AD203B41FA5}">
                      <a16:colId xmlns:a16="http://schemas.microsoft.com/office/drawing/2014/main" val="20007"/>
                    </a:ext>
                  </a:extLst>
                </a:gridCol>
                <a:gridCol w="564445">
                  <a:extLst>
                    <a:ext uri="{9D8B030D-6E8A-4147-A177-3AD203B41FA5}">
                      <a16:colId xmlns:a16="http://schemas.microsoft.com/office/drawing/2014/main" val="20008"/>
                    </a:ext>
                  </a:extLst>
                </a:gridCol>
              </a:tblGrid>
              <a:tr h="370840">
                <a:tc>
                  <a:txBody>
                    <a:bodyPr/>
                    <a:lstStyle/>
                    <a:p>
                      <a:r>
                        <a:rPr lang="en-IN" dirty="0"/>
                        <a:t>Sunshine (hours)</a:t>
                      </a:r>
                    </a:p>
                  </a:txBody>
                  <a:tcPr/>
                </a:tc>
                <a:tc>
                  <a:txBody>
                    <a:bodyPr/>
                    <a:lstStyle/>
                    <a:p>
                      <a:r>
                        <a:rPr lang="en-IN" dirty="0"/>
                        <a:t>1.9</a:t>
                      </a:r>
                    </a:p>
                  </a:txBody>
                  <a:tcPr/>
                </a:tc>
                <a:tc>
                  <a:txBody>
                    <a:bodyPr/>
                    <a:lstStyle/>
                    <a:p>
                      <a:r>
                        <a:rPr lang="en-IN" dirty="0"/>
                        <a:t>2.5</a:t>
                      </a:r>
                    </a:p>
                  </a:txBody>
                  <a:tcPr/>
                </a:tc>
                <a:tc>
                  <a:txBody>
                    <a:bodyPr/>
                    <a:lstStyle/>
                    <a:p>
                      <a:r>
                        <a:rPr lang="en-IN" dirty="0"/>
                        <a:t>3.2</a:t>
                      </a:r>
                    </a:p>
                  </a:txBody>
                  <a:tcPr/>
                </a:tc>
                <a:tc>
                  <a:txBody>
                    <a:bodyPr/>
                    <a:lstStyle/>
                    <a:p>
                      <a:r>
                        <a:rPr lang="en-IN" dirty="0"/>
                        <a:t>3.8</a:t>
                      </a:r>
                    </a:p>
                  </a:txBody>
                  <a:tcPr/>
                </a:tc>
                <a:tc>
                  <a:txBody>
                    <a:bodyPr/>
                    <a:lstStyle/>
                    <a:p>
                      <a:r>
                        <a:rPr lang="en-IN" dirty="0"/>
                        <a:t>4.7</a:t>
                      </a:r>
                    </a:p>
                  </a:txBody>
                  <a:tcPr/>
                </a:tc>
                <a:tc>
                  <a:txBody>
                    <a:bodyPr/>
                    <a:lstStyle/>
                    <a:p>
                      <a:r>
                        <a:rPr lang="en-IN" dirty="0"/>
                        <a:t>5.5</a:t>
                      </a:r>
                    </a:p>
                  </a:txBody>
                  <a:tcPr/>
                </a:tc>
                <a:tc>
                  <a:txBody>
                    <a:bodyPr/>
                    <a:lstStyle/>
                    <a:p>
                      <a:r>
                        <a:rPr lang="en-IN" dirty="0"/>
                        <a:t>5.9</a:t>
                      </a:r>
                    </a:p>
                  </a:txBody>
                  <a:tcPr/>
                </a:tc>
                <a:tc>
                  <a:txBody>
                    <a:bodyPr/>
                    <a:lstStyle/>
                    <a:p>
                      <a:r>
                        <a:rPr lang="en-IN" dirty="0"/>
                        <a:t>7.2</a:t>
                      </a:r>
                    </a:p>
                  </a:txBody>
                  <a:tcPr/>
                </a:tc>
                <a:extLst>
                  <a:ext uri="{0D108BD9-81ED-4DB2-BD59-A6C34878D82A}">
                    <a16:rowId xmlns:a16="http://schemas.microsoft.com/office/drawing/2014/main" val="10000"/>
                  </a:ext>
                </a:extLst>
              </a:tr>
              <a:tr h="370840">
                <a:tc>
                  <a:txBody>
                    <a:bodyPr/>
                    <a:lstStyle/>
                    <a:p>
                      <a:r>
                        <a:rPr lang="en-IN" dirty="0"/>
                        <a:t>Concert attendance (100)</a:t>
                      </a:r>
                    </a:p>
                  </a:txBody>
                  <a:tcPr/>
                </a:tc>
                <a:tc>
                  <a:txBody>
                    <a:bodyPr/>
                    <a:lstStyle/>
                    <a:p>
                      <a:r>
                        <a:rPr lang="en-IN" dirty="0"/>
                        <a:t>22</a:t>
                      </a:r>
                    </a:p>
                  </a:txBody>
                  <a:tcPr/>
                </a:tc>
                <a:tc>
                  <a:txBody>
                    <a:bodyPr/>
                    <a:lstStyle/>
                    <a:p>
                      <a:r>
                        <a:rPr lang="en-IN" dirty="0"/>
                        <a:t>33</a:t>
                      </a:r>
                    </a:p>
                  </a:txBody>
                  <a:tcPr/>
                </a:tc>
                <a:tc>
                  <a:txBody>
                    <a:bodyPr/>
                    <a:lstStyle/>
                    <a:p>
                      <a:r>
                        <a:rPr lang="en-IN" dirty="0"/>
                        <a:t>30</a:t>
                      </a:r>
                    </a:p>
                  </a:txBody>
                  <a:tcPr/>
                </a:tc>
                <a:tc>
                  <a:txBody>
                    <a:bodyPr/>
                    <a:lstStyle/>
                    <a:p>
                      <a:r>
                        <a:rPr lang="en-IN" dirty="0"/>
                        <a:t>42</a:t>
                      </a:r>
                    </a:p>
                  </a:txBody>
                  <a:tcPr/>
                </a:tc>
                <a:tc>
                  <a:txBody>
                    <a:bodyPr/>
                    <a:lstStyle/>
                    <a:p>
                      <a:r>
                        <a:rPr lang="en-IN" dirty="0"/>
                        <a:t>38</a:t>
                      </a:r>
                    </a:p>
                  </a:txBody>
                  <a:tcPr/>
                </a:tc>
                <a:tc>
                  <a:txBody>
                    <a:bodyPr/>
                    <a:lstStyle/>
                    <a:p>
                      <a:r>
                        <a:rPr lang="en-IN" dirty="0"/>
                        <a:t>49</a:t>
                      </a:r>
                    </a:p>
                  </a:txBody>
                  <a:tcPr/>
                </a:tc>
                <a:tc>
                  <a:txBody>
                    <a:bodyPr/>
                    <a:lstStyle/>
                    <a:p>
                      <a:r>
                        <a:rPr lang="en-IN" dirty="0"/>
                        <a:t>42</a:t>
                      </a:r>
                    </a:p>
                  </a:txBody>
                  <a:tcPr/>
                </a:tc>
                <a:tc>
                  <a:txBody>
                    <a:bodyPr/>
                    <a:lstStyle/>
                    <a:p>
                      <a:r>
                        <a:rPr lang="en-IN" dirty="0"/>
                        <a:t>55</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019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181600"/>
            <a:ext cx="10120563" cy="1524000"/>
          </a:xfrm>
        </p:spPr>
        <p:txBody>
          <a:bodyPr>
            <a:normAutofit/>
          </a:bodyPr>
          <a:lstStyle/>
          <a:p>
            <a:r>
              <a:rPr lang="en-IN" dirty="0">
                <a:latin typeface="Calibri" panose="020F0502020204030204" pitchFamily="34" charset="0"/>
                <a:cs typeface="Calibri" panose="020F0502020204030204" pitchFamily="34" charset="0"/>
              </a:rPr>
              <a:t>Independent variable (explanatory) – Sunshine – Plotted on X-axis</a:t>
            </a:r>
          </a:p>
          <a:p>
            <a:r>
              <a:rPr lang="en-IN" dirty="0">
                <a:latin typeface="Calibri" panose="020F0502020204030204" pitchFamily="34" charset="0"/>
                <a:cs typeface="Calibri" panose="020F0502020204030204" pitchFamily="34" charset="0"/>
              </a:rPr>
              <a:t>Dependent variable (response) – Concert attendance – Plotted on Y-axis</a:t>
            </a:r>
          </a:p>
        </p:txBody>
      </p:sp>
      <p:pic>
        <p:nvPicPr>
          <p:cNvPr id="5" name="Picture 4"/>
          <p:cNvPicPr>
            <a:picLocks noChangeAspect="1"/>
          </p:cNvPicPr>
          <p:nvPr/>
        </p:nvPicPr>
        <p:blipFill>
          <a:blip r:embed="rId2" cstate="print"/>
          <a:stretch>
            <a:fillRect/>
          </a:stretch>
        </p:blipFill>
        <p:spPr>
          <a:xfrm>
            <a:off x="3460670" y="1665068"/>
            <a:ext cx="4553890" cy="2794001"/>
          </a:xfrm>
          <a:prstGeom prst="rect">
            <a:avLst/>
          </a:prstGeom>
        </p:spPr>
      </p:pic>
      <p:sp>
        <p:nvSpPr>
          <p:cNvPr id="6" name="Title 1">
            <a:extLst>
              <a:ext uri="{FF2B5EF4-FFF2-40B4-BE49-F238E27FC236}">
                <a16:creationId xmlns:a16="http://schemas.microsoft.com/office/drawing/2014/main" id="{B40D4657-6B62-479C-8D74-4CE8F114892B}"/>
              </a:ext>
            </a:extLst>
          </p:cNvPr>
          <p:cNvSpPr>
            <a:spLocks noGrp="1"/>
          </p:cNvSpPr>
          <p:nvPr>
            <p:ph type="title"/>
          </p:nvPr>
        </p:nvSpPr>
        <p:spPr>
          <a:xfrm>
            <a:off x="677334" y="863600"/>
            <a:ext cx="8596668" cy="1320800"/>
          </a:xfrm>
        </p:spPr>
        <p:txBody>
          <a:bodyPr/>
          <a:lstStyle/>
          <a:p>
            <a:r>
              <a:rPr lang="en-US" dirty="0"/>
              <a:t>Example</a:t>
            </a:r>
            <a:endParaRPr lang="en-IN" dirty="0"/>
          </a:p>
        </p:txBody>
      </p:sp>
      <p:cxnSp>
        <p:nvCxnSpPr>
          <p:cNvPr id="10" name="Straight Connector 9">
            <a:extLst>
              <a:ext uri="{FF2B5EF4-FFF2-40B4-BE49-F238E27FC236}">
                <a16:creationId xmlns:a16="http://schemas.microsoft.com/office/drawing/2014/main" id="{8A878D63-083F-401C-AB4A-12DECA7617AD}"/>
              </a:ext>
            </a:extLst>
          </p:cNvPr>
          <p:cNvCxnSpPr/>
          <p:nvPr/>
        </p:nvCxnSpPr>
        <p:spPr>
          <a:xfrm flipV="1">
            <a:off x="4807974" y="2020529"/>
            <a:ext cx="2728452" cy="140847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091B49-C753-4B84-9157-6940BC4AB6C2}"/>
              </a:ext>
            </a:extLst>
          </p:cNvPr>
          <p:cNvSpPr txBox="1"/>
          <p:nvPr/>
        </p:nvSpPr>
        <p:spPr>
          <a:xfrm>
            <a:off x="1028699" y="5964535"/>
            <a:ext cx="10357056" cy="923330"/>
          </a:xfrm>
          <a:prstGeom prst="rect">
            <a:avLst/>
          </a:prstGeom>
          <a:noFill/>
        </p:spPr>
        <p:txBody>
          <a:bodyPr wrap="square">
            <a:spAutoFit/>
          </a:bodyPr>
          <a:lstStyle/>
          <a:p>
            <a:r>
              <a:rPr lang="en-IN" dirty="0">
                <a:solidFill>
                  <a:schemeClr val="tx1">
                    <a:lumMod val="75000"/>
                    <a:lumOff val="25000"/>
                  </a:schemeClr>
                </a:solidFill>
                <a:latin typeface="Calibri" panose="020F0502020204030204" pitchFamily="34" charset="0"/>
                <a:cs typeface="Calibri" panose="020F0502020204030204" pitchFamily="34" charset="0"/>
              </a:rPr>
              <a:t>Hours of sunshine and concert attendance are correlated, i.e., in general, longer sunshine hours indicate higher attendance.</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620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956" y="1761740"/>
            <a:ext cx="10120563" cy="609600"/>
          </a:xfrm>
        </p:spPr>
        <p:txBody>
          <a:bodyPr>
            <a:normAutofit/>
          </a:bodyPr>
          <a:lstStyle/>
          <a:p>
            <a:pPr marL="0" indent="0">
              <a:buNone/>
            </a:pPr>
            <a:r>
              <a:rPr lang="en-IN" dirty="0">
                <a:latin typeface="Calibri" panose="020F0502020204030204" pitchFamily="34" charset="0"/>
                <a:cs typeface="Calibri" panose="020F0502020204030204" pitchFamily="34" charset="0"/>
              </a:rPr>
              <a:t>We need to define this linear relationship by an equation</a:t>
            </a:r>
          </a:p>
        </p:txBody>
      </p:sp>
      <p:pic>
        <p:nvPicPr>
          <p:cNvPr id="5" name="Picture 4"/>
          <p:cNvPicPr>
            <a:picLocks noChangeAspect="1"/>
          </p:cNvPicPr>
          <p:nvPr/>
        </p:nvPicPr>
        <p:blipFill>
          <a:blip r:embed="rId2" cstate="print"/>
          <a:stretch>
            <a:fillRect/>
          </a:stretch>
        </p:blipFill>
        <p:spPr>
          <a:xfrm>
            <a:off x="2871020" y="3047999"/>
            <a:ext cx="5917500" cy="3630632"/>
          </a:xfrm>
          <a:prstGeom prst="rect">
            <a:avLst/>
          </a:prstGeom>
        </p:spPr>
      </p:pic>
      <p:cxnSp>
        <p:nvCxnSpPr>
          <p:cNvPr id="6" name="Straight Connector 5"/>
          <p:cNvCxnSpPr/>
          <p:nvPr/>
        </p:nvCxnSpPr>
        <p:spPr>
          <a:xfrm flipV="1">
            <a:off x="3633020" y="3645568"/>
            <a:ext cx="4953000" cy="1688432"/>
          </a:xfrm>
          <a:prstGeom prst="line">
            <a:avLst/>
          </a:prstGeom>
        </p:spPr>
        <p:style>
          <a:lnRef idx="2">
            <a:schemeClr val="dk1"/>
          </a:lnRef>
          <a:fillRef idx="0">
            <a:schemeClr val="dk1"/>
          </a:fillRef>
          <a:effectRef idx="1">
            <a:schemeClr val="dk1"/>
          </a:effectRef>
          <a:fontRef idx="minor">
            <a:schemeClr val="tx1"/>
          </a:fontRef>
        </p:style>
      </p:cxnSp>
      <p:sp>
        <p:nvSpPr>
          <p:cNvPr id="11" name="Content Placeholder 2"/>
          <p:cNvSpPr txBox="1">
            <a:spLocks/>
          </p:cNvSpPr>
          <p:nvPr/>
        </p:nvSpPr>
        <p:spPr bwMode="auto">
          <a:xfrm>
            <a:off x="376956" y="2263057"/>
            <a:ext cx="236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kern="0" dirty="0">
                <a:latin typeface="Calibri" panose="020F0502020204030204" pitchFamily="34" charset="0"/>
                <a:cs typeface="Calibri" panose="020F0502020204030204" pitchFamily="34" charset="0"/>
              </a:rPr>
              <a:t>y = </a:t>
            </a:r>
            <a:r>
              <a:rPr lang="en-IN" sz="2800" i="1" kern="0" dirty="0">
                <a:latin typeface="Calibri" panose="020F0502020204030204" pitchFamily="34" charset="0"/>
                <a:cs typeface="Calibri" panose="020F0502020204030204" pitchFamily="34" charset="0"/>
              </a:rPr>
              <a:t>a</a:t>
            </a:r>
            <a:r>
              <a:rPr lang="en-IN" sz="2800" kern="0" dirty="0">
                <a:latin typeface="Calibri" panose="020F0502020204030204" pitchFamily="34" charset="0"/>
                <a:cs typeface="Calibri" panose="020F0502020204030204" pitchFamily="34" charset="0"/>
              </a:rPr>
              <a:t> + </a:t>
            </a:r>
            <a:r>
              <a:rPr lang="en-IN" sz="2800" i="1" kern="0" dirty="0" err="1">
                <a:latin typeface="Calibri" panose="020F0502020204030204" pitchFamily="34" charset="0"/>
                <a:cs typeface="Calibri" panose="020F0502020204030204" pitchFamily="34" charset="0"/>
              </a:rPr>
              <a:t>b</a:t>
            </a:r>
            <a:r>
              <a:rPr lang="en-IN" sz="2800" kern="0" dirty="0" err="1">
                <a:latin typeface="Calibri" panose="020F0502020204030204" pitchFamily="34" charset="0"/>
                <a:cs typeface="Calibri" panose="020F0502020204030204" pitchFamily="34" charset="0"/>
              </a:rPr>
              <a:t>x</a:t>
            </a:r>
            <a:endParaRPr lang="en-IN" sz="2800" kern="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6909620" y="4191000"/>
            <a:ext cx="0" cy="762000"/>
          </a:xfrm>
          <a:prstGeom prst="line">
            <a:avLst/>
          </a:prstGeom>
          <a:ln>
            <a:prstDash val="sysDash"/>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4776020" y="4953000"/>
            <a:ext cx="2133600" cy="0"/>
          </a:xfrm>
          <a:prstGeom prst="line">
            <a:avLst/>
          </a:prstGeom>
          <a:ln>
            <a:prstDash val="sysDash"/>
          </a:ln>
        </p:spPr>
        <p:style>
          <a:lnRef idx="3">
            <a:schemeClr val="dk1"/>
          </a:lnRef>
          <a:fillRef idx="0">
            <a:schemeClr val="dk1"/>
          </a:fillRef>
          <a:effectRef idx="2">
            <a:schemeClr val="dk1"/>
          </a:effectRef>
          <a:fontRef idx="minor">
            <a:schemeClr val="tx1"/>
          </a:fontRef>
        </p:style>
      </p:cxnSp>
      <p:sp>
        <p:nvSpPr>
          <p:cNvPr id="17" name="Content Placeholder 2"/>
          <p:cNvSpPr txBox="1">
            <a:spLocks/>
          </p:cNvSpPr>
          <p:nvPr/>
        </p:nvSpPr>
        <p:spPr bwMode="auto">
          <a:xfrm>
            <a:off x="3404452" y="5073317"/>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a</a:t>
            </a:r>
          </a:p>
        </p:txBody>
      </p:sp>
      <p:sp>
        <p:nvSpPr>
          <p:cNvPr id="18" name="Content Placeholder 2"/>
          <p:cNvSpPr txBox="1">
            <a:spLocks/>
          </p:cNvSpPr>
          <p:nvPr/>
        </p:nvSpPr>
        <p:spPr bwMode="auto">
          <a:xfrm>
            <a:off x="5994719" y="4406115"/>
            <a:ext cx="419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4400">
                <a:solidFill>
                  <a:schemeClr val="tx1"/>
                </a:solidFill>
                <a:latin typeface="Minion" pitchFamily="18" charset="0"/>
                <a:ea typeface="Verdana" pitchFamily="34" charset="0"/>
                <a:cs typeface="Verdana" pitchFamily="34" charset="0"/>
              </a:defRPr>
            </a:lvl1pPr>
            <a:lvl2pPr marL="742950" indent="-285750" algn="l" rtl="0" eaLnBrk="0" fontAlgn="base" hangingPunct="0">
              <a:spcBef>
                <a:spcPct val="20000"/>
              </a:spcBef>
              <a:spcAft>
                <a:spcPct val="0"/>
              </a:spcAft>
              <a:buChar char="–"/>
              <a:defRPr sz="4000">
                <a:solidFill>
                  <a:schemeClr val="tx1"/>
                </a:solidFill>
                <a:latin typeface="Minion" pitchFamily="18" charset="0"/>
                <a:ea typeface="Verdana" pitchFamily="34" charset="0"/>
                <a:cs typeface="Verdana" pitchFamily="34" charset="0"/>
              </a:defRPr>
            </a:lvl2pPr>
            <a:lvl3pPr marL="1143000" indent="-228600" algn="l" rtl="0" eaLnBrk="0" fontAlgn="base" hangingPunct="0">
              <a:spcBef>
                <a:spcPct val="20000"/>
              </a:spcBef>
              <a:spcAft>
                <a:spcPct val="0"/>
              </a:spcAft>
              <a:buChar char="•"/>
              <a:defRPr sz="3600">
                <a:solidFill>
                  <a:schemeClr val="tx1"/>
                </a:solidFill>
                <a:latin typeface="Minion" pitchFamily="18" charset="0"/>
                <a:ea typeface="Verdana" pitchFamily="34" charset="0"/>
                <a:cs typeface="Verdana" pitchFamily="34" charset="0"/>
              </a:defRPr>
            </a:lvl3pPr>
            <a:lvl4pPr marL="16002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4pPr>
            <a:lvl5pPr marL="2057400" indent="-228600" algn="l" rtl="0" eaLnBrk="0" fontAlgn="base" hangingPunct="0">
              <a:spcBef>
                <a:spcPct val="20000"/>
              </a:spcBef>
              <a:spcAft>
                <a:spcPct val="0"/>
              </a:spcAft>
              <a:buChar char="»"/>
              <a:defRPr sz="3200">
                <a:solidFill>
                  <a:schemeClr val="tx1"/>
                </a:solidFill>
                <a:latin typeface="Minion" pitchFamily="18" charset="0"/>
                <a:ea typeface="Verdana" pitchFamily="34" charset="0"/>
                <a:cs typeface="Verdana"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IN" sz="2800" i="1" kern="0" dirty="0"/>
              <a:t>b</a:t>
            </a:r>
          </a:p>
        </p:txBody>
      </p:sp>
      <p:sp>
        <p:nvSpPr>
          <p:cNvPr id="12" name="Title 1">
            <a:extLst>
              <a:ext uri="{FF2B5EF4-FFF2-40B4-BE49-F238E27FC236}">
                <a16:creationId xmlns:a16="http://schemas.microsoft.com/office/drawing/2014/main" id="{98AB96D8-85BE-48AF-81C8-05A434E5C6B1}"/>
              </a:ext>
            </a:extLst>
          </p:cNvPr>
          <p:cNvSpPr>
            <a:spLocks noGrp="1"/>
          </p:cNvSpPr>
          <p:nvPr>
            <p:ph type="title"/>
          </p:nvPr>
        </p:nvSpPr>
        <p:spPr>
          <a:xfrm>
            <a:off x="677334" y="863600"/>
            <a:ext cx="8596668" cy="1320800"/>
          </a:xfrm>
        </p:spPr>
        <p:txBody>
          <a:bodyPr/>
          <a:lstStyle/>
          <a:p>
            <a:r>
              <a:rPr lang="en-US" dirty="0"/>
              <a:t>Example</a:t>
            </a:r>
            <a:endParaRPr lang="en-IN" dirty="0"/>
          </a:p>
        </p:txBody>
      </p:sp>
    </p:spTree>
    <p:extLst>
      <p:ext uri="{BB962C8B-B14F-4D97-AF65-F5344CB8AC3E}">
        <p14:creationId xmlns:p14="http://schemas.microsoft.com/office/powerpoint/2010/main" val="127130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a:t>
            </a:r>
            <a:endParaRPr dirty="0"/>
          </a:p>
        </p:txBody>
      </p:sp>
      <p:sp>
        <p:nvSpPr>
          <p:cNvPr id="5" name="TextBox 4">
            <a:extLst>
              <a:ext uri="{FF2B5EF4-FFF2-40B4-BE49-F238E27FC236}">
                <a16:creationId xmlns:a16="http://schemas.microsoft.com/office/drawing/2014/main" id="{009583EB-81EA-4D8E-BE89-89FA51BAF0D8}"/>
              </a:ext>
            </a:extLst>
          </p:cNvPr>
          <p:cNvSpPr txBox="1"/>
          <p:nvPr/>
        </p:nvSpPr>
        <p:spPr>
          <a:xfrm>
            <a:off x="677334" y="1877565"/>
            <a:ext cx="9307324" cy="646331"/>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Linear regression is a linear approach for modeling the relationship between a dependent variable and one or more explanatory variables (or independent variables). </a:t>
            </a:r>
          </a:p>
        </p:txBody>
      </p:sp>
      <p:sp>
        <p:nvSpPr>
          <p:cNvPr id="7" name="TextBox 6">
            <a:extLst>
              <a:ext uri="{FF2B5EF4-FFF2-40B4-BE49-F238E27FC236}">
                <a16:creationId xmlns:a16="http://schemas.microsoft.com/office/drawing/2014/main" id="{F6C949DA-7044-44BD-ABD6-74C19DDB5E54}"/>
              </a:ext>
            </a:extLst>
          </p:cNvPr>
          <p:cNvSpPr txBox="1"/>
          <p:nvPr/>
        </p:nvSpPr>
        <p:spPr>
          <a:xfrm>
            <a:off x="677333" y="2905496"/>
            <a:ext cx="10059493" cy="3508653"/>
          </a:xfrm>
          <a:prstGeom prst="rect">
            <a:avLst/>
          </a:prstGeom>
          <a:noFill/>
        </p:spPr>
        <p:txBody>
          <a:bodyPr wrap="square">
            <a:spAutoFit/>
          </a:bodyPr>
          <a:lstStyle/>
          <a:p>
            <a:pPr algn="l"/>
            <a:endParaRPr lang="en-IN" i="0" u="none" strike="noStrike" baseline="0" dirty="0">
              <a:solidFill>
                <a:srgbClr val="000000"/>
              </a:solidFill>
              <a:latin typeface="Calibri" panose="020F0502020204030204" pitchFamily="34" charset="0"/>
              <a:cs typeface="Calibri" panose="020F0502020204030204" pitchFamily="34" charset="0"/>
            </a:endParaRPr>
          </a:p>
          <a:p>
            <a:r>
              <a:rPr lang="en-IN" sz="2400" b="1" i="0" u="none" strike="noStrike" baseline="0" dirty="0">
                <a:latin typeface="Calibri" panose="020F0502020204030204" pitchFamily="34" charset="0"/>
                <a:cs typeface="Calibri" panose="020F0502020204030204" pitchFamily="34" charset="0"/>
              </a:rPr>
              <a:t>Two Main Objectives </a:t>
            </a:r>
          </a:p>
          <a:p>
            <a:endParaRPr lang="en-IN" i="0" u="none" strike="noStrike" baseline="0" dirty="0">
              <a:latin typeface="Calibri" panose="020F0502020204030204" pitchFamily="34" charset="0"/>
              <a:cs typeface="Calibri" panose="020F0502020204030204" pitchFamily="34" charset="0"/>
            </a:endParaRPr>
          </a:p>
          <a:p>
            <a:r>
              <a:rPr lang="en-IN" i="0" u="none" strike="noStrike" baseline="0" dirty="0">
                <a:latin typeface="Calibri" panose="020F0502020204030204" pitchFamily="34" charset="0"/>
                <a:cs typeface="Calibri" panose="020F0502020204030204" pitchFamily="34" charset="0"/>
              </a:rPr>
              <a:t>1.  Establish if there is a statistically significant relationship between two variables. </a:t>
            </a:r>
            <a:r>
              <a:rPr lang="en-IN" i="0" u="none" strike="noStrike" baseline="0" dirty="0">
                <a:solidFill>
                  <a:srgbClr val="FF0000"/>
                </a:solidFill>
                <a:latin typeface="Calibri" panose="020F0502020204030204" pitchFamily="34" charset="0"/>
                <a:cs typeface="Calibri" panose="020F0502020204030204" pitchFamily="34" charset="0"/>
              </a:rPr>
              <a:t>(Prediction and Prescription)</a:t>
            </a:r>
          </a:p>
          <a:p>
            <a:endParaRPr lang="en-IN" i="0" u="none" strike="noStrike" baseline="0" dirty="0">
              <a:latin typeface="Calibri" panose="020F0502020204030204" pitchFamily="34" charset="0"/>
              <a:cs typeface="Calibri" panose="020F0502020204030204" pitchFamily="34" charset="0"/>
            </a:endParaRPr>
          </a:p>
          <a:p>
            <a:r>
              <a:rPr lang="en-IN" i="0" u="none" strike="noStrike" baseline="0" dirty="0">
                <a:latin typeface="Calibri" panose="020F0502020204030204" pitchFamily="34" charset="0"/>
                <a:cs typeface="Calibri" panose="020F0502020204030204" pitchFamily="34" charset="0"/>
              </a:rPr>
              <a:t>–E.g. Hours of Sunshine and concert attendance, Income and Spending, Student height and exam scores. </a:t>
            </a:r>
          </a:p>
          <a:p>
            <a:endParaRPr lang="en-IN" i="0" u="none" strike="noStrike" baseline="0"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pPr marL="342900" indent="-342900">
              <a:buAutoNum type="arabicPeriod" startAt="2"/>
            </a:pPr>
            <a:r>
              <a:rPr lang="en-IN" i="0" u="none" strike="noStrike" baseline="0" dirty="0">
                <a:latin typeface="Calibri" panose="020F0502020204030204" pitchFamily="34" charset="0"/>
                <a:cs typeface="Calibri" panose="020F0502020204030204" pitchFamily="34" charset="0"/>
              </a:rPr>
              <a:t>Forecast new observations. </a:t>
            </a:r>
            <a:r>
              <a:rPr lang="en-IN" i="0" u="none" strike="noStrike" baseline="0" dirty="0">
                <a:solidFill>
                  <a:srgbClr val="FF0000"/>
                </a:solidFill>
                <a:latin typeface="Calibri" panose="020F0502020204030204" pitchFamily="34" charset="0"/>
                <a:cs typeface="Calibri" panose="020F0502020204030204" pitchFamily="34" charset="0"/>
              </a:rPr>
              <a:t>(Prediction)</a:t>
            </a:r>
          </a:p>
          <a:p>
            <a:endParaRPr lang="en-IN" i="0" u="none" strike="noStrike" baseline="0" dirty="0">
              <a:latin typeface="Calibri" panose="020F0502020204030204" pitchFamily="34" charset="0"/>
              <a:cs typeface="Calibri" panose="020F0502020204030204" pitchFamily="34" charset="0"/>
            </a:endParaRPr>
          </a:p>
          <a:p>
            <a:r>
              <a:rPr lang="en-IN" i="0" u="none" strike="noStrike" baseline="0" dirty="0">
                <a:latin typeface="Calibri" panose="020F0502020204030204" pitchFamily="34" charset="0"/>
                <a:cs typeface="Calibri" panose="020F0502020204030204" pitchFamily="34" charset="0"/>
              </a:rPr>
              <a:t>–E.g. How many people will attend concert if I know total sunshine hours.</a:t>
            </a:r>
          </a:p>
        </p:txBody>
      </p:sp>
    </p:spTree>
    <p:extLst>
      <p:ext uri="{BB962C8B-B14F-4D97-AF65-F5344CB8AC3E}">
        <p14:creationId xmlns:p14="http://schemas.microsoft.com/office/powerpoint/2010/main" val="154733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a:t>
            </a:r>
            <a:endParaRPr dirty="0"/>
          </a:p>
        </p:txBody>
      </p:sp>
      <p:sp>
        <p:nvSpPr>
          <p:cNvPr id="6" name="TextBox 5">
            <a:extLst>
              <a:ext uri="{FF2B5EF4-FFF2-40B4-BE49-F238E27FC236}">
                <a16:creationId xmlns:a16="http://schemas.microsoft.com/office/drawing/2014/main" id="{D21737D1-0B8C-4667-AD8A-B26466A9B190}"/>
              </a:ext>
            </a:extLst>
          </p:cNvPr>
          <p:cNvSpPr txBox="1"/>
          <p:nvPr/>
        </p:nvSpPr>
        <p:spPr>
          <a:xfrm>
            <a:off x="677334" y="1859339"/>
            <a:ext cx="6098458" cy="4524315"/>
          </a:xfrm>
          <a:prstGeom prst="rect">
            <a:avLst/>
          </a:prstGeom>
          <a:noFill/>
        </p:spPr>
        <p:txBody>
          <a:bodyPr wrap="square">
            <a:spAutoFit/>
          </a:bodyPr>
          <a:lstStyle/>
          <a:p>
            <a:pPr algn="l"/>
            <a:endParaRPr lang="en-IN" b="0" i="0" u="none" strike="noStrike" baseline="0" dirty="0">
              <a:solidFill>
                <a:srgbClr val="000000"/>
              </a:solidFill>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			</a:t>
            </a:r>
            <a:r>
              <a:rPr lang="en-IN" sz="3600" b="0" i="0" u="none" strike="noStrike" baseline="0" dirty="0">
                <a:latin typeface="Calibri" panose="020F0502020204030204" pitchFamily="34" charset="0"/>
                <a:cs typeface="Calibri" panose="020F0502020204030204" pitchFamily="34" charset="0"/>
              </a:rPr>
              <a:t>y = </a:t>
            </a:r>
            <a:r>
              <a:rPr lang="el-GR" sz="3600" b="0" i="0" u="none" strike="noStrike" baseline="0" dirty="0">
                <a:latin typeface="Calibri" panose="020F0502020204030204" pitchFamily="34" charset="0"/>
                <a:cs typeface="Calibri" panose="020F0502020204030204" pitchFamily="34" charset="0"/>
              </a:rPr>
              <a:t>β0 + β1</a:t>
            </a:r>
            <a:r>
              <a:rPr lang="en-IN" sz="3600" b="0" i="0" u="none" strike="noStrike" baseline="0" dirty="0">
                <a:latin typeface="Calibri" panose="020F0502020204030204" pitchFamily="34" charset="0"/>
                <a:cs typeface="Calibri" panose="020F0502020204030204" pitchFamily="34" charset="0"/>
              </a:rPr>
              <a:t>x + </a:t>
            </a:r>
            <a:r>
              <a:rPr lang="el-GR" sz="3600" b="0" i="0" u="none" strike="noStrike" baseline="0" dirty="0">
                <a:latin typeface="Calibri" panose="020F0502020204030204" pitchFamily="34" charset="0"/>
                <a:cs typeface="Calibri" panose="020F0502020204030204" pitchFamily="34" charset="0"/>
              </a:rPr>
              <a:t>ε</a:t>
            </a:r>
            <a:endParaRPr lang="en-US" sz="3600" b="0" i="0" u="none" strike="noStrike" baseline="0"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algn="l"/>
            <a:endParaRPr lang="en-IN" b="0" i="0" u="none" strike="noStrike" baseline="0" dirty="0">
              <a:solidFill>
                <a:srgbClr val="000000"/>
              </a:solidFill>
              <a:latin typeface="Calibri" panose="020F0502020204030204" pitchFamily="34" charset="0"/>
              <a:cs typeface="Calibri" panose="020F0502020204030204" pitchFamily="34" charset="0"/>
            </a:endParaRP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–y is the dependent variable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–x is the independent variable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–Β0 is the constant or intercept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–Β1 is x’s slope or coefficient </a:t>
            </a:r>
          </a:p>
          <a:p>
            <a:endParaRPr lang="en-IN" b="0" i="0" u="none" strike="noStrike" baseline="0" dirty="0">
              <a:latin typeface="Calibri" panose="020F0502020204030204" pitchFamily="34" charset="0"/>
              <a:cs typeface="Calibri" panose="020F0502020204030204" pitchFamily="34" charset="0"/>
            </a:endParaRPr>
          </a:p>
          <a:p>
            <a:r>
              <a:rPr lang="en-IN" b="0" i="0" u="none" strike="noStrike" baseline="0" dirty="0">
                <a:latin typeface="Calibri" panose="020F0502020204030204" pitchFamily="34" charset="0"/>
                <a:cs typeface="Calibri" panose="020F0502020204030204" pitchFamily="34" charset="0"/>
              </a:rPr>
              <a:t>–ε is the error term </a:t>
            </a:r>
          </a:p>
          <a:p>
            <a:r>
              <a:rPr lang="el-GR" b="0" i="0" u="none" strike="noStrike" baseline="0" dirty="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874125D-D680-4430-B88F-B319E33C8ED3}"/>
              </a:ext>
            </a:extLst>
          </p:cNvPr>
          <p:cNvPicPr>
            <a:picLocks noChangeAspect="1"/>
          </p:cNvPicPr>
          <p:nvPr/>
        </p:nvPicPr>
        <p:blipFill>
          <a:blip r:embed="rId3"/>
          <a:stretch>
            <a:fillRect/>
          </a:stretch>
        </p:blipFill>
        <p:spPr>
          <a:xfrm>
            <a:off x="7785348" y="1859339"/>
            <a:ext cx="3729318" cy="2565647"/>
          </a:xfrm>
          <a:prstGeom prst="rect">
            <a:avLst/>
          </a:prstGeom>
        </p:spPr>
      </p:pic>
    </p:spTree>
    <p:extLst>
      <p:ext uri="{BB962C8B-B14F-4D97-AF65-F5344CB8AC3E}">
        <p14:creationId xmlns:p14="http://schemas.microsoft.com/office/powerpoint/2010/main" val="191387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dirty="0"/>
              <a:t>Linear Regression : Process</a:t>
            </a:r>
            <a:endParaRPr dirty="0"/>
          </a:p>
        </p:txBody>
      </p:sp>
      <p:sp>
        <p:nvSpPr>
          <p:cNvPr id="5" name="Content Placeholder 2">
            <a:extLst>
              <a:ext uri="{FF2B5EF4-FFF2-40B4-BE49-F238E27FC236}">
                <a16:creationId xmlns:a16="http://schemas.microsoft.com/office/drawing/2014/main" id="{5FFE0367-7C1A-4F60-9DDE-20DCB836C434}"/>
              </a:ext>
            </a:extLst>
          </p:cNvPr>
          <p:cNvSpPr>
            <a:spLocks noGrp="1"/>
          </p:cNvSpPr>
          <p:nvPr>
            <p:ph idx="1"/>
          </p:nvPr>
        </p:nvSpPr>
        <p:spPr>
          <a:xfrm>
            <a:off x="778529" y="1518838"/>
            <a:ext cx="10120563" cy="609600"/>
          </a:xfrm>
        </p:spPr>
        <p:txBody>
          <a:bodyPr>
            <a:noAutofit/>
          </a:bodyPr>
          <a:lstStyle/>
          <a:p>
            <a:pPr marL="0" indent="0">
              <a:buNone/>
            </a:pPr>
            <a:r>
              <a:rPr lang="en-IN" sz="2800" dirty="0">
                <a:latin typeface="Calibri" panose="020F0502020204030204" pitchFamily="34" charset="0"/>
                <a:cs typeface="Calibri" panose="020F0502020204030204" pitchFamily="34" charset="0"/>
              </a:rPr>
              <a:t>Line of best fit : </a:t>
            </a:r>
            <a:r>
              <a:rPr lang="en-IN" dirty="0">
                <a:latin typeface="Calibri" panose="020F0502020204030204" pitchFamily="34" charset="0"/>
                <a:cs typeface="Calibri" panose="020F0502020204030204" pitchFamily="34" charset="0"/>
              </a:rPr>
              <a:t>Line of best fit refers to a line through data points that best expresses the relationship between those points</a:t>
            </a:r>
            <a:endParaRPr lang="en-IN" sz="28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D666613-6ABF-40C0-8587-FD582B730541}"/>
              </a:ext>
            </a:extLst>
          </p:cNvPr>
          <p:cNvPicPr>
            <a:picLocks noChangeAspect="1"/>
          </p:cNvPicPr>
          <p:nvPr/>
        </p:nvPicPr>
        <p:blipFill>
          <a:blip r:embed="rId3" cstate="print"/>
          <a:stretch>
            <a:fillRect/>
          </a:stretch>
        </p:blipFill>
        <p:spPr>
          <a:xfrm>
            <a:off x="996033" y="2413573"/>
            <a:ext cx="5917500" cy="3630632"/>
          </a:xfrm>
          <a:prstGeom prst="rect">
            <a:avLst/>
          </a:prstGeom>
        </p:spPr>
      </p:pic>
      <p:grpSp>
        <p:nvGrpSpPr>
          <p:cNvPr id="8" name="Group 7">
            <a:extLst>
              <a:ext uri="{FF2B5EF4-FFF2-40B4-BE49-F238E27FC236}">
                <a16:creationId xmlns:a16="http://schemas.microsoft.com/office/drawing/2014/main" id="{C8B9E695-E3AD-4141-AD07-F52833FA38DC}"/>
              </a:ext>
            </a:extLst>
          </p:cNvPr>
          <p:cNvGrpSpPr/>
          <p:nvPr/>
        </p:nvGrpSpPr>
        <p:grpSpPr>
          <a:xfrm>
            <a:off x="7742903" y="2357591"/>
            <a:ext cx="4017177" cy="3497519"/>
            <a:chOff x="419100" y="1895475"/>
            <a:chExt cx="3429000" cy="2600325"/>
          </a:xfrm>
        </p:grpSpPr>
        <p:pic>
          <p:nvPicPr>
            <p:cNvPr id="9" name="Picture 8">
              <a:extLst>
                <a:ext uri="{FF2B5EF4-FFF2-40B4-BE49-F238E27FC236}">
                  <a16:creationId xmlns:a16="http://schemas.microsoft.com/office/drawing/2014/main" id="{DF229579-337F-40CA-98EC-F4B562ABCA98}"/>
                </a:ext>
              </a:extLst>
            </p:cNvPr>
            <p:cNvPicPr>
              <a:picLocks noChangeAspect="1"/>
            </p:cNvPicPr>
            <p:nvPr/>
          </p:nvPicPr>
          <p:blipFill rotWithShape="1">
            <a:blip r:embed="rId4" cstate="print"/>
            <a:srcRect l="4136" r="33834" b="8059"/>
            <a:stretch/>
          </p:blipFill>
          <p:spPr>
            <a:xfrm>
              <a:off x="419100" y="1895475"/>
              <a:ext cx="3429000" cy="2600325"/>
            </a:xfrm>
            <a:prstGeom prst="rect">
              <a:avLst/>
            </a:prstGeom>
          </p:spPr>
        </p:pic>
        <p:sp>
          <p:nvSpPr>
            <p:cNvPr id="10" name="Rectangle 9">
              <a:extLst>
                <a:ext uri="{FF2B5EF4-FFF2-40B4-BE49-F238E27FC236}">
                  <a16:creationId xmlns:a16="http://schemas.microsoft.com/office/drawing/2014/main" id="{BDF673E9-EA4F-40B2-8EB2-0F9903B480CF}"/>
                </a:ext>
              </a:extLst>
            </p:cNvPr>
            <p:cNvSpPr/>
            <p:nvPr/>
          </p:nvSpPr>
          <p:spPr>
            <a:xfrm>
              <a:off x="3659604" y="2033336"/>
              <a:ext cx="15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Straight Connector 2">
            <a:extLst>
              <a:ext uri="{FF2B5EF4-FFF2-40B4-BE49-F238E27FC236}">
                <a16:creationId xmlns:a16="http://schemas.microsoft.com/office/drawing/2014/main" id="{C31896F0-2903-44AA-A24E-C2B1AAAFB159}"/>
              </a:ext>
            </a:extLst>
          </p:cNvPr>
          <p:cNvCxnSpPr/>
          <p:nvPr/>
        </p:nvCxnSpPr>
        <p:spPr>
          <a:xfrm flipV="1">
            <a:off x="2861110" y="3111910"/>
            <a:ext cx="1887794" cy="205002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269AFD5-C9A6-4845-BB01-349EFF028898}"/>
              </a:ext>
            </a:extLst>
          </p:cNvPr>
          <p:cNvSpPr txBox="1"/>
          <p:nvPr/>
        </p:nvSpPr>
        <p:spPr>
          <a:xfrm>
            <a:off x="4306452" y="2952984"/>
            <a:ext cx="816249" cy="276999"/>
          </a:xfrm>
          <a:prstGeom prst="rect">
            <a:avLst/>
          </a:prstGeom>
          <a:noFill/>
        </p:spPr>
        <p:txBody>
          <a:bodyPr wrap="none" rtlCol="0">
            <a:spAutoFit/>
          </a:bodyPr>
          <a:lstStyle/>
          <a:p>
            <a:r>
              <a:rPr lang="en-IN" sz="1200" dirty="0">
                <a:solidFill>
                  <a:schemeClr val="accent1">
                    <a:lumMod val="75000"/>
                  </a:schemeClr>
                </a:solidFill>
              </a:rPr>
              <a:t>a1 + b1*x</a:t>
            </a:r>
          </a:p>
        </p:txBody>
      </p:sp>
      <p:cxnSp>
        <p:nvCxnSpPr>
          <p:cNvPr id="13" name="Straight Connector 12">
            <a:extLst>
              <a:ext uri="{FF2B5EF4-FFF2-40B4-BE49-F238E27FC236}">
                <a16:creationId xmlns:a16="http://schemas.microsoft.com/office/drawing/2014/main" id="{3035683C-CC7A-4F09-A03D-F5A9E69B2EC9}"/>
              </a:ext>
            </a:extLst>
          </p:cNvPr>
          <p:cNvCxnSpPr>
            <a:cxnSpLocks/>
          </p:cNvCxnSpPr>
          <p:nvPr/>
        </p:nvCxnSpPr>
        <p:spPr>
          <a:xfrm flipV="1">
            <a:off x="2486670" y="3310929"/>
            <a:ext cx="2978344" cy="12610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E5E658-1CE6-45CF-B217-B743930929C7}"/>
              </a:ext>
            </a:extLst>
          </p:cNvPr>
          <p:cNvSpPr txBox="1"/>
          <p:nvPr/>
        </p:nvSpPr>
        <p:spPr>
          <a:xfrm>
            <a:off x="5022562" y="3152001"/>
            <a:ext cx="816249" cy="276999"/>
          </a:xfrm>
          <a:prstGeom prst="rect">
            <a:avLst/>
          </a:prstGeom>
          <a:noFill/>
        </p:spPr>
        <p:txBody>
          <a:bodyPr wrap="square" rtlCol="0">
            <a:spAutoFit/>
          </a:bodyPr>
          <a:lstStyle/>
          <a:p>
            <a:r>
              <a:rPr lang="en-IN" sz="1200" dirty="0">
                <a:solidFill>
                  <a:srgbClr val="92D050"/>
                </a:solidFill>
              </a:rPr>
              <a:t>a2 + b2*x</a:t>
            </a:r>
          </a:p>
        </p:txBody>
      </p:sp>
    </p:spTree>
    <p:extLst>
      <p:ext uri="{BB962C8B-B14F-4D97-AF65-F5344CB8AC3E}">
        <p14:creationId xmlns:p14="http://schemas.microsoft.com/office/powerpoint/2010/main" val="329870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3275</TotalTime>
  <Words>2137</Words>
  <Application>Microsoft Office PowerPoint</Application>
  <PresentationFormat>Widescreen</PresentationFormat>
  <Paragraphs>356</Paragraphs>
  <Slides>30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 Math</vt:lpstr>
      <vt:lpstr>KodchiangUPC</vt:lpstr>
      <vt:lpstr>Minion</vt:lpstr>
      <vt:lpstr>roboto</vt:lpstr>
      <vt:lpstr>Trebuchet MS</vt:lpstr>
      <vt:lpstr>Wingdings 3</vt:lpstr>
      <vt:lpstr>Facet</vt:lpstr>
      <vt:lpstr>Linear Regression</vt:lpstr>
      <vt:lpstr>Typical Data Science Cycle</vt:lpstr>
      <vt:lpstr>Machine Learning</vt:lpstr>
      <vt:lpstr>Example</vt:lpstr>
      <vt:lpstr>Example</vt:lpstr>
      <vt:lpstr>Example</vt:lpstr>
      <vt:lpstr>Linear Regression</vt:lpstr>
      <vt:lpstr>Linear Regression</vt:lpstr>
      <vt:lpstr>Linear Regression : Process</vt:lpstr>
      <vt:lpstr>Linear Regression : Process</vt:lpstr>
      <vt:lpstr>Linear Regression : Process</vt:lpstr>
      <vt:lpstr>Linear Regression : Process</vt:lpstr>
      <vt:lpstr>Linear Regression : Process</vt:lpstr>
      <vt:lpstr>Components</vt:lpstr>
      <vt:lpstr>Level of Fitment: Strength of Linear Relationship</vt:lpstr>
      <vt:lpstr>Level of Fitment : Variance Explained (Other Angle)</vt:lpstr>
      <vt:lpstr>Level of Fitment : Variance Explained (Other Angle)</vt:lpstr>
      <vt:lpstr>Level of Fitment : Variance Explained (Other Angle)</vt:lpstr>
      <vt:lpstr>Level of Fitment : Other Angle</vt:lpstr>
      <vt:lpstr>Regression : Assumptions</vt:lpstr>
      <vt:lpstr>Regression : Assumptions</vt:lpstr>
      <vt:lpstr>Regression : Assumptions</vt:lpstr>
      <vt:lpstr> Multiple Linear Regression </vt:lpstr>
      <vt:lpstr> Multiple Linear Regression </vt:lpstr>
      <vt:lpstr> Multiple Linear Regression </vt:lpstr>
      <vt:lpstr> Multiple Linear Regression </vt:lpstr>
      <vt:lpstr>Regression Modelling</vt:lpstr>
      <vt:lpstr>Regression Modelling</vt:lpstr>
      <vt:lpstr> Output Interpretation : Simple Linear Regression</vt:lpstr>
      <vt:lpstr> Output Interpretation : Multiple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Nishanthini M g m</dc:creator>
  <cp:lastModifiedBy>ankit gupta</cp:lastModifiedBy>
  <cp:revision>199</cp:revision>
  <dcterms:created xsi:type="dcterms:W3CDTF">2020-03-09T07:30:05Z</dcterms:created>
  <dcterms:modified xsi:type="dcterms:W3CDTF">2021-07-20T07:40:24Z</dcterms:modified>
</cp:coreProperties>
</file>