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445" r:id="rId3"/>
    <p:sldId id="863" r:id="rId4"/>
    <p:sldId id="859" r:id="rId5"/>
    <p:sldId id="884" r:id="rId6"/>
    <p:sldId id="864" r:id="rId7"/>
    <p:sldId id="865" r:id="rId8"/>
    <p:sldId id="866" r:id="rId9"/>
    <p:sldId id="867" r:id="rId10"/>
    <p:sldId id="870" r:id="rId11"/>
    <p:sldId id="869" r:id="rId12"/>
    <p:sldId id="872" r:id="rId13"/>
    <p:sldId id="871" r:id="rId14"/>
    <p:sldId id="868" r:id="rId15"/>
    <p:sldId id="874" r:id="rId16"/>
    <p:sldId id="873" r:id="rId17"/>
    <p:sldId id="876" r:id="rId18"/>
    <p:sldId id="877" r:id="rId19"/>
    <p:sldId id="883" r:id="rId20"/>
    <p:sldId id="882" r:id="rId21"/>
    <p:sldId id="880" r:id="rId22"/>
    <p:sldId id="825" r:id="rId23"/>
    <p:sldId id="881" r:id="rId24"/>
    <p:sldId id="829" r:id="rId25"/>
    <p:sldId id="831" r:id="rId26"/>
    <p:sldId id="8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1CBD5-EA48-4417-9417-FCB937904D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889A33-2ADB-44CE-B499-92498A4D3D8F}">
      <dgm:prSet phldrT="[Text]" custT="1"/>
      <dgm:spPr/>
      <dgm:t>
        <a:bodyPr/>
        <a:lstStyle/>
        <a:p>
          <a:r>
            <a:rPr lang="en-US" sz="1400" dirty="0"/>
            <a:t>Supervised ML</a:t>
          </a:r>
        </a:p>
        <a:p>
          <a:r>
            <a:rPr lang="en-US" sz="1400" dirty="0"/>
            <a:t>(Target Variables)</a:t>
          </a:r>
          <a:endParaRPr lang="en-IN" sz="1400" dirty="0"/>
        </a:p>
      </dgm:t>
    </dgm:pt>
    <dgm:pt modelId="{76CD1ABF-C343-4DA5-88AF-22F2F408B522}" type="parTrans" cxnId="{9F885522-26CA-4B7A-89E3-238A8EA4E669}">
      <dgm:prSet/>
      <dgm:spPr/>
      <dgm:t>
        <a:bodyPr/>
        <a:lstStyle/>
        <a:p>
          <a:endParaRPr lang="en-IN" sz="1000"/>
        </a:p>
      </dgm:t>
    </dgm:pt>
    <dgm:pt modelId="{8E993672-2FDF-43A0-92CB-A12DB99F7E60}" type="sibTrans" cxnId="{9F885522-26CA-4B7A-89E3-238A8EA4E669}">
      <dgm:prSet/>
      <dgm:spPr/>
      <dgm:t>
        <a:bodyPr/>
        <a:lstStyle/>
        <a:p>
          <a:endParaRPr lang="en-IN" sz="1000"/>
        </a:p>
      </dgm:t>
    </dgm:pt>
    <dgm:pt modelId="{F16EE1EF-E459-4FBB-870C-7EAE8FC52AA8}">
      <dgm:prSet phldrT="[Text]" custT="1"/>
      <dgm:spPr/>
      <dgm:t>
        <a:bodyPr/>
        <a:lstStyle/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gm:t>
    </dgm:pt>
    <dgm:pt modelId="{69CABDB9-5007-43C6-AA54-86F892A32636}" type="parTrans" cxnId="{240A284F-6074-41DB-8E0D-76C5B41FCDEC}">
      <dgm:prSet/>
      <dgm:spPr/>
      <dgm:t>
        <a:bodyPr/>
        <a:lstStyle/>
        <a:p>
          <a:endParaRPr lang="en-IN" sz="1000"/>
        </a:p>
      </dgm:t>
    </dgm:pt>
    <dgm:pt modelId="{7DC32C17-9C19-4C77-AFE1-AD2E27CAD973}" type="sibTrans" cxnId="{240A284F-6074-41DB-8E0D-76C5B41FCDEC}">
      <dgm:prSet/>
      <dgm:spPr/>
      <dgm:t>
        <a:bodyPr/>
        <a:lstStyle/>
        <a:p>
          <a:endParaRPr lang="en-IN" sz="1000"/>
        </a:p>
      </dgm:t>
    </dgm:pt>
    <dgm:pt modelId="{FFC6566D-B217-4030-ABC4-0ACE3317E82E}">
      <dgm:prSet custT="1"/>
      <dgm:spPr/>
      <dgm:t>
        <a:bodyPr/>
        <a:lstStyle/>
        <a:p>
          <a:r>
            <a:rPr lang="en-US" sz="1400" dirty="0"/>
            <a:t>Regression</a:t>
          </a:r>
          <a:endParaRPr lang="en-IN" sz="1400" dirty="0"/>
        </a:p>
      </dgm:t>
    </dgm:pt>
    <dgm:pt modelId="{3D0DAE20-271A-4AD7-9EF7-749F10ADD5B5}" type="parTrans" cxnId="{EB234E0C-441F-468D-8B98-66774D69FCA9}">
      <dgm:prSet/>
      <dgm:spPr/>
      <dgm:t>
        <a:bodyPr/>
        <a:lstStyle/>
        <a:p>
          <a:endParaRPr lang="en-IN" sz="1200"/>
        </a:p>
      </dgm:t>
    </dgm:pt>
    <dgm:pt modelId="{610D6EBA-D306-42D1-9418-3941505BC3FF}" type="sibTrans" cxnId="{EB234E0C-441F-468D-8B98-66774D69FCA9}">
      <dgm:prSet/>
      <dgm:spPr/>
      <dgm:t>
        <a:bodyPr/>
        <a:lstStyle/>
        <a:p>
          <a:endParaRPr lang="en-IN" sz="1200"/>
        </a:p>
      </dgm:t>
    </dgm:pt>
    <dgm:pt modelId="{6220FBFB-3C80-4EAA-BF2F-19A14E80B690}">
      <dgm:prSet custT="1"/>
      <dgm:spPr/>
      <dgm:t>
        <a:bodyPr/>
        <a:lstStyle/>
        <a:p>
          <a:r>
            <a:rPr lang="en-US" sz="1400" dirty="0"/>
            <a:t>Linear Regression (Causal) , Time Series</a:t>
          </a:r>
          <a:endParaRPr lang="en-IN" sz="1400" dirty="0"/>
        </a:p>
      </dgm:t>
    </dgm:pt>
    <dgm:pt modelId="{AB1B5D11-BEBC-46C7-9A78-22051B16C313}" type="parTrans" cxnId="{295353B6-2F5A-40E0-A537-2F065886B32C}">
      <dgm:prSet/>
      <dgm:spPr/>
      <dgm:t>
        <a:bodyPr/>
        <a:lstStyle/>
        <a:p>
          <a:endParaRPr lang="en-IN"/>
        </a:p>
      </dgm:t>
    </dgm:pt>
    <dgm:pt modelId="{9C1090FF-1F50-49FD-8195-C4CE7AE0910A}" type="sibTrans" cxnId="{295353B6-2F5A-40E0-A537-2F065886B32C}">
      <dgm:prSet/>
      <dgm:spPr/>
      <dgm:t>
        <a:bodyPr/>
        <a:lstStyle/>
        <a:p>
          <a:endParaRPr lang="en-IN"/>
        </a:p>
      </dgm:t>
    </dgm:pt>
    <dgm:pt modelId="{BB945297-D97F-48E7-B8EB-419774D2E9BE}">
      <dgm:prSet custT="1"/>
      <dgm:spPr/>
      <dgm:t>
        <a:bodyPr/>
        <a:lstStyle/>
        <a:p>
          <a:r>
            <a:rPr lang="en-US" sz="1400" dirty="0"/>
            <a:t>Logistic Regression , Decision Tree</a:t>
          </a:r>
          <a:endParaRPr lang="en-IN" sz="1400" dirty="0"/>
        </a:p>
      </dgm:t>
    </dgm:pt>
    <dgm:pt modelId="{798927BB-77BB-4C8B-905B-5CB7ADACBC7A}" type="parTrans" cxnId="{C0B81039-80FB-4A05-9995-218B8C791C0B}">
      <dgm:prSet/>
      <dgm:spPr/>
    </dgm:pt>
    <dgm:pt modelId="{B7C58D15-4291-4505-93A4-6B0D52F89D5B}" type="sibTrans" cxnId="{C0B81039-80FB-4A05-9995-218B8C791C0B}">
      <dgm:prSet/>
      <dgm:spPr/>
    </dgm:pt>
    <dgm:pt modelId="{DF5DE229-22AC-4657-9006-0D4C33A85328}" type="pres">
      <dgm:prSet presAssocID="{8781CBD5-EA48-4417-9417-FCB937904D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C972D-BA0A-478A-943A-6864D2AAE205}" type="pres">
      <dgm:prSet presAssocID="{DC889A33-2ADB-44CE-B499-92498A4D3D8F}" presName="hierRoot1" presStyleCnt="0">
        <dgm:presLayoutVars>
          <dgm:hierBranch val="init"/>
        </dgm:presLayoutVars>
      </dgm:prSet>
      <dgm:spPr/>
    </dgm:pt>
    <dgm:pt modelId="{2519BDED-E2DB-4BD9-8438-DC87ACFF044F}" type="pres">
      <dgm:prSet presAssocID="{DC889A33-2ADB-44CE-B499-92498A4D3D8F}" presName="rootComposite1" presStyleCnt="0"/>
      <dgm:spPr/>
    </dgm:pt>
    <dgm:pt modelId="{65635382-5B08-456C-96AB-D85A3C61A94D}" type="pres">
      <dgm:prSet presAssocID="{DC889A33-2ADB-44CE-B499-92498A4D3D8F}" presName="rootText1" presStyleLbl="node0" presStyleIdx="0" presStyleCnt="1">
        <dgm:presLayoutVars>
          <dgm:chPref val="3"/>
        </dgm:presLayoutVars>
      </dgm:prSet>
      <dgm:spPr/>
    </dgm:pt>
    <dgm:pt modelId="{7175B93A-81BE-46C7-9B64-FE3173645DE8}" type="pres">
      <dgm:prSet presAssocID="{DC889A33-2ADB-44CE-B499-92498A4D3D8F}" presName="rootConnector1" presStyleLbl="node1" presStyleIdx="0" presStyleCnt="0"/>
      <dgm:spPr/>
    </dgm:pt>
    <dgm:pt modelId="{B246EC64-6C94-4944-9CAA-7FC0ADF1B4FE}" type="pres">
      <dgm:prSet presAssocID="{DC889A33-2ADB-44CE-B499-92498A4D3D8F}" presName="hierChild2" presStyleCnt="0"/>
      <dgm:spPr/>
    </dgm:pt>
    <dgm:pt modelId="{742C90C9-1601-43A8-8AA1-DBAF0F744752}" type="pres">
      <dgm:prSet presAssocID="{3D0DAE20-271A-4AD7-9EF7-749F10ADD5B5}" presName="Name37" presStyleLbl="parChTrans1D2" presStyleIdx="0" presStyleCnt="2"/>
      <dgm:spPr/>
    </dgm:pt>
    <dgm:pt modelId="{330A3D3C-5A66-44D0-B394-02167E2EC5DD}" type="pres">
      <dgm:prSet presAssocID="{FFC6566D-B217-4030-ABC4-0ACE3317E82E}" presName="hierRoot2" presStyleCnt="0">
        <dgm:presLayoutVars>
          <dgm:hierBranch val="init"/>
        </dgm:presLayoutVars>
      </dgm:prSet>
      <dgm:spPr/>
    </dgm:pt>
    <dgm:pt modelId="{DFC7DACA-1CF4-4AB3-8954-CA66944EF3AB}" type="pres">
      <dgm:prSet presAssocID="{FFC6566D-B217-4030-ABC4-0ACE3317E82E}" presName="rootComposite" presStyleCnt="0"/>
      <dgm:spPr/>
    </dgm:pt>
    <dgm:pt modelId="{AE0604E3-00FA-4F2A-8967-4842F43D2CAA}" type="pres">
      <dgm:prSet presAssocID="{FFC6566D-B217-4030-ABC4-0ACE3317E82E}" presName="rootText" presStyleLbl="node2" presStyleIdx="0" presStyleCnt="2">
        <dgm:presLayoutVars>
          <dgm:chPref val="3"/>
        </dgm:presLayoutVars>
      </dgm:prSet>
      <dgm:spPr/>
    </dgm:pt>
    <dgm:pt modelId="{BF9DA245-A23F-4672-8DA4-E8259FD02F10}" type="pres">
      <dgm:prSet presAssocID="{FFC6566D-B217-4030-ABC4-0ACE3317E82E}" presName="rootConnector" presStyleLbl="node2" presStyleIdx="0" presStyleCnt="2"/>
      <dgm:spPr/>
    </dgm:pt>
    <dgm:pt modelId="{DC0CD54C-138E-4796-977B-C593BD9CFBE6}" type="pres">
      <dgm:prSet presAssocID="{FFC6566D-B217-4030-ABC4-0ACE3317E82E}" presName="hierChild4" presStyleCnt="0"/>
      <dgm:spPr/>
    </dgm:pt>
    <dgm:pt modelId="{54816DF1-7CD4-4E1A-A4F3-D5F71671557A}" type="pres">
      <dgm:prSet presAssocID="{AB1B5D11-BEBC-46C7-9A78-22051B16C313}" presName="Name37" presStyleLbl="parChTrans1D3" presStyleIdx="0" presStyleCnt="2"/>
      <dgm:spPr/>
    </dgm:pt>
    <dgm:pt modelId="{B5F0DDAB-F111-41F2-92FC-F5A1AC1882BC}" type="pres">
      <dgm:prSet presAssocID="{6220FBFB-3C80-4EAA-BF2F-19A14E80B690}" presName="hierRoot2" presStyleCnt="0">
        <dgm:presLayoutVars>
          <dgm:hierBranch val="init"/>
        </dgm:presLayoutVars>
      </dgm:prSet>
      <dgm:spPr/>
    </dgm:pt>
    <dgm:pt modelId="{822D0E19-53E6-4073-A8F1-DC60C9E362F0}" type="pres">
      <dgm:prSet presAssocID="{6220FBFB-3C80-4EAA-BF2F-19A14E80B690}" presName="rootComposite" presStyleCnt="0"/>
      <dgm:spPr/>
    </dgm:pt>
    <dgm:pt modelId="{378C2ECB-4592-4650-828E-D494B11129EA}" type="pres">
      <dgm:prSet presAssocID="{6220FBFB-3C80-4EAA-BF2F-19A14E80B690}" presName="rootText" presStyleLbl="node3" presStyleIdx="0" presStyleCnt="2">
        <dgm:presLayoutVars>
          <dgm:chPref val="3"/>
        </dgm:presLayoutVars>
      </dgm:prSet>
      <dgm:spPr/>
    </dgm:pt>
    <dgm:pt modelId="{5F7055BC-7077-4087-9EAC-96A89BD412C3}" type="pres">
      <dgm:prSet presAssocID="{6220FBFB-3C80-4EAA-BF2F-19A14E80B690}" presName="rootConnector" presStyleLbl="node3" presStyleIdx="0" presStyleCnt="2"/>
      <dgm:spPr/>
    </dgm:pt>
    <dgm:pt modelId="{D6415012-5995-42B5-A4B1-9D8376F6BD6A}" type="pres">
      <dgm:prSet presAssocID="{6220FBFB-3C80-4EAA-BF2F-19A14E80B690}" presName="hierChild4" presStyleCnt="0"/>
      <dgm:spPr/>
    </dgm:pt>
    <dgm:pt modelId="{11626F1F-937A-44CC-9BE4-EEC0ED779687}" type="pres">
      <dgm:prSet presAssocID="{6220FBFB-3C80-4EAA-BF2F-19A14E80B690}" presName="hierChild5" presStyleCnt="0"/>
      <dgm:spPr/>
    </dgm:pt>
    <dgm:pt modelId="{DCFD1EDB-9EF1-4C52-A3E4-DD6D8C19AD1C}" type="pres">
      <dgm:prSet presAssocID="{FFC6566D-B217-4030-ABC4-0ACE3317E82E}" presName="hierChild5" presStyleCnt="0"/>
      <dgm:spPr/>
    </dgm:pt>
    <dgm:pt modelId="{1F9D50AF-8BFD-40E5-A695-21EC689E5AB5}" type="pres">
      <dgm:prSet presAssocID="{69CABDB9-5007-43C6-AA54-86F892A32636}" presName="Name37" presStyleLbl="parChTrans1D2" presStyleIdx="1" presStyleCnt="2"/>
      <dgm:spPr/>
    </dgm:pt>
    <dgm:pt modelId="{50E732F9-76E8-4114-A566-178247D681B9}" type="pres">
      <dgm:prSet presAssocID="{F16EE1EF-E459-4FBB-870C-7EAE8FC52AA8}" presName="hierRoot2" presStyleCnt="0">
        <dgm:presLayoutVars>
          <dgm:hierBranch val="init"/>
        </dgm:presLayoutVars>
      </dgm:prSet>
      <dgm:spPr/>
    </dgm:pt>
    <dgm:pt modelId="{26D4882B-92CE-4DF3-AAAD-C69188CDC3D9}" type="pres">
      <dgm:prSet presAssocID="{F16EE1EF-E459-4FBB-870C-7EAE8FC52AA8}" presName="rootComposite" presStyleCnt="0"/>
      <dgm:spPr/>
    </dgm:pt>
    <dgm:pt modelId="{BCA5D898-99F2-4EBB-9A4C-29265A1BD3E6}" type="pres">
      <dgm:prSet presAssocID="{F16EE1EF-E459-4FBB-870C-7EAE8FC52AA8}" presName="rootText" presStyleLbl="node2" presStyleIdx="1" presStyleCnt="2" custLinFactNeighborX="-739" custLinFactNeighborY="4062">
        <dgm:presLayoutVars>
          <dgm:chPref val="3"/>
        </dgm:presLayoutVars>
      </dgm:prSet>
      <dgm:spPr/>
    </dgm:pt>
    <dgm:pt modelId="{7403C422-6411-4E48-A453-0D4A9D5ABFBE}" type="pres">
      <dgm:prSet presAssocID="{F16EE1EF-E459-4FBB-870C-7EAE8FC52AA8}" presName="rootConnector" presStyleLbl="node2" presStyleIdx="1" presStyleCnt="2"/>
      <dgm:spPr/>
    </dgm:pt>
    <dgm:pt modelId="{4000E2BC-2AF0-437E-B707-C7EF0DE55AD7}" type="pres">
      <dgm:prSet presAssocID="{F16EE1EF-E459-4FBB-870C-7EAE8FC52AA8}" presName="hierChild4" presStyleCnt="0"/>
      <dgm:spPr/>
    </dgm:pt>
    <dgm:pt modelId="{CA8B750B-A26C-464C-8BC5-5ADA3F9EAF68}" type="pres">
      <dgm:prSet presAssocID="{798927BB-77BB-4C8B-905B-5CB7ADACBC7A}" presName="Name37" presStyleLbl="parChTrans1D3" presStyleIdx="1" presStyleCnt="2"/>
      <dgm:spPr/>
    </dgm:pt>
    <dgm:pt modelId="{9817881B-6631-479C-85D8-EB6C8825F15D}" type="pres">
      <dgm:prSet presAssocID="{BB945297-D97F-48E7-B8EB-419774D2E9BE}" presName="hierRoot2" presStyleCnt="0">
        <dgm:presLayoutVars>
          <dgm:hierBranch val="init"/>
        </dgm:presLayoutVars>
      </dgm:prSet>
      <dgm:spPr/>
    </dgm:pt>
    <dgm:pt modelId="{D7CC9BFA-D615-407E-A3E3-3645495031C0}" type="pres">
      <dgm:prSet presAssocID="{BB945297-D97F-48E7-B8EB-419774D2E9BE}" presName="rootComposite" presStyleCnt="0"/>
      <dgm:spPr/>
    </dgm:pt>
    <dgm:pt modelId="{F055DC32-003E-4528-8A8F-5CB75536F0DB}" type="pres">
      <dgm:prSet presAssocID="{BB945297-D97F-48E7-B8EB-419774D2E9BE}" presName="rootText" presStyleLbl="node3" presStyleIdx="1" presStyleCnt="2">
        <dgm:presLayoutVars>
          <dgm:chPref val="3"/>
        </dgm:presLayoutVars>
      </dgm:prSet>
      <dgm:spPr/>
    </dgm:pt>
    <dgm:pt modelId="{FF326236-AD55-48FA-AE68-F3DBF832AFFD}" type="pres">
      <dgm:prSet presAssocID="{BB945297-D97F-48E7-B8EB-419774D2E9BE}" presName="rootConnector" presStyleLbl="node3" presStyleIdx="1" presStyleCnt="2"/>
      <dgm:spPr/>
    </dgm:pt>
    <dgm:pt modelId="{BB96D2F9-8A4B-458D-965C-56CA8A4DEF89}" type="pres">
      <dgm:prSet presAssocID="{BB945297-D97F-48E7-B8EB-419774D2E9BE}" presName="hierChild4" presStyleCnt="0"/>
      <dgm:spPr/>
    </dgm:pt>
    <dgm:pt modelId="{5C192412-5236-4221-A316-82EEFCA58783}" type="pres">
      <dgm:prSet presAssocID="{BB945297-D97F-48E7-B8EB-419774D2E9BE}" presName="hierChild5" presStyleCnt="0"/>
      <dgm:spPr/>
    </dgm:pt>
    <dgm:pt modelId="{A0ADD72C-5B56-4B61-80BB-C7A9803F82D1}" type="pres">
      <dgm:prSet presAssocID="{F16EE1EF-E459-4FBB-870C-7EAE8FC52AA8}" presName="hierChild5" presStyleCnt="0"/>
      <dgm:spPr/>
    </dgm:pt>
    <dgm:pt modelId="{CD5F1BB2-EFF7-45CB-B124-5DE65034C933}" type="pres">
      <dgm:prSet presAssocID="{DC889A33-2ADB-44CE-B499-92498A4D3D8F}" presName="hierChild3" presStyleCnt="0"/>
      <dgm:spPr/>
    </dgm:pt>
  </dgm:ptLst>
  <dgm:cxnLst>
    <dgm:cxn modelId="{EB234E0C-441F-468D-8B98-66774D69FCA9}" srcId="{DC889A33-2ADB-44CE-B499-92498A4D3D8F}" destId="{FFC6566D-B217-4030-ABC4-0ACE3317E82E}" srcOrd="0" destOrd="0" parTransId="{3D0DAE20-271A-4AD7-9EF7-749F10ADD5B5}" sibTransId="{610D6EBA-D306-42D1-9418-3941505BC3FF}"/>
    <dgm:cxn modelId="{362A0C21-73B4-4C96-B92F-6FE72634B34D}" type="presOf" srcId="{8781CBD5-EA48-4417-9417-FCB937904D6B}" destId="{DF5DE229-22AC-4657-9006-0D4C33A85328}" srcOrd="0" destOrd="0" presId="urn:microsoft.com/office/officeart/2005/8/layout/orgChart1"/>
    <dgm:cxn modelId="{9F885522-26CA-4B7A-89E3-238A8EA4E669}" srcId="{8781CBD5-EA48-4417-9417-FCB937904D6B}" destId="{DC889A33-2ADB-44CE-B499-92498A4D3D8F}" srcOrd="0" destOrd="0" parTransId="{76CD1ABF-C343-4DA5-88AF-22F2F408B522}" sibTransId="{8E993672-2FDF-43A0-92CB-A12DB99F7E60}"/>
    <dgm:cxn modelId="{C0B81039-80FB-4A05-9995-218B8C791C0B}" srcId="{F16EE1EF-E459-4FBB-870C-7EAE8FC52AA8}" destId="{BB945297-D97F-48E7-B8EB-419774D2E9BE}" srcOrd="0" destOrd="0" parTransId="{798927BB-77BB-4C8B-905B-5CB7ADACBC7A}" sibTransId="{B7C58D15-4291-4505-93A4-6B0D52F89D5B}"/>
    <dgm:cxn modelId="{F87C2762-302E-4C1A-92C3-1F24B0079931}" type="presOf" srcId="{798927BB-77BB-4C8B-905B-5CB7ADACBC7A}" destId="{CA8B750B-A26C-464C-8BC5-5ADA3F9EAF68}" srcOrd="0" destOrd="0" presId="urn:microsoft.com/office/officeart/2005/8/layout/orgChart1"/>
    <dgm:cxn modelId="{BB022149-163E-4538-AD28-7BC19D9BC991}" type="presOf" srcId="{DC889A33-2ADB-44CE-B499-92498A4D3D8F}" destId="{65635382-5B08-456C-96AB-D85A3C61A94D}" srcOrd="0" destOrd="0" presId="urn:microsoft.com/office/officeart/2005/8/layout/orgChart1"/>
    <dgm:cxn modelId="{240A284F-6074-41DB-8E0D-76C5B41FCDEC}" srcId="{DC889A33-2ADB-44CE-B499-92498A4D3D8F}" destId="{F16EE1EF-E459-4FBB-870C-7EAE8FC52AA8}" srcOrd="1" destOrd="0" parTransId="{69CABDB9-5007-43C6-AA54-86F892A32636}" sibTransId="{7DC32C17-9C19-4C77-AFE1-AD2E27CAD973}"/>
    <dgm:cxn modelId="{2ABE3F8E-7467-4B4E-83EA-0B298797876B}" type="presOf" srcId="{F16EE1EF-E459-4FBB-870C-7EAE8FC52AA8}" destId="{BCA5D898-99F2-4EBB-9A4C-29265A1BD3E6}" srcOrd="0" destOrd="0" presId="urn:microsoft.com/office/officeart/2005/8/layout/orgChart1"/>
    <dgm:cxn modelId="{5E579A92-6DE7-4335-A3D9-0EAC8D382F7D}" type="presOf" srcId="{69CABDB9-5007-43C6-AA54-86F892A32636}" destId="{1F9D50AF-8BFD-40E5-A695-21EC689E5AB5}" srcOrd="0" destOrd="0" presId="urn:microsoft.com/office/officeart/2005/8/layout/orgChart1"/>
    <dgm:cxn modelId="{E2BAF193-82F1-4409-B4B0-D151B99889D8}" type="presOf" srcId="{F16EE1EF-E459-4FBB-870C-7EAE8FC52AA8}" destId="{7403C422-6411-4E48-A453-0D4A9D5ABFBE}" srcOrd="1" destOrd="0" presId="urn:microsoft.com/office/officeart/2005/8/layout/orgChart1"/>
    <dgm:cxn modelId="{053F37A1-BB87-48C8-A4B7-339D2D34CC16}" type="presOf" srcId="{3D0DAE20-271A-4AD7-9EF7-749F10ADD5B5}" destId="{742C90C9-1601-43A8-8AA1-DBAF0F744752}" srcOrd="0" destOrd="0" presId="urn:microsoft.com/office/officeart/2005/8/layout/orgChart1"/>
    <dgm:cxn modelId="{54B1E4A1-3962-4183-979A-3ADAA981F805}" type="presOf" srcId="{6220FBFB-3C80-4EAA-BF2F-19A14E80B690}" destId="{5F7055BC-7077-4087-9EAC-96A89BD412C3}" srcOrd="1" destOrd="0" presId="urn:microsoft.com/office/officeart/2005/8/layout/orgChart1"/>
    <dgm:cxn modelId="{5A2118B0-9E48-4F77-8791-4659BEDA8335}" type="presOf" srcId="{BB945297-D97F-48E7-B8EB-419774D2E9BE}" destId="{F055DC32-003E-4528-8A8F-5CB75536F0DB}" srcOrd="0" destOrd="0" presId="urn:microsoft.com/office/officeart/2005/8/layout/orgChart1"/>
    <dgm:cxn modelId="{295353B6-2F5A-40E0-A537-2F065886B32C}" srcId="{FFC6566D-B217-4030-ABC4-0ACE3317E82E}" destId="{6220FBFB-3C80-4EAA-BF2F-19A14E80B690}" srcOrd="0" destOrd="0" parTransId="{AB1B5D11-BEBC-46C7-9A78-22051B16C313}" sibTransId="{9C1090FF-1F50-49FD-8195-C4CE7AE0910A}"/>
    <dgm:cxn modelId="{9395A4BC-ADA1-4919-9984-613E8FFFA397}" type="presOf" srcId="{BB945297-D97F-48E7-B8EB-419774D2E9BE}" destId="{FF326236-AD55-48FA-AE68-F3DBF832AFFD}" srcOrd="1" destOrd="0" presId="urn:microsoft.com/office/officeart/2005/8/layout/orgChart1"/>
    <dgm:cxn modelId="{48A4CCD2-3A9E-48A4-A257-E71B0CD1D798}" type="presOf" srcId="{AB1B5D11-BEBC-46C7-9A78-22051B16C313}" destId="{54816DF1-7CD4-4E1A-A4F3-D5F71671557A}" srcOrd="0" destOrd="0" presId="urn:microsoft.com/office/officeart/2005/8/layout/orgChart1"/>
    <dgm:cxn modelId="{E702A1D4-80CE-4ECB-B06D-E993772AB6CD}" type="presOf" srcId="{6220FBFB-3C80-4EAA-BF2F-19A14E80B690}" destId="{378C2ECB-4592-4650-828E-D494B11129EA}" srcOrd="0" destOrd="0" presId="urn:microsoft.com/office/officeart/2005/8/layout/orgChart1"/>
    <dgm:cxn modelId="{57819DE6-37FF-43F6-BA8F-B1BF633A0F1B}" type="presOf" srcId="{FFC6566D-B217-4030-ABC4-0ACE3317E82E}" destId="{BF9DA245-A23F-4672-8DA4-E8259FD02F10}" srcOrd="1" destOrd="0" presId="urn:microsoft.com/office/officeart/2005/8/layout/orgChart1"/>
    <dgm:cxn modelId="{C3ED57EE-3BED-4155-AA2A-075F6C89631B}" type="presOf" srcId="{FFC6566D-B217-4030-ABC4-0ACE3317E82E}" destId="{AE0604E3-00FA-4F2A-8967-4842F43D2CAA}" srcOrd="0" destOrd="0" presId="urn:microsoft.com/office/officeart/2005/8/layout/orgChart1"/>
    <dgm:cxn modelId="{63A8CDFB-554C-4F11-9C74-6EDE249A79D4}" type="presOf" srcId="{DC889A33-2ADB-44CE-B499-92498A4D3D8F}" destId="{7175B93A-81BE-46C7-9B64-FE3173645DE8}" srcOrd="1" destOrd="0" presId="urn:microsoft.com/office/officeart/2005/8/layout/orgChart1"/>
    <dgm:cxn modelId="{9475A21C-2549-4EA8-A2DA-5894E8650A1C}" type="presParOf" srcId="{DF5DE229-22AC-4657-9006-0D4C33A85328}" destId="{0DAC972D-BA0A-478A-943A-6864D2AAE205}" srcOrd="0" destOrd="0" presId="urn:microsoft.com/office/officeart/2005/8/layout/orgChart1"/>
    <dgm:cxn modelId="{785A3EC0-920D-4935-8F29-4CB315224D7B}" type="presParOf" srcId="{0DAC972D-BA0A-478A-943A-6864D2AAE205}" destId="{2519BDED-E2DB-4BD9-8438-DC87ACFF044F}" srcOrd="0" destOrd="0" presId="urn:microsoft.com/office/officeart/2005/8/layout/orgChart1"/>
    <dgm:cxn modelId="{0ADEB850-DFD3-4A8F-B818-99891D837D53}" type="presParOf" srcId="{2519BDED-E2DB-4BD9-8438-DC87ACFF044F}" destId="{65635382-5B08-456C-96AB-D85A3C61A94D}" srcOrd="0" destOrd="0" presId="urn:microsoft.com/office/officeart/2005/8/layout/orgChart1"/>
    <dgm:cxn modelId="{5DEB9F69-5A54-4D8E-8053-91CE0A5881A1}" type="presParOf" srcId="{2519BDED-E2DB-4BD9-8438-DC87ACFF044F}" destId="{7175B93A-81BE-46C7-9B64-FE3173645DE8}" srcOrd="1" destOrd="0" presId="urn:microsoft.com/office/officeart/2005/8/layout/orgChart1"/>
    <dgm:cxn modelId="{D2120C34-A5A5-4D60-A34D-935256BA64BA}" type="presParOf" srcId="{0DAC972D-BA0A-478A-943A-6864D2AAE205}" destId="{B246EC64-6C94-4944-9CAA-7FC0ADF1B4FE}" srcOrd="1" destOrd="0" presId="urn:microsoft.com/office/officeart/2005/8/layout/orgChart1"/>
    <dgm:cxn modelId="{F3B09E5F-DF91-4129-973E-52C39771A69D}" type="presParOf" srcId="{B246EC64-6C94-4944-9CAA-7FC0ADF1B4FE}" destId="{742C90C9-1601-43A8-8AA1-DBAF0F744752}" srcOrd="0" destOrd="0" presId="urn:microsoft.com/office/officeart/2005/8/layout/orgChart1"/>
    <dgm:cxn modelId="{5270A075-8008-4114-ADB3-ADFDE3B9B308}" type="presParOf" srcId="{B246EC64-6C94-4944-9CAA-7FC0ADF1B4FE}" destId="{330A3D3C-5A66-44D0-B394-02167E2EC5DD}" srcOrd="1" destOrd="0" presId="urn:microsoft.com/office/officeart/2005/8/layout/orgChart1"/>
    <dgm:cxn modelId="{B958E3D8-9319-456A-8D51-55C4A9BE5DA6}" type="presParOf" srcId="{330A3D3C-5A66-44D0-B394-02167E2EC5DD}" destId="{DFC7DACA-1CF4-4AB3-8954-CA66944EF3AB}" srcOrd="0" destOrd="0" presId="urn:microsoft.com/office/officeart/2005/8/layout/orgChart1"/>
    <dgm:cxn modelId="{F0C3D390-AEE8-49A3-AB26-5194340AFE41}" type="presParOf" srcId="{DFC7DACA-1CF4-4AB3-8954-CA66944EF3AB}" destId="{AE0604E3-00FA-4F2A-8967-4842F43D2CAA}" srcOrd="0" destOrd="0" presId="urn:microsoft.com/office/officeart/2005/8/layout/orgChart1"/>
    <dgm:cxn modelId="{4E8B6728-BA10-47CD-833A-ACC939537F50}" type="presParOf" srcId="{DFC7DACA-1CF4-4AB3-8954-CA66944EF3AB}" destId="{BF9DA245-A23F-4672-8DA4-E8259FD02F10}" srcOrd="1" destOrd="0" presId="urn:microsoft.com/office/officeart/2005/8/layout/orgChart1"/>
    <dgm:cxn modelId="{9722D8EB-5E09-4378-A6FA-7A31AC85ABB4}" type="presParOf" srcId="{330A3D3C-5A66-44D0-B394-02167E2EC5DD}" destId="{DC0CD54C-138E-4796-977B-C593BD9CFBE6}" srcOrd="1" destOrd="0" presId="urn:microsoft.com/office/officeart/2005/8/layout/orgChart1"/>
    <dgm:cxn modelId="{E8F14D5E-0750-4560-BF40-3703CF6E811D}" type="presParOf" srcId="{DC0CD54C-138E-4796-977B-C593BD9CFBE6}" destId="{54816DF1-7CD4-4E1A-A4F3-D5F71671557A}" srcOrd="0" destOrd="0" presId="urn:microsoft.com/office/officeart/2005/8/layout/orgChart1"/>
    <dgm:cxn modelId="{C427A36B-A1EB-4B7F-BBC3-7ABA693912F3}" type="presParOf" srcId="{DC0CD54C-138E-4796-977B-C593BD9CFBE6}" destId="{B5F0DDAB-F111-41F2-92FC-F5A1AC1882BC}" srcOrd="1" destOrd="0" presId="urn:microsoft.com/office/officeart/2005/8/layout/orgChart1"/>
    <dgm:cxn modelId="{34586C6E-8DB3-4444-B798-F22904988F24}" type="presParOf" srcId="{B5F0DDAB-F111-41F2-92FC-F5A1AC1882BC}" destId="{822D0E19-53E6-4073-A8F1-DC60C9E362F0}" srcOrd="0" destOrd="0" presId="urn:microsoft.com/office/officeart/2005/8/layout/orgChart1"/>
    <dgm:cxn modelId="{FC48C23A-99EA-42AE-9243-56F8FC53D51C}" type="presParOf" srcId="{822D0E19-53E6-4073-A8F1-DC60C9E362F0}" destId="{378C2ECB-4592-4650-828E-D494B11129EA}" srcOrd="0" destOrd="0" presId="urn:microsoft.com/office/officeart/2005/8/layout/orgChart1"/>
    <dgm:cxn modelId="{B0B5B814-BB58-441D-8420-F213C773C5CF}" type="presParOf" srcId="{822D0E19-53E6-4073-A8F1-DC60C9E362F0}" destId="{5F7055BC-7077-4087-9EAC-96A89BD412C3}" srcOrd="1" destOrd="0" presId="urn:microsoft.com/office/officeart/2005/8/layout/orgChart1"/>
    <dgm:cxn modelId="{7A8F90E0-5E09-44BF-AA14-4C3238FD91E5}" type="presParOf" srcId="{B5F0DDAB-F111-41F2-92FC-F5A1AC1882BC}" destId="{D6415012-5995-42B5-A4B1-9D8376F6BD6A}" srcOrd="1" destOrd="0" presId="urn:microsoft.com/office/officeart/2005/8/layout/orgChart1"/>
    <dgm:cxn modelId="{C602ACE9-8562-48E5-BC0E-C7343E56E223}" type="presParOf" srcId="{B5F0DDAB-F111-41F2-92FC-F5A1AC1882BC}" destId="{11626F1F-937A-44CC-9BE4-EEC0ED779687}" srcOrd="2" destOrd="0" presId="urn:microsoft.com/office/officeart/2005/8/layout/orgChart1"/>
    <dgm:cxn modelId="{142F6BDB-4999-4CE6-A580-7BF5FEFDAB7C}" type="presParOf" srcId="{330A3D3C-5A66-44D0-B394-02167E2EC5DD}" destId="{DCFD1EDB-9EF1-4C52-A3E4-DD6D8C19AD1C}" srcOrd="2" destOrd="0" presId="urn:microsoft.com/office/officeart/2005/8/layout/orgChart1"/>
    <dgm:cxn modelId="{9FB98EFD-4CEA-45FF-85CA-54BB73FD7FB3}" type="presParOf" srcId="{B246EC64-6C94-4944-9CAA-7FC0ADF1B4FE}" destId="{1F9D50AF-8BFD-40E5-A695-21EC689E5AB5}" srcOrd="2" destOrd="0" presId="urn:microsoft.com/office/officeart/2005/8/layout/orgChart1"/>
    <dgm:cxn modelId="{1A557454-35D4-4E57-B79D-7868D73FB092}" type="presParOf" srcId="{B246EC64-6C94-4944-9CAA-7FC0ADF1B4FE}" destId="{50E732F9-76E8-4114-A566-178247D681B9}" srcOrd="3" destOrd="0" presId="urn:microsoft.com/office/officeart/2005/8/layout/orgChart1"/>
    <dgm:cxn modelId="{CDF4D205-05C3-4C4D-A65D-ADF26DAED198}" type="presParOf" srcId="{50E732F9-76E8-4114-A566-178247D681B9}" destId="{26D4882B-92CE-4DF3-AAAD-C69188CDC3D9}" srcOrd="0" destOrd="0" presId="urn:microsoft.com/office/officeart/2005/8/layout/orgChart1"/>
    <dgm:cxn modelId="{B8729F54-42CC-4EA5-984D-7AC63151FDC3}" type="presParOf" srcId="{26D4882B-92CE-4DF3-AAAD-C69188CDC3D9}" destId="{BCA5D898-99F2-4EBB-9A4C-29265A1BD3E6}" srcOrd="0" destOrd="0" presId="urn:microsoft.com/office/officeart/2005/8/layout/orgChart1"/>
    <dgm:cxn modelId="{66CD142D-C374-45CE-98B7-17D8D5C35A66}" type="presParOf" srcId="{26D4882B-92CE-4DF3-AAAD-C69188CDC3D9}" destId="{7403C422-6411-4E48-A453-0D4A9D5ABFBE}" srcOrd="1" destOrd="0" presId="urn:microsoft.com/office/officeart/2005/8/layout/orgChart1"/>
    <dgm:cxn modelId="{C97493EA-2BE8-4DAC-BE01-3A63D3199D86}" type="presParOf" srcId="{50E732F9-76E8-4114-A566-178247D681B9}" destId="{4000E2BC-2AF0-437E-B707-C7EF0DE55AD7}" srcOrd="1" destOrd="0" presId="urn:microsoft.com/office/officeart/2005/8/layout/orgChart1"/>
    <dgm:cxn modelId="{525BEE0A-988D-4D51-9CC8-5D720EF4ED0F}" type="presParOf" srcId="{4000E2BC-2AF0-437E-B707-C7EF0DE55AD7}" destId="{CA8B750B-A26C-464C-8BC5-5ADA3F9EAF68}" srcOrd="0" destOrd="0" presId="urn:microsoft.com/office/officeart/2005/8/layout/orgChart1"/>
    <dgm:cxn modelId="{17981CEB-F79B-4167-B311-DE8E3F550831}" type="presParOf" srcId="{4000E2BC-2AF0-437E-B707-C7EF0DE55AD7}" destId="{9817881B-6631-479C-85D8-EB6C8825F15D}" srcOrd="1" destOrd="0" presId="urn:microsoft.com/office/officeart/2005/8/layout/orgChart1"/>
    <dgm:cxn modelId="{661318CB-E89B-4B97-B5FE-C1F52F884F90}" type="presParOf" srcId="{9817881B-6631-479C-85D8-EB6C8825F15D}" destId="{D7CC9BFA-D615-407E-A3E3-3645495031C0}" srcOrd="0" destOrd="0" presId="urn:microsoft.com/office/officeart/2005/8/layout/orgChart1"/>
    <dgm:cxn modelId="{7C41E16B-BCCC-4087-909C-43789ED34BA0}" type="presParOf" srcId="{D7CC9BFA-D615-407E-A3E3-3645495031C0}" destId="{F055DC32-003E-4528-8A8F-5CB75536F0DB}" srcOrd="0" destOrd="0" presId="urn:microsoft.com/office/officeart/2005/8/layout/orgChart1"/>
    <dgm:cxn modelId="{92B1AEEC-3799-45CB-B12C-895AC2A3D52B}" type="presParOf" srcId="{D7CC9BFA-D615-407E-A3E3-3645495031C0}" destId="{FF326236-AD55-48FA-AE68-F3DBF832AFFD}" srcOrd="1" destOrd="0" presId="urn:microsoft.com/office/officeart/2005/8/layout/orgChart1"/>
    <dgm:cxn modelId="{765B3377-9D2A-4FA9-A80C-E0950C3BAAC5}" type="presParOf" srcId="{9817881B-6631-479C-85D8-EB6C8825F15D}" destId="{BB96D2F9-8A4B-458D-965C-56CA8A4DEF89}" srcOrd="1" destOrd="0" presId="urn:microsoft.com/office/officeart/2005/8/layout/orgChart1"/>
    <dgm:cxn modelId="{97F9642F-4778-4CDA-9F59-3AE7A204A6F3}" type="presParOf" srcId="{9817881B-6631-479C-85D8-EB6C8825F15D}" destId="{5C192412-5236-4221-A316-82EEFCA58783}" srcOrd="2" destOrd="0" presId="urn:microsoft.com/office/officeart/2005/8/layout/orgChart1"/>
    <dgm:cxn modelId="{4FA26AE1-D7FD-4DF4-9FC4-9134341A4826}" type="presParOf" srcId="{50E732F9-76E8-4114-A566-178247D681B9}" destId="{A0ADD72C-5B56-4B61-80BB-C7A9803F82D1}" srcOrd="2" destOrd="0" presId="urn:microsoft.com/office/officeart/2005/8/layout/orgChart1"/>
    <dgm:cxn modelId="{BABF2958-4CF9-482A-B134-F0138ACA1FA9}" type="presParOf" srcId="{0DAC972D-BA0A-478A-943A-6864D2AAE205}" destId="{CD5F1BB2-EFF7-45CB-B124-5DE65034C9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750B-A26C-464C-8BC5-5ADA3F9EAF68}">
      <dsp:nvSpPr>
        <dsp:cNvPr id="0" name=""/>
        <dsp:cNvSpPr/>
      </dsp:nvSpPr>
      <dsp:spPr>
        <a:xfrm>
          <a:off x="3556504" y="2760598"/>
          <a:ext cx="352749" cy="98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453"/>
              </a:lnTo>
              <a:lnTo>
                <a:pt x="352749" y="9854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D50AF-8BFD-40E5-A695-21EC689E5AB5}">
      <dsp:nvSpPr>
        <dsp:cNvPr id="0" name=""/>
        <dsp:cNvSpPr/>
      </dsp:nvSpPr>
      <dsp:spPr>
        <a:xfrm>
          <a:off x="3113611" y="1123794"/>
          <a:ext cx="1339390" cy="51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50"/>
              </a:lnTo>
              <a:lnTo>
                <a:pt x="1339390" y="280850"/>
              </a:lnTo>
              <a:lnTo>
                <a:pt x="1339390" y="5161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16DF1-7CD4-4E1A-A4F3-D5F71671557A}">
      <dsp:nvSpPr>
        <dsp:cNvPr id="0" name=""/>
        <dsp:cNvSpPr/>
      </dsp:nvSpPr>
      <dsp:spPr>
        <a:xfrm>
          <a:off x="861160" y="2715078"/>
          <a:ext cx="336186" cy="103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972"/>
              </a:lnTo>
              <a:lnTo>
                <a:pt x="336186" y="10309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90C9-1601-43A8-8AA1-DBAF0F744752}">
      <dsp:nvSpPr>
        <dsp:cNvPr id="0" name=""/>
        <dsp:cNvSpPr/>
      </dsp:nvSpPr>
      <dsp:spPr>
        <a:xfrm>
          <a:off x="1757658" y="1123794"/>
          <a:ext cx="1355953" cy="470661"/>
        </a:xfrm>
        <a:custGeom>
          <a:avLst/>
          <a:gdLst/>
          <a:ahLst/>
          <a:cxnLst/>
          <a:rect l="0" t="0" r="0" b="0"/>
          <a:pathLst>
            <a:path>
              <a:moveTo>
                <a:pt x="1355953" y="0"/>
              </a:moveTo>
              <a:lnTo>
                <a:pt x="1355953" y="235330"/>
              </a:lnTo>
              <a:lnTo>
                <a:pt x="0" y="235330"/>
              </a:lnTo>
              <a:lnTo>
                <a:pt x="0" y="4706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35382-5B08-456C-96AB-D85A3C61A94D}">
      <dsp:nvSpPr>
        <dsp:cNvPr id="0" name=""/>
        <dsp:cNvSpPr/>
      </dsp:nvSpPr>
      <dsp:spPr>
        <a:xfrm>
          <a:off x="1992989" y="3171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(Target Variables)</a:t>
          </a:r>
          <a:endParaRPr lang="en-IN" sz="1400" kern="1200" dirty="0"/>
        </a:p>
      </dsp:txBody>
      <dsp:txXfrm>
        <a:off x="1992989" y="3171"/>
        <a:ext cx="2241245" cy="1120622"/>
      </dsp:txXfrm>
    </dsp:sp>
    <dsp:sp modelId="{AE0604E3-00FA-4F2A-8967-4842F43D2CAA}">
      <dsp:nvSpPr>
        <dsp:cNvPr id="0" name=""/>
        <dsp:cNvSpPr/>
      </dsp:nvSpPr>
      <dsp:spPr>
        <a:xfrm>
          <a:off x="637035" y="159445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  <a:endParaRPr lang="en-IN" sz="1400" kern="1200" dirty="0"/>
        </a:p>
      </dsp:txBody>
      <dsp:txXfrm>
        <a:off x="637035" y="1594455"/>
        <a:ext cx="2241245" cy="1120622"/>
      </dsp:txXfrm>
    </dsp:sp>
    <dsp:sp modelId="{378C2ECB-4592-4650-828E-D494B11129EA}">
      <dsp:nvSpPr>
        <dsp:cNvPr id="0" name=""/>
        <dsp:cNvSpPr/>
      </dsp:nvSpPr>
      <dsp:spPr>
        <a:xfrm>
          <a:off x="1197347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(Causal) , Time Series</a:t>
          </a:r>
          <a:endParaRPr lang="en-IN" sz="1400" kern="1200" dirty="0"/>
        </a:p>
      </dsp:txBody>
      <dsp:txXfrm>
        <a:off x="1197347" y="3185739"/>
        <a:ext cx="2241245" cy="1120622"/>
      </dsp:txXfrm>
    </dsp:sp>
    <dsp:sp modelId="{BCA5D898-99F2-4EBB-9A4C-29265A1BD3E6}">
      <dsp:nvSpPr>
        <dsp:cNvPr id="0" name=""/>
        <dsp:cNvSpPr/>
      </dsp:nvSpPr>
      <dsp:spPr>
        <a:xfrm>
          <a:off x="3332379" y="163997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sp:txBody>
      <dsp:txXfrm>
        <a:off x="3332379" y="1639975"/>
        <a:ext cx="2241245" cy="1120622"/>
      </dsp:txXfrm>
    </dsp:sp>
    <dsp:sp modelId="{F055DC32-003E-4528-8A8F-5CB75536F0DB}">
      <dsp:nvSpPr>
        <dsp:cNvPr id="0" name=""/>
        <dsp:cNvSpPr/>
      </dsp:nvSpPr>
      <dsp:spPr>
        <a:xfrm>
          <a:off x="3909253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 , Decision Tree</a:t>
          </a:r>
          <a:endParaRPr lang="en-IN" sz="1400" kern="1200" dirty="0"/>
        </a:p>
      </dsp:txBody>
      <dsp:txXfrm>
        <a:off x="3909253" y="3185739"/>
        <a:ext cx="2241245" cy="112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AD607-F1CB-497E-834F-6FD6D3498D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83FB-237D-41FC-9EF2-5B787F86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0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70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542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983FB-237D-41FC-9EF2-5B787F86ACA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983FB-237D-41FC-9EF2-5B787F86ACA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3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90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40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983FB-237D-41FC-9EF2-5B787F86ACA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verfitt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type of function is called sigmoid function.</a:t>
            </a:r>
          </a:p>
          <a:p>
            <a:pPr marL="0" indent="0">
              <a:buNone/>
            </a:pPr>
            <a:endParaRPr lang="en-IN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Sigmoid functions most often show a return value (y axis) in the range 0 to 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/>
              <p:nvPr/>
            </p:nvSpPr>
            <p:spPr>
              <a:xfrm>
                <a:off x="7787149" y="1619165"/>
                <a:ext cx="3170903" cy="8179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49" y="1619165"/>
                <a:ext cx="3170903" cy="817981"/>
              </a:xfrm>
              <a:prstGeom prst="rect">
                <a:avLst/>
              </a:prstGeom>
              <a:blipFill>
                <a:blip r:embed="rId2"/>
                <a:stretch>
                  <a:fillRect l="-2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E1732B-12F0-4412-944F-270EA2EFA47A}"/>
              </a:ext>
            </a:extLst>
          </p:cNvPr>
          <p:cNvCxnSpPr>
            <a:cxnSpLocks/>
          </p:cNvCxnSpPr>
          <p:nvPr/>
        </p:nvCxnSpPr>
        <p:spPr>
          <a:xfrm>
            <a:off x="5817693" y="2013406"/>
            <a:ext cx="1946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o.medium.com/max/2320/1*dm6ZaX5fuSmuVvM4Ds-vcg.jpeg">
            <a:extLst>
              <a:ext uri="{FF2B5EF4-FFF2-40B4-BE49-F238E27FC236}">
                <a16:creationId xmlns:a16="http://schemas.microsoft.com/office/drawing/2014/main" id="{F096B37C-7C00-468F-AD4C-C33026D65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7"/>
          <a:stretch/>
        </p:blipFill>
        <p:spPr bwMode="auto">
          <a:xfrm>
            <a:off x="3569109" y="3599705"/>
            <a:ext cx="3834581" cy="25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1D96D-4A37-4488-91D9-08CCBA84BC9E}"/>
              </a:ext>
            </a:extLst>
          </p:cNvPr>
          <p:cNvCxnSpPr>
            <a:cxnSpLocks/>
          </p:cNvCxnSpPr>
          <p:nvPr/>
        </p:nvCxnSpPr>
        <p:spPr>
          <a:xfrm flipH="1">
            <a:off x="5815779" y="4572851"/>
            <a:ext cx="227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6A5BFB-1A89-4C23-B85B-216A2B4E1BFD}"/>
              </a:ext>
            </a:extLst>
          </p:cNvPr>
          <p:cNvSpPr txBox="1"/>
          <p:nvPr/>
        </p:nvSpPr>
        <p:spPr>
          <a:xfrm>
            <a:off x="8231686" y="4325941"/>
            <a:ext cx="223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curve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sometimes referred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S-curve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396"/>
            <a:ext cx="10280718" cy="500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 level cut off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Model produces an estimated probability of being a “1”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 we can define a threshold level to assign a label to outcome.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For a bank loan default  problem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 is default . 1 = default , 0 = non-default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s://miro.medium.com/max/2320/1*dm6ZaX5fuSmuVvM4Ds-vcg.jpeg">
            <a:extLst>
              <a:ext uri="{FF2B5EF4-FFF2-40B4-BE49-F238E27FC236}">
                <a16:creationId xmlns:a16="http://schemas.microsoft.com/office/drawing/2014/main" id="{E8D5151B-174B-4FEB-9A8A-9085CFB66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7"/>
          <a:stretch/>
        </p:blipFill>
        <p:spPr bwMode="auto">
          <a:xfrm>
            <a:off x="7680085" y="2965196"/>
            <a:ext cx="3834581" cy="25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6F176-41B0-4110-A9B4-2A3E34C4891F}"/>
                  </a:ext>
                </a:extLst>
              </p:cNvPr>
              <p:cNvSpPr txBox="1"/>
              <p:nvPr/>
            </p:nvSpPr>
            <p:spPr>
              <a:xfrm>
                <a:off x="7787149" y="1895806"/>
                <a:ext cx="3170903" cy="703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6F176-41B0-4110-A9B4-2A3E34C4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49" y="1895806"/>
                <a:ext cx="3170903" cy="703013"/>
              </a:xfrm>
              <a:prstGeom prst="rect">
                <a:avLst/>
              </a:prstGeom>
              <a:blipFill>
                <a:blip r:embed="rId3"/>
                <a:stretch>
                  <a:fillRect l="-2677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2009CD-206C-4B56-88DC-2F1B74971172}"/>
                  </a:ext>
                </a:extLst>
              </p:cNvPr>
              <p:cNvSpPr txBox="1"/>
              <p:nvPr/>
            </p:nvSpPr>
            <p:spPr>
              <a:xfrm>
                <a:off x="1478120" y="4415437"/>
                <a:ext cx="4322368" cy="7981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(1.2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23∗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𝐴𝑔𝑒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2009CD-206C-4B56-88DC-2F1B7497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20" y="4415437"/>
                <a:ext cx="4322368" cy="798167"/>
              </a:xfrm>
              <a:prstGeom prst="rect">
                <a:avLst/>
              </a:prstGeom>
              <a:blipFill>
                <a:blip r:embed="rId4"/>
                <a:stretch>
                  <a:fillRect l="-2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2311B-AC67-461D-958D-DA8A8295CA11}"/>
              </a:ext>
            </a:extLst>
          </p:cNvPr>
          <p:cNvCxnSpPr/>
          <p:nvPr/>
        </p:nvCxnSpPr>
        <p:spPr>
          <a:xfrm>
            <a:off x="8303342" y="3993101"/>
            <a:ext cx="1548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C8E47F-7C52-44AC-99B0-5B12CA1C4758}"/>
              </a:ext>
            </a:extLst>
          </p:cNvPr>
          <p:cNvSpPr txBox="1"/>
          <p:nvPr/>
        </p:nvSpPr>
        <p:spPr>
          <a:xfrm>
            <a:off x="7728157" y="387511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P=0.7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49C44-06B4-4BFA-8BDE-36CC0B8FCBE8}"/>
              </a:ext>
            </a:extLst>
          </p:cNvPr>
          <p:cNvSpPr txBox="1"/>
          <p:nvPr/>
        </p:nvSpPr>
        <p:spPr>
          <a:xfrm>
            <a:off x="358305" y="5432006"/>
            <a:ext cx="9267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(y = ‘Default’/Age = 46) = 0.7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logit function gives p= 0.7, we can say that if I keep threshold at 0.5 for risk management,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person will be put under loan default category.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396"/>
            <a:ext cx="10280718" cy="46974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DejaVuSans"/>
              </a:rPr>
              <a:t>Ways to Determine </a:t>
            </a:r>
            <a:r>
              <a:rPr lang="en-IN" sz="1800" b="1" i="0" u="none" strike="noStrike" baseline="0" dirty="0" err="1">
                <a:solidFill>
                  <a:schemeClr val="tx1"/>
                </a:solidFill>
                <a:latin typeface="DejaVuSans"/>
              </a:rPr>
              <a:t>Cutoff</a:t>
            </a:r>
            <a:endParaRPr lang="en-IN" sz="1800" b="1" i="0" u="none" strike="noStrike" baseline="0" dirty="0">
              <a:solidFill>
                <a:schemeClr val="tx1"/>
              </a:solidFill>
              <a:latin typeface="DejaVuSans"/>
            </a:endParaRPr>
          </a:p>
          <a:p>
            <a:pPr marL="0" indent="0" algn="l">
              <a:buNone/>
            </a:pPr>
            <a:endParaRPr lang="en-IN" sz="1800" b="1" i="0" u="none" strike="noStrike" baseline="0" dirty="0">
              <a:solidFill>
                <a:schemeClr val="tx1"/>
              </a:solidFill>
              <a:latin typeface="DejaVuSans"/>
            </a:endParaRPr>
          </a:p>
          <a:p>
            <a:pPr algn="l"/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0.50 is popular initial choice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Additional considerations 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tx1"/>
                </a:solidFill>
                <a:latin typeface="OpenSymbol"/>
              </a:rPr>
              <a:t>1.   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Maximize classification accuracy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tx1"/>
                </a:solidFill>
                <a:latin typeface="OpenSymbol"/>
              </a:rPr>
              <a:t>2.   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Maximize sensitivity (subject to min. level of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       specificity)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tx1"/>
                </a:solidFill>
                <a:latin typeface="OpenSymbol"/>
              </a:rPr>
              <a:t>3.   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Minimize false positives (subject to max. false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        negative rate)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tx1"/>
                </a:solidFill>
                <a:latin typeface="OpenSymbol"/>
              </a:rPr>
              <a:t>4.   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Minimize expected cost of misclassification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DejaVuSans"/>
              </a:rPr>
              <a:t>         (need to specify costs)</a:t>
            </a:r>
          </a:p>
        </p:txBody>
      </p:sp>
      <p:pic>
        <p:nvPicPr>
          <p:cNvPr id="4" name="Picture 2" descr="https://miro.medium.com/max/2320/1*dm6ZaX5fuSmuVvM4Ds-vcg.jpeg">
            <a:extLst>
              <a:ext uri="{FF2B5EF4-FFF2-40B4-BE49-F238E27FC236}">
                <a16:creationId xmlns:a16="http://schemas.microsoft.com/office/drawing/2014/main" id="{E8D5151B-174B-4FEB-9A8A-9085CFB66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7"/>
          <a:stretch/>
        </p:blipFill>
        <p:spPr bwMode="auto">
          <a:xfrm>
            <a:off x="7556090" y="2160589"/>
            <a:ext cx="3834581" cy="25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4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Significance of coefficients in logistic regression equation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ProximaNova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ProximaNova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ProximaNova"/>
              </a:rPr>
              <a:t>1.  These estimates tell you about the relationship between the independent variables and the dependent variable, where the dependent variable is on the logit scale.</a:t>
            </a:r>
          </a:p>
          <a:p>
            <a:pPr marL="0" indent="0">
              <a:buNone/>
            </a:pPr>
            <a:endParaRPr lang="en-IN" sz="1800" dirty="0">
              <a:solidFill>
                <a:srgbClr val="333333"/>
              </a:solidFill>
              <a:latin typeface="ProximaNov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ProximaNova"/>
                <a:cs typeface="Calibri" panose="020F0502020204030204" pitchFamily="34" charset="0"/>
              </a:rPr>
              <a:t>2.  We can directly see effect on log(odd). We can not interpret direct increase </a:t>
            </a:r>
            <a:r>
              <a:rPr lang="en-IN" dirty="0">
                <a:solidFill>
                  <a:srgbClr val="333333"/>
                </a:solidFill>
                <a:latin typeface="ProximaNova"/>
                <a:cs typeface="Calibri" panose="020F0502020204030204" pitchFamily="34" charset="0"/>
              </a:rPr>
              <a:t>in probability by simply using linear equation.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333333"/>
              </a:solidFill>
              <a:latin typeface="ProximaNov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ProximaNova"/>
              </a:rPr>
              <a:t>3.  These estimates tell the amount of increase in the predicted log odds of target variable (class = 1) that would be predicted by a 1 unit increase in the predictor, holding all other predictors constant. </a:t>
            </a: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ProximaNova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883990-E274-4F04-A538-3BD094BA8BBD}"/>
                  </a:ext>
                </a:extLst>
              </p:cNvPr>
              <p:cNvSpPr txBox="1"/>
              <p:nvPr/>
            </p:nvSpPr>
            <p:spPr>
              <a:xfrm>
                <a:off x="2572227" y="2377920"/>
                <a:ext cx="6098458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883990-E274-4F04-A538-3BD094BA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27" y="2377920"/>
                <a:ext cx="6098458" cy="616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0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Multiple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multiple logistic regression analysis applies when there is </a:t>
            </a:r>
            <a:r>
              <a:rPr lang="en-IN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single target variable and more than one independent variable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95E5E-1C62-4B8B-A3AE-074EE1F82845}"/>
                  </a:ext>
                </a:extLst>
              </p:cNvPr>
              <p:cNvSpPr txBox="1"/>
              <p:nvPr/>
            </p:nvSpPr>
            <p:spPr>
              <a:xfrm>
                <a:off x="3395816" y="3134889"/>
                <a:ext cx="5400368" cy="8179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95E5E-1C62-4B8B-A3AE-074EE1F8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816" y="3134889"/>
                <a:ext cx="5400368" cy="817981"/>
              </a:xfrm>
              <a:prstGeom prst="rect">
                <a:avLst/>
              </a:prstGeom>
              <a:blipFill>
                <a:blip r:embed="rId2"/>
                <a:stretch>
                  <a:fillRect l="-15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FBF648-7AD2-460A-B52E-20BF35BE8676}"/>
                  </a:ext>
                </a:extLst>
              </p:cNvPr>
              <p:cNvSpPr txBox="1"/>
              <p:nvPr/>
            </p:nvSpPr>
            <p:spPr>
              <a:xfrm>
                <a:off x="1219415" y="5424202"/>
                <a:ext cx="9753169" cy="5940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100 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10∗(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Distance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warehouse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 – 132.3∗(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Product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Price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Rs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FBF648-7AD2-460A-B52E-20BF35BE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15" y="5424202"/>
                <a:ext cx="9753169" cy="594009"/>
              </a:xfrm>
              <a:prstGeom prst="rect">
                <a:avLst/>
              </a:prstGeom>
              <a:blipFill>
                <a:blip r:embed="rId3"/>
                <a:stretch>
                  <a:fillRect l="-437" b="-505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68F5706-6495-4C2E-AB9C-24B5B3352660}"/>
              </a:ext>
            </a:extLst>
          </p:cNvPr>
          <p:cNvSpPr txBox="1"/>
          <p:nvPr/>
        </p:nvSpPr>
        <p:spPr>
          <a:xfrm>
            <a:off x="1205678" y="4732046"/>
            <a:ext cx="985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e.g. what is the probability that a customer will buy my product given certain attribute</a:t>
            </a:r>
          </a:p>
        </p:txBody>
      </p:sp>
    </p:spTree>
    <p:extLst>
      <p:ext uri="{BB962C8B-B14F-4D97-AF65-F5344CB8AC3E}">
        <p14:creationId xmlns:p14="http://schemas.microsoft.com/office/powerpoint/2010/main" val="195584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Multiple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 fontScale="92500" lnSpcReduction="10000"/>
          </a:bodyPr>
          <a:lstStyle/>
          <a:p>
            <a:r>
              <a:rPr lang="en-IN" sz="1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Considerations :   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more independent variables doesn’t mean that the logistic regression will be better; in fact it can make things worse. </a:t>
            </a: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fitting models, it is possible to increase the likelihood by adding parameters, but doing so may result in 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Overfit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overfitting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Model will be too complex that it will fail to generalize well on test data (unseen data).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Multicollinearity </a:t>
            </a: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addition of more independent variables creates more relationship among them. </a:t>
            </a: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only are the independent variables correlated to the dependent variable,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also potentially correlated to each other. </a:t>
            </a:r>
          </a:p>
          <a:p>
            <a:endParaRPr lang="en-IN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used to optimize the cost function by minimizing the sum of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Squares of residuals (Method is called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Ordinary Least Square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Through this method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obtained best line of fit (y =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a+bx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and its parameters.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Logistic regression ,best parameters are estimated by an iterative process called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Likelihood Estimation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(MLE).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method trie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to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likelihood function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 function that is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measure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Goodness of fit of a statistical model to a sample data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given values of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parameters) following Multiple iterations using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parameter estimates. This procedure is done by taking logarithm of likelihood.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D44DC-D0AB-410D-9599-110E7B53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8" t="46880" r="62137" b="31496"/>
          <a:stretch/>
        </p:blipFill>
        <p:spPr>
          <a:xfrm>
            <a:off x="7930808" y="3701844"/>
            <a:ext cx="3583858" cy="14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 : 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charter"/>
              </a:rPr>
              <a:t>Although Logistic regression is treated as linear classifier, still it does not follow many assumptions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harter"/>
              </a:rPr>
              <a:t>Of linear regression (mostly which are dependent on errors). Such as :</a:t>
            </a:r>
            <a:endParaRPr lang="en-IN" b="0" i="0" dirty="0">
              <a:solidFill>
                <a:schemeClr val="tx1"/>
              </a:solidFill>
              <a:effectLst/>
              <a:latin typeface="charter"/>
            </a:endParaRP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  <a:latin typeface="charter"/>
              </a:rPr>
              <a:t>1.  </a:t>
            </a:r>
            <a:r>
              <a:rPr lang="en-IN" b="0" i="0" dirty="0">
                <a:solidFill>
                  <a:schemeClr val="tx1"/>
                </a:solidFill>
                <a:effectLst/>
                <a:latin typeface="charter"/>
              </a:rPr>
              <a:t>It does not require linear relationship between dependent and independent variables. Though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harter"/>
              </a:rPr>
              <a:t>Log(odds) needs to be linearly related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harter"/>
              </a:rPr>
              <a:t>2.  </a:t>
            </a:r>
            <a:r>
              <a:rPr lang="en-IN" b="0" i="0" dirty="0">
                <a:solidFill>
                  <a:schemeClr val="tx1"/>
                </a:solidFill>
                <a:effectLst/>
                <a:latin typeface="charter"/>
              </a:rPr>
              <a:t>The error terms do not need to be normally distributed.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  <a:latin typeface="charter"/>
              </a:rPr>
              <a:t>3.  </a:t>
            </a:r>
            <a:r>
              <a:rPr lang="en-IN" b="0" i="0" dirty="0">
                <a:solidFill>
                  <a:schemeClr val="tx1"/>
                </a:solidFill>
                <a:effectLst/>
                <a:latin typeface="charter"/>
              </a:rPr>
              <a:t>Homoscedasticity is not required.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ABB5E1-8573-4885-BB05-A992034B459D}"/>
                  </a:ext>
                </a:extLst>
              </p:cNvPr>
              <p:cNvSpPr txBox="1"/>
              <p:nvPr/>
            </p:nvSpPr>
            <p:spPr>
              <a:xfrm>
                <a:off x="4695994" y="3120614"/>
                <a:ext cx="6098458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ABB5E1-8573-4885-BB05-A992034B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94" y="3120614"/>
                <a:ext cx="6098458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3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 : 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logistic regression usually requires a large sample size to predict properly. (Large ratio of variables to observations i.e. column to rows might lead to non-convergence which means  you might not achieve best parameters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using iterative process MLE and that leads to failure of development of logit model)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logistic regression assumes that there is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or no multi-collinearity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among the independent variables. (may cause non-convergence)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Logistic regression which has two classes assumes that the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 variable is binary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P(Y=1) is the probability of the event occurring, it is necessary that the dependent variable is coded accordingly. That is, for a binary regression, the factor level 1 of the dependent variable should represent the desired outcome.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Logistic regression assumes the observations to be independent of each other.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8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Classification Modelling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E2FEB-F256-4BD2-BBE0-7C3BF4D83F20}"/>
              </a:ext>
            </a:extLst>
          </p:cNvPr>
          <p:cNvSpPr/>
          <p:nvPr/>
        </p:nvSpPr>
        <p:spPr>
          <a:xfrm>
            <a:off x="5206180" y="3103913"/>
            <a:ext cx="2403988" cy="81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on Training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CCF5F4-28C9-40CD-94F9-F280A24F1888}"/>
              </a:ext>
            </a:extLst>
          </p:cNvPr>
          <p:cNvSpPr/>
          <p:nvPr/>
        </p:nvSpPr>
        <p:spPr>
          <a:xfrm>
            <a:off x="7875639" y="3103913"/>
            <a:ext cx="1268361" cy="1040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21DBECA-7C49-4FC8-811D-60F9008F64B8}"/>
              </a:ext>
            </a:extLst>
          </p:cNvPr>
          <p:cNvSpPr/>
          <p:nvPr/>
        </p:nvSpPr>
        <p:spPr>
          <a:xfrm rot="19843323">
            <a:off x="5008195" y="4533373"/>
            <a:ext cx="3338152" cy="63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on Test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7785A4-ADAA-4A14-9CA0-D2535A978CCF}"/>
              </a:ext>
            </a:extLst>
          </p:cNvPr>
          <p:cNvSpPr/>
          <p:nvPr/>
        </p:nvSpPr>
        <p:spPr>
          <a:xfrm>
            <a:off x="5250424" y="5944788"/>
            <a:ext cx="2664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669778-E1E4-41D3-B4E1-6E3275A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2714925"/>
            <a:ext cx="4867275" cy="377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696FB9-D661-45B1-B04E-E4BC6C2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97" y="5396044"/>
            <a:ext cx="3829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C17C2F2-DBC2-4720-B38B-572985F37833}"/>
              </a:ext>
            </a:extLst>
          </p:cNvPr>
          <p:cNvSpPr/>
          <p:nvPr/>
        </p:nvSpPr>
        <p:spPr>
          <a:xfrm>
            <a:off x="3249863" y="5545399"/>
            <a:ext cx="1624288" cy="26546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396"/>
            <a:ext cx="10280718" cy="500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 level cut off : Example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FC839-2F53-4823-895F-D44ACCAA4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" t="33756" r="50000" b="22137"/>
          <a:stretch/>
        </p:blipFill>
        <p:spPr>
          <a:xfrm>
            <a:off x="2206520" y="2390080"/>
            <a:ext cx="7067482" cy="36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6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3805083" y="2149443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Confusion Matrix</a:t>
            </a:r>
            <a:endParaRPr lang="en-IN" b="1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C3F8-F0A6-41E3-9FE1-8A5FED433508}"/>
              </a:ext>
            </a:extLst>
          </p:cNvPr>
          <p:cNvSpPr txBox="1"/>
          <p:nvPr/>
        </p:nvSpPr>
        <p:spPr>
          <a:xfrm>
            <a:off x="304476" y="2362347"/>
            <a:ext cx="579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 </a:t>
            </a:r>
            <a:r>
              <a:rPr lang="en-IN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correct predictions out of total 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B3E7-A609-44AD-84B9-D86935DB417F}"/>
              </a:ext>
            </a:extLst>
          </p:cNvPr>
          <p:cNvSpPr txBox="1"/>
          <p:nvPr/>
        </p:nvSpPr>
        <p:spPr>
          <a:xfrm>
            <a:off x="304476" y="2885520"/>
            <a:ext cx="3692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en-IN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 Positive rate/Recall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positives that are correctly identified. the proportion of those who are spam and correctly identified as “Spam”.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92A89-C722-428F-895F-642E498E66D2}"/>
              </a:ext>
            </a:extLst>
          </p:cNvPr>
          <p:cNvSpPr txBox="1"/>
          <p:nvPr/>
        </p:nvSpPr>
        <p:spPr>
          <a:xfrm>
            <a:off x="304476" y="4614805"/>
            <a:ext cx="3692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en-IN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 Negative rate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negative that are correctly identified. the proportion of those emails who are non spam and correctly identified as “Non -Spam.” </a:t>
            </a:r>
          </a:p>
        </p:txBody>
      </p:sp>
      <p:pic>
        <p:nvPicPr>
          <p:cNvPr id="5124" name="Picture 4" descr="Data Science and Machine Learning : Confusion Matrix">
            <a:extLst>
              <a:ext uri="{FF2B5EF4-FFF2-40B4-BE49-F238E27FC236}">
                <a16:creationId xmlns:a16="http://schemas.microsoft.com/office/drawing/2014/main" id="{A33D5CD6-FC22-4B8D-9D99-F2712474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681657"/>
            <a:ext cx="7020556" cy="39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6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2323"/>
            <a:ext cx="10837333" cy="4999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AIC: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Given a collection of models for the data, AIC estimates the quality of each model, relative to each of the other model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Thus, AIC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means for model selection. It signifies the amount of information loss in model.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BIC: 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 is also a criterion for model selection among a finite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 of models; the model with the lowest BIC is preferred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BIC and AIC attempt to introduce a penalty term for the number of parameters in the model; the penalty term is larger in BIC than in AIC. Thus they help to avoid overfitting.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– Receiver Operating Characteristics 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the plot between True positive rate and False positive at different threshold value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– Area Under the ROC Curve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– Measures discrimination, i.e., ability to correctly classify those SPAM and NON-SPAM.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is the percentage of randomly drawn such pairs for which the classification is done correctly.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20CBE241-A9D5-4D4D-908F-12B6E243B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01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0" y="1399678"/>
            <a:ext cx="10356440" cy="525780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 of Spam Vs Non-Spam Model (Total Observation in dataset: 922  + 170 = 1092)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Actual Counts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Non-Spam: 922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SPAM:	170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220833"/>
          <a:ext cx="97535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Threshold for Discriminating</a:t>
                      </a:r>
                      <a:r>
                        <a:rPr lang="en-IN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Between </a:t>
                      </a:r>
                      <a:r>
                        <a:rPr lang="en-IN" b="0" baseline="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SPAM </a:t>
                      </a:r>
                      <a:r>
                        <a:rPr lang="en-IN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IN" b="0" baseline="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Non-Spam</a:t>
                      </a:r>
                      <a:endParaRPr lang="en-IN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522B86-5973-4F03-AAA1-0AE364728FC5}"/>
              </a:ext>
            </a:extLst>
          </p:cNvPr>
          <p:cNvSpPr txBox="1"/>
          <p:nvPr/>
        </p:nvSpPr>
        <p:spPr>
          <a:xfrm>
            <a:off x="5633884" y="1869006"/>
            <a:ext cx="13527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Minion"/>
              </a:rPr>
              <a:t>Sensitivity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F5913-B6BA-46EC-8F0F-DDD888507E6B}"/>
              </a:ext>
            </a:extLst>
          </p:cNvPr>
          <p:cNvSpPr txBox="1"/>
          <p:nvPr/>
        </p:nvSpPr>
        <p:spPr>
          <a:xfrm>
            <a:off x="8305552" y="1869006"/>
            <a:ext cx="1156086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Minion"/>
              </a:rPr>
              <a:t>Specificity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A57FA-74D7-499F-9269-E87FCEA2C3CE}"/>
              </a:ext>
            </a:extLst>
          </p:cNvPr>
          <p:cNvSpPr/>
          <p:nvPr/>
        </p:nvSpPr>
        <p:spPr>
          <a:xfrm>
            <a:off x="5648632" y="2247070"/>
            <a:ext cx="2657172" cy="2494281"/>
          </a:xfrm>
          <a:prstGeom prst="rect">
            <a:avLst/>
          </a:prstGeom>
          <a:solidFill>
            <a:srgbClr val="FFFFCC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D0AB5B-CC16-47C6-A42C-376F7EF66C7A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977218" y="4741351"/>
            <a:ext cx="1328586" cy="134604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D7A4D8-2EA7-4476-AC8E-277FB1675EE7}"/>
              </a:ext>
            </a:extLst>
          </p:cNvPr>
          <p:cNvSpPr txBox="1"/>
          <p:nvPr/>
        </p:nvSpPr>
        <p:spPr>
          <a:xfrm>
            <a:off x="8138176" y="6051194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Minion"/>
              </a:rPr>
              <a:t>ROC Curve</a:t>
            </a:r>
          </a:p>
        </p:txBody>
      </p:sp>
      <p:sp>
        <p:nvSpPr>
          <p:cNvPr id="21" name="Google Shape;158;p20">
            <a:extLst>
              <a:ext uri="{FF2B5EF4-FFF2-40B4-BE49-F238E27FC236}">
                <a16:creationId xmlns:a16="http://schemas.microsoft.com/office/drawing/2014/main" id="{0DD873F8-D086-45EF-ACA9-9586AFE32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t="11223" b="2175"/>
          <a:stretch/>
        </p:blipFill>
        <p:spPr>
          <a:xfrm>
            <a:off x="1143001" y="1828800"/>
            <a:ext cx="9381661" cy="4191000"/>
          </a:xfrm>
          <a:prstGeom prst="rect">
            <a:avLst/>
          </a:prstGeom>
        </p:spPr>
      </p:pic>
      <p:sp>
        <p:nvSpPr>
          <p:cNvPr id="8" name="Google Shape;158;p20">
            <a:extLst>
              <a:ext uri="{FF2B5EF4-FFF2-40B4-BE49-F238E27FC236}">
                <a16:creationId xmlns:a16="http://schemas.microsoft.com/office/drawing/2014/main" id="{BEA133F4-F44F-41CE-A2DA-C375A2455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051F86-8860-41D9-8C5E-CC7ACFFA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399678"/>
            <a:ext cx="10356440" cy="525780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 of Spam Vs Non-Spam Model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6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935" y="1537519"/>
            <a:ext cx="4572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Rough rule of thumb: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0.90 -1.0 = Excellent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0.80 – 0.90 = Good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0.70 – 0.80 = Fair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0.60 – 0.70 = Poor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0.50 – 0.60 = Fail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&lt;0.50 – You are better off doing a coin toss than working hard to build a model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://gim.unmc.edu/dxtests/roc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7" y="1766119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3793357D-BCF1-458D-9ECC-CD7DDA9B27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5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D27-F46F-43CC-AD64-7E696228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3195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FE9A-2F15-41CD-A539-4B1F61C6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2160589"/>
            <a:ext cx="8934789" cy="45499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Compare two models using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AIC (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Akaike information criterion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 (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information criterion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Lesser the better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Identify significant variables that impact log(odd) using p value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Variables with (-) coefficients tells us they have negative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on churn of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B0BEE-D703-48BC-A6B3-DB80DB921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9" t="28137" r="37702" b="19770"/>
          <a:stretch/>
        </p:blipFill>
        <p:spPr>
          <a:xfrm>
            <a:off x="6784258" y="2467301"/>
            <a:ext cx="5407742" cy="4390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003E7-EC59-4BC2-A157-5C9F956EB89A}"/>
              </a:ext>
            </a:extLst>
          </p:cNvPr>
          <p:cNvSpPr txBox="1"/>
          <p:nvPr/>
        </p:nvSpPr>
        <p:spPr>
          <a:xfrm>
            <a:off x="424016" y="1698924"/>
            <a:ext cx="9693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.Equation: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Log(odds) = 0.3252 - 0.8145*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TotalchargesTillDate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…. -0.0935*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Security_Deposit_Yes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9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4E0A01-D640-4161-BD90-DD72E4B7F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055501"/>
              </p:ext>
            </p:extLst>
          </p:nvPr>
        </p:nvGraphicFramePr>
        <p:xfrm>
          <a:off x="2483464" y="1789020"/>
          <a:ext cx="6787535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technique where we categorize data into a given number of classes.</a:t>
            </a:r>
          </a:p>
          <a:p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is a task that requires the use of machine learning algorithms that learn how to assign a class label to examples from the problem domain.</a:t>
            </a:r>
          </a:p>
          <a:p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Introduction | Text classification guide | Google Developers">
            <a:extLst>
              <a:ext uri="{FF2B5EF4-FFF2-40B4-BE49-F238E27FC236}">
                <a16:creationId xmlns:a16="http://schemas.microsoft.com/office/drawing/2014/main" id="{1C4219BA-B49F-47B9-9B25-62C98D51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84" y="4235092"/>
            <a:ext cx="4252759" cy="21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DF013-851B-4710-B1EA-CE8590A21B81}"/>
              </a:ext>
            </a:extLst>
          </p:cNvPr>
          <p:cNvSpPr txBox="1"/>
          <p:nvPr/>
        </p:nvSpPr>
        <p:spPr>
          <a:xfrm>
            <a:off x="7403383" y="3429000"/>
            <a:ext cx="4252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easy to understand example is classifying emails as “spam” or “not spam.”</a:t>
            </a:r>
          </a:p>
        </p:txBody>
      </p:sp>
      <p:pic>
        <p:nvPicPr>
          <p:cNvPr id="3078" name="Picture 6" descr="Classification in Machine Learning | Hello World!">
            <a:extLst>
              <a:ext uri="{FF2B5EF4-FFF2-40B4-BE49-F238E27FC236}">
                <a16:creationId xmlns:a16="http://schemas.microsoft.com/office/drawing/2014/main" id="{5A5C0A45-C1C9-4E8C-B167-B4BC7385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19" y="3829182"/>
            <a:ext cx="27051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100-DA57-4620-9804-90471304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2839"/>
            <a:ext cx="8596668" cy="1320800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5B5D-52CC-450E-8A93-20EC0F10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66318" cy="447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manufacturing company manager wants to improve efficiency of plant. He believes that if we proactively identify machine failure, we can provide maintenance in advance and therefore we can avoid down-time. 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He collected plant machine performance data for last 2 year and develops a logistic regression model to predict whether we can predict failure of machine or not. Now, on a certain day he tests his model on a random machine. 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Based on some attributes of 2 machines (such as machine temperature, pressure, voltage, noise) he predicts that 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first machine there is a 0.7 probability of getting failure.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Second machine there is a 0.65 probability of getting failure.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6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47635" cy="452043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Called Logit Model. It is based upon linear equation of independent variables but later converted into non-linear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a+bx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is first provided 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then assigned into category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Two Main Objectives </a:t>
            </a:r>
          </a:p>
          <a:p>
            <a:endParaRPr lang="en-IN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 Establish if there is a statistically significant relationship between two variables. </a:t>
            </a:r>
            <a:r>
              <a:rPr lang="en-IN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(Classification and Prescription)</a:t>
            </a:r>
          </a:p>
          <a:p>
            <a:pPr marL="0" indent="0">
              <a:buNone/>
            </a:pPr>
            <a:r>
              <a:rPr lang="en-IN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Mostly used for Binary classification (Target variable is binary/categorical)</a:t>
            </a:r>
            <a:r>
              <a:rPr lang="en-IN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(Classification)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 Whether the person will default on loan (Yes/No)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Whether team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win (Yes/No)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Whether this email is spam (Yes/No)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Whether person will click on my campaign (Yes/No)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0373"/>
            <a:ext cx="1028071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 of Linear Regression Model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requires output in form of probability (from 0 to 1)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linear regression model has a range of –infinity to +infinity (y  = a + bx)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we can not use probability as a target variable in linear 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endParaRPr lang="en-US" strike="sngStrik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F86D2-4B67-4B93-A4C2-7EF0015EC4BB}"/>
              </a:ext>
            </a:extLst>
          </p:cNvPr>
          <p:cNvSpPr txBox="1"/>
          <p:nvPr/>
        </p:nvSpPr>
        <p:spPr>
          <a:xfrm>
            <a:off x="495563" y="5009133"/>
            <a:ext cx="9424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apply linear model through some transformation using logit function so that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target variable (probability) can be bounded between 0 and 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0E48BA-FE43-4455-8B20-451A12BA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299" y="1895897"/>
            <a:ext cx="3416187" cy="2395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8E573-62A2-4DCD-BC2A-D3307E53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99" y="4363080"/>
            <a:ext cx="358140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F7EF7F-F148-482B-8A38-D35E63B3E7E2}"/>
              </a:ext>
            </a:extLst>
          </p:cNvPr>
          <p:cNvSpPr txBox="1"/>
          <p:nvPr/>
        </p:nvSpPr>
        <p:spPr>
          <a:xfrm>
            <a:off x="2768464" y="441948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trike="sngStrik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 (target variable) = a + bx</a:t>
            </a:r>
          </a:p>
        </p:txBody>
      </p:sp>
    </p:spTree>
    <p:extLst>
      <p:ext uri="{BB962C8B-B14F-4D97-AF65-F5344CB8AC3E}">
        <p14:creationId xmlns:p14="http://schemas.microsoft.com/office/powerpoint/2010/main" val="17527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7E72C-512A-41D6-A266-927C89B1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0091"/>
                <a:ext cx="10280718" cy="4581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 of Limitation in using Linear Model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Defining Odds 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Odds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Ratio of (Probability of success and Probability of failure) is called odds of success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7E72C-512A-41D6-A266-927C89B1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0091"/>
                <a:ext cx="10280718" cy="4581272"/>
              </a:xfrm>
              <a:blipFill>
                <a:blip r:embed="rId2"/>
                <a:stretch>
                  <a:fillRect l="-474" t="-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00C7B-E8A2-4B0F-8309-13FB32F99F3E}"/>
                  </a:ext>
                </a:extLst>
              </p:cNvPr>
              <p:cNvSpPr txBox="1"/>
              <p:nvPr/>
            </p:nvSpPr>
            <p:spPr>
              <a:xfrm>
                <a:off x="677334" y="4169985"/>
                <a:ext cx="4167682" cy="23859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solve our half of challenge by using odds in linear equation instead of probability.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While p goes from 0 to 1 ,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Odds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goes from 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 to infinity.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00C7B-E8A2-4B0F-8309-13FB32F9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169985"/>
                <a:ext cx="4167682" cy="2385910"/>
              </a:xfrm>
              <a:prstGeom prst="rect">
                <a:avLst/>
              </a:prstGeom>
              <a:blipFill>
                <a:blip r:embed="rId3"/>
                <a:stretch>
                  <a:fillRect l="-1020" t="-10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55FE7-BCBD-4286-88A2-AFB9FE8A740D}"/>
                  </a:ext>
                </a:extLst>
              </p:cNvPr>
              <p:cNvSpPr txBox="1"/>
              <p:nvPr/>
            </p:nvSpPr>
            <p:spPr>
              <a:xfrm>
                <a:off x="5524157" y="4228044"/>
                <a:ext cx="4077044" cy="23992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solve other half of problem by taking natural log of odds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odds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goes from 0 to infinity , log(odds) goes from 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-infinity to infinity.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55FE7-BCBD-4286-88A2-AFB9FE8A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57" y="4228044"/>
                <a:ext cx="4077044" cy="2399247"/>
              </a:xfrm>
              <a:prstGeom prst="rect">
                <a:avLst/>
              </a:prstGeom>
              <a:blipFill>
                <a:blip r:embed="rId4"/>
                <a:stretch>
                  <a:fillRect l="-1043" t="-1266" r="-1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7E72C-512A-41D6-A266-927C89B1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3892"/>
                <a:ext cx="10280718" cy="46974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 of Limitation in using Linear Model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Logistic regression instead of using simple linear function , we use function in following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However, our target variable is probability (p) and therefore we redefine equation as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						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is called 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logit function or logistic function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this can be used in binary classification</a:t>
                </a:r>
              </a:p>
              <a:p>
                <a:pPr marL="0" indent="0" algn="l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en-IN" sz="1800" b="0" i="0" u="none" strike="noStrike" baseline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can be modelled as a linear function of the predictors</a:t>
                </a: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7E72C-512A-41D6-A266-927C89B1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3892"/>
                <a:ext cx="10280718" cy="4697411"/>
              </a:xfrm>
              <a:blipFill>
                <a:blip r:embed="rId2"/>
                <a:stretch>
                  <a:fillRect l="-356" t="-10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/>
              <p:nvPr/>
            </p:nvSpPr>
            <p:spPr>
              <a:xfrm>
                <a:off x="4510548" y="4624274"/>
                <a:ext cx="3170903" cy="703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48" y="4624274"/>
                <a:ext cx="3170903" cy="703013"/>
              </a:xfrm>
              <a:prstGeom prst="rect">
                <a:avLst/>
              </a:prstGeom>
              <a:blipFill>
                <a:blip r:embed="rId3"/>
                <a:stretch>
                  <a:fillRect l="-2874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509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</TotalTime>
  <Words>1985</Words>
  <Application>Microsoft Office PowerPoint</Application>
  <PresentationFormat>Widescreen</PresentationFormat>
  <Paragraphs>289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charter</vt:lpstr>
      <vt:lpstr>DejaVuSans</vt:lpstr>
      <vt:lpstr>Minion</vt:lpstr>
      <vt:lpstr>OpenSymbol</vt:lpstr>
      <vt:lpstr>ProximaNova</vt:lpstr>
      <vt:lpstr>Trebuchet MS</vt:lpstr>
      <vt:lpstr>Wingdings 3</vt:lpstr>
      <vt:lpstr>Facet</vt:lpstr>
      <vt:lpstr>Logistic Regression</vt:lpstr>
      <vt:lpstr>Typical Data Science Cycle</vt:lpstr>
      <vt:lpstr>Machine Learning</vt:lpstr>
      <vt:lpstr>Classification Modelling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Multiple Logistic Regression</vt:lpstr>
      <vt:lpstr>Multiple Logistic Regression</vt:lpstr>
      <vt:lpstr>Logistic Regression</vt:lpstr>
      <vt:lpstr>Logistic Regression : Assumptions</vt:lpstr>
      <vt:lpstr>Logistic Regression : Assumptions</vt:lpstr>
      <vt:lpstr>Classification Modelling</vt:lpstr>
      <vt:lpstr>Logistic Regression</vt:lpstr>
      <vt:lpstr>Metrics</vt:lpstr>
      <vt:lpstr>Metrics</vt:lpstr>
      <vt:lpstr>Metrics</vt:lpstr>
      <vt:lpstr>Metrics</vt:lpstr>
      <vt:lpstr>Metrics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263</cp:revision>
  <dcterms:created xsi:type="dcterms:W3CDTF">2020-03-09T07:30:05Z</dcterms:created>
  <dcterms:modified xsi:type="dcterms:W3CDTF">2021-07-25T14:29:39Z</dcterms:modified>
</cp:coreProperties>
</file>