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864" r:id="rId3"/>
    <p:sldId id="867" r:id="rId4"/>
    <p:sldId id="870" r:id="rId5"/>
    <p:sldId id="869" r:id="rId6"/>
    <p:sldId id="868" r:id="rId7"/>
    <p:sldId id="874" r:id="rId8"/>
    <p:sldId id="880" r:id="rId9"/>
    <p:sldId id="825" r:id="rId10"/>
    <p:sldId id="8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AD607-F1CB-497E-834F-6FD6D3498D2E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983FB-237D-41FC-9EF2-5B787F86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0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40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983FB-237D-41FC-9EF2-5B787F86ACA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9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verfitt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D27-F46F-43CC-AD64-7E696228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3195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FE9A-2F15-41CD-A539-4B1F61C6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3" y="2160589"/>
            <a:ext cx="8934789" cy="4549927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Compare two models using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AIC (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Akaike information criterion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 (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Bayesian information criterion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Lesser the better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Identify significant variables that impact log(odd) using p value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Variables with (-) coefficients tells us they have negative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 on churn of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B0BEE-D703-48BC-A6B3-DB80DB9214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9" t="28137" r="37702" b="19770"/>
          <a:stretch/>
        </p:blipFill>
        <p:spPr>
          <a:xfrm>
            <a:off x="6784258" y="2467301"/>
            <a:ext cx="5407742" cy="4390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003E7-EC59-4BC2-A157-5C9F956EB89A}"/>
              </a:ext>
            </a:extLst>
          </p:cNvPr>
          <p:cNvSpPr txBox="1"/>
          <p:nvPr/>
        </p:nvSpPr>
        <p:spPr>
          <a:xfrm>
            <a:off x="424016" y="1698924"/>
            <a:ext cx="9693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.Equation: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Log(odds) = 0.3252 - 0.8145*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TotalchargesTillDate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…. -0.0935*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Security_Deposit_Yes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047635" cy="452043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Called Logit Model. It is based upon linear equation of independent variables but later converted into non-linear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								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a+bx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 is first provided 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then assigned into category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Two Main Objectives </a:t>
            </a:r>
          </a:p>
          <a:p>
            <a:endParaRPr lang="en-IN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 Establish if there is a statistically significant relationship between two variables. </a:t>
            </a:r>
            <a:r>
              <a:rPr lang="en-IN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(Classification and Prescription)</a:t>
            </a:r>
          </a:p>
          <a:p>
            <a:pPr marL="0" indent="0">
              <a:buNone/>
            </a:pPr>
            <a:r>
              <a:rPr lang="en-IN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Mostly used for Binary classification (Target variable is binary/categorical)</a:t>
            </a:r>
            <a:r>
              <a:rPr lang="en-IN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(Classification)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 Whether the person will default on loan (Yes/No)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Whether team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will win (Yes/No)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Whether this email is spam (Yes/No)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e.g. Whether person will click on my campaign (Yes/No)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7E72C-512A-41D6-A266-927C89B1D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3892"/>
                <a:ext cx="10280718" cy="46974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 of Limitation in using Linear Model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Logistic regression instead of using simple linear function , we use function in following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𝑜𝑔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However, our target variable is probability (p) and therefore we redefine equation as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								</a:t>
                </a: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is called </a:t>
                </a: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logit function or logistic function </a:t>
                </a:r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this can be used in binary classification</a:t>
                </a:r>
              </a:p>
              <a:p>
                <a:pPr marL="0" indent="0" algn="l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en-IN" sz="1800" b="0" i="0" u="none" strike="noStrike" baseline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can be modelled as a linear function of the predictors</a:t>
                </a:r>
                <a:endParaRPr lang="en-US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C7E72C-512A-41D6-A266-927C89B1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3892"/>
                <a:ext cx="10280718" cy="4697411"/>
              </a:xfrm>
              <a:blipFill>
                <a:blip r:embed="rId2"/>
                <a:stretch>
                  <a:fillRect l="-356" t="-10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/>
              <p:nvPr/>
            </p:nvSpPr>
            <p:spPr>
              <a:xfrm>
                <a:off x="4510548" y="4624274"/>
                <a:ext cx="3170903" cy="703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548" y="4624274"/>
                <a:ext cx="3170903" cy="703013"/>
              </a:xfrm>
              <a:prstGeom prst="rect">
                <a:avLst/>
              </a:prstGeom>
              <a:blipFill>
                <a:blip r:embed="rId3"/>
                <a:stretch>
                  <a:fillRect l="-2874" b="-4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5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type of function is called sigmoid function.</a:t>
            </a:r>
          </a:p>
          <a:p>
            <a:pPr marL="0" indent="0">
              <a:buNone/>
            </a:pPr>
            <a:endParaRPr lang="en-IN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Sigmoid functions most often show a return value (y axis) in the range 0 to 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/>
              <p:nvPr/>
            </p:nvSpPr>
            <p:spPr>
              <a:xfrm>
                <a:off x="7787149" y="1619165"/>
                <a:ext cx="3170903" cy="8179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A3F12-4961-4CCB-8C0F-E147D5F38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49" y="1619165"/>
                <a:ext cx="3170903" cy="817981"/>
              </a:xfrm>
              <a:prstGeom prst="rect">
                <a:avLst/>
              </a:prstGeom>
              <a:blipFill>
                <a:blip r:embed="rId2"/>
                <a:stretch>
                  <a:fillRect l="-2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E1732B-12F0-4412-944F-270EA2EFA47A}"/>
              </a:ext>
            </a:extLst>
          </p:cNvPr>
          <p:cNvCxnSpPr>
            <a:cxnSpLocks/>
          </p:cNvCxnSpPr>
          <p:nvPr/>
        </p:nvCxnSpPr>
        <p:spPr>
          <a:xfrm>
            <a:off x="5817693" y="2013406"/>
            <a:ext cx="1946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o.medium.com/max/2320/1*dm6ZaX5fuSmuVvM4Ds-vcg.jpeg">
            <a:extLst>
              <a:ext uri="{FF2B5EF4-FFF2-40B4-BE49-F238E27FC236}">
                <a16:creationId xmlns:a16="http://schemas.microsoft.com/office/drawing/2014/main" id="{F096B37C-7C00-468F-AD4C-C33026D65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7"/>
          <a:stretch/>
        </p:blipFill>
        <p:spPr bwMode="auto">
          <a:xfrm>
            <a:off x="3569109" y="3599705"/>
            <a:ext cx="3834581" cy="25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1D96D-4A37-4488-91D9-08CCBA84BC9E}"/>
              </a:ext>
            </a:extLst>
          </p:cNvPr>
          <p:cNvCxnSpPr>
            <a:cxnSpLocks/>
          </p:cNvCxnSpPr>
          <p:nvPr/>
        </p:nvCxnSpPr>
        <p:spPr>
          <a:xfrm flipH="1">
            <a:off x="5815779" y="4572851"/>
            <a:ext cx="227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6A5BFB-1A89-4C23-B85B-216A2B4E1BFD}"/>
              </a:ext>
            </a:extLst>
          </p:cNvPr>
          <p:cNvSpPr txBox="1"/>
          <p:nvPr/>
        </p:nvSpPr>
        <p:spPr>
          <a:xfrm>
            <a:off x="8231686" y="4325941"/>
            <a:ext cx="223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curve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sometimes referred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S-curve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1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396"/>
            <a:ext cx="10280718" cy="5007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Threshold level cut off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Model produces an estimated probability of being a “1”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 we can define a threshold level to assign a label to outcome.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For a bank loan default  problem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 is default . 1 = default , 0 = non-default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s://miro.medium.com/max/2320/1*dm6ZaX5fuSmuVvM4Ds-vcg.jpeg">
            <a:extLst>
              <a:ext uri="{FF2B5EF4-FFF2-40B4-BE49-F238E27FC236}">
                <a16:creationId xmlns:a16="http://schemas.microsoft.com/office/drawing/2014/main" id="{E8D5151B-174B-4FEB-9A8A-9085CFB668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27"/>
          <a:stretch/>
        </p:blipFill>
        <p:spPr bwMode="auto">
          <a:xfrm>
            <a:off x="7680085" y="2965196"/>
            <a:ext cx="3834581" cy="25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6F176-41B0-4110-A9B4-2A3E34C4891F}"/>
                  </a:ext>
                </a:extLst>
              </p:cNvPr>
              <p:cNvSpPr txBox="1"/>
              <p:nvPr/>
            </p:nvSpPr>
            <p:spPr>
              <a:xfrm>
                <a:off x="7787149" y="1895806"/>
                <a:ext cx="3170903" cy="7030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6F176-41B0-4110-A9B4-2A3E34C4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49" y="1895806"/>
                <a:ext cx="3170903" cy="703013"/>
              </a:xfrm>
              <a:prstGeom prst="rect">
                <a:avLst/>
              </a:prstGeom>
              <a:blipFill>
                <a:blip r:embed="rId3"/>
                <a:stretch>
                  <a:fillRect l="-2677" b="-4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2009CD-206C-4B56-88DC-2F1B74971172}"/>
                  </a:ext>
                </a:extLst>
              </p:cNvPr>
              <p:cNvSpPr txBox="1"/>
              <p:nvPr/>
            </p:nvSpPr>
            <p:spPr>
              <a:xfrm>
                <a:off x="1478120" y="4415437"/>
                <a:ext cx="4322368" cy="7981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(1.2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23∗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𝐴𝑔𝑒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2009CD-206C-4B56-88DC-2F1B7497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120" y="4415437"/>
                <a:ext cx="4322368" cy="798167"/>
              </a:xfrm>
              <a:prstGeom prst="rect">
                <a:avLst/>
              </a:prstGeom>
              <a:blipFill>
                <a:blip r:embed="rId4"/>
                <a:stretch>
                  <a:fillRect l="-21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2311B-AC67-461D-958D-DA8A8295CA11}"/>
              </a:ext>
            </a:extLst>
          </p:cNvPr>
          <p:cNvCxnSpPr/>
          <p:nvPr/>
        </p:nvCxnSpPr>
        <p:spPr>
          <a:xfrm>
            <a:off x="8303342" y="3993101"/>
            <a:ext cx="15485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C8E47F-7C52-44AC-99B0-5B12CA1C4758}"/>
              </a:ext>
            </a:extLst>
          </p:cNvPr>
          <p:cNvSpPr txBox="1"/>
          <p:nvPr/>
        </p:nvSpPr>
        <p:spPr>
          <a:xfrm>
            <a:off x="7728157" y="387511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P=0.7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49C44-06B4-4BFA-8BDE-36CC0B8FCBE8}"/>
              </a:ext>
            </a:extLst>
          </p:cNvPr>
          <p:cNvSpPr txBox="1"/>
          <p:nvPr/>
        </p:nvSpPr>
        <p:spPr>
          <a:xfrm>
            <a:off x="358305" y="5432006"/>
            <a:ext cx="9267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(y = ‘Default’/Age = 46) = 0.7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logit function gives p= 0.7, we can say that if I keep threshold at 0.5 for risk management,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person will be put under loan default category.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Multiple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multiple logistic regression analysis applies when there is </a:t>
            </a:r>
            <a:r>
              <a:rPr lang="en-IN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single target variable and more than one independent variable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95E5E-1C62-4B8B-A3AE-074EE1F82845}"/>
                  </a:ext>
                </a:extLst>
              </p:cNvPr>
              <p:cNvSpPr txBox="1"/>
              <p:nvPr/>
            </p:nvSpPr>
            <p:spPr>
              <a:xfrm>
                <a:off x="3395816" y="3134889"/>
                <a:ext cx="5400368" cy="8179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400" dirty="0"/>
                  <a:t>  =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295E5E-1C62-4B8B-A3AE-074EE1F82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816" y="3134889"/>
                <a:ext cx="5400368" cy="817981"/>
              </a:xfrm>
              <a:prstGeom prst="rect">
                <a:avLst/>
              </a:prstGeom>
              <a:blipFill>
                <a:blip r:embed="rId2"/>
                <a:stretch>
                  <a:fillRect l="-15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FBF648-7AD2-460A-B52E-20BF35BE8676}"/>
                  </a:ext>
                </a:extLst>
              </p:cNvPr>
              <p:cNvSpPr txBox="1"/>
              <p:nvPr/>
            </p:nvSpPr>
            <p:spPr>
              <a:xfrm>
                <a:off x="1219415" y="5424202"/>
                <a:ext cx="9753169" cy="5940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=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100 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10∗(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Distance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warehouse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 – 132.3∗(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Product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Price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in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Rs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IN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FBF648-7AD2-460A-B52E-20BF35BE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15" y="5424202"/>
                <a:ext cx="9753169" cy="594009"/>
              </a:xfrm>
              <a:prstGeom prst="rect">
                <a:avLst/>
              </a:prstGeom>
              <a:blipFill>
                <a:blip r:embed="rId3"/>
                <a:stretch>
                  <a:fillRect l="-437" b="-505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68F5706-6495-4C2E-AB9C-24B5B3352660}"/>
              </a:ext>
            </a:extLst>
          </p:cNvPr>
          <p:cNvSpPr txBox="1"/>
          <p:nvPr/>
        </p:nvSpPr>
        <p:spPr>
          <a:xfrm>
            <a:off x="1205678" y="4732046"/>
            <a:ext cx="9855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e.g. what is the probability that a customer will buy my product given certain attribute</a:t>
            </a:r>
          </a:p>
        </p:txBody>
      </p:sp>
    </p:spTree>
    <p:extLst>
      <p:ext uri="{BB962C8B-B14F-4D97-AF65-F5344CB8AC3E}">
        <p14:creationId xmlns:p14="http://schemas.microsoft.com/office/powerpoint/2010/main" val="195584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BC-76DE-4DB0-91EF-079D725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Multiple Logistic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E72C-512A-41D6-A266-927C89B1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2"/>
            <a:ext cx="10280718" cy="4697411"/>
          </a:xfrm>
        </p:spPr>
        <p:txBody>
          <a:bodyPr>
            <a:normAutofit fontScale="92500" lnSpcReduction="10000"/>
          </a:bodyPr>
          <a:lstStyle/>
          <a:p>
            <a:r>
              <a:rPr lang="en-IN" sz="1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Considerations :   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more independent variables doesn’t mean that the logistic regression will be better; in fact it can make things worse. </a:t>
            </a: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fitting models, it is possible to increase the likelihood by adding parameters, but doing so may result in 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Overfitt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overfitting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Model will be too complex that it will fail to generalize well on test data (unseen data).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Multicollinearity </a:t>
            </a: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addition of more independent variables creates more relationship among them. </a:t>
            </a:r>
          </a:p>
          <a:p>
            <a:endParaRPr lang="en-IN" sz="18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only are the independent variables correlated to the dependent variable,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are also potentially correlated to each other. </a:t>
            </a:r>
          </a:p>
          <a:p>
            <a:endParaRPr lang="en-IN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6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Metrics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3805083" y="2149443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Confusion Matrix</a:t>
            </a:r>
            <a:endParaRPr lang="en-IN" b="1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55C3F8-F0A6-41E3-9FE1-8A5FED433508}"/>
              </a:ext>
            </a:extLst>
          </p:cNvPr>
          <p:cNvSpPr txBox="1"/>
          <p:nvPr/>
        </p:nvSpPr>
        <p:spPr>
          <a:xfrm>
            <a:off x="304476" y="2362347"/>
            <a:ext cx="5791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  </a:t>
            </a:r>
            <a:r>
              <a:rPr lang="en-IN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Total correct predictions out of total observation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3B3E7-A609-44AD-84B9-D86935DB417F}"/>
              </a:ext>
            </a:extLst>
          </p:cNvPr>
          <p:cNvSpPr txBox="1"/>
          <p:nvPr/>
        </p:nvSpPr>
        <p:spPr>
          <a:xfrm>
            <a:off x="304476" y="2885520"/>
            <a:ext cx="3692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Sensitivity</a:t>
            </a:r>
            <a:r>
              <a:rPr lang="en-IN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 Positive rate/Recall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positives that are correctly identified. the proportion of those who are spam and correctly identified as “Spam”.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92A89-C722-428F-895F-642E498E66D2}"/>
              </a:ext>
            </a:extLst>
          </p:cNvPr>
          <p:cNvSpPr txBox="1"/>
          <p:nvPr/>
        </p:nvSpPr>
        <p:spPr>
          <a:xfrm>
            <a:off x="304476" y="4614805"/>
            <a:ext cx="36923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  <a:r>
              <a:rPr lang="en-IN" b="1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 Negative rate</a:t>
            </a:r>
            <a:r>
              <a:rPr lang="en-IN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measures the proportion of negative that are correctly identified. the proportion of those emails who are non spam and correctly identified as “Non -Spam.” </a:t>
            </a:r>
          </a:p>
        </p:txBody>
      </p:sp>
      <p:pic>
        <p:nvPicPr>
          <p:cNvPr id="5124" name="Picture 4" descr="Data Science and Machine Learning : Confusion Matrix">
            <a:extLst>
              <a:ext uri="{FF2B5EF4-FFF2-40B4-BE49-F238E27FC236}">
                <a16:creationId xmlns:a16="http://schemas.microsoft.com/office/drawing/2014/main" id="{A33D5CD6-FC22-4B8D-9D99-F2712474E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2681657"/>
            <a:ext cx="7020556" cy="39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76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22323"/>
            <a:ext cx="10837333" cy="4999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AIC: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Given a collection of models for the data, AIC estimates the quality of each model, relative to each of the other model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Thus, AIC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a means for model selection. It signifies the amount of information loss in model.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BIC: 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BIC is also a criterion for model selection among a finite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 of models; the model with the lowest BIC is preferred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BIC and AIC attempt to introduce a penalty term for the number of parameters in the model; the penalty term is larger in BIC than in AIC. Thus they help to avoid overfitting.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– Receiver Operating Characteristics :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the plot between True positive rate and False positive at different threshold value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– Area Under the ROC Curve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– Measures discrimination, i.e., ability to correctly classify those SPAM and NON-SPAM.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 is the percentage of randomly drawn such pairs for which the classification is done correctly.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158;p20">
            <a:extLst>
              <a:ext uri="{FF2B5EF4-FFF2-40B4-BE49-F238E27FC236}">
                <a16:creationId xmlns:a16="http://schemas.microsoft.com/office/drawing/2014/main" id="{20CBE241-A9D5-4D4D-908F-12B6E243B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Metrics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00100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</TotalTime>
  <Words>867</Words>
  <Application>Microsoft Office PowerPoint</Application>
  <PresentationFormat>Widescreen</PresentationFormat>
  <Paragraphs>108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</vt:lpstr>
      <vt:lpstr>Logistic Regression</vt:lpstr>
      <vt:lpstr>Logistic Regression</vt:lpstr>
      <vt:lpstr>Logistic Regression</vt:lpstr>
      <vt:lpstr>Logistic Regression</vt:lpstr>
      <vt:lpstr>Logistic Regression</vt:lpstr>
      <vt:lpstr>Multiple Logistic Regression</vt:lpstr>
      <vt:lpstr>Multiple Logistic Regression</vt:lpstr>
      <vt:lpstr>Metrics</vt:lpstr>
      <vt:lpstr>Metrics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264</cp:revision>
  <dcterms:created xsi:type="dcterms:W3CDTF">2020-03-09T07:30:05Z</dcterms:created>
  <dcterms:modified xsi:type="dcterms:W3CDTF">2021-07-26T04:23:33Z</dcterms:modified>
</cp:coreProperties>
</file>