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445" r:id="rId3"/>
    <p:sldId id="863" r:id="rId4"/>
    <p:sldId id="897" r:id="rId5"/>
    <p:sldId id="260" r:id="rId6"/>
    <p:sldId id="269" r:id="rId7"/>
    <p:sldId id="268" r:id="rId8"/>
    <p:sldId id="275" r:id="rId9"/>
    <p:sldId id="274" r:id="rId10"/>
    <p:sldId id="278" r:id="rId11"/>
    <p:sldId id="896" r:id="rId12"/>
    <p:sldId id="277" r:id="rId13"/>
    <p:sldId id="283" r:id="rId14"/>
    <p:sldId id="279" r:id="rId15"/>
    <p:sldId id="287" r:id="rId16"/>
    <p:sldId id="286" r:id="rId17"/>
    <p:sldId id="276" r:id="rId18"/>
    <p:sldId id="280" r:id="rId19"/>
    <p:sldId id="281" r:id="rId20"/>
    <p:sldId id="895" r:id="rId21"/>
    <p:sldId id="282" r:id="rId22"/>
    <p:sldId id="288" r:id="rId23"/>
    <p:sldId id="289" r:id="rId24"/>
    <p:sldId id="290" r:id="rId25"/>
    <p:sldId id="291" r:id="rId26"/>
    <p:sldId id="894" r:id="rId27"/>
    <p:sldId id="270" r:id="rId28"/>
    <p:sldId id="272" r:id="rId29"/>
    <p:sldId id="273" r:id="rId30"/>
    <p:sldId id="892" r:id="rId31"/>
    <p:sldId id="8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CBD5-EA48-4417-9417-FCB937904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889A33-2ADB-44CE-B499-92498A4D3D8F}">
      <dgm:prSet phldrT="[Text]" custT="1"/>
      <dgm:spPr/>
      <dgm:t>
        <a:bodyPr/>
        <a:lstStyle/>
        <a:p>
          <a:r>
            <a:rPr lang="en-US" sz="1400" dirty="0"/>
            <a:t>Supervised ML</a:t>
          </a:r>
        </a:p>
        <a:p>
          <a:r>
            <a:rPr lang="en-US" sz="1400" dirty="0"/>
            <a:t>(Target Variables)</a:t>
          </a:r>
          <a:endParaRPr lang="en-IN" sz="1400" dirty="0"/>
        </a:p>
      </dgm:t>
    </dgm:pt>
    <dgm:pt modelId="{76CD1ABF-C343-4DA5-88AF-22F2F408B522}" type="parTrans" cxnId="{9F885522-26CA-4B7A-89E3-238A8EA4E669}">
      <dgm:prSet/>
      <dgm:spPr/>
      <dgm:t>
        <a:bodyPr/>
        <a:lstStyle/>
        <a:p>
          <a:endParaRPr lang="en-IN" sz="1000"/>
        </a:p>
      </dgm:t>
    </dgm:pt>
    <dgm:pt modelId="{8E993672-2FDF-43A0-92CB-A12DB99F7E60}" type="sibTrans" cxnId="{9F885522-26CA-4B7A-89E3-238A8EA4E669}">
      <dgm:prSet/>
      <dgm:spPr/>
      <dgm:t>
        <a:bodyPr/>
        <a:lstStyle/>
        <a:p>
          <a:endParaRPr lang="en-IN" sz="1000"/>
        </a:p>
      </dgm:t>
    </dgm:pt>
    <dgm:pt modelId="{F16EE1EF-E459-4FBB-870C-7EAE8FC52AA8}">
      <dgm:prSet phldrT="[Text]" custT="1"/>
      <dgm:spPr/>
      <dgm:t>
        <a:bodyPr/>
        <a:lstStyle/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gm:t>
    </dgm:pt>
    <dgm:pt modelId="{69CABDB9-5007-43C6-AA54-86F892A32636}" type="parTrans" cxnId="{240A284F-6074-41DB-8E0D-76C5B41FCDEC}">
      <dgm:prSet/>
      <dgm:spPr/>
      <dgm:t>
        <a:bodyPr/>
        <a:lstStyle/>
        <a:p>
          <a:endParaRPr lang="en-IN" sz="1000"/>
        </a:p>
      </dgm:t>
    </dgm:pt>
    <dgm:pt modelId="{7DC32C17-9C19-4C77-AFE1-AD2E27CAD973}" type="sibTrans" cxnId="{240A284F-6074-41DB-8E0D-76C5B41FCDEC}">
      <dgm:prSet/>
      <dgm:spPr/>
      <dgm:t>
        <a:bodyPr/>
        <a:lstStyle/>
        <a:p>
          <a:endParaRPr lang="en-IN" sz="1000"/>
        </a:p>
      </dgm:t>
    </dgm:pt>
    <dgm:pt modelId="{FFC6566D-B217-4030-ABC4-0ACE3317E82E}">
      <dgm:prSet custT="1"/>
      <dgm:spPr/>
      <dgm:t>
        <a:bodyPr/>
        <a:lstStyle/>
        <a:p>
          <a:r>
            <a:rPr lang="en-US" sz="1400" dirty="0"/>
            <a:t>Regression</a:t>
          </a:r>
          <a:endParaRPr lang="en-IN" sz="1400" dirty="0"/>
        </a:p>
      </dgm:t>
    </dgm:pt>
    <dgm:pt modelId="{3D0DAE20-271A-4AD7-9EF7-749F10ADD5B5}" type="parTrans" cxnId="{EB234E0C-441F-468D-8B98-66774D69FCA9}">
      <dgm:prSet/>
      <dgm:spPr/>
      <dgm:t>
        <a:bodyPr/>
        <a:lstStyle/>
        <a:p>
          <a:endParaRPr lang="en-IN" sz="1200"/>
        </a:p>
      </dgm:t>
    </dgm:pt>
    <dgm:pt modelId="{610D6EBA-D306-42D1-9418-3941505BC3FF}" type="sibTrans" cxnId="{EB234E0C-441F-468D-8B98-66774D69FCA9}">
      <dgm:prSet/>
      <dgm:spPr/>
      <dgm:t>
        <a:bodyPr/>
        <a:lstStyle/>
        <a:p>
          <a:endParaRPr lang="en-IN" sz="1200"/>
        </a:p>
      </dgm:t>
    </dgm:pt>
    <dgm:pt modelId="{6220FBFB-3C80-4EAA-BF2F-19A14E80B690}">
      <dgm:prSet custT="1"/>
      <dgm:spPr/>
      <dgm:t>
        <a:bodyPr/>
        <a:lstStyle/>
        <a:p>
          <a:r>
            <a:rPr lang="en-US" sz="1400" dirty="0"/>
            <a:t>Linear Regression (Causal) , Decision </a:t>
          </a:r>
          <a:r>
            <a:rPr lang="en-US" sz="1400" dirty="0" err="1"/>
            <a:t>Tree,Random</a:t>
          </a:r>
          <a:r>
            <a:rPr lang="en-US" sz="1400" dirty="0"/>
            <a:t> Forest, Boosting, Neural Network</a:t>
          </a:r>
          <a:endParaRPr lang="en-IN" sz="1400" dirty="0"/>
        </a:p>
      </dgm:t>
    </dgm:pt>
    <dgm:pt modelId="{AB1B5D11-BEBC-46C7-9A78-22051B16C313}" type="parTrans" cxnId="{295353B6-2F5A-40E0-A537-2F065886B32C}">
      <dgm:prSet/>
      <dgm:spPr/>
      <dgm:t>
        <a:bodyPr/>
        <a:lstStyle/>
        <a:p>
          <a:endParaRPr lang="en-IN"/>
        </a:p>
      </dgm:t>
    </dgm:pt>
    <dgm:pt modelId="{9C1090FF-1F50-49FD-8195-C4CE7AE0910A}" type="sibTrans" cxnId="{295353B6-2F5A-40E0-A537-2F065886B32C}">
      <dgm:prSet/>
      <dgm:spPr/>
      <dgm:t>
        <a:bodyPr/>
        <a:lstStyle/>
        <a:p>
          <a:endParaRPr lang="en-IN"/>
        </a:p>
      </dgm:t>
    </dgm:pt>
    <dgm:pt modelId="{BB945297-D97F-48E7-B8EB-419774D2E9BE}">
      <dgm:prSet custT="1"/>
      <dgm:spPr/>
      <dgm:t>
        <a:bodyPr/>
        <a:lstStyle/>
        <a:p>
          <a:r>
            <a:rPr lang="en-US" sz="1400" dirty="0"/>
            <a:t>Logistic Regression , Decision Tree, ,Random Forest, Boosting, Neural Network</a:t>
          </a:r>
          <a:endParaRPr lang="en-IN" sz="1400" dirty="0"/>
        </a:p>
      </dgm:t>
    </dgm:pt>
    <dgm:pt modelId="{798927BB-77BB-4C8B-905B-5CB7ADACBC7A}" type="parTrans" cxnId="{C0B81039-80FB-4A05-9995-218B8C791C0B}">
      <dgm:prSet/>
      <dgm:spPr/>
    </dgm:pt>
    <dgm:pt modelId="{B7C58D15-4291-4505-93A4-6B0D52F89D5B}" type="sibTrans" cxnId="{C0B81039-80FB-4A05-9995-218B8C791C0B}">
      <dgm:prSet/>
      <dgm:spPr/>
    </dgm:pt>
    <dgm:pt modelId="{DF5DE229-22AC-4657-9006-0D4C33A85328}" type="pres">
      <dgm:prSet presAssocID="{8781CBD5-EA48-4417-9417-FCB937904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C972D-BA0A-478A-943A-6864D2AAE205}" type="pres">
      <dgm:prSet presAssocID="{DC889A33-2ADB-44CE-B499-92498A4D3D8F}" presName="hierRoot1" presStyleCnt="0">
        <dgm:presLayoutVars>
          <dgm:hierBranch val="init"/>
        </dgm:presLayoutVars>
      </dgm:prSet>
      <dgm:spPr/>
    </dgm:pt>
    <dgm:pt modelId="{2519BDED-E2DB-4BD9-8438-DC87ACFF044F}" type="pres">
      <dgm:prSet presAssocID="{DC889A33-2ADB-44CE-B499-92498A4D3D8F}" presName="rootComposite1" presStyleCnt="0"/>
      <dgm:spPr/>
    </dgm:pt>
    <dgm:pt modelId="{65635382-5B08-456C-96AB-D85A3C61A94D}" type="pres">
      <dgm:prSet presAssocID="{DC889A33-2ADB-44CE-B499-92498A4D3D8F}" presName="rootText1" presStyleLbl="node0" presStyleIdx="0" presStyleCnt="1">
        <dgm:presLayoutVars>
          <dgm:chPref val="3"/>
        </dgm:presLayoutVars>
      </dgm:prSet>
      <dgm:spPr/>
    </dgm:pt>
    <dgm:pt modelId="{7175B93A-81BE-46C7-9B64-FE3173645DE8}" type="pres">
      <dgm:prSet presAssocID="{DC889A33-2ADB-44CE-B499-92498A4D3D8F}" presName="rootConnector1" presStyleLbl="node1" presStyleIdx="0" presStyleCnt="0"/>
      <dgm:spPr/>
    </dgm:pt>
    <dgm:pt modelId="{B246EC64-6C94-4944-9CAA-7FC0ADF1B4FE}" type="pres">
      <dgm:prSet presAssocID="{DC889A33-2ADB-44CE-B499-92498A4D3D8F}" presName="hierChild2" presStyleCnt="0"/>
      <dgm:spPr/>
    </dgm:pt>
    <dgm:pt modelId="{742C90C9-1601-43A8-8AA1-DBAF0F744752}" type="pres">
      <dgm:prSet presAssocID="{3D0DAE20-271A-4AD7-9EF7-749F10ADD5B5}" presName="Name37" presStyleLbl="parChTrans1D2" presStyleIdx="0" presStyleCnt="2"/>
      <dgm:spPr/>
    </dgm:pt>
    <dgm:pt modelId="{330A3D3C-5A66-44D0-B394-02167E2EC5DD}" type="pres">
      <dgm:prSet presAssocID="{FFC6566D-B217-4030-ABC4-0ACE3317E82E}" presName="hierRoot2" presStyleCnt="0">
        <dgm:presLayoutVars>
          <dgm:hierBranch val="init"/>
        </dgm:presLayoutVars>
      </dgm:prSet>
      <dgm:spPr/>
    </dgm:pt>
    <dgm:pt modelId="{DFC7DACA-1CF4-4AB3-8954-CA66944EF3AB}" type="pres">
      <dgm:prSet presAssocID="{FFC6566D-B217-4030-ABC4-0ACE3317E82E}" presName="rootComposite" presStyleCnt="0"/>
      <dgm:spPr/>
    </dgm:pt>
    <dgm:pt modelId="{AE0604E3-00FA-4F2A-8967-4842F43D2CAA}" type="pres">
      <dgm:prSet presAssocID="{FFC6566D-B217-4030-ABC4-0ACE3317E82E}" presName="rootText" presStyleLbl="node2" presStyleIdx="0" presStyleCnt="2">
        <dgm:presLayoutVars>
          <dgm:chPref val="3"/>
        </dgm:presLayoutVars>
      </dgm:prSet>
      <dgm:spPr/>
    </dgm:pt>
    <dgm:pt modelId="{BF9DA245-A23F-4672-8DA4-E8259FD02F10}" type="pres">
      <dgm:prSet presAssocID="{FFC6566D-B217-4030-ABC4-0ACE3317E82E}" presName="rootConnector" presStyleLbl="node2" presStyleIdx="0" presStyleCnt="2"/>
      <dgm:spPr/>
    </dgm:pt>
    <dgm:pt modelId="{DC0CD54C-138E-4796-977B-C593BD9CFBE6}" type="pres">
      <dgm:prSet presAssocID="{FFC6566D-B217-4030-ABC4-0ACE3317E82E}" presName="hierChild4" presStyleCnt="0"/>
      <dgm:spPr/>
    </dgm:pt>
    <dgm:pt modelId="{54816DF1-7CD4-4E1A-A4F3-D5F71671557A}" type="pres">
      <dgm:prSet presAssocID="{AB1B5D11-BEBC-46C7-9A78-22051B16C313}" presName="Name37" presStyleLbl="parChTrans1D3" presStyleIdx="0" presStyleCnt="2"/>
      <dgm:spPr/>
    </dgm:pt>
    <dgm:pt modelId="{B5F0DDAB-F111-41F2-92FC-F5A1AC1882BC}" type="pres">
      <dgm:prSet presAssocID="{6220FBFB-3C80-4EAA-BF2F-19A14E80B690}" presName="hierRoot2" presStyleCnt="0">
        <dgm:presLayoutVars>
          <dgm:hierBranch val="init"/>
        </dgm:presLayoutVars>
      </dgm:prSet>
      <dgm:spPr/>
    </dgm:pt>
    <dgm:pt modelId="{822D0E19-53E6-4073-A8F1-DC60C9E362F0}" type="pres">
      <dgm:prSet presAssocID="{6220FBFB-3C80-4EAA-BF2F-19A14E80B690}" presName="rootComposite" presStyleCnt="0"/>
      <dgm:spPr/>
    </dgm:pt>
    <dgm:pt modelId="{378C2ECB-4592-4650-828E-D494B11129EA}" type="pres">
      <dgm:prSet presAssocID="{6220FBFB-3C80-4EAA-BF2F-19A14E80B690}" presName="rootText" presStyleLbl="node3" presStyleIdx="0" presStyleCnt="2">
        <dgm:presLayoutVars>
          <dgm:chPref val="3"/>
        </dgm:presLayoutVars>
      </dgm:prSet>
      <dgm:spPr/>
    </dgm:pt>
    <dgm:pt modelId="{5F7055BC-7077-4087-9EAC-96A89BD412C3}" type="pres">
      <dgm:prSet presAssocID="{6220FBFB-3C80-4EAA-BF2F-19A14E80B690}" presName="rootConnector" presStyleLbl="node3" presStyleIdx="0" presStyleCnt="2"/>
      <dgm:spPr/>
    </dgm:pt>
    <dgm:pt modelId="{D6415012-5995-42B5-A4B1-9D8376F6BD6A}" type="pres">
      <dgm:prSet presAssocID="{6220FBFB-3C80-4EAA-BF2F-19A14E80B690}" presName="hierChild4" presStyleCnt="0"/>
      <dgm:spPr/>
    </dgm:pt>
    <dgm:pt modelId="{11626F1F-937A-44CC-9BE4-EEC0ED779687}" type="pres">
      <dgm:prSet presAssocID="{6220FBFB-3C80-4EAA-BF2F-19A14E80B690}" presName="hierChild5" presStyleCnt="0"/>
      <dgm:spPr/>
    </dgm:pt>
    <dgm:pt modelId="{DCFD1EDB-9EF1-4C52-A3E4-DD6D8C19AD1C}" type="pres">
      <dgm:prSet presAssocID="{FFC6566D-B217-4030-ABC4-0ACE3317E82E}" presName="hierChild5" presStyleCnt="0"/>
      <dgm:spPr/>
    </dgm:pt>
    <dgm:pt modelId="{1F9D50AF-8BFD-40E5-A695-21EC689E5AB5}" type="pres">
      <dgm:prSet presAssocID="{69CABDB9-5007-43C6-AA54-86F892A32636}" presName="Name37" presStyleLbl="parChTrans1D2" presStyleIdx="1" presStyleCnt="2"/>
      <dgm:spPr/>
    </dgm:pt>
    <dgm:pt modelId="{50E732F9-76E8-4114-A566-178247D681B9}" type="pres">
      <dgm:prSet presAssocID="{F16EE1EF-E459-4FBB-870C-7EAE8FC52AA8}" presName="hierRoot2" presStyleCnt="0">
        <dgm:presLayoutVars>
          <dgm:hierBranch val="init"/>
        </dgm:presLayoutVars>
      </dgm:prSet>
      <dgm:spPr/>
    </dgm:pt>
    <dgm:pt modelId="{26D4882B-92CE-4DF3-AAAD-C69188CDC3D9}" type="pres">
      <dgm:prSet presAssocID="{F16EE1EF-E459-4FBB-870C-7EAE8FC52AA8}" presName="rootComposite" presStyleCnt="0"/>
      <dgm:spPr/>
    </dgm:pt>
    <dgm:pt modelId="{BCA5D898-99F2-4EBB-9A4C-29265A1BD3E6}" type="pres">
      <dgm:prSet presAssocID="{F16EE1EF-E459-4FBB-870C-7EAE8FC52AA8}" presName="rootText" presStyleLbl="node2" presStyleIdx="1" presStyleCnt="2" custLinFactNeighborX="-739" custLinFactNeighborY="4062">
        <dgm:presLayoutVars>
          <dgm:chPref val="3"/>
        </dgm:presLayoutVars>
      </dgm:prSet>
      <dgm:spPr/>
    </dgm:pt>
    <dgm:pt modelId="{7403C422-6411-4E48-A453-0D4A9D5ABFBE}" type="pres">
      <dgm:prSet presAssocID="{F16EE1EF-E459-4FBB-870C-7EAE8FC52AA8}" presName="rootConnector" presStyleLbl="node2" presStyleIdx="1" presStyleCnt="2"/>
      <dgm:spPr/>
    </dgm:pt>
    <dgm:pt modelId="{4000E2BC-2AF0-437E-B707-C7EF0DE55AD7}" type="pres">
      <dgm:prSet presAssocID="{F16EE1EF-E459-4FBB-870C-7EAE8FC52AA8}" presName="hierChild4" presStyleCnt="0"/>
      <dgm:spPr/>
    </dgm:pt>
    <dgm:pt modelId="{CA8B750B-A26C-464C-8BC5-5ADA3F9EAF68}" type="pres">
      <dgm:prSet presAssocID="{798927BB-77BB-4C8B-905B-5CB7ADACBC7A}" presName="Name37" presStyleLbl="parChTrans1D3" presStyleIdx="1" presStyleCnt="2"/>
      <dgm:spPr/>
    </dgm:pt>
    <dgm:pt modelId="{9817881B-6631-479C-85D8-EB6C8825F15D}" type="pres">
      <dgm:prSet presAssocID="{BB945297-D97F-48E7-B8EB-419774D2E9BE}" presName="hierRoot2" presStyleCnt="0">
        <dgm:presLayoutVars>
          <dgm:hierBranch val="init"/>
        </dgm:presLayoutVars>
      </dgm:prSet>
      <dgm:spPr/>
    </dgm:pt>
    <dgm:pt modelId="{D7CC9BFA-D615-407E-A3E3-3645495031C0}" type="pres">
      <dgm:prSet presAssocID="{BB945297-D97F-48E7-B8EB-419774D2E9BE}" presName="rootComposite" presStyleCnt="0"/>
      <dgm:spPr/>
    </dgm:pt>
    <dgm:pt modelId="{F055DC32-003E-4528-8A8F-5CB75536F0DB}" type="pres">
      <dgm:prSet presAssocID="{BB945297-D97F-48E7-B8EB-419774D2E9BE}" presName="rootText" presStyleLbl="node3" presStyleIdx="1" presStyleCnt="2">
        <dgm:presLayoutVars>
          <dgm:chPref val="3"/>
        </dgm:presLayoutVars>
      </dgm:prSet>
      <dgm:spPr/>
    </dgm:pt>
    <dgm:pt modelId="{FF326236-AD55-48FA-AE68-F3DBF832AFFD}" type="pres">
      <dgm:prSet presAssocID="{BB945297-D97F-48E7-B8EB-419774D2E9BE}" presName="rootConnector" presStyleLbl="node3" presStyleIdx="1" presStyleCnt="2"/>
      <dgm:spPr/>
    </dgm:pt>
    <dgm:pt modelId="{BB96D2F9-8A4B-458D-965C-56CA8A4DEF89}" type="pres">
      <dgm:prSet presAssocID="{BB945297-D97F-48E7-B8EB-419774D2E9BE}" presName="hierChild4" presStyleCnt="0"/>
      <dgm:spPr/>
    </dgm:pt>
    <dgm:pt modelId="{5C192412-5236-4221-A316-82EEFCA58783}" type="pres">
      <dgm:prSet presAssocID="{BB945297-D97F-48E7-B8EB-419774D2E9BE}" presName="hierChild5" presStyleCnt="0"/>
      <dgm:spPr/>
    </dgm:pt>
    <dgm:pt modelId="{A0ADD72C-5B56-4B61-80BB-C7A9803F82D1}" type="pres">
      <dgm:prSet presAssocID="{F16EE1EF-E459-4FBB-870C-7EAE8FC52AA8}" presName="hierChild5" presStyleCnt="0"/>
      <dgm:spPr/>
    </dgm:pt>
    <dgm:pt modelId="{CD5F1BB2-EFF7-45CB-B124-5DE65034C933}" type="pres">
      <dgm:prSet presAssocID="{DC889A33-2ADB-44CE-B499-92498A4D3D8F}" presName="hierChild3" presStyleCnt="0"/>
      <dgm:spPr/>
    </dgm:pt>
  </dgm:ptLst>
  <dgm:cxnLst>
    <dgm:cxn modelId="{EB234E0C-441F-468D-8B98-66774D69FCA9}" srcId="{DC889A33-2ADB-44CE-B499-92498A4D3D8F}" destId="{FFC6566D-B217-4030-ABC4-0ACE3317E82E}" srcOrd="0" destOrd="0" parTransId="{3D0DAE20-271A-4AD7-9EF7-749F10ADD5B5}" sibTransId="{610D6EBA-D306-42D1-9418-3941505BC3FF}"/>
    <dgm:cxn modelId="{362A0C21-73B4-4C96-B92F-6FE72634B34D}" type="presOf" srcId="{8781CBD5-EA48-4417-9417-FCB937904D6B}" destId="{DF5DE229-22AC-4657-9006-0D4C33A85328}" srcOrd="0" destOrd="0" presId="urn:microsoft.com/office/officeart/2005/8/layout/orgChart1"/>
    <dgm:cxn modelId="{9F885522-26CA-4B7A-89E3-238A8EA4E669}" srcId="{8781CBD5-EA48-4417-9417-FCB937904D6B}" destId="{DC889A33-2ADB-44CE-B499-92498A4D3D8F}" srcOrd="0" destOrd="0" parTransId="{76CD1ABF-C343-4DA5-88AF-22F2F408B522}" sibTransId="{8E993672-2FDF-43A0-92CB-A12DB99F7E60}"/>
    <dgm:cxn modelId="{C0B81039-80FB-4A05-9995-218B8C791C0B}" srcId="{F16EE1EF-E459-4FBB-870C-7EAE8FC52AA8}" destId="{BB945297-D97F-48E7-B8EB-419774D2E9BE}" srcOrd="0" destOrd="0" parTransId="{798927BB-77BB-4C8B-905B-5CB7ADACBC7A}" sibTransId="{B7C58D15-4291-4505-93A4-6B0D52F89D5B}"/>
    <dgm:cxn modelId="{F87C2762-302E-4C1A-92C3-1F24B0079931}" type="presOf" srcId="{798927BB-77BB-4C8B-905B-5CB7ADACBC7A}" destId="{CA8B750B-A26C-464C-8BC5-5ADA3F9EAF68}" srcOrd="0" destOrd="0" presId="urn:microsoft.com/office/officeart/2005/8/layout/orgChart1"/>
    <dgm:cxn modelId="{BB022149-163E-4538-AD28-7BC19D9BC991}" type="presOf" srcId="{DC889A33-2ADB-44CE-B499-92498A4D3D8F}" destId="{65635382-5B08-456C-96AB-D85A3C61A94D}" srcOrd="0" destOrd="0" presId="urn:microsoft.com/office/officeart/2005/8/layout/orgChart1"/>
    <dgm:cxn modelId="{240A284F-6074-41DB-8E0D-76C5B41FCDEC}" srcId="{DC889A33-2ADB-44CE-B499-92498A4D3D8F}" destId="{F16EE1EF-E459-4FBB-870C-7EAE8FC52AA8}" srcOrd="1" destOrd="0" parTransId="{69CABDB9-5007-43C6-AA54-86F892A32636}" sibTransId="{7DC32C17-9C19-4C77-AFE1-AD2E27CAD973}"/>
    <dgm:cxn modelId="{2ABE3F8E-7467-4B4E-83EA-0B298797876B}" type="presOf" srcId="{F16EE1EF-E459-4FBB-870C-7EAE8FC52AA8}" destId="{BCA5D898-99F2-4EBB-9A4C-29265A1BD3E6}" srcOrd="0" destOrd="0" presId="urn:microsoft.com/office/officeart/2005/8/layout/orgChart1"/>
    <dgm:cxn modelId="{5E579A92-6DE7-4335-A3D9-0EAC8D382F7D}" type="presOf" srcId="{69CABDB9-5007-43C6-AA54-86F892A32636}" destId="{1F9D50AF-8BFD-40E5-A695-21EC689E5AB5}" srcOrd="0" destOrd="0" presId="urn:microsoft.com/office/officeart/2005/8/layout/orgChart1"/>
    <dgm:cxn modelId="{E2BAF193-82F1-4409-B4B0-D151B99889D8}" type="presOf" srcId="{F16EE1EF-E459-4FBB-870C-7EAE8FC52AA8}" destId="{7403C422-6411-4E48-A453-0D4A9D5ABFBE}" srcOrd="1" destOrd="0" presId="urn:microsoft.com/office/officeart/2005/8/layout/orgChart1"/>
    <dgm:cxn modelId="{053F37A1-BB87-48C8-A4B7-339D2D34CC16}" type="presOf" srcId="{3D0DAE20-271A-4AD7-9EF7-749F10ADD5B5}" destId="{742C90C9-1601-43A8-8AA1-DBAF0F744752}" srcOrd="0" destOrd="0" presId="urn:microsoft.com/office/officeart/2005/8/layout/orgChart1"/>
    <dgm:cxn modelId="{54B1E4A1-3962-4183-979A-3ADAA981F805}" type="presOf" srcId="{6220FBFB-3C80-4EAA-BF2F-19A14E80B690}" destId="{5F7055BC-7077-4087-9EAC-96A89BD412C3}" srcOrd="1" destOrd="0" presId="urn:microsoft.com/office/officeart/2005/8/layout/orgChart1"/>
    <dgm:cxn modelId="{5A2118B0-9E48-4F77-8791-4659BEDA8335}" type="presOf" srcId="{BB945297-D97F-48E7-B8EB-419774D2E9BE}" destId="{F055DC32-003E-4528-8A8F-5CB75536F0DB}" srcOrd="0" destOrd="0" presId="urn:microsoft.com/office/officeart/2005/8/layout/orgChart1"/>
    <dgm:cxn modelId="{295353B6-2F5A-40E0-A537-2F065886B32C}" srcId="{FFC6566D-B217-4030-ABC4-0ACE3317E82E}" destId="{6220FBFB-3C80-4EAA-BF2F-19A14E80B690}" srcOrd="0" destOrd="0" parTransId="{AB1B5D11-BEBC-46C7-9A78-22051B16C313}" sibTransId="{9C1090FF-1F50-49FD-8195-C4CE7AE0910A}"/>
    <dgm:cxn modelId="{9395A4BC-ADA1-4919-9984-613E8FFFA397}" type="presOf" srcId="{BB945297-D97F-48E7-B8EB-419774D2E9BE}" destId="{FF326236-AD55-48FA-AE68-F3DBF832AFFD}" srcOrd="1" destOrd="0" presId="urn:microsoft.com/office/officeart/2005/8/layout/orgChart1"/>
    <dgm:cxn modelId="{48A4CCD2-3A9E-48A4-A257-E71B0CD1D798}" type="presOf" srcId="{AB1B5D11-BEBC-46C7-9A78-22051B16C313}" destId="{54816DF1-7CD4-4E1A-A4F3-D5F71671557A}" srcOrd="0" destOrd="0" presId="urn:microsoft.com/office/officeart/2005/8/layout/orgChart1"/>
    <dgm:cxn modelId="{E702A1D4-80CE-4ECB-B06D-E993772AB6CD}" type="presOf" srcId="{6220FBFB-3C80-4EAA-BF2F-19A14E80B690}" destId="{378C2ECB-4592-4650-828E-D494B11129EA}" srcOrd="0" destOrd="0" presId="urn:microsoft.com/office/officeart/2005/8/layout/orgChart1"/>
    <dgm:cxn modelId="{57819DE6-37FF-43F6-BA8F-B1BF633A0F1B}" type="presOf" srcId="{FFC6566D-B217-4030-ABC4-0ACE3317E82E}" destId="{BF9DA245-A23F-4672-8DA4-E8259FD02F10}" srcOrd="1" destOrd="0" presId="urn:microsoft.com/office/officeart/2005/8/layout/orgChart1"/>
    <dgm:cxn modelId="{C3ED57EE-3BED-4155-AA2A-075F6C89631B}" type="presOf" srcId="{FFC6566D-B217-4030-ABC4-0ACE3317E82E}" destId="{AE0604E3-00FA-4F2A-8967-4842F43D2CAA}" srcOrd="0" destOrd="0" presId="urn:microsoft.com/office/officeart/2005/8/layout/orgChart1"/>
    <dgm:cxn modelId="{63A8CDFB-554C-4F11-9C74-6EDE249A79D4}" type="presOf" srcId="{DC889A33-2ADB-44CE-B499-92498A4D3D8F}" destId="{7175B93A-81BE-46C7-9B64-FE3173645DE8}" srcOrd="1" destOrd="0" presId="urn:microsoft.com/office/officeart/2005/8/layout/orgChart1"/>
    <dgm:cxn modelId="{9475A21C-2549-4EA8-A2DA-5894E8650A1C}" type="presParOf" srcId="{DF5DE229-22AC-4657-9006-0D4C33A85328}" destId="{0DAC972D-BA0A-478A-943A-6864D2AAE205}" srcOrd="0" destOrd="0" presId="urn:microsoft.com/office/officeart/2005/8/layout/orgChart1"/>
    <dgm:cxn modelId="{785A3EC0-920D-4935-8F29-4CB315224D7B}" type="presParOf" srcId="{0DAC972D-BA0A-478A-943A-6864D2AAE205}" destId="{2519BDED-E2DB-4BD9-8438-DC87ACFF044F}" srcOrd="0" destOrd="0" presId="urn:microsoft.com/office/officeart/2005/8/layout/orgChart1"/>
    <dgm:cxn modelId="{0ADEB850-DFD3-4A8F-B818-99891D837D53}" type="presParOf" srcId="{2519BDED-E2DB-4BD9-8438-DC87ACFF044F}" destId="{65635382-5B08-456C-96AB-D85A3C61A94D}" srcOrd="0" destOrd="0" presId="urn:microsoft.com/office/officeart/2005/8/layout/orgChart1"/>
    <dgm:cxn modelId="{5DEB9F69-5A54-4D8E-8053-91CE0A5881A1}" type="presParOf" srcId="{2519BDED-E2DB-4BD9-8438-DC87ACFF044F}" destId="{7175B93A-81BE-46C7-9B64-FE3173645DE8}" srcOrd="1" destOrd="0" presId="urn:microsoft.com/office/officeart/2005/8/layout/orgChart1"/>
    <dgm:cxn modelId="{D2120C34-A5A5-4D60-A34D-935256BA64BA}" type="presParOf" srcId="{0DAC972D-BA0A-478A-943A-6864D2AAE205}" destId="{B246EC64-6C94-4944-9CAA-7FC0ADF1B4FE}" srcOrd="1" destOrd="0" presId="urn:microsoft.com/office/officeart/2005/8/layout/orgChart1"/>
    <dgm:cxn modelId="{F3B09E5F-DF91-4129-973E-52C39771A69D}" type="presParOf" srcId="{B246EC64-6C94-4944-9CAA-7FC0ADF1B4FE}" destId="{742C90C9-1601-43A8-8AA1-DBAF0F744752}" srcOrd="0" destOrd="0" presId="urn:microsoft.com/office/officeart/2005/8/layout/orgChart1"/>
    <dgm:cxn modelId="{5270A075-8008-4114-ADB3-ADFDE3B9B308}" type="presParOf" srcId="{B246EC64-6C94-4944-9CAA-7FC0ADF1B4FE}" destId="{330A3D3C-5A66-44D0-B394-02167E2EC5DD}" srcOrd="1" destOrd="0" presId="urn:microsoft.com/office/officeart/2005/8/layout/orgChart1"/>
    <dgm:cxn modelId="{B958E3D8-9319-456A-8D51-55C4A9BE5DA6}" type="presParOf" srcId="{330A3D3C-5A66-44D0-B394-02167E2EC5DD}" destId="{DFC7DACA-1CF4-4AB3-8954-CA66944EF3AB}" srcOrd="0" destOrd="0" presId="urn:microsoft.com/office/officeart/2005/8/layout/orgChart1"/>
    <dgm:cxn modelId="{F0C3D390-AEE8-49A3-AB26-5194340AFE41}" type="presParOf" srcId="{DFC7DACA-1CF4-4AB3-8954-CA66944EF3AB}" destId="{AE0604E3-00FA-4F2A-8967-4842F43D2CAA}" srcOrd="0" destOrd="0" presId="urn:microsoft.com/office/officeart/2005/8/layout/orgChart1"/>
    <dgm:cxn modelId="{4E8B6728-BA10-47CD-833A-ACC939537F50}" type="presParOf" srcId="{DFC7DACA-1CF4-4AB3-8954-CA66944EF3AB}" destId="{BF9DA245-A23F-4672-8DA4-E8259FD02F10}" srcOrd="1" destOrd="0" presId="urn:microsoft.com/office/officeart/2005/8/layout/orgChart1"/>
    <dgm:cxn modelId="{9722D8EB-5E09-4378-A6FA-7A31AC85ABB4}" type="presParOf" srcId="{330A3D3C-5A66-44D0-B394-02167E2EC5DD}" destId="{DC0CD54C-138E-4796-977B-C593BD9CFBE6}" srcOrd="1" destOrd="0" presId="urn:microsoft.com/office/officeart/2005/8/layout/orgChart1"/>
    <dgm:cxn modelId="{E8F14D5E-0750-4560-BF40-3703CF6E811D}" type="presParOf" srcId="{DC0CD54C-138E-4796-977B-C593BD9CFBE6}" destId="{54816DF1-7CD4-4E1A-A4F3-D5F71671557A}" srcOrd="0" destOrd="0" presId="urn:microsoft.com/office/officeart/2005/8/layout/orgChart1"/>
    <dgm:cxn modelId="{C427A36B-A1EB-4B7F-BBC3-7ABA693912F3}" type="presParOf" srcId="{DC0CD54C-138E-4796-977B-C593BD9CFBE6}" destId="{B5F0DDAB-F111-41F2-92FC-F5A1AC1882BC}" srcOrd="1" destOrd="0" presId="urn:microsoft.com/office/officeart/2005/8/layout/orgChart1"/>
    <dgm:cxn modelId="{34586C6E-8DB3-4444-B798-F22904988F24}" type="presParOf" srcId="{B5F0DDAB-F111-41F2-92FC-F5A1AC1882BC}" destId="{822D0E19-53E6-4073-A8F1-DC60C9E362F0}" srcOrd="0" destOrd="0" presId="urn:microsoft.com/office/officeart/2005/8/layout/orgChart1"/>
    <dgm:cxn modelId="{FC48C23A-99EA-42AE-9243-56F8FC53D51C}" type="presParOf" srcId="{822D0E19-53E6-4073-A8F1-DC60C9E362F0}" destId="{378C2ECB-4592-4650-828E-D494B11129EA}" srcOrd="0" destOrd="0" presId="urn:microsoft.com/office/officeart/2005/8/layout/orgChart1"/>
    <dgm:cxn modelId="{B0B5B814-BB58-441D-8420-F213C773C5CF}" type="presParOf" srcId="{822D0E19-53E6-4073-A8F1-DC60C9E362F0}" destId="{5F7055BC-7077-4087-9EAC-96A89BD412C3}" srcOrd="1" destOrd="0" presId="urn:microsoft.com/office/officeart/2005/8/layout/orgChart1"/>
    <dgm:cxn modelId="{7A8F90E0-5E09-44BF-AA14-4C3238FD91E5}" type="presParOf" srcId="{B5F0DDAB-F111-41F2-92FC-F5A1AC1882BC}" destId="{D6415012-5995-42B5-A4B1-9D8376F6BD6A}" srcOrd="1" destOrd="0" presId="urn:microsoft.com/office/officeart/2005/8/layout/orgChart1"/>
    <dgm:cxn modelId="{C602ACE9-8562-48E5-BC0E-C7343E56E223}" type="presParOf" srcId="{B5F0DDAB-F111-41F2-92FC-F5A1AC1882BC}" destId="{11626F1F-937A-44CC-9BE4-EEC0ED779687}" srcOrd="2" destOrd="0" presId="urn:microsoft.com/office/officeart/2005/8/layout/orgChart1"/>
    <dgm:cxn modelId="{142F6BDB-4999-4CE6-A580-7BF5FEFDAB7C}" type="presParOf" srcId="{330A3D3C-5A66-44D0-B394-02167E2EC5DD}" destId="{DCFD1EDB-9EF1-4C52-A3E4-DD6D8C19AD1C}" srcOrd="2" destOrd="0" presId="urn:microsoft.com/office/officeart/2005/8/layout/orgChart1"/>
    <dgm:cxn modelId="{9FB98EFD-4CEA-45FF-85CA-54BB73FD7FB3}" type="presParOf" srcId="{B246EC64-6C94-4944-9CAA-7FC0ADF1B4FE}" destId="{1F9D50AF-8BFD-40E5-A695-21EC689E5AB5}" srcOrd="2" destOrd="0" presId="urn:microsoft.com/office/officeart/2005/8/layout/orgChart1"/>
    <dgm:cxn modelId="{1A557454-35D4-4E57-B79D-7868D73FB092}" type="presParOf" srcId="{B246EC64-6C94-4944-9CAA-7FC0ADF1B4FE}" destId="{50E732F9-76E8-4114-A566-178247D681B9}" srcOrd="3" destOrd="0" presId="urn:microsoft.com/office/officeart/2005/8/layout/orgChart1"/>
    <dgm:cxn modelId="{CDF4D205-05C3-4C4D-A65D-ADF26DAED198}" type="presParOf" srcId="{50E732F9-76E8-4114-A566-178247D681B9}" destId="{26D4882B-92CE-4DF3-AAAD-C69188CDC3D9}" srcOrd="0" destOrd="0" presId="urn:microsoft.com/office/officeart/2005/8/layout/orgChart1"/>
    <dgm:cxn modelId="{B8729F54-42CC-4EA5-984D-7AC63151FDC3}" type="presParOf" srcId="{26D4882B-92CE-4DF3-AAAD-C69188CDC3D9}" destId="{BCA5D898-99F2-4EBB-9A4C-29265A1BD3E6}" srcOrd="0" destOrd="0" presId="urn:microsoft.com/office/officeart/2005/8/layout/orgChart1"/>
    <dgm:cxn modelId="{66CD142D-C374-45CE-98B7-17D8D5C35A66}" type="presParOf" srcId="{26D4882B-92CE-4DF3-AAAD-C69188CDC3D9}" destId="{7403C422-6411-4E48-A453-0D4A9D5ABFBE}" srcOrd="1" destOrd="0" presId="urn:microsoft.com/office/officeart/2005/8/layout/orgChart1"/>
    <dgm:cxn modelId="{C97493EA-2BE8-4DAC-BE01-3A63D3199D86}" type="presParOf" srcId="{50E732F9-76E8-4114-A566-178247D681B9}" destId="{4000E2BC-2AF0-437E-B707-C7EF0DE55AD7}" srcOrd="1" destOrd="0" presId="urn:microsoft.com/office/officeart/2005/8/layout/orgChart1"/>
    <dgm:cxn modelId="{525BEE0A-988D-4D51-9CC8-5D720EF4ED0F}" type="presParOf" srcId="{4000E2BC-2AF0-437E-B707-C7EF0DE55AD7}" destId="{CA8B750B-A26C-464C-8BC5-5ADA3F9EAF68}" srcOrd="0" destOrd="0" presId="urn:microsoft.com/office/officeart/2005/8/layout/orgChart1"/>
    <dgm:cxn modelId="{17981CEB-F79B-4167-B311-DE8E3F550831}" type="presParOf" srcId="{4000E2BC-2AF0-437E-B707-C7EF0DE55AD7}" destId="{9817881B-6631-479C-85D8-EB6C8825F15D}" srcOrd="1" destOrd="0" presId="urn:microsoft.com/office/officeart/2005/8/layout/orgChart1"/>
    <dgm:cxn modelId="{661318CB-E89B-4B97-B5FE-C1F52F884F90}" type="presParOf" srcId="{9817881B-6631-479C-85D8-EB6C8825F15D}" destId="{D7CC9BFA-D615-407E-A3E3-3645495031C0}" srcOrd="0" destOrd="0" presId="urn:microsoft.com/office/officeart/2005/8/layout/orgChart1"/>
    <dgm:cxn modelId="{7C41E16B-BCCC-4087-909C-43789ED34BA0}" type="presParOf" srcId="{D7CC9BFA-D615-407E-A3E3-3645495031C0}" destId="{F055DC32-003E-4528-8A8F-5CB75536F0DB}" srcOrd="0" destOrd="0" presId="urn:microsoft.com/office/officeart/2005/8/layout/orgChart1"/>
    <dgm:cxn modelId="{92B1AEEC-3799-45CB-B12C-895AC2A3D52B}" type="presParOf" srcId="{D7CC9BFA-D615-407E-A3E3-3645495031C0}" destId="{FF326236-AD55-48FA-AE68-F3DBF832AFFD}" srcOrd="1" destOrd="0" presId="urn:microsoft.com/office/officeart/2005/8/layout/orgChart1"/>
    <dgm:cxn modelId="{765B3377-9D2A-4FA9-A80C-E0950C3BAAC5}" type="presParOf" srcId="{9817881B-6631-479C-85D8-EB6C8825F15D}" destId="{BB96D2F9-8A4B-458D-965C-56CA8A4DEF89}" srcOrd="1" destOrd="0" presId="urn:microsoft.com/office/officeart/2005/8/layout/orgChart1"/>
    <dgm:cxn modelId="{97F9642F-4778-4CDA-9F59-3AE7A204A6F3}" type="presParOf" srcId="{9817881B-6631-479C-85D8-EB6C8825F15D}" destId="{5C192412-5236-4221-A316-82EEFCA58783}" srcOrd="2" destOrd="0" presId="urn:microsoft.com/office/officeart/2005/8/layout/orgChart1"/>
    <dgm:cxn modelId="{4FA26AE1-D7FD-4DF4-9FC4-9134341A4826}" type="presParOf" srcId="{50E732F9-76E8-4114-A566-178247D681B9}" destId="{A0ADD72C-5B56-4B61-80BB-C7A9803F82D1}" srcOrd="2" destOrd="0" presId="urn:microsoft.com/office/officeart/2005/8/layout/orgChart1"/>
    <dgm:cxn modelId="{BABF2958-4CF9-482A-B134-F0138ACA1FA9}" type="presParOf" srcId="{0DAC972D-BA0A-478A-943A-6864D2AAE205}" destId="{CD5F1BB2-EFF7-45CB-B124-5DE65034C9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750B-A26C-464C-8BC5-5ADA3F9EAF68}">
      <dsp:nvSpPr>
        <dsp:cNvPr id="0" name=""/>
        <dsp:cNvSpPr/>
      </dsp:nvSpPr>
      <dsp:spPr>
        <a:xfrm>
          <a:off x="3556504" y="2760598"/>
          <a:ext cx="352749" cy="98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453"/>
              </a:lnTo>
              <a:lnTo>
                <a:pt x="352749" y="9854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D50AF-8BFD-40E5-A695-21EC689E5AB5}">
      <dsp:nvSpPr>
        <dsp:cNvPr id="0" name=""/>
        <dsp:cNvSpPr/>
      </dsp:nvSpPr>
      <dsp:spPr>
        <a:xfrm>
          <a:off x="3113611" y="1123794"/>
          <a:ext cx="1339390" cy="51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50"/>
              </a:lnTo>
              <a:lnTo>
                <a:pt x="1339390" y="280850"/>
              </a:lnTo>
              <a:lnTo>
                <a:pt x="1339390" y="5161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6DF1-7CD4-4E1A-A4F3-D5F71671557A}">
      <dsp:nvSpPr>
        <dsp:cNvPr id="0" name=""/>
        <dsp:cNvSpPr/>
      </dsp:nvSpPr>
      <dsp:spPr>
        <a:xfrm>
          <a:off x="861160" y="2715078"/>
          <a:ext cx="336186" cy="103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972"/>
              </a:lnTo>
              <a:lnTo>
                <a:pt x="336186" y="10309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0C9-1601-43A8-8AA1-DBAF0F744752}">
      <dsp:nvSpPr>
        <dsp:cNvPr id="0" name=""/>
        <dsp:cNvSpPr/>
      </dsp:nvSpPr>
      <dsp:spPr>
        <a:xfrm>
          <a:off x="1757658" y="1123794"/>
          <a:ext cx="1355953" cy="470661"/>
        </a:xfrm>
        <a:custGeom>
          <a:avLst/>
          <a:gdLst/>
          <a:ahLst/>
          <a:cxnLst/>
          <a:rect l="0" t="0" r="0" b="0"/>
          <a:pathLst>
            <a:path>
              <a:moveTo>
                <a:pt x="1355953" y="0"/>
              </a:moveTo>
              <a:lnTo>
                <a:pt x="1355953" y="235330"/>
              </a:lnTo>
              <a:lnTo>
                <a:pt x="0" y="235330"/>
              </a:lnTo>
              <a:lnTo>
                <a:pt x="0" y="4706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35382-5B08-456C-96AB-D85A3C61A94D}">
      <dsp:nvSpPr>
        <dsp:cNvPr id="0" name=""/>
        <dsp:cNvSpPr/>
      </dsp:nvSpPr>
      <dsp:spPr>
        <a:xfrm>
          <a:off x="1992989" y="3171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(Target Variables)</a:t>
          </a:r>
          <a:endParaRPr lang="en-IN" sz="1400" kern="1200" dirty="0"/>
        </a:p>
      </dsp:txBody>
      <dsp:txXfrm>
        <a:off x="1992989" y="3171"/>
        <a:ext cx="2241245" cy="1120622"/>
      </dsp:txXfrm>
    </dsp:sp>
    <dsp:sp modelId="{AE0604E3-00FA-4F2A-8967-4842F43D2CAA}">
      <dsp:nvSpPr>
        <dsp:cNvPr id="0" name=""/>
        <dsp:cNvSpPr/>
      </dsp:nvSpPr>
      <dsp:spPr>
        <a:xfrm>
          <a:off x="637035" y="159445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  <a:endParaRPr lang="en-IN" sz="1400" kern="1200" dirty="0"/>
        </a:p>
      </dsp:txBody>
      <dsp:txXfrm>
        <a:off x="637035" y="1594455"/>
        <a:ext cx="2241245" cy="1120622"/>
      </dsp:txXfrm>
    </dsp:sp>
    <dsp:sp modelId="{378C2ECB-4592-4650-828E-D494B11129EA}">
      <dsp:nvSpPr>
        <dsp:cNvPr id="0" name=""/>
        <dsp:cNvSpPr/>
      </dsp:nvSpPr>
      <dsp:spPr>
        <a:xfrm>
          <a:off x="1197347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(Causal) , Decision </a:t>
          </a:r>
          <a:r>
            <a:rPr lang="en-US" sz="1400" kern="1200" dirty="0" err="1"/>
            <a:t>Tree,Random</a:t>
          </a:r>
          <a:r>
            <a:rPr lang="en-US" sz="1400" kern="1200" dirty="0"/>
            <a:t> Forest, Boosting, Neural Network</a:t>
          </a:r>
          <a:endParaRPr lang="en-IN" sz="1400" kern="1200" dirty="0"/>
        </a:p>
      </dsp:txBody>
      <dsp:txXfrm>
        <a:off x="1197347" y="3185739"/>
        <a:ext cx="2241245" cy="1120622"/>
      </dsp:txXfrm>
    </dsp:sp>
    <dsp:sp modelId="{BCA5D898-99F2-4EBB-9A4C-29265A1BD3E6}">
      <dsp:nvSpPr>
        <dsp:cNvPr id="0" name=""/>
        <dsp:cNvSpPr/>
      </dsp:nvSpPr>
      <dsp:spPr>
        <a:xfrm>
          <a:off x="3332379" y="163997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sp:txBody>
      <dsp:txXfrm>
        <a:off x="3332379" y="1639975"/>
        <a:ext cx="2241245" cy="1120622"/>
      </dsp:txXfrm>
    </dsp:sp>
    <dsp:sp modelId="{F055DC32-003E-4528-8A8F-5CB75536F0DB}">
      <dsp:nvSpPr>
        <dsp:cNvPr id="0" name=""/>
        <dsp:cNvSpPr/>
      </dsp:nvSpPr>
      <dsp:spPr>
        <a:xfrm>
          <a:off x="3909253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 , Decision Tree, ,Random Forest, Boosting, Neural Network</a:t>
          </a:r>
          <a:endParaRPr lang="en-IN" sz="1400" kern="1200" dirty="0"/>
        </a:p>
      </dsp:txBody>
      <dsp:txXfrm>
        <a:off x="3909253" y="3185739"/>
        <a:ext cx="2241245" cy="112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3980-016C-4A65-9CCF-615781F68C08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20177-2C78-401B-934A-DCF2E868E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https://www.researchgate.net/figure/The-feed-forward-multilayer-perceptron-artificial-neural-network-architecture-used-to_fig1_221226040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  <a:p>
            <a:r>
              <a:rPr lang="en-IN" dirty="0"/>
              <a:t>https://machinelearningmastery.com/neural-networks-crash-course/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7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https://www.researchgate.net/figure/The-feed-forward-multilayer-perceptron-artificial-neural-network-architecture-used-to_fig1_221226040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  <a:p>
            <a:r>
              <a:rPr lang="en-IN" dirty="0"/>
              <a:t>https://machinelearningmastery.com/neural-networks-crash-course/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https://www.researchgate.net/figure/The-feed-forward-multilayer-perceptron-artificial-neural-network-architecture-used-to_fig1_221226040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  <a:p>
            <a:r>
              <a:rPr lang="en-IN" dirty="0"/>
              <a:t>https://machinelearningmastery.com/neural-networks-crash-course/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7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https://medium.com/@vinodhb95/activation-functions-and-its-types-8750f1287464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67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https://medium.com/@vinodhb95/activation-functions-and-its-types-8750f1287464</a:t>
            </a:r>
          </a:p>
          <a:p>
            <a:r>
              <a:rPr lang="en-IN" dirty="0"/>
              <a:t>https://stats.stackexchange.com/questions/176794/how-does-rectilinear-activation-function-solve-the-vanishing-gradient-problem-in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9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https://medium.com/@vinodhb95/activation-functions-and-its-types-8750f1287464</a:t>
            </a:r>
          </a:p>
          <a:p>
            <a:r>
              <a:rPr lang="en-IN" dirty="0"/>
              <a:t>https://stats.stackexchange.com/questions/176794/how-does-rectilinear-activation-function-solve-the-vanishing-gradient-problem-in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3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https://machinelearningmastery.com/choose-an-activation-function-for-deep-learning/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5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https://hmkcode.com/ai/backpropagation-step-by-step/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https://hmkcode.com/ai/backpropagation-step-by-step/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6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https://hmkcode.com/ai/backpropagation-step-by-step/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701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https://towardsdatascience.com/the-vanishing-exploding-gradient-problem-in-deep-neural-networks-191358470c11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90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64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https://sebastianraschka.com/faq/docs/diff-perceptron-adaline-neuralnet.html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5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https://www.analyticsvidhya.com/blog/2021/03/basics-of-neural-network/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9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https://www.analyticsvidhya.com/blog/2021/03/basics-of-neural-network/</a:t>
            </a:r>
          </a:p>
          <a:p>
            <a:r>
              <a:rPr lang="en-IN" dirty="0"/>
              <a:t>https://www.quora.com/What-is-the-difference-between-the-neurons-in-an-artificial-neural-network-ANN-and-perceptrons</a:t>
            </a:r>
          </a:p>
          <a:p>
            <a:r>
              <a:rPr lang="en-IN" dirty="0"/>
              <a:t>https://sebastianraschka.com/faq/docs/diff-perceptron-adaline-neuralnet.html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3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https://www.youtube.com/watch?v=HetFihsXSys</a:t>
            </a:r>
          </a:p>
          <a:p>
            <a:r>
              <a:rPr lang="en-IN" dirty="0"/>
              <a:t>https://www.analyticsvidhya.com/blog/2021/03/basics-of-neural-network/</a:t>
            </a:r>
          </a:p>
          <a:p>
            <a:r>
              <a:rPr lang="en-IN" dirty="0"/>
              <a:t>https://www.quora.com/Artificial-Neural-Networks-How-are-thresholds-updated-by-backpropagation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3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https://www.researchgate.net/figure/The-feed-forward-multilayer-perceptron-artificial-neural-network-architecture-used-to_fig1_221226040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  <a:p>
            <a:r>
              <a:rPr lang="en-IN" dirty="0"/>
              <a:t>https://www.mygreatlearning.com/blog/types-of-neural-networks/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3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https://www.mygreatlearning.com/blog/types-of-neural-networks/</a:t>
            </a:r>
          </a:p>
          <a:p>
            <a:r>
              <a:rPr lang="en-IN" dirty="0"/>
              <a:t>https://www.researchgate.net/figure/The-feed-forward-multilayer-perceptron-artificial-neural-network-architecture-used-to_fig1_221226040</a:t>
            </a:r>
          </a:p>
          <a:p>
            <a:r>
              <a:rPr lang="en-IN" dirty="0"/>
              <a:t>https://www.analyticsvidhya.com/blog/2020/01/fundamentals-deep-learning-activation-functions-when-to-use-them/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20177-2C78-401B-934A-DCF2E868E4F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0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9.png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sigmoid&amp;batchSize=30&amp;dataset=gauss&amp;regDataset=reg-plane&amp;learningRate=0.03&amp;regularizationRate=0&amp;noise=0&amp;networkShape=4,2&amp;seed=0.87984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324963" cy="476261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 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neural network is made up of vertically stacked components called Layers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Layer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input node is connected to each neuron of next hidden layer. Each neuron of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layer is connected to each neuron of next hidden layer and so on. Each neuron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last hidden layer is connected to output neuron.</a:t>
            </a:r>
            <a:endParaRPr lang="en-IN" u="sng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Connection between nodes and neurons are assigned with individual weights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get updated in training process.</a:t>
            </a: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neuron has a bias .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 The threshold (or </a:t>
            </a:r>
            <a:r>
              <a:rPr lang="en-IN" b="0" i="1" dirty="0">
                <a:solidFill>
                  <a:schemeClr val="tx1"/>
                </a:solidFill>
                <a:effectLst/>
                <a:latin typeface="-apple-system"/>
              </a:rPr>
              <a:t>bias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) of a neuron is usually modelled as a weight which input is always 1. 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 bias is also learnable in training process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1668C-E72D-4690-948D-46C62883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285" y="1600725"/>
            <a:ext cx="2868715" cy="3226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73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FC8CB-F4AB-4B03-887A-634BCE7A7106}"/>
              </a:ext>
            </a:extLst>
          </p:cNvPr>
          <p:cNvSpPr/>
          <p:nvPr/>
        </p:nvSpPr>
        <p:spPr>
          <a:xfrm>
            <a:off x="551093" y="1639762"/>
            <a:ext cx="9772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functions: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Sometimes called a transfer function.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functions bring non-linearity in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are mathematical equations that determine the output of a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     Activation function  = f(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(weights * inputs) +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functions also help normalize the output of each neuron to a range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between 1 and 0 or between -1 and 1.</a:t>
            </a:r>
          </a:p>
        </p:txBody>
      </p:sp>
      <p:pic>
        <p:nvPicPr>
          <p:cNvPr id="1026" name="Picture 2" descr="Topic DL01: Activation functions and its Types in Artifical Neural network  | by abhigoku10 | Medium">
            <a:extLst>
              <a:ext uri="{FF2B5EF4-FFF2-40B4-BE49-F238E27FC236}">
                <a16:creationId xmlns:a16="http://schemas.microsoft.com/office/drawing/2014/main" id="{F83EACAD-9D6C-49FB-9C14-EDDCBFC84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1"/>
          <a:stretch/>
        </p:blipFill>
        <p:spPr bwMode="auto">
          <a:xfrm>
            <a:off x="8387270" y="1874058"/>
            <a:ext cx="3544175" cy="14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E41D23-F523-4BCC-A4D7-FDFAD15C11AC}"/>
              </a:ext>
            </a:extLst>
          </p:cNvPr>
          <p:cNvSpPr txBox="1"/>
          <p:nvPr/>
        </p:nvSpPr>
        <p:spPr>
          <a:xfrm>
            <a:off x="551092" y="4768249"/>
            <a:ext cx="9581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NOTE: If we do not apply activation function then only linear transformation will be performed. Activation function introduced non-linear transformation to learn the complex patterns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will discuss types of activation function after working of NN</a:t>
            </a:r>
          </a:p>
        </p:txBody>
      </p:sp>
    </p:spTree>
    <p:extLst>
      <p:ext uri="{BB962C8B-B14F-4D97-AF65-F5344CB8AC3E}">
        <p14:creationId xmlns:p14="http://schemas.microsoft.com/office/powerpoint/2010/main" val="230209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86" y="830827"/>
            <a:ext cx="8596668" cy="729803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4" y="1511524"/>
            <a:ext cx="11350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/>
              </a:rPr>
              <a:t>There are many types of neural networks available or that might be in the development stage. They can be classified depending on their </a:t>
            </a:r>
            <a:r>
              <a:rPr lang="en-IN" dirty="0">
                <a:solidFill>
                  <a:srgbClr val="000000"/>
                </a:solidFill>
                <a:latin typeface="Poppins"/>
              </a:rPr>
              <a:t>s</a:t>
            </a:r>
            <a:r>
              <a:rPr lang="en-IN" b="0" i="0" dirty="0">
                <a:solidFill>
                  <a:srgbClr val="000000"/>
                </a:solidFill>
                <a:effectLst/>
                <a:latin typeface="Poppins"/>
              </a:rPr>
              <a:t>tructure, data flow, neurons used, their density, and layers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Neural Network (FFNN)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RNN (Recurrent Neural Network)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CNN (Convolutional Neural Network)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Radial Basis Function Neural Network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LSTM (Long Short Term Memory)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Sequence to Sequence Models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Modular Neural Network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already seen </a:t>
            </a: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of the limitation of backpropagations we do not use </a:t>
            </a: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FFNN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deep learning. 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neural network may or may not have the hidden layers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we will focus upon </a:t>
            </a:r>
            <a:r>
              <a:rPr lang="en-US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start our deep learning journey.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5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7080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4" y="1511524"/>
            <a:ext cx="978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Multi-Layer Perceptron Neural Network using Python – Machine Learning Geek">
            <a:extLst>
              <a:ext uri="{FF2B5EF4-FFF2-40B4-BE49-F238E27FC236}">
                <a16:creationId xmlns:a16="http://schemas.microsoft.com/office/drawing/2014/main" id="{0C6FF3F5-B383-437E-AC90-643E70A0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29" y="2180456"/>
            <a:ext cx="4896678" cy="32934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245F3-BF8C-4442-8D43-26D9EADBC1ED}"/>
              </a:ext>
            </a:extLst>
          </p:cNvPr>
          <p:cNvSpPr txBox="1"/>
          <p:nvPr/>
        </p:nvSpPr>
        <p:spPr>
          <a:xfrm>
            <a:off x="677334" y="1912686"/>
            <a:ext cx="60984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term MLP is used ambiguously, sometimes loosely to mean any feedforward 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single node is connected to all neurons in the next layer which makes it a fully connected neural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and output layers are present having multiple hidden Layers i.e. at least three or more layers in total.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a bi-directional propagation i.e. forward propagation and backward 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deep learning [due to the presence of dense fully connected layers and back propagation]</a:t>
            </a:r>
          </a:p>
          <a:p>
            <a:endParaRPr lang="en-IN" dirty="0">
              <a:solidFill>
                <a:srgbClr val="00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715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1828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MLP works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21599" y="1632064"/>
            <a:ext cx="6675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Define input variables (independent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Randomly assign weights to all linkages between nodes and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For first hidden layer apply activation function at each neuron using linearly combined input and calculate output for each neuron of first hidden layer</a:t>
            </a: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output = f(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wj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xj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+bias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 Output from the activation function passed to the next hidden layer and the same process is repeated till output layer. This forward movement of information is known as the </a:t>
            </a:r>
            <a:r>
              <a:rPr lang="en-IN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Schematic of a MLP which shows the forward and backward passes of the... |  Download Scientific Diagram">
            <a:extLst>
              <a:ext uri="{FF2B5EF4-FFF2-40B4-BE49-F238E27FC236}">
                <a16:creationId xmlns:a16="http://schemas.microsoft.com/office/drawing/2014/main" id="{66523673-1F3F-4739-BF02-57486056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15" y="1899842"/>
            <a:ext cx="4658911" cy="34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6" y="888441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MLP works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5" y="1511524"/>
            <a:ext cx="66756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 from the forward propagation, error is calculated.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Errors are passed back to all layers . This process is known 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 </a:t>
            </a: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back-propagation</a:t>
            </a:r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 of this process is to update weights and biases of the network connections.</a:t>
            </a:r>
            <a:endParaRPr lang="en-IN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Considering one layer at a time, the weights are updated according to the amount that they contributed to the error.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6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Forward and Back propagation processes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repeated for all of the examples in your training data. This complete round for the entire training dataset is called </a:t>
            </a:r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epoch</a:t>
            </a: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network may be trained for tens, hundreds or many thousands of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After Each epoch ,weights/bias get updated to reduce errors (losses). This optimization is achieved using various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optimizers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Schematic of a MLP which shows the forward and backward passes of the... |  Download Scientific Diagram">
            <a:extLst>
              <a:ext uri="{FF2B5EF4-FFF2-40B4-BE49-F238E27FC236}">
                <a16:creationId xmlns:a16="http://schemas.microsoft.com/office/drawing/2014/main" id="{C2BA9E4A-AD30-4295-9394-DC1434D1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1" y="1339403"/>
            <a:ext cx="4658911" cy="34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689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MLP works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69635" y="1776995"/>
            <a:ext cx="66756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pass one example at a time or we can process multiple observations in a group called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Errors are saved at the time when all data finishes their forward and backward phase in a batch.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Finally weights can be updated for network after each batch.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Size of batch normally is taken small to increase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amount that weights are updated is controlled by a configuration parameters called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Often small rates are used such as 0.1 or 0.01 or smaller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Architecture of three layer feed-forward ANN with back propagation... |  Download Scientific Diagram">
            <a:extLst>
              <a:ext uri="{FF2B5EF4-FFF2-40B4-BE49-F238E27FC236}">
                <a16:creationId xmlns:a16="http://schemas.microsoft.com/office/drawing/2014/main" id="{8114CEFC-31CB-43FB-98D6-C590F545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16" y="1776995"/>
            <a:ext cx="3867149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21596" y="1537039"/>
            <a:ext cx="71623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Types of Activation functions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Binary Step Activation Function:   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Only two outputs (0 and 1)</a:t>
            </a:r>
          </a:p>
          <a:p>
            <a:endParaRPr lang="en-IN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f(x) = 1 if x &gt; 0  else 0 if x &lt; 0</a:t>
            </a:r>
          </a:p>
          <a:p>
            <a:r>
              <a:rPr lang="en-IN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endParaRPr lang="en-IN" b="1" i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Activation Function </a:t>
            </a:r>
          </a:p>
          <a:p>
            <a:r>
              <a:rPr lang="en-IN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Y = </a:t>
            </a:r>
            <a:r>
              <a:rPr lang="en-IN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mx+c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Ranges = -infinity to +infinity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Since gradient is constant (i.e. slope) weights and bias will be updated during the backprop but the updating factor (gradient) would be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If we apply this AF to all layers then the last layer will simply become a linear function of the first layer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F54AC1-CAB6-46C5-835B-90FAD65DE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r="10658"/>
          <a:stretch/>
        </p:blipFill>
        <p:spPr bwMode="auto">
          <a:xfrm>
            <a:off x="7683910" y="3906095"/>
            <a:ext cx="3986494" cy="20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arget Prediction using Single-layer Perceptron and Multilayer Perceptron |  by Ananda Hange | Nerd For Tech | Medium">
            <a:extLst>
              <a:ext uri="{FF2B5EF4-FFF2-40B4-BE49-F238E27FC236}">
                <a16:creationId xmlns:a16="http://schemas.microsoft.com/office/drawing/2014/main" id="{E2955C5A-4357-4318-B217-9288659C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69" y="1625527"/>
            <a:ext cx="3730835" cy="18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3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44" y="1422365"/>
            <a:ext cx="11380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Sigmoid Activation Function: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basically is a probabilistic approach towards decision making</a:t>
            </a: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Ranges in between 0 to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Derivative/gradient ranges between 0-0.25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Suffers vanishing gradient problem i.e. As the gradient value approaches zero, the network does not really learn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Hyperbolic Tangent Activation Function(Tanh):</a:t>
            </a:r>
          </a:p>
          <a:p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-1 to 1 and gradient lies between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Suffers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preferred over sigmoid since output is zero centric and optimization becomes easier during backpropagation process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B68AA-E78E-4D02-89BC-E5EA5CC6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94" y="1797165"/>
            <a:ext cx="1896516" cy="77319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85481DA-B883-42A6-A607-411D2E9D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8" y="1816054"/>
            <a:ext cx="3527953" cy="16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8DB9F6-5901-44FE-83C6-D48FB960C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r="10086"/>
          <a:stretch/>
        </p:blipFill>
        <p:spPr bwMode="auto">
          <a:xfrm>
            <a:off x="8027305" y="4087527"/>
            <a:ext cx="3527953" cy="18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B567ACF-DA57-47B6-84EB-1CF5B01A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01" y="4801905"/>
            <a:ext cx="3403852" cy="6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44" y="1422365"/>
            <a:ext cx="113803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(Rectified Linear unit) Activation function :</a:t>
            </a:r>
            <a:r>
              <a:rPr lang="en-IN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Rectified linear unit or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most widely used non-linear activation function.</a:t>
            </a: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Defined by (f(x) = max(0,x))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0 to infinity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is 0 for x&lt;0 and 1 for x&gt;1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Solves vanishing gradient problem because many of the neurons have gradient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Computationally efficient and fast convergence because</a:t>
            </a:r>
          </a:p>
          <a:p>
            <a:pPr marL="342900" indent="-342900"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of non-exponential function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 not activate all the neurons at the same time i.e. if the output of the linear transformation is less than 0 then neuron will be deactivated in other words 0 will be passed to next layer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59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28BA15-47FC-4B04-8505-D7F1219A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96" y="190464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B6AF8-4433-4FC1-9E4F-5041D9F0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537" y="2743165"/>
            <a:ext cx="2316289" cy="8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Typical Data Science Cycle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3107140" y="5474754"/>
            <a:ext cx="1823786" cy="66176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44" y="1422365"/>
            <a:ext cx="11380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Activation function :</a:t>
            </a: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described as the combination of multiple sigmoidal function. it is very useful to handle multi-class classification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returns the probability for a datapoint belonging to each individual class. 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Sum of all values will be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0 to infinity defined by (f(x) = max(0,x))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87CE31A-78FB-4C25-844F-F09293A9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61" y="1904642"/>
            <a:ext cx="37814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E721D4-F2AF-4A83-A154-C6A89A02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91266"/>
              </p:ext>
            </p:extLst>
          </p:nvPr>
        </p:nvGraphicFramePr>
        <p:xfrm>
          <a:off x="1433898" y="2980024"/>
          <a:ext cx="8596311" cy="1737360"/>
        </p:xfrm>
        <a:graphic>
          <a:graphicData uri="http://schemas.openxmlformats.org/drawingml/2006/table">
            <a:tbl>
              <a:tblPr/>
              <a:tblGrid>
                <a:gridCol w="8596311">
                  <a:extLst>
                    <a:ext uri="{9D8B030D-6E8A-4147-A177-3AD203B41FA5}">
                      <a16:colId xmlns:a16="http://schemas.microsoft.com/office/drawing/2014/main" val="334398942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softmax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 vector</a:t>
                      </a: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exponential function for input vector</a:t>
                      </a: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classes in the multi-class classifier</a:t>
                      </a: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exponential function for output vector</a:t>
                      </a: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IN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exponential function for output vector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46136"/>
                  </a:ext>
                </a:extLst>
              </a:tr>
            </a:tbl>
          </a:graphicData>
        </a:graphic>
      </p:graphicFrame>
      <p:sp>
        <p:nvSpPr>
          <p:cNvPr id="14" name="AutoShape 7" descr="\sigma">
            <a:extLst>
              <a:ext uri="{FF2B5EF4-FFF2-40B4-BE49-F238E27FC236}">
                <a16:creationId xmlns:a16="http://schemas.microsoft.com/office/drawing/2014/main" id="{95C3D8E2-1953-4466-93C4-158013B31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8" descr="\vec{z}">
            <a:extLst>
              <a:ext uri="{FF2B5EF4-FFF2-40B4-BE49-F238E27FC236}">
                <a16:creationId xmlns:a16="http://schemas.microsoft.com/office/drawing/2014/main" id="{30649861-A7FE-47D5-AA8D-4FF4C805D9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9" descr="e^{z_{i}}">
            <a:extLst>
              <a:ext uri="{FF2B5EF4-FFF2-40B4-BE49-F238E27FC236}">
                <a16:creationId xmlns:a16="http://schemas.microsoft.com/office/drawing/2014/main" id="{6CD9B9E5-3553-4438-9BED-AD57612CC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0" descr="K">
            <a:extLst>
              <a:ext uri="{FF2B5EF4-FFF2-40B4-BE49-F238E27FC236}">
                <a16:creationId xmlns:a16="http://schemas.microsoft.com/office/drawing/2014/main" id="{24134CE8-D070-45B4-A9B1-C8CB97C33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1" descr="e^{z_{j}}">
            <a:extLst>
              <a:ext uri="{FF2B5EF4-FFF2-40B4-BE49-F238E27FC236}">
                <a16:creationId xmlns:a16="http://schemas.microsoft.com/office/drawing/2014/main" id="{6075D06C-6237-4873-9DD5-2751E6F96F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2" descr="e^{z_{j}}">
            <a:extLst>
              <a:ext uri="{FF2B5EF4-FFF2-40B4-BE49-F238E27FC236}">
                <a16:creationId xmlns:a16="http://schemas.microsoft.com/office/drawing/2014/main" id="{83D26C3C-206B-4E45-AEF7-99727184D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3" y="2181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2BA21E-0462-4C5B-836D-36FFF3D815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32" t="54626" r="32137" b="20726"/>
          <a:stretch/>
        </p:blipFill>
        <p:spPr>
          <a:xfrm>
            <a:off x="1266186" y="2970757"/>
            <a:ext cx="167712" cy="17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8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44" y="1422365"/>
            <a:ext cx="113803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a Hidden Layer Activation Function</a:t>
            </a:r>
          </a:p>
          <a:p>
            <a:endParaRPr lang="en-IN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Sigmoid and tanh should be avoided in hidden layers to avoid vanishing gradient proble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en-IN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 is most widely used today in hidden layers . it should be used only in hidden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start with </a:t>
            </a:r>
            <a:r>
              <a:rPr lang="en-IN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 and switch to other activation function if performance is not goo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using </a:t>
            </a:r>
            <a:r>
              <a:rPr lang="en-IN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further advanced NN architecture following is the general practice for hidden layers: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55555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IN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 ANN (MLP): </a:t>
            </a:r>
            <a:r>
              <a:rPr lang="en-IN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activation function.</a:t>
            </a:r>
          </a:p>
          <a:p>
            <a:pPr algn="l" fontAlgn="base"/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Convolutional Neural Network (CNN): </a:t>
            </a:r>
            <a:r>
              <a:rPr lang="en-IN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activation function.</a:t>
            </a:r>
          </a:p>
          <a:p>
            <a:pPr algn="l" fontAlgn="base"/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Recurrent Neural Network: Tanh and/or Sigmoid activation function.</a:t>
            </a:r>
          </a:p>
          <a:p>
            <a:endParaRPr lang="en-IN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AF690-8A2D-469C-82CF-6F20F86BEC9C}"/>
              </a:ext>
            </a:extLst>
          </p:cNvPr>
          <p:cNvSpPr txBox="1"/>
          <p:nvPr/>
        </p:nvSpPr>
        <p:spPr>
          <a:xfrm>
            <a:off x="536344" y="5077044"/>
            <a:ext cx="9286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an Output Layer Activation Function</a:t>
            </a:r>
          </a:p>
          <a:p>
            <a:endParaRPr lang="en-IN" b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 Problem : One Node , Linear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Classification Problem : One Node, Sigmoid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Multiclass Classification Problem : One node per class </a:t>
            </a:r>
            <a:r>
              <a:rPr lang="en-IN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Activation function</a:t>
            </a: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6" y="781721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of Weights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5" y="1511524"/>
            <a:ext cx="667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06B089-E9E7-4D0E-A230-93FA69C0C9A4}"/>
                  </a:ext>
                </a:extLst>
              </p:cNvPr>
              <p:cNvSpPr txBox="1"/>
              <p:nvPr/>
            </p:nvSpPr>
            <p:spPr>
              <a:xfrm>
                <a:off x="551095" y="1435022"/>
                <a:ext cx="6098458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Backpropagation</a:t>
                </a:r>
                <a:r>
                  <a:rPr lang="en-IN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 short for “backward propagation of errors”, is a mechanism used to update the </a:t>
                </a:r>
                <a:r>
                  <a:rPr lang="en-IN" b="1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weights</a:t>
                </a:r>
                <a:r>
                  <a:rPr lang="en-IN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 optimizer such as gradient descent. </a:t>
                </a:r>
              </a:p>
              <a:p>
                <a:endParaRPr lang="en-IN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06B089-E9E7-4D0E-A230-93FA69C0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5" y="1435022"/>
                <a:ext cx="6098458" cy="3693319"/>
              </a:xfrm>
              <a:prstGeom prst="rect">
                <a:avLst/>
              </a:prstGeom>
              <a:blipFill>
                <a:blip r:embed="rId3"/>
                <a:stretch>
                  <a:fillRect l="-799" t="-825" r="-1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/>
              <p:nvPr/>
            </p:nvSpPr>
            <p:spPr>
              <a:xfrm>
                <a:off x="839674" y="2948769"/>
                <a:ext cx="6098458" cy="1773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</m:t>
                          </m:r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IN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learning rate </a:t>
                </a:r>
              </a:p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 = Error (loss)</a:t>
                </a:r>
              </a:p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 = weights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4" y="2948769"/>
                <a:ext cx="6098458" cy="1773819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 descr="How Does Back-Propagation in Artificial Neural Networks Work? | by Anas  Al-Masri | Towards Data Science">
            <a:extLst>
              <a:ext uri="{FF2B5EF4-FFF2-40B4-BE49-F238E27FC236}">
                <a16:creationId xmlns:a16="http://schemas.microsoft.com/office/drawing/2014/main" id="{8CC8F59F-22B2-47CD-A0F9-D4A1F841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1" y="1315014"/>
            <a:ext cx="4681473" cy="350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6F7CB1-7591-400F-906E-57446A11AA74}"/>
                  </a:ext>
                </a:extLst>
              </p:cNvPr>
              <p:cNvSpPr txBox="1"/>
              <p:nvPr/>
            </p:nvSpPr>
            <p:spPr>
              <a:xfrm>
                <a:off x="551095" y="5844680"/>
                <a:ext cx="10203664" cy="97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Intuition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if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positive (i.e. effect of weighs on error is positive), then equation reduces weight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6F7CB1-7591-400F-906E-57446A11A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5" y="5844680"/>
                <a:ext cx="10203664" cy="977062"/>
              </a:xfrm>
              <a:prstGeom prst="rect">
                <a:avLst/>
              </a:prstGeom>
              <a:blipFill>
                <a:blip r:embed="rId6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B06EF3-0E09-4627-85D9-99E8A0195C4D}"/>
              </a:ext>
            </a:extLst>
          </p:cNvPr>
          <p:cNvSpPr txBox="1"/>
          <p:nvPr/>
        </p:nvSpPr>
        <p:spPr>
          <a:xfrm>
            <a:off x="666956" y="5001685"/>
            <a:ext cx="7887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calculates the gradient of the error function with respect to weights. This calculation proceeds backwards through the network.</a:t>
            </a:r>
            <a:endParaRPr lang="en-IN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1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095" y="858597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of Weights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5" y="1511524"/>
            <a:ext cx="667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/>
              <p:nvPr/>
            </p:nvSpPr>
            <p:spPr>
              <a:xfrm>
                <a:off x="1225922" y="4242904"/>
                <a:ext cx="6098458" cy="1103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01_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IN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01_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01_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 </a:t>
                </a:r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for v02 and v03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22" y="4242904"/>
                <a:ext cx="6098458" cy="1103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 descr="How Does Back-Propagation in Artificial Neural Networks Work? | by Anas  Al-Masri | Towards Data Science">
            <a:extLst>
              <a:ext uri="{FF2B5EF4-FFF2-40B4-BE49-F238E27FC236}">
                <a16:creationId xmlns:a16="http://schemas.microsoft.com/office/drawing/2014/main" id="{8CC8F59F-22B2-47CD-A0F9-D4A1F841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659" y="1916138"/>
            <a:ext cx="3710532" cy="31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394B4-EAE6-43E9-991E-51A9E2D1C928}"/>
                  </a:ext>
                </a:extLst>
              </p:cNvPr>
              <p:cNvSpPr txBox="1"/>
              <p:nvPr/>
            </p:nvSpPr>
            <p:spPr>
              <a:xfrm>
                <a:off x="677334" y="5619841"/>
                <a:ext cx="6549377" cy="123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process will be applied to all weights in previous layers such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10_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IN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10_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10_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394B4-EAE6-43E9-991E-51A9E2D1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619841"/>
                <a:ext cx="6549377" cy="1238159"/>
              </a:xfrm>
              <a:prstGeom prst="rect">
                <a:avLst/>
              </a:prstGeom>
              <a:blipFill>
                <a:blip r:embed="rId5"/>
                <a:stretch>
                  <a:fillRect l="-745" t="-2956" r="-4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BC855C-EBAF-4A91-8DFA-4C35046F3189}"/>
              </a:ext>
            </a:extLst>
          </p:cNvPr>
          <p:cNvSpPr txBox="1"/>
          <p:nvPr/>
        </p:nvSpPr>
        <p:spPr>
          <a:xfrm>
            <a:off x="677332" y="1696190"/>
            <a:ext cx="7195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Let’s say we have 1 input layer with 3 input 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 hidden layer with 3 neuron and 1 output neuron.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X0/X1/X2 are input for first hidden layer.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Z1/Z2/Z3 are output of first hidden layer and input for next layer (output)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h(x) is final output which is f(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+bias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at last node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96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C179D-EBE8-4E78-85C3-C7DD2AAEB73A}"/>
                  </a:ext>
                </a:extLst>
              </p:cNvPr>
              <p:cNvSpPr txBox="1"/>
              <p:nvPr/>
            </p:nvSpPr>
            <p:spPr>
              <a:xfrm>
                <a:off x="806011" y="3103041"/>
                <a:ext cx="6848402" cy="1920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weight in last layer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	</a:t>
                </a:r>
              </a:p>
              <a:p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C179D-EBE8-4E78-85C3-C7DD2AAEB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11" y="3103041"/>
                <a:ext cx="6848402" cy="1920269"/>
              </a:xfrm>
              <a:prstGeom prst="rect">
                <a:avLst/>
              </a:prstGeom>
              <a:blipFill>
                <a:blip r:embed="rId3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82" y="786576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of Weights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5" y="1511524"/>
            <a:ext cx="667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/>
              <p:nvPr/>
            </p:nvSpPr>
            <p:spPr>
              <a:xfrm>
                <a:off x="987878" y="1683068"/>
                <a:ext cx="6098458" cy="961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IN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5DA2FD-3D93-42DA-8A11-DBF7FDD5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1683068"/>
                <a:ext cx="6098458" cy="961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 descr="How Does Back-Propagation in Artificial Neural Networks Work? | by Anas  Al-Masri | Towards Data Science">
            <a:extLst>
              <a:ext uri="{FF2B5EF4-FFF2-40B4-BE49-F238E27FC236}">
                <a16:creationId xmlns:a16="http://schemas.microsoft.com/office/drawing/2014/main" id="{8CC8F59F-22B2-47CD-A0F9-D4A1F841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72" y="1339403"/>
            <a:ext cx="4161451" cy="31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D95479-8425-44C7-85E7-47FB1594A9F1}"/>
              </a:ext>
            </a:extLst>
          </p:cNvPr>
          <p:cNvSpPr/>
          <p:nvPr/>
        </p:nvSpPr>
        <p:spPr>
          <a:xfrm>
            <a:off x="3952568" y="3642852"/>
            <a:ext cx="1548580" cy="9586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6F773-E1FD-465A-B2B3-36DDA61A3F58}"/>
              </a:ext>
            </a:extLst>
          </p:cNvPr>
          <p:cNvSpPr txBox="1"/>
          <p:nvPr/>
        </p:nvSpPr>
        <p:spPr>
          <a:xfrm>
            <a:off x="677334" y="2504181"/>
            <a:ext cx="7195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derivation of the error function is further evaluated by applying the chain rule as following :-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19ECD4-3ED2-4181-AD5D-BEF33A03497B}"/>
              </a:ext>
            </a:extLst>
          </p:cNvPr>
          <p:cNvCxnSpPr>
            <a:cxnSpLocks/>
          </p:cNvCxnSpPr>
          <p:nvPr/>
        </p:nvCxnSpPr>
        <p:spPr>
          <a:xfrm flipH="1" flipV="1">
            <a:off x="5294672" y="4454011"/>
            <a:ext cx="509776" cy="12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24ABA0-C228-42BD-93BC-F87CB1A95E7E}"/>
              </a:ext>
            </a:extLst>
          </p:cNvPr>
          <p:cNvSpPr txBox="1"/>
          <p:nvPr/>
        </p:nvSpPr>
        <p:spPr>
          <a:xfrm>
            <a:off x="5804448" y="4396343"/>
            <a:ext cx="516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Derivative of activation function at output neuron D0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6DFEAD-7705-4F41-84FD-1E7054DD0C19}"/>
              </a:ext>
            </a:extLst>
          </p:cNvPr>
          <p:cNvCxnSpPr>
            <a:cxnSpLocks/>
          </p:cNvCxnSpPr>
          <p:nvPr/>
        </p:nvCxnSpPr>
        <p:spPr>
          <a:xfrm flipV="1">
            <a:off x="2994117" y="4417959"/>
            <a:ext cx="958451" cy="50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D78E02-2105-4899-A915-2022006202CD}"/>
              </a:ext>
            </a:extLst>
          </p:cNvPr>
          <p:cNvSpPr txBox="1"/>
          <p:nvPr/>
        </p:nvSpPr>
        <p:spPr>
          <a:xfrm>
            <a:off x="1793479" y="4863446"/>
            <a:ext cx="234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Combination I/P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E8139-01FD-462C-8AE3-339CA6262D24}"/>
                  </a:ext>
                </a:extLst>
              </p:cNvPr>
              <p:cNvSpPr txBox="1"/>
              <p:nvPr/>
            </p:nvSpPr>
            <p:spPr>
              <a:xfrm>
                <a:off x="673048" y="5498579"/>
                <a:ext cx="9656200" cy="10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activation function is sigmoid then this derivative will shrink between 0-0.25 , will reduce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For subsequent hidden layers resultant gradient will become much smaller (because of chain effect) so that weights will not be updated in initial layers. This problem is called vanishing gradient.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E8139-01FD-462C-8AE3-339CA626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8" y="5498579"/>
                <a:ext cx="9656200" cy="1087927"/>
              </a:xfrm>
              <a:prstGeom prst="rect">
                <a:avLst/>
              </a:prstGeom>
              <a:blipFill>
                <a:blip r:embed="rId6"/>
                <a:stretch>
                  <a:fillRect l="-505" r="-631" b="-8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12837F-BAB2-46D6-9D98-8AAD8181B239}"/>
                  </a:ext>
                </a:extLst>
              </p:cNvPr>
              <p:cNvSpPr txBox="1"/>
              <p:nvPr/>
            </p:nvSpPr>
            <p:spPr>
              <a:xfrm>
                <a:off x="2606777" y="3734053"/>
                <a:ext cx="6098458" cy="570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Vj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Zj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Vj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Zj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12837F-BAB2-46D6-9D98-8AAD8181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77" y="3734053"/>
                <a:ext cx="6098458" cy="570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41D240F-D85A-437B-B06D-9EAE551B0466}"/>
              </a:ext>
            </a:extLst>
          </p:cNvPr>
          <p:cNvSpPr/>
          <p:nvPr/>
        </p:nvSpPr>
        <p:spPr>
          <a:xfrm>
            <a:off x="10056403" y="1950004"/>
            <a:ext cx="499036" cy="183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4" grpId="0"/>
      <p:bldP spid="20" grpId="0"/>
      <p:bldP spid="22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1701"/>
            <a:ext cx="8596668" cy="7298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Vanishing Gradient Problem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136A-CD42-45AB-856C-75166A291513}"/>
              </a:ext>
            </a:extLst>
          </p:cNvPr>
          <p:cNvSpPr/>
          <p:nvPr/>
        </p:nvSpPr>
        <p:spPr>
          <a:xfrm>
            <a:off x="551095" y="1511524"/>
            <a:ext cx="667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6B8AFE-32A9-42BC-9D67-374A7E65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9936B-36CC-43D9-8D01-DE608AF00EE2}"/>
              </a:ext>
            </a:extLst>
          </p:cNvPr>
          <p:cNvSpPr txBox="1"/>
          <p:nvPr/>
        </p:nvSpPr>
        <p:spPr>
          <a:xfrm>
            <a:off x="681634" y="1432890"/>
            <a:ext cx="898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if the derivatives are small then the gradient will decrease exponentially as we propagate through the model until it eventually vanishes, and this is the </a:t>
            </a:r>
            <a:r>
              <a:rPr lang="en-IN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vanishing gradient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problem</a:t>
            </a:r>
            <a:r>
              <a:rPr lang="en-IN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4" descr="How Does Back-Propagation in Artificial Neural Networks Work? | by Anas  Al-Masri | Towards Data Science">
            <a:extLst>
              <a:ext uri="{FF2B5EF4-FFF2-40B4-BE49-F238E27FC236}">
                <a16:creationId xmlns:a16="http://schemas.microsoft.com/office/drawing/2014/main" id="{DDE0D587-4FA4-4F33-9AB4-538FF532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731" y="1531504"/>
            <a:ext cx="2527614" cy="22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96E3F-D132-4149-8547-32A79299AFA0}"/>
                  </a:ext>
                </a:extLst>
              </p:cNvPr>
              <p:cNvSpPr txBox="1"/>
              <p:nvPr/>
            </p:nvSpPr>
            <p:spPr>
              <a:xfrm>
                <a:off x="1591026" y="2133806"/>
                <a:ext cx="7195638" cy="319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weights in first layer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			</a:t>
                </a:r>
              </a:p>
              <a:p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96E3F-D132-4149-8547-32A79299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26" y="2133806"/>
                <a:ext cx="7195638" cy="3194208"/>
              </a:xfrm>
              <a:prstGeom prst="rect">
                <a:avLst/>
              </a:prstGeom>
              <a:blipFill>
                <a:blip r:embed="rId4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3D5B5-CFE7-424C-A803-59A2E1D1E8E1}"/>
                  </a:ext>
                </a:extLst>
              </p:cNvPr>
              <p:cNvSpPr txBox="1"/>
              <p:nvPr/>
            </p:nvSpPr>
            <p:spPr>
              <a:xfrm>
                <a:off x="157577" y="3471322"/>
                <a:ext cx="6098458" cy="539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Spoqa Han San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Vj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Zj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Vj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Zj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3D5B5-CFE7-424C-A803-59A2E1D1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" y="3471322"/>
                <a:ext cx="6098458" cy="539250"/>
              </a:xfrm>
              <a:prstGeom prst="rect">
                <a:avLst/>
              </a:prstGeom>
              <a:blipFill>
                <a:blip r:embed="rId5"/>
                <a:stretch>
                  <a:fillRect b="-12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76A285-8882-497F-BF4D-F75E3F47A8A5}"/>
                  </a:ext>
                </a:extLst>
              </p:cNvPr>
              <p:cNvSpPr txBox="1"/>
              <p:nvPr/>
            </p:nvSpPr>
            <p:spPr>
              <a:xfrm>
                <a:off x="4293623" y="3475893"/>
                <a:ext cx="6098458" cy="570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Spoqa Han San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∑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wj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xj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bias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76A285-8882-497F-BF4D-F75E3F47A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623" y="3475893"/>
                <a:ext cx="6098458" cy="570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11E719C-9C27-4FF3-8E09-065C9C4A4E3C}"/>
              </a:ext>
            </a:extLst>
          </p:cNvPr>
          <p:cNvSpPr txBox="1"/>
          <p:nvPr/>
        </p:nvSpPr>
        <p:spPr>
          <a:xfrm>
            <a:off x="56228" y="2804495"/>
            <a:ext cx="260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Derivative of activation function at output neuron D0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5080D-496F-494B-B69F-F96A7942B5F9}"/>
              </a:ext>
            </a:extLst>
          </p:cNvPr>
          <p:cNvSpPr txBox="1"/>
          <p:nvPr/>
        </p:nvSpPr>
        <p:spPr>
          <a:xfrm>
            <a:off x="6853537" y="2789451"/>
            <a:ext cx="260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Derivative of activation function at output neuron Z1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21CF82-13D0-4182-9ABB-540C392A23F6}"/>
              </a:ext>
            </a:extLst>
          </p:cNvPr>
          <p:cNvCxnSpPr>
            <a:cxnSpLocks/>
          </p:cNvCxnSpPr>
          <p:nvPr/>
        </p:nvCxnSpPr>
        <p:spPr>
          <a:xfrm flipH="1">
            <a:off x="6168529" y="3218372"/>
            <a:ext cx="1107910" cy="25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CE3D2-B901-4DA5-8B67-F093E1D29156}"/>
              </a:ext>
            </a:extLst>
          </p:cNvPr>
          <p:cNvCxnSpPr>
            <a:cxnSpLocks/>
          </p:cNvCxnSpPr>
          <p:nvPr/>
        </p:nvCxnSpPr>
        <p:spPr>
          <a:xfrm>
            <a:off x="1076632" y="3312177"/>
            <a:ext cx="280220" cy="15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8D7F6DF-6DA9-4526-BE72-72F966B65F32}"/>
              </a:ext>
            </a:extLst>
          </p:cNvPr>
          <p:cNvSpPr/>
          <p:nvPr/>
        </p:nvSpPr>
        <p:spPr>
          <a:xfrm>
            <a:off x="9822426" y="1880856"/>
            <a:ext cx="499036" cy="183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B6CE8-B74F-49FC-9C74-9AEAE953DCF0}"/>
              </a:ext>
            </a:extLst>
          </p:cNvPr>
          <p:cNvSpPr txBox="1"/>
          <p:nvPr/>
        </p:nvSpPr>
        <p:spPr>
          <a:xfrm>
            <a:off x="839674" y="4755423"/>
            <a:ext cx="8982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can cause slow training of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avoid this problem by reducing number of layers or using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hidden layers.</a:t>
            </a:r>
          </a:p>
        </p:txBody>
      </p:sp>
    </p:spTree>
    <p:extLst>
      <p:ext uri="{BB962C8B-B14F-4D97-AF65-F5344CB8AC3E}">
        <p14:creationId xmlns:p14="http://schemas.microsoft.com/office/powerpoint/2010/main" val="296585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5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F6FB-61EA-4445-967A-6E6E376A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Disadvantages of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4E5-4D6C-4A1F-818B-6A7E6D77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DejaVuSans"/>
              </a:rPr>
              <a:t>Good predictive </a:t>
            </a:r>
            <a:r>
              <a:rPr lang="en-IN" sz="1800" b="0" i="0" u="none" strike="noStrike" baseline="0">
                <a:solidFill>
                  <a:srgbClr val="000000"/>
                </a:solidFill>
                <a:latin typeface="DejaVuSans"/>
              </a:rPr>
              <a:t>performance but considered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DejaVuSans"/>
              </a:rPr>
              <a:t>a “black box” prediction machine, with no insight into relationships between predictors and outcome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DejaVuSans"/>
            </a:endParaRPr>
          </a:p>
          <a:p>
            <a:pPr algn="l"/>
            <a:endParaRPr lang="en-IN" dirty="0">
              <a:solidFill>
                <a:srgbClr val="000000"/>
              </a:solidFill>
              <a:latin typeface="DejaVuSans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DejaVuSans"/>
              </a:rPr>
              <a:t>Heavy computational requirements if there are many variables (additional variables dramatically increase the number of weights to calculate)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05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2383"/>
          </a:xfrm>
        </p:spPr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7755" y="1315790"/>
            <a:ext cx="93556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hidden_layer_sizes tuple, length = n_layers - 2, default=(100,)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I’th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element represents the number of neurons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I’th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hidden layer.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activation{‘identity’, ‘logistic’, ‘tanh’, ‘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’}, default=’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 for the hidden layer.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‘identity’, no-op activation, useful to implement linear bottleneck, returns f(x) =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‘logistic’, the logistic sigmoid function, returns f(x) = 1 / (1 + exp(-x)).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‘tanh’, the hyperbolic tan function, returns f(x) = tanh(x).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’, the rectified linear unit function, returns f(x) = max(0, x)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solver{‘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lbfgs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’}, default=’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solver for weight optimization.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‘lbfgs’ is an optimizer in the family of quasi-Newton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refers to stochastic gradient descent.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refers to a stochastic gradient-based optimizer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2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2383"/>
          </a:xfrm>
        </p:spPr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315" y="1315790"/>
            <a:ext cx="86146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Alpha float, default=0.0001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L2 penalty (regularization term) parameter.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batch_size int, default=’auto’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minibatches for stochastic optimizers. When set to “auto”, batch_size=min(200, n_samples)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learning_rate{‘constant’, ‘invscaling’, ‘adaptive’}, default=’constant’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rate schedule for weight updates.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‘constant’ is a constant learning rate given by ‘learning_rate_init’.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‘invscaling’ gradually decreases the learning rate at each time step ‘t’ using an inverse scaling exponent of ‘power_t’. effective_learning_rate = learning_rate_init / pow(t, power_t)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‘adaptive’ keeps the learning rate constant to ‘learning_rate_init’ as long as training loss keeps decreasing.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used when solver='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207160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720D-23FB-434D-A912-907B30E5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3561"/>
            <a:ext cx="8596668" cy="1320800"/>
          </a:xfrm>
        </p:spPr>
        <p:txBody>
          <a:bodyPr/>
          <a:lstStyle/>
          <a:p>
            <a:r>
              <a:rPr lang="en-US" dirty="0"/>
              <a:t>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DBAC-DFDD-48B7-BE1F-6755C415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Game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8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E0A01-D640-4161-BD90-DD72E4B7F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18387"/>
              </p:ext>
            </p:extLst>
          </p:nvPr>
        </p:nvGraphicFramePr>
        <p:xfrm>
          <a:off x="2483464" y="1789020"/>
          <a:ext cx="6787535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Performance Validation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of Neural Network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75639" y="3103913"/>
            <a:ext cx="1268361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  <a:endParaRPr lang="en-IN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5008195" y="4533373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Apply on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50424" y="5944788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69778-E1E4-41D3-B4E1-6E3275A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2714925"/>
            <a:ext cx="4867275" cy="377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96FB9-D661-45B1-B04E-E4BC6C2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7" y="5396044"/>
            <a:ext cx="3829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Evaluation Metrics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372" y="2264016"/>
            <a:ext cx="840319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various metrics used to evaluate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MAPE/ MAD/ RMSE (For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ata Science and Machine Learning : Confusion Matrix">
            <a:extLst>
              <a:ext uri="{FF2B5EF4-FFF2-40B4-BE49-F238E27FC236}">
                <a16:creationId xmlns:a16="http://schemas.microsoft.com/office/drawing/2014/main" id="{03860422-1667-4F05-99B4-B6BABF7E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7" y="2534173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6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Deep Learning </a:t>
            </a:r>
            <a:endParaRPr dirty="0"/>
          </a:p>
        </p:txBody>
      </p:sp>
      <p:pic>
        <p:nvPicPr>
          <p:cNvPr id="1026" name="Picture 2" descr="object+recognition+using+deep+learning cheap buy online">
            <a:extLst>
              <a:ext uri="{FF2B5EF4-FFF2-40B4-BE49-F238E27FC236}">
                <a16:creationId xmlns:a16="http://schemas.microsoft.com/office/drawing/2014/main" id="{A5D28C4B-E393-4B1B-A534-587BD19AC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r="6355"/>
          <a:stretch/>
        </p:blipFill>
        <p:spPr bwMode="auto">
          <a:xfrm>
            <a:off x="677334" y="1951754"/>
            <a:ext cx="5235677" cy="217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Voice Assistant and Are They the Future of Chatbots?">
            <a:extLst>
              <a:ext uri="{FF2B5EF4-FFF2-40B4-BE49-F238E27FC236}">
                <a16:creationId xmlns:a16="http://schemas.microsoft.com/office/drawing/2014/main" id="{C3120484-2A98-41A9-8C9E-E586CAA9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8" y="1803266"/>
            <a:ext cx="4644206" cy="24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s Google Search Implementing Artificial Intelligence? | by Shravani C  | Medium">
            <a:extLst>
              <a:ext uri="{FF2B5EF4-FFF2-40B4-BE49-F238E27FC236}">
                <a16:creationId xmlns:a16="http://schemas.microsoft.com/office/drawing/2014/main" id="{EA04197E-0C6D-4611-B59E-32132BB9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2082" r="3951" b="14623"/>
          <a:stretch/>
        </p:blipFill>
        <p:spPr bwMode="auto">
          <a:xfrm>
            <a:off x="677334" y="4438946"/>
            <a:ext cx="5235677" cy="217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nguage Translation with RNNs. Build a recurrent neural network (RNN)… |  by Thomas Tracey | Towards Data Science">
            <a:extLst>
              <a:ext uri="{FF2B5EF4-FFF2-40B4-BE49-F238E27FC236}">
                <a16:creationId xmlns:a16="http://schemas.microsoft.com/office/drawing/2014/main" id="{D6761385-0569-47E9-8B14-2588AB8D9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3952" b="14228"/>
          <a:stretch/>
        </p:blipFill>
        <p:spPr bwMode="auto">
          <a:xfrm>
            <a:off x="6980903" y="4454014"/>
            <a:ext cx="4533763" cy="21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9533466" cy="476261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single-layer perceptron is the basic unit of a neural network.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rchitecture consists of a layer of input nodes fully connected to a single layer of output neuron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produces a binary output based on a threshold.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perceptron consists of input values, weights and a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bias, a weighted sum and activation function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The Perceptron. The Perceptron was first proposed by… | by Arc | Towards  Data Science">
            <a:extLst>
              <a:ext uri="{FF2B5EF4-FFF2-40B4-BE49-F238E27FC236}">
                <a16:creationId xmlns:a16="http://schemas.microsoft.com/office/drawing/2014/main" id="{8D34B5FF-F976-4A9D-A53C-ADEC3031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41" y="4055123"/>
            <a:ext cx="3422624" cy="18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rget Prediction using Single-layer Perceptron and Multilayer Perceptron |  by Ananda Hange | Nerd For Tech | Medium">
            <a:extLst>
              <a:ext uri="{FF2B5EF4-FFF2-40B4-BE49-F238E27FC236}">
                <a16:creationId xmlns:a16="http://schemas.microsoft.com/office/drawing/2014/main" id="{AB3E65F7-E758-4DEB-9319-FA84B5A8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67" y="3982032"/>
            <a:ext cx="3730835" cy="18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Perceptron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9804" y="297615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919803" y="4985189"/>
            <a:ext cx="959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919803" y="3389822"/>
            <a:ext cx="8687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Bias is just like an intercept (constant) added in a linear equation.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an additional parameter in the Neural Network which is used to adjust the output along with the weighted sum of the inputs to the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increases the flexibility of the model to fit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Bias is equal to negative of threshold require to activate (trigger) neuron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5494" y="6060635"/>
            <a:ext cx="43227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output  =  sum (weights * inputs) + bias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9803" y="5384413"/>
            <a:ext cx="10185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Weights are the coefficients of the variables in the equations equation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Negative weights reduce the value of an output and vice-versa for positive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3AE3-B854-4657-840A-855BE34BB8DB}"/>
              </a:ext>
            </a:extLst>
          </p:cNvPr>
          <p:cNvSpPr txBox="1"/>
          <p:nvPr/>
        </p:nvSpPr>
        <p:spPr>
          <a:xfrm>
            <a:off x="919803" y="1786152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Each neuron is a mathematical operation that takes it’s inputs, multiplies them by their weights and then passes the sum through the activation function for output.</a:t>
            </a:r>
          </a:p>
        </p:txBody>
      </p:sp>
      <p:pic>
        <p:nvPicPr>
          <p:cNvPr id="5122" name="Picture 2" descr="artificial neuron for neural network">
            <a:extLst>
              <a:ext uri="{FF2B5EF4-FFF2-40B4-BE49-F238E27FC236}">
                <a16:creationId xmlns:a16="http://schemas.microsoft.com/office/drawing/2014/main" id="{CEF18901-9307-4055-BA56-B76025C31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44" y="1791081"/>
            <a:ext cx="2857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F218C7-7417-4756-8778-8FD4E32A054C}"/>
              </a:ext>
            </a:extLst>
          </p:cNvPr>
          <p:cNvSpPr/>
          <p:nvPr/>
        </p:nvSpPr>
        <p:spPr>
          <a:xfrm>
            <a:off x="919803" y="1261316"/>
            <a:ext cx="90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Neuron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9721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/>
              <a:t> How Perceptron 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318" y="1503974"/>
            <a:ext cx="63421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Multiply all the inputs by their weights w and add them together referred as weighted sum: 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bias to it ∑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+bias to create a linear combination of weight and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Apply the activation function, in other words, determine whether the linear combination is greater than a threshold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Perceptron uses a threshold (Binary step function) as an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sum is greater than a threshold value, where -threshold is equivalent to bias, assign 1 ,if less then threshold then assign 0 as an output.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48" y="4937381"/>
            <a:ext cx="2111107" cy="120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4D12846-9725-43D9-8802-42A94043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52" y="150397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Neural Network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47626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Perceptron has limitation i.e. simple perceptron can only classify linearly separable data sets.</a:t>
            </a:r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layers of perceptron are combined together, they form a multilayer architecture, and this gives the required complexity of the neural network processing. </a:t>
            </a:r>
          </a:p>
          <a:p>
            <a:endParaRPr lang="en-IN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7352-DB69-4FF6-BF85-F91E6A18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1" y="2692111"/>
            <a:ext cx="1989859" cy="194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793CA-51D7-4B35-99DD-3DE4B0E3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35" y="2692111"/>
            <a:ext cx="2241137" cy="19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7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Neural Network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5"/>
            <a:ext cx="10575685" cy="4762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 is a network of neurons and other components that strengthen predictive power of model on complex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11BFF-B17C-4260-A402-54588C280F55}"/>
              </a:ext>
            </a:extLst>
          </p:cNvPr>
          <p:cNvSpPr txBox="1"/>
          <p:nvPr/>
        </p:nvSpPr>
        <p:spPr>
          <a:xfrm>
            <a:off x="723932" y="5270803"/>
            <a:ext cx="329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Direction of signal is along the Axon from Nucleus to synapse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4A8A7-9743-47F1-AD27-C710D4951A58}"/>
              </a:ext>
            </a:extLst>
          </p:cNvPr>
          <p:cNvSpPr txBox="1"/>
          <p:nvPr/>
        </p:nvSpPr>
        <p:spPr>
          <a:xfrm>
            <a:off x="677333" y="6361052"/>
            <a:ext cx="10575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 support both classification &amp; regression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5041-97E7-460B-81C0-8EEE9AB9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09" y="4253398"/>
            <a:ext cx="2981325" cy="2000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3356A-9143-4C73-9509-97CD23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68" y="4253398"/>
            <a:ext cx="2845759" cy="2136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2" descr="Multi-Layer Perceptron Neural Network using Python – Machine Learning Geek">
            <a:extLst>
              <a:ext uri="{FF2B5EF4-FFF2-40B4-BE49-F238E27FC236}">
                <a16:creationId xmlns:a16="http://schemas.microsoft.com/office/drawing/2014/main" id="{48FDF9CF-E319-4E52-8577-412AEC55E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38" y="2044643"/>
            <a:ext cx="3597838" cy="16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FBCC4-608A-4F58-9F47-3027CC40BF8D}"/>
              </a:ext>
            </a:extLst>
          </p:cNvPr>
          <p:cNvSpPr txBox="1"/>
          <p:nvPr/>
        </p:nvSpPr>
        <p:spPr>
          <a:xfrm>
            <a:off x="723932" y="3584198"/>
            <a:ext cx="8588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910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Artificial neural network is a very powerful machine learning mechanism which basically mimics how a human brain learns.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4436</TotalTime>
  <Words>3191</Words>
  <Application>Microsoft Office PowerPoint</Application>
  <PresentationFormat>Widescreen</PresentationFormat>
  <Paragraphs>400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DejaVuSans</vt:lpstr>
      <vt:lpstr>Poppins</vt:lpstr>
      <vt:lpstr>roboto</vt:lpstr>
      <vt:lpstr>Spoqa Han Sans</vt:lpstr>
      <vt:lpstr>Trebuchet MS</vt:lpstr>
      <vt:lpstr>Wingdings</vt:lpstr>
      <vt:lpstr>Wingdings 3</vt:lpstr>
      <vt:lpstr>Facet</vt:lpstr>
      <vt:lpstr>Neural Networks</vt:lpstr>
      <vt:lpstr>Typical Data Science Cycle</vt:lpstr>
      <vt:lpstr>Machine Learning</vt:lpstr>
      <vt:lpstr>Deep Learning </vt:lpstr>
      <vt:lpstr> Perceptron</vt:lpstr>
      <vt:lpstr>Features of Perceptron</vt:lpstr>
      <vt:lpstr> How Perceptron Works</vt:lpstr>
      <vt:lpstr>Neural Network (Deep Learning)</vt:lpstr>
      <vt:lpstr>Neural Network (Deep Learning)</vt:lpstr>
      <vt:lpstr>Neural Network Components</vt:lpstr>
      <vt:lpstr>Features of Neural Network</vt:lpstr>
      <vt:lpstr>Artificial Neural Network</vt:lpstr>
      <vt:lpstr>Multi-Layer Perceptron (MLP)</vt:lpstr>
      <vt:lpstr>How MLP works</vt:lpstr>
      <vt:lpstr>How MLP works</vt:lpstr>
      <vt:lpstr>How MLP works</vt:lpstr>
      <vt:lpstr>Features of Neural Network</vt:lpstr>
      <vt:lpstr>Features of Neural Network</vt:lpstr>
      <vt:lpstr>Features of Neural Network</vt:lpstr>
      <vt:lpstr>Features of Neural Network</vt:lpstr>
      <vt:lpstr>Features of Neural Network</vt:lpstr>
      <vt:lpstr>Update of Weights</vt:lpstr>
      <vt:lpstr>Update of Weights</vt:lpstr>
      <vt:lpstr>Update of Weights</vt:lpstr>
      <vt:lpstr>Vanishing Gradient Problem</vt:lpstr>
      <vt:lpstr>Disadvantages of Neural Network</vt:lpstr>
      <vt:lpstr> Hyper parameter Tuning</vt:lpstr>
      <vt:lpstr> Hyper parameter Tuning</vt:lpstr>
      <vt:lpstr>Game</vt:lpstr>
      <vt:lpstr>Performance Validation</vt:lpstr>
      <vt:lpstr> Model 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375</cp:revision>
  <dcterms:created xsi:type="dcterms:W3CDTF">2020-03-09T07:30:05Z</dcterms:created>
  <dcterms:modified xsi:type="dcterms:W3CDTF">2021-08-12T17:49:43Z</dcterms:modified>
</cp:coreProperties>
</file>