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8"/>
  </p:notesMasterIdLst>
  <p:sldIdLst>
    <p:sldId id="256" r:id="rId2"/>
    <p:sldId id="445" r:id="rId3"/>
    <p:sldId id="446" r:id="rId4"/>
    <p:sldId id="408" r:id="rId5"/>
    <p:sldId id="447" r:id="rId6"/>
    <p:sldId id="448" r:id="rId7"/>
    <p:sldId id="449" r:id="rId8"/>
    <p:sldId id="257" r:id="rId9"/>
    <p:sldId id="452" r:id="rId10"/>
    <p:sldId id="453" r:id="rId11"/>
    <p:sldId id="454" r:id="rId12"/>
    <p:sldId id="466" r:id="rId13"/>
    <p:sldId id="455" r:id="rId14"/>
    <p:sldId id="456" r:id="rId15"/>
    <p:sldId id="468" r:id="rId16"/>
    <p:sldId id="457" r:id="rId17"/>
    <p:sldId id="458" r:id="rId18"/>
    <p:sldId id="459" r:id="rId19"/>
    <p:sldId id="467" r:id="rId20"/>
    <p:sldId id="460" r:id="rId21"/>
    <p:sldId id="461" r:id="rId22"/>
    <p:sldId id="451" r:id="rId23"/>
    <p:sldId id="465" r:id="rId24"/>
    <p:sldId id="463" r:id="rId25"/>
    <p:sldId id="464" r:id="rId26"/>
    <p:sldId id="46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90" d="100"/>
          <a:sy n="90" d="100"/>
        </p:scale>
        <p:origin x="-186" y="-1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Sheet1!$O$1</c:f>
              <c:strCache>
                <c:ptCount val="1"/>
                <c:pt idx="0">
                  <c:v>PCA1</c:v>
                </c:pt>
              </c:strCache>
            </c:strRef>
          </c:tx>
          <c:spPr>
            <a:ln w="19050" cap="rnd">
              <a:noFill/>
              <a:round/>
            </a:ln>
            <a:effectLst/>
          </c:spPr>
          <c:marker>
            <c:symbol val="circle"/>
            <c:size val="5"/>
            <c:spPr>
              <a:solidFill>
                <a:schemeClr val="accent1"/>
              </a:solidFill>
              <a:ln w="9525">
                <a:solidFill>
                  <a:schemeClr val="accent1"/>
                </a:solidFill>
              </a:ln>
              <a:effectLst/>
            </c:spPr>
          </c:marker>
          <c:yVal>
            <c:numRef>
              <c:f>Sheet1!$O$2:$O$10</c:f>
              <c:numCache>
                <c:formatCode>General</c:formatCode>
                <c:ptCount val="9"/>
              </c:numCache>
            </c:numRef>
          </c:yVal>
          <c:smooth val="0"/>
          <c:extLst>
            <c:ext xmlns:c16="http://schemas.microsoft.com/office/drawing/2014/chart" uri="{C3380CC4-5D6E-409C-BE32-E72D297353CC}">
              <c16:uniqueId val="{00000000-A72E-4169-BC75-A065F3074143}"/>
            </c:ext>
          </c:extLst>
        </c:ser>
        <c:dLbls>
          <c:showLegendKey val="0"/>
          <c:showVal val="0"/>
          <c:showCatName val="0"/>
          <c:showSerName val="0"/>
          <c:showPercent val="0"/>
          <c:showBubbleSize val="0"/>
        </c:dLbls>
        <c:axId val="394491712"/>
        <c:axId val="394492040"/>
      </c:scatterChart>
      <c:valAx>
        <c:axId val="394491712"/>
        <c:scaling>
          <c:orientation val="minMax"/>
        </c:scaling>
        <c:delete val="1"/>
        <c:axPos val="b"/>
        <c:majorTickMark val="none"/>
        <c:minorTickMark val="none"/>
        <c:tickLblPos val="nextTo"/>
        <c:crossAx val="394492040"/>
        <c:crosses val="autoZero"/>
        <c:crossBetween val="midCat"/>
      </c:valAx>
      <c:valAx>
        <c:axId val="394492040"/>
        <c:scaling>
          <c:orientation val="minMax"/>
        </c:scaling>
        <c:delete val="1"/>
        <c:axPos val="l"/>
        <c:numFmt formatCode="General" sourceLinked="1"/>
        <c:majorTickMark val="none"/>
        <c:minorTickMark val="none"/>
        <c:tickLblPos val="nextTo"/>
        <c:crossAx val="3944917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Sheet1!$O$1</c:f>
              <c:strCache>
                <c:ptCount val="1"/>
                <c:pt idx="0">
                  <c:v>PCA1</c:v>
                </c:pt>
              </c:strCache>
            </c:strRef>
          </c:tx>
          <c:spPr>
            <a:ln w="19050" cap="rnd">
              <a:noFill/>
              <a:round/>
            </a:ln>
            <a:effectLst/>
          </c:spPr>
          <c:marker>
            <c:symbol val="circle"/>
            <c:size val="5"/>
            <c:spPr>
              <a:solidFill>
                <a:schemeClr val="accent1"/>
              </a:solidFill>
              <a:ln w="9525">
                <a:solidFill>
                  <a:schemeClr val="accent1"/>
                </a:solidFill>
              </a:ln>
              <a:effectLst/>
            </c:spPr>
          </c:marker>
          <c:yVal>
            <c:numRef>
              <c:f>Sheet1!$O$2:$O$10</c:f>
              <c:numCache>
                <c:formatCode>General</c:formatCode>
                <c:ptCount val="9"/>
              </c:numCache>
            </c:numRef>
          </c:yVal>
          <c:smooth val="0"/>
          <c:extLst>
            <c:ext xmlns:c16="http://schemas.microsoft.com/office/drawing/2014/chart" uri="{C3380CC4-5D6E-409C-BE32-E72D297353CC}">
              <c16:uniqueId val="{00000000-A72E-4169-BC75-A065F3074143}"/>
            </c:ext>
          </c:extLst>
        </c:ser>
        <c:dLbls>
          <c:showLegendKey val="0"/>
          <c:showVal val="0"/>
          <c:showCatName val="0"/>
          <c:showSerName val="0"/>
          <c:showPercent val="0"/>
          <c:showBubbleSize val="0"/>
        </c:dLbls>
        <c:axId val="394491712"/>
        <c:axId val="394492040"/>
      </c:scatterChart>
      <c:valAx>
        <c:axId val="394491712"/>
        <c:scaling>
          <c:orientation val="minMax"/>
        </c:scaling>
        <c:delete val="1"/>
        <c:axPos val="b"/>
        <c:majorTickMark val="none"/>
        <c:minorTickMark val="none"/>
        <c:tickLblPos val="nextTo"/>
        <c:crossAx val="394492040"/>
        <c:crosses val="autoZero"/>
        <c:crossBetween val="midCat"/>
      </c:valAx>
      <c:valAx>
        <c:axId val="394492040"/>
        <c:scaling>
          <c:orientation val="minMax"/>
        </c:scaling>
        <c:delete val="1"/>
        <c:axPos val="l"/>
        <c:numFmt formatCode="General" sourceLinked="1"/>
        <c:majorTickMark val="none"/>
        <c:minorTickMark val="none"/>
        <c:tickLblPos val="nextTo"/>
        <c:crossAx val="3944917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555555555555555E-2"/>
          <c:y val="5.0925925925925923E-2"/>
          <c:w val="0.93888888888888888"/>
          <c:h val="0.89814814814814814"/>
        </c:manualLayout>
      </c:layout>
      <c:scatterChart>
        <c:scatterStyle val="lineMarker"/>
        <c:varyColors val="0"/>
        <c:ser>
          <c:idx val="0"/>
          <c:order val="0"/>
          <c:tx>
            <c:strRef>
              <c:f>Sheet1!$O$1</c:f>
              <c:strCache>
                <c:ptCount val="1"/>
                <c:pt idx="0">
                  <c:v>PCA1</c:v>
                </c:pt>
              </c:strCache>
            </c:strRef>
          </c:tx>
          <c:spPr>
            <a:ln w="19050" cap="rnd">
              <a:noFill/>
              <a:round/>
            </a:ln>
            <a:effectLst/>
          </c:spPr>
          <c:marker>
            <c:symbol val="circle"/>
            <c:size val="5"/>
            <c:spPr>
              <a:solidFill>
                <a:schemeClr val="accent1"/>
              </a:solidFill>
              <a:ln w="9525">
                <a:solidFill>
                  <a:schemeClr val="accent1"/>
                </a:solidFill>
              </a:ln>
              <a:effectLst/>
            </c:spPr>
          </c:marker>
          <c:yVal>
            <c:numRef>
              <c:f>Sheet1!$O$2:$O$10</c:f>
              <c:numCache>
                <c:formatCode>General</c:formatCode>
                <c:ptCount val="9"/>
              </c:numCache>
            </c:numRef>
          </c:yVal>
          <c:smooth val="0"/>
          <c:extLst>
            <c:ext xmlns:c16="http://schemas.microsoft.com/office/drawing/2014/chart" uri="{C3380CC4-5D6E-409C-BE32-E72D297353CC}">
              <c16:uniqueId val="{00000000-A72E-4169-BC75-A065F3074143}"/>
            </c:ext>
          </c:extLst>
        </c:ser>
        <c:dLbls>
          <c:showLegendKey val="0"/>
          <c:showVal val="0"/>
          <c:showCatName val="0"/>
          <c:showSerName val="0"/>
          <c:showPercent val="0"/>
          <c:showBubbleSize val="0"/>
        </c:dLbls>
        <c:axId val="394491712"/>
        <c:axId val="394492040"/>
      </c:scatterChart>
      <c:valAx>
        <c:axId val="394491712"/>
        <c:scaling>
          <c:orientation val="minMax"/>
        </c:scaling>
        <c:delete val="1"/>
        <c:axPos val="b"/>
        <c:majorTickMark val="none"/>
        <c:minorTickMark val="none"/>
        <c:tickLblPos val="nextTo"/>
        <c:crossAx val="394492040"/>
        <c:crosses val="autoZero"/>
        <c:crossBetween val="midCat"/>
      </c:valAx>
      <c:valAx>
        <c:axId val="394492040"/>
        <c:scaling>
          <c:orientation val="minMax"/>
        </c:scaling>
        <c:delete val="1"/>
        <c:axPos val="l"/>
        <c:numFmt formatCode="General" sourceLinked="1"/>
        <c:majorTickMark val="none"/>
        <c:minorTickMark val="none"/>
        <c:tickLblPos val="nextTo"/>
        <c:crossAx val="3944917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777777777777776E-2"/>
          <c:y val="8.7962962962962965E-2"/>
          <c:w val="0.93888888888888888"/>
          <c:h val="0.89814814814814814"/>
        </c:manualLayout>
      </c:layout>
      <c:scatterChart>
        <c:scatterStyle val="lineMarker"/>
        <c:varyColors val="0"/>
        <c:ser>
          <c:idx val="0"/>
          <c:order val="0"/>
          <c:tx>
            <c:strRef>
              <c:f>Sheet1!$O$1</c:f>
              <c:strCache>
                <c:ptCount val="1"/>
                <c:pt idx="0">
                  <c:v>PCA1</c:v>
                </c:pt>
              </c:strCache>
            </c:strRef>
          </c:tx>
          <c:spPr>
            <a:ln w="19050" cap="rnd">
              <a:noFill/>
              <a:round/>
            </a:ln>
            <a:effectLst/>
          </c:spPr>
          <c:marker>
            <c:symbol val="circle"/>
            <c:size val="5"/>
            <c:spPr>
              <a:solidFill>
                <a:schemeClr val="accent1"/>
              </a:solidFill>
              <a:ln w="9525">
                <a:solidFill>
                  <a:schemeClr val="accent1"/>
                </a:solidFill>
              </a:ln>
              <a:effectLst/>
            </c:spPr>
          </c:marker>
          <c:yVal>
            <c:numRef>
              <c:f>Sheet1!$O$2:$O$10</c:f>
              <c:numCache>
                <c:formatCode>General</c:formatCode>
                <c:ptCount val="9"/>
              </c:numCache>
            </c:numRef>
          </c:yVal>
          <c:smooth val="0"/>
          <c:extLst>
            <c:ext xmlns:c16="http://schemas.microsoft.com/office/drawing/2014/chart" uri="{C3380CC4-5D6E-409C-BE32-E72D297353CC}">
              <c16:uniqueId val="{00000000-A72E-4169-BC75-A065F3074143}"/>
            </c:ext>
          </c:extLst>
        </c:ser>
        <c:dLbls>
          <c:showLegendKey val="0"/>
          <c:showVal val="0"/>
          <c:showCatName val="0"/>
          <c:showSerName val="0"/>
          <c:showPercent val="0"/>
          <c:showBubbleSize val="0"/>
        </c:dLbls>
        <c:axId val="394491712"/>
        <c:axId val="394492040"/>
      </c:scatterChart>
      <c:valAx>
        <c:axId val="394491712"/>
        <c:scaling>
          <c:orientation val="minMax"/>
        </c:scaling>
        <c:delete val="1"/>
        <c:axPos val="b"/>
        <c:majorTickMark val="none"/>
        <c:minorTickMark val="none"/>
        <c:tickLblPos val="nextTo"/>
        <c:crossAx val="394492040"/>
        <c:crosses val="autoZero"/>
        <c:crossBetween val="midCat"/>
      </c:valAx>
      <c:valAx>
        <c:axId val="394492040"/>
        <c:scaling>
          <c:orientation val="minMax"/>
        </c:scaling>
        <c:delete val="1"/>
        <c:axPos val="l"/>
        <c:numFmt formatCode="General" sourceLinked="1"/>
        <c:majorTickMark val="none"/>
        <c:minorTickMark val="none"/>
        <c:tickLblPos val="nextTo"/>
        <c:crossAx val="394491712"/>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7777777777777776E-2"/>
          <c:y val="8.7962962962962965E-2"/>
          <c:w val="0.93888888888888888"/>
          <c:h val="0.89814814814814814"/>
        </c:manualLayout>
      </c:layout>
      <c:scatterChart>
        <c:scatterStyle val="lineMarker"/>
        <c:varyColors val="0"/>
        <c:ser>
          <c:idx val="0"/>
          <c:order val="0"/>
          <c:tx>
            <c:strRef>
              <c:f>Sheet1!$O$1</c:f>
              <c:strCache>
                <c:ptCount val="1"/>
                <c:pt idx="0">
                  <c:v>PCA1</c:v>
                </c:pt>
              </c:strCache>
            </c:strRef>
          </c:tx>
          <c:spPr>
            <a:ln w="19050" cap="rnd">
              <a:noFill/>
              <a:round/>
            </a:ln>
            <a:effectLst/>
          </c:spPr>
          <c:marker>
            <c:symbol val="circle"/>
            <c:size val="5"/>
            <c:spPr>
              <a:solidFill>
                <a:schemeClr val="accent1"/>
              </a:solidFill>
              <a:ln w="9525">
                <a:solidFill>
                  <a:schemeClr val="accent1"/>
                </a:solidFill>
              </a:ln>
              <a:effectLst/>
            </c:spPr>
          </c:marker>
          <c:yVal>
            <c:numRef>
              <c:f>Sheet1!$O$2:$O$10</c:f>
              <c:numCache>
                <c:formatCode>General</c:formatCode>
                <c:ptCount val="9"/>
              </c:numCache>
            </c:numRef>
          </c:yVal>
          <c:smooth val="0"/>
          <c:extLst>
            <c:ext xmlns:c16="http://schemas.microsoft.com/office/drawing/2014/chart" uri="{C3380CC4-5D6E-409C-BE32-E72D297353CC}">
              <c16:uniqueId val="{00000000-A72E-4169-BC75-A065F3074143}"/>
            </c:ext>
          </c:extLst>
        </c:ser>
        <c:dLbls>
          <c:showLegendKey val="0"/>
          <c:showVal val="0"/>
          <c:showCatName val="0"/>
          <c:showSerName val="0"/>
          <c:showPercent val="0"/>
          <c:showBubbleSize val="0"/>
        </c:dLbls>
        <c:axId val="394491712"/>
        <c:axId val="394492040"/>
      </c:scatterChart>
      <c:valAx>
        <c:axId val="394491712"/>
        <c:scaling>
          <c:orientation val="minMax"/>
        </c:scaling>
        <c:delete val="1"/>
        <c:axPos val="b"/>
        <c:majorTickMark val="none"/>
        <c:minorTickMark val="none"/>
        <c:tickLblPos val="nextTo"/>
        <c:crossAx val="394492040"/>
        <c:crosses val="autoZero"/>
        <c:crossBetween val="midCat"/>
      </c:valAx>
      <c:valAx>
        <c:axId val="394492040"/>
        <c:scaling>
          <c:orientation val="minMax"/>
        </c:scaling>
        <c:delete val="1"/>
        <c:axPos val="l"/>
        <c:numFmt formatCode="General" sourceLinked="1"/>
        <c:majorTickMark val="none"/>
        <c:minorTickMark val="none"/>
        <c:tickLblPos val="nextTo"/>
        <c:crossAx val="3944917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AD607-F1CB-497E-834F-6FD6D3498D2E}" type="datetimeFigureOut">
              <a:rPr lang="en-IN" smtClean="0"/>
              <a:t>12-07-2021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8983FB-237D-41FC-9EF2-5B787F86ACAA}" type="slidenum">
              <a:rPr lang="en-IN" smtClean="0"/>
              <a:t>‹#›</a:t>
            </a:fld>
            <a:endParaRPr lang="en-IN"/>
          </a:p>
        </p:txBody>
      </p:sp>
    </p:spTree>
    <p:extLst>
      <p:ext uri="{BB962C8B-B14F-4D97-AF65-F5344CB8AC3E}">
        <p14:creationId xmlns:p14="http://schemas.microsoft.com/office/powerpoint/2010/main" val="1597308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youtube.com/watch?v=g-Hb26agBFg&amp;t=246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e39d891b3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ge39d891b3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8983FB-237D-41FC-9EF2-5B787F86ACAA}" type="slidenum">
              <a:rPr lang="en-IN" smtClean="0"/>
              <a:t>21</a:t>
            </a:fld>
            <a:endParaRPr lang="en-IN"/>
          </a:p>
        </p:txBody>
      </p:sp>
    </p:spTree>
    <p:extLst>
      <p:ext uri="{BB962C8B-B14F-4D97-AF65-F5344CB8AC3E}">
        <p14:creationId xmlns:p14="http://schemas.microsoft.com/office/powerpoint/2010/main" val="4144823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00F9A59-EDD0-4FE3-BA56-B98833804087}"/>
              </a:ext>
            </a:extLst>
          </p:cNvPr>
          <p:cNvSpPr>
            <a:spLocks noChangeArrowheads="1" noTextEdit="1"/>
          </p:cNvSpPr>
          <p:nvPr>
            <p:ph type="sldImg"/>
          </p:nvPr>
        </p:nvSpPr>
        <p:spPr>
          <a:ln/>
        </p:spPr>
      </p:sp>
      <p:sp>
        <p:nvSpPr>
          <p:cNvPr id="11267" name="Rectangle 3">
            <a:extLst>
              <a:ext uri="{FF2B5EF4-FFF2-40B4-BE49-F238E27FC236}">
                <a16:creationId xmlns:a16="http://schemas.microsoft.com/office/drawing/2014/main" id="{E4F80BCF-4300-47BA-AB4E-9E290B15165B}"/>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894" tIns="44947" rIns="89894" bIns="44947" anchor="ctr"/>
          <a:lstStyle/>
          <a:p>
            <a:r>
              <a:rPr lang="en-US" altLang="en-US" dirty="0"/>
              <a:t>https://www.cse.unr.edu/~bebis/CS479/Lectures/DimensionalityReduction.ppt</a:t>
            </a:r>
          </a:p>
          <a:p>
            <a:endParaRPr lang="en-US" altLang="en-US" dirty="0"/>
          </a:p>
        </p:txBody>
      </p:sp>
    </p:spTree>
    <p:extLst>
      <p:ext uri="{BB962C8B-B14F-4D97-AF65-F5344CB8AC3E}">
        <p14:creationId xmlns:p14="http://schemas.microsoft.com/office/powerpoint/2010/main" val="3769423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00F9A59-EDD0-4FE3-BA56-B98833804087}"/>
              </a:ext>
            </a:extLst>
          </p:cNvPr>
          <p:cNvSpPr>
            <a:spLocks noChangeArrowheads="1" noTextEdit="1"/>
          </p:cNvSpPr>
          <p:nvPr>
            <p:ph type="sldImg"/>
          </p:nvPr>
        </p:nvSpPr>
        <p:spPr>
          <a:ln/>
        </p:spPr>
      </p:sp>
      <p:sp>
        <p:nvSpPr>
          <p:cNvPr id="11267" name="Rectangle 3">
            <a:extLst>
              <a:ext uri="{FF2B5EF4-FFF2-40B4-BE49-F238E27FC236}">
                <a16:creationId xmlns:a16="http://schemas.microsoft.com/office/drawing/2014/main" id="{E4F80BCF-4300-47BA-AB4E-9E290B15165B}"/>
              </a:ext>
            </a:extLst>
          </p:cNvPr>
          <p:cNvSpPr>
            <a:spLocks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894" tIns="44947" rIns="89894" bIns="44947" anchor="ctr"/>
          <a:lstStyle/>
          <a:p>
            <a:r>
              <a:rPr lang="en-US" altLang="en-US" dirty="0"/>
              <a:t>https://www.cse.unr.edu/~bebis/CS479/Lectures/DimensionalityReduction.ppt</a:t>
            </a:r>
          </a:p>
          <a:p>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00F9A59-EDD0-4FE3-BA56-B98833804087}"/>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id="{E4F80BCF-4300-47BA-AB4E-9E290B151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894" tIns="44947" rIns="89894" bIns="44947" anchor="ctr"/>
          <a:lstStyle/>
          <a:p>
            <a:r>
              <a:rPr lang="en-US" altLang="en-US" dirty="0"/>
              <a:t>https://www.cse.unr.edu/~bebis/CS479/Lectures/DimensionalityReduction.ppt</a:t>
            </a:r>
          </a:p>
          <a:p>
            <a:endParaRPr lang="en-US" altLang="en-US" dirty="0"/>
          </a:p>
        </p:txBody>
      </p:sp>
    </p:spTree>
    <p:extLst>
      <p:ext uri="{BB962C8B-B14F-4D97-AF65-F5344CB8AC3E}">
        <p14:creationId xmlns:p14="http://schemas.microsoft.com/office/powerpoint/2010/main" val="1615729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00F9A59-EDD0-4FE3-BA56-B98833804087}"/>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id="{E4F80BCF-4300-47BA-AB4E-9E290B151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894" tIns="44947" rIns="89894" bIns="44947" anchor="ctr"/>
          <a:lstStyle/>
          <a:p>
            <a:r>
              <a:rPr lang="en-US" altLang="en-US" dirty="0"/>
              <a:t>https://www.cse.unr.edu/~bebis/CS479/Lectures/DimensionalityReduction.ppt</a:t>
            </a:r>
          </a:p>
          <a:p>
            <a:endParaRPr lang="en-US" altLang="en-US" dirty="0"/>
          </a:p>
        </p:txBody>
      </p:sp>
    </p:spTree>
    <p:extLst>
      <p:ext uri="{BB962C8B-B14F-4D97-AF65-F5344CB8AC3E}">
        <p14:creationId xmlns:p14="http://schemas.microsoft.com/office/powerpoint/2010/main" val="4016094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00F9A59-EDD0-4FE3-BA56-B98833804087}"/>
              </a:ext>
            </a:extLst>
          </p:cNvPr>
          <p:cNvSpPr>
            <a:spLocks noGrp="1" noRot="1" noChangeAspect="1" noChangeArrowheads="1" noTextEdit="1"/>
          </p:cNvSpPr>
          <p:nvPr>
            <p:ph type="sldImg"/>
          </p:nvPr>
        </p:nvSpPr>
        <p:spPr>
          <a:ln/>
        </p:spPr>
      </p:sp>
      <p:sp>
        <p:nvSpPr>
          <p:cNvPr id="11267" name="Rectangle 3">
            <a:extLst>
              <a:ext uri="{FF2B5EF4-FFF2-40B4-BE49-F238E27FC236}">
                <a16:creationId xmlns:a16="http://schemas.microsoft.com/office/drawing/2014/main" id="{E4F80BCF-4300-47BA-AB4E-9E290B1516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894" tIns="44947" rIns="89894" bIns="44947" anchor="ctr"/>
          <a:lstStyle/>
          <a:p>
            <a:r>
              <a:rPr lang="en-US" altLang="en-US" dirty="0"/>
              <a:t>https://www.cse.unr.edu/~bebis/CS479/Lectures/DimensionalityReduction.ppt</a:t>
            </a:r>
          </a:p>
          <a:p>
            <a:endParaRPr lang="en-US" altLang="en-US" dirty="0"/>
          </a:p>
        </p:txBody>
      </p:sp>
    </p:spTree>
    <p:extLst>
      <p:ext uri="{BB962C8B-B14F-4D97-AF65-F5344CB8AC3E}">
        <p14:creationId xmlns:p14="http://schemas.microsoft.com/office/powerpoint/2010/main" val="1659177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8983FB-237D-41FC-9EF2-5B787F86ACAA}" type="slidenum">
              <a:rPr lang="en-IN" smtClean="0"/>
              <a:t>18</a:t>
            </a:fld>
            <a:endParaRPr lang="en-IN"/>
          </a:p>
        </p:txBody>
      </p:sp>
    </p:spTree>
    <p:extLst>
      <p:ext uri="{BB962C8B-B14F-4D97-AF65-F5344CB8AC3E}">
        <p14:creationId xmlns:p14="http://schemas.microsoft.com/office/powerpoint/2010/main" val="665084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8983FB-237D-41FC-9EF2-5B787F86ACAA}" type="slidenum">
              <a:rPr lang="en-IN" smtClean="0"/>
              <a:t>19</a:t>
            </a:fld>
            <a:endParaRPr lang="en-IN"/>
          </a:p>
        </p:txBody>
      </p:sp>
    </p:spTree>
    <p:extLst>
      <p:ext uri="{BB962C8B-B14F-4D97-AF65-F5344CB8AC3E}">
        <p14:creationId xmlns:p14="http://schemas.microsoft.com/office/powerpoint/2010/main" val="4252374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Principal Component Analysis (PCA) - YouTube</a:t>
            </a:r>
            <a:endParaRPr lang="en-IN" dirty="0"/>
          </a:p>
        </p:txBody>
      </p:sp>
      <p:sp>
        <p:nvSpPr>
          <p:cNvPr id="4" name="Slide Number Placeholder 3"/>
          <p:cNvSpPr>
            <a:spLocks noGrp="1"/>
          </p:cNvSpPr>
          <p:nvPr>
            <p:ph type="sldNum" sz="quarter" idx="5"/>
          </p:nvPr>
        </p:nvSpPr>
        <p:spPr/>
        <p:txBody>
          <a:bodyPr/>
          <a:lstStyle/>
          <a:p>
            <a:fld id="{EA8983FB-237D-41FC-9EF2-5B787F86ACAA}" type="slidenum">
              <a:rPr lang="en-IN" smtClean="0"/>
              <a:t>20</a:t>
            </a:fld>
            <a:endParaRPr lang="en-IN"/>
          </a:p>
        </p:txBody>
      </p:sp>
    </p:spTree>
    <p:extLst>
      <p:ext uri="{BB962C8B-B14F-4D97-AF65-F5344CB8AC3E}">
        <p14:creationId xmlns:p14="http://schemas.microsoft.com/office/powerpoint/2010/main" val="1430407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6E9AA3-F84F-4B68-ADC1-52B4AFE55A0F}"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85097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968481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78034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3205458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76992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41535681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E9AA3-F84F-4B68-ADC1-52B4AFE55A0F}"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2617737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E9AA3-F84F-4B68-ADC1-52B4AFE55A0F}"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868697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14867" y="76201"/>
            <a:ext cx="11362267" cy="701675"/>
          </a:xfrm>
        </p:spPr>
        <p:txBody>
          <a:bodyPr/>
          <a:lstStyle/>
          <a:p>
            <a:r>
              <a:rPr lang="en-US"/>
              <a:t>Click to edit Master title style</a:t>
            </a:r>
          </a:p>
        </p:txBody>
      </p:sp>
      <p:sp>
        <p:nvSpPr>
          <p:cNvPr id="3" name="Text Placeholder 2"/>
          <p:cNvSpPr>
            <a:spLocks noGrp="1"/>
          </p:cNvSpPr>
          <p:nvPr>
            <p:ph type="body" sz="half" idx="1"/>
          </p:nvPr>
        </p:nvSpPr>
        <p:spPr>
          <a:xfrm>
            <a:off x="421217" y="1066800"/>
            <a:ext cx="5571067"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5" y="1066800"/>
            <a:ext cx="557318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a:extLst>
              <a:ext uri="{FF2B5EF4-FFF2-40B4-BE49-F238E27FC236}">
                <a16:creationId xmlns:a16="http://schemas.microsoft.com/office/drawing/2014/main" id="{448765ED-3754-4F59-B316-CB3BA46558A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8">
            <a:extLst>
              <a:ext uri="{FF2B5EF4-FFF2-40B4-BE49-F238E27FC236}">
                <a16:creationId xmlns:a16="http://schemas.microsoft.com/office/drawing/2014/main" id="{745003DF-083E-4F94-95D0-B2FCFCE70B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9">
            <a:extLst>
              <a:ext uri="{FF2B5EF4-FFF2-40B4-BE49-F238E27FC236}">
                <a16:creationId xmlns:a16="http://schemas.microsoft.com/office/drawing/2014/main" id="{665E9098-E9DA-4202-BA34-149CCD6C2F7E}"/>
              </a:ext>
            </a:extLst>
          </p:cNvPr>
          <p:cNvSpPr>
            <a:spLocks noGrp="1" noChangeArrowheads="1"/>
          </p:cNvSpPr>
          <p:nvPr>
            <p:ph type="sldNum" sz="quarter" idx="12"/>
          </p:nvPr>
        </p:nvSpPr>
        <p:spPr>
          <a:ln/>
        </p:spPr>
        <p:txBody>
          <a:bodyPr/>
          <a:lstStyle>
            <a:lvl1pPr>
              <a:defRPr/>
            </a:lvl1pPr>
          </a:lstStyle>
          <a:p>
            <a:fld id="{4E2AE33D-AB80-4CB7-B660-919A524E8987}" type="slidenum">
              <a:rPr lang="en-US" altLang="en-US"/>
              <a:pPr/>
              <a:t>‹#›</a:t>
            </a:fld>
            <a:endParaRPr lang="en-US" altLang="en-US"/>
          </a:p>
        </p:txBody>
      </p:sp>
    </p:spTree>
    <p:extLst>
      <p:ext uri="{BB962C8B-B14F-4D97-AF65-F5344CB8AC3E}">
        <p14:creationId xmlns:p14="http://schemas.microsoft.com/office/powerpoint/2010/main" val="3918740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E9AA3-F84F-4B68-ADC1-52B4AFE55A0F}"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2813" cy="918939"/>
          </a:xfrm>
          <a:prstGeom prst="rect">
            <a:avLst/>
          </a:prstGeom>
        </p:spPr>
      </p:pic>
    </p:spTree>
    <p:extLst>
      <p:ext uri="{BB962C8B-B14F-4D97-AF65-F5344CB8AC3E}">
        <p14:creationId xmlns:p14="http://schemas.microsoft.com/office/powerpoint/2010/main" val="3438041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6E9AA3-F84F-4B68-ADC1-52B4AFE55A0F}"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790339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6E9AA3-F84F-4B68-ADC1-52B4AFE55A0F}"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282518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6E9AA3-F84F-4B68-ADC1-52B4AFE55A0F}" type="datetimeFigureOut">
              <a:rPr lang="en-US" smtClean="0"/>
              <a:t>7/12/2021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3676596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6E9AA3-F84F-4B68-ADC1-52B4AFE55A0F}" type="datetimeFigureOut">
              <a:rPr lang="en-US" smtClean="0"/>
              <a:t>7/12/2021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2329974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6E9AA3-F84F-4B68-ADC1-52B4AFE55A0F}" type="datetimeFigureOut">
              <a:rPr lang="en-US" smtClean="0"/>
              <a:t>7/12/2021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135494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6E9AA3-F84F-4B68-ADC1-52B4AFE55A0F}"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B515-C27D-4C6F-BFF5-DE9D6E55A254}" type="slidenum">
              <a:rPr lang="en-US" smtClean="0"/>
              <a:t>‹#›</a:t>
            </a:fld>
            <a:endParaRPr lang="en-US"/>
          </a:p>
        </p:txBody>
      </p:sp>
    </p:spTree>
    <p:extLst>
      <p:ext uri="{BB962C8B-B14F-4D97-AF65-F5344CB8AC3E}">
        <p14:creationId xmlns:p14="http://schemas.microsoft.com/office/powerpoint/2010/main" val="2224553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2AB515-C27D-4C6F-BFF5-DE9D6E55A254}" type="slidenum">
              <a:rPr lang="en-US" smtClean="0"/>
              <a:t>‹#›</a:t>
            </a:fld>
            <a:endParaRPr lang="en-US"/>
          </a:p>
        </p:txBody>
      </p:sp>
      <p:sp>
        <p:nvSpPr>
          <p:cNvPr id="5" name="Date Placeholder 4"/>
          <p:cNvSpPr>
            <a:spLocks noGrp="1"/>
          </p:cNvSpPr>
          <p:nvPr>
            <p:ph type="dt" sz="half" idx="10"/>
          </p:nvPr>
        </p:nvSpPr>
        <p:spPr/>
        <p:txBody>
          <a:bodyPr/>
          <a:lstStyle/>
          <a:p>
            <a:fld id="{346E9AA3-F84F-4B68-ADC1-52B4AFE55A0F}" type="datetimeFigureOut">
              <a:rPr lang="en-US" smtClean="0"/>
              <a:t>7/12/2021</a:t>
            </a:fld>
            <a:endParaRPr lang="en-US"/>
          </a:p>
        </p:txBody>
      </p:sp>
    </p:spTree>
    <p:extLst>
      <p:ext uri="{BB962C8B-B14F-4D97-AF65-F5344CB8AC3E}">
        <p14:creationId xmlns:p14="http://schemas.microsoft.com/office/powerpoint/2010/main" val="48288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6E9AA3-F84F-4B68-ADC1-52B4AFE55A0F}" type="datetimeFigureOut">
              <a:rPr lang="en-US" smtClean="0"/>
              <a:t>7/12/2021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2AB515-C27D-4C6F-BFF5-DE9D6E55A254}" type="slidenum">
              <a:rPr lang="en-US" smtClean="0"/>
              <a:t>‹#›</a:t>
            </a:fld>
            <a:endParaRPr lang="en-US"/>
          </a:p>
        </p:txBody>
      </p:sp>
    </p:spTree>
    <p:extLst>
      <p:ext uri="{BB962C8B-B14F-4D97-AF65-F5344CB8AC3E}">
        <p14:creationId xmlns:p14="http://schemas.microsoft.com/office/powerpoint/2010/main" val="341205913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Feature Reduction</a:t>
            </a:r>
          </a:p>
        </p:txBody>
      </p:sp>
    </p:spTree>
    <p:extLst>
      <p:ext uri="{BB962C8B-B14F-4D97-AF65-F5344CB8AC3E}">
        <p14:creationId xmlns:p14="http://schemas.microsoft.com/office/powerpoint/2010/main" val="3367229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34605"/>
            <a:ext cx="8596668" cy="1320800"/>
          </a:xfrm>
        </p:spPr>
        <p:txBody>
          <a:bodyPr/>
          <a:lstStyle/>
          <a:p>
            <a:r>
              <a:rPr lang="en-US" dirty="0"/>
              <a:t>Principal Component Analysis</a:t>
            </a:r>
          </a:p>
        </p:txBody>
      </p:sp>
      <p:graphicFrame>
        <p:nvGraphicFramePr>
          <p:cNvPr id="6" name="Content Placeholder 5">
            <a:extLst>
              <a:ext uri="{FF2B5EF4-FFF2-40B4-BE49-F238E27FC236}">
                <a16:creationId xmlns:a16="http://schemas.microsoft.com/office/drawing/2014/main" id="{9D881331-5197-4F02-A7FA-8F7ED8E7E829}"/>
              </a:ext>
            </a:extLst>
          </p:cNvPr>
          <p:cNvGraphicFramePr>
            <a:graphicFrameLocks noGrp="1"/>
          </p:cNvGraphicFramePr>
          <p:nvPr>
            <p:ph idx="1"/>
            <p:extLst>
              <p:ext uri="{D42A27DB-BD31-4B8C-83A1-F6EECF244321}">
                <p14:modId xmlns:p14="http://schemas.microsoft.com/office/powerpoint/2010/main" val="2626554853"/>
              </p:ext>
            </p:extLst>
          </p:nvPr>
        </p:nvGraphicFramePr>
        <p:xfrm>
          <a:off x="782561" y="2365816"/>
          <a:ext cx="5765720" cy="2305090"/>
        </p:xfrm>
        <a:graphic>
          <a:graphicData uri="http://schemas.openxmlformats.org/drawingml/2006/table">
            <a:tbl>
              <a:tblPr/>
              <a:tblGrid>
                <a:gridCol w="720715">
                  <a:extLst>
                    <a:ext uri="{9D8B030D-6E8A-4147-A177-3AD203B41FA5}">
                      <a16:colId xmlns:a16="http://schemas.microsoft.com/office/drawing/2014/main" val="3364418779"/>
                    </a:ext>
                  </a:extLst>
                </a:gridCol>
                <a:gridCol w="720715">
                  <a:extLst>
                    <a:ext uri="{9D8B030D-6E8A-4147-A177-3AD203B41FA5}">
                      <a16:colId xmlns:a16="http://schemas.microsoft.com/office/drawing/2014/main" val="1119621129"/>
                    </a:ext>
                  </a:extLst>
                </a:gridCol>
                <a:gridCol w="720715">
                  <a:extLst>
                    <a:ext uri="{9D8B030D-6E8A-4147-A177-3AD203B41FA5}">
                      <a16:colId xmlns:a16="http://schemas.microsoft.com/office/drawing/2014/main" val="541292661"/>
                    </a:ext>
                  </a:extLst>
                </a:gridCol>
                <a:gridCol w="720715">
                  <a:extLst>
                    <a:ext uri="{9D8B030D-6E8A-4147-A177-3AD203B41FA5}">
                      <a16:colId xmlns:a16="http://schemas.microsoft.com/office/drawing/2014/main" val="1105627282"/>
                    </a:ext>
                  </a:extLst>
                </a:gridCol>
                <a:gridCol w="720715">
                  <a:extLst>
                    <a:ext uri="{9D8B030D-6E8A-4147-A177-3AD203B41FA5}">
                      <a16:colId xmlns:a16="http://schemas.microsoft.com/office/drawing/2014/main" val="3155093308"/>
                    </a:ext>
                  </a:extLst>
                </a:gridCol>
                <a:gridCol w="720715">
                  <a:extLst>
                    <a:ext uri="{9D8B030D-6E8A-4147-A177-3AD203B41FA5}">
                      <a16:colId xmlns:a16="http://schemas.microsoft.com/office/drawing/2014/main" val="941643786"/>
                    </a:ext>
                  </a:extLst>
                </a:gridCol>
                <a:gridCol w="720715">
                  <a:extLst>
                    <a:ext uri="{9D8B030D-6E8A-4147-A177-3AD203B41FA5}">
                      <a16:colId xmlns:a16="http://schemas.microsoft.com/office/drawing/2014/main" val="1682197800"/>
                    </a:ext>
                  </a:extLst>
                </a:gridCol>
                <a:gridCol w="720715">
                  <a:extLst>
                    <a:ext uri="{9D8B030D-6E8A-4147-A177-3AD203B41FA5}">
                      <a16:colId xmlns:a16="http://schemas.microsoft.com/office/drawing/2014/main" val="3974904368"/>
                    </a:ext>
                  </a:extLst>
                </a:gridCol>
              </a:tblGrid>
              <a:tr h="230509">
                <a:tc>
                  <a:txBody>
                    <a:bodyPr/>
                    <a:lstStyle/>
                    <a:p>
                      <a:pPr algn="l" fontAlgn="b"/>
                      <a:r>
                        <a:rPr lang="en-IN" sz="1100" b="0" i="0" u="none" strike="noStrike">
                          <a:solidFill>
                            <a:srgbClr val="000000"/>
                          </a:solidFill>
                          <a:effectLst/>
                          <a:latin typeface="Calibri" panose="020F0502020204030204" pitchFamily="34" charset="0"/>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Z</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0056818"/>
                  </a:ext>
                </a:extLst>
              </a:tr>
              <a:tr h="230509">
                <a:tc>
                  <a:txBody>
                    <a:bodyPr/>
                    <a:lstStyle/>
                    <a:p>
                      <a:pPr algn="r" fontAlgn="b"/>
                      <a:r>
                        <a:rPr lang="en-IN" sz="1100" b="0" i="0" u="none" strike="noStrike">
                          <a:solidFill>
                            <a:srgbClr val="000000"/>
                          </a:solidFill>
                          <a:effectLst/>
                          <a:latin typeface="Calibri" panose="020F0502020204030204" pitchFamily="34" charset="0"/>
                        </a:rPr>
                        <a:t>263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9692688"/>
                  </a:ext>
                </a:extLst>
              </a:tr>
              <a:tr h="230509">
                <a:tc>
                  <a:txBody>
                    <a:bodyPr/>
                    <a:lstStyle/>
                    <a:p>
                      <a:pPr algn="r" fontAlgn="b"/>
                      <a:r>
                        <a:rPr lang="en-IN" sz="1100" b="0" i="0" u="none" strike="noStrike">
                          <a:solidFill>
                            <a:srgbClr val="000000"/>
                          </a:solidFill>
                          <a:effectLst/>
                          <a:latin typeface="Calibri" panose="020F0502020204030204" pitchFamily="34" charset="0"/>
                        </a:rPr>
                        <a:t>191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473381"/>
                  </a:ext>
                </a:extLst>
              </a:tr>
              <a:tr h="230509">
                <a:tc>
                  <a:txBody>
                    <a:bodyPr/>
                    <a:lstStyle/>
                    <a:p>
                      <a:pPr algn="r" fontAlgn="b"/>
                      <a:r>
                        <a:rPr lang="en-IN" sz="1100" b="0" i="0" u="none" strike="noStrike">
                          <a:solidFill>
                            <a:srgbClr val="000000"/>
                          </a:solidFill>
                          <a:effectLst/>
                          <a:latin typeface="Calibri" panose="020F0502020204030204" pitchFamily="34" charset="0"/>
                        </a:rPr>
                        <a:t>226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831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8109633"/>
                  </a:ext>
                </a:extLst>
              </a:tr>
              <a:tr h="230509">
                <a:tc>
                  <a:txBody>
                    <a:bodyPr/>
                    <a:lstStyle/>
                    <a:p>
                      <a:pPr algn="r" fontAlgn="b"/>
                      <a:r>
                        <a:rPr lang="en-IN" sz="1100" b="0" i="0" u="none" strike="noStrike">
                          <a:solidFill>
                            <a:srgbClr val="000000"/>
                          </a:solidFill>
                          <a:effectLst/>
                          <a:latin typeface="Calibri" panose="020F0502020204030204" pitchFamily="34" charset="0"/>
                        </a:rPr>
                        <a:t>530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0654420"/>
                  </a:ext>
                </a:extLst>
              </a:tr>
              <a:tr h="230509">
                <a:tc>
                  <a:txBody>
                    <a:bodyPr/>
                    <a:lstStyle/>
                    <a:p>
                      <a:pPr algn="r" fontAlgn="b"/>
                      <a:r>
                        <a:rPr lang="en-IN" sz="1100" b="0" i="0" u="none" strike="noStrike">
                          <a:solidFill>
                            <a:srgbClr val="000000"/>
                          </a:solidFill>
                          <a:effectLst/>
                          <a:latin typeface="Calibri" panose="020F0502020204030204" pitchFamily="34" charset="0"/>
                        </a:rPr>
                        <a:t>662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5076328"/>
                  </a:ext>
                </a:extLst>
              </a:tr>
              <a:tr h="230509">
                <a:tc>
                  <a:txBody>
                    <a:bodyPr/>
                    <a:lstStyle/>
                    <a:p>
                      <a:pPr algn="r" fontAlgn="b"/>
                      <a:r>
                        <a:rPr lang="en-IN" sz="1100" b="0" i="0" u="none" strike="noStrike">
                          <a:solidFill>
                            <a:srgbClr val="000000"/>
                          </a:solidFill>
                          <a:effectLst/>
                          <a:latin typeface="Calibri" panose="020F0502020204030204" pitchFamily="34" charset="0"/>
                        </a:rPr>
                        <a:t>310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4131319"/>
                  </a:ext>
                </a:extLst>
              </a:tr>
              <a:tr h="230509">
                <a:tc>
                  <a:txBody>
                    <a:bodyPr/>
                    <a:lstStyle/>
                    <a:p>
                      <a:pPr algn="r" fontAlgn="b"/>
                      <a:r>
                        <a:rPr lang="en-IN" sz="1100" b="0" i="0" u="none" strike="noStrike">
                          <a:solidFill>
                            <a:srgbClr val="000000"/>
                          </a:solidFill>
                          <a:effectLst/>
                          <a:latin typeface="Calibri" panose="020F0502020204030204" pitchFamily="34" charset="0"/>
                        </a:rPr>
                        <a:t>850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717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953258"/>
                  </a:ext>
                </a:extLst>
              </a:tr>
              <a:tr h="230509">
                <a:tc>
                  <a:txBody>
                    <a:bodyPr/>
                    <a:lstStyle/>
                    <a:p>
                      <a:pPr algn="r" fontAlgn="b"/>
                      <a:r>
                        <a:rPr lang="en-IN" sz="1100" b="0" i="0" u="none" strike="noStrike">
                          <a:solidFill>
                            <a:srgbClr val="000000"/>
                          </a:solidFill>
                          <a:effectLst/>
                          <a:latin typeface="Calibri" panose="020F0502020204030204" pitchFamily="34" charset="0"/>
                        </a:rPr>
                        <a:t>988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064187"/>
                  </a:ext>
                </a:extLst>
              </a:tr>
              <a:tr h="230509">
                <a:tc>
                  <a:txBody>
                    <a:bodyPr/>
                    <a:lstStyle/>
                    <a:p>
                      <a:pPr algn="r" fontAlgn="b"/>
                      <a:r>
                        <a:rPr lang="en-IN" sz="1100" b="0" i="0" u="none" strike="noStrike">
                          <a:solidFill>
                            <a:srgbClr val="000000"/>
                          </a:solidFill>
                          <a:effectLst/>
                          <a:latin typeface="Calibri" panose="020F0502020204030204" pitchFamily="34" charset="0"/>
                        </a:rPr>
                        <a:t>793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648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808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2488099"/>
                  </a:ext>
                </a:extLst>
              </a:tr>
            </a:tbl>
          </a:graphicData>
        </a:graphic>
      </p:graphicFrame>
      <p:pic>
        <p:nvPicPr>
          <p:cNvPr id="8" name="Picture 7">
            <a:extLst>
              <a:ext uri="{FF2B5EF4-FFF2-40B4-BE49-F238E27FC236}">
                <a16:creationId xmlns:a16="http://schemas.microsoft.com/office/drawing/2014/main" id="{31019508-E86C-4B28-88E1-A047E7C8F591}"/>
              </a:ext>
            </a:extLst>
          </p:cNvPr>
          <p:cNvPicPr>
            <a:picLocks noChangeAspect="1"/>
          </p:cNvPicPr>
          <p:nvPr/>
        </p:nvPicPr>
        <p:blipFill>
          <a:blip r:embed="rId2"/>
          <a:stretch>
            <a:fillRect/>
          </a:stretch>
        </p:blipFill>
        <p:spPr>
          <a:xfrm>
            <a:off x="8260633" y="2538568"/>
            <a:ext cx="2838450" cy="2400300"/>
          </a:xfrm>
          <a:prstGeom prst="rect">
            <a:avLst/>
          </a:prstGeom>
        </p:spPr>
      </p:pic>
      <p:sp>
        <p:nvSpPr>
          <p:cNvPr id="9" name="TextBox 8">
            <a:extLst>
              <a:ext uri="{FF2B5EF4-FFF2-40B4-BE49-F238E27FC236}">
                <a16:creationId xmlns:a16="http://schemas.microsoft.com/office/drawing/2014/main" id="{96E0BB5F-01B6-4990-8218-1CF1E851079B}"/>
              </a:ext>
            </a:extLst>
          </p:cNvPr>
          <p:cNvSpPr txBox="1"/>
          <p:nvPr/>
        </p:nvSpPr>
        <p:spPr>
          <a:xfrm>
            <a:off x="7530883" y="1695005"/>
            <a:ext cx="3983783" cy="369332"/>
          </a:xfrm>
          <a:prstGeom prst="rect">
            <a:avLst/>
          </a:prstGeom>
          <a:noFill/>
        </p:spPr>
        <p:txBody>
          <a:bodyPr wrap="none" rtlCol="0">
            <a:spAutoFit/>
          </a:bodyPr>
          <a:lstStyle/>
          <a:p>
            <a:r>
              <a:rPr lang="en-US" dirty="0"/>
              <a:t>Not possible to add more dimensions</a:t>
            </a:r>
            <a:endParaRPr lang="en-IN" dirty="0"/>
          </a:p>
        </p:txBody>
      </p:sp>
      <p:cxnSp>
        <p:nvCxnSpPr>
          <p:cNvPr id="12" name="Straight Arrow Connector 11">
            <a:extLst>
              <a:ext uri="{FF2B5EF4-FFF2-40B4-BE49-F238E27FC236}">
                <a16:creationId xmlns:a16="http://schemas.microsoft.com/office/drawing/2014/main" id="{38A56379-BCDD-4B3F-AD48-F35EFA2F87BA}"/>
              </a:ext>
            </a:extLst>
          </p:cNvPr>
          <p:cNvCxnSpPr>
            <a:cxnSpLocks/>
          </p:cNvCxnSpPr>
          <p:nvPr/>
        </p:nvCxnSpPr>
        <p:spPr>
          <a:xfrm>
            <a:off x="8716297" y="2028560"/>
            <a:ext cx="309716" cy="510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498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34605"/>
            <a:ext cx="8596668" cy="1320800"/>
          </a:xfrm>
        </p:spPr>
        <p:txBody>
          <a:bodyPr/>
          <a:lstStyle/>
          <a:p>
            <a:r>
              <a:rPr lang="en-US" dirty="0"/>
              <a:t>Principal Component Analysis</a:t>
            </a:r>
          </a:p>
        </p:txBody>
      </p:sp>
      <p:graphicFrame>
        <p:nvGraphicFramePr>
          <p:cNvPr id="6" name="Content Placeholder 5">
            <a:extLst>
              <a:ext uri="{FF2B5EF4-FFF2-40B4-BE49-F238E27FC236}">
                <a16:creationId xmlns:a16="http://schemas.microsoft.com/office/drawing/2014/main" id="{9D881331-5197-4F02-A7FA-8F7ED8E7E829}"/>
              </a:ext>
            </a:extLst>
          </p:cNvPr>
          <p:cNvGraphicFramePr>
            <a:graphicFrameLocks noGrp="1"/>
          </p:cNvGraphicFramePr>
          <p:nvPr>
            <p:ph idx="1"/>
            <p:extLst>
              <p:ext uri="{D42A27DB-BD31-4B8C-83A1-F6EECF244321}">
                <p14:modId xmlns:p14="http://schemas.microsoft.com/office/powerpoint/2010/main" val="4166224094"/>
              </p:ext>
            </p:extLst>
          </p:nvPr>
        </p:nvGraphicFramePr>
        <p:xfrm>
          <a:off x="871051" y="2355405"/>
          <a:ext cx="4718592" cy="1771650"/>
        </p:xfrm>
        <a:graphic>
          <a:graphicData uri="http://schemas.openxmlformats.org/drawingml/2006/table">
            <a:tbl>
              <a:tblPr/>
              <a:tblGrid>
                <a:gridCol w="589824">
                  <a:extLst>
                    <a:ext uri="{9D8B030D-6E8A-4147-A177-3AD203B41FA5}">
                      <a16:colId xmlns:a16="http://schemas.microsoft.com/office/drawing/2014/main" val="3364418779"/>
                    </a:ext>
                  </a:extLst>
                </a:gridCol>
                <a:gridCol w="589824">
                  <a:extLst>
                    <a:ext uri="{9D8B030D-6E8A-4147-A177-3AD203B41FA5}">
                      <a16:colId xmlns:a16="http://schemas.microsoft.com/office/drawing/2014/main" val="1119621129"/>
                    </a:ext>
                  </a:extLst>
                </a:gridCol>
                <a:gridCol w="589824">
                  <a:extLst>
                    <a:ext uri="{9D8B030D-6E8A-4147-A177-3AD203B41FA5}">
                      <a16:colId xmlns:a16="http://schemas.microsoft.com/office/drawing/2014/main" val="541292661"/>
                    </a:ext>
                  </a:extLst>
                </a:gridCol>
                <a:gridCol w="589824">
                  <a:extLst>
                    <a:ext uri="{9D8B030D-6E8A-4147-A177-3AD203B41FA5}">
                      <a16:colId xmlns:a16="http://schemas.microsoft.com/office/drawing/2014/main" val="1105627282"/>
                    </a:ext>
                  </a:extLst>
                </a:gridCol>
                <a:gridCol w="589824">
                  <a:extLst>
                    <a:ext uri="{9D8B030D-6E8A-4147-A177-3AD203B41FA5}">
                      <a16:colId xmlns:a16="http://schemas.microsoft.com/office/drawing/2014/main" val="3155093308"/>
                    </a:ext>
                  </a:extLst>
                </a:gridCol>
                <a:gridCol w="589824">
                  <a:extLst>
                    <a:ext uri="{9D8B030D-6E8A-4147-A177-3AD203B41FA5}">
                      <a16:colId xmlns:a16="http://schemas.microsoft.com/office/drawing/2014/main" val="941643786"/>
                    </a:ext>
                  </a:extLst>
                </a:gridCol>
                <a:gridCol w="589824">
                  <a:extLst>
                    <a:ext uri="{9D8B030D-6E8A-4147-A177-3AD203B41FA5}">
                      <a16:colId xmlns:a16="http://schemas.microsoft.com/office/drawing/2014/main" val="1682197800"/>
                    </a:ext>
                  </a:extLst>
                </a:gridCol>
                <a:gridCol w="589824">
                  <a:extLst>
                    <a:ext uri="{9D8B030D-6E8A-4147-A177-3AD203B41FA5}">
                      <a16:colId xmlns:a16="http://schemas.microsoft.com/office/drawing/2014/main" val="3974904368"/>
                    </a:ext>
                  </a:extLst>
                </a:gridCol>
              </a:tblGrid>
              <a:tr h="175940">
                <a:tc>
                  <a:txBody>
                    <a:bodyPr/>
                    <a:lstStyle/>
                    <a:p>
                      <a:pPr algn="l" fontAlgn="b"/>
                      <a:r>
                        <a:rPr lang="en-IN" sz="1100" b="0" i="0" u="none" strike="noStrike">
                          <a:solidFill>
                            <a:srgbClr val="000000"/>
                          </a:solidFill>
                          <a:effectLst/>
                          <a:latin typeface="Calibri" panose="020F0502020204030204" pitchFamily="34" charset="0"/>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Z</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0056818"/>
                  </a:ext>
                </a:extLst>
              </a:tr>
              <a:tr h="175940">
                <a:tc>
                  <a:txBody>
                    <a:bodyPr/>
                    <a:lstStyle/>
                    <a:p>
                      <a:pPr algn="r" fontAlgn="b"/>
                      <a:r>
                        <a:rPr lang="en-IN" sz="1100" b="0" i="0" u="none" strike="noStrike">
                          <a:solidFill>
                            <a:srgbClr val="000000"/>
                          </a:solidFill>
                          <a:effectLst/>
                          <a:latin typeface="Calibri" panose="020F0502020204030204" pitchFamily="34" charset="0"/>
                        </a:rPr>
                        <a:t>263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998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9692688"/>
                  </a:ext>
                </a:extLst>
              </a:tr>
              <a:tr h="175940">
                <a:tc>
                  <a:txBody>
                    <a:bodyPr/>
                    <a:lstStyle/>
                    <a:p>
                      <a:pPr algn="r" fontAlgn="b"/>
                      <a:r>
                        <a:rPr lang="en-IN" sz="1100" b="0" i="0" u="none" strike="noStrike">
                          <a:solidFill>
                            <a:srgbClr val="000000"/>
                          </a:solidFill>
                          <a:effectLst/>
                          <a:latin typeface="Calibri" panose="020F0502020204030204" pitchFamily="34" charset="0"/>
                        </a:rPr>
                        <a:t>191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647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473381"/>
                  </a:ext>
                </a:extLst>
              </a:tr>
              <a:tr h="175940">
                <a:tc>
                  <a:txBody>
                    <a:bodyPr/>
                    <a:lstStyle/>
                    <a:p>
                      <a:pPr algn="r" fontAlgn="b"/>
                      <a:r>
                        <a:rPr lang="en-IN" sz="1100" b="0" i="0" u="none" strike="noStrike">
                          <a:solidFill>
                            <a:srgbClr val="000000"/>
                          </a:solidFill>
                          <a:effectLst/>
                          <a:latin typeface="Calibri" panose="020F0502020204030204" pitchFamily="34" charset="0"/>
                        </a:rPr>
                        <a:t>226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8109633"/>
                  </a:ext>
                </a:extLst>
              </a:tr>
              <a:tr h="175940">
                <a:tc>
                  <a:txBody>
                    <a:bodyPr/>
                    <a:lstStyle/>
                    <a:p>
                      <a:pPr algn="r" fontAlgn="b"/>
                      <a:r>
                        <a:rPr lang="en-IN" sz="1100" b="0" i="0" u="none" strike="noStrike">
                          <a:solidFill>
                            <a:srgbClr val="000000"/>
                          </a:solidFill>
                          <a:effectLst/>
                          <a:latin typeface="Calibri" panose="020F0502020204030204" pitchFamily="34" charset="0"/>
                        </a:rPr>
                        <a:t>530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821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0654420"/>
                  </a:ext>
                </a:extLst>
              </a:tr>
              <a:tr h="175940">
                <a:tc>
                  <a:txBody>
                    <a:bodyPr/>
                    <a:lstStyle/>
                    <a:p>
                      <a:pPr algn="r" fontAlgn="b"/>
                      <a:r>
                        <a:rPr lang="en-IN" sz="1100" b="0" i="0" u="none" strike="noStrike">
                          <a:solidFill>
                            <a:srgbClr val="000000"/>
                          </a:solidFill>
                          <a:effectLst/>
                          <a:latin typeface="Calibri" panose="020F0502020204030204" pitchFamily="34" charset="0"/>
                        </a:rPr>
                        <a:t>662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5076328"/>
                  </a:ext>
                </a:extLst>
              </a:tr>
              <a:tr h="175940">
                <a:tc>
                  <a:txBody>
                    <a:bodyPr/>
                    <a:lstStyle/>
                    <a:p>
                      <a:pPr algn="r" fontAlgn="b"/>
                      <a:r>
                        <a:rPr lang="en-IN" sz="1100" b="0" i="0" u="none" strike="noStrike">
                          <a:solidFill>
                            <a:srgbClr val="000000"/>
                          </a:solidFill>
                          <a:effectLst/>
                          <a:latin typeface="Calibri" panose="020F0502020204030204" pitchFamily="34" charset="0"/>
                        </a:rPr>
                        <a:t>310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4131319"/>
                  </a:ext>
                </a:extLst>
              </a:tr>
              <a:tr h="175940">
                <a:tc>
                  <a:txBody>
                    <a:bodyPr/>
                    <a:lstStyle/>
                    <a:p>
                      <a:pPr algn="r" fontAlgn="b"/>
                      <a:r>
                        <a:rPr lang="en-IN" sz="1100" b="0" i="0" u="none" strike="noStrike">
                          <a:solidFill>
                            <a:srgbClr val="000000"/>
                          </a:solidFill>
                          <a:effectLst/>
                          <a:latin typeface="Calibri" panose="020F0502020204030204" pitchFamily="34" charset="0"/>
                        </a:rPr>
                        <a:t>850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1953258"/>
                  </a:ext>
                </a:extLst>
              </a:tr>
              <a:tr h="175940">
                <a:tc>
                  <a:txBody>
                    <a:bodyPr/>
                    <a:lstStyle/>
                    <a:p>
                      <a:pPr algn="r" fontAlgn="b"/>
                      <a:r>
                        <a:rPr lang="en-IN" sz="1100" b="0" i="0" u="none" strike="noStrike">
                          <a:solidFill>
                            <a:srgbClr val="000000"/>
                          </a:solidFill>
                          <a:effectLst/>
                          <a:latin typeface="Calibri" panose="020F0502020204030204" pitchFamily="34" charset="0"/>
                        </a:rPr>
                        <a:t>988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631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695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064187"/>
                  </a:ext>
                </a:extLst>
              </a:tr>
              <a:tr h="175940">
                <a:tc>
                  <a:txBody>
                    <a:bodyPr/>
                    <a:lstStyle/>
                    <a:p>
                      <a:pPr algn="r" fontAlgn="b"/>
                      <a:r>
                        <a:rPr lang="en-IN" sz="1100" b="0" i="0" u="none" strike="noStrike">
                          <a:solidFill>
                            <a:srgbClr val="000000"/>
                          </a:solidFill>
                          <a:effectLst/>
                          <a:latin typeface="Calibri" panose="020F0502020204030204" pitchFamily="34" charset="0"/>
                        </a:rPr>
                        <a:t>793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648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566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808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2488099"/>
                  </a:ext>
                </a:extLst>
              </a:tr>
            </a:tbl>
          </a:graphicData>
        </a:graphic>
      </p:graphicFrame>
      <p:cxnSp>
        <p:nvCxnSpPr>
          <p:cNvPr id="4" name="Straight Arrow Connector 3">
            <a:extLst>
              <a:ext uri="{FF2B5EF4-FFF2-40B4-BE49-F238E27FC236}">
                <a16:creationId xmlns:a16="http://schemas.microsoft.com/office/drawing/2014/main" id="{AF81B9BC-D444-45A7-BF90-4BE73D6052CF}"/>
              </a:ext>
            </a:extLst>
          </p:cNvPr>
          <p:cNvCxnSpPr/>
          <p:nvPr/>
        </p:nvCxnSpPr>
        <p:spPr>
          <a:xfrm>
            <a:off x="5722374" y="2806255"/>
            <a:ext cx="1430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7B0B90-A1EC-4424-82E0-D25C951BBAF6}"/>
              </a:ext>
            </a:extLst>
          </p:cNvPr>
          <p:cNvCxnSpPr/>
          <p:nvPr/>
        </p:nvCxnSpPr>
        <p:spPr>
          <a:xfrm>
            <a:off x="5771537" y="3429000"/>
            <a:ext cx="1430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Table 7">
            <a:extLst>
              <a:ext uri="{FF2B5EF4-FFF2-40B4-BE49-F238E27FC236}">
                <a16:creationId xmlns:a16="http://schemas.microsoft.com/office/drawing/2014/main" id="{810FE920-28E7-4CFD-8C57-6C8316338425}"/>
              </a:ext>
            </a:extLst>
          </p:cNvPr>
          <p:cNvGraphicFramePr>
            <a:graphicFrameLocks noGrp="1"/>
          </p:cNvGraphicFramePr>
          <p:nvPr>
            <p:extLst>
              <p:ext uri="{D42A27DB-BD31-4B8C-83A1-F6EECF244321}">
                <p14:modId xmlns:p14="http://schemas.microsoft.com/office/powerpoint/2010/main" val="951708155"/>
              </p:ext>
            </p:extLst>
          </p:nvPr>
        </p:nvGraphicFramePr>
        <p:xfrm>
          <a:off x="7743800" y="2355405"/>
          <a:ext cx="1237968" cy="1771650"/>
        </p:xfrm>
        <a:graphic>
          <a:graphicData uri="http://schemas.openxmlformats.org/drawingml/2006/table">
            <a:tbl>
              <a:tblPr/>
              <a:tblGrid>
                <a:gridCol w="618984">
                  <a:extLst>
                    <a:ext uri="{9D8B030D-6E8A-4147-A177-3AD203B41FA5}">
                      <a16:colId xmlns:a16="http://schemas.microsoft.com/office/drawing/2014/main" val="2323216699"/>
                    </a:ext>
                  </a:extLst>
                </a:gridCol>
                <a:gridCol w="618984">
                  <a:extLst>
                    <a:ext uri="{9D8B030D-6E8A-4147-A177-3AD203B41FA5}">
                      <a16:colId xmlns:a16="http://schemas.microsoft.com/office/drawing/2014/main" val="858500303"/>
                    </a:ext>
                  </a:extLst>
                </a:gridCol>
              </a:tblGrid>
              <a:tr h="177165">
                <a:tc>
                  <a:txBody>
                    <a:bodyPr/>
                    <a:lstStyle/>
                    <a:p>
                      <a:pPr algn="l" fontAlgn="b"/>
                      <a:r>
                        <a:rPr lang="en-IN" sz="1100" b="0" i="0" u="none" strike="noStrike">
                          <a:solidFill>
                            <a:srgbClr val="000000"/>
                          </a:solidFill>
                          <a:effectLst/>
                          <a:latin typeface="Calibri" panose="020F0502020204030204" pitchFamily="34" charset="0"/>
                        </a:rPr>
                        <a:t>PC1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PC2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4928039"/>
                  </a:ext>
                </a:extLst>
              </a:tr>
              <a:tr h="177165">
                <a:tc>
                  <a:txBody>
                    <a:bodyPr/>
                    <a:lstStyle/>
                    <a:p>
                      <a:pPr algn="r" fontAlgn="b"/>
                      <a:r>
                        <a:rPr lang="en-IN" sz="1100" b="0" i="0" u="none" strike="noStrike">
                          <a:solidFill>
                            <a:srgbClr val="000000"/>
                          </a:solidFill>
                          <a:effectLst/>
                          <a:latin typeface="Calibri" panose="020F0502020204030204" pitchFamily="34" charset="0"/>
                        </a:rPr>
                        <a:t>749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0985314"/>
                  </a:ext>
                </a:extLst>
              </a:tr>
              <a:tr h="177165">
                <a:tc>
                  <a:txBody>
                    <a:bodyPr/>
                    <a:lstStyle/>
                    <a:p>
                      <a:pPr algn="r" fontAlgn="b"/>
                      <a:r>
                        <a:rPr lang="en-IN" sz="1100" b="0" i="0" u="none" strike="noStrike">
                          <a:solidFill>
                            <a:srgbClr val="000000"/>
                          </a:solidFill>
                          <a:effectLst/>
                          <a:latin typeface="Calibri" panose="020F0502020204030204" pitchFamily="34" charset="0"/>
                        </a:rPr>
                        <a:t>151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655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7363812"/>
                  </a:ext>
                </a:extLst>
              </a:tr>
              <a:tr h="177165">
                <a:tc>
                  <a:txBody>
                    <a:bodyPr/>
                    <a:lstStyle/>
                    <a:p>
                      <a:pPr algn="r" fontAlgn="b"/>
                      <a:r>
                        <a:rPr lang="en-IN" sz="1100" b="0" i="0" u="none" strike="noStrike">
                          <a:solidFill>
                            <a:srgbClr val="000000"/>
                          </a:solidFill>
                          <a:effectLst/>
                          <a:latin typeface="Calibri" panose="020F0502020204030204" pitchFamily="34" charset="0"/>
                        </a:rPr>
                        <a:t>906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3073925"/>
                  </a:ext>
                </a:extLst>
              </a:tr>
              <a:tr h="177165">
                <a:tc>
                  <a:txBody>
                    <a:bodyPr/>
                    <a:lstStyle/>
                    <a:p>
                      <a:pPr algn="r" fontAlgn="b"/>
                      <a:r>
                        <a:rPr lang="en-IN" sz="1100" b="0" i="0" u="none" strike="noStrike">
                          <a:solidFill>
                            <a:srgbClr val="000000"/>
                          </a:solidFill>
                          <a:effectLst/>
                          <a:latin typeface="Calibri" panose="020F0502020204030204" pitchFamily="34" charset="0"/>
                        </a:rPr>
                        <a:t>299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8335673"/>
                  </a:ext>
                </a:extLst>
              </a:tr>
              <a:tr h="177165">
                <a:tc>
                  <a:txBody>
                    <a:bodyPr/>
                    <a:lstStyle/>
                    <a:p>
                      <a:pPr algn="r" fontAlgn="b"/>
                      <a:r>
                        <a:rPr lang="en-IN" sz="1100" b="0" i="0" u="none" strike="noStrike">
                          <a:solidFill>
                            <a:srgbClr val="000000"/>
                          </a:solidFill>
                          <a:effectLst/>
                          <a:latin typeface="Calibri" panose="020F0502020204030204" pitchFamily="34" charset="0"/>
                        </a:rPr>
                        <a:t>181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6597815"/>
                  </a:ext>
                </a:extLst>
              </a:tr>
              <a:tr h="177165">
                <a:tc>
                  <a:txBody>
                    <a:bodyPr/>
                    <a:lstStyle/>
                    <a:p>
                      <a:pPr algn="r" fontAlgn="b"/>
                      <a:r>
                        <a:rPr lang="en-IN" sz="1100" b="0" i="0" u="none" strike="noStrike">
                          <a:solidFill>
                            <a:srgbClr val="000000"/>
                          </a:solidFill>
                          <a:effectLst/>
                          <a:latin typeface="Calibri" panose="020F0502020204030204" pitchFamily="34" charset="0"/>
                        </a:rPr>
                        <a:t>337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540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3870609"/>
                  </a:ext>
                </a:extLst>
              </a:tr>
              <a:tr h="177165">
                <a:tc>
                  <a:txBody>
                    <a:bodyPr/>
                    <a:lstStyle/>
                    <a:p>
                      <a:pPr algn="r" fontAlgn="b"/>
                      <a:r>
                        <a:rPr lang="en-IN" sz="1100" b="0" i="0" u="none" strike="noStrike">
                          <a:solidFill>
                            <a:srgbClr val="000000"/>
                          </a:solidFill>
                          <a:effectLst/>
                          <a:latin typeface="Calibri" panose="020F0502020204030204" pitchFamily="34" charset="0"/>
                        </a:rPr>
                        <a:t>767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275980"/>
                  </a:ext>
                </a:extLst>
              </a:tr>
              <a:tr h="177165">
                <a:tc>
                  <a:txBody>
                    <a:bodyPr/>
                    <a:lstStyle/>
                    <a:p>
                      <a:pPr algn="r" fontAlgn="b"/>
                      <a:r>
                        <a:rPr lang="en-IN" sz="1100" b="0" i="0" u="none" strike="noStrike">
                          <a:solidFill>
                            <a:srgbClr val="000000"/>
                          </a:solidFill>
                          <a:effectLst/>
                          <a:latin typeface="Calibri" panose="020F0502020204030204" pitchFamily="34" charset="0"/>
                        </a:rPr>
                        <a:t>613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681442"/>
                  </a:ext>
                </a:extLst>
              </a:tr>
              <a:tr h="177165">
                <a:tc>
                  <a:txBody>
                    <a:bodyPr/>
                    <a:lstStyle/>
                    <a:p>
                      <a:pPr algn="r" fontAlgn="b"/>
                      <a:r>
                        <a:rPr lang="en-IN" sz="1100" b="0" i="0" u="none" strike="noStrike">
                          <a:solidFill>
                            <a:srgbClr val="000000"/>
                          </a:solidFill>
                          <a:effectLst/>
                          <a:latin typeface="Calibri" panose="020F0502020204030204" pitchFamily="34" charset="0"/>
                        </a:rPr>
                        <a:t>878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526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0131205"/>
                  </a:ext>
                </a:extLst>
              </a:tr>
            </a:tbl>
          </a:graphicData>
        </a:graphic>
      </p:graphicFrame>
      <p:pic>
        <p:nvPicPr>
          <p:cNvPr id="10" name="Picture 9">
            <a:extLst>
              <a:ext uri="{FF2B5EF4-FFF2-40B4-BE49-F238E27FC236}">
                <a16:creationId xmlns:a16="http://schemas.microsoft.com/office/drawing/2014/main" id="{E6AB44AA-C626-41DF-BDE9-C5F3CE0FACEA}"/>
              </a:ext>
            </a:extLst>
          </p:cNvPr>
          <p:cNvPicPr>
            <a:picLocks noChangeAspect="1"/>
          </p:cNvPicPr>
          <p:nvPr/>
        </p:nvPicPr>
        <p:blipFill>
          <a:blip r:embed="rId2"/>
          <a:stretch>
            <a:fillRect/>
          </a:stretch>
        </p:blipFill>
        <p:spPr>
          <a:xfrm>
            <a:off x="5327671" y="4502596"/>
            <a:ext cx="2947523" cy="1771650"/>
          </a:xfrm>
          <a:prstGeom prst="rect">
            <a:avLst/>
          </a:prstGeom>
        </p:spPr>
      </p:pic>
    </p:spTree>
    <p:extLst>
      <p:ext uri="{BB962C8B-B14F-4D97-AF65-F5344CB8AC3E}">
        <p14:creationId xmlns:p14="http://schemas.microsoft.com/office/powerpoint/2010/main" val="288632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34605"/>
            <a:ext cx="8596668" cy="1320800"/>
          </a:xfrm>
        </p:spPr>
        <p:txBody>
          <a:bodyPr/>
          <a:lstStyle/>
          <a:p>
            <a:r>
              <a:rPr lang="en-US" dirty="0"/>
              <a:t>Principal Component Analysis</a:t>
            </a:r>
          </a:p>
        </p:txBody>
      </p:sp>
      <p:pic>
        <p:nvPicPr>
          <p:cNvPr id="26" name="Picture 25">
            <a:extLst>
              <a:ext uri="{FF2B5EF4-FFF2-40B4-BE49-F238E27FC236}">
                <a16:creationId xmlns:a16="http://schemas.microsoft.com/office/drawing/2014/main" id="{42763483-9237-4794-8699-EB573F966735}"/>
              </a:ext>
            </a:extLst>
          </p:cNvPr>
          <p:cNvPicPr>
            <a:picLocks noChangeAspect="1"/>
          </p:cNvPicPr>
          <p:nvPr/>
        </p:nvPicPr>
        <p:blipFill>
          <a:blip r:embed="rId2"/>
          <a:stretch>
            <a:fillRect/>
          </a:stretch>
        </p:blipFill>
        <p:spPr>
          <a:xfrm>
            <a:off x="280507" y="2498552"/>
            <a:ext cx="3881129" cy="2943603"/>
          </a:xfrm>
          <a:prstGeom prst="rect">
            <a:avLst/>
          </a:prstGeom>
        </p:spPr>
      </p:pic>
      <p:sp>
        <p:nvSpPr>
          <p:cNvPr id="32" name="TextBox 31">
            <a:extLst>
              <a:ext uri="{FF2B5EF4-FFF2-40B4-BE49-F238E27FC236}">
                <a16:creationId xmlns:a16="http://schemas.microsoft.com/office/drawing/2014/main" id="{CCB7DD32-E677-48B1-A198-033D58FC9FC9}"/>
              </a:ext>
            </a:extLst>
          </p:cNvPr>
          <p:cNvSpPr txBox="1"/>
          <p:nvPr/>
        </p:nvSpPr>
        <p:spPr>
          <a:xfrm>
            <a:off x="556613" y="1716581"/>
            <a:ext cx="6098458" cy="369332"/>
          </a:xfrm>
          <a:prstGeom prst="rect">
            <a:avLst/>
          </a:prstGeom>
          <a:noFill/>
        </p:spPr>
        <p:txBody>
          <a:bodyPr wrap="square">
            <a:spAutoFit/>
          </a:bodyPr>
          <a:lstStyle/>
          <a:p>
            <a:pPr marL="0" indent="0">
              <a:buFont typeface="Wingdings 3"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b="1" dirty="0">
                <a:latin typeface="Calibri" panose="020F0502020204030204" pitchFamily="34" charset="0"/>
                <a:cs typeface="Calibri" panose="020F0502020204030204" pitchFamily="34" charset="0"/>
              </a:rPr>
              <a:t>Reduction from 2 dimension to 1 dimension</a:t>
            </a:r>
            <a:endParaRPr lang="en-US" altLang="en-US" dirty="0">
              <a:latin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28B4AE39-8982-4344-BE34-B6D59CBD0E90}"/>
              </a:ext>
            </a:extLst>
          </p:cNvPr>
          <p:cNvSpPr>
            <a:spLocks noChangeArrowheads="1"/>
          </p:cNvSpPr>
          <p:nvPr/>
        </p:nvSpPr>
        <p:spPr bwMode="auto">
          <a:xfrm>
            <a:off x="6474269" y="2004773"/>
            <a:ext cx="5362365"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36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81475DF5-773F-48E2-8935-55E3F074FCAE}"/>
              </a:ext>
            </a:extLst>
          </p:cNvPr>
          <p:cNvSpPr>
            <a:spLocks noChangeArrowheads="1"/>
          </p:cNvSpPr>
          <p:nvPr/>
        </p:nvSpPr>
        <p:spPr bwMode="auto">
          <a:xfrm>
            <a:off x="6549128" y="2085913"/>
            <a:ext cx="5362365"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36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78477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34605"/>
            <a:ext cx="8596668" cy="1320800"/>
          </a:xfrm>
        </p:spPr>
        <p:txBody>
          <a:bodyPr/>
          <a:lstStyle/>
          <a:p>
            <a:r>
              <a:rPr lang="en-US" dirty="0"/>
              <a:t>Principal Component Analysis</a:t>
            </a:r>
          </a:p>
        </p:txBody>
      </p:sp>
      <p:pic>
        <p:nvPicPr>
          <p:cNvPr id="16" name="Picture 15">
            <a:extLst>
              <a:ext uri="{FF2B5EF4-FFF2-40B4-BE49-F238E27FC236}">
                <a16:creationId xmlns:a16="http://schemas.microsoft.com/office/drawing/2014/main" id="{02BD3BB5-2076-4261-9D9C-7DF84EE462B2}"/>
              </a:ext>
            </a:extLst>
          </p:cNvPr>
          <p:cNvPicPr>
            <a:picLocks noChangeAspect="1"/>
          </p:cNvPicPr>
          <p:nvPr/>
        </p:nvPicPr>
        <p:blipFill rotWithShape="1">
          <a:blip r:embed="rId2"/>
          <a:srcRect l="6705" t="2785" r="3529" b="11854"/>
          <a:stretch/>
        </p:blipFill>
        <p:spPr>
          <a:xfrm>
            <a:off x="5183968" y="2355405"/>
            <a:ext cx="5951063" cy="3322724"/>
          </a:xfrm>
          <a:prstGeom prst="rect">
            <a:avLst/>
          </a:prstGeom>
        </p:spPr>
      </p:pic>
      <p:cxnSp>
        <p:nvCxnSpPr>
          <p:cNvPr id="18" name="Straight Connector 17">
            <a:extLst>
              <a:ext uri="{FF2B5EF4-FFF2-40B4-BE49-F238E27FC236}">
                <a16:creationId xmlns:a16="http://schemas.microsoft.com/office/drawing/2014/main" id="{CCE3F03E-D271-4C6C-BC0C-C88D89678FCC}"/>
              </a:ext>
            </a:extLst>
          </p:cNvPr>
          <p:cNvCxnSpPr/>
          <p:nvPr/>
        </p:nvCxnSpPr>
        <p:spPr>
          <a:xfrm flipV="1">
            <a:off x="6032089" y="2109019"/>
            <a:ext cx="4173793" cy="25072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596FB6-4418-443B-BB0D-DAF1EEE66F29}"/>
              </a:ext>
            </a:extLst>
          </p:cNvPr>
          <p:cNvCxnSpPr/>
          <p:nvPr/>
        </p:nvCxnSpPr>
        <p:spPr>
          <a:xfrm flipH="1" flipV="1">
            <a:off x="7801895" y="3569110"/>
            <a:ext cx="176981" cy="265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8EC3D09-2C4E-4DF1-9E80-4ED0BE3C9CAF}"/>
              </a:ext>
            </a:extLst>
          </p:cNvPr>
          <p:cNvCxnSpPr/>
          <p:nvPr/>
        </p:nvCxnSpPr>
        <p:spPr>
          <a:xfrm>
            <a:off x="7256205" y="3429000"/>
            <a:ext cx="176980" cy="247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D65DFAC-D393-49BE-9704-BD3D262D4BD6}"/>
              </a:ext>
            </a:extLst>
          </p:cNvPr>
          <p:cNvCxnSpPr/>
          <p:nvPr/>
        </p:nvCxnSpPr>
        <p:spPr>
          <a:xfrm flipH="1" flipV="1">
            <a:off x="8826997" y="2905432"/>
            <a:ext cx="428618" cy="505302"/>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44E1301-2576-4304-8C33-8EE5E43209C4}"/>
              </a:ext>
            </a:extLst>
          </p:cNvPr>
          <p:cNvSpPr txBox="1"/>
          <p:nvPr/>
        </p:nvSpPr>
        <p:spPr>
          <a:xfrm>
            <a:off x="9255615" y="3101663"/>
            <a:ext cx="824265" cy="246221"/>
          </a:xfrm>
          <a:prstGeom prst="rect">
            <a:avLst/>
          </a:prstGeom>
          <a:noFill/>
        </p:spPr>
        <p:txBody>
          <a:bodyPr wrap="none" rtlCol="0">
            <a:spAutoFit/>
          </a:bodyPr>
          <a:lstStyle/>
          <a:p>
            <a:r>
              <a:rPr lang="en-US" sz="1000" b="1" dirty="0">
                <a:latin typeface="Calibri" panose="020F0502020204030204" pitchFamily="34" charset="0"/>
                <a:cs typeface="Calibri" panose="020F0502020204030204" pitchFamily="34" charset="0"/>
              </a:rPr>
              <a:t>(1000,1000)</a:t>
            </a:r>
            <a:endParaRPr lang="en-IN" sz="1000" b="1" dirty="0">
              <a:latin typeface="Calibri" panose="020F0502020204030204" pitchFamily="34" charset="0"/>
              <a:cs typeface="Calibri" panose="020F0502020204030204" pitchFamily="34" charset="0"/>
            </a:endParaRPr>
          </a:p>
        </p:txBody>
      </p:sp>
      <p:pic>
        <p:nvPicPr>
          <p:cNvPr id="26" name="Picture 25">
            <a:extLst>
              <a:ext uri="{FF2B5EF4-FFF2-40B4-BE49-F238E27FC236}">
                <a16:creationId xmlns:a16="http://schemas.microsoft.com/office/drawing/2014/main" id="{42763483-9237-4794-8699-EB573F966735}"/>
              </a:ext>
            </a:extLst>
          </p:cNvPr>
          <p:cNvPicPr>
            <a:picLocks noChangeAspect="1"/>
          </p:cNvPicPr>
          <p:nvPr/>
        </p:nvPicPr>
        <p:blipFill>
          <a:blip r:embed="rId2"/>
          <a:stretch>
            <a:fillRect/>
          </a:stretch>
        </p:blipFill>
        <p:spPr>
          <a:xfrm>
            <a:off x="280507" y="2498552"/>
            <a:ext cx="3881129" cy="2943603"/>
          </a:xfrm>
          <a:prstGeom prst="rect">
            <a:avLst/>
          </a:prstGeom>
        </p:spPr>
      </p:pic>
      <p:sp>
        <p:nvSpPr>
          <p:cNvPr id="28" name="TextBox 27">
            <a:extLst>
              <a:ext uri="{FF2B5EF4-FFF2-40B4-BE49-F238E27FC236}">
                <a16:creationId xmlns:a16="http://schemas.microsoft.com/office/drawing/2014/main" id="{ABBBFABA-6AD6-42B0-AA3C-AAA021EF7459}"/>
              </a:ext>
            </a:extLst>
          </p:cNvPr>
          <p:cNvSpPr txBox="1"/>
          <p:nvPr/>
        </p:nvSpPr>
        <p:spPr>
          <a:xfrm>
            <a:off x="6096000" y="1754436"/>
            <a:ext cx="4714568" cy="523220"/>
          </a:xfrm>
          <a:prstGeom prst="rect">
            <a:avLst/>
          </a:prstGeom>
          <a:noFill/>
        </p:spPr>
        <p:txBody>
          <a:bodyPr wrap="square" rtlCol="0">
            <a:spAutoFit/>
          </a:bodyPr>
          <a:lstStyle/>
          <a:p>
            <a:r>
              <a:rPr lang="en-US" sz="1400" dirty="0">
                <a:latin typeface="Calibri" panose="020F0502020204030204" pitchFamily="34" charset="0"/>
                <a:cs typeface="Calibri" panose="020F0502020204030204" pitchFamily="34" charset="0"/>
              </a:rPr>
              <a:t>Component to capture maximum information by accounting </a:t>
            </a:r>
            <a:r>
              <a:rPr lang="en-IN" sz="1400" b="1" i="0" dirty="0">
                <a:solidFill>
                  <a:srgbClr val="3A3B41"/>
                </a:solidFill>
                <a:effectLst/>
                <a:latin typeface="Lora"/>
              </a:rPr>
              <a:t>largest possible variance </a:t>
            </a:r>
            <a:r>
              <a:rPr lang="en-IN" sz="1400" i="0" dirty="0">
                <a:solidFill>
                  <a:srgbClr val="3A3B41"/>
                </a:solidFill>
                <a:effectLst/>
                <a:latin typeface="Lora"/>
              </a:rPr>
              <a:t>of data points</a:t>
            </a:r>
            <a:endParaRPr lang="en-IN" sz="1400" dirty="0">
              <a:latin typeface="Calibri" panose="020F0502020204030204" pitchFamily="34" charset="0"/>
              <a:cs typeface="Calibri" panose="020F0502020204030204" pitchFamily="34" charset="0"/>
            </a:endParaRPr>
          </a:p>
        </p:txBody>
      </p:sp>
      <p:cxnSp>
        <p:nvCxnSpPr>
          <p:cNvPr id="30" name="Straight Arrow Connector 29">
            <a:extLst>
              <a:ext uri="{FF2B5EF4-FFF2-40B4-BE49-F238E27FC236}">
                <a16:creationId xmlns:a16="http://schemas.microsoft.com/office/drawing/2014/main" id="{073F8A9C-E455-4633-B9DB-CB41139BE771}"/>
              </a:ext>
            </a:extLst>
          </p:cNvPr>
          <p:cNvCxnSpPr>
            <a:cxnSpLocks/>
            <a:stCxn id="28" idx="2"/>
          </p:cNvCxnSpPr>
          <p:nvPr/>
        </p:nvCxnSpPr>
        <p:spPr>
          <a:xfrm>
            <a:off x="8453284" y="2277656"/>
            <a:ext cx="941439" cy="273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CCB7DD32-E677-48B1-A198-033D58FC9FC9}"/>
              </a:ext>
            </a:extLst>
          </p:cNvPr>
          <p:cNvSpPr txBox="1"/>
          <p:nvPr/>
        </p:nvSpPr>
        <p:spPr>
          <a:xfrm>
            <a:off x="556613" y="1716581"/>
            <a:ext cx="6098458" cy="369332"/>
          </a:xfrm>
          <a:prstGeom prst="rect">
            <a:avLst/>
          </a:prstGeom>
          <a:noFill/>
        </p:spPr>
        <p:txBody>
          <a:bodyPr wrap="square">
            <a:spAutoFit/>
          </a:bodyPr>
          <a:lstStyle/>
          <a:p>
            <a:pPr marL="0" indent="0">
              <a:buFont typeface="Wingdings 3"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b="1" dirty="0">
                <a:latin typeface="Calibri" panose="020F0502020204030204" pitchFamily="34" charset="0"/>
                <a:cs typeface="Calibri" panose="020F0502020204030204" pitchFamily="34" charset="0"/>
              </a:rPr>
              <a:t>Reduction from 2 dimension to 1 dimension</a:t>
            </a:r>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03089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34605"/>
            <a:ext cx="8596668" cy="1320800"/>
          </a:xfrm>
        </p:spPr>
        <p:txBody>
          <a:bodyPr/>
          <a:lstStyle/>
          <a:p>
            <a:r>
              <a:rPr lang="en-US" dirty="0"/>
              <a:t>Principal Component Analysis</a:t>
            </a:r>
          </a:p>
        </p:txBody>
      </p:sp>
      <p:sp>
        <p:nvSpPr>
          <p:cNvPr id="4" name="Flowchart: Connector 3">
            <a:extLst>
              <a:ext uri="{FF2B5EF4-FFF2-40B4-BE49-F238E27FC236}">
                <a16:creationId xmlns:a16="http://schemas.microsoft.com/office/drawing/2014/main" id="{0E196A31-FDCE-4766-A3BE-48E712CE56B6}"/>
              </a:ext>
            </a:extLst>
          </p:cNvPr>
          <p:cNvSpPr/>
          <p:nvPr/>
        </p:nvSpPr>
        <p:spPr>
          <a:xfrm>
            <a:off x="7683899" y="3952554"/>
            <a:ext cx="103238" cy="1032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Connector 11">
            <a:extLst>
              <a:ext uri="{FF2B5EF4-FFF2-40B4-BE49-F238E27FC236}">
                <a16:creationId xmlns:a16="http://schemas.microsoft.com/office/drawing/2014/main" id="{3A46F1FA-5518-4FEE-B936-8EB0E9CFBD72}"/>
              </a:ext>
            </a:extLst>
          </p:cNvPr>
          <p:cNvSpPr/>
          <p:nvPr/>
        </p:nvSpPr>
        <p:spPr>
          <a:xfrm>
            <a:off x="7969041" y="4001730"/>
            <a:ext cx="103238" cy="1032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A60A55A5-D8B7-4FBA-9D1F-2CBF6E7A9BDA}"/>
              </a:ext>
            </a:extLst>
          </p:cNvPr>
          <p:cNvSpPr/>
          <p:nvPr/>
        </p:nvSpPr>
        <p:spPr>
          <a:xfrm>
            <a:off x="7467594" y="3986980"/>
            <a:ext cx="103238" cy="1032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F495248D-27FE-4235-9D99-77656BB5F68D}"/>
              </a:ext>
            </a:extLst>
          </p:cNvPr>
          <p:cNvSpPr/>
          <p:nvPr/>
        </p:nvSpPr>
        <p:spPr>
          <a:xfrm>
            <a:off x="7266036" y="3918152"/>
            <a:ext cx="103238" cy="1032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Flowchart: Connector 14">
            <a:extLst>
              <a:ext uri="{FF2B5EF4-FFF2-40B4-BE49-F238E27FC236}">
                <a16:creationId xmlns:a16="http://schemas.microsoft.com/office/drawing/2014/main" id="{7F43C5DC-DE5C-4482-92B7-670C3CDB1D33}"/>
              </a:ext>
            </a:extLst>
          </p:cNvPr>
          <p:cNvSpPr/>
          <p:nvPr/>
        </p:nvSpPr>
        <p:spPr>
          <a:xfrm>
            <a:off x="6941568" y="3947643"/>
            <a:ext cx="103238" cy="1032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Flowchart: Connector 16">
            <a:extLst>
              <a:ext uri="{FF2B5EF4-FFF2-40B4-BE49-F238E27FC236}">
                <a16:creationId xmlns:a16="http://schemas.microsoft.com/office/drawing/2014/main" id="{794EB848-6DC8-48F4-BD37-06BF67090C54}"/>
              </a:ext>
            </a:extLst>
          </p:cNvPr>
          <p:cNvSpPr/>
          <p:nvPr/>
        </p:nvSpPr>
        <p:spPr>
          <a:xfrm>
            <a:off x="6853078" y="3947644"/>
            <a:ext cx="103238" cy="1032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Flowchart: Connector 18">
            <a:extLst>
              <a:ext uri="{FF2B5EF4-FFF2-40B4-BE49-F238E27FC236}">
                <a16:creationId xmlns:a16="http://schemas.microsoft.com/office/drawing/2014/main" id="{2320E7B9-AC25-4E3C-A610-4ADF2D6C164A}"/>
              </a:ext>
            </a:extLst>
          </p:cNvPr>
          <p:cNvSpPr/>
          <p:nvPr/>
        </p:nvSpPr>
        <p:spPr>
          <a:xfrm>
            <a:off x="6764584" y="4021388"/>
            <a:ext cx="103238" cy="1032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17E34089-B7C6-494C-9DFB-CEC81F200FF1}"/>
              </a:ext>
            </a:extLst>
          </p:cNvPr>
          <p:cNvCxnSpPr>
            <a:cxnSpLocks/>
          </p:cNvCxnSpPr>
          <p:nvPr/>
        </p:nvCxnSpPr>
        <p:spPr>
          <a:xfrm flipV="1">
            <a:off x="6415546" y="4045393"/>
            <a:ext cx="2625215" cy="2516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52B934C-4208-4628-AE8E-600389F80165}"/>
              </a:ext>
            </a:extLst>
          </p:cNvPr>
          <p:cNvSpPr txBox="1"/>
          <p:nvPr/>
        </p:nvSpPr>
        <p:spPr>
          <a:xfrm>
            <a:off x="8709831" y="3713243"/>
            <a:ext cx="1150382" cy="369332"/>
          </a:xfrm>
          <a:prstGeom prst="rect">
            <a:avLst/>
          </a:prstGeom>
          <a:noFill/>
        </p:spPr>
        <p:txBody>
          <a:bodyPr wrap="square" rtlCol="0">
            <a:spAutoFit/>
          </a:bodyPr>
          <a:lstStyle/>
          <a:p>
            <a:r>
              <a:rPr lang="en-US" dirty="0"/>
              <a:t>PCA1</a:t>
            </a:r>
            <a:endParaRPr lang="en-IN" dirty="0"/>
          </a:p>
        </p:txBody>
      </p:sp>
      <p:sp>
        <p:nvSpPr>
          <p:cNvPr id="26" name="TextBox 25">
            <a:extLst>
              <a:ext uri="{FF2B5EF4-FFF2-40B4-BE49-F238E27FC236}">
                <a16:creationId xmlns:a16="http://schemas.microsoft.com/office/drawing/2014/main" id="{0F8C8923-7EB4-4019-B6EE-77DEDCC6A3FF}"/>
              </a:ext>
            </a:extLst>
          </p:cNvPr>
          <p:cNvSpPr txBox="1"/>
          <p:nvPr/>
        </p:nvSpPr>
        <p:spPr>
          <a:xfrm>
            <a:off x="3335960" y="5823395"/>
            <a:ext cx="4409027" cy="923330"/>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Introduction of a new dimension : PCA1</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From 2 Dimension X and Y to 1 Dimension</a:t>
            </a:r>
            <a:endParaRPr lang="en-IN" dirty="0">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17DE0A7E-5C96-4331-BBEA-81CCBB8FFC94}"/>
              </a:ext>
            </a:extLst>
          </p:cNvPr>
          <p:cNvSpPr txBox="1"/>
          <p:nvPr/>
        </p:nvSpPr>
        <p:spPr>
          <a:xfrm>
            <a:off x="7862523" y="4163382"/>
            <a:ext cx="692818" cy="246221"/>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(830)</a:t>
            </a:r>
            <a:endParaRPr lang="en-IN" sz="1000" b="1" dirty="0">
              <a:latin typeface="Calibri" panose="020F0502020204030204" pitchFamily="34" charset="0"/>
              <a:cs typeface="Calibri" panose="020F0502020204030204" pitchFamily="34" charset="0"/>
            </a:endParaRPr>
          </a:p>
        </p:txBody>
      </p:sp>
      <p:cxnSp>
        <p:nvCxnSpPr>
          <p:cNvPr id="29" name="Straight Arrow Connector 28">
            <a:extLst>
              <a:ext uri="{FF2B5EF4-FFF2-40B4-BE49-F238E27FC236}">
                <a16:creationId xmlns:a16="http://schemas.microsoft.com/office/drawing/2014/main" id="{834D4A1C-53AB-44B1-BEE5-4374653070C9}"/>
              </a:ext>
            </a:extLst>
          </p:cNvPr>
          <p:cNvCxnSpPr>
            <a:cxnSpLocks/>
          </p:cNvCxnSpPr>
          <p:nvPr/>
        </p:nvCxnSpPr>
        <p:spPr>
          <a:xfrm flipH="1">
            <a:off x="8678789" y="4055805"/>
            <a:ext cx="1571505" cy="1526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E54749C-C1C2-43DC-A119-CDC4D0C52855}"/>
              </a:ext>
            </a:extLst>
          </p:cNvPr>
          <p:cNvSpPr txBox="1"/>
          <p:nvPr/>
        </p:nvSpPr>
        <p:spPr>
          <a:xfrm>
            <a:off x="9733940" y="4055805"/>
            <a:ext cx="1682064" cy="738664"/>
          </a:xfrm>
          <a:prstGeom prst="rect">
            <a:avLst/>
          </a:prstGeom>
          <a:noFill/>
        </p:spPr>
        <p:txBody>
          <a:bodyPr wrap="none" rtlCol="0">
            <a:spAutoFit/>
          </a:bodyPr>
          <a:lstStyle/>
          <a:p>
            <a:r>
              <a:rPr lang="en-US" sz="1400" dirty="0">
                <a:latin typeface="Calibri" panose="020F0502020204030204" pitchFamily="34" charset="0"/>
                <a:cs typeface="Calibri" panose="020F0502020204030204" pitchFamily="34" charset="0"/>
              </a:rPr>
              <a:t>Transformed values </a:t>
            </a:r>
          </a:p>
          <a:p>
            <a:r>
              <a:rPr lang="en-US" sz="1400" dirty="0">
                <a:latin typeface="Calibri" panose="020F0502020204030204" pitchFamily="34" charset="0"/>
                <a:cs typeface="Calibri" panose="020F0502020204030204" pitchFamily="34" charset="0"/>
              </a:rPr>
              <a:t>From (1000,1000) to</a:t>
            </a:r>
          </a:p>
          <a:p>
            <a:r>
              <a:rPr lang="en-US" sz="1400" dirty="0">
                <a:latin typeface="Calibri" panose="020F0502020204030204" pitchFamily="34" charset="0"/>
                <a:cs typeface="Calibri" panose="020F0502020204030204" pitchFamily="34" charset="0"/>
              </a:rPr>
              <a:t>(830)</a:t>
            </a:r>
            <a:endParaRPr lang="en-IN" sz="1400" dirty="0">
              <a:latin typeface="Calibri" panose="020F0502020204030204" pitchFamily="34" charset="0"/>
              <a:cs typeface="Calibri" panose="020F0502020204030204" pitchFamily="34" charset="0"/>
            </a:endParaRPr>
          </a:p>
        </p:txBody>
      </p:sp>
      <p:sp>
        <p:nvSpPr>
          <p:cNvPr id="32" name="TextBox 31">
            <a:extLst>
              <a:ext uri="{FF2B5EF4-FFF2-40B4-BE49-F238E27FC236}">
                <a16:creationId xmlns:a16="http://schemas.microsoft.com/office/drawing/2014/main" id="{F102CA2E-F0DA-4A09-B89E-E75F3C1BE001}"/>
              </a:ext>
            </a:extLst>
          </p:cNvPr>
          <p:cNvSpPr txBox="1"/>
          <p:nvPr/>
        </p:nvSpPr>
        <p:spPr>
          <a:xfrm>
            <a:off x="891268" y="1819439"/>
            <a:ext cx="6098458" cy="369332"/>
          </a:xfrm>
          <a:prstGeom prst="rect">
            <a:avLst/>
          </a:prstGeom>
          <a:noFill/>
        </p:spPr>
        <p:txBody>
          <a:bodyPr wrap="square">
            <a:spAutoFit/>
          </a:bodyPr>
          <a:lstStyle/>
          <a:p>
            <a:pPr marL="0" indent="0">
              <a:buFont typeface="Wingdings 3"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b="1" dirty="0">
                <a:latin typeface="Calibri" panose="020F0502020204030204" pitchFamily="34" charset="0"/>
                <a:cs typeface="Calibri" panose="020F0502020204030204" pitchFamily="34" charset="0"/>
              </a:rPr>
              <a:t>Reduction from 2 dimension to 1 dimension</a:t>
            </a:r>
            <a:endParaRPr lang="en-US" altLang="en-US" dirty="0">
              <a:latin typeface="Calibri" panose="020F0502020204030204" pitchFamily="34" charset="0"/>
              <a:cs typeface="Calibri" panose="020F0502020204030204" pitchFamily="34" charset="0"/>
            </a:endParaRPr>
          </a:p>
        </p:txBody>
      </p:sp>
      <p:pic>
        <p:nvPicPr>
          <p:cNvPr id="45" name="Picture 44">
            <a:extLst>
              <a:ext uri="{FF2B5EF4-FFF2-40B4-BE49-F238E27FC236}">
                <a16:creationId xmlns:a16="http://schemas.microsoft.com/office/drawing/2014/main" id="{9A4B511D-36E9-4737-AC7A-0D96FB871C7D}"/>
              </a:ext>
            </a:extLst>
          </p:cNvPr>
          <p:cNvPicPr>
            <a:picLocks noChangeAspect="1"/>
          </p:cNvPicPr>
          <p:nvPr/>
        </p:nvPicPr>
        <p:blipFill rotWithShape="1">
          <a:blip r:embed="rId2"/>
          <a:srcRect l="6705" t="2785" r="3529" b="11854"/>
          <a:stretch/>
        </p:blipFill>
        <p:spPr>
          <a:xfrm>
            <a:off x="667309" y="2551469"/>
            <a:ext cx="5951063" cy="3322724"/>
          </a:xfrm>
          <a:prstGeom prst="rect">
            <a:avLst/>
          </a:prstGeom>
        </p:spPr>
      </p:pic>
      <p:cxnSp>
        <p:nvCxnSpPr>
          <p:cNvPr id="46" name="Straight Connector 45">
            <a:extLst>
              <a:ext uri="{FF2B5EF4-FFF2-40B4-BE49-F238E27FC236}">
                <a16:creationId xmlns:a16="http://schemas.microsoft.com/office/drawing/2014/main" id="{8833DA72-8F58-479C-BE20-7E0A35983050}"/>
              </a:ext>
            </a:extLst>
          </p:cNvPr>
          <p:cNvCxnSpPr/>
          <p:nvPr/>
        </p:nvCxnSpPr>
        <p:spPr>
          <a:xfrm flipV="1">
            <a:off x="1515430" y="2305083"/>
            <a:ext cx="4173793" cy="25072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C753C99-ED19-4DAE-B6CC-0F1A7DA243E5}"/>
              </a:ext>
            </a:extLst>
          </p:cNvPr>
          <p:cNvCxnSpPr/>
          <p:nvPr/>
        </p:nvCxnSpPr>
        <p:spPr>
          <a:xfrm flipH="1" flipV="1">
            <a:off x="3285236" y="3765174"/>
            <a:ext cx="176981" cy="2654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A868EE3-7136-4530-B55F-D8FF2DD8EC99}"/>
              </a:ext>
            </a:extLst>
          </p:cNvPr>
          <p:cNvCxnSpPr/>
          <p:nvPr/>
        </p:nvCxnSpPr>
        <p:spPr>
          <a:xfrm>
            <a:off x="2739546" y="3625064"/>
            <a:ext cx="176980" cy="2472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78FB09D-DA8E-43B4-9714-CDC41B735B4F}"/>
              </a:ext>
            </a:extLst>
          </p:cNvPr>
          <p:cNvCxnSpPr/>
          <p:nvPr/>
        </p:nvCxnSpPr>
        <p:spPr>
          <a:xfrm flipH="1" flipV="1">
            <a:off x="4310338" y="3101496"/>
            <a:ext cx="428618" cy="505302"/>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B723212-5F77-4AFA-947D-5E95BD96BED6}"/>
              </a:ext>
            </a:extLst>
          </p:cNvPr>
          <p:cNvSpPr txBox="1"/>
          <p:nvPr/>
        </p:nvSpPr>
        <p:spPr>
          <a:xfrm>
            <a:off x="4738956" y="3297727"/>
            <a:ext cx="824265" cy="246221"/>
          </a:xfrm>
          <a:prstGeom prst="rect">
            <a:avLst/>
          </a:prstGeom>
          <a:noFill/>
        </p:spPr>
        <p:txBody>
          <a:bodyPr wrap="none" rtlCol="0">
            <a:spAutoFit/>
          </a:bodyPr>
          <a:lstStyle/>
          <a:p>
            <a:r>
              <a:rPr lang="en-US" sz="1000" b="1" dirty="0">
                <a:latin typeface="Calibri" panose="020F0502020204030204" pitchFamily="34" charset="0"/>
                <a:cs typeface="Calibri" panose="020F0502020204030204" pitchFamily="34" charset="0"/>
              </a:rPr>
              <a:t>(1000,1000)</a:t>
            </a:r>
            <a:endParaRPr lang="en-IN" sz="1000" b="1" dirty="0">
              <a:latin typeface="Calibri" panose="020F0502020204030204" pitchFamily="34" charset="0"/>
              <a:cs typeface="Calibri" panose="020F0502020204030204" pitchFamily="34" charset="0"/>
            </a:endParaRPr>
          </a:p>
        </p:txBody>
      </p:sp>
      <p:sp>
        <p:nvSpPr>
          <p:cNvPr id="57" name="Flowchart: Connector 56">
            <a:extLst>
              <a:ext uri="{FF2B5EF4-FFF2-40B4-BE49-F238E27FC236}">
                <a16:creationId xmlns:a16="http://schemas.microsoft.com/office/drawing/2014/main" id="{CDA9370B-05F7-4D5D-B600-3E7A48B2CB83}"/>
              </a:ext>
            </a:extLst>
          </p:cNvPr>
          <p:cNvSpPr/>
          <p:nvPr/>
        </p:nvSpPr>
        <p:spPr>
          <a:xfrm>
            <a:off x="7466493" y="3947637"/>
            <a:ext cx="103238" cy="1032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Flowchart: Connector 57">
            <a:extLst>
              <a:ext uri="{FF2B5EF4-FFF2-40B4-BE49-F238E27FC236}">
                <a16:creationId xmlns:a16="http://schemas.microsoft.com/office/drawing/2014/main" id="{72F5B591-4FFE-40D3-B589-20868F434BB1}"/>
              </a:ext>
            </a:extLst>
          </p:cNvPr>
          <p:cNvSpPr/>
          <p:nvPr/>
        </p:nvSpPr>
        <p:spPr>
          <a:xfrm>
            <a:off x="7264935" y="4011549"/>
            <a:ext cx="103238" cy="103239"/>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06570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34605"/>
            <a:ext cx="8596668" cy="1320800"/>
          </a:xfrm>
        </p:spPr>
        <p:txBody>
          <a:bodyPr/>
          <a:lstStyle/>
          <a:p>
            <a:r>
              <a:rPr lang="en-US" dirty="0"/>
              <a:t>Principal Component Analysis</a:t>
            </a:r>
          </a:p>
        </p:txBody>
      </p:sp>
      <p:graphicFrame>
        <p:nvGraphicFramePr>
          <p:cNvPr id="8" name="Chart 7">
            <a:extLst>
              <a:ext uri="{FF2B5EF4-FFF2-40B4-BE49-F238E27FC236}">
                <a16:creationId xmlns:a16="http://schemas.microsoft.com/office/drawing/2014/main" id="{BADE3A46-C9F4-4A7D-954B-D5BB70757D20}"/>
              </a:ext>
            </a:extLst>
          </p:cNvPr>
          <p:cNvGraphicFramePr>
            <a:graphicFrameLocks/>
          </p:cNvGraphicFramePr>
          <p:nvPr/>
        </p:nvGraphicFramePr>
        <p:xfrm>
          <a:off x="3893567"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pic>
        <p:nvPicPr>
          <p:cNvPr id="22532" name="Picture 4" descr="3d scatter plot for MS Excel">
            <a:extLst>
              <a:ext uri="{FF2B5EF4-FFF2-40B4-BE49-F238E27FC236}">
                <a16:creationId xmlns:a16="http://schemas.microsoft.com/office/drawing/2014/main" id="{13EC8B0A-AD84-45FB-AB97-FE70AF23F77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4259826" y="2566219"/>
            <a:ext cx="4054731" cy="405473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6EE9DE5-5876-4F7F-88E5-75F12900E977}"/>
              </a:ext>
            </a:extLst>
          </p:cNvPr>
          <p:cNvSpPr txBox="1"/>
          <p:nvPr/>
        </p:nvSpPr>
        <p:spPr>
          <a:xfrm>
            <a:off x="891268" y="1819439"/>
            <a:ext cx="6098458" cy="369332"/>
          </a:xfrm>
          <a:prstGeom prst="rect">
            <a:avLst/>
          </a:prstGeom>
          <a:noFill/>
        </p:spPr>
        <p:txBody>
          <a:bodyPr wrap="square">
            <a:spAutoFit/>
          </a:bodyPr>
          <a:lstStyle/>
          <a:p>
            <a:pPr marL="0" indent="0">
              <a:buFont typeface="Wingdings 3"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b="1" dirty="0">
                <a:latin typeface="Calibri" panose="020F0502020204030204" pitchFamily="34" charset="0"/>
                <a:cs typeface="Calibri" panose="020F0502020204030204" pitchFamily="34" charset="0"/>
              </a:rPr>
              <a:t>3 Dimensional Plot</a:t>
            </a:r>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2489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34605"/>
            <a:ext cx="8596668" cy="1320800"/>
          </a:xfrm>
        </p:spPr>
        <p:txBody>
          <a:bodyPr/>
          <a:lstStyle/>
          <a:p>
            <a:r>
              <a:rPr lang="en-US" dirty="0"/>
              <a:t>Principal Component Analysis</a:t>
            </a:r>
          </a:p>
        </p:txBody>
      </p:sp>
      <p:graphicFrame>
        <p:nvGraphicFramePr>
          <p:cNvPr id="8" name="Chart 7">
            <a:extLst>
              <a:ext uri="{FF2B5EF4-FFF2-40B4-BE49-F238E27FC236}">
                <a16:creationId xmlns:a16="http://schemas.microsoft.com/office/drawing/2014/main" id="{BADE3A46-C9F4-4A7D-954B-D5BB70757D20}"/>
              </a:ext>
            </a:extLst>
          </p:cNvPr>
          <p:cNvGraphicFramePr>
            <a:graphicFrameLocks/>
          </p:cNvGraphicFramePr>
          <p:nvPr/>
        </p:nvGraphicFramePr>
        <p:xfrm>
          <a:off x="3893567"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26" name="TextBox 25">
            <a:extLst>
              <a:ext uri="{FF2B5EF4-FFF2-40B4-BE49-F238E27FC236}">
                <a16:creationId xmlns:a16="http://schemas.microsoft.com/office/drawing/2014/main" id="{0F8C8923-7EB4-4019-B6EE-77DEDCC6A3FF}"/>
              </a:ext>
            </a:extLst>
          </p:cNvPr>
          <p:cNvSpPr txBox="1"/>
          <p:nvPr/>
        </p:nvSpPr>
        <p:spPr>
          <a:xfrm>
            <a:off x="536729" y="1695005"/>
            <a:ext cx="10612905" cy="2031325"/>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 case of 3 Dimension Data</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Introduction of a new dimension : PCA1</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From 2 Dimension X and Y to 1 Dimension by retaining maximum information and minimum multicollinearity</a:t>
            </a: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0E26C52-EFEE-4E8F-AD16-408BF6819F0A}"/>
              </a:ext>
            </a:extLst>
          </p:cNvPr>
          <p:cNvPicPr>
            <a:picLocks noChangeAspect="1"/>
          </p:cNvPicPr>
          <p:nvPr/>
        </p:nvPicPr>
        <p:blipFill>
          <a:blip r:embed="rId3"/>
          <a:stretch>
            <a:fillRect/>
          </a:stretch>
        </p:blipFill>
        <p:spPr>
          <a:xfrm>
            <a:off x="920426" y="3559793"/>
            <a:ext cx="2973141" cy="2514323"/>
          </a:xfrm>
          <a:prstGeom prst="rect">
            <a:avLst/>
          </a:prstGeom>
        </p:spPr>
      </p:pic>
      <p:pic>
        <p:nvPicPr>
          <p:cNvPr id="21" name="Picture 20">
            <a:extLst>
              <a:ext uri="{FF2B5EF4-FFF2-40B4-BE49-F238E27FC236}">
                <a16:creationId xmlns:a16="http://schemas.microsoft.com/office/drawing/2014/main" id="{E3CF0D75-2966-4699-8FDC-0B454199AC75}"/>
              </a:ext>
            </a:extLst>
          </p:cNvPr>
          <p:cNvPicPr>
            <a:picLocks noChangeAspect="1"/>
          </p:cNvPicPr>
          <p:nvPr/>
        </p:nvPicPr>
        <p:blipFill>
          <a:blip r:embed="rId4"/>
          <a:stretch>
            <a:fillRect/>
          </a:stretch>
        </p:blipFill>
        <p:spPr>
          <a:xfrm>
            <a:off x="4408239" y="3530941"/>
            <a:ext cx="3257550" cy="2543175"/>
          </a:xfrm>
          <a:prstGeom prst="rect">
            <a:avLst/>
          </a:prstGeom>
        </p:spPr>
      </p:pic>
      <p:pic>
        <p:nvPicPr>
          <p:cNvPr id="23" name="Picture 22">
            <a:extLst>
              <a:ext uri="{FF2B5EF4-FFF2-40B4-BE49-F238E27FC236}">
                <a16:creationId xmlns:a16="http://schemas.microsoft.com/office/drawing/2014/main" id="{FE513314-7683-4811-ADD0-344DF85693F1}"/>
              </a:ext>
            </a:extLst>
          </p:cNvPr>
          <p:cNvPicPr>
            <a:picLocks noChangeAspect="1"/>
          </p:cNvPicPr>
          <p:nvPr/>
        </p:nvPicPr>
        <p:blipFill>
          <a:blip r:embed="rId5"/>
          <a:stretch>
            <a:fillRect/>
          </a:stretch>
        </p:blipFill>
        <p:spPr>
          <a:xfrm>
            <a:off x="8103003" y="3263161"/>
            <a:ext cx="3286125" cy="2895600"/>
          </a:xfrm>
          <a:prstGeom prst="rect">
            <a:avLst/>
          </a:prstGeom>
        </p:spPr>
      </p:pic>
    </p:spTree>
    <p:extLst>
      <p:ext uri="{BB962C8B-B14F-4D97-AF65-F5344CB8AC3E}">
        <p14:creationId xmlns:p14="http://schemas.microsoft.com/office/powerpoint/2010/main" val="2100661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34605"/>
            <a:ext cx="8596668" cy="1320800"/>
          </a:xfrm>
        </p:spPr>
        <p:txBody>
          <a:bodyPr/>
          <a:lstStyle/>
          <a:p>
            <a:r>
              <a:rPr lang="en-US" dirty="0"/>
              <a:t>Principal Component Analysis</a:t>
            </a:r>
          </a:p>
        </p:txBody>
      </p:sp>
      <p:graphicFrame>
        <p:nvGraphicFramePr>
          <p:cNvPr id="8" name="Chart 7">
            <a:extLst>
              <a:ext uri="{FF2B5EF4-FFF2-40B4-BE49-F238E27FC236}">
                <a16:creationId xmlns:a16="http://schemas.microsoft.com/office/drawing/2014/main" id="{BADE3A46-C9F4-4A7D-954B-D5BB70757D20}"/>
              </a:ext>
            </a:extLst>
          </p:cNvPr>
          <p:cNvGraphicFramePr>
            <a:graphicFrameLocks/>
          </p:cNvGraphicFramePr>
          <p:nvPr>
            <p:extLst>
              <p:ext uri="{D42A27DB-BD31-4B8C-83A1-F6EECF244321}">
                <p14:modId xmlns:p14="http://schemas.microsoft.com/office/powerpoint/2010/main" val="1718562153"/>
              </p:ext>
            </p:extLst>
          </p:nvPr>
        </p:nvGraphicFramePr>
        <p:xfrm>
          <a:off x="3893567" y="205740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26" name="TextBox 25">
            <a:extLst>
              <a:ext uri="{FF2B5EF4-FFF2-40B4-BE49-F238E27FC236}">
                <a16:creationId xmlns:a16="http://schemas.microsoft.com/office/drawing/2014/main" id="{0F8C8923-7EB4-4019-B6EE-77DEDCC6A3FF}"/>
              </a:ext>
            </a:extLst>
          </p:cNvPr>
          <p:cNvSpPr txBox="1"/>
          <p:nvPr/>
        </p:nvSpPr>
        <p:spPr>
          <a:xfrm>
            <a:off x="536729" y="1695005"/>
            <a:ext cx="3241144" cy="1477328"/>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 case of 5 Dimensional Data</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E.g. </a:t>
            </a:r>
            <a:endParaRPr lang="en-IN"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graphicFrame>
        <p:nvGraphicFramePr>
          <p:cNvPr id="3" name="Table 3">
            <a:extLst>
              <a:ext uri="{FF2B5EF4-FFF2-40B4-BE49-F238E27FC236}">
                <a16:creationId xmlns:a16="http://schemas.microsoft.com/office/drawing/2014/main" id="{D20FD044-5AC5-4BAA-8990-55335296BA32}"/>
              </a:ext>
            </a:extLst>
          </p:cNvPr>
          <p:cNvGraphicFramePr>
            <a:graphicFrameLocks noGrp="1"/>
          </p:cNvGraphicFramePr>
          <p:nvPr>
            <p:extLst>
              <p:ext uri="{D42A27DB-BD31-4B8C-83A1-F6EECF244321}">
                <p14:modId xmlns:p14="http://schemas.microsoft.com/office/powerpoint/2010/main" val="3496983825"/>
              </p:ext>
            </p:extLst>
          </p:nvPr>
        </p:nvGraphicFramePr>
        <p:xfrm>
          <a:off x="800011" y="3172333"/>
          <a:ext cx="2023806" cy="1854200"/>
        </p:xfrm>
        <a:graphic>
          <a:graphicData uri="http://schemas.openxmlformats.org/drawingml/2006/table">
            <a:tbl>
              <a:tblPr firstRow="1" bandRow="1">
                <a:tableStyleId>{2D5ABB26-0587-4C30-8999-92F81FD0307C}</a:tableStyleId>
              </a:tblPr>
              <a:tblGrid>
                <a:gridCol w="2023806">
                  <a:extLst>
                    <a:ext uri="{9D8B030D-6E8A-4147-A177-3AD203B41FA5}">
                      <a16:colId xmlns:a16="http://schemas.microsoft.com/office/drawing/2014/main" val="3865735930"/>
                    </a:ext>
                  </a:extLst>
                </a:gridCol>
              </a:tblGrid>
              <a:tr h="370840">
                <a:tc>
                  <a:txBody>
                    <a:bodyPr/>
                    <a:lstStyle/>
                    <a:p>
                      <a:r>
                        <a:rPr lang="en-US" dirty="0"/>
                        <a:t>Age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0896849"/>
                  </a:ext>
                </a:extLst>
              </a:tr>
              <a:tr h="370840">
                <a:tc>
                  <a:txBody>
                    <a:bodyPr/>
                    <a:lstStyle/>
                    <a:p>
                      <a:r>
                        <a:rPr lang="en-US" dirty="0"/>
                        <a:t>Family Size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897033"/>
                  </a:ext>
                </a:extLst>
              </a:tr>
              <a:tr h="370840">
                <a:tc>
                  <a:txBody>
                    <a:bodyPr/>
                    <a:lstStyle/>
                    <a:p>
                      <a:r>
                        <a:rPr lang="en-US" dirty="0"/>
                        <a:t>Income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5393888"/>
                  </a:ext>
                </a:extLst>
              </a:tr>
              <a:tr h="370840">
                <a:tc>
                  <a:txBody>
                    <a:bodyPr/>
                    <a:lstStyle/>
                    <a:p>
                      <a:r>
                        <a:rPr lang="en-US" dirty="0"/>
                        <a:t>Total Investment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7231813"/>
                  </a:ext>
                </a:extLst>
              </a:tr>
              <a:tr h="370840">
                <a:tc>
                  <a:txBody>
                    <a:bodyPr/>
                    <a:lstStyle/>
                    <a:p>
                      <a:r>
                        <a:rPr lang="en-US" dirty="0"/>
                        <a:t>Saving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5546720"/>
                  </a:ext>
                </a:extLst>
              </a:tr>
            </a:tbl>
          </a:graphicData>
        </a:graphic>
      </p:graphicFrame>
      <p:sp>
        <p:nvSpPr>
          <p:cNvPr id="6" name="Arrow: Right 5">
            <a:extLst>
              <a:ext uri="{FF2B5EF4-FFF2-40B4-BE49-F238E27FC236}">
                <a16:creationId xmlns:a16="http://schemas.microsoft.com/office/drawing/2014/main" id="{A20177F6-E3EC-4876-9437-70F603A9CCE1}"/>
              </a:ext>
            </a:extLst>
          </p:cNvPr>
          <p:cNvSpPr/>
          <p:nvPr/>
        </p:nvSpPr>
        <p:spPr>
          <a:xfrm>
            <a:off x="2934929" y="3967316"/>
            <a:ext cx="2418736" cy="4277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1" name="Table 3">
            <a:extLst>
              <a:ext uri="{FF2B5EF4-FFF2-40B4-BE49-F238E27FC236}">
                <a16:creationId xmlns:a16="http://schemas.microsoft.com/office/drawing/2014/main" id="{0105B8D0-EFE6-498E-ADF9-B3536C85696E}"/>
              </a:ext>
            </a:extLst>
          </p:cNvPr>
          <p:cNvGraphicFramePr>
            <a:graphicFrameLocks noGrp="1"/>
          </p:cNvGraphicFramePr>
          <p:nvPr>
            <p:extLst>
              <p:ext uri="{D42A27DB-BD31-4B8C-83A1-F6EECF244321}">
                <p14:modId xmlns:p14="http://schemas.microsoft.com/office/powerpoint/2010/main" val="2734104390"/>
              </p:ext>
            </p:extLst>
          </p:nvPr>
        </p:nvGraphicFramePr>
        <p:xfrm>
          <a:off x="5619128" y="3172333"/>
          <a:ext cx="2023806" cy="741680"/>
        </p:xfrm>
        <a:graphic>
          <a:graphicData uri="http://schemas.openxmlformats.org/drawingml/2006/table">
            <a:tbl>
              <a:tblPr firstRow="1" bandRow="1">
                <a:tableStyleId>{2D5ABB26-0587-4C30-8999-92F81FD0307C}</a:tableStyleId>
              </a:tblPr>
              <a:tblGrid>
                <a:gridCol w="2023806">
                  <a:extLst>
                    <a:ext uri="{9D8B030D-6E8A-4147-A177-3AD203B41FA5}">
                      <a16:colId xmlns:a16="http://schemas.microsoft.com/office/drawing/2014/main" val="3865735930"/>
                    </a:ext>
                  </a:extLst>
                </a:gridCol>
              </a:tblGrid>
              <a:tr h="370840">
                <a:tc>
                  <a:txBody>
                    <a:bodyPr/>
                    <a:lstStyle/>
                    <a:p>
                      <a:r>
                        <a:rPr lang="en-US" dirty="0"/>
                        <a:t>Age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0896849"/>
                  </a:ext>
                </a:extLst>
              </a:tr>
              <a:tr h="370840">
                <a:tc>
                  <a:txBody>
                    <a:bodyPr/>
                    <a:lstStyle/>
                    <a:p>
                      <a:r>
                        <a:rPr lang="en-US" dirty="0"/>
                        <a:t>Family Size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897033"/>
                  </a:ext>
                </a:extLst>
              </a:tr>
            </a:tbl>
          </a:graphicData>
        </a:graphic>
      </p:graphicFrame>
      <p:graphicFrame>
        <p:nvGraphicFramePr>
          <p:cNvPr id="7" name="Table 6">
            <a:extLst>
              <a:ext uri="{FF2B5EF4-FFF2-40B4-BE49-F238E27FC236}">
                <a16:creationId xmlns:a16="http://schemas.microsoft.com/office/drawing/2014/main" id="{F048B91C-3C8E-404D-B83E-3F9D01F6893E}"/>
              </a:ext>
            </a:extLst>
          </p:cNvPr>
          <p:cNvGraphicFramePr>
            <a:graphicFrameLocks noGrp="1"/>
          </p:cNvGraphicFramePr>
          <p:nvPr>
            <p:extLst>
              <p:ext uri="{D42A27DB-BD31-4B8C-83A1-F6EECF244321}">
                <p14:modId xmlns:p14="http://schemas.microsoft.com/office/powerpoint/2010/main" val="309070673"/>
              </p:ext>
            </p:extLst>
          </p:nvPr>
        </p:nvGraphicFramePr>
        <p:xfrm>
          <a:off x="5619128" y="4350959"/>
          <a:ext cx="2023806" cy="1112520"/>
        </p:xfrm>
        <a:graphic>
          <a:graphicData uri="http://schemas.openxmlformats.org/drawingml/2006/table">
            <a:tbl>
              <a:tblPr firstRow="1" bandRow="1">
                <a:tableStyleId>{2D5ABB26-0587-4C30-8999-92F81FD0307C}</a:tableStyleId>
              </a:tblPr>
              <a:tblGrid>
                <a:gridCol w="2023806">
                  <a:extLst>
                    <a:ext uri="{9D8B030D-6E8A-4147-A177-3AD203B41FA5}">
                      <a16:colId xmlns:a16="http://schemas.microsoft.com/office/drawing/2014/main" val="299061207"/>
                    </a:ext>
                  </a:extLst>
                </a:gridCol>
              </a:tblGrid>
              <a:tr h="370840">
                <a:tc>
                  <a:txBody>
                    <a:bodyPr/>
                    <a:lstStyle/>
                    <a:p>
                      <a:r>
                        <a:rPr lang="en-US" dirty="0"/>
                        <a:t>Income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9796295"/>
                  </a:ext>
                </a:extLst>
              </a:tr>
              <a:tr h="370840">
                <a:tc>
                  <a:txBody>
                    <a:bodyPr/>
                    <a:lstStyle/>
                    <a:p>
                      <a:r>
                        <a:rPr lang="en-US" dirty="0"/>
                        <a:t>Total Investment</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5703736"/>
                  </a:ext>
                </a:extLst>
              </a:tr>
              <a:tr h="370840">
                <a:tc>
                  <a:txBody>
                    <a:bodyPr/>
                    <a:lstStyle/>
                    <a:p>
                      <a:r>
                        <a:rPr lang="en-US" dirty="0"/>
                        <a:t>Saving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725930"/>
                  </a:ext>
                </a:extLst>
              </a:tr>
            </a:tbl>
          </a:graphicData>
        </a:graphic>
      </p:graphicFrame>
      <p:cxnSp>
        <p:nvCxnSpPr>
          <p:cNvPr id="10" name="Straight Arrow Connector 9">
            <a:extLst>
              <a:ext uri="{FF2B5EF4-FFF2-40B4-BE49-F238E27FC236}">
                <a16:creationId xmlns:a16="http://schemas.microsoft.com/office/drawing/2014/main" id="{FCEF6ABE-EAA2-4D5D-A496-30E78467A3E4}"/>
              </a:ext>
            </a:extLst>
          </p:cNvPr>
          <p:cNvCxnSpPr/>
          <p:nvPr/>
        </p:nvCxnSpPr>
        <p:spPr>
          <a:xfrm>
            <a:off x="7642934" y="3543173"/>
            <a:ext cx="938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A2433B3-1D78-4C74-AF34-EEAEAC8F0D1E}"/>
              </a:ext>
            </a:extLst>
          </p:cNvPr>
          <p:cNvCxnSpPr/>
          <p:nvPr/>
        </p:nvCxnSpPr>
        <p:spPr>
          <a:xfrm>
            <a:off x="7662599" y="4949186"/>
            <a:ext cx="938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4BAD34-30AC-4E8B-99D0-D1A830726DE5}"/>
              </a:ext>
            </a:extLst>
          </p:cNvPr>
          <p:cNvSpPr txBox="1"/>
          <p:nvPr/>
        </p:nvSpPr>
        <p:spPr>
          <a:xfrm>
            <a:off x="8600926" y="3395692"/>
            <a:ext cx="1917576" cy="369332"/>
          </a:xfrm>
          <a:prstGeom prst="rect">
            <a:avLst/>
          </a:prstGeom>
          <a:noFill/>
        </p:spPr>
        <p:txBody>
          <a:bodyPr wrap="none" rtlCol="0">
            <a:spAutoFit/>
          </a:bodyPr>
          <a:lstStyle/>
          <a:p>
            <a:r>
              <a:rPr lang="en-US" dirty="0"/>
              <a:t>PCA 1 (Seniority)</a:t>
            </a:r>
            <a:endParaRPr lang="en-IN" dirty="0"/>
          </a:p>
        </p:txBody>
      </p:sp>
      <p:sp>
        <p:nvSpPr>
          <p:cNvPr id="18" name="TextBox 17">
            <a:extLst>
              <a:ext uri="{FF2B5EF4-FFF2-40B4-BE49-F238E27FC236}">
                <a16:creationId xmlns:a16="http://schemas.microsoft.com/office/drawing/2014/main" id="{FFD4AE3E-A375-4B8E-BBA9-9A63DC616D88}"/>
              </a:ext>
            </a:extLst>
          </p:cNvPr>
          <p:cNvSpPr txBox="1"/>
          <p:nvPr/>
        </p:nvSpPr>
        <p:spPr>
          <a:xfrm>
            <a:off x="8547811" y="4764520"/>
            <a:ext cx="2023806" cy="369332"/>
          </a:xfrm>
          <a:prstGeom prst="rect">
            <a:avLst/>
          </a:prstGeom>
          <a:noFill/>
        </p:spPr>
        <p:txBody>
          <a:bodyPr wrap="square">
            <a:spAutoFit/>
          </a:bodyPr>
          <a:lstStyle/>
          <a:p>
            <a:r>
              <a:rPr lang="en-US" dirty="0"/>
              <a:t>PCA 2 (Financial)</a:t>
            </a:r>
            <a:endParaRPr lang="en-IN" dirty="0"/>
          </a:p>
        </p:txBody>
      </p:sp>
      <p:sp>
        <p:nvSpPr>
          <p:cNvPr id="20" name="TextBox 19">
            <a:extLst>
              <a:ext uri="{FF2B5EF4-FFF2-40B4-BE49-F238E27FC236}">
                <a16:creationId xmlns:a16="http://schemas.microsoft.com/office/drawing/2014/main" id="{96753B21-BDDE-417A-BBBC-88A520397513}"/>
              </a:ext>
            </a:extLst>
          </p:cNvPr>
          <p:cNvSpPr txBox="1"/>
          <p:nvPr/>
        </p:nvSpPr>
        <p:spPr>
          <a:xfrm>
            <a:off x="713058" y="2690882"/>
            <a:ext cx="2133381" cy="369332"/>
          </a:xfrm>
          <a:prstGeom prst="rect">
            <a:avLst/>
          </a:prstGeom>
          <a:noFill/>
        </p:spPr>
        <p:txBody>
          <a:bodyPr wrap="square">
            <a:spAutoFit/>
          </a:bodyPr>
          <a:lstStyle/>
          <a:p>
            <a:r>
              <a:rPr lang="en-US" b="1" dirty="0">
                <a:latin typeface="Calibri" panose="020F0502020204030204" pitchFamily="34" charset="0"/>
                <a:cs typeface="Calibri" panose="020F0502020204030204" pitchFamily="34" charset="0"/>
              </a:rPr>
              <a:t>5 Dimensional Data</a:t>
            </a:r>
          </a:p>
        </p:txBody>
      </p:sp>
      <p:sp>
        <p:nvSpPr>
          <p:cNvPr id="22" name="TextBox 21">
            <a:extLst>
              <a:ext uri="{FF2B5EF4-FFF2-40B4-BE49-F238E27FC236}">
                <a16:creationId xmlns:a16="http://schemas.microsoft.com/office/drawing/2014/main" id="{F0A1514A-7568-4887-A740-DDFF03439261}"/>
              </a:ext>
            </a:extLst>
          </p:cNvPr>
          <p:cNvSpPr txBox="1"/>
          <p:nvPr/>
        </p:nvSpPr>
        <p:spPr>
          <a:xfrm>
            <a:off x="8493023" y="2767401"/>
            <a:ext cx="2133381" cy="369332"/>
          </a:xfrm>
          <a:prstGeom prst="rect">
            <a:avLst/>
          </a:prstGeom>
          <a:noFill/>
        </p:spPr>
        <p:txBody>
          <a:bodyPr wrap="square">
            <a:spAutoFit/>
          </a:bodyPr>
          <a:lstStyle/>
          <a:p>
            <a:r>
              <a:rPr lang="en-US" b="1" dirty="0">
                <a:latin typeface="Calibri" panose="020F0502020204030204" pitchFamily="34" charset="0"/>
                <a:cs typeface="Calibri" panose="020F0502020204030204" pitchFamily="34" charset="0"/>
              </a:rPr>
              <a:t>2 Dimensional Data</a:t>
            </a:r>
          </a:p>
        </p:txBody>
      </p:sp>
    </p:spTree>
    <p:extLst>
      <p:ext uri="{BB962C8B-B14F-4D97-AF65-F5344CB8AC3E}">
        <p14:creationId xmlns:p14="http://schemas.microsoft.com/office/powerpoint/2010/main" val="2189724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34605"/>
            <a:ext cx="8596668" cy="1320800"/>
          </a:xfrm>
        </p:spPr>
        <p:txBody>
          <a:bodyPr/>
          <a:lstStyle/>
          <a:p>
            <a:r>
              <a:rPr lang="en-US" dirty="0"/>
              <a:t>Process of Projection and Components Generation</a:t>
            </a:r>
          </a:p>
        </p:txBody>
      </p:sp>
      <p:graphicFrame>
        <p:nvGraphicFramePr>
          <p:cNvPr id="8" name="Chart 7">
            <a:extLst>
              <a:ext uri="{FF2B5EF4-FFF2-40B4-BE49-F238E27FC236}">
                <a16:creationId xmlns:a16="http://schemas.microsoft.com/office/drawing/2014/main" id="{BADE3A46-C9F4-4A7D-954B-D5BB70757D20}"/>
              </a:ext>
            </a:extLst>
          </p:cNvPr>
          <p:cNvGraphicFramePr>
            <a:graphicFrameLocks/>
          </p:cNvGraphicFramePr>
          <p:nvPr>
            <p:extLst>
              <p:ext uri="{D42A27DB-BD31-4B8C-83A1-F6EECF244321}">
                <p14:modId xmlns:p14="http://schemas.microsoft.com/office/powerpoint/2010/main" val="4109079963"/>
              </p:ext>
            </p:extLst>
          </p:nvPr>
        </p:nvGraphicFramePr>
        <p:xfrm>
          <a:off x="3893567"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2218C0C6-9BD4-4401-8A5F-8A034A7B61F3}"/>
                  </a:ext>
                </a:extLst>
              </p:cNvPr>
              <p:cNvSpPr txBox="1"/>
              <p:nvPr/>
            </p:nvSpPr>
            <p:spPr>
              <a:xfrm>
                <a:off x="2037793" y="3895801"/>
                <a:ext cx="6098458" cy="904799"/>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𝐶𝑜𝑣𝑎𝑟𝑖𝑎𝑛𝑒</m:t>
                      </m:r>
                      <m:r>
                        <a:rPr lang="en-US" sz="1800" b="0" i="1" smtClean="0">
                          <a:latin typeface="Cambria Math" panose="02040503050406030204" pitchFamily="18" charset="0"/>
                        </a:rPr>
                        <m:t> </m:t>
                      </m:r>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𝑠</m:t>
                          </m:r>
                        </m:e>
                        <m:sub>
                          <m:r>
                            <a:rPr lang="en-IN" sz="1800" b="0" i="1" smtClean="0">
                              <a:latin typeface="Cambria Math" panose="02040503050406030204" pitchFamily="18" charset="0"/>
                            </a:rPr>
                            <m:t>𝑥𝑦</m:t>
                          </m:r>
                        </m:sub>
                      </m:sSub>
                      <m:r>
                        <a:rPr lang="en-IN" sz="1800" i="1">
                          <a:latin typeface="Cambria Math" panose="02040503050406030204" pitchFamily="18" charset="0"/>
                        </a:rPr>
                        <m:t>=</m:t>
                      </m:r>
                      <m:f>
                        <m:fPr>
                          <m:ctrlPr>
                            <a:rPr lang="en-IN" sz="1800" i="1">
                              <a:latin typeface="Cambria Math" panose="02040503050406030204" pitchFamily="18" charset="0"/>
                            </a:rPr>
                          </m:ctrlPr>
                        </m:fPr>
                        <m:num>
                          <m:nary>
                            <m:naryPr>
                              <m:chr m:val="∑"/>
                              <m:subHide m:val="on"/>
                              <m:supHide m:val="on"/>
                              <m:ctrlPr>
                                <a:rPr lang="en-IN" sz="1800" i="1" smtClean="0">
                                  <a:latin typeface="Cambria Math" panose="02040503050406030204" pitchFamily="18" charset="0"/>
                                </a:rPr>
                              </m:ctrlPr>
                            </m:naryPr>
                            <m:sub/>
                            <m:sup/>
                            <m:e>
                              <m:r>
                                <a:rPr lang="en-IN" sz="1800" i="1">
                                  <a:latin typeface="Cambria Math" panose="02040503050406030204" pitchFamily="18" charset="0"/>
                                </a:rPr>
                                <m:t>(</m:t>
                              </m:r>
                              <m:r>
                                <a:rPr lang="en-IN" sz="1800" i="1">
                                  <a:latin typeface="Cambria Math" panose="02040503050406030204" pitchFamily="18" charset="0"/>
                                </a:rPr>
                                <m:t>𝑥</m:t>
                              </m:r>
                              <m:r>
                                <a:rPr lang="en-IN" sz="1800" i="1">
                                  <a:latin typeface="Cambria Math" panose="02040503050406030204" pitchFamily="18" charset="0"/>
                                </a:rPr>
                                <m:t>−</m:t>
                              </m:r>
                              <m:acc>
                                <m:accPr>
                                  <m:chr m:val="̅"/>
                                  <m:ctrlPr>
                                    <a:rPr lang="en-IN" sz="1800" i="1">
                                      <a:latin typeface="Cambria Math" panose="02040503050406030204" pitchFamily="18" charset="0"/>
                                    </a:rPr>
                                  </m:ctrlPr>
                                </m:accPr>
                                <m:e>
                                  <m:r>
                                    <a:rPr lang="en-IN" sz="1800" i="1">
                                      <a:latin typeface="Cambria Math" panose="02040503050406030204" pitchFamily="18" charset="0"/>
                                    </a:rPr>
                                    <m:t>𝑥</m:t>
                                  </m:r>
                                </m:e>
                              </m:acc>
                              <m:r>
                                <a:rPr lang="en-IN" sz="1800" i="1">
                                  <a:latin typeface="Cambria Math" panose="02040503050406030204" pitchFamily="18" charset="0"/>
                                </a:rPr>
                                <m:t>)(</m:t>
                              </m:r>
                              <m:r>
                                <a:rPr lang="en-IN" sz="1800" i="1">
                                  <a:latin typeface="Cambria Math" panose="02040503050406030204" pitchFamily="18" charset="0"/>
                                </a:rPr>
                                <m:t>𝑦</m:t>
                              </m:r>
                              <m:r>
                                <a:rPr lang="en-IN" sz="1800" i="1">
                                  <a:latin typeface="Cambria Math" panose="02040503050406030204" pitchFamily="18" charset="0"/>
                                </a:rPr>
                                <m:t>−</m:t>
                              </m:r>
                              <m:acc>
                                <m:accPr>
                                  <m:chr m:val="̅"/>
                                  <m:ctrlPr>
                                    <a:rPr lang="en-IN" sz="1800" i="1">
                                      <a:latin typeface="Cambria Math" panose="02040503050406030204" pitchFamily="18" charset="0"/>
                                    </a:rPr>
                                  </m:ctrlPr>
                                </m:accPr>
                                <m:e>
                                  <m:r>
                                    <a:rPr lang="en-IN" sz="1800" i="1">
                                      <a:latin typeface="Cambria Math" panose="02040503050406030204" pitchFamily="18" charset="0"/>
                                    </a:rPr>
                                    <m:t>𝑦</m:t>
                                  </m:r>
                                </m:e>
                              </m:acc>
                              <m:r>
                                <a:rPr lang="en-IN" sz="1800" i="1">
                                  <a:latin typeface="Cambria Math" panose="02040503050406030204" pitchFamily="18" charset="0"/>
                                </a:rPr>
                                <m:t>)</m:t>
                              </m:r>
                            </m:e>
                          </m:nary>
                        </m:num>
                        <m:den>
                          <m:r>
                            <a:rPr lang="en-IN" sz="1800" i="1">
                              <a:latin typeface="Cambria Math" panose="02040503050406030204" pitchFamily="18" charset="0"/>
                            </a:rPr>
                            <m:t>𝑛</m:t>
                          </m:r>
                          <m:r>
                            <a:rPr lang="en-IN" sz="1800" i="1">
                              <a:latin typeface="Cambria Math" panose="02040503050406030204" pitchFamily="18" charset="0"/>
                            </a:rPr>
                            <m:t>−1</m:t>
                          </m:r>
                        </m:den>
                      </m:f>
                    </m:oMath>
                  </m:oMathPara>
                </a14:m>
                <a:endParaRPr lang="en-US" sz="1800" dirty="0"/>
              </a:p>
              <a:p>
                <a:pPr/>
                <a:r>
                  <a:rPr lang="en-IN" dirty="0"/>
                  <a:t>                   Sum of product of x and y coordinate</a:t>
                </a:r>
              </a:p>
            </p:txBody>
          </p:sp>
        </mc:Choice>
        <mc:Fallback>
          <p:sp>
            <p:nvSpPr>
              <p:cNvPr id="50" name="TextBox 49">
                <a:extLst>
                  <a:ext uri="{FF2B5EF4-FFF2-40B4-BE49-F238E27FC236}">
                    <a16:creationId xmlns:a16="http://schemas.microsoft.com/office/drawing/2014/main" id="{2218C0C6-9BD4-4401-8A5F-8A034A7B61F3}"/>
                  </a:ext>
                </a:extLst>
              </p:cNvPr>
              <p:cNvSpPr txBox="1">
                <a:spLocks noRot="1" noChangeAspect="1" noMove="1" noResize="1" noEditPoints="1" noAdjustHandles="1" noChangeArrowheads="1" noChangeShapeType="1" noTextEdit="1"/>
              </p:cNvSpPr>
              <p:nvPr/>
            </p:nvSpPr>
            <p:spPr>
              <a:xfrm>
                <a:off x="2037793" y="3895801"/>
                <a:ext cx="6098458" cy="904799"/>
              </a:xfrm>
              <a:prstGeom prst="rect">
                <a:avLst/>
              </a:prstGeom>
              <a:blipFill>
                <a:blip r:embed="rId4"/>
                <a:stretch>
                  <a:fillRect b="-7947"/>
                </a:stretch>
              </a:blipFill>
              <a:ln>
                <a:solidFill>
                  <a:schemeClr val="tx1"/>
                </a:solidFill>
              </a:ln>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04DC4E25-D797-4EDD-B01C-79E685A84952}"/>
                  </a:ext>
                </a:extLst>
              </p:cNvPr>
              <p:cNvSpPr txBox="1"/>
              <p:nvPr/>
            </p:nvSpPr>
            <p:spPr>
              <a:xfrm>
                <a:off x="2037793" y="2605813"/>
                <a:ext cx="6098458" cy="648126"/>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IN" sz="1800" i="1" smtClean="0">
                              <a:latin typeface="Cambria Math" panose="02040503050406030204" pitchFamily="18" charset="0"/>
                            </a:rPr>
                          </m:ctrlPr>
                        </m:sSupPr>
                        <m:e>
                          <m:sSub>
                            <m:sSubPr>
                              <m:ctrlPr>
                                <a:rPr lang="en-IN" sz="1800" i="1" smtClean="0">
                                  <a:latin typeface="Cambria Math" panose="02040503050406030204" pitchFamily="18" charset="0"/>
                                </a:rPr>
                              </m:ctrlPr>
                            </m:sSubPr>
                            <m:e>
                              <m:r>
                                <a:rPr lang="en-US" sz="1800" b="0" i="1" smtClean="0">
                                  <a:latin typeface="Cambria Math" panose="02040503050406030204" pitchFamily="18" charset="0"/>
                                </a:rPr>
                                <m:t>𝑣𝑎𝑟𝑖𝑎𝑛𝑐𝑒</m:t>
                              </m:r>
                              <m:r>
                                <a:rPr lang="en-US" sz="1800" b="0" i="1" smtClean="0">
                                  <a:latin typeface="Cambria Math" panose="02040503050406030204" pitchFamily="18" charset="0"/>
                                </a:rPr>
                                <m:t> </m:t>
                              </m:r>
                              <m:r>
                                <a:rPr lang="en-US" sz="1800" b="0" i="1" smtClean="0">
                                  <a:latin typeface="Cambria Math" panose="02040503050406030204" pitchFamily="18" charset="0"/>
                                </a:rPr>
                                <m:t>𝑜𝑓</m:t>
                              </m:r>
                              <m:r>
                                <a:rPr lang="en-US" sz="1800" b="0" i="1" smtClean="0">
                                  <a:latin typeface="Cambria Math" panose="02040503050406030204" pitchFamily="18" charset="0"/>
                                </a:rPr>
                                <m:t> </m:t>
                              </m:r>
                              <m:r>
                                <a:rPr lang="en-US" sz="1800" b="0" i="1" smtClean="0">
                                  <a:latin typeface="Cambria Math" panose="02040503050406030204" pitchFamily="18" charset="0"/>
                                </a:rPr>
                                <m:t>𝑥</m:t>
                              </m:r>
                              <m:r>
                                <a:rPr lang="en-US" sz="1800" b="0" i="1" smtClean="0">
                                  <a:latin typeface="Cambria Math" panose="02040503050406030204" pitchFamily="18" charset="0"/>
                                </a:rPr>
                                <m:t>   </m:t>
                              </m:r>
                              <m:r>
                                <a:rPr lang="en-IN" sz="1800" b="0" i="1" smtClean="0">
                                  <a:latin typeface="Cambria Math" panose="02040503050406030204" pitchFamily="18" charset="0"/>
                                </a:rPr>
                                <m:t>𝑠</m:t>
                              </m:r>
                            </m:e>
                            <m:sub>
                              <m:r>
                                <a:rPr lang="en-IN" sz="1800" b="0" i="1" smtClean="0">
                                  <a:latin typeface="Cambria Math" panose="02040503050406030204" pitchFamily="18" charset="0"/>
                                </a:rPr>
                                <m:t>𝑥</m:t>
                              </m:r>
                            </m:sub>
                          </m:sSub>
                        </m:e>
                        <m:sup>
                          <m:r>
                            <a:rPr lang="en-IN" sz="1800" b="0" i="1" smtClean="0">
                              <a:latin typeface="Cambria Math" panose="02040503050406030204" pitchFamily="18" charset="0"/>
                            </a:rPr>
                            <m:t>2</m:t>
                          </m:r>
                        </m:sup>
                      </m:sSup>
                      <m:r>
                        <a:rPr lang="en-IN" sz="1800" b="0" i="1" smtClean="0">
                          <a:latin typeface="Cambria Math" panose="02040503050406030204" pitchFamily="18" charset="0"/>
                        </a:rPr>
                        <m:t>=</m:t>
                      </m:r>
                      <m:f>
                        <m:fPr>
                          <m:ctrlPr>
                            <a:rPr lang="en-IN" sz="1800" b="0" i="1" smtClean="0">
                              <a:latin typeface="Cambria Math" panose="02040503050406030204" pitchFamily="18" charset="0"/>
                            </a:rPr>
                          </m:ctrlPr>
                        </m:fPr>
                        <m:num>
                          <m:nary>
                            <m:naryPr>
                              <m:chr m:val="∑"/>
                              <m:subHide m:val="on"/>
                              <m:supHide m:val="on"/>
                              <m:ctrlPr>
                                <a:rPr lang="en-IN" sz="1800" b="0" i="1" smtClean="0">
                                  <a:latin typeface="Cambria Math" panose="02040503050406030204" pitchFamily="18" charset="0"/>
                                </a:rPr>
                              </m:ctrlPr>
                            </m:naryPr>
                            <m:sub/>
                            <m:sup/>
                            <m:e>
                              <m:sSup>
                                <m:sSupPr>
                                  <m:ctrlPr>
                                    <a:rPr lang="en-IN" sz="1800" b="0" i="1" smtClean="0">
                                      <a:latin typeface="Cambria Math" panose="02040503050406030204" pitchFamily="18" charset="0"/>
                                    </a:rPr>
                                  </m:ctrlPr>
                                </m:sSupPr>
                                <m:e>
                                  <m:r>
                                    <a:rPr lang="en-IN" sz="1800" b="0" i="1" smtClean="0">
                                      <a:latin typeface="Cambria Math" panose="02040503050406030204" pitchFamily="18" charset="0"/>
                                    </a:rPr>
                                    <m:t>(</m:t>
                                  </m:r>
                                  <m:r>
                                    <a:rPr lang="en-IN" sz="1800" b="0" i="1" smtClean="0">
                                      <a:latin typeface="Cambria Math" panose="02040503050406030204" pitchFamily="18" charset="0"/>
                                    </a:rPr>
                                    <m:t>𝑥</m:t>
                                  </m:r>
                                  <m:r>
                                    <a:rPr lang="en-IN" sz="1800" b="0" i="1" smtClean="0">
                                      <a:latin typeface="Cambria Math" panose="02040503050406030204" pitchFamily="18" charset="0"/>
                                    </a:rPr>
                                    <m:t>−</m:t>
                                  </m:r>
                                  <m:acc>
                                    <m:accPr>
                                      <m:chr m:val="̅"/>
                                      <m:ctrlPr>
                                        <a:rPr lang="en-IN" sz="1800" b="0" i="1" smtClean="0">
                                          <a:latin typeface="Cambria Math" panose="02040503050406030204" pitchFamily="18" charset="0"/>
                                        </a:rPr>
                                      </m:ctrlPr>
                                    </m:accPr>
                                    <m:e>
                                      <m:r>
                                        <a:rPr lang="en-IN" sz="1800" b="0" i="1" smtClean="0">
                                          <a:latin typeface="Cambria Math" panose="02040503050406030204" pitchFamily="18" charset="0"/>
                                        </a:rPr>
                                        <m:t>𝑥</m:t>
                                      </m:r>
                                    </m:e>
                                  </m:acc>
                                  <m:r>
                                    <a:rPr lang="en-IN" sz="1800" b="0" i="1" smtClean="0">
                                      <a:latin typeface="Cambria Math" panose="02040503050406030204" pitchFamily="18" charset="0"/>
                                    </a:rPr>
                                    <m:t>)</m:t>
                                  </m:r>
                                </m:e>
                                <m:sup>
                                  <m:r>
                                    <a:rPr lang="en-IN" sz="1800" b="0" i="1" smtClean="0">
                                      <a:latin typeface="Cambria Math" panose="02040503050406030204" pitchFamily="18" charset="0"/>
                                    </a:rPr>
                                    <m:t>2</m:t>
                                  </m:r>
                                </m:sup>
                              </m:sSup>
                            </m:e>
                          </m:nary>
                        </m:num>
                        <m:den>
                          <m:r>
                            <a:rPr lang="en-IN" sz="1800" b="0" i="1" smtClean="0">
                              <a:latin typeface="Cambria Math" panose="02040503050406030204" pitchFamily="18" charset="0"/>
                            </a:rPr>
                            <m:t>𝑛</m:t>
                          </m:r>
                          <m:r>
                            <a:rPr lang="en-IN" sz="1800" b="0" i="1" smtClean="0">
                              <a:latin typeface="Cambria Math" panose="02040503050406030204" pitchFamily="18" charset="0"/>
                            </a:rPr>
                            <m:t>−1</m:t>
                          </m:r>
                        </m:den>
                      </m:f>
                    </m:oMath>
                  </m:oMathPara>
                </a14:m>
                <a:endParaRPr lang="en-IN" dirty="0"/>
              </a:p>
            </p:txBody>
          </p:sp>
        </mc:Choice>
        <mc:Fallback>
          <p:sp>
            <p:nvSpPr>
              <p:cNvPr id="52" name="TextBox 51">
                <a:extLst>
                  <a:ext uri="{FF2B5EF4-FFF2-40B4-BE49-F238E27FC236}">
                    <a16:creationId xmlns:a16="http://schemas.microsoft.com/office/drawing/2014/main" id="{04DC4E25-D797-4EDD-B01C-79E685A84952}"/>
                  </a:ext>
                </a:extLst>
              </p:cNvPr>
              <p:cNvSpPr txBox="1">
                <a:spLocks noRot="1" noChangeAspect="1" noMove="1" noResize="1" noEditPoints="1" noAdjustHandles="1" noChangeArrowheads="1" noChangeShapeType="1" noTextEdit="1"/>
              </p:cNvSpPr>
              <p:nvPr/>
            </p:nvSpPr>
            <p:spPr>
              <a:xfrm>
                <a:off x="2037793" y="2605813"/>
                <a:ext cx="6098458" cy="648126"/>
              </a:xfrm>
              <a:prstGeom prst="rect">
                <a:avLst/>
              </a:prstGeom>
              <a:blipFill>
                <a:blip r:embed="rId5"/>
                <a:stretch>
                  <a:fillRect/>
                </a:stretch>
              </a:blipFill>
              <a:ln>
                <a:solidFill>
                  <a:schemeClr val="tx1"/>
                </a:solidFill>
              </a:ln>
            </p:spPr>
            <p:txBody>
              <a:bodyPr/>
              <a:lstStyle/>
              <a:p>
                <a:r>
                  <a:rPr lang="en-IN">
                    <a:noFill/>
                  </a:rPr>
                  <a:t> </a:t>
                </a:r>
              </a:p>
            </p:txBody>
          </p:sp>
        </mc:Fallback>
      </mc:AlternateContent>
      <p:graphicFrame>
        <p:nvGraphicFramePr>
          <p:cNvPr id="53" name="Table 52">
            <a:extLst>
              <a:ext uri="{FF2B5EF4-FFF2-40B4-BE49-F238E27FC236}">
                <a16:creationId xmlns:a16="http://schemas.microsoft.com/office/drawing/2014/main" id="{BA17E80D-398C-4D92-ABD1-1FC321582CA1}"/>
              </a:ext>
            </a:extLst>
          </p:cNvPr>
          <p:cNvGraphicFramePr>
            <a:graphicFrameLocks noGrp="1"/>
          </p:cNvGraphicFramePr>
          <p:nvPr>
            <p:extLst>
              <p:ext uri="{D42A27DB-BD31-4B8C-83A1-F6EECF244321}">
                <p14:modId xmlns:p14="http://schemas.microsoft.com/office/powerpoint/2010/main" val="4106329640"/>
              </p:ext>
            </p:extLst>
          </p:nvPr>
        </p:nvGraphicFramePr>
        <p:xfrm>
          <a:off x="9274002" y="2925800"/>
          <a:ext cx="1219200" cy="1524000"/>
        </p:xfrm>
        <a:graphic>
          <a:graphicData uri="http://schemas.openxmlformats.org/drawingml/2006/table">
            <a:tbl>
              <a:tblPr/>
              <a:tblGrid>
                <a:gridCol w="609600">
                  <a:extLst>
                    <a:ext uri="{9D8B030D-6E8A-4147-A177-3AD203B41FA5}">
                      <a16:colId xmlns:a16="http://schemas.microsoft.com/office/drawing/2014/main" val="1401930461"/>
                    </a:ext>
                  </a:extLst>
                </a:gridCol>
                <a:gridCol w="609600">
                  <a:extLst>
                    <a:ext uri="{9D8B030D-6E8A-4147-A177-3AD203B41FA5}">
                      <a16:colId xmlns:a16="http://schemas.microsoft.com/office/drawing/2014/main" val="3321630788"/>
                    </a:ext>
                  </a:extLst>
                </a:gridCol>
              </a:tblGrid>
              <a:tr h="190500">
                <a:tc>
                  <a:txBody>
                    <a:bodyPr/>
                    <a:lstStyle/>
                    <a:p>
                      <a:pPr algn="ctr" fontAlgn="b"/>
                      <a:r>
                        <a:rPr lang="en-IN" sz="1100" b="1" i="0" u="none" strike="noStrike" dirty="0">
                          <a:solidFill>
                            <a:srgbClr val="000000"/>
                          </a:solidFill>
                          <a:effectLst/>
                          <a:latin typeface="Calibri" panose="020F0502020204030204" pitchFamily="34" charset="0"/>
                        </a:rPr>
                        <a:t>x</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i="0" u="none" strike="noStrike" dirty="0">
                          <a:solidFill>
                            <a:srgbClr val="000000"/>
                          </a:solidFill>
                          <a:effectLst/>
                          <a:latin typeface="Calibri" panose="020F0502020204030204" pitchFamily="34" charset="0"/>
                        </a:rPr>
                        <a:t>y</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9994705"/>
                  </a:ext>
                </a:extLst>
              </a:tr>
              <a:tr h="190500">
                <a:tc>
                  <a:txBody>
                    <a:bodyPr/>
                    <a:lstStyle/>
                    <a:p>
                      <a:pPr algn="ctr" fontAlgn="b"/>
                      <a:r>
                        <a:rPr lang="en-IN" sz="1100" b="0" i="0" u="none" strike="noStrike">
                          <a:solidFill>
                            <a:srgbClr val="000000"/>
                          </a:solidFill>
                          <a:effectLst/>
                          <a:latin typeface="Calibri" panose="020F0502020204030204" pitchFamily="34" charset="0"/>
                        </a:rPr>
                        <a:t>33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78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5101528"/>
                  </a:ext>
                </a:extLst>
              </a:tr>
              <a:tr h="190500">
                <a:tc>
                  <a:txBody>
                    <a:bodyPr/>
                    <a:lstStyle/>
                    <a:p>
                      <a:pPr algn="ctr" fontAlgn="b"/>
                      <a:r>
                        <a:rPr lang="en-IN" sz="1100" b="0" i="0" u="none" strike="noStrike">
                          <a:solidFill>
                            <a:srgbClr val="000000"/>
                          </a:solidFill>
                          <a:effectLst/>
                          <a:latin typeface="Calibri" panose="020F0502020204030204" pitchFamily="34" charset="0"/>
                        </a:rPr>
                        <a:t>101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39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5343799"/>
                  </a:ext>
                </a:extLst>
              </a:tr>
              <a:tr h="190500">
                <a:tc>
                  <a:txBody>
                    <a:bodyPr/>
                    <a:lstStyle/>
                    <a:p>
                      <a:pPr algn="ctr" fontAlgn="b"/>
                      <a:r>
                        <a:rPr lang="en-IN" sz="1100" b="0" i="0" u="none" strike="noStrike">
                          <a:solidFill>
                            <a:srgbClr val="000000"/>
                          </a:solidFill>
                          <a:effectLst/>
                          <a:latin typeface="Calibri" panose="020F0502020204030204" pitchFamily="34" charset="0"/>
                        </a:rPr>
                        <a:t>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7781294"/>
                  </a:ext>
                </a:extLst>
              </a:tr>
              <a:tr h="190500">
                <a:tc>
                  <a:txBody>
                    <a:bodyPr/>
                    <a:lstStyle/>
                    <a:p>
                      <a:pPr algn="ctr" fontAlgn="b"/>
                      <a:r>
                        <a:rPr lang="en-IN" sz="1100" b="0" i="0" u="none" strike="noStrike">
                          <a:solidFill>
                            <a:srgbClr val="000000"/>
                          </a:solidFill>
                          <a:effectLst/>
                          <a:latin typeface="Calibri" panose="020F0502020204030204" pitchFamily="34" charset="0"/>
                        </a:rPr>
                        <a:t>75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0660052"/>
                  </a:ext>
                </a:extLst>
              </a:tr>
              <a:tr h="190500">
                <a:tc>
                  <a:txBody>
                    <a:bodyPr/>
                    <a:lstStyle/>
                    <a:p>
                      <a:pPr algn="ctr" fontAlgn="b"/>
                      <a:r>
                        <a:rPr lang="en-IN" sz="1100" b="0" i="0" u="none" strike="noStrike">
                          <a:solidFill>
                            <a:srgbClr val="000000"/>
                          </a:solidFill>
                          <a:effectLst/>
                          <a:latin typeface="Calibri" panose="020F0502020204030204" pitchFamily="34" charset="0"/>
                        </a:rPr>
                        <a:t>76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2288413"/>
                  </a:ext>
                </a:extLst>
              </a:tr>
              <a:tr h="190500">
                <a:tc>
                  <a:txBody>
                    <a:bodyPr/>
                    <a:lstStyle/>
                    <a:p>
                      <a:pPr algn="ctr" fontAlgn="b"/>
                      <a:r>
                        <a:rPr lang="en-IN" sz="1100" b="0" i="0" u="none" strike="noStrike">
                          <a:solidFill>
                            <a:srgbClr val="000000"/>
                          </a:solidFill>
                          <a:effectLst/>
                          <a:latin typeface="Calibri" panose="020F0502020204030204" pitchFamily="34" charset="0"/>
                        </a:rPr>
                        <a:t>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8370888"/>
                  </a:ext>
                </a:extLst>
              </a:tr>
              <a:tr h="190500">
                <a:tc>
                  <a:txBody>
                    <a:bodyPr/>
                    <a:lstStyle/>
                    <a:p>
                      <a:pPr algn="ctr" fontAlgn="b"/>
                      <a:r>
                        <a:rPr lang="en-IN" sz="1100" b="0" i="0" u="none" strike="noStrike">
                          <a:solidFill>
                            <a:srgbClr val="000000"/>
                          </a:solidFill>
                          <a:effectLst/>
                          <a:latin typeface="Calibri" panose="020F0502020204030204" pitchFamily="34" charset="0"/>
                        </a:rPr>
                        <a:t>116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9582926"/>
                  </a:ext>
                </a:extLst>
              </a:tr>
            </a:tbl>
          </a:graphicData>
        </a:graphic>
      </p:graphicFrame>
    </p:spTree>
    <p:extLst>
      <p:ext uri="{BB962C8B-B14F-4D97-AF65-F5344CB8AC3E}">
        <p14:creationId xmlns:p14="http://schemas.microsoft.com/office/powerpoint/2010/main" val="314995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34605"/>
            <a:ext cx="8596668" cy="1320800"/>
          </a:xfrm>
        </p:spPr>
        <p:txBody>
          <a:bodyPr/>
          <a:lstStyle/>
          <a:p>
            <a:r>
              <a:rPr lang="en-US" dirty="0"/>
              <a:t>Process of Projection and Components Generation</a:t>
            </a:r>
          </a:p>
        </p:txBody>
      </p:sp>
      <p:graphicFrame>
        <p:nvGraphicFramePr>
          <p:cNvPr id="8" name="Chart 7">
            <a:extLst>
              <a:ext uri="{FF2B5EF4-FFF2-40B4-BE49-F238E27FC236}">
                <a16:creationId xmlns:a16="http://schemas.microsoft.com/office/drawing/2014/main" id="{BADE3A46-C9F4-4A7D-954B-D5BB70757D20}"/>
              </a:ext>
            </a:extLst>
          </p:cNvPr>
          <p:cNvGraphicFramePr>
            <a:graphicFrameLocks/>
          </p:cNvGraphicFramePr>
          <p:nvPr/>
        </p:nvGraphicFramePr>
        <p:xfrm>
          <a:off x="3893567"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E9790FF1-68DB-48E6-903E-B1606AF46A22}"/>
              </a:ext>
            </a:extLst>
          </p:cNvPr>
          <p:cNvGraphicFramePr>
            <a:graphicFrameLocks noGrp="1"/>
          </p:cNvGraphicFramePr>
          <p:nvPr/>
        </p:nvGraphicFramePr>
        <p:xfrm>
          <a:off x="677334" y="3550096"/>
          <a:ext cx="1333500" cy="1905000"/>
        </p:xfrm>
        <a:graphic>
          <a:graphicData uri="http://schemas.openxmlformats.org/drawingml/2006/table">
            <a:tbl>
              <a:tblPr/>
              <a:tblGrid>
                <a:gridCol w="266700">
                  <a:extLst>
                    <a:ext uri="{9D8B030D-6E8A-4147-A177-3AD203B41FA5}">
                      <a16:colId xmlns:a16="http://schemas.microsoft.com/office/drawing/2014/main" val="2684946741"/>
                    </a:ext>
                  </a:extLst>
                </a:gridCol>
                <a:gridCol w="266700">
                  <a:extLst>
                    <a:ext uri="{9D8B030D-6E8A-4147-A177-3AD203B41FA5}">
                      <a16:colId xmlns:a16="http://schemas.microsoft.com/office/drawing/2014/main" val="1151893673"/>
                    </a:ext>
                  </a:extLst>
                </a:gridCol>
                <a:gridCol w="266700">
                  <a:extLst>
                    <a:ext uri="{9D8B030D-6E8A-4147-A177-3AD203B41FA5}">
                      <a16:colId xmlns:a16="http://schemas.microsoft.com/office/drawing/2014/main" val="2861197116"/>
                    </a:ext>
                  </a:extLst>
                </a:gridCol>
                <a:gridCol w="266700">
                  <a:extLst>
                    <a:ext uri="{9D8B030D-6E8A-4147-A177-3AD203B41FA5}">
                      <a16:colId xmlns:a16="http://schemas.microsoft.com/office/drawing/2014/main" val="1884684026"/>
                    </a:ext>
                  </a:extLst>
                </a:gridCol>
                <a:gridCol w="266700">
                  <a:extLst>
                    <a:ext uri="{9D8B030D-6E8A-4147-A177-3AD203B41FA5}">
                      <a16:colId xmlns:a16="http://schemas.microsoft.com/office/drawing/2014/main" val="818257847"/>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D</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5193705"/>
                  </a:ext>
                </a:extLst>
              </a:tr>
              <a:tr h="190500">
                <a:tc>
                  <a:txBody>
                    <a:bodyPr/>
                    <a:lstStyle/>
                    <a:p>
                      <a:pPr algn="r" fontAlgn="b"/>
                      <a:r>
                        <a:rPr lang="en-IN" sz="1100" b="0" i="0" u="none" strike="noStrike">
                          <a:solidFill>
                            <a:srgbClr val="000000"/>
                          </a:solidFill>
                          <a:effectLst/>
                          <a:latin typeface="Calibri" panose="020F0502020204030204" pitchFamily="34" charset="0"/>
                        </a:rPr>
                        <a:t>263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254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3546079"/>
                  </a:ext>
                </a:extLst>
              </a:tr>
              <a:tr h="190500">
                <a:tc>
                  <a:txBody>
                    <a:bodyPr/>
                    <a:lstStyle/>
                    <a:p>
                      <a:pPr algn="r" fontAlgn="b"/>
                      <a:r>
                        <a:rPr lang="en-IN" sz="1100" b="0" i="0" u="none" strike="noStrike">
                          <a:solidFill>
                            <a:srgbClr val="000000"/>
                          </a:solidFill>
                          <a:effectLst/>
                          <a:latin typeface="Calibri" panose="020F0502020204030204" pitchFamily="34" charset="0"/>
                        </a:rPr>
                        <a:t>191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408196"/>
                  </a:ext>
                </a:extLst>
              </a:tr>
              <a:tr h="190500">
                <a:tc>
                  <a:txBody>
                    <a:bodyPr/>
                    <a:lstStyle/>
                    <a:p>
                      <a:pPr algn="r" fontAlgn="b"/>
                      <a:r>
                        <a:rPr lang="en-IN" sz="1100" b="0" i="0" u="none" strike="noStrike">
                          <a:solidFill>
                            <a:srgbClr val="000000"/>
                          </a:solidFill>
                          <a:effectLst/>
                          <a:latin typeface="Calibri" panose="020F0502020204030204" pitchFamily="34" charset="0"/>
                        </a:rPr>
                        <a:t>226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364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725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7930155"/>
                  </a:ext>
                </a:extLst>
              </a:tr>
              <a:tr h="190500">
                <a:tc>
                  <a:txBody>
                    <a:bodyPr/>
                    <a:lstStyle/>
                    <a:p>
                      <a:pPr algn="r" fontAlgn="b"/>
                      <a:r>
                        <a:rPr lang="en-IN" sz="1100" b="0" i="0" u="none" strike="noStrike">
                          <a:solidFill>
                            <a:srgbClr val="000000"/>
                          </a:solidFill>
                          <a:effectLst/>
                          <a:latin typeface="Calibri" panose="020F0502020204030204" pitchFamily="34" charset="0"/>
                        </a:rPr>
                        <a:t>530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0698367"/>
                  </a:ext>
                </a:extLst>
              </a:tr>
              <a:tr h="190500">
                <a:tc>
                  <a:txBody>
                    <a:bodyPr/>
                    <a:lstStyle/>
                    <a:p>
                      <a:pPr algn="r" fontAlgn="b"/>
                      <a:r>
                        <a:rPr lang="en-IN" sz="1100" b="0" i="0" u="none" strike="noStrike">
                          <a:solidFill>
                            <a:srgbClr val="000000"/>
                          </a:solidFill>
                          <a:effectLst/>
                          <a:latin typeface="Calibri" panose="020F0502020204030204" pitchFamily="34" charset="0"/>
                        </a:rPr>
                        <a:t>662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9009729"/>
                  </a:ext>
                </a:extLst>
              </a:tr>
              <a:tr h="190500">
                <a:tc>
                  <a:txBody>
                    <a:bodyPr/>
                    <a:lstStyle/>
                    <a:p>
                      <a:pPr algn="r" fontAlgn="b"/>
                      <a:r>
                        <a:rPr lang="en-IN" sz="1100" b="0" i="0" u="none" strike="noStrike">
                          <a:solidFill>
                            <a:srgbClr val="000000"/>
                          </a:solidFill>
                          <a:effectLst/>
                          <a:latin typeface="Calibri" panose="020F0502020204030204" pitchFamily="34" charset="0"/>
                        </a:rPr>
                        <a:t>310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480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294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7514718"/>
                  </a:ext>
                </a:extLst>
              </a:tr>
              <a:tr h="190500">
                <a:tc>
                  <a:txBody>
                    <a:bodyPr/>
                    <a:lstStyle/>
                    <a:p>
                      <a:pPr algn="r" fontAlgn="b"/>
                      <a:r>
                        <a:rPr lang="en-IN" sz="1100" b="0" i="0" u="none" strike="noStrike">
                          <a:solidFill>
                            <a:srgbClr val="000000"/>
                          </a:solidFill>
                          <a:effectLst/>
                          <a:latin typeface="Calibri" panose="020F0502020204030204" pitchFamily="34" charset="0"/>
                        </a:rPr>
                        <a:t>850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429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9916870"/>
                  </a:ext>
                </a:extLst>
              </a:tr>
              <a:tr h="190500">
                <a:tc>
                  <a:txBody>
                    <a:bodyPr/>
                    <a:lstStyle/>
                    <a:p>
                      <a:pPr algn="r" fontAlgn="b"/>
                      <a:r>
                        <a:rPr lang="en-IN" sz="1100" b="0" i="0" u="none" strike="noStrike">
                          <a:solidFill>
                            <a:srgbClr val="000000"/>
                          </a:solidFill>
                          <a:effectLst/>
                          <a:latin typeface="Calibri" panose="020F0502020204030204" pitchFamily="34" charset="0"/>
                        </a:rPr>
                        <a:t>988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577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1508137"/>
                  </a:ext>
                </a:extLst>
              </a:tr>
              <a:tr h="190500">
                <a:tc>
                  <a:txBody>
                    <a:bodyPr/>
                    <a:lstStyle/>
                    <a:p>
                      <a:pPr algn="r" fontAlgn="b"/>
                      <a:r>
                        <a:rPr lang="en-IN" sz="1100" b="0" i="0" u="none" strike="noStrike">
                          <a:solidFill>
                            <a:srgbClr val="000000"/>
                          </a:solidFill>
                          <a:effectLst/>
                          <a:latin typeface="Calibri" panose="020F0502020204030204" pitchFamily="34" charset="0"/>
                        </a:rPr>
                        <a:t>793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736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786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2141834"/>
                  </a:ext>
                </a:extLst>
              </a:tr>
            </a:tbl>
          </a:graphicData>
        </a:graphic>
      </p:graphicFrame>
      <p:cxnSp>
        <p:nvCxnSpPr>
          <p:cNvPr id="7" name="Straight Arrow Connector 6">
            <a:extLst>
              <a:ext uri="{FF2B5EF4-FFF2-40B4-BE49-F238E27FC236}">
                <a16:creationId xmlns:a16="http://schemas.microsoft.com/office/drawing/2014/main" id="{51A06462-ACDF-4998-BD9F-CD5DCAD69B99}"/>
              </a:ext>
            </a:extLst>
          </p:cNvPr>
          <p:cNvCxnSpPr/>
          <p:nvPr/>
        </p:nvCxnSpPr>
        <p:spPr>
          <a:xfrm flipV="1">
            <a:off x="3893566" y="3834581"/>
            <a:ext cx="0" cy="162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9789A75-9BA8-44C3-A5F1-CFAEECA25868}"/>
              </a:ext>
            </a:extLst>
          </p:cNvPr>
          <p:cNvCxnSpPr>
            <a:cxnSpLocks/>
          </p:cNvCxnSpPr>
          <p:nvPr/>
        </p:nvCxnSpPr>
        <p:spPr>
          <a:xfrm flipV="1">
            <a:off x="3893566" y="4085303"/>
            <a:ext cx="1082102" cy="136979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61CEF1F-CD6A-4C0E-83BE-58C3657F705B}"/>
              </a:ext>
            </a:extLst>
          </p:cNvPr>
          <p:cNvCxnSpPr>
            <a:cxnSpLocks/>
          </p:cNvCxnSpPr>
          <p:nvPr/>
        </p:nvCxnSpPr>
        <p:spPr>
          <a:xfrm flipV="1">
            <a:off x="3900399" y="5051323"/>
            <a:ext cx="938436" cy="403773"/>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4F5DD5B-2AFF-4CEE-BBFA-A4D1C9F72843}"/>
              </a:ext>
            </a:extLst>
          </p:cNvPr>
          <p:cNvCxnSpPr>
            <a:cxnSpLocks/>
          </p:cNvCxnSpPr>
          <p:nvPr/>
        </p:nvCxnSpPr>
        <p:spPr>
          <a:xfrm flipH="1">
            <a:off x="3672349" y="5455096"/>
            <a:ext cx="228050" cy="7244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7207CF5-A2E5-4D84-9EB1-FDF66A358FEF}"/>
              </a:ext>
            </a:extLst>
          </p:cNvPr>
          <p:cNvCxnSpPr>
            <a:cxnSpLocks/>
          </p:cNvCxnSpPr>
          <p:nvPr/>
        </p:nvCxnSpPr>
        <p:spPr>
          <a:xfrm flipH="1" flipV="1">
            <a:off x="2840962" y="4864509"/>
            <a:ext cx="1044128" cy="556174"/>
          </a:xfrm>
          <a:prstGeom prst="straightConnector1">
            <a:avLst/>
          </a:prstGeom>
          <a:ln>
            <a:solidFill>
              <a:srgbClr val="FF9933"/>
            </a:solidFill>
            <a:tailEnd type="triangle"/>
          </a:ln>
        </p:spPr>
        <p:style>
          <a:lnRef idx="1">
            <a:schemeClr val="accent1"/>
          </a:lnRef>
          <a:fillRef idx="0">
            <a:schemeClr val="accent1"/>
          </a:fillRef>
          <a:effectRef idx="0">
            <a:schemeClr val="accent1"/>
          </a:effectRef>
          <a:fontRef idx="minor">
            <a:schemeClr val="tx1"/>
          </a:fontRef>
        </p:style>
      </p:cxnSp>
      <p:sp>
        <p:nvSpPr>
          <p:cNvPr id="33" name="Arrow: Right 32">
            <a:extLst>
              <a:ext uri="{FF2B5EF4-FFF2-40B4-BE49-F238E27FC236}">
                <a16:creationId xmlns:a16="http://schemas.microsoft.com/office/drawing/2014/main" id="{80FBC07C-4717-4C1F-891B-70E2AEAE13B4}"/>
              </a:ext>
            </a:extLst>
          </p:cNvPr>
          <p:cNvSpPr/>
          <p:nvPr/>
        </p:nvSpPr>
        <p:spPr>
          <a:xfrm rot="1861640">
            <a:off x="2148028" y="4359516"/>
            <a:ext cx="774861" cy="3288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Arrow: Right 33">
            <a:extLst>
              <a:ext uri="{FF2B5EF4-FFF2-40B4-BE49-F238E27FC236}">
                <a16:creationId xmlns:a16="http://schemas.microsoft.com/office/drawing/2014/main" id="{22EBC3AC-95D4-4222-B31C-8C235227766F}"/>
              </a:ext>
            </a:extLst>
          </p:cNvPr>
          <p:cNvSpPr/>
          <p:nvPr/>
        </p:nvSpPr>
        <p:spPr>
          <a:xfrm rot="19304843">
            <a:off x="4932648" y="3366925"/>
            <a:ext cx="1236906" cy="381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020324FC-CEFA-4F92-97C0-9F98FE2BF4FB}"/>
              </a:ext>
            </a:extLst>
          </p:cNvPr>
          <p:cNvSpPr txBox="1"/>
          <p:nvPr/>
        </p:nvSpPr>
        <p:spPr>
          <a:xfrm>
            <a:off x="5967866" y="2216903"/>
            <a:ext cx="3001143" cy="276999"/>
          </a:xfrm>
          <a:prstGeom prst="rect">
            <a:avLst/>
          </a:prstGeom>
          <a:noFill/>
        </p:spPr>
        <p:txBody>
          <a:bodyPr wrap="square" rtlCol="0">
            <a:spAutoFit/>
          </a:bodyPr>
          <a:lstStyle/>
          <a:p>
            <a:r>
              <a:rPr lang="en-US" sz="1200" b="1" dirty="0"/>
              <a:t>Create a covariance matrix</a:t>
            </a:r>
            <a:endParaRPr lang="en-IN" sz="1200" b="1" dirty="0"/>
          </a:p>
        </p:txBody>
      </p:sp>
      <p:graphicFrame>
        <p:nvGraphicFramePr>
          <p:cNvPr id="39" name="Table 38">
            <a:extLst>
              <a:ext uri="{FF2B5EF4-FFF2-40B4-BE49-F238E27FC236}">
                <a16:creationId xmlns:a16="http://schemas.microsoft.com/office/drawing/2014/main" id="{EE9438AD-51CF-4A3D-BF55-E4794AF9A14B}"/>
              </a:ext>
            </a:extLst>
          </p:cNvPr>
          <p:cNvGraphicFramePr>
            <a:graphicFrameLocks noGrp="1"/>
          </p:cNvGraphicFramePr>
          <p:nvPr/>
        </p:nvGraphicFramePr>
        <p:xfrm>
          <a:off x="6446267" y="2534429"/>
          <a:ext cx="4571999" cy="1154430"/>
        </p:xfrm>
        <a:graphic>
          <a:graphicData uri="http://schemas.openxmlformats.org/drawingml/2006/table">
            <a:tbl>
              <a:tblPr/>
              <a:tblGrid>
                <a:gridCol w="466112">
                  <a:extLst>
                    <a:ext uri="{9D8B030D-6E8A-4147-A177-3AD203B41FA5}">
                      <a16:colId xmlns:a16="http://schemas.microsoft.com/office/drawing/2014/main" val="2660743984"/>
                    </a:ext>
                  </a:extLst>
                </a:gridCol>
                <a:gridCol w="1000379">
                  <a:extLst>
                    <a:ext uri="{9D8B030D-6E8A-4147-A177-3AD203B41FA5}">
                      <a16:colId xmlns:a16="http://schemas.microsoft.com/office/drawing/2014/main" val="4142741320"/>
                    </a:ext>
                  </a:extLst>
                </a:gridCol>
                <a:gridCol w="776377">
                  <a:extLst>
                    <a:ext uri="{9D8B030D-6E8A-4147-A177-3AD203B41FA5}">
                      <a16:colId xmlns:a16="http://schemas.microsoft.com/office/drawing/2014/main" val="1337510923"/>
                    </a:ext>
                  </a:extLst>
                </a:gridCol>
                <a:gridCol w="776377">
                  <a:extLst>
                    <a:ext uri="{9D8B030D-6E8A-4147-A177-3AD203B41FA5}">
                      <a16:colId xmlns:a16="http://schemas.microsoft.com/office/drawing/2014/main" val="3127147044"/>
                    </a:ext>
                  </a:extLst>
                </a:gridCol>
                <a:gridCol w="776377">
                  <a:extLst>
                    <a:ext uri="{9D8B030D-6E8A-4147-A177-3AD203B41FA5}">
                      <a16:colId xmlns:a16="http://schemas.microsoft.com/office/drawing/2014/main" val="1844119247"/>
                    </a:ext>
                  </a:extLst>
                </a:gridCol>
                <a:gridCol w="776377">
                  <a:extLst>
                    <a:ext uri="{9D8B030D-6E8A-4147-A177-3AD203B41FA5}">
                      <a16:colId xmlns:a16="http://schemas.microsoft.com/office/drawing/2014/main" val="1354183303"/>
                    </a:ext>
                  </a:extLst>
                </a:gridCol>
              </a:tblGrid>
              <a:tr h="190500">
                <a:tc>
                  <a:txBody>
                    <a:bodyPr/>
                    <a:lstStyle/>
                    <a:p>
                      <a:pPr algn="ctr" fontAlgn="b"/>
                      <a:endParaRPr lang="en-IN"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x1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x2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x3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x4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0136382"/>
                  </a:ext>
                </a:extLst>
              </a:tr>
              <a:tr h="190500">
                <a:tc>
                  <a:txBody>
                    <a:bodyPr/>
                    <a:lstStyle/>
                    <a:p>
                      <a:pPr algn="ctr" fontAlgn="b"/>
                      <a:r>
                        <a:rPr lang="en-IN" sz="1200" b="0" i="0" u="none" strike="noStrike">
                          <a:solidFill>
                            <a:srgbClr val="000000"/>
                          </a:solidFill>
                          <a:effectLst/>
                          <a:latin typeface="Calibri" panose="020F0502020204030204" pitchFamily="34" charset="0"/>
                        </a:rPr>
                        <a:t>x1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var(x1)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cov(X1,X2)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cov(X1,X3)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cov(X1,X4)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cov(X1,X5)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6648098"/>
                  </a:ext>
                </a:extLst>
              </a:tr>
              <a:tr h="190500">
                <a:tc>
                  <a:txBody>
                    <a:bodyPr/>
                    <a:lstStyle/>
                    <a:p>
                      <a:pPr algn="ctr" fontAlgn="b"/>
                      <a:r>
                        <a:rPr lang="en-IN" sz="1200" b="0" i="0" u="none" strike="noStrike">
                          <a:solidFill>
                            <a:srgbClr val="000000"/>
                          </a:solidFill>
                          <a:effectLst/>
                          <a:latin typeface="Calibri" panose="020F0502020204030204" pitchFamily="34" charset="0"/>
                        </a:rPr>
                        <a:t>x2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cov(X1,X2)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var(x2)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cov(X2,X3)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cov(X2,X4)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cov(X2,X5)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9954526"/>
                  </a:ext>
                </a:extLst>
              </a:tr>
              <a:tr h="190500">
                <a:tc>
                  <a:txBody>
                    <a:bodyPr/>
                    <a:lstStyle/>
                    <a:p>
                      <a:pPr algn="ctr" fontAlgn="b"/>
                      <a:r>
                        <a:rPr lang="en-IN" sz="1200" b="0" i="0" u="none" strike="noStrike">
                          <a:solidFill>
                            <a:srgbClr val="000000"/>
                          </a:solidFill>
                          <a:effectLst/>
                          <a:latin typeface="Calibri" panose="020F0502020204030204" pitchFamily="34" charset="0"/>
                        </a:rPr>
                        <a:t>x3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cov(X1,X3)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cov(X2,X3)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var(x3)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cov(X3,X4)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cov(X3,X5)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515209"/>
                  </a:ext>
                </a:extLst>
              </a:tr>
              <a:tr h="190500">
                <a:tc>
                  <a:txBody>
                    <a:bodyPr/>
                    <a:lstStyle/>
                    <a:p>
                      <a:pPr algn="ctr" fontAlgn="b"/>
                      <a:r>
                        <a:rPr lang="en-IN" sz="1200" b="0" i="0" u="none" strike="noStrike">
                          <a:solidFill>
                            <a:srgbClr val="000000"/>
                          </a:solidFill>
                          <a:effectLst/>
                          <a:latin typeface="Calibri" panose="020F0502020204030204" pitchFamily="34" charset="0"/>
                        </a:rPr>
                        <a:t>x4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cov(X1,X4)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cov(X2,X4)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cov(X3,X4)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var(x4)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cov(X4,X5)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6489616"/>
                  </a:ext>
                </a:extLst>
              </a:tr>
              <a:tr h="190500">
                <a:tc>
                  <a:txBody>
                    <a:bodyPr/>
                    <a:lstStyle/>
                    <a:p>
                      <a:pPr algn="ctr" fontAlgn="b"/>
                      <a:r>
                        <a:rPr lang="en-IN" sz="1200" b="0" i="0" u="none" strike="noStrike">
                          <a:solidFill>
                            <a:srgbClr val="000000"/>
                          </a:solidFill>
                          <a:effectLst/>
                          <a:latin typeface="Calibri" panose="020F0502020204030204" pitchFamily="34" charset="0"/>
                        </a:rPr>
                        <a:t>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cov(X1,X5)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cov(X2,X5)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cov(X3,X5)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cov(X4,X5)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panose="020F0502020204030204" pitchFamily="34" charset="0"/>
                        </a:rPr>
                        <a:t>var(x5)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5709280"/>
                  </a:ext>
                </a:extLst>
              </a:tr>
            </a:tbl>
          </a:graphicData>
        </a:graphic>
      </p:graphicFrame>
      <p:graphicFrame>
        <p:nvGraphicFramePr>
          <p:cNvPr id="41" name="Table 40">
            <a:extLst>
              <a:ext uri="{FF2B5EF4-FFF2-40B4-BE49-F238E27FC236}">
                <a16:creationId xmlns:a16="http://schemas.microsoft.com/office/drawing/2014/main" id="{31E5C834-AF9A-4ACE-95BD-7E1ADBF960F7}"/>
              </a:ext>
            </a:extLst>
          </p:cNvPr>
          <p:cNvGraphicFramePr>
            <a:graphicFrameLocks noGrp="1"/>
          </p:cNvGraphicFramePr>
          <p:nvPr/>
        </p:nvGraphicFramePr>
        <p:xfrm>
          <a:off x="7242449" y="4484161"/>
          <a:ext cx="2949678" cy="1154430"/>
        </p:xfrm>
        <a:graphic>
          <a:graphicData uri="http://schemas.openxmlformats.org/drawingml/2006/table">
            <a:tbl>
              <a:tblPr/>
              <a:tblGrid>
                <a:gridCol w="449289">
                  <a:extLst>
                    <a:ext uri="{9D8B030D-6E8A-4147-A177-3AD203B41FA5}">
                      <a16:colId xmlns:a16="http://schemas.microsoft.com/office/drawing/2014/main" val="746982668"/>
                    </a:ext>
                  </a:extLst>
                </a:gridCol>
                <a:gridCol w="468823">
                  <a:extLst>
                    <a:ext uri="{9D8B030D-6E8A-4147-A177-3AD203B41FA5}">
                      <a16:colId xmlns:a16="http://schemas.microsoft.com/office/drawing/2014/main" val="1128942565"/>
                    </a:ext>
                  </a:extLst>
                </a:gridCol>
                <a:gridCol w="410221">
                  <a:extLst>
                    <a:ext uri="{9D8B030D-6E8A-4147-A177-3AD203B41FA5}">
                      <a16:colId xmlns:a16="http://schemas.microsoft.com/office/drawing/2014/main" val="3556137894"/>
                    </a:ext>
                  </a:extLst>
                </a:gridCol>
                <a:gridCol w="449289">
                  <a:extLst>
                    <a:ext uri="{9D8B030D-6E8A-4147-A177-3AD203B41FA5}">
                      <a16:colId xmlns:a16="http://schemas.microsoft.com/office/drawing/2014/main" val="1569309982"/>
                    </a:ext>
                  </a:extLst>
                </a:gridCol>
                <a:gridCol w="410220">
                  <a:extLst>
                    <a:ext uri="{9D8B030D-6E8A-4147-A177-3AD203B41FA5}">
                      <a16:colId xmlns:a16="http://schemas.microsoft.com/office/drawing/2014/main" val="1603524594"/>
                    </a:ext>
                  </a:extLst>
                </a:gridCol>
                <a:gridCol w="761836">
                  <a:extLst>
                    <a:ext uri="{9D8B030D-6E8A-4147-A177-3AD203B41FA5}">
                      <a16:colId xmlns:a16="http://schemas.microsoft.com/office/drawing/2014/main" val="3666533465"/>
                    </a:ext>
                  </a:extLst>
                </a:gridCol>
              </a:tblGrid>
              <a:tr h="190500">
                <a:tc>
                  <a:txBody>
                    <a:bodyPr/>
                    <a:lstStyle/>
                    <a:p>
                      <a:pPr algn="ctr" fontAlgn="b"/>
                      <a:endParaRPr lang="en-IN"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x1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x2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x3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x4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6128584"/>
                  </a:ext>
                </a:extLst>
              </a:tr>
              <a:tr h="190500">
                <a:tc>
                  <a:txBody>
                    <a:bodyPr/>
                    <a:lstStyle/>
                    <a:p>
                      <a:pPr algn="ctr" fontAlgn="b"/>
                      <a:r>
                        <a:rPr lang="en-IN" sz="1200" b="0" i="0" u="none" strike="noStrike">
                          <a:solidFill>
                            <a:srgbClr val="000000"/>
                          </a:solidFill>
                          <a:effectLst/>
                          <a:latin typeface="Calibri" panose="020F0502020204030204" pitchFamily="34" charset="0"/>
                        </a:rPr>
                        <a:t>x1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1657653"/>
                  </a:ext>
                </a:extLst>
              </a:tr>
              <a:tr h="190500">
                <a:tc>
                  <a:txBody>
                    <a:bodyPr/>
                    <a:lstStyle/>
                    <a:p>
                      <a:pPr algn="ctr" fontAlgn="b"/>
                      <a:r>
                        <a:rPr lang="en-IN" sz="1200" b="0" i="0" u="none" strike="noStrike">
                          <a:solidFill>
                            <a:srgbClr val="000000"/>
                          </a:solidFill>
                          <a:effectLst/>
                          <a:latin typeface="Calibri" panose="020F0502020204030204" pitchFamily="34" charset="0"/>
                        </a:rPr>
                        <a:t>x2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panose="020F0502020204030204" pitchFamily="34" charset="0"/>
                        </a:rPr>
                        <a:t>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5545679"/>
                  </a:ext>
                </a:extLst>
              </a:tr>
              <a:tr h="190500">
                <a:tc>
                  <a:txBody>
                    <a:bodyPr/>
                    <a:lstStyle/>
                    <a:p>
                      <a:pPr algn="ctr" fontAlgn="b"/>
                      <a:r>
                        <a:rPr lang="en-IN" sz="1200" b="0" i="0" u="none" strike="noStrike">
                          <a:solidFill>
                            <a:srgbClr val="000000"/>
                          </a:solidFill>
                          <a:effectLst/>
                          <a:latin typeface="Calibri" panose="020F0502020204030204" pitchFamily="34" charset="0"/>
                        </a:rPr>
                        <a:t>x3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2762640"/>
                  </a:ext>
                </a:extLst>
              </a:tr>
              <a:tr h="190500">
                <a:tc>
                  <a:txBody>
                    <a:bodyPr/>
                    <a:lstStyle/>
                    <a:p>
                      <a:pPr algn="ctr" fontAlgn="b"/>
                      <a:r>
                        <a:rPr lang="en-IN" sz="1200" b="0" i="0" u="none" strike="noStrike">
                          <a:solidFill>
                            <a:srgbClr val="000000"/>
                          </a:solidFill>
                          <a:effectLst/>
                          <a:latin typeface="Calibri" panose="020F0502020204030204" pitchFamily="34" charset="0"/>
                        </a:rPr>
                        <a:t>x4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3231894"/>
                  </a:ext>
                </a:extLst>
              </a:tr>
              <a:tr h="190500">
                <a:tc>
                  <a:txBody>
                    <a:bodyPr/>
                    <a:lstStyle/>
                    <a:p>
                      <a:pPr algn="ctr" fontAlgn="b"/>
                      <a:r>
                        <a:rPr lang="en-IN" sz="1200" b="0" i="0" u="none" strike="noStrike">
                          <a:solidFill>
                            <a:srgbClr val="000000"/>
                          </a:solidFill>
                          <a:effectLst/>
                          <a:latin typeface="Calibri" panose="020F0502020204030204" pitchFamily="34" charset="0"/>
                        </a:rPr>
                        <a:t>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panose="020F0502020204030204" pitchFamily="34" charset="0"/>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7509649"/>
                  </a:ext>
                </a:extLst>
              </a:tr>
            </a:tbl>
          </a:graphicData>
        </a:graphic>
      </p:graphicFrame>
      <p:sp>
        <p:nvSpPr>
          <p:cNvPr id="42" name="TextBox 41">
            <a:extLst>
              <a:ext uri="{FF2B5EF4-FFF2-40B4-BE49-F238E27FC236}">
                <a16:creationId xmlns:a16="http://schemas.microsoft.com/office/drawing/2014/main" id="{76183D3F-9056-45DC-935F-3E4DB37FCEF2}"/>
              </a:ext>
            </a:extLst>
          </p:cNvPr>
          <p:cNvSpPr txBox="1"/>
          <p:nvPr/>
        </p:nvSpPr>
        <p:spPr>
          <a:xfrm>
            <a:off x="10366234" y="4770199"/>
            <a:ext cx="1441383" cy="276999"/>
          </a:xfrm>
          <a:prstGeom prst="rect">
            <a:avLst/>
          </a:prstGeom>
          <a:noFill/>
        </p:spPr>
        <p:txBody>
          <a:bodyPr wrap="square" rtlCol="0">
            <a:spAutoFit/>
          </a:bodyPr>
          <a:lstStyle/>
          <a:p>
            <a:r>
              <a:rPr lang="en-US" sz="1200" b="1" dirty="0"/>
              <a:t>Example</a:t>
            </a:r>
            <a:endParaRPr lang="en-IN" sz="1200" b="1" dirty="0"/>
          </a:p>
        </p:txBody>
      </p:sp>
      <p:sp>
        <p:nvSpPr>
          <p:cNvPr id="43" name="Arrow: Right 42">
            <a:extLst>
              <a:ext uri="{FF2B5EF4-FFF2-40B4-BE49-F238E27FC236}">
                <a16:creationId xmlns:a16="http://schemas.microsoft.com/office/drawing/2014/main" id="{4C395A64-AF19-4081-90A0-668F2E80C048}"/>
              </a:ext>
            </a:extLst>
          </p:cNvPr>
          <p:cNvSpPr/>
          <p:nvPr/>
        </p:nvSpPr>
        <p:spPr>
          <a:xfrm rot="5552247">
            <a:off x="8443999" y="3890146"/>
            <a:ext cx="663670" cy="357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4" name="Straight Arrow Connector 43">
            <a:extLst>
              <a:ext uri="{FF2B5EF4-FFF2-40B4-BE49-F238E27FC236}">
                <a16:creationId xmlns:a16="http://schemas.microsoft.com/office/drawing/2014/main" id="{513C716F-B180-4FEC-B567-575629921C88}"/>
              </a:ext>
            </a:extLst>
          </p:cNvPr>
          <p:cNvCxnSpPr/>
          <p:nvPr/>
        </p:nvCxnSpPr>
        <p:spPr>
          <a:xfrm flipV="1">
            <a:off x="3893567" y="3834581"/>
            <a:ext cx="0" cy="162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E5152A9-8A59-4515-9ACE-293CFC0B52C3}"/>
              </a:ext>
            </a:extLst>
          </p:cNvPr>
          <p:cNvCxnSpPr>
            <a:cxnSpLocks/>
          </p:cNvCxnSpPr>
          <p:nvPr/>
        </p:nvCxnSpPr>
        <p:spPr>
          <a:xfrm flipV="1">
            <a:off x="3893567" y="4085303"/>
            <a:ext cx="1082102" cy="136979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26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xfrm>
            <a:off x="677334" y="828543"/>
            <a:ext cx="8596800" cy="13209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accent1"/>
              </a:buClr>
              <a:buSzPts val="3600"/>
              <a:buFont typeface="Trebuchet MS"/>
              <a:buNone/>
            </a:pPr>
            <a:r>
              <a:rPr lang="en-US"/>
              <a:t>Typical Data Science Cycle</a:t>
            </a:r>
            <a:endParaRPr/>
          </a:p>
        </p:txBody>
      </p:sp>
      <p:grpSp>
        <p:nvGrpSpPr>
          <p:cNvPr id="159" name="Google Shape;159;p20"/>
          <p:cNvGrpSpPr/>
          <p:nvPr/>
        </p:nvGrpSpPr>
        <p:grpSpPr>
          <a:xfrm>
            <a:off x="2506461" y="2356063"/>
            <a:ext cx="4939032" cy="3903563"/>
            <a:chOff x="1828598" y="-23468"/>
            <a:chExt cx="4939032" cy="3903563"/>
          </a:xfrm>
        </p:grpSpPr>
        <p:sp>
          <p:nvSpPr>
            <p:cNvPr id="160" name="Google Shape;160;p20"/>
            <p:cNvSpPr/>
            <p:nvPr/>
          </p:nvSpPr>
          <p:spPr>
            <a:xfrm>
              <a:off x="2372626" y="-23468"/>
              <a:ext cx="3851100" cy="3851100"/>
            </a:xfrm>
            <a:custGeom>
              <a:avLst/>
              <a:gdLst/>
              <a:ahLst/>
              <a:cxnLst/>
              <a:rect l="l" t="t" r="r" b="b"/>
              <a:pathLst>
                <a:path w="120000" h="120000" extrusionOk="0">
                  <a:moveTo>
                    <a:pt x="79226" y="6959"/>
                  </a:moveTo>
                  <a:lnTo>
                    <a:pt x="79226" y="6959"/>
                  </a:lnTo>
                  <a:cubicBezTo>
                    <a:pt x="103210" y="15652"/>
                    <a:pt x="118376" y="39359"/>
                    <a:pt x="116215" y="64779"/>
                  </a:cubicBezTo>
                  <a:cubicBezTo>
                    <a:pt x="114054" y="90199"/>
                    <a:pt x="95104" y="111005"/>
                    <a:pt x="69996" y="115525"/>
                  </a:cubicBezTo>
                  <a:cubicBezTo>
                    <a:pt x="44888" y="120045"/>
                    <a:pt x="19871" y="107154"/>
                    <a:pt x="8981" y="84084"/>
                  </a:cubicBezTo>
                  <a:cubicBezTo>
                    <a:pt x="-1910" y="61014"/>
                    <a:pt x="4037" y="33506"/>
                    <a:pt x="23484" y="16994"/>
                  </a:cubicBezTo>
                  <a:lnTo>
                    <a:pt x="21430" y="14077"/>
                  </a:lnTo>
                  <a:lnTo>
                    <a:pt x="29435" y="16589"/>
                  </a:lnTo>
                  <a:lnTo>
                    <a:pt x="29384" y="25374"/>
                  </a:lnTo>
                  <a:lnTo>
                    <a:pt x="27331" y="22459"/>
                  </a:lnTo>
                  <a:lnTo>
                    <a:pt x="27331" y="22459"/>
                  </a:lnTo>
                  <a:cubicBezTo>
                    <a:pt x="10398" y="37194"/>
                    <a:pt x="5426" y="61442"/>
                    <a:pt x="15192" y="81653"/>
                  </a:cubicBezTo>
                  <a:cubicBezTo>
                    <a:pt x="24959" y="101864"/>
                    <a:pt x="47047" y="113035"/>
                    <a:pt x="69114" y="108923"/>
                  </a:cubicBezTo>
                  <a:cubicBezTo>
                    <a:pt x="91182" y="104812"/>
                    <a:pt x="107765" y="86437"/>
                    <a:pt x="109599" y="64065"/>
                  </a:cubicBezTo>
                  <a:cubicBezTo>
                    <a:pt x="111432" y="41693"/>
                    <a:pt x="98062" y="20863"/>
                    <a:pt x="76959" y="13213"/>
                  </a:cubicBezTo>
                  <a:close/>
                </a:path>
              </a:pathLst>
            </a:custGeom>
            <a:solidFill>
              <a:srgbClr val="D1ECF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20"/>
            <p:cNvSpPr/>
            <p:nvPr/>
          </p:nvSpPr>
          <p:spPr>
            <a:xfrm>
              <a:off x="3390464" y="1449"/>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20"/>
            <p:cNvSpPr txBox="1"/>
            <p:nvPr/>
          </p:nvSpPr>
          <p:spPr>
            <a:xfrm>
              <a:off x="3434774" y="45759"/>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a:solidFill>
                    <a:schemeClr val="lt1"/>
                  </a:solidFill>
                  <a:latin typeface="Trebuchet MS"/>
                  <a:ea typeface="Trebuchet MS"/>
                  <a:cs typeface="Trebuchet MS"/>
                  <a:sym typeface="Trebuchet MS"/>
                </a:rPr>
                <a:t>Data Collection</a:t>
              </a:r>
              <a:endParaRPr sz="1700" b="0" i="0" u="none" strike="noStrike" cap="none">
                <a:solidFill>
                  <a:schemeClr val="lt1"/>
                </a:solidFill>
                <a:latin typeface="Trebuchet MS"/>
                <a:ea typeface="Trebuchet MS"/>
                <a:cs typeface="Trebuchet MS"/>
                <a:sym typeface="Trebuchet MS"/>
              </a:endParaRPr>
            </a:p>
          </p:txBody>
        </p:sp>
        <p:sp>
          <p:nvSpPr>
            <p:cNvPr id="163" name="Google Shape;163;p20"/>
            <p:cNvSpPr/>
            <p:nvPr/>
          </p:nvSpPr>
          <p:spPr>
            <a:xfrm>
              <a:off x="4952330" y="1136211"/>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0"/>
            <p:cNvSpPr txBox="1"/>
            <p:nvPr/>
          </p:nvSpPr>
          <p:spPr>
            <a:xfrm>
              <a:off x="4996640" y="1180521"/>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a:solidFill>
                    <a:schemeClr val="lt1"/>
                  </a:solidFill>
                  <a:latin typeface="Trebuchet MS"/>
                  <a:ea typeface="Trebuchet MS"/>
                  <a:cs typeface="Trebuchet MS"/>
                  <a:sym typeface="Trebuchet MS"/>
                </a:rPr>
                <a:t>Data Understanding</a:t>
              </a:r>
              <a:endParaRPr sz="1700" b="0" i="0" u="none" strike="noStrike" cap="none">
                <a:solidFill>
                  <a:schemeClr val="lt1"/>
                </a:solidFill>
                <a:latin typeface="Trebuchet MS"/>
                <a:ea typeface="Trebuchet MS"/>
                <a:cs typeface="Trebuchet MS"/>
                <a:sym typeface="Trebuchet MS"/>
              </a:endParaRPr>
            </a:p>
          </p:txBody>
        </p:sp>
        <p:sp>
          <p:nvSpPr>
            <p:cNvPr id="165" name="Google Shape;165;p20"/>
            <p:cNvSpPr/>
            <p:nvPr/>
          </p:nvSpPr>
          <p:spPr>
            <a:xfrm>
              <a:off x="4355750" y="2972295"/>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20"/>
            <p:cNvSpPr txBox="1"/>
            <p:nvPr/>
          </p:nvSpPr>
          <p:spPr>
            <a:xfrm>
              <a:off x="4400060" y="3016605"/>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a:solidFill>
                    <a:schemeClr val="lt1"/>
                  </a:solidFill>
                  <a:latin typeface="Trebuchet MS"/>
                  <a:ea typeface="Trebuchet MS"/>
                  <a:cs typeface="Trebuchet MS"/>
                  <a:sym typeface="Trebuchet MS"/>
                </a:rPr>
                <a:t>Data Pre-Processing</a:t>
              </a:r>
              <a:endParaRPr sz="1700" b="0" i="0" u="none" strike="noStrike" cap="none">
                <a:solidFill>
                  <a:schemeClr val="lt1"/>
                </a:solidFill>
                <a:latin typeface="Trebuchet MS"/>
                <a:ea typeface="Trebuchet MS"/>
                <a:cs typeface="Trebuchet MS"/>
                <a:sym typeface="Trebuchet MS"/>
              </a:endParaRPr>
            </a:p>
          </p:txBody>
        </p:sp>
        <p:sp>
          <p:nvSpPr>
            <p:cNvPr id="167" name="Google Shape;167;p20"/>
            <p:cNvSpPr/>
            <p:nvPr/>
          </p:nvSpPr>
          <p:spPr>
            <a:xfrm>
              <a:off x="2425178" y="2972295"/>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20"/>
            <p:cNvSpPr txBox="1"/>
            <p:nvPr/>
          </p:nvSpPr>
          <p:spPr>
            <a:xfrm>
              <a:off x="2469488" y="3016605"/>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a:solidFill>
                    <a:schemeClr val="lt1"/>
                  </a:solidFill>
                  <a:latin typeface="Trebuchet MS"/>
                  <a:ea typeface="Trebuchet MS"/>
                  <a:cs typeface="Trebuchet MS"/>
                  <a:sym typeface="Trebuchet MS"/>
                </a:rPr>
                <a:t>Model Building &amp; Evaluation</a:t>
              </a:r>
              <a:endParaRPr sz="1700" b="0" i="0" u="none" strike="noStrike" cap="none">
                <a:solidFill>
                  <a:schemeClr val="lt1"/>
                </a:solidFill>
                <a:latin typeface="Trebuchet MS"/>
                <a:ea typeface="Trebuchet MS"/>
                <a:cs typeface="Trebuchet MS"/>
                <a:sym typeface="Trebuchet MS"/>
              </a:endParaRPr>
            </a:p>
          </p:txBody>
        </p:sp>
        <p:sp>
          <p:nvSpPr>
            <p:cNvPr id="169" name="Google Shape;169;p20"/>
            <p:cNvSpPr/>
            <p:nvPr/>
          </p:nvSpPr>
          <p:spPr>
            <a:xfrm>
              <a:off x="1828598" y="1136211"/>
              <a:ext cx="1815300" cy="907800"/>
            </a:xfrm>
            <a:prstGeom prst="roundRect">
              <a:avLst>
                <a:gd name="adj" fmla="val 16667"/>
              </a:avLst>
            </a:prstGeom>
            <a:solidFill>
              <a:srgbClr val="5ECBEE"/>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20"/>
            <p:cNvSpPr txBox="1"/>
            <p:nvPr/>
          </p:nvSpPr>
          <p:spPr>
            <a:xfrm>
              <a:off x="1872908" y="1180521"/>
              <a:ext cx="1726800" cy="819000"/>
            </a:xfrm>
            <a:prstGeom prst="rect">
              <a:avLst/>
            </a:prstGeom>
            <a:noFill/>
            <a:ln>
              <a:noFill/>
            </a:ln>
          </p:spPr>
          <p:txBody>
            <a:bodyPr spcFirstLastPara="1" wrap="square" lIns="64750" tIns="64750" rIns="64750" bIns="64750" anchor="ctr" anchorCtr="0">
              <a:noAutofit/>
            </a:bodyPr>
            <a:lstStyle/>
            <a:p>
              <a:pPr marL="0" marR="0" lvl="0" indent="0" algn="ctr" rtl="0">
                <a:lnSpc>
                  <a:spcPct val="90000"/>
                </a:lnSpc>
                <a:spcBef>
                  <a:spcPts val="0"/>
                </a:spcBef>
                <a:spcAft>
                  <a:spcPts val="0"/>
                </a:spcAft>
                <a:buClr>
                  <a:srgbClr val="000000"/>
                </a:buClr>
                <a:buSzPts val="1700"/>
                <a:buFont typeface="Arial"/>
                <a:buNone/>
              </a:pPr>
              <a:r>
                <a:rPr lang="en-US" sz="1700" b="0" i="0" u="none" strike="noStrike" cap="none">
                  <a:solidFill>
                    <a:schemeClr val="lt1"/>
                  </a:solidFill>
                  <a:latin typeface="Trebuchet MS"/>
                  <a:ea typeface="Trebuchet MS"/>
                  <a:cs typeface="Trebuchet MS"/>
                  <a:sym typeface="Trebuchet MS"/>
                </a:rPr>
                <a:t>Business Insights &amp; Understanding</a:t>
              </a:r>
              <a:endParaRPr sz="1700" b="0" i="0" u="none" strike="noStrike" cap="none">
                <a:solidFill>
                  <a:schemeClr val="lt1"/>
                </a:solidFill>
                <a:latin typeface="Trebuchet MS"/>
                <a:ea typeface="Trebuchet MS"/>
                <a:cs typeface="Trebuchet MS"/>
                <a:sym typeface="Trebuchet MS"/>
              </a:endParaRPr>
            </a:p>
          </p:txBody>
        </p:sp>
      </p:grpSp>
      <p:sp>
        <p:nvSpPr>
          <p:cNvPr id="171" name="Google Shape;171;p20"/>
          <p:cNvSpPr txBox="1"/>
          <p:nvPr/>
        </p:nvSpPr>
        <p:spPr>
          <a:xfrm>
            <a:off x="-392825" y="3036725"/>
            <a:ext cx="681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Trebuchet MS"/>
              <a:ea typeface="Trebuchet MS"/>
              <a:cs typeface="Trebuchet MS"/>
              <a:sym typeface="Trebuchet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34605"/>
            <a:ext cx="8596668" cy="1320800"/>
          </a:xfrm>
        </p:spPr>
        <p:txBody>
          <a:bodyPr/>
          <a:lstStyle/>
          <a:p>
            <a:r>
              <a:rPr lang="en-US" dirty="0"/>
              <a:t>Process of Projection and Components Generation</a:t>
            </a:r>
          </a:p>
        </p:txBody>
      </p:sp>
      <p:sp>
        <p:nvSpPr>
          <p:cNvPr id="35" name="TextBox 34">
            <a:extLst>
              <a:ext uri="{FF2B5EF4-FFF2-40B4-BE49-F238E27FC236}">
                <a16:creationId xmlns:a16="http://schemas.microsoft.com/office/drawing/2014/main" id="{020324FC-CEFA-4F92-97C0-9F98FE2BF4FB}"/>
              </a:ext>
            </a:extLst>
          </p:cNvPr>
          <p:cNvSpPr txBox="1"/>
          <p:nvPr/>
        </p:nvSpPr>
        <p:spPr>
          <a:xfrm>
            <a:off x="677334" y="2216905"/>
            <a:ext cx="3001143" cy="276999"/>
          </a:xfrm>
          <a:prstGeom prst="rect">
            <a:avLst/>
          </a:prstGeom>
          <a:noFill/>
        </p:spPr>
        <p:txBody>
          <a:bodyPr wrap="square" rtlCol="0">
            <a:spAutoFit/>
          </a:bodyPr>
          <a:lstStyle/>
          <a:p>
            <a:r>
              <a:rPr lang="en-US" sz="1200" b="1" dirty="0"/>
              <a:t>Create a covariance matrix</a:t>
            </a:r>
            <a:endParaRPr lang="en-IN" sz="1200" b="1" dirty="0"/>
          </a:p>
        </p:txBody>
      </p:sp>
      <p:graphicFrame>
        <p:nvGraphicFramePr>
          <p:cNvPr id="39" name="Table 38">
            <a:extLst>
              <a:ext uri="{FF2B5EF4-FFF2-40B4-BE49-F238E27FC236}">
                <a16:creationId xmlns:a16="http://schemas.microsoft.com/office/drawing/2014/main" id="{EE9438AD-51CF-4A3D-BF55-E4794AF9A14B}"/>
              </a:ext>
            </a:extLst>
          </p:cNvPr>
          <p:cNvGraphicFramePr>
            <a:graphicFrameLocks noGrp="1"/>
          </p:cNvGraphicFramePr>
          <p:nvPr>
            <p:extLst>
              <p:ext uri="{D42A27DB-BD31-4B8C-83A1-F6EECF244321}">
                <p14:modId xmlns:p14="http://schemas.microsoft.com/office/powerpoint/2010/main" val="3197379598"/>
              </p:ext>
            </p:extLst>
          </p:nvPr>
        </p:nvGraphicFramePr>
        <p:xfrm>
          <a:off x="1155735" y="2534431"/>
          <a:ext cx="4571999" cy="1154430"/>
        </p:xfrm>
        <a:graphic>
          <a:graphicData uri="http://schemas.openxmlformats.org/drawingml/2006/table">
            <a:tbl>
              <a:tblPr/>
              <a:tblGrid>
                <a:gridCol w="466112">
                  <a:extLst>
                    <a:ext uri="{9D8B030D-6E8A-4147-A177-3AD203B41FA5}">
                      <a16:colId xmlns:a16="http://schemas.microsoft.com/office/drawing/2014/main" val="2660743984"/>
                    </a:ext>
                  </a:extLst>
                </a:gridCol>
                <a:gridCol w="1000379">
                  <a:extLst>
                    <a:ext uri="{9D8B030D-6E8A-4147-A177-3AD203B41FA5}">
                      <a16:colId xmlns:a16="http://schemas.microsoft.com/office/drawing/2014/main" val="4142741320"/>
                    </a:ext>
                  </a:extLst>
                </a:gridCol>
                <a:gridCol w="776377">
                  <a:extLst>
                    <a:ext uri="{9D8B030D-6E8A-4147-A177-3AD203B41FA5}">
                      <a16:colId xmlns:a16="http://schemas.microsoft.com/office/drawing/2014/main" val="1337510923"/>
                    </a:ext>
                  </a:extLst>
                </a:gridCol>
                <a:gridCol w="776377">
                  <a:extLst>
                    <a:ext uri="{9D8B030D-6E8A-4147-A177-3AD203B41FA5}">
                      <a16:colId xmlns:a16="http://schemas.microsoft.com/office/drawing/2014/main" val="3127147044"/>
                    </a:ext>
                  </a:extLst>
                </a:gridCol>
                <a:gridCol w="776377">
                  <a:extLst>
                    <a:ext uri="{9D8B030D-6E8A-4147-A177-3AD203B41FA5}">
                      <a16:colId xmlns:a16="http://schemas.microsoft.com/office/drawing/2014/main" val="1844119247"/>
                    </a:ext>
                  </a:extLst>
                </a:gridCol>
                <a:gridCol w="776377">
                  <a:extLst>
                    <a:ext uri="{9D8B030D-6E8A-4147-A177-3AD203B41FA5}">
                      <a16:colId xmlns:a16="http://schemas.microsoft.com/office/drawing/2014/main" val="1354183303"/>
                    </a:ext>
                  </a:extLst>
                </a:gridCol>
              </a:tblGrid>
              <a:tr h="190500">
                <a:tc>
                  <a:txBody>
                    <a:bodyPr/>
                    <a:lstStyle/>
                    <a:p>
                      <a:pPr algn="ctr" fontAlgn="b"/>
                      <a:endParaRPr lang="en-IN"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x1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x2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x3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x4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0136382"/>
                  </a:ext>
                </a:extLst>
              </a:tr>
              <a:tr h="190500">
                <a:tc>
                  <a:txBody>
                    <a:bodyPr/>
                    <a:lstStyle/>
                    <a:p>
                      <a:pPr algn="ctr" fontAlgn="b"/>
                      <a:r>
                        <a:rPr lang="en-IN" sz="1200" b="0" i="0" u="none" strike="noStrike">
                          <a:solidFill>
                            <a:srgbClr val="000000"/>
                          </a:solidFill>
                          <a:effectLst/>
                          <a:latin typeface="Calibri" panose="020F0502020204030204" pitchFamily="34" charset="0"/>
                        </a:rPr>
                        <a:t>x1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var(x1)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cov(X1,X2)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cov(X1,X3)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cov(X1,X4)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cov(X1,X5)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6648098"/>
                  </a:ext>
                </a:extLst>
              </a:tr>
              <a:tr h="190500">
                <a:tc>
                  <a:txBody>
                    <a:bodyPr/>
                    <a:lstStyle/>
                    <a:p>
                      <a:pPr algn="ctr" fontAlgn="b"/>
                      <a:r>
                        <a:rPr lang="en-IN" sz="1200" b="0" i="0" u="none" strike="noStrike">
                          <a:solidFill>
                            <a:srgbClr val="000000"/>
                          </a:solidFill>
                          <a:effectLst/>
                          <a:latin typeface="Calibri" panose="020F0502020204030204" pitchFamily="34" charset="0"/>
                        </a:rPr>
                        <a:t>x2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cov(X1,X2)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var(x2)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cov(X2,X3)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cov(X2,X4)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cov(X2,X5)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9954526"/>
                  </a:ext>
                </a:extLst>
              </a:tr>
              <a:tr h="190500">
                <a:tc>
                  <a:txBody>
                    <a:bodyPr/>
                    <a:lstStyle/>
                    <a:p>
                      <a:pPr algn="ctr" fontAlgn="b"/>
                      <a:r>
                        <a:rPr lang="en-IN" sz="1200" b="0" i="0" u="none" strike="noStrike">
                          <a:solidFill>
                            <a:srgbClr val="000000"/>
                          </a:solidFill>
                          <a:effectLst/>
                          <a:latin typeface="Calibri" panose="020F0502020204030204" pitchFamily="34" charset="0"/>
                        </a:rPr>
                        <a:t>x3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cov(X1,X3)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cov(X2,X3)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var(x3)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cov(X3,X4)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cov(X3,X5)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515209"/>
                  </a:ext>
                </a:extLst>
              </a:tr>
              <a:tr h="190500">
                <a:tc>
                  <a:txBody>
                    <a:bodyPr/>
                    <a:lstStyle/>
                    <a:p>
                      <a:pPr algn="ctr" fontAlgn="b"/>
                      <a:r>
                        <a:rPr lang="en-IN" sz="1200" b="0" i="0" u="none" strike="noStrike">
                          <a:solidFill>
                            <a:srgbClr val="000000"/>
                          </a:solidFill>
                          <a:effectLst/>
                          <a:latin typeface="Calibri" panose="020F0502020204030204" pitchFamily="34" charset="0"/>
                        </a:rPr>
                        <a:t>x4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cov(X1,X4)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cov(X2,X4)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cov(X3,X4)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var(x4)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cov(X4,X5)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6489616"/>
                  </a:ext>
                </a:extLst>
              </a:tr>
              <a:tr h="190500">
                <a:tc>
                  <a:txBody>
                    <a:bodyPr/>
                    <a:lstStyle/>
                    <a:p>
                      <a:pPr algn="ctr" fontAlgn="b"/>
                      <a:r>
                        <a:rPr lang="en-IN" sz="1200" b="0" i="0" u="none" strike="noStrike">
                          <a:solidFill>
                            <a:srgbClr val="000000"/>
                          </a:solidFill>
                          <a:effectLst/>
                          <a:latin typeface="Calibri" panose="020F0502020204030204" pitchFamily="34" charset="0"/>
                        </a:rPr>
                        <a:t>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cov(X1,X5)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cov(X2,X5)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cov(X3,X5)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cov(X4,X5)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panose="020F0502020204030204" pitchFamily="34" charset="0"/>
                        </a:rPr>
                        <a:t>var(x5)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5709280"/>
                  </a:ext>
                </a:extLst>
              </a:tr>
            </a:tbl>
          </a:graphicData>
        </a:graphic>
      </p:graphicFrame>
      <p:graphicFrame>
        <p:nvGraphicFramePr>
          <p:cNvPr id="41" name="Table 40">
            <a:extLst>
              <a:ext uri="{FF2B5EF4-FFF2-40B4-BE49-F238E27FC236}">
                <a16:creationId xmlns:a16="http://schemas.microsoft.com/office/drawing/2014/main" id="{31E5C834-AF9A-4ACE-95BD-7E1ADBF960F7}"/>
              </a:ext>
            </a:extLst>
          </p:cNvPr>
          <p:cNvGraphicFramePr>
            <a:graphicFrameLocks noGrp="1"/>
          </p:cNvGraphicFramePr>
          <p:nvPr>
            <p:extLst>
              <p:ext uri="{D42A27DB-BD31-4B8C-83A1-F6EECF244321}">
                <p14:modId xmlns:p14="http://schemas.microsoft.com/office/powerpoint/2010/main" val="913019049"/>
              </p:ext>
            </p:extLst>
          </p:nvPr>
        </p:nvGraphicFramePr>
        <p:xfrm>
          <a:off x="1951917" y="4484163"/>
          <a:ext cx="2949678" cy="1154430"/>
        </p:xfrm>
        <a:graphic>
          <a:graphicData uri="http://schemas.openxmlformats.org/drawingml/2006/table">
            <a:tbl>
              <a:tblPr/>
              <a:tblGrid>
                <a:gridCol w="449289">
                  <a:extLst>
                    <a:ext uri="{9D8B030D-6E8A-4147-A177-3AD203B41FA5}">
                      <a16:colId xmlns:a16="http://schemas.microsoft.com/office/drawing/2014/main" val="746982668"/>
                    </a:ext>
                  </a:extLst>
                </a:gridCol>
                <a:gridCol w="468823">
                  <a:extLst>
                    <a:ext uri="{9D8B030D-6E8A-4147-A177-3AD203B41FA5}">
                      <a16:colId xmlns:a16="http://schemas.microsoft.com/office/drawing/2014/main" val="1128942565"/>
                    </a:ext>
                  </a:extLst>
                </a:gridCol>
                <a:gridCol w="410221">
                  <a:extLst>
                    <a:ext uri="{9D8B030D-6E8A-4147-A177-3AD203B41FA5}">
                      <a16:colId xmlns:a16="http://schemas.microsoft.com/office/drawing/2014/main" val="3556137894"/>
                    </a:ext>
                  </a:extLst>
                </a:gridCol>
                <a:gridCol w="449289">
                  <a:extLst>
                    <a:ext uri="{9D8B030D-6E8A-4147-A177-3AD203B41FA5}">
                      <a16:colId xmlns:a16="http://schemas.microsoft.com/office/drawing/2014/main" val="1569309982"/>
                    </a:ext>
                  </a:extLst>
                </a:gridCol>
                <a:gridCol w="410220">
                  <a:extLst>
                    <a:ext uri="{9D8B030D-6E8A-4147-A177-3AD203B41FA5}">
                      <a16:colId xmlns:a16="http://schemas.microsoft.com/office/drawing/2014/main" val="1603524594"/>
                    </a:ext>
                  </a:extLst>
                </a:gridCol>
                <a:gridCol w="761836">
                  <a:extLst>
                    <a:ext uri="{9D8B030D-6E8A-4147-A177-3AD203B41FA5}">
                      <a16:colId xmlns:a16="http://schemas.microsoft.com/office/drawing/2014/main" val="3666533465"/>
                    </a:ext>
                  </a:extLst>
                </a:gridCol>
              </a:tblGrid>
              <a:tr h="190500">
                <a:tc>
                  <a:txBody>
                    <a:bodyPr/>
                    <a:lstStyle/>
                    <a:p>
                      <a:pPr algn="ctr" fontAlgn="b"/>
                      <a:endParaRPr lang="en-IN" sz="12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x1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x2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x3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x4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6128584"/>
                  </a:ext>
                </a:extLst>
              </a:tr>
              <a:tr h="190500">
                <a:tc>
                  <a:txBody>
                    <a:bodyPr/>
                    <a:lstStyle/>
                    <a:p>
                      <a:pPr algn="ctr" fontAlgn="b"/>
                      <a:r>
                        <a:rPr lang="en-IN" sz="1200" b="0" i="0" u="none" strike="noStrike">
                          <a:solidFill>
                            <a:srgbClr val="000000"/>
                          </a:solidFill>
                          <a:effectLst/>
                          <a:latin typeface="Calibri" panose="020F0502020204030204" pitchFamily="34" charset="0"/>
                        </a:rPr>
                        <a:t>x1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1657653"/>
                  </a:ext>
                </a:extLst>
              </a:tr>
              <a:tr h="190500">
                <a:tc>
                  <a:txBody>
                    <a:bodyPr/>
                    <a:lstStyle/>
                    <a:p>
                      <a:pPr algn="ctr" fontAlgn="b"/>
                      <a:r>
                        <a:rPr lang="en-IN" sz="1200" b="0" i="0" u="none" strike="noStrike">
                          <a:solidFill>
                            <a:srgbClr val="000000"/>
                          </a:solidFill>
                          <a:effectLst/>
                          <a:latin typeface="Calibri" panose="020F0502020204030204" pitchFamily="34" charset="0"/>
                        </a:rPr>
                        <a:t>x2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panose="020F0502020204030204" pitchFamily="34" charset="0"/>
                        </a:rPr>
                        <a:t>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5545679"/>
                  </a:ext>
                </a:extLst>
              </a:tr>
              <a:tr h="190500">
                <a:tc>
                  <a:txBody>
                    <a:bodyPr/>
                    <a:lstStyle/>
                    <a:p>
                      <a:pPr algn="ctr" fontAlgn="b"/>
                      <a:r>
                        <a:rPr lang="en-IN" sz="1200" b="0" i="0" u="none" strike="noStrike">
                          <a:solidFill>
                            <a:srgbClr val="000000"/>
                          </a:solidFill>
                          <a:effectLst/>
                          <a:latin typeface="Calibri" panose="020F0502020204030204" pitchFamily="34" charset="0"/>
                        </a:rPr>
                        <a:t>x3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2762640"/>
                  </a:ext>
                </a:extLst>
              </a:tr>
              <a:tr h="190500">
                <a:tc>
                  <a:txBody>
                    <a:bodyPr/>
                    <a:lstStyle/>
                    <a:p>
                      <a:pPr algn="ctr" fontAlgn="b"/>
                      <a:r>
                        <a:rPr lang="en-IN" sz="1200" b="0" i="0" u="none" strike="noStrike">
                          <a:solidFill>
                            <a:srgbClr val="000000"/>
                          </a:solidFill>
                          <a:effectLst/>
                          <a:latin typeface="Calibri" panose="020F0502020204030204" pitchFamily="34" charset="0"/>
                        </a:rPr>
                        <a:t>x4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3231894"/>
                  </a:ext>
                </a:extLst>
              </a:tr>
              <a:tr h="190500">
                <a:tc>
                  <a:txBody>
                    <a:bodyPr/>
                    <a:lstStyle/>
                    <a:p>
                      <a:pPr algn="ctr" fontAlgn="b"/>
                      <a:r>
                        <a:rPr lang="en-IN" sz="1200" b="0" i="0" u="none" strike="noStrike">
                          <a:solidFill>
                            <a:srgbClr val="000000"/>
                          </a:solidFill>
                          <a:effectLst/>
                          <a:latin typeface="Calibri" panose="020F0502020204030204" pitchFamily="34" charset="0"/>
                        </a:rPr>
                        <a:t>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a:solidFill>
                            <a:srgbClr val="000000"/>
                          </a:solidFill>
                          <a:effectLst/>
                          <a:latin typeface="Calibri" panose="020F050202020403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200" b="0" i="0" u="none" strike="noStrike" dirty="0">
                          <a:solidFill>
                            <a:srgbClr val="000000"/>
                          </a:solidFill>
                          <a:effectLst/>
                          <a:latin typeface="Calibri" panose="020F0502020204030204" pitchFamily="34" charset="0"/>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7509649"/>
                  </a:ext>
                </a:extLst>
              </a:tr>
            </a:tbl>
          </a:graphicData>
        </a:graphic>
      </p:graphicFrame>
      <p:sp>
        <p:nvSpPr>
          <p:cNvPr id="42" name="TextBox 41">
            <a:extLst>
              <a:ext uri="{FF2B5EF4-FFF2-40B4-BE49-F238E27FC236}">
                <a16:creationId xmlns:a16="http://schemas.microsoft.com/office/drawing/2014/main" id="{76183D3F-9056-45DC-935F-3E4DB37FCEF2}"/>
              </a:ext>
            </a:extLst>
          </p:cNvPr>
          <p:cNvSpPr txBox="1"/>
          <p:nvPr/>
        </p:nvSpPr>
        <p:spPr>
          <a:xfrm>
            <a:off x="986259" y="4784379"/>
            <a:ext cx="1441383" cy="276999"/>
          </a:xfrm>
          <a:prstGeom prst="rect">
            <a:avLst/>
          </a:prstGeom>
          <a:noFill/>
        </p:spPr>
        <p:txBody>
          <a:bodyPr wrap="square" rtlCol="0">
            <a:spAutoFit/>
          </a:bodyPr>
          <a:lstStyle/>
          <a:p>
            <a:r>
              <a:rPr lang="en-US" sz="1200" b="1" dirty="0"/>
              <a:t>Example</a:t>
            </a:r>
            <a:endParaRPr lang="en-IN" sz="1200" b="1" dirty="0"/>
          </a:p>
        </p:txBody>
      </p:sp>
      <p:sp>
        <p:nvSpPr>
          <p:cNvPr id="43" name="Arrow: Right 42">
            <a:extLst>
              <a:ext uri="{FF2B5EF4-FFF2-40B4-BE49-F238E27FC236}">
                <a16:creationId xmlns:a16="http://schemas.microsoft.com/office/drawing/2014/main" id="{4C395A64-AF19-4081-90A0-668F2E80C048}"/>
              </a:ext>
            </a:extLst>
          </p:cNvPr>
          <p:cNvSpPr/>
          <p:nvPr/>
        </p:nvSpPr>
        <p:spPr>
          <a:xfrm rot="5552247">
            <a:off x="3265342" y="3894447"/>
            <a:ext cx="604972" cy="3841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330BFA0C-A4BD-4F03-9DF2-EEFA7C5DE906}"/>
              </a:ext>
            </a:extLst>
          </p:cNvPr>
          <p:cNvSpPr/>
          <p:nvPr/>
        </p:nvSpPr>
        <p:spPr>
          <a:xfrm rot="19304843">
            <a:off x="6081430" y="3636541"/>
            <a:ext cx="1236906" cy="3818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86BCFA8F-94C9-4DB2-A02A-B578EF3E25E3}"/>
              </a:ext>
            </a:extLst>
          </p:cNvPr>
          <p:cNvSpPr/>
          <p:nvPr/>
        </p:nvSpPr>
        <p:spPr>
          <a:xfrm rot="2647141">
            <a:off x="6178287" y="4664103"/>
            <a:ext cx="1091505" cy="5399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569FF4C1-1969-4467-A147-5F54FD0174A6}"/>
              </a:ext>
            </a:extLst>
          </p:cNvPr>
          <p:cNvSpPr txBox="1"/>
          <p:nvPr/>
        </p:nvSpPr>
        <p:spPr>
          <a:xfrm>
            <a:off x="8598310" y="2942371"/>
            <a:ext cx="2437955" cy="369332"/>
          </a:xfrm>
          <a:prstGeom prst="rect">
            <a:avLst/>
          </a:prstGeom>
          <a:noFill/>
        </p:spPr>
        <p:txBody>
          <a:bodyPr wrap="square">
            <a:spAutoFit/>
          </a:bodyPr>
          <a:lstStyle/>
          <a:p>
            <a:r>
              <a:rPr lang="el-GR" sz="1800" b="1" dirty="0"/>
              <a:t>Λ</a:t>
            </a:r>
            <a:r>
              <a:rPr lang="en-US" sz="1800" b="1" dirty="0"/>
              <a:t>1,</a:t>
            </a:r>
            <a:r>
              <a:rPr lang="el-GR" sz="1800" b="1" dirty="0"/>
              <a:t> λ</a:t>
            </a:r>
            <a:r>
              <a:rPr lang="en-IN" dirty="0"/>
              <a:t>2,</a:t>
            </a:r>
            <a:r>
              <a:rPr lang="el-GR" sz="1800" b="1" dirty="0"/>
              <a:t> λ</a:t>
            </a:r>
            <a:r>
              <a:rPr lang="en-IN" sz="1800" b="1" dirty="0"/>
              <a:t>3,</a:t>
            </a:r>
            <a:r>
              <a:rPr lang="el-GR" sz="1800" b="1" dirty="0"/>
              <a:t> λ</a:t>
            </a:r>
            <a:r>
              <a:rPr lang="en-IN" sz="1800" b="1" dirty="0"/>
              <a:t>4</a:t>
            </a:r>
            <a:r>
              <a:rPr lang="en-IN" b="1" dirty="0"/>
              <a:t>,</a:t>
            </a:r>
            <a:r>
              <a:rPr lang="el-GR" sz="1800" b="1" dirty="0"/>
              <a:t> λ</a:t>
            </a:r>
            <a:r>
              <a:rPr lang="en-IN" sz="1800" b="1" dirty="0"/>
              <a:t>5</a:t>
            </a:r>
            <a:endParaRPr lang="en-IN" dirty="0"/>
          </a:p>
        </p:txBody>
      </p:sp>
      <p:sp>
        <p:nvSpPr>
          <p:cNvPr id="26" name="TextBox 25">
            <a:extLst>
              <a:ext uri="{FF2B5EF4-FFF2-40B4-BE49-F238E27FC236}">
                <a16:creationId xmlns:a16="http://schemas.microsoft.com/office/drawing/2014/main" id="{5DBF59E5-7805-4CC9-BE6C-AA91D194413C}"/>
              </a:ext>
            </a:extLst>
          </p:cNvPr>
          <p:cNvSpPr txBox="1"/>
          <p:nvPr/>
        </p:nvSpPr>
        <p:spPr>
          <a:xfrm>
            <a:off x="7773430" y="2634594"/>
            <a:ext cx="4254538" cy="307777"/>
          </a:xfrm>
          <a:prstGeom prst="rect">
            <a:avLst/>
          </a:prstGeom>
          <a:noFill/>
        </p:spPr>
        <p:txBody>
          <a:bodyPr wrap="square">
            <a:spAutoFit/>
          </a:bodyPr>
          <a:lstStyle/>
          <a:p>
            <a:r>
              <a:rPr lang="en-US" sz="1400" dirty="0"/>
              <a:t>Extract </a:t>
            </a:r>
            <a:r>
              <a:rPr lang="en-US" sz="1400" dirty="0" err="1">
                <a:solidFill>
                  <a:srgbClr val="FF0000"/>
                </a:solidFill>
              </a:rPr>
              <a:t>Eigan</a:t>
            </a:r>
            <a:r>
              <a:rPr lang="en-US" sz="1400" dirty="0">
                <a:solidFill>
                  <a:srgbClr val="FF0000"/>
                </a:solidFill>
              </a:rPr>
              <a:t> Values</a:t>
            </a:r>
            <a:r>
              <a:rPr lang="en-US" sz="1400" dirty="0"/>
              <a:t> by solving determinants</a:t>
            </a:r>
            <a:endParaRPr lang="en-IN" sz="1400" dirty="0"/>
          </a:p>
        </p:txBody>
      </p:sp>
      <p:sp>
        <p:nvSpPr>
          <p:cNvPr id="27" name="TextBox 26">
            <a:extLst>
              <a:ext uri="{FF2B5EF4-FFF2-40B4-BE49-F238E27FC236}">
                <a16:creationId xmlns:a16="http://schemas.microsoft.com/office/drawing/2014/main" id="{6FBFAEAE-9DD3-4853-84B5-16FCFC1654D5}"/>
              </a:ext>
            </a:extLst>
          </p:cNvPr>
          <p:cNvSpPr txBox="1"/>
          <p:nvPr/>
        </p:nvSpPr>
        <p:spPr>
          <a:xfrm>
            <a:off x="7690018" y="5048486"/>
            <a:ext cx="4254538" cy="738664"/>
          </a:xfrm>
          <a:prstGeom prst="rect">
            <a:avLst/>
          </a:prstGeom>
          <a:noFill/>
        </p:spPr>
        <p:txBody>
          <a:bodyPr wrap="square">
            <a:spAutoFit/>
          </a:bodyPr>
          <a:lstStyle/>
          <a:p>
            <a:r>
              <a:rPr lang="en-US" sz="1400" dirty="0"/>
              <a:t>Use </a:t>
            </a:r>
            <a:r>
              <a:rPr lang="en-US" sz="1400" dirty="0" err="1"/>
              <a:t>Eigan</a:t>
            </a:r>
            <a:r>
              <a:rPr lang="en-US" sz="1400" dirty="0"/>
              <a:t> values to solve transformation</a:t>
            </a:r>
          </a:p>
          <a:p>
            <a:r>
              <a:rPr lang="en-US" sz="1400" dirty="0" err="1">
                <a:solidFill>
                  <a:srgbClr val="FF0000"/>
                </a:solidFill>
              </a:rPr>
              <a:t>Eigan</a:t>
            </a:r>
            <a:r>
              <a:rPr lang="en-US" sz="1400" dirty="0">
                <a:solidFill>
                  <a:srgbClr val="FF0000"/>
                </a:solidFill>
              </a:rPr>
              <a:t> Vector </a:t>
            </a:r>
            <a:r>
              <a:rPr lang="en-US" sz="1400" dirty="0"/>
              <a:t>V1,v2,v3,v4,v5</a:t>
            </a:r>
            <a:endParaRPr lang="en-IN" sz="1400" dirty="0">
              <a:solidFill>
                <a:srgbClr val="FF0000"/>
              </a:solidFill>
            </a:endParaRPr>
          </a:p>
          <a:p>
            <a:endParaRPr lang="en-IN" sz="1400" dirty="0"/>
          </a:p>
        </p:txBody>
      </p:sp>
      <p:sp>
        <p:nvSpPr>
          <p:cNvPr id="9" name="TextBox 8">
            <a:extLst>
              <a:ext uri="{FF2B5EF4-FFF2-40B4-BE49-F238E27FC236}">
                <a16:creationId xmlns:a16="http://schemas.microsoft.com/office/drawing/2014/main" id="{7586CA38-B319-42A6-A9C1-32F796E373A0}"/>
              </a:ext>
            </a:extLst>
          </p:cNvPr>
          <p:cNvSpPr txBox="1"/>
          <p:nvPr/>
        </p:nvSpPr>
        <p:spPr>
          <a:xfrm>
            <a:off x="7421545" y="5868407"/>
            <a:ext cx="5161354" cy="523220"/>
          </a:xfrm>
          <a:prstGeom prst="rect">
            <a:avLst/>
          </a:prstGeom>
          <a:noFill/>
        </p:spPr>
        <p:txBody>
          <a:bodyPr wrap="square" rtlCol="0">
            <a:spAutoFit/>
          </a:bodyPr>
          <a:lstStyle/>
          <a:p>
            <a:r>
              <a:rPr lang="en-US" sz="1400" dirty="0"/>
              <a:t>(5X5 Covariance matrix)(V1,V2,V3,V4,V5) = </a:t>
            </a:r>
          </a:p>
          <a:p>
            <a:r>
              <a:rPr lang="en-US" sz="1400" dirty="0"/>
              <a:t>(</a:t>
            </a:r>
            <a:r>
              <a:rPr lang="el-GR" sz="1400" b="1" dirty="0"/>
              <a:t>Λ</a:t>
            </a:r>
            <a:r>
              <a:rPr lang="en-US" sz="1400" b="1" dirty="0"/>
              <a:t>1</a:t>
            </a:r>
            <a:r>
              <a:rPr lang="en-US" sz="1400" dirty="0"/>
              <a:t>)(V1,V2,V3,V4,V5)</a:t>
            </a:r>
            <a:endParaRPr lang="en-IN" sz="1400" dirty="0"/>
          </a:p>
        </p:txBody>
      </p:sp>
    </p:spTree>
    <p:extLst>
      <p:ext uri="{BB962C8B-B14F-4D97-AF65-F5344CB8AC3E}">
        <p14:creationId xmlns:p14="http://schemas.microsoft.com/office/powerpoint/2010/main" val="545268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34605"/>
            <a:ext cx="8596668" cy="1320800"/>
          </a:xfrm>
        </p:spPr>
        <p:txBody>
          <a:bodyPr/>
          <a:lstStyle/>
          <a:p>
            <a:r>
              <a:rPr lang="en-US" dirty="0"/>
              <a:t>Process of Projection and Components Generation</a:t>
            </a:r>
          </a:p>
        </p:txBody>
      </p:sp>
      <p:sp>
        <p:nvSpPr>
          <p:cNvPr id="25" name="TextBox 24">
            <a:extLst>
              <a:ext uri="{FF2B5EF4-FFF2-40B4-BE49-F238E27FC236}">
                <a16:creationId xmlns:a16="http://schemas.microsoft.com/office/drawing/2014/main" id="{603CB09B-8A08-4CF4-963B-376B0FB99527}"/>
              </a:ext>
            </a:extLst>
          </p:cNvPr>
          <p:cNvSpPr txBox="1"/>
          <p:nvPr/>
        </p:nvSpPr>
        <p:spPr>
          <a:xfrm>
            <a:off x="811323" y="3818502"/>
            <a:ext cx="3327676" cy="1754326"/>
          </a:xfrm>
          <a:prstGeom prst="rect">
            <a:avLst/>
          </a:prstGeom>
          <a:noFill/>
          <a:ln>
            <a:solidFill>
              <a:schemeClr val="tx1"/>
            </a:solidFill>
          </a:ln>
        </p:spPr>
        <p:txBody>
          <a:bodyPr wrap="square">
            <a:spAutoFit/>
          </a:bodyPr>
          <a:lstStyle/>
          <a:p>
            <a:r>
              <a:rPr lang="en-US" sz="1800" dirty="0" err="1"/>
              <a:t>Eigan</a:t>
            </a:r>
            <a:r>
              <a:rPr lang="en-US" sz="1800" dirty="0"/>
              <a:t> Vector </a:t>
            </a:r>
            <a:endParaRPr lang="en-IN" sz="1800" dirty="0"/>
          </a:p>
          <a:p>
            <a:r>
              <a:rPr lang="en-US" dirty="0"/>
              <a:t>V1,v2,v3,v4,v5</a:t>
            </a:r>
          </a:p>
          <a:p>
            <a:endParaRPr lang="en-US" dirty="0"/>
          </a:p>
          <a:p>
            <a:r>
              <a:rPr lang="en-US" dirty="0"/>
              <a:t>e.g. V1 = (3,4,1.2,5,32)</a:t>
            </a:r>
          </a:p>
          <a:p>
            <a:endParaRPr lang="en-US" dirty="0"/>
          </a:p>
          <a:p>
            <a:r>
              <a:rPr lang="en-US" b="1" dirty="0"/>
              <a:t>Each vector is orthogonal</a:t>
            </a:r>
            <a:endParaRPr lang="en-IN" b="1" dirty="0"/>
          </a:p>
        </p:txBody>
      </p:sp>
      <p:sp>
        <p:nvSpPr>
          <p:cNvPr id="26" name="TextBox 25">
            <a:extLst>
              <a:ext uri="{FF2B5EF4-FFF2-40B4-BE49-F238E27FC236}">
                <a16:creationId xmlns:a16="http://schemas.microsoft.com/office/drawing/2014/main" id="{5DBF59E5-7805-4CC9-BE6C-AA91D194413C}"/>
              </a:ext>
            </a:extLst>
          </p:cNvPr>
          <p:cNvSpPr txBox="1"/>
          <p:nvPr/>
        </p:nvSpPr>
        <p:spPr>
          <a:xfrm>
            <a:off x="753195" y="2634594"/>
            <a:ext cx="2191516" cy="923330"/>
          </a:xfrm>
          <a:prstGeom prst="rect">
            <a:avLst/>
          </a:prstGeom>
          <a:noFill/>
          <a:ln>
            <a:solidFill>
              <a:schemeClr val="tx1"/>
            </a:solidFill>
          </a:ln>
        </p:spPr>
        <p:txBody>
          <a:bodyPr wrap="square">
            <a:spAutoFit/>
          </a:bodyPr>
          <a:lstStyle/>
          <a:p>
            <a:r>
              <a:rPr lang="en-US" dirty="0" err="1"/>
              <a:t>Eigan</a:t>
            </a:r>
            <a:r>
              <a:rPr lang="en-US" dirty="0"/>
              <a:t> Values</a:t>
            </a:r>
          </a:p>
          <a:p>
            <a:r>
              <a:rPr lang="el-GR" sz="1800" dirty="0"/>
              <a:t>Λ</a:t>
            </a:r>
            <a:r>
              <a:rPr lang="en-US" sz="1800" dirty="0"/>
              <a:t>1,</a:t>
            </a:r>
            <a:r>
              <a:rPr lang="el-GR" sz="1800" dirty="0"/>
              <a:t> λ</a:t>
            </a:r>
            <a:r>
              <a:rPr lang="en-IN" dirty="0"/>
              <a:t>2,</a:t>
            </a:r>
            <a:r>
              <a:rPr lang="el-GR" sz="1800" dirty="0"/>
              <a:t> λ</a:t>
            </a:r>
            <a:r>
              <a:rPr lang="en-IN" sz="1800" dirty="0"/>
              <a:t>3,</a:t>
            </a:r>
            <a:r>
              <a:rPr lang="el-GR" sz="1800" dirty="0"/>
              <a:t> λ</a:t>
            </a:r>
            <a:r>
              <a:rPr lang="en-IN" sz="1800" dirty="0"/>
              <a:t>4</a:t>
            </a:r>
            <a:r>
              <a:rPr lang="en-IN" dirty="0"/>
              <a:t>,</a:t>
            </a:r>
            <a:r>
              <a:rPr lang="el-GR" sz="1800" dirty="0"/>
              <a:t> λ</a:t>
            </a:r>
            <a:r>
              <a:rPr lang="en-IN" sz="1800" dirty="0"/>
              <a:t>5</a:t>
            </a:r>
            <a:endParaRPr lang="en-IN" dirty="0"/>
          </a:p>
          <a:p>
            <a:endParaRPr lang="en-IN" dirty="0"/>
          </a:p>
        </p:txBody>
      </p:sp>
      <p:cxnSp>
        <p:nvCxnSpPr>
          <p:cNvPr id="23" name="Straight Arrow Connector 22">
            <a:extLst>
              <a:ext uri="{FF2B5EF4-FFF2-40B4-BE49-F238E27FC236}">
                <a16:creationId xmlns:a16="http://schemas.microsoft.com/office/drawing/2014/main" id="{BF09680D-4B43-42FA-83D0-69599710D45C}"/>
              </a:ext>
            </a:extLst>
          </p:cNvPr>
          <p:cNvCxnSpPr/>
          <p:nvPr/>
        </p:nvCxnSpPr>
        <p:spPr>
          <a:xfrm flipV="1">
            <a:off x="5648624" y="4439256"/>
            <a:ext cx="0" cy="162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1FE6886-F898-4945-816C-5913ED29C572}"/>
              </a:ext>
            </a:extLst>
          </p:cNvPr>
          <p:cNvCxnSpPr>
            <a:cxnSpLocks/>
          </p:cNvCxnSpPr>
          <p:nvPr/>
        </p:nvCxnSpPr>
        <p:spPr>
          <a:xfrm flipV="1">
            <a:off x="5648624" y="4689978"/>
            <a:ext cx="1082102" cy="1369793"/>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E4CBCA0-E1F1-4351-8E10-2B7A10E1D4AB}"/>
              </a:ext>
            </a:extLst>
          </p:cNvPr>
          <p:cNvCxnSpPr>
            <a:cxnSpLocks/>
          </p:cNvCxnSpPr>
          <p:nvPr/>
        </p:nvCxnSpPr>
        <p:spPr>
          <a:xfrm flipV="1">
            <a:off x="5655457" y="5655998"/>
            <a:ext cx="938436" cy="40377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2B3123D-1698-429F-9B29-B127C57E36C7}"/>
              </a:ext>
            </a:extLst>
          </p:cNvPr>
          <p:cNvCxnSpPr>
            <a:cxnSpLocks/>
          </p:cNvCxnSpPr>
          <p:nvPr/>
        </p:nvCxnSpPr>
        <p:spPr>
          <a:xfrm flipH="1">
            <a:off x="5427407" y="6059771"/>
            <a:ext cx="228050" cy="72447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E97F4F9-DB42-4924-A71F-C7AD0373761C}"/>
              </a:ext>
            </a:extLst>
          </p:cNvPr>
          <p:cNvCxnSpPr>
            <a:cxnSpLocks/>
          </p:cNvCxnSpPr>
          <p:nvPr/>
        </p:nvCxnSpPr>
        <p:spPr>
          <a:xfrm flipH="1" flipV="1">
            <a:off x="4596020" y="5469184"/>
            <a:ext cx="1044128" cy="55617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E7EAF3B-75F7-440A-8C85-C988C633F279}"/>
              </a:ext>
            </a:extLst>
          </p:cNvPr>
          <p:cNvCxnSpPr/>
          <p:nvPr/>
        </p:nvCxnSpPr>
        <p:spPr>
          <a:xfrm flipV="1">
            <a:off x="5648625" y="4439256"/>
            <a:ext cx="0" cy="162051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823E33F-D331-45FB-9FC2-AC779432C5EB}"/>
              </a:ext>
            </a:extLst>
          </p:cNvPr>
          <p:cNvCxnSpPr>
            <a:cxnSpLocks/>
          </p:cNvCxnSpPr>
          <p:nvPr/>
        </p:nvCxnSpPr>
        <p:spPr>
          <a:xfrm flipV="1">
            <a:off x="5648625" y="4689978"/>
            <a:ext cx="1082102" cy="136979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F815FDB-104B-4C44-AB4F-C6B92DBF732E}"/>
              </a:ext>
            </a:extLst>
          </p:cNvPr>
          <p:cNvSpPr txBox="1"/>
          <p:nvPr/>
        </p:nvSpPr>
        <p:spPr>
          <a:xfrm>
            <a:off x="4975668" y="4104929"/>
            <a:ext cx="2545493" cy="369332"/>
          </a:xfrm>
          <a:prstGeom prst="rect">
            <a:avLst/>
          </a:prstGeom>
          <a:noFill/>
        </p:spPr>
        <p:txBody>
          <a:bodyPr wrap="square">
            <a:spAutoFit/>
          </a:bodyPr>
          <a:lstStyle/>
          <a:p>
            <a:r>
              <a:rPr lang="en-US" sz="1800" dirty="0"/>
              <a:t>Original 5 D Plane</a:t>
            </a:r>
            <a:endParaRPr lang="en-IN" sz="1800" dirty="0"/>
          </a:p>
        </p:txBody>
      </p:sp>
      <p:graphicFrame>
        <p:nvGraphicFramePr>
          <p:cNvPr id="5" name="Table 4">
            <a:extLst>
              <a:ext uri="{FF2B5EF4-FFF2-40B4-BE49-F238E27FC236}">
                <a16:creationId xmlns:a16="http://schemas.microsoft.com/office/drawing/2014/main" id="{F0C52D9D-89DD-492E-A12B-703D6F144251}"/>
              </a:ext>
            </a:extLst>
          </p:cNvPr>
          <p:cNvGraphicFramePr>
            <a:graphicFrameLocks noGrp="1"/>
          </p:cNvGraphicFramePr>
          <p:nvPr>
            <p:extLst>
              <p:ext uri="{D42A27DB-BD31-4B8C-83A1-F6EECF244321}">
                <p14:modId xmlns:p14="http://schemas.microsoft.com/office/powerpoint/2010/main" val="3446287866"/>
              </p:ext>
            </p:extLst>
          </p:nvPr>
        </p:nvGraphicFramePr>
        <p:xfrm>
          <a:off x="5007733" y="2157242"/>
          <a:ext cx="1219200" cy="952500"/>
        </p:xfrm>
        <a:graphic>
          <a:graphicData uri="http://schemas.openxmlformats.org/drawingml/2006/table">
            <a:tbl>
              <a:tblPr/>
              <a:tblGrid>
                <a:gridCol w="609600">
                  <a:extLst>
                    <a:ext uri="{9D8B030D-6E8A-4147-A177-3AD203B41FA5}">
                      <a16:colId xmlns:a16="http://schemas.microsoft.com/office/drawing/2014/main" val="2341052756"/>
                    </a:ext>
                  </a:extLst>
                </a:gridCol>
                <a:gridCol w="609600">
                  <a:extLst>
                    <a:ext uri="{9D8B030D-6E8A-4147-A177-3AD203B41FA5}">
                      <a16:colId xmlns:a16="http://schemas.microsoft.com/office/drawing/2014/main" val="1163318137"/>
                    </a:ext>
                  </a:extLst>
                </a:gridCol>
              </a:tblGrid>
              <a:tr h="190500">
                <a:tc>
                  <a:txBody>
                    <a:bodyPr/>
                    <a:lstStyle/>
                    <a:p>
                      <a:pPr algn="l" fontAlgn="b"/>
                      <a:r>
                        <a:rPr lang="el-GR" sz="1100" b="0" i="0" u="none" strike="noStrike" dirty="0">
                          <a:solidFill>
                            <a:srgbClr val="000000"/>
                          </a:solidFill>
                          <a:effectLst/>
                          <a:latin typeface="Calibri" panose="020F0502020204030204" pitchFamily="34" charset="0"/>
                        </a:rPr>
                        <a:t>λ1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v1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445729837"/>
                  </a:ext>
                </a:extLst>
              </a:tr>
              <a:tr h="190500">
                <a:tc>
                  <a:txBody>
                    <a:bodyPr/>
                    <a:lstStyle/>
                    <a:p>
                      <a:pPr algn="l" fontAlgn="b"/>
                      <a:r>
                        <a:rPr lang="el-GR" sz="1100" b="0" i="0" u="none" strike="noStrike" dirty="0">
                          <a:solidFill>
                            <a:srgbClr val="000000"/>
                          </a:solidFill>
                          <a:effectLst/>
                          <a:latin typeface="Calibri" panose="020F0502020204030204" pitchFamily="34" charset="0"/>
                        </a:rPr>
                        <a:t>λ2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v2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15008794"/>
                  </a:ext>
                </a:extLst>
              </a:tr>
              <a:tr h="190500">
                <a:tc>
                  <a:txBody>
                    <a:bodyPr/>
                    <a:lstStyle/>
                    <a:p>
                      <a:pPr algn="l" fontAlgn="b"/>
                      <a:r>
                        <a:rPr lang="el-GR" sz="1100" b="0" i="0" u="none" strike="noStrike" dirty="0">
                          <a:solidFill>
                            <a:srgbClr val="000000"/>
                          </a:solidFill>
                          <a:effectLst/>
                          <a:latin typeface="Calibri" panose="020F0502020204030204" pitchFamily="34" charset="0"/>
                        </a:rPr>
                        <a:t>λ3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v3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693953899"/>
                  </a:ext>
                </a:extLst>
              </a:tr>
              <a:tr h="190500">
                <a:tc>
                  <a:txBody>
                    <a:bodyPr/>
                    <a:lstStyle/>
                    <a:p>
                      <a:pPr algn="l" fontAlgn="b"/>
                      <a:r>
                        <a:rPr lang="el-GR" sz="1100" b="0" i="0" u="none" strike="noStrike" dirty="0">
                          <a:solidFill>
                            <a:srgbClr val="000000"/>
                          </a:solidFill>
                          <a:effectLst/>
                          <a:latin typeface="Calibri" panose="020F0502020204030204" pitchFamily="34" charset="0"/>
                        </a:rPr>
                        <a:t>Λ4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r>
                        <a:rPr lang="en-IN" sz="1100" b="0" i="0" u="none" strike="noStrike" dirty="0">
                          <a:solidFill>
                            <a:srgbClr val="000000"/>
                          </a:solidFill>
                          <a:effectLst/>
                          <a:latin typeface="Calibri" panose="020F0502020204030204" pitchFamily="34" charset="0"/>
                        </a:rPr>
                        <a:t>v4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032431508"/>
                  </a:ext>
                </a:extLst>
              </a:tr>
              <a:tr h="190500">
                <a:tc>
                  <a:txBody>
                    <a:bodyPr/>
                    <a:lstStyle/>
                    <a:p>
                      <a:pPr algn="l" fontAlgn="b"/>
                      <a:r>
                        <a:rPr lang="el-GR" sz="1100" b="0" i="0" u="none" strike="noStrike" dirty="0">
                          <a:solidFill>
                            <a:srgbClr val="000000"/>
                          </a:solidFill>
                          <a:effectLst/>
                          <a:latin typeface="Calibri" panose="020F0502020204030204" pitchFamily="34" charset="0"/>
                        </a:rPr>
                        <a:t>λ5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dirty="0">
                          <a:solidFill>
                            <a:srgbClr val="000000"/>
                          </a:solidFill>
                          <a:effectLst/>
                          <a:latin typeface="Calibri" panose="020F0502020204030204" pitchFamily="34" charset="0"/>
                        </a:rPr>
                        <a:t>v5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962504"/>
                  </a:ext>
                </a:extLst>
              </a:tr>
            </a:tbl>
          </a:graphicData>
        </a:graphic>
      </p:graphicFrame>
      <p:cxnSp>
        <p:nvCxnSpPr>
          <p:cNvPr id="7" name="Straight Arrow Connector 6">
            <a:extLst>
              <a:ext uri="{FF2B5EF4-FFF2-40B4-BE49-F238E27FC236}">
                <a16:creationId xmlns:a16="http://schemas.microsoft.com/office/drawing/2014/main" id="{A55BC739-1BCB-4CFF-863A-3C36294731CD}"/>
              </a:ext>
            </a:extLst>
          </p:cNvPr>
          <p:cNvCxnSpPr/>
          <p:nvPr/>
        </p:nvCxnSpPr>
        <p:spPr>
          <a:xfrm flipV="1">
            <a:off x="6404483" y="2157242"/>
            <a:ext cx="0" cy="952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B037F14-10F8-4BFC-8088-0A7D294BECA1}"/>
              </a:ext>
            </a:extLst>
          </p:cNvPr>
          <p:cNvSpPr txBox="1"/>
          <p:nvPr/>
        </p:nvSpPr>
        <p:spPr>
          <a:xfrm>
            <a:off x="6597476" y="2355405"/>
            <a:ext cx="1217641" cy="276999"/>
          </a:xfrm>
          <a:prstGeom prst="rect">
            <a:avLst/>
          </a:prstGeom>
          <a:noFill/>
        </p:spPr>
        <p:txBody>
          <a:bodyPr wrap="none" rtlCol="0">
            <a:spAutoFit/>
          </a:bodyPr>
          <a:lstStyle/>
          <a:p>
            <a:r>
              <a:rPr lang="en-US" sz="1200" dirty="0">
                <a:latin typeface="Calibri" panose="020F0502020204030204" pitchFamily="34" charset="0"/>
                <a:cs typeface="Calibri" panose="020F0502020204030204" pitchFamily="34" charset="0"/>
              </a:rPr>
              <a:t>Increasing Order</a:t>
            </a:r>
            <a:endParaRPr lang="en-IN" sz="1200" dirty="0">
              <a:latin typeface="Calibri" panose="020F0502020204030204" pitchFamily="34" charset="0"/>
              <a:cs typeface="Calibri" panose="020F0502020204030204" pitchFamily="34" charset="0"/>
            </a:endParaRPr>
          </a:p>
        </p:txBody>
      </p:sp>
      <p:sp>
        <p:nvSpPr>
          <p:cNvPr id="12" name="Arrow: Right 11">
            <a:extLst>
              <a:ext uri="{FF2B5EF4-FFF2-40B4-BE49-F238E27FC236}">
                <a16:creationId xmlns:a16="http://schemas.microsoft.com/office/drawing/2014/main" id="{7B0575F9-226A-47FF-A6FE-04CDD3DCFC2A}"/>
              </a:ext>
            </a:extLst>
          </p:cNvPr>
          <p:cNvSpPr/>
          <p:nvPr/>
        </p:nvSpPr>
        <p:spPr>
          <a:xfrm>
            <a:off x="6730726" y="5469184"/>
            <a:ext cx="1852833" cy="2769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DC3450D2-58D7-4B62-8879-8AA3622B8AF9}"/>
              </a:ext>
            </a:extLst>
          </p:cNvPr>
          <p:cNvCxnSpPr/>
          <p:nvPr/>
        </p:nvCxnSpPr>
        <p:spPr>
          <a:xfrm>
            <a:off x="9276219" y="5655998"/>
            <a:ext cx="2655224"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51D35C2-10A8-48A0-9ACA-C0CA21294EB3}"/>
              </a:ext>
            </a:extLst>
          </p:cNvPr>
          <p:cNvCxnSpPr>
            <a:cxnSpLocks/>
          </p:cNvCxnSpPr>
          <p:nvPr/>
        </p:nvCxnSpPr>
        <p:spPr>
          <a:xfrm flipV="1">
            <a:off x="10680031" y="4498248"/>
            <a:ext cx="7613" cy="1893613"/>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D09DF0F2-3129-45F5-995B-81B1BE464EFF}"/>
              </a:ext>
            </a:extLst>
          </p:cNvPr>
          <p:cNvSpPr txBox="1"/>
          <p:nvPr/>
        </p:nvSpPr>
        <p:spPr>
          <a:xfrm>
            <a:off x="10449826" y="4260123"/>
            <a:ext cx="475636" cy="367772"/>
          </a:xfrm>
          <a:prstGeom prst="rect">
            <a:avLst/>
          </a:prstGeom>
          <a:noFill/>
        </p:spPr>
        <p:txBody>
          <a:bodyPr wrap="square">
            <a:spAutoFit/>
          </a:bodyPr>
          <a:lstStyle/>
          <a:p>
            <a:r>
              <a:rPr lang="en-US" dirty="0">
                <a:solidFill>
                  <a:srgbClr val="FF0000"/>
                </a:solidFill>
              </a:rPr>
              <a:t>V1</a:t>
            </a:r>
            <a:endParaRPr lang="en-IN" dirty="0">
              <a:solidFill>
                <a:srgbClr val="FF0000"/>
              </a:solidFill>
            </a:endParaRPr>
          </a:p>
        </p:txBody>
      </p:sp>
      <p:sp>
        <p:nvSpPr>
          <p:cNvPr id="45" name="TextBox 44">
            <a:extLst>
              <a:ext uri="{FF2B5EF4-FFF2-40B4-BE49-F238E27FC236}">
                <a16:creationId xmlns:a16="http://schemas.microsoft.com/office/drawing/2014/main" id="{F8EEFF86-A003-4BDF-943D-E3642BFEFB8D}"/>
              </a:ext>
            </a:extLst>
          </p:cNvPr>
          <p:cNvSpPr txBox="1"/>
          <p:nvPr/>
        </p:nvSpPr>
        <p:spPr>
          <a:xfrm>
            <a:off x="11524313" y="5645196"/>
            <a:ext cx="475636" cy="367772"/>
          </a:xfrm>
          <a:prstGeom prst="rect">
            <a:avLst/>
          </a:prstGeom>
          <a:noFill/>
        </p:spPr>
        <p:txBody>
          <a:bodyPr wrap="square">
            <a:spAutoFit/>
          </a:bodyPr>
          <a:lstStyle/>
          <a:p>
            <a:r>
              <a:rPr lang="en-US" dirty="0">
                <a:solidFill>
                  <a:srgbClr val="FF0000"/>
                </a:solidFill>
              </a:rPr>
              <a:t>V2</a:t>
            </a:r>
            <a:endParaRPr lang="en-IN" dirty="0">
              <a:solidFill>
                <a:srgbClr val="FF0000"/>
              </a:solidFill>
            </a:endParaRPr>
          </a:p>
        </p:txBody>
      </p:sp>
      <p:sp>
        <p:nvSpPr>
          <p:cNvPr id="46" name="TextBox 45">
            <a:extLst>
              <a:ext uri="{FF2B5EF4-FFF2-40B4-BE49-F238E27FC236}">
                <a16:creationId xmlns:a16="http://schemas.microsoft.com/office/drawing/2014/main" id="{C58FBDB2-937D-4935-B8BB-0644C551671C}"/>
              </a:ext>
            </a:extLst>
          </p:cNvPr>
          <p:cNvSpPr txBox="1"/>
          <p:nvPr/>
        </p:nvSpPr>
        <p:spPr>
          <a:xfrm>
            <a:off x="8978820" y="4021752"/>
            <a:ext cx="2545493" cy="369332"/>
          </a:xfrm>
          <a:prstGeom prst="rect">
            <a:avLst/>
          </a:prstGeom>
          <a:noFill/>
        </p:spPr>
        <p:txBody>
          <a:bodyPr wrap="square">
            <a:spAutoFit/>
          </a:bodyPr>
          <a:lstStyle/>
          <a:p>
            <a:r>
              <a:rPr lang="en-US" sz="1800" dirty="0"/>
              <a:t>Transformed 2 D Plane</a:t>
            </a:r>
            <a:endParaRPr lang="en-IN" sz="1800" dirty="0"/>
          </a:p>
        </p:txBody>
      </p:sp>
      <p:sp>
        <p:nvSpPr>
          <p:cNvPr id="47" name="Arrow: Right 46">
            <a:extLst>
              <a:ext uri="{FF2B5EF4-FFF2-40B4-BE49-F238E27FC236}">
                <a16:creationId xmlns:a16="http://schemas.microsoft.com/office/drawing/2014/main" id="{48C3C19D-E7A8-41F9-BDF8-FC29B1424411}"/>
              </a:ext>
            </a:extLst>
          </p:cNvPr>
          <p:cNvSpPr/>
          <p:nvPr/>
        </p:nvSpPr>
        <p:spPr>
          <a:xfrm rot="19583324">
            <a:off x="3669045" y="3072704"/>
            <a:ext cx="1359089" cy="1577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Arrow: Right 47">
            <a:extLst>
              <a:ext uri="{FF2B5EF4-FFF2-40B4-BE49-F238E27FC236}">
                <a16:creationId xmlns:a16="http://schemas.microsoft.com/office/drawing/2014/main" id="{4F31AA77-915A-4249-BA8E-9512E6B4F400}"/>
              </a:ext>
            </a:extLst>
          </p:cNvPr>
          <p:cNvSpPr/>
          <p:nvPr/>
        </p:nvSpPr>
        <p:spPr>
          <a:xfrm rot="5400000">
            <a:off x="5324040" y="3527222"/>
            <a:ext cx="837441" cy="1324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92544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12" grpId="0" animBg="1"/>
      <p:bldP spid="44" grpId="0"/>
      <p:bldP spid="45" grpId="0"/>
      <p:bldP spid="46" grpId="0"/>
      <p:bldP spid="4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1034605"/>
            <a:ext cx="8596668" cy="1320800"/>
          </a:xfrm>
        </p:spPr>
        <p:txBody>
          <a:bodyPr/>
          <a:lstStyle/>
          <a:p>
            <a:r>
              <a:rPr lang="en-US" dirty="0"/>
              <a:t>Principal Component Analysis</a:t>
            </a:r>
          </a:p>
        </p:txBody>
      </p:sp>
      <p:sp>
        <p:nvSpPr>
          <p:cNvPr id="3" name="Content Placeholder 2"/>
          <p:cNvSpPr>
            <a:spLocks noGrp="1"/>
          </p:cNvSpPr>
          <p:nvPr>
            <p:ph idx="1"/>
          </p:nvPr>
        </p:nvSpPr>
        <p:spPr>
          <a:xfrm>
            <a:off x="677334" y="1695005"/>
            <a:ext cx="10605182" cy="4705797"/>
          </a:xfrm>
        </p:spPr>
        <p:txBody>
          <a:bodyPr>
            <a:normAutofit fontScale="92500" lnSpcReduction="10000"/>
          </a:bodyPr>
          <a:lstStyle/>
          <a:p>
            <a:pPr marL="0" indent="0">
              <a:buNone/>
            </a:pPr>
            <a:r>
              <a:rPr lang="en-US" dirty="0">
                <a:latin typeface="Calibri" panose="020F0502020204030204" pitchFamily="34" charset="0"/>
                <a:cs typeface="Calibri" panose="020F0502020204030204" pitchFamily="34" charset="0"/>
              </a:rPr>
              <a:t>1.   </a:t>
            </a:r>
            <a:r>
              <a:rPr lang="en-IN" b="0" i="0" dirty="0">
                <a:solidFill>
                  <a:srgbClr val="242729"/>
                </a:solidFill>
                <a:effectLst/>
                <a:latin typeface="-apple-system"/>
              </a:rPr>
              <a:t>5 principal components, which are orthogonal (i.e. they have zero covariations) and</a:t>
            </a:r>
          </a:p>
          <a:p>
            <a:pPr marL="0" indent="0">
              <a:buNone/>
            </a:pPr>
            <a:r>
              <a:rPr lang="en-IN" b="0" i="0" dirty="0">
                <a:solidFill>
                  <a:srgbClr val="242729"/>
                </a:solidFill>
                <a:effectLst/>
                <a:latin typeface="-apple-system"/>
              </a:rPr>
              <a:t>have variances (called eigenvalues)</a:t>
            </a:r>
          </a:p>
          <a:p>
            <a:pPr marL="0" indent="0">
              <a:buNone/>
            </a:pPr>
            <a:r>
              <a:rPr lang="en-US" dirty="0">
                <a:latin typeface="Calibri" panose="020F0502020204030204" pitchFamily="34" charset="0"/>
                <a:cs typeface="Calibri" panose="020F0502020204030204" pitchFamily="34" charset="0"/>
              </a:rPr>
              <a:t>2.    Each PCA will have different impact of explaining variance. </a:t>
            </a:r>
            <a:r>
              <a:rPr lang="en-IN" b="0" i="0" dirty="0">
                <a:solidFill>
                  <a:srgbClr val="3A3B41"/>
                </a:solidFill>
                <a:effectLst/>
                <a:latin typeface="Lora"/>
              </a:rPr>
              <a:t>first principal component </a:t>
            </a:r>
          </a:p>
          <a:p>
            <a:pPr marL="0" indent="0">
              <a:buNone/>
            </a:pPr>
            <a:r>
              <a:rPr lang="en-IN" b="0" i="0" dirty="0">
                <a:solidFill>
                  <a:srgbClr val="3A3B41"/>
                </a:solidFill>
                <a:effectLst/>
                <a:latin typeface="Lora"/>
              </a:rPr>
              <a:t>accounts for the </a:t>
            </a:r>
            <a:r>
              <a:rPr lang="en-IN" b="1" i="0" dirty="0">
                <a:solidFill>
                  <a:srgbClr val="3A3B41"/>
                </a:solidFill>
                <a:effectLst/>
                <a:latin typeface="Lora"/>
              </a:rPr>
              <a:t>largest possible variance</a:t>
            </a:r>
            <a:r>
              <a:rPr lang="en-IN" b="0" i="0" dirty="0">
                <a:solidFill>
                  <a:srgbClr val="3A3B41"/>
                </a:solidFill>
                <a:effectLst/>
                <a:latin typeface="Lora"/>
              </a:rPr>
              <a:t> in the data set</a:t>
            </a:r>
          </a:p>
          <a:p>
            <a:pPr marL="0" indent="0">
              <a:buNone/>
            </a:pPr>
            <a:r>
              <a:rPr lang="en-IN" dirty="0">
                <a:solidFill>
                  <a:srgbClr val="3A3B41"/>
                </a:solidFill>
                <a:latin typeface="Lora"/>
                <a:cs typeface="Calibri" panose="020F0502020204030204" pitchFamily="34" charset="0"/>
              </a:rPr>
              <a:t>3.      Total sum of variance after and before PCA will be same</a:t>
            </a:r>
          </a:p>
          <a:p>
            <a:pPr marL="0" indent="0">
              <a:buNone/>
            </a:pPr>
            <a:r>
              <a:rPr lang="en-US" dirty="0">
                <a:latin typeface="Calibri" panose="020F0502020204030204" pitchFamily="34" charset="0"/>
                <a:cs typeface="Calibri" panose="020F0502020204030204" pitchFamily="34" charset="0"/>
              </a:rPr>
              <a:t>4.  We can summarize projects of each PCA by their loadings on individual variables.</a:t>
            </a:r>
          </a:p>
          <a:p>
            <a:pPr marL="0" indent="0">
              <a:buNone/>
            </a:pPr>
            <a:r>
              <a:rPr lang="en-US" dirty="0">
                <a:latin typeface="Calibri" panose="020F0502020204030204" pitchFamily="34" charset="0"/>
                <a:cs typeface="Calibri" panose="020F0502020204030204" pitchFamily="34" charset="0"/>
              </a:rPr>
              <a:t>In case of 5 variables</a:t>
            </a:r>
          </a:p>
          <a:p>
            <a:r>
              <a:rPr lang="en-US" dirty="0">
                <a:latin typeface="Calibri" panose="020F0502020204030204" pitchFamily="34" charset="0"/>
                <a:cs typeface="Calibri" panose="020F0502020204030204" pitchFamily="34" charset="0"/>
              </a:rPr>
              <a:t>PCA (1)  = a1.X1 +b1.X2+c1.X3+d1.X4 +e1.X5</a:t>
            </a:r>
          </a:p>
          <a:p>
            <a:r>
              <a:rPr lang="en-US" dirty="0">
                <a:latin typeface="Calibri" panose="020F0502020204030204" pitchFamily="34" charset="0"/>
                <a:cs typeface="Calibri" panose="020F0502020204030204" pitchFamily="34" charset="0"/>
              </a:rPr>
              <a:t>PCA (2)  = a1.X1 +b1.X2+c1.X3+d1.X4 +e1.X5</a:t>
            </a:r>
          </a:p>
          <a:p>
            <a:r>
              <a:rPr lang="en-US" dirty="0">
                <a:latin typeface="Calibri" panose="020F0502020204030204" pitchFamily="34" charset="0"/>
                <a:cs typeface="Calibri" panose="020F0502020204030204" pitchFamily="34" charset="0"/>
              </a:rPr>
              <a:t>PCA (3)  = a1.X1 +b1.X2+c1.X3+d1.X4 +e1.X5</a:t>
            </a:r>
          </a:p>
          <a:p>
            <a:r>
              <a:rPr lang="en-US" dirty="0">
                <a:latin typeface="Calibri" panose="020F0502020204030204" pitchFamily="34" charset="0"/>
                <a:cs typeface="Calibri" panose="020F0502020204030204" pitchFamily="34" charset="0"/>
              </a:rPr>
              <a:t>PCA (4)  = a1.X1 +b1.X2+c1.X3+d1.X4 +e1.X5</a:t>
            </a:r>
          </a:p>
          <a:p>
            <a:r>
              <a:rPr lang="en-US" dirty="0">
                <a:latin typeface="Calibri" panose="020F0502020204030204" pitchFamily="34" charset="0"/>
                <a:cs typeface="Calibri" panose="020F0502020204030204" pitchFamily="34" charset="0"/>
              </a:rPr>
              <a:t>PCA (5)  = a1.X1 +b1.X2+c1.X3+d1.X4 +e1.X5</a:t>
            </a:r>
          </a:p>
          <a:p>
            <a:pPr marL="0" indent="0">
              <a:buNone/>
            </a:pPr>
            <a:r>
              <a:rPr lang="en-US" dirty="0">
                <a:latin typeface="Calibri" panose="020F0502020204030204" pitchFamily="34" charset="0"/>
                <a:cs typeface="Calibri" panose="020F0502020204030204" pitchFamily="34" charset="0"/>
              </a:rPr>
              <a:t>5.    Coefficients such as a1-e1 are called loadings of x1-x5 on PCA1)</a:t>
            </a:r>
            <a:r>
              <a:rPr lang="en-IN" b="0" i="0" dirty="0">
                <a:solidFill>
                  <a:srgbClr val="242729"/>
                </a:solidFill>
                <a:effectLst/>
                <a:latin typeface="-apple-system"/>
              </a:rPr>
              <a:t>    </a:t>
            </a:r>
            <a:endParaRPr lang="en-IN" dirty="0">
              <a:solidFill>
                <a:srgbClr val="3A3B41"/>
              </a:solidFill>
              <a:latin typeface="Lora"/>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FBB0E339-DA13-42B8-80AB-2618BD97A3AD}"/>
              </a:ext>
            </a:extLst>
          </p:cNvPr>
          <p:cNvGraphicFramePr>
            <a:graphicFrameLocks noGrp="1"/>
          </p:cNvGraphicFramePr>
          <p:nvPr>
            <p:extLst>
              <p:ext uri="{D42A27DB-BD31-4B8C-83A1-F6EECF244321}">
                <p14:modId xmlns:p14="http://schemas.microsoft.com/office/powerpoint/2010/main" val="3042034857"/>
              </p:ext>
            </p:extLst>
          </p:nvPr>
        </p:nvGraphicFramePr>
        <p:xfrm>
          <a:off x="8944564" y="1872805"/>
          <a:ext cx="2209800" cy="1143000"/>
        </p:xfrm>
        <a:graphic>
          <a:graphicData uri="http://schemas.openxmlformats.org/drawingml/2006/table">
            <a:tbl>
              <a:tblPr/>
              <a:tblGrid>
                <a:gridCol w="368300">
                  <a:extLst>
                    <a:ext uri="{9D8B030D-6E8A-4147-A177-3AD203B41FA5}">
                      <a16:colId xmlns:a16="http://schemas.microsoft.com/office/drawing/2014/main" val="1405187931"/>
                    </a:ext>
                  </a:extLst>
                </a:gridCol>
                <a:gridCol w="368300">
                  <a:extLst>
                    <a:ext uri="{9D8B030D-6E8A-4147-A177-3AD203B41FA5}">
                      <a16:colId xmlns:a16="http://schemas.microsoft.com/office/drawing/2014/main" val="2219715548"/>
                    </a:ext>
                  </a:extLst>
                </a:gridCol>
                <a:gridCol w="368300">
                  <a:extLst>
                    <a:ext uri="{9D8B030D-6E8A-4147-A177-3AD203B41FA5}">
                      <a16:colId xmlns:a16="http://schemas.microsoft.com/office/drawing/2014/main" val="3744247515"/>
                    </a:ext>
                  </a:extLst>
                </a:gridCol>
                <a:gridCol w="368300">
                  <a:extLst>
                    <a:ext uri="{9D8B030D-6E8A-4147-A177-3AD203B41FA5}">
                      <a16:colId xmlns:a16="http://schemas.microsoft.com/office/drawing/2014/main" val="3093223046"/>
                    </a:ext>
                  </a:extLst>
                </a:gridCol>
                <a:gridCol w="368300">
                  <a:extLst>
                    <a:ext uri="{9D8B030D-6E8A-4147-A177-3AD203B41FA5}">
                      <a16:colId xmlns:a16="http://schemas.microsoft.com/office/drawing/2014/main" val="595993087"/>
                    </a:ext>
                  </a:extLst>
                </a:gridCol>
                <a:gridCol w="368300">
                  <a:extLst>
                    <a:ext uri="{9D8B030D-6E8A-4147-A177-3AD203B41FA5}">
                      <a16:colId xmlns:a16="http://schemas.microsoft.com/office/drawing/2014/main" val="348941620"/>
                    </a:ext>
                  </a:extLst>
                </a:gridCol>
              </a:tblGrid>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x1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x2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x3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x4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09537396"/>
                  </a:ext>
                </a:extLst>
              </a:tr>
              <a:tr h="190500">
                <a:tc>
                  <a:txBody>
                    <a:bodyPr/>
                    <a:lstStyle/>
                    <a:p>
                      <a:pPr algn="l" fontAlgn="b"/>
                      <a:r>
                        <a:rPr lang="en-IN" sz="1100" b="0" i="0" u="none" strike="noStrike">
                          <a:solidFill>
                            <a:srgbClr val="000000"/>
                          </a:solidFill>
                          <a:effectLst/>
                          <a:latin typeface="Calibri" panose="020F0502020204030204" pitchFamily="34" charset="0"/>
                        </a:rPr>
                        <a:t>x1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0610181"/>
                  </a:ext>
                </a:extLst>
              </a:tr>
              <a:tr h="190500">
                <a:tc>
                  <a:txBody>
                    <a:bodyPr/>
                    <a:lstStyle/>
                    <a:p>
                      <a:pPr algn="l" fontAlgn="b"/>
                      <a:r>
                        <a:rPr lang="en-IN" sz="1100" b="0" i="0" u="none" strike="noStrike">
                          <a:solidFill>
                            <a:srgbClr val="000000"/>
                          </a:solidFill>
                          <a:effectLst/>
                          <a:latin typeface="Calibri" panose="020F0502020204030204" pitchFamily="34" charset="0"/>
                        </a:rPr>
                        <a:t>x2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901835"/>
                  </a:ext>
                </a:extLst>
              </a:tr>
              <a:tr h="190500">
                <a:tc>
                  <a:txBody>
                    <a:bodyPr/>
                    <a:lstStyle/>
                    <a:p>
                      <a:pPr algn="l" fontAlgn="b"/>
                      <a:r>
                        <a:rPr lang="en-IN" sz="1100" b="0" i="0" u="none" strike="noStrike">
                          <a:solidFill>
                            <a:srgbClr val="000000"/>
                          </a:solidFill>
                          <a:effectLst/>
                          <a:latin typeface="Calibri" panose="020F0502020204030204" pitchFamily="34" charset="0"/>
                        </a:rPr>
                        <a:t>x3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0503753"/>
                  </a:ext>
                </a:extLst>
              </a:tr>
              <a:tr h="190500">
                <a:tc>
                  <a:txBody>
                    <a:bodyPr/>
                    <a:lstStyle/>
                    <a:p>
                      <a:pPr algn="l" fontAlgn="b"/>
                      <a:r>
                        <a:rPr lang="en-IN" sz="1100" b="0" i="0" u="none" strike="noStrike">
                          <a:solidFill>
                            <a:srgbClr val="000000"/>
                          </a:solidFill>
                          <a:effectLst/>
                          <a:latin typeface="Calibri" panose="020F0502020204030204" pitchFamily="34" charset="0"/>
                        </a:rPr>
                        <a:t>x4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213803"/>
                  </a:ext>
                </a:extLst>
              </a:tr>
              <a:tr h="190500">
                <a:tc>
                  <a:txBody>
                    <a:bodyPr/>
                    <a:lstStyle/>
                    <a:p>
                      <a:pPr algn="l" fontAlgn="b"/>
                      <a:r>
                        <a:rPr lang="en-IN" sz="1100" b="0" i="0" u="none" strike="noStrike">
                          <a:solidFill>
                            <a:srgbClr val="000000"/>
                          </a:solidFill>
                          <a:effectLst/>
                          <a:latin typeface="Calibri" panose="020F0502020204030204" pitchFamily="34" charset="0"/>
                        </a:rPr>
                        <a:t>x5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17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18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1228894"/>
                  </a:ext>
                </a:extLst>
              </a:tr>
            </a:tbl>
          </a:graphicData>
        </a:graphic>
      </p:graphicFrame>
      <p:sp>
        <p:nvSpPr>
          <p:cNvPr id="6" name="TextBox 5">
            <a:extLst>
              <a:ext uri="{FF2B5EF4-FFF2-40B4-BE49-F238E27FC236}">
                <a16:creationId xmlns:a16="http://schemas.microsoft.com/office/drawing/2014/main" id="{531B7D6E-5B8A-4FF3-8B67-4075C8CE376C}"/>
              </a:ext>
            </a:extLst>
          </p:cNvPr>
          <p:cNvSpPr txBox="1"/>
          <p:nvPr/>
        </p:nvSpPr>
        <p:spPr>
          <a:xfrm>
            <a:off x="8790315" y="1476128"/>
            <a:ext cx="3010761" cy="307777"/>
          </a:xfrm>
          <a:prstGeom prst="rect">
            <a:avLst/>
          </a:prstGeom>
          <a:noFill/>
        </p:spPr>
        <p:txBody>
          <a:bodyPr wrap="none" rtlCol="0">
            <a:spAutoFit/>
          </a:bodyPr>
          <a:lstStyle/>
          <a:p>
            <a:r>
              <a:rPr lang="en-US" sz="1400" dirty="0"/>
              <a:t>Covariance matrix for original data</a:t>
            </a:r>
          </a:p>
        </p:txBody>
      </p:sp>
      <p:sp>
        <p:nvSpPr>
          <p:cNvPr id="7" name="Arrow: Down 6">
            <a:extLst>
              <a:ext uri="{FF2B5EF4-FFF2-40B4-BE49-F238E27FC236}">
                <a16:creationId xmlns:a16="http://schemas.microsoft.com/office/drawing/2014/main" id="{F0322F09-3706-4409-BDA8-659C75CA50AF}"/>
              </a:ext>
            </a:extLst>
          </p:cNvPr>
          <p:cNvSpPr/>
          <p:nvPr/>
        </p:nvSpPr>
        <p:spPr>
          <a:xfrm>
            <a:off x="10049464" y="3015805"/>
            <a:ext cx="244910" cy="82639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9" name="Table 8">
            <a:extLst>
              <a:ext uri="{FF2B5EF4-FFF2-40B4-BE49-F238E27FC236}">
                <a16:creationId xmlns:a16="http://schemas.microsoft.com/office/drawing/2014/main" id="{285BF99D-0881-4768-B760-5B1FFC6DC4C2}"/>
              </a:ext>
            </a:extLst>
          </p:cNvPr>
          <p:cNvGraphicFramePr>
            <a:graphicFrameLocks noGrp="1"/>
          </p:cNvGraphicFramePr>
          <p:nvPr>
            <p:extLst>
              <p:ext uri="{D42A27DB-BD31-4B8C-83A1-F6EECF244321}">
                <p14:modId xmlns:p14="http://schemas.microsoft.com/office/powerpoint/2010/main" val="1605395998"/>
              </p:ext>
            </p:extLst>
          </p:nvPr>
        </p:nvGraphicFramePr>
        <p:xfrm>
          <a:off x="9010989" y="3931096"/>
          <a:ext cx="2209800" cy="1143000"/>
        </p:xfrm>
        <a:graphic>
          <a:graphicData uri="http://schemas.openxmlformats.org/drawingml/2006/table">
            <a:tbl>
              <a:tblPr/>
              <a:tblGrid>
                <a:gridCol w="368300">
                  <a:extLst>
                    <a:ext uri="{9D8B030D-6E8A-4147-A177-3AD203B41FA5}">
                      <a16:colId xmlns:a16="http://schemas.microsoft.com/office/drawing/2014/main" val="2807478442"/>
                    </a:ext>
                  </a:extLst>
                </a:gridCol>
                <a:gridCol w="368300">
                  <a:extLst>
                    <a:ext uri="{9D8B030D-6E8A-4147-A177-3AD203B41FA5}">
                      <a16:colId xmlns:a16="http://schemas.microsoft.com/office/drawing/2014/main" val="3731571603"/>
                    </a:ext>
                  </a:extLst>
                </a:gridCol>
                <a:gridCol w="368300">
                  <a:extLst>
                    <a:ext uri="{9D8B030D-6E8A-4147-A177-3AD203B41FA5}">
                      <a16:colId xmlns:a16="http://schemas.microsoft.com/office/drawing/2014/main" val="2717690554"/>
                    </a:ext>
                  </a:extLst>
                </a:gridCol>
                <a:gridCol w="368300">
                  <a:extLst>
                    <a:ext uri="{9D8B030D-6E8A-4147-A177-3AD203B41FA5}">
                      <a16:colId xmlns:a16="http://schemas.microsoft.com/office/drawing/2014/main" val="3908953002"/>
                    </a:ext>
                  </a:extLst>
                </a:gridCol>
                <a:gridCol w="368300">
                  <a:extLst>
                    <a:ext uri="{9D8B030D-6E8A-4147-A177-3AD203B41FA5}">
                      <a16:colId xmlns:a16="http://schemas.microsoft.com/office/drawing/2014/main" val="3389187381"/>
                    </a:ext>
                  </a:extLst>
                </a:gridCol>
                <a:gridCol w="368300">
                  <a:extLst>
                    <a:ext uri="{9D8B030D-6E8A-4147-A177-3AD203B41FA5}">
                      <a16:colId xmlns:a16="http://schemas.microsoft.com/office/drawing/2014/main" val="1598223507"/>
                    </a:ext>
                  </a:extLst>
                </a:gridCol>
              </a:tblGrid>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PCA1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PCA2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PCA3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PCA4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PCA5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6404157"/>
                  </a:ext>
                </a:extLst>
              </a:tr>
              <a:tr h="190500">
                <a:tc>
                  <a:txBody>
                    <a:bodyPr/>
                    <a:lstStyle/>
                    <a:p>
                      <a:pPr algn="l" fontAlgn="b"/>
                      <a:r>
                        <a:rPr lang="en-IN" sz="1100" b="0" i="0" u="none" strike="noStrike">
                          <a:solidFill>
                            <a:srgbClr val="000000"/>
                          </a:solidFill>
                          <a:effectLst/>
                          <a:latin typeface="Calibri" panose="020F0502020204030204" pitchFamily="34" charset="0"/>
                        </a:rPr>
                        <a:t>PCA1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2935140"/>
                  </a:ext>
                </a:extLst>
              </a:tr>
              <a:tr h="190500">
                <a:tc>
                  <a:txBody>
                    <a:bodyPr/>
                    <a:lstStyle/>
                    <a:p>
                      <a:pPr algn="l" fontAlgn="b"/>
                      <a:r>
                        <a:rPr lang="en-IN" sz="1100" b="0" i="0" u="none" strike="noStrike">
                          <a:solidFill>
                            <a:srgbClr val="000000"/>
                          </a:solidFill>
                          <a:effectLst/>
                          <a:latin typeface="Calibri" panose="020F0502020204030204" pitchFamily="34" charset="0"/>
                        </a:rPr>
                        <a:t>PCA2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627258"/>
                  </a:ext>
                </a:extLst>
              </a:tr>
              <a:tr h="190500">
                <a:tc>
                  <a:txBody>
                    <a:bodyPr/>
                    <a:lstStyle/>
                    <a:p>
                      <a:pPr algn="l" fontAlgn="b"/>
                      <a:r>
                        <a:rPr lang="en-IN" sz="1100" b="0" i="0" u="none" strike="noStrike">
                          <a:solidFill>
                            <a:srgbClr val="000000"/>
                          </a:solidFill>
                          <a:effectLst/>
                          <a:latin typeface="Calibri" panose="020F0502020204030204" pitchFamily="34" charset="0"/>
                        </a:rPr>
                        <a:t>PCA3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454044"/>
                  </a:ext>
                </a:extLst>
              </a:tr>
              <a:tr h="190500">
                <a:tc>
                  <a:txBody>
                    <a:bodyPr/>
                    <a:lstStyle/>
                    <a:p>
                      <a:pPr algn="l" fontAlgn="b"/>
                      <a:r>
                        <a:rPr lang="en-IN" sz="1100" b="0" i="0" u="none" strike="noStrike">
                          <a:solidFill>
                            <a:srgbClr val="000000"/>
                          </a:solidFill>
                          <a:effectLst/>
                          <a:latin typeface="Calibri" panose="020F0502020204030204" pitchFamily="34" charset="0"/>
                        </a:rPr>
                        <a:t>PCA4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4.1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8392725"/>
                  </a:ext>
                </a:extLst>
              </a:tr>
              <a:tr h="190500">
                <a:tc>
                  <a:txBody>
                    <a:bodyPr/>
                    <a:lstStyle/>
                    <a:p>
                      <a:pPr algn="l" fontAlgn="b"/>
                      <a:r>
                        <a:rPr lang="en-IN" sz="1100" b="0" i="0" u="none" strike="noStrike">
                          <a:solidFill>
                            <a:srgbClr val="000000"/>
                          </a:solidFill>
                          <a:effectLst/>
                          <a:latin typeface="Calibri" panose="020F0502020204030204" pitchFamily="34" charset="0"/>
                        </a:rPr>
                        <a:t>PCA5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3.2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7939953"/>
                  </a:ext>
                </a:extLst>
              </a:tr>
            </a:tbl>
          </a:graphicData>
        </a:graphic>
      </p:graphicFrame>
      <p:sp>
        <p:nvSpPr>
          <p:cNvPr id="10" name="TextBox 9">
            <a:extLst>
              <a:ext uri="{FF2B5EF4-FFF2-40B4-BE49-F238E27FC236}">
                <a16:creationId xmlns:a16="http://schemas.microsoft.com/office/drawing/2014/main" id="{21840AC4-9211-4684-BAE9-6B2949F2A952}"/>
              </a:ext>
            </a:extLst>
          </p:cNvPr>
          <p:cNvSpPr txBox="1"/>
          <p:nvPr/>
        </p:nvSpPr>
        <p:spPr>
          <a:xfrm>
            <a:off x="8666538" y="5074096"/>
            <a:ext cx="3166251" cy="307777"/>
          </a:xfrm>
          <a:prstGeom prst="rect">
            <a:avLst/>
          </a:prstGeom>
          <a:noFill/>
        </p:spPr>
        <p:txBody>
          <a:bodyPr wrap="none" rtlCol="0">
            <a:spAutoFit/>
          </a:bodyPr>
          <a:lstStyle/>
          <a:p>
            <a:r>
              <a:rPr lang="en-US" sz="1400" dirty="0"/>
              <a:t>Covariance matrix for converted PCA</a:t>
            </a:r>
          </a:p>
        </p:txBody>
      </p:sp>
    </p:spTree>
    <p:extLst>
      <p:ext uri="{BB962C8B-B14F-4D97-AF65-F5344CB8AC3E}">
        <p14:creationId xmlns:p14="http://schemas.microsoft.com/office/powerpoint/2010/main" val="3009730940"/>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1034605"/>
            <a:ext cx="8596668" cy="1320800"/>
          </a:xfrm>
        </p:spPr>
        <p:txBody>
          <a:bodyPr/>
          <a:lstStyle/>
          <a:p>
            <a:r>
              <a:rPr lang="en-US" dirty="0"/>
              <a:t>Principal Component Analysis</a:t>
            </a:r>
          </a:p>
        </p:txBody>
      </p:sp>
      <p:sp>
        <p:nvSpPr>
          <p:cNvPr id="3" name="Content Placeholder 2"/>
          <p:cNvSpPr>
            <a:spLocks noGrp="1"/>
          </p:cNvSpPr>
          <p:nvPr>
            <p:ph idx="1"/>
          </p:nvPr>
        </p:nvSpPr>
        <p:spPr>
          <a:xfrm>
            <a:off x="677334" y="1695005"/>
            <a:ext cx="8596668" cy="4705797"/>
          </a:xfrm>
        </p:spPr>
        <p:txBody>
          <a:bodyPr/>
          <a:lstStyle/>
          <a:p>
            <a:r>
              <a:rPr lang="en-US" dirty="0">
                <a:latin typeface="Calibri" panose="020F0502020204030204" pitchFamily="34" charset="0"/>
                <a:cs typeface="Calibri" panose="020F0502020204030204" pitchFamily="34" charset="0"/>
              </a:rPr>
              <a:t>Huge datasets have a variety of variables/features/patterns &amp; it becomes difficult to decipher them before the modelling step</a:t>
            </a:r>
          </a:p>
          <a:p>
            <a:r>
              <a:rPr lang="en-US" dirty="0">
                <a:latin typeface="Calibri" panose="020F0502020204030204" pitchFamily="34" charset="0"/>
                <a:cs typeface="Calibri" panose="020F0502020204030204" pitchFamily="34" charset="0"/>
              </a:rPr>
              <a:t>In order to remove that issue, we use PCA</a:t>
            </a:r>
          </a:p>
          <a:p>
            <a:r>
              <a:rPr lang="en-US" dirty="0">
                <a:latin typeface="Calibri" panose="020F0502020204030204" pitchFamily="34" charset="0"/>
                <a:cs typeface="Calibri" panose="020F0502020204030204" pitchFamily="34" charset="0"/>
              </a:rPr>
              <a:t>It does not change the flavor of the variables.</a:t>
            </a:r>
          </a:p>
          <a:p>
            <a:r>
              <a:rPr lang="en-US" dirty="0">
                <a:latin typeface="Calibri" panose="020F0502020204030204" pitchFamily="34" charset="0"/>
                <a:cs typeface="Calibri" panose="020F0502020204030204" pitchFamily="34" charset="0"/>
              </a:rPr>
              <a:t>It is based on the computation of Eigen Values &amp; Eigen Vectors</a:t>
            </a:r>
          </a:p>
          <a:p>
            <a:r>
              <a:rPr lang="en-US" dirty="0">
                <a:latin typeface="Calibri" panose="020F0502020204030204" pitchFamily="34" charset="0"/>
                <a:cs typeface="Calibri" panose="020F0502020204030204" pitchFamily="34" charset="0"/>
              </a:rPr>
              <a:t>PCA can be done by eigenvalue decomposition of a data covariance (or correlation) matrix usually after a normalization step of the initial data.</a:t>
            </a:r>
          </a:p>
          <a:p>
            <a:r>
              <a:rPr lang="en-US" dirty="0">
                <a:latin typeface="Calibri" panose="020F0502020204030204" pitchFamily="34" charset="0"/>
                <a:cs typeface="Calibri" panose="020F0502020204030204" pitchFamily="34" charset="0"/>
              </a:rPr>
              <a:t>PCA finds a new set of dimensions (or a set of basis of views) such that all the dimensions are orthogonal (and hence linearly independent) and ranked according to the variance of data along them. It means more important principle</a:t>
            </a:r>
          </a:p>
        </p:txBody>
      </p:sp>
    </p:spTree>
    <p:extLst>
      <p:ext uri="{BB962C8B-B14F-4D97-AF65-F5344CB8AC3E}">
        <p14:creationId xmlns:p14="http://schemas.microsoft.com/office/powerpoint/2010/main" val="4087975456"/>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1034605"/>
            <a:ext cx="9912008" cy="1320800"/>
          </a:xfrm>
        </p:spPr>
        <p:txBody>
          <a:bodyPr/>
          <a:lstStyle/>
          <a:p>
            <a:r>
              <a:rPr lang="en-US" dirty="0"/>
              <a:t>Steps to Calculate PCAs</a:t>
            </a:r>
          </a:p>
        </p:txBody>
      </p:sp>
      <p:sp>
        <p:nvSpPr>
          <p:cNvPr id="3" name="Content Placeholder 2"/>
          <p:cNvSpPr>
            <a:spLocks noGrp="1"/>
          </p:cNvSpPr>
          <p:nvPr>
            <p:ph idx="1"/>
          </p:nvPr>
        </p:nvSpPr>
        <p:spPr>
          <a:xfrm>
            <a:off x="677334" y="1695005"/>
            <a:ext cx="8596668" cy="4705797"/>
          </a:xfrm>
        </p:spPr>
        <p:txBody>
          <a:bodyPr/>
          <a:lstStyle/>
          <a:p>
            <a:r>
              <a:rPr lang="en-US" dirty="0">
                <a:latin typeface="Calibri" panose="020F0502020204030204" pitchFamily="34" charset="0"/>
                <a:cs typeface="Calibri" panose="020F0502020204030204" pitchFamily="34" charset="0"/>
              </a:rPr>
              <a:t>Preprocess data (Missing value treatment, Label encode/One-Hot encode)</a:t>
            </a:r>
          </a:p>
          <a:p>
            <a:r>
              <a:rPr lang="en-US" dirty="0">
                <a:latin typeface="Calibri" panose="020F0502020204030204" pitchFamily="34" charset="0"/>
                <a:cs typeface="Calibri" panose="020F0502020204030204" pitchFamily="34" charset="0"/>
              </a:rPr>
              <a:t>Perform scaling</a:t>
            </a:r>
          </a:p>
          <a:p>
            <a:r>
              <a:rPr lang="en-US" dirty="0">
                <a:latin typeface="Calibri" panose="020F0502020204030204" pitchFamily="34" charset="0"/>
                <a:cs typeface="Calibri" panose="020F0502020204030204" pitchFamily="34" charset="0"/>
              </a:rPr>
              <a:t>Calculate covariance/correlation matrix</a:t>
            </a:r>
          </a:p>
          <a:p>
            <a:r>
              <a:rPr lang="en-US" dirty="0">
                <a:latin typeface="Calibri" panose="020F0502020204030204" pitchFamily="34" charset="0"/>
                <a:cs typeface="Calibri" panose="020F0502020204030204" pitchFamily="34" charset="0"/>
              </a:rPr>
              <a:t>Calculate eigen vector/ eigen values </a:t>
            </a:r>
          </a:p>
          <a:p>
            <a:r>
              <a:rPr lang="en-US" dirty="0">
                <a:latin typeface="Calibri" panose="020F0502020204030204" pitchFamily="34" charset="0"/>
                <a:cs typeface="Calibri" panose="020F0502020204030204" pitchFamily="34" charset="0"/>
              </a:rPr>
              <a:t>Plot Scree plot ( y axis  - </a:t>
            </a:r>
            <a:r>
              <a:rPr lang="en-US" dirty="0" err="1">
                <a:latin typeface="Calibri" panose="020F0502020204030204" pitchFamily="34" charset="0"/>
                <a:cs typeface="Calibri" panose="020F0502020204030204" pitchFamily="34" charset="0"/>
              </a:rPr>
              <a:t>eigan</a:t>
            </a:r>
            <a:r>
              <a:rPr lang="en-US" dirty="0">
                <a:latin typeface="Calibri" panose="020F0502020204030204" pitchFamily="34" charset="0"/>
                <a:cs typeface="Calibri" panose="020F0502020204030204" pitchFamily="34" charset="0"/>
              </a:rPr>
              <a:t> values , x axis  - total PCAs)</a:t>
            </a:r>
          </a:p>
          <a:p>
            <a:r>
              <a:rPr lang="en-US" dirty="0">
                <a:latin typeface="Calibri" panose="020F0502020204030204" pitchFamily="34" charset="0"/>
                <a:cs typeface="Calibri" panose="020F0502020204030204" pitchFamily="34" charset="0"/>
              </a:rPr>
              <a:t>Decide total PCAs (for which eigen value &gt;1)</a:t>
            </a:r>
          </a:p>
        </p:txBody>
      </p:sp>
      <p:pic>
        <p:nvPicPr>
          <p:cNvPr id="20482" name="Picture 2">
            <a:extLst>
              <a:ext uri="{FF2B5EF4-FFF2-40B4-BE49-F238E27FC236}">
                <a16:creationId xmlns:a16="http://schemas.microsoft.com/office/drawing/2014/main" id="{3AF34792-ABF3-49BE-8504-6137DCC95F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1069" y="4047903"/>
            <a:ext cx="3676650" cy="264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2066236"/>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77334" y="1034605"/>
            <a:ext cx="9912008" cy="1320800"/>
          </a:xfrm>
        </p:spPr>
        <p:txBody>
          <a:bodyPr/>
          <a:lstStyle/>
          <a:p>
            <a:r>
              <a:rPr lang="en-US" dirty="0"/>
              <a:t>Steps to Calculate PCAs</a:t>
            </a:r>
          </a:p>
        </p:txBody>
      </p:sp>
      <p:sp>
        <p:nvSpPr>
          <p:cNvPr id="3" name="Content Placeholder 2"/>
          <p:cNvSpPr>
            <a:spLocks noGrp="1"/>
          </p:cNvSpPr>
          <p:nvPr>
            <p:ph idx="1"/>
          </p:nvPr>
        </p:nvSpPr>
        <p:spPr>
          <a:xfrm>
            <a:off x="677334" y="1695005"/>
            <a:ext cx="8596668" cy="4705797"/>
          </a:xfrm>
        </p:spPr>
        <p:txBody>
          <a:bodyPr/>
          <a:lstStyle/>
          <a:p>
            <a:r>
              <a:rPr lang="en-US" dirty="0">
                <a:latin typeface="Calibri" panose="020F0502020204030204" pitchFamily="34" charset="0"/>
                <a:cs typeface="Calibri" panose="020F0502020204030204" pitchFamily="34" charset="0"/>
              </a:rPr>
              <a:t>Define PCA object using </a:t>
            </a:r>
            <a:r>
              <a:rPr lang="en-US" dirty="0" err="1">
                <a:latin typeface="Calibri" panose="020F0502020204030204" pitchFamily="34" charset="0"/>
                <a:cs typeface="Calibri" panose="020F0502020204030204" pitchFamily="34" charset="0"/>
              </a:rPr>
              <a:t>sklearn</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Transform data using PCA object </a:t>
            </a:r>
          </a:p>
          <a:p>
            <a:r>
              <a:rPr lang="en-US" dirty="0">
                <a:latin typeface="Calibri" panose="020F0502020204030204" pitchFamily="34" charset="0"/>
                <a:cs typeface="Calibri" panose="020F0502020204030204" pitchFamily="34" charset="0"/>
              </a:rPr>
              <a:t>Rename all columns based upon PCA number</a:t>
            </a:r>
          </a:p>
          <a:p>
            <a:r>
              <a:rPr lang="en-US" dirty="0">
                <a:latin typeface="Calibri" panose="020F0502020204030204" pitchFamily="34" charset="0"/>
                <a:cs typeface="Calibri" panose="020F0502020204030204" pitchFamily="34" charset="0"/>
              </a:rPr>
              <a:t>Find Loadings and decide name for PCA</a:t>
            </a:r>
          </a:p>
        </p:txBody>
      </p:sp>
      <p:graphicFrame>
        <p:nvGraphicFramePr>
          <p:cNvPr id="5" name="Table 4">
            <a:extLst>
              <a:ext uri="{FF2B5EF4-FFF2-40B4-BE49-F238E27FC236}">
                <a16:creationId xmlns:a16="http://schemas.microsoft.com/office/drawing/2014/main" id="{3733737E-4320-4860-8554-26E666509451}"/>
              </a:ext>
            </a:extLst>
          </p:cNvPr>
          <p:cNvGraphicFramePr>
            <a:graphicFrameLocks noGrp="1"/>
          </p:cNvGraphicFramePr>
          <p:nvPr>
            <p:extLst>
              <p:ext uri="{D42A27DB-BD31-4B8C-83A1-F6EECF244321}">
                <p14:modId xmlns:p14="http://schemas.microsoft.com/office/powerpoint/2010/main" val="3389834239"/>
              </p:ext>
            </p:extLst>
          </p:nvPr>
        </p:nvGraphicFramePr>
        <p:xfrm>
          <a:off x="3683000" y="4040529"/>
          <a:ext cx="2413000" cy="1333500"/>
        </p:xfrm>
        <a:graphic>
          <a:graphicData uri="http://schemas.openxmlformats.org/drawingml/2006/table">
            <a:tbl>
              <a:tblPr/>
              <a:tblGrid>
                <a:gridCol w="1193800">
                  <a:extLst>
                    <a:ext uri="{9D8B030D-6E8A-4147-A177-3AD203B41FA5}">
                      <a16:colId xmlns:a16="http://schemas.microsoft.com/office/drawing/2014/main" val="1949070181"/>
                    </a:ext>
                  </a:extLst>
                </a:gridCol>
                <a:gridCol w="609600">
                  <a:extLst>
                    <a:ext uri="{9D8B030D-6E8A-4147-A177-3AD203B41FA5}">
                      <a16:colId xmlns:a16="http://schemas.microsoft.com/office/drawing/2014/main" val="2458431203"/>
                    </a:ext>
                  </a:extLst>
                </a:gridCol>
                <a:gridCol w="609600">
                  <a:extLst>
                    <a:ext uri="{9D8B030D-6E8A-4147-A177-3AD203B41FA5}">
                      <a16:colId xmlns:a16="http://schemas.microsoft.com/office/drawing/2014/main" val="1700898980"/>
                    </a:ext>
                  </a:extLst>
                </a:gridCol>
              </a:tblGrid>
              <a:tr h="190500">
                <a:tc>
                  <a:txBody>
                    <a:bodyPr/>
                    <a:lstStyle/>
                    <a:p>
                      <a:pPr algn="ctr" fontAlgn="b"/>
                      <a:endParaRPr lang="en-IN" sz="1100" b="0" i="0" u="none" strike="noStrike">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PCA1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PCA2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6656234"/>
                  </a:ext>
                </a:extLst>
              </a:tr>
              <a:tr h="190500">
                <a:tc>
                  <a:txBody>
                    <a:bodyPr/>
                    <a:lstStyle/>
                    <a:p>
                      <a:pPr algn="ctr" fontAlgn="b"/>
                      <a:r>
                        <a:rPr lang="en-IN" sz="1100" b="0" i="0" u="none" strike="noStrike">
                          <a:solidFill>
                            <a:srgbClr val="000000"/>
                          </a:solidFill>
                          <a:effectLst/>
                          <a:latin typeface="Calibri" panose="020F0502020204030204" pitchFamily="34" charset="0"/>
                        </a:rPr>
                        <a:t>income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-0.52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682077"/>
                  </a:ext>
                </a:extLst>
              </a:tr>
              <a:tr h="190500">
                <a:tc>
                  <a:txBody>
                    <a:bodyPr/>
                    <a:lstStyle/>
                    <a:p>
                      <a:pPr algn="ctr" fontAlgn="b"/>
                      <a:r>
                        <a:rPr lang="en-IN" sz="1100" b="0" i="0" u="none" strike="noStrike">
                          <a:solidFill>
                            <a:srgbClr val="000000"/>
                          </a:solidFill>
                          <a:effectLst/>
                          <a:latin typeface="Calibri" panose="020F0502020204030204" pitchFamily="34" charset="0"/>
                        </a:rPr>
                        <a:t>total deposit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-0.34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0.02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2587413"/>
                  </a:ext>
                </a:extLst>
              </a:tr>
              <a:tr h="190500">
                <a:tc>
                  <a:txBody>
                    <a:bodyPr/>
                    <a:lstStyle/>
                    <a:p>
                      <a:pPr algn="ctr" fontAlgn="b"/>
                      <a:r>
                        <a:rPr lang="en-IN" sz="1100" b="0" i="0" u="none" strike="noStrike">
                          <a:solidFill>
                            <a:srgbClr val="000000"/>
                          </a:solidFill>
                          <a:effectLst/>
                          <a:latin typeface="Calibri" panose="020F0502020204030204" pitchFamily="34" charset="0"/>
                        </a:rPr>
                        <a:t>total investment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140363"/>
                  </a:ext>
                </a:extLst>
              </a:tr>
              <a:tr h="190500">
                <a:tc>
                  <a:txBody>
                    <a:bodyPr/>
                    <a:lstStyle/>
                    <a:p>
                      <a:pPr algn="ctr" fontAlgn="b"/>
                      <a:r>
                        <a:rPr lang="en-IN" sz="1100" b="0" i="0" u="none" strike="noStrike">
                          <a:solidFill>
                            <a:srgbClr val="000000"/>
                          </a:solidFill>
                          <a:effectLst/>
                          <a:latin typeface="Calibri" panose="020F0502020204030204" pitchFamily="34" charset="0"/>
                        </a:rPr>
                        <a:t>age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0.45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9185377"/>
                  </a:ext>
                </a:extLst>
              </a:tr>
              <a:tr h="190500">
                <a:tc>
                  <a:txBody>
                    <a:bodyPr/>
                    <a:lstStyle/>
                    <a:p>
                      <a:pPr algn="ctr" fontAlgn="b"/>
                      <a:r>
                        <a:rPr lang="en-IN" sz="1100" b="0" i="0" u="none" strike="noStrike">
                          <a:solidFill>
                            <a:srgbClr val="000000"/>
                          </a:solidFill>
                          <a:effectLst/>
                          <a:latin typeface="Calibri" panose="020F0502020204030204" pitchFamily="34" charset="0"/>
                        </a:rPr>
                        <a:t>total experience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0.0001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1" i="0" u="none" strike="noStrike">
                          <a:solidFill>
                            <a:srgbClr val="000000"/>
                          </a:solidFill>
                          <a:effectLst/>
                          <a:latin typeface="Calibri" panose="020F0502020204030204" pitchFamily="34" charset="0"/>
                        </a:rPr>
                        <a:t>0.43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4841599"/>
                  </a:ext>
                </a:extLst>
              </a:tr>
              <a:tr h="190500">
                <a:tc>
                  <a:txBody>
                    <a:bodyPr/>
                    <a:lstStyle/>
                    <a:p>
                      <a:pPr algn="ctr" fontAlgn="b"/>
                      <a:r>
                        <a:rPr lang="en-IN" sz="1100" b="0" i="0" u="none" strike="noStrike">
                          <a:solidFill>
                            <a:srgbClr val="000000"/>
                          </a:solidFill>
                          <a:effectLst/>
                          <a:latin typeface="Calibri" panose="020F0502020204030204" pitchFamily="34" charset="0"/>
                        </a:rPr>
                        <a:t>Explained variance</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43%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35%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3667311"/>
                  </a:ext>
                </a:extLst>
              </a:tr>
            </a:tbl>
          </a:graphicData>
        </a:graphic>
      </p:graphicFrame>
    </p:spTree>
    <p:extLst>
      <p:ext uri="{BB962C8B-B14F-4D97-AF65-F5344CB8AC3E}">
        <p14:creationId xmlns:p14="http://schemas.microsoft.com/office/powerpoint/2010/main" val="120133038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34605"/>
            <a:ext cx="8596668" cy="1320800"/>
          </a:xfrm>
        </p:spPr>
        <p:txBody>
          <a:bodyPr/>
          <a:lstStyle/>
          <a:p>
            <a:r>
              <a:rPr lang="en-US" altLang="en-US" dirty="0"/>
              <a:t>Multicollinearity</a:t>
            </a:r>
            <a:endParaRPr lang="en-US" dirty="0"/>
          </a:p>
        </p:txBody>
      </p:sp>
      <p:sp>
        <p:nvSpPr>
          <p:cNvPr id="3" name="Content Placeholder 2"/>
          <p:cNvSpPr>
            <a:spLocks noGrp="1"/>
          </p:cNvSpPr>
          <p:nvPr>
            <p:ph idx="1"/>
          </p:nvPr>
        </p:nvSpPr>
        <p:spPr>
          <a:xfrm>
            <a:off x="677334" y="1695005"/>
            <a:ext cx="8596668" cy="4705797"/>
          </a:xfrm>
        </p:spPr>
        <p:txBody>
          <a:bodyPr>
            <a:normAutofit/>
          </a:bodyPr>
          <a:lstStyle/>
          <a:p>
            <a:pPr>
              <a:lnSpc>
                <a:spcPct val="110000"/>
              </a:lnSpc>
              <a:spcBef>
                <a:spcPct val="40000"/>
              </a:spcBef>
              <a:defRPr/>
            </a:pPr>
            <a:r>
              <a:rPr lang="en-US" altLang="en-US" dirty="0">
                <a:solidFill>
                  <a:schemeClr val="tx1"/>
                </a:solidFill>
                <a:latin typeface="Calibri" panose="020F0502020204030204" pitchFamily="34" charset="0"/>
                <a:cs typeface="Calibri" panose="020F0502020204030204" pitchFamily="34" charset="0"/>
              </a:rPr>
              <a:t>Including two highly correlated independent variables can adversely affect the regression results</a:t>
            </a:r>
          </a:p>
          <a:p>
            <a:pPr lvl="1">
              <a:lnSpc>
                <a:spcPct val="110000"/>
              </a:lnSpc>
              <a:spcBef>
                <a:spcPct val="40000"/>
              </a:spcBef>
              <a:defRPr/>
            </a:pPr>
            <a:r>
              <a:rPr lang="en-US" altLang="en-US" sz="1800" dirty="0">
                <a:solidFill>
                  <a:schemeClr val="tx1"/>
                </a:solidFill>
                <a:latin typeface="Calibri" panose="020F0502020204030204" pitchFamily="34" charset="0"/>
                <a:cs typeface="Calibri" panose="020F0502020204030204" pitchFamily="34" charset="0"/>
              </a:rPr>
              <a:t>No new information provided</a:t>
            </a:r>
          </a:p>
          <a:p>
            <a:pPr lvl="1">
              <a:lnSpc>
                <a:spcPct val="110000"/>
              </a:lnSpc>
              <a:spcBef>
                <a:spcPct val="40000"/>
              </a:spcBef>
              <a:defRPr/>
            </a:pPr>
            <a:r>
              <a:rPr lang="en-US" altLang="en-US" sz="1800" dirty="0">
                <a:solidFill>
                  <a:schemeClr val="tx1"/>
                </a:solidFill>
                <a:latin typeface="Calibri" panose="020F0502020204030204" pitchFamily="34" charset="0"/>
                <a:cs typeface="Calibri" panose="020F0502020204030204" pitchFamily="34" charset="0"/>
              </a:rPr>
              <a:t>Coefficient signs may not match prior expectations</a:t>
            </a:r>
          </a:p>
          <a:p>
            <a:pPr lvl="1">
              <a:lnSpc>
                <a:spcPct val="110000"/>
              </a:lnSpc>
              <a:spcBef>
                <a:spcPct val="40000"/>
              </a:spcBef>
              <a:defRPr/>
            </a:pPr>
            <a:endParaRPr lang="en-US" altLang="en-US" sz="1800" dirty="0">
              <a:solidFill>
                <a:schemeClr val="tx1"/>
              </a:solidFill>
              <a:latin typeface="Calibri" panose="020F0502020204030204" pitchFamily="34" charset="0"/>
              <a:cs typeface="Calibri" panose="020F0502020204030204" pitchFamily="34" charset="0"/>
            </a:endParaRPr>
          </a:p>
          <a:p>
            <a:pPr lvl="1">
              <a:lnSpc>
                <a:spcPct val="110000"/>
              </a:lnSpc>
              <a:spcBef>
                <a:spcPct val="40000"/>
              </a:spcBef>
              <a:defRPr/>
            </a:pPr>
            <a:endParaRPr lang="en-US" altLang="en-US" sz="1800" dirty="0">
              <a:solidFill>
                <a:schemeClr val="tx1"/>
              </a:solidFill>
              <a:latin typeface="Calibri" panose="020F0502020204030204" pitchFamily="34" charset="0"/>
              <a:cs typeface="Calibri" panose="020F0502020204030204" pitchFamily="34" charset="0"/>
            </a:endParaRPr>
          </a:p>
          <a:p>
            <a:pPr marL="0" indent="0">
              <a:lnSpc>
                <a:spcPct val="110000"/>
              </a:lnSpc>
              <a:spcBef>
                <a:spcPct val="40000"/>
              </a:spcBef>
              <a:buClr>
                <a:srgbClr val="3333CC"/>
              </a:buClr>
              <a:buNone/>
              <a:defRPr/>
            </a:pPr>
            <a:r>
              <a:rPr lang="en-IN" b="0" i="1" dirty="0">
                <a:solidFill>
                  <a:schemeClr val="tx1"/>
                </a:solidFill>
                <a:effectLst/>
                <a:latin typeface="Calibri" panose="020F0502020204030204" pitchFamily="34" charset="0"/>
                <a:cs typeface="Calibri" panose="020F0502020204030204" pitchFamily="34" charset="0"/>
              </a:rPr>
              <a:t>PCA is more than dimension reduction</a:t>
            </a:r>
          </a:p>
          <a:p>
            <a:pPr>
              <a:lnSpc>
                <a:spcPct val="110000"/>
              </a:lnSpc>
              <a:spcBef>
                <a:spcPct val="40000"/>
              </a:spcBef>
              <a:defRPr/>
            </a:pPr>
            <a:r>
              <a:rPr lang="en-IN" b="0" i="1" dirty="0">
                <a:solidFill>
                  <a:schemeClr val="tx1"/>
                </a:solidFill>
                <a:effectLst/>
                <a:latin typeface="Calibri" panose="020F0502020204030204" pitchFamily="34" charset="0"/>
                <a:cs typeface="Calibri" panose="020F0502020204030204" pitchFamily="34" charset="0"/>
              </a:rPr>
              <a:t>Principal component analysis (PCA) is a statistical procedure that uses an orthogonal transformation to convert a set of observations of possibly correlated variables (entities each of which takes on various numerical values) into a set of values of linearly uncorrelated variables called principal components.</a:t>
            </a:r>
            <a:endParaRPr lang="en-IN" altLang="en-US" i="1" kern="0" dirty="0">
              <a:solidFill>
                <a:schemeClr val="tx1"/>
              </a:solidFill>
              <a:latin typeface="Calibri" panose="020F0502020204030204" pitchFamily="34" charset="0"/>
              <a:cs typeface="Calibri" panose="020F0502020204030204" pitchFamily="34" charset="0"/>
            </a:endParaRPr>
          </a:p>
          <a:p>
            <a:pPr marL="354013" lvl="1" indent="-354013">
              <a:lnSpc>
                <a:spcPct val="110000"/>
              </a:lnSpc>
              <a:spcBef>
                <a:spcPct val="40000"/>
              </a:spcBef>
              <a:defRPr/>
            </a:pPr>
            <a:endParaRPr lang="en-US" altLang="en-US" sz="1800" dirty="0">
              <a:solidFill>
                <a:schemeClr val="tx1"/>
              </a:solidFill>
              <a:latin typeface="Calibri" panose="020F0502020204030204" pitchFamily="34" charset="0"/>
              <a:cs typeface="Calibri" panose="020F0502020204030204" pitchFamily="34" charset="0"/>
            </a:endParaRPr>
          </a:p>
          <a:p>
            <a:pPr lvl="1">
              <a:lnSpc>
                <a:spcPct val="110000"/>
              </a:lnSpc>
              <a:spcBef>
                <a:spcPct val="40000"/>
              </a:spcBef>
              <a:defRPr/>
            </a:pPr>
            <a:endParaRPr lang="en-US" altLang="en-US" sz="1800" dirty="0">
              <a:solidFill>
                <a:schemeClr val="tx1"/>
              </a:solidFill>
              <a:latin typeface="Calibri" panose="020F0502020204030204" pitchFamily="34" charset="0"/>
              <a:cs typeface="Calibri" panose="020F0502020204030204" pitchFamily="34" charset="0"/>
            </a:endParaRPr>
          </a:p>
          <a:p>
            <a:pPr marL="176213" lvl="1" indent="0">
              <a:lnSpc>
                <a:spcPct val="110000"/>
              </a:lnSpc>
              <a:spcBef>
                <a:spcPct val="40000"/>
              </a:spcBef>
              <a:buNone/>
              <a:defRPr/>
            </a:pPr>
            <a:endParaRPr lang="en-US" altLang="en-US"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7061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56187ACF-4FA7-417C-B7CD-CEFC864134A2}"/>
              </a:ext>
            </a:extLst>
          </p:cNvPr>
          <p:cNvSpPr>
            <a:spLocks noGrp="1" noChangeArrowheads="1"/>
          </p:cNvSpPr>
          <p:nvPr>
            <p:ph type="body" sz="half" idx="1"/>
          </p:nvPr>
        </p:nvSpPr>
        <p:spPr>
          <a:xfrm>
            <a:off x="886690" y="1503363"/>
            <a:ext cx="10543309" cy="4775200"/>
          </a:xfrm>
        </p:spPr>
        <p:txBody>
          <a:bodyPr/>
          <a:lstStyle/>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a:p>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t>What is Dimension :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dirty="0"/>
              <a:t>The number of input variables or features for a dataset is referred to as its </a:t>
            </a:r>
            <a:r>
              <a:rPr lang="en-IN" b="1" dirty="0"/>
              <a:t>dimensionality</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sz="2400" b="1"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altLang="en-US" sz="2400" b="1"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a:p>
        </p:txBody>
      </p:sp>
      <p:sp>
        <p:nvSpPr>
          <p:cNvPr id="6" name="Google Shape;158;p20">
            <a:extLst>
              <a:ext uri="{FF2B5EF4-FFF2-40B4-BE49-F238E27FC236}">
                <a16:creationId xmlns:a16="http://schemas.microsoft.com/office/drawing/2014/main" id="{367A186D-AAFC-4CE8-9B01-BDBBA47CF621}"/>
              </a:ext>
            </a:extLst>
          </p:cNvPr>
          <p:cNvSpPr txBox="1">
            <a:spLocks/>
          </p:cNvSpPr>
          <p:nvPr/>
        </p:nvSpPr>
        <p:spPr>
          <a:xfrm>
            <a:off x="677334" y="828543"/>
            <a:ext cx="8596800" cy="1320900"/>
          </a:xfrm>
          <a:prstGeom prst="rect">
            <a:avLst/>
          </a:prstGeom>
          <a:noFill/>
          <a:ln>
            <a:noFill/>
          </a:ln>
        </p:spPr>
        <p:txBody>
          <a:bodyPr spcFirstLastPara="1" vert="horz" wrap="square" lIns="91425" tIns="45700" rIns="91425" bIns="45700" rtlCol="0" anchor="t"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chemeClr val="accent1"/>
              </a:buClr>
              <a:buSzPts val="3600"/>
              <a:buFont typeface="Trebuchet MS"/>
              <a:buNone/>
            </a:pPr>
            <a:r>
              <a:rPr lang="en-US" dirty="0"/>
              <a:t>Dimensions</a:t>
            </a:r>
          </a:p>
        </p:txBody>
      </p:sp>
      <p:pic>
        <p:nvPicPr>
          <p:cNvPr id="7" name="Google Shape;168;gb805cd7fd3_0_421">
            <a:extLst>
              <a:ext uri="{FF2B5EF4-FFF2-40B4-BE49-F238E27FC236}">
                <a16:creationId xmlns:a16="http://schemas.microsoft.com/office/drawing/2014/main" id="{F4C35ACC-1AB2-4372-951B-3B2CDA87F040}"/>
              </a:ext>
            </a:extLst>
          </p:cNvPr>
          <p:cNvPicPr preferRelativeResize="0"/>
          <p:nvPr/>
        </p:nvPicPr>
        <p:blipFill>
          <a:blip r:embed="rId3">
            <a:alphaModFix/>
          </a:blip>
          <a:stretch>
            <a:fillRect/>
          </a:stretch>
        </p:blipFill>
        <p:spPr>
          <a:xfrm>
            <a:off x="4984775" y="3496894"/>
            <a:ext cx="4999883" cy="2816387"/>
          </a:xfrm>
          <a:prstGeom prst="rect">
            <a:avLst/>
          </a:prstGeom>
          <a:noFill/>
          <a:ln>
            <a:noFill/>
          </a:ln>
        </p:spPr>
      </p:pic>
      <p:cxnSp>
        <p:nvCxnSpPr>
          <p:cNvPr id="8" name="Google Shape;171;gb805cd7fd3_0_421">
            <a:extLst>
              <a:ext uri="{FF2B5EF4-FFF2-40B4-BE49-F238E27FC236}">
                <a16:creationId xmlns:a16="http://schemas.microsoft.com/office/drawing/2014/main" id="{56FD8B23-7E31-4EAA-90D2-F2AEBB95ED0B}"/>
              </a:ext>
            </a:extLst>
          </p:cNvPr>
          <p:cNvCxnSpPr>
            <a:cxnSpLocks/>
          </p:cNvCxnSpPr>
          <p:nvPr/>
        </p:nvCxnSpPr>
        <p:spPr>
          <a:xfrm flipV="1">
            <a:off x="3854075" y="6023537"/>
            <a:ext cx="2571262" cy="219532"/>
          </a:xfrm>
          <a:prstGeom prst="straightConnector1">
            <a:avLst/>
          </a:prstGeom>
          <a:noFill/>
          <a:ln w="9525" cap="flat" cmpd="sng">
            <a:solidFill>
              <a:schemeClr val="dk2"/>
            </a:solidFill>
            <a:prstDash val="solid"/>
            <a:round/>
            <a:headEnd type="none" w="med" len="med"/>
            <a:tailEnd type="triangle" w="med" len="med"/>
          </a:ln>
        </p:spPr>
      </p:cxnSp>
      <p:sp>
        <p:nvSpPr>
          <p:cNvPr id="9" name="Google Shape;172;gb805cd7fd3_0_421">
            <a:extLst>
              <a:ext uri="{FF2B5EF4-FFF2-40B4-BE49-F238E27FC236}">
                <a16:creationId xmlns:a16="http://schemas.microsoft.com/office/drawing/2014/main" id="{70306B19-91ED-46AD-B51B-0FA5411F2BD0}"/>
              </a:ext>
            </a:extLst>
          </p:cNvPr>
          <p:cNvSpPr txBox="1"/>
          <p:nvPr/>
        </p:nvSpPr>
        <p:spPr>
          <a:xfrm>
            <a:off x="1297225" y="3423669"/>
            <a:ext cx="6489923"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dirty="0">
                <a:solidFill>
                  <a:srgbClr val="FF9900"/>
                </a:solidFill>
                <a:latin typeface="Trebuchet MS"/>
                <a:ea typeface="Trebuchet MS"/>
                <a:cs typeface="Trebuchet MS"/>
                <a:sym typeface="Trebuchet MS"/>
              </a:rPr>
              <a:t>Variable/Attribute/Feature</a:t>
            </a:r>
            <a:endParaRPr b="1" dirty="0">
              <a:solidFill>
                <a:srgbClr val="FF9900"/>
              </a:solidFill>
              <a:latin typeface="Trebuchet MS"/>
              <a:ea typeface="Trebuchet MS"/>
              <a:cs typeface="Trebuchet MS"/>
              <a:sym typeface="Trebuchet MS"/>
            </a:endParaRPr>
          </a:p>
        </p:txBody>
      </p:sp>
      <p:sp>
        <p:nvSpPr>
          <p:cNvPr id="10" name="Google Shape;173;gb805cd7fd3_0_421">
            <a:extLst>
              <a:ext uri="{FF2B5EF4-FFF2-40B4-BE49-F238E27FC236}">
                <a16:creationId xmlns:a16="http://schemas.microsoft.com/office/drawing/2014/main" id="{AB382D33-873A-47DE-B538-9AD2B77D9BA0}"/>
              </a:ext>
            </a:extLst>
          </p:cNvPr>
          <p:cNvSpPr txBox="1"/>
          <p:nvPr/>
        </p:nvSpPr>
        <p:spPr>
          <a:xfrm>
            <a:off x="640825" y="4111294"/>
            <a:ext cx="7413317"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solidFill>
                  <a:srgbClr val="16B0E3"/>
                </a:solidFill>
                <a:latin typeface="Trebuchet MS"/>
                <a:ea typeface="Trebuchet MS"/>
                <a:cs typeface="Trebuchet MS"/>
                <a:sym typeface="Trebuchet MS"/>
              </a:rPr>
              <a:t>Data Point/Record/Row/Observation</a:t>
            </a:r>
            <a:endParaRPr dirty="0">
              <a:solidFill>
                <a:srgbClr val="16B0E3"/>
              </a:solidFill>
              <a:latin typeface="Trebuchet MS"/>
              <a:ea typeface="Trebuchet MS"/>
              <a:cs typeface="Trebuchet MS"/>
              <a:sym typeface="Trebuchet MS"/>
            </a:endParaRPr>
          </a:p>
        </p:txBody>
      </p:sp>
      <p:sp>
        <p:nvSpPr>
          <p:cNvPr id="11" name="Google Shape;174;gb805cd7fd3_0_421">
            <a:extLst>
              <a:ext uri="{FF2B5EF4-FFF2-40B4-BE49-F238E27FC236}">
                <a16:creationId xmlns:a16="http://schemas.microsoft.com/office/drawing/2014/main" id="{449EEA8D-8462-45E2-9459-F6E59452D376}"/>
              </a:ext>
            </a:extLst>
          </p:cNvPr>
          <p:cNvSpPr txBox="1"/>
          <p:nvPr/>
        </p:nvSpPr>
        <p:spPr>
          <a:xfrm>
            <a:off x="2972725" y="6074144"/>
            <a:ext cx="7413317"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solidFill>
                  <a:srgbClr val="FFFF00"/>
                </a:solidFill>
                <a:latin typeface="Trebuchet MS"/>
                <a:ea typeface="Trebuchet MS"/>
                <a:cs typeface="Trebuchet MS"/>
                <a:sym typeface="Trebuchet MS"/>
              </a:rPr>
              <a:t>Column</a:t>
            </a:r>
            <a:endParaRPr>
              <a:solidFill>
                <a:srgbClr val="FFFF00"/>
              </a:solidFill>
              <a:latin typeface="Trebuchet MS"/>
              <a:ea typeface="Trebuchet MS"/>
              <a:cs typeface="Trebuchet MS"/>
              <a:sym typeface="Trebuchet MS"/>
            </a:endParaRPr>
          </a:p>
        </p:txBody>
      </p:sp>
      <p:cxnSp>
        <p:nvCxnSpPr>
          <p:cNvPr id="13" name="Google Shape;169;gb805cd7fd3_0_421">
            <a:extLst>
              <a:ext uri="{FF2B5EF4-FFF2-40B4-BE49-F238E27FC236}">
                <a16:creationId xmlns:a16="http://schemas.microsoft.com/office/drawing/2014/main" id="{2067E5B4-5807-440C-AA1A-FF95BB26F083}"/>
              </a:ext>
            </a:extLst>
          </p:cNvPr>
          <p:cNvCxnSpPr/>
          <p:nvPr/>
        </p:nvCxnSpPr>
        <p:spPr>
          <a:xfrm>
            <a:off x="4262114" y="3622774"/>
            <a:ext cx="1156800" cy="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120168640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56187ACF-4FA7-417C-B7CD-CEFC864134A2}"/>
              </a:ext>
            </a:extLst>
          </p:cNvPr>
          <p:cNvSpPr>
            <a:spLocks noGrp="1" noChangeArrowheads="1"/>
          </p:cNvSpPr>
          <p:nvPr>
            <p:ph type="body" sz="half" idx="1"/>
          </p:nvPr>
        </p:nvSpPr>
        <p:spPr>
          <a:xfrm>
            <a:off x="886690" y="1503363"/>
            <a:ext cx="10543309" cy="4775200"/>
          </a:xfrm>
        </p:spPr>
        <p:txBody>
          <a:bodyPr>
            <a:normAutofit fontScale="92500" lnSpcReduction="20000"/>
          </a:bodyPr>
          <a:lstStyle/>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a:latin typeface="Calibri" panose="020F0502020204030204" pitchFamily="34" charset="0"/>
              <a:cs typeface="Calibri" panose="020F0502020204030204" pitchFamily="34" charset="0"/>
            </a:endParaRPr>
          </a:p>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a:latin typeface="Calibri" panose="020F0502020204030204" pitchFamily="34" charset="0"/>
              <a:cs typeface="Calibri" panose="020F0502020204030204" pitchFamily="34" charset="0"/>
            </a:endParaRPr>
          </a:p>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400" dirty="0">
                <a:latin typeface="Calibri" panose="020F0502020204030204" pitchFamily="34" charset="0"/>
                <a:cs typeface="Calibri" panose="020F0502020204030204" pitchFamily="34" charset="0"/>
              </a:rPr>
              <a:t>Need of Dimension Reduction (Curse of Dimensionality):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400" dirty="0">
              <a:latin typeface="Calibri" panose="020F0502020204030204" pitchFamily="34" charset="0"/>
              <a:cs typeface="Calibri" panose="020F0502020204030204" pitchFamily="34" charset="0"/>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900" dirty="0">
                <a:latin typeface="Calibri" panose="020F0502020204030204" pitchFamily="34" charset="0"/>
                <a:cs typeface="Calibri" panose="020F0502020204030204" pitchFamily="34" charset="0"/>
              </a:rPr>
              <a:t>Computational Requirement increases with increasing number of features (Also storage)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900" dirty="0">
              <a:latin typeface="Calibri" panose="020F0502020204030204" pitchFamily="34" charset="0"/>
              <a:cs typeface="Calibri" panose="020F0502020204030204" pitchFamily="34" charset="0"/>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900" dirty="0">
                <a:latin typeface="Calibri" panose="020F0502020204030204" pitchFamily="34" charset="0"/>
                <a:cs typeface="Calibri" panose="020F0502020204030204" pitchFamily="34" charset="0"/>
              </a:rPr>
              <a:t>It is very easy to visualize low dimensional data.</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900" dirty="0">
              <a:latin typeface="Calibri" panose="020F0502020204030204" pitchFamily="34" charset="0"/>
              <a:cs typeface="Calibri" panose="020F0502020204030204" pitchFamily="34" charset="0"/>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900" dirty="0">
                <a:latin typeface="Calibri" panose="020F0502020204030204" pitchFamily="34" charset="0"/>
                <a:cs typeface="Calibri" panose="020F0502020204030204" pitchFamily="34" charset="0"/>
              </a:rPr>
              <a:t>Some models assumes non-corelated features i.e. absolutely zero multicollinearity (such as linear regression)</a:t>
            </a:r>
          </a:p>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1900" dirty="0">
              <a:latin typeface="Calibri" panose="020F0502020204030204" pitchFamily="34" charset="0"/>
              <a:cs typeface="Calibri" panose="020F0502020204030204" pitchFamily="34" charset="0"/>
            </a:endParaRP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900" dirty="0">
                <a:latin typeface="Calibri" panose="020F0502020204030204" pitchFamily="34" charset="0"/>
                <a:cs typeface="Calibri" panose="020F0502020204030204" pitchFamily="34" charset="0"/>
              </a:rPr>
              <a:t>Increasing the number of features will not always improve classification accuracy. It might result into overfitting hence requirement of Number of observations is also increased with higher dimension.</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100" dirty="0">
              <a:latin typeface="Calibri" panose="020F0502020204030204" pitchFamily="34" charset="0"/>
              <a:cs typeface="Calibri" panose="020F0502020204030204" pitchFamily="34" charset="0"/>
            </a:endParaRPr>
          </a:p>
        </p:txBody>
      </p:sp>
      <p:sp>
        <p:nvSpPr>
          <p:cNvPr id="17" name="Google Shape;158;p20">
            <a:extLst>
              <a:ext uri="{FF2B5EF4-FFF2-40B4-BE49-F238E27FC236}">
                <a16:creationId xmlns:a16="http://schemas.microsoft.com/office/drawing/2014/main" id="{6DFA1F31-9FA9-4CF0-92B9-1C58C96AFEB7}"/>
              </a:ext>
            </a:extLst>
          </p:cNvPr>
          <p:cNvSpPr txBox="1">
            <a:spLocks/>
          </p:cNvSpPr>
          <p:nvPr/>
        </p:nvSpPr>
        <p:spPr>
          <a:xfrm>
            <a:off x="677334" y="828543"/>
            <a:ext cx="8596800" cy="1320900"/>
          </a:xfrm>
          <a:prstGeom prst="rect">
            <a:avLst/>
          </a:prstGeom>
          <a:noFill/>
          <a:ln>
            <a:noFill/>
          </a:ln>
        </p:spPr>
        <p:txBody>
          <a:bodyPr spcFirstLastPara="1" vert="horz" wrap="square" lIns="91425" tIns="45700" rIns="91425" bIns="45700" rtlCol="0" anchor="t"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chemeClr val="accent1"/>
              </a:buClr>
              <a:buSzPts val="3600"/>
              <a:buFont typeface="Trebuchet MS"/>
              <a:buNone/>
            </a:pPr>
            <a:r>
              <a:rPr lang="en-US" dirty="0"/>
              <a:t>Dimension Reduction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56187ACF-4FA7-417C-B7CD-CEFC864134A2}"/>
              </a:ext>
            </a:extLst>
          </p:cNvPr>
          <p:cNvSpPr>
            <a:spLocks noGrp="1" noChangeArrowheads="1"/>
          </p:cNvSpPr>
          <p:nvPr>
            <p:ph type="body" sz="half" idx="1"/>
          </p:nvPr>
        </p:nvSpPr>
        <p:spPr>
          <a:xfrm>
            <a:off x="886690" y="1503363"/>
            <a:ext cx="10543309" cy="4775200"/>
          </a:xfrm>
        </p:spPr>
        <p:txBody>
          <a:bodyPr>
            <a:normAutofit/>
          </a:bodyPr>
          <a:lstStyle/>
          <a:p>
            <a:pPr marL="457200" indent="-45720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b="1" dirty="0">
                <a:latin typeface="Calibri" panose="020F0502020204030204" pitchFamily="34" charset="0"/>
                <a:cs typeface="Calibri" panose="020F0502020204030204" pitchFamily="34" charset="0"/>
              </a:rPr>
              <a:t>Feature Selection (We studied so far) :</a:t>
            </a:r>
            <a:r>
              <a:rPr lang="en-US" altLang="en-US" sz="2400" dirty="0">
                <a:latin typeface="Calibri" panose="020F0502020204030204" pitchFamily="34" charset="0"/>
                <a:cs typeface="Calibri" panose="020F0502020204030204" pitchFamily="34" charset="0"/>
              </a:rPr>
              <a:t>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latin typeface="Calibri" panose="020F0502020204030204" pitchFamily="34" charset="0"/>
                <a:cs typeface="Calibri" panose="020F0502020204030204" pitchFamily="34" charset="0"/>
              </a:rPr>
              <a:t>Selection of features based upon statistical importance.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dirty="0">
                <a:latin typeface="Calibri" panose="020F0502020204030204" pitchFamily="34" charset="0"/>
                <a:cs typeface="Calibri" panose="020F0502020204030204" pitchFamily="34" charset="0"/>
              </a:rPr>
              <a:t>chooses a subset of the original features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latin typeface="Calibri" panose="020F0502020204030204" pitchFamily="34" charset="0"/>
                <a:cs typeface="Calibri" panose="020F0502020204030204" pitchFamily="34" charset="0"/>
              </a:rPr>
              <a:t>Most of the times it is supervised</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latin typeface="Calibri" panose="020F0502020204030204" pitchFamily="34" charset="0"/>
                <a:cs typeface="Calibri" panose="020F0502020204030204" pitchFamily="34" charset="0"/>
              </a:rPr>
              <a:t>It can be implemented on numerical as well as categorical data</a:t>
            </a:r>
          </a:p>
          <a:p>
            <a:pPr marL="457200" indent="-45720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latin typeface="Calibri" panose="020F0502020204030204" pitchFamily="34" charset="0"/>
              <a:cs typeface="Calibri" panose="020F0502020204030204" pitchFamily="34" charset="0"/>
            </a:endParaRPr>
          </a:p>
          <a:p>
            <a:pPr marL="457200" indent="-45720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100" dirty="0">
              <a:latin typeface="Calibri" panose="020F0502020204030204" pitchFamily="34" charset="0"/>
              <a:cs typeface="Calibri" panose="020F0502020204030204" pitchFamily="34" charset="0"/>
            </a:endParaRPr>
          </a:p>
        </p:txBody>
      </p:sp>
      <p:sp>
        <p:nvSpPr>
          <p:cNvPr id="17" name="Google Shape;158;p20">
            <a:extLst>
              <a:ext uri="{FF2B5EF4-FFF2-40B4-BE49-F238E27FC236}">
                <a16:creationId xmlns:a16="http://schemas.microsoft.com/office/drawing/2014/main" id="{6DFA1F31-9FA9-4CF0-92B9-1C58C96AFEB7}"/>
              </a:ext>
            </a:extLst>
          </p:cNvPr>
          <p:cNvSpPr txBox="1">
            <a:spLocks/>
          </p:cNvSpPr>
          <p:nvPr/>
        </p:nvSpPr>
        <p:spPr>
          <a:xfrm>
            <a:off x="677334" y="828543"/>
            <a:ext cx="8596800" cy="1320900"/>
          </a:xfrm>
          <a:prstGeom prst="rect">
            <a:avLst/>
          </a:prstGeom>
          <a:noFill/>
          <a:ln>
            <a:noFill/>
          </a:ln>
        </p:spPr>
        <p:txBody>
          <a:bodyPr spcFirstLastPara="1" vert="horz" wrap="square" lIns="91425" tIns="45700" rIns="91425" bIns="45700" rtlCol="0" anchor="t"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chemeClr val="accent1"/>
              </a:buClr>
              <a:buSzPts val="3600"/>
              <a:buFont typeface="Trebuchet MS"/>
              <a:buNone/>
            </a:pPr>
            <a:r>
              <a:rPr lang="en-US" dirty="0"/>
              <a:t>Dimension Reduction Methods</a:t>
            </a:r>
          </a:p>
        </p:txBody>
      </p:sp>
      <p:graphicFrame>
        <p:nvGraphicFramePr>
          <p:cNvPr id="8" name="Object 1">
            <a:extLst>
              <a:ext uri="{FF2B5EF4-FFF2-40B4-BE49-F238E27FC236}">
                <a16:creationId xmlns:a16="http://schemas.microsoft.com/office/drawing/2014/main" id="{9CC051DD-BA2A-4DE5-BD60-BEA4D49280C1}"/>
              </a:ext>
            </a:extLst>
          </p:cNvPr>
          <p:cNvGraphicFramePr>
            <a:graphicFrameLocks noChangeAspect="1"/>
          </p:cNvGraphicFramePr>
          <p:nvPr>
            <p:extLst>
              <p:ext uri="{D42A27DB-BD31-4B8C-83A1-F6EECF244321}">
                <p14:modId xmlns:p14="http://schemas.microsoft.com/office/powerpoint/2010/main" val="1461102457"/>
              </p:ext>
            </p:extLst>
          </p:nvPr>
        </p:nvGraphicFramePr>
        <p:xfrm>
          <a:off x="5041538" y="3721202"/>
          <a:ext cx="2233612" cy="3027363"/>
        </p:xfrm>
        <a:graphic>
          <a:graphicData uri="http://schemas.openxmlformats.org/presentationml/2006/ole">
            <mc:AlternateContent xmlns:mc="http://schemas.openxmlformats.org/markup-compatibility/2006">
              <mc:Choice xmlns:v="urn:schemas-microsoft-com:vml" Requires="v">
                <p:oleObj name="Equation" r:id="rId3" imgW="1371600" imgH="1854200" progId="Equation.DSMT4">
                  <p:embed/>
                </p:oleObj>
              </mc:Choice>
              <mc:Fallback>
                <p:oleObj name="Equation" r:id="rId3" imgW="1371600" imgH="1854200" progId="Equation.DSMT4">
                  <p:embed/>
                  <p:pic>
                    <p:nvPicPr>
                      <p:cNvPr id="12293" name="Object 1">
                        <a:extLst>
                          <a:ext uri="{FF2B5EF4-FFF2-40B4-BE49-F238E27FC236}">
                            <a16:creationId xmlns:a16="http://schemas.microsoft.com/office/drawing/2014/main" id="{42342B1A-A226-4286-84E9-215DDCBEB5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1538" y="3721202"/>
                        <a:ext cx="2233612" cy="30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11549767"/>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56187ACF-4FA7-417C-B7CD-CEFC864134A2}"/>
              </a:ext>
            </a:extLst>
          </p:cNvPr>
          <p:cNvSpPr>
            <a:spLocks noGrp="1" noChangeArrowheads="1"/>
          </p:cNvSpPr>
          <p:nvPr>
            <p:ph type="body" sz="half" idx="1"/>
          </p:nvPr>
        </p:nvSpPr>
        <p:spPr>
          <a:xfrm>
            <a:off x="886690" y="1503363"/>
            <a:ext cx="10543309" cy="4775200"/>
          </a:xfrm>
        </p:spPr>
        <p:txBody>
          <a:bodyPr>
            <a:normAutofit/>
          </a:bodyPr>
          <a:lstStyle/>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latin typeface="Calibri" panose="020F0502020204030204" pitchFamily="34" charset="0"/>
                <a:cs typeface="Calibri" panose="020F0502020204030204" pitchFamily="34" charset="0"/>
              </a:rPr>
              <a:t>2.    </a:t>
            </a:r>
            <a:r>
              <a:rPr lang="en-US" altLang="en-US" b="1" dirty="0">
                <a:latin typeface="Calibri" panose="020F0502020204030204" pitchFamily="34" charset="0"/>
                <a:cs typeface="Calibri" panose="020F0502020204030204" pitchFamily="34" charset="0"/>
              </a:rPr>
              <a:t>New Feature extraction (Compressing Existing Features):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latin typeface="Calibri" panose="020F0502020204030204" pitchFamily="34" charset="0"/>
                <a:cs typeface="Calibri" panose="020F0502020204030204" pitchFamily="34" charset="0"/>
              </a:rPr>
              <a:t>It refers to mapping of original high dimensional data into lower dimensional space.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latin typeface="Calibri" panose="020F0502020204030204" pitchFamily="34" charset="0"/>
                <a:cs typeface="Calibri" panose="020F0502020204030204" pitchFamily="34" charset="0"/>
              </a:rPr>
              <a:t>It can be supervised and unsupervised</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latin typeface="Calibri" panose="020F0502020204030204" pitchFamily="34" charset="0"/>
                <a:cs typeface="Calibri" panose="020F0502020204030204" pitchFamily="34" charset="0"/>
              </a:rPr>
              <a:t>It is for numerical variables</a:t>
            </a:r>
          </a:p>
          <a:p>
            <a:pPr marL="457200" indent="-457200">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latin typeface="Calibri" panose="020F0502020204030204" pitchFamily="34" charset="0"/>
              <a:cs typeface="Calibri" panose="020F0502020204030204" pitchFamily="34" charset="0"/>
            </a:endParaRPr>
          </a:p>
        </p:txBody>
      </p:sp>
      <p:sp>
        <p:nvSpPr>
          <p:cNvPr id="17" name="Google Shape;158;p20">
            <a:extLst>
              <a:ext uri="{FF2B5EF4-FFF2-40B4-BE49-F238E27FC236}">
                <a16:creationId xmlns:a16="http://schemas.microsoft.com/office/drawing/2014/main" id="{6DFA1F31-9FA9-4CF0-92B9-1C58C96AFEB7}"/>
              </a:ext>
            </a:extLst>
          </p:cNvPr>
          <p:cNvSpPr txBox="1">
            <a:spLocks/>
          </p:cNvSpPr>
          <p:nvPr/>
        </p:nvSpPr>
        <p:spPr>
          <a:xfrm>
            <a:off x="677334" y="828543"/>
            <a:ext cx="8596800" cy="1320900"/>
          </a:xfrm>
          <a:prstGeom prst="rect">
            <a:avLst/>
          </a:prstGeom>
          <a:noFill/>
          <a:ln>
            <a:noFill/>
          </a:ln>
        </p:spPr>
        <p:txBody>
          <a:bodyPr spcFirstLastPara="1" vert="horz" wrap="square" lIns="91425" tIns="45700" rIns="91425" bIns="45700" rtlCol="0" anchor="t"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chemeClr val="accent1"/>
              </a:buClr>
              <a:buSzPts val="3600"/>
              <a:buFont typeface="Trebuchet MS"/>
              <a:buNone/>
            </a:pPr>
            <a:r>
              <a:rPr lang="en-US" dirty="0"/>
              <a:t>Dimension Reduction Methods</a:t>
            </a:r>
          </a:p>
        </p:txBody>
      </p:sp>
      <p:graphicFrame>
        <p:nvGraphicFramePr>
          <p:cNvPr id="5" name="Object 1">
            <a:extLst>
              <a:ext uri="{FF2B5EF4-FFF2-40B4-BE49-F238E27FC236}">
                <a16:creationId xmlns:a16="http://schemas.microsoft.com/office/drawing/2014/main" id="{BC2FC3D5-10F1-4E59-8497-A8F2A51BCF9B}"/>
              </a:ext>
            </a:extLst>
          </p:cNvPr>
          <p:cNvGraphicFramePr>
            <a:graphicFrameLocks noChangeAspect="1"/>
          </p:cNvGraphicFramePr>
          <p:nvPr/>
        </p:nvGraphicFramePr>
        <p:xfrm>
          <a:off x="1077913" y="3886200"/>
          <a:ext cx="2589212" cy="2767013"/>
        </p:xfrm>
        <a:graphic>
          <a:graphicData uri="http://schemas.openxmlformats.org/presentationml/2006/ole">
            <mc:AlternateContent xmlns:mc="http://schemas.openxmlformats.org/markup-compatibility/2006">
              <mc:Choice xmlns:v="urn:schemas-microsoft-com:vml" Requires="v">
                <p:oleObj name="Equation" r:id="rId3" imgW="1739900" imgH="1854200" progId="Equation.DSMT4">
                  <p:embed/>
                </p:oleObj>
              </mc:Choice>
              <mc:Fallback>
                <p:oleObj name="Equation" r:id="rId3" imgW="1739900" imgH="1854200" progId="Equation.DSMT4">
                  <p:embed/>
                  <p:pic>
                    <p:nvPicPr>
                      <p:cNvPr id="4" name="Object 1">
                        <a:extLst>
                          <a:ext uri="{FF2B5EF4-FFF2-40B4-BE49-F238E27FC236}">
                            <a16:creationId xmlns:a16="http://schemas.microsoft.com/office/drawing/2014/main" id="{C9E96B71-798B-4D80-9729-9A7E2B7D7B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913" y="3886200"/>
                        <a:ext cx="2589212" cy="276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5">
            <a:extLst>
              <a:ext uri="{FF2B5EF4-FFF2-40B4-BE49-F238E27FC236}">
                <a16:creationId xmlns:a16="http://schemas.microsoft.com/office/drawing/2014/main" id="{0B0B6BAD-08FB-4FA2-B69E-479362F440CC}"/>
              </a:ext>
            </a:extLst>
          </p:cNvPr>
          <p:cNvSpPr/>
          <p:nvPr/>
        </p:nvSpPr>
        <p:spPr>
          <a:xfrm>
            <a:off x="3858348" y="4708306"/>
            <a:ext cx="5816594" cy="369332"/>
          </a:xfrm>
          <a:prstGeom prst="rect">
            <a:avLst/>
          </a:prstGeom>
        </p:spPr>
        <p:txBody>
          <a:bodyPr wrap="square">
            <a:spAutoFit/>
          </a:bodyPr>
          <a:lstStyle/>
          <a:p>
            <a:pPr>
              <a:defRPr/>
            </a:pPr>
            <a:r>
              <a:rPr lang="en-US" sz="1800" b="0" dirty="0">
                <a:latin typeface="Calibri" panose="020F0502020204030204" pitchFamily="34" charset="0"/>
                <a:cs typeface="Calibri" panose="020F0502020204030204" pitchFamily="34" charset="0"/>
              </a:rPr>
              <a:t>The mapping f() could be linear or non-linear</a:t>
            </a:r>
          </a:p>
        </p:txBody>
      </p:sp>
    </p:spTree>
    <p:extLst>
      <p:ext uri="{BB962C8B-B14F-4D97-AF65-F5344CB8AC3E}">
        <p14:creationId xmlns:p14="http://schemas.microsoft.com/office/powerpoint/2010/main" val="306226796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56187ACF-4FA7-417C-B7CD-CEFC864134A2}"/>
              </a:ext>
            </a:extLst>
          </p:cNvPr>
          <p:cNvSpPr>
            <a:spLocks noGrp="1" noChangeArrowheads="1"/>
          </p:cNvSpPr>
          <p:nvPr>
            <p:ph type="body" sz="half" idx="1"/>
          </p:nvPr>
        </p:nvSpPr>
        <p:spPr>
          <a:xfrm>
            <a:off x="886690" y="1503363"/>
            <a:ext cx="10543309" cy="4775200"/>
          </a:xfrm>
        </p:spPr>
        <p:txBody>
          <a:bodyPr>
            <a:normAutofit/>
          </a:bodyPr>
          <a:lstStyle/>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b="1" dirty="0">
              <a:latin typeface="Calibri" panose="020F0502020204030204" pitchFamily="34" charset="0"/>
              <a:cs typeface="Calibri" panose="020F0502020204030204" pitchFamily="34" charset="0"/>
            </a:endParaRPr>
          </a:p>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b="1" dirty="0">
                <a:latin typeface="Calibri" panose="020F0502020204030204" pitchFamily="34" charset="0"/>
                <a:cs typeface="Calibri" panose="020F0502020204030204" pitchFamily="34" charset="0"/>
              </a:rPr>
              <a:t>New Feature extraction (Compressing Existing Features):</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latin typeface="Calibri" panose="020F0502020204030204" pitchFamily="34" charset="0"/>
                <a:cs typeface="Calibri" panose="020F0502020204030204" pitchFamily="34" charset="0"/>
              </a:rPr>
              <a:t>Principal Component Analysis (Unsupervised technique)</a:t>
            </a:r>
          </a:p>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latin typeface="Calibri" panose="020F0502020204030204" pitchFamily="34" charset="0"/>
                <a:cs typeface="Calibri" panose="020F0502020204030204" pitchFamily="34" charset="0"/>
              </a:rPr>
              <a:t>Most widely used unsupervised algorithm, easy to adopt and interpret with respect to other technique</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latin typeface="Calibri" panose="020F0502020204030204" pitchFamily="34" charset="0"/>
                <a:cs typeface="Calibri" panose="020F0502020204030204" pitchFamily="34" charset="0"/>
              </a:rPr>
              <a:t>SVD (</a:t>
            </a:r>
            <a:r>
              <a:rPr lang="en-US" dirty="0">
                <a:latin typeface="Calibri" panose="020F0502020204030204" pitchFamily="34" charset="0"/>
                <a:cs typeface="Calibri" panose="020F0502020204030204" pitchFamily="34" charset="0"/>
              </a:rPr>
              <a:t>Singular value decomposition) </a:t>
            </a:r>
            <a:r>
              <a:rPr lang="en-US" altLang="en-US" dirty="0">
                <a:latin typeface="Calibri" panose="020F0502020204030204" pitchFamily="34" charset="0"/>
                <a:cs typeface="Calibri" panose="020F0502020204030204" pitchFamily="34" charset="0"/>
              </a:rPr>
              <a:t>(Unsupervised technique)</a:t>
            </a:r>
          </a:p>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latin typeface="Calibri" panose="020F0502020204030204" pitchFamily="34" charset="0"/>
                <a:cs typeface="Calibri" panose="020F0502020204030204" pitchFamily="34" charset="0"/>
              </a:rPr>
              <a:t>Mostly suitable with sparse matrix and Do not provide a good explanation of variances </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latin typeface="Calibri" panose="020F0502020204030204" pitchFamily="34" charset="0"/>
                <a:cs typeface="Calibri" panose="020F0502020204030204" pitchFamily="34" charset="0"/>
              </a:rPr>
              <a:t>LDA (linear discriminant analysis) </a:t>
            </a:r>
          </a:p>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dirty="0">
                <a:latin typeface="Calibri" panose="020F0502020204030204" pitchFamily="34" charset="0"/>
                <a:cs typeface="Calibri" panose="020F0502020204030204" pitchFamily="34" charset="0"/>
              </a:rPr>
              <a:t>Fisher’s LDA analysis is a Supervised technique</a:t>
            </a:r>
          </a:p>
          <a:p>
            <a:pPr marL="0" inden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dirty="0">
              <a:latin typeface="Calibri" panose="020F0502020204030204" pitchFamily="34" charset="0"/>
              <a:cs typeface="Calibri" panose="020F0502020204030204" pitchFamily="34" charset="0"/>
            </a:endParaRPr>
          </a:p>
        </p:txBody>
      </p:sp>
      <p:sp>
        <p:nvSpPr>
          <p:cNvPr id="17" name="Google Shape;158;p20">
            <a:extLst>
              <a:ext uri="{FF2B5EF4-FFF2-40B4-BE49-F238E27FC236}">
                <a16:creationId xmlns:a16="http://schemas.microsoft.com/office/drawing/2014/main" id="{6DFA1F31-9FA9-4CF0-92B9-1C58C96AFEB7}"/>
              </a:ext>
            </a:extLst>
          </p:cNvPr>
          <p:cNvSpPr txBox="1">
            <a:spLocks/>
          </p:cNvSpPr>
          <p:nvPr/>
        </p:nvSpPr>
        <p:spPr>
          <a:xfrm>
            <a:off x="762001" y="798670"/>
            <a:ext cx="8596800" cy="676171"/>
          </a:xfrm>
          <a:prstGeom prst="rect">
            <a:avLst/>
          </a:prstGeom>
          <a:noFill/>
          <a:ln>
            <a:noFill/>
          </a:ln>
        </p:spPr>
        <p:txBody>
          <a:bodyPr spcFirstLastPara="1" vert="horz" wrap="square" lIns="91425" tIns="45700" rIns="91425" bIns="45700" rtlCol="0" anchor="t" anchorCtr="0">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spcBef>
                <a:spcPts val="0"/>
              </a:spcBef>
              <a:buClr>
                <a:schemeClr val="accent1"/>
              </a:buClr>
              <a:buSzPts val="3600"/>
              <a:buFont typeface="Trebuchet MS"/>
              <a:buNone/>
            </a:pPr>
            <a:r>
              <a:rPr lang="en-US" dirty="0"/>
              <a:t>Dimension Reduction Methods</a:t>
            </a:r>
          </a:p>
        </p:txBody>
      </p:sp>
    </p:spTree>
    <p:extLst>
      <p:ext uri="{BB962C8B-B14F-4D97-AF65-F5344CB8AC3E}">
        <p14:creationId xmlns:p14="http://schemas.microsoft.com/office/powerpoint/2010/main" val="384363690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1" y="944402"/>
            <a:ext cx="8596668" cy="1320800"/>
          </a:xfrm>
        </p:spPr>
        <p:txBody>
          <a:bodyPr/>
          <a:lstStyle/>
          <a:p>
            <a:r>
              <a:rPr lang="en-US" dirty="0"/>
              <a:t>Principal Component Analysis</a:t>
            </a:r>
          </a:p>
        </p:txBody>
      </p:sp>
      <p:graphicFrame>
        <p:nvGraphicFramePr>
          <p:cNvPr id="5" name="Content Placeholder 4">
            <a:extLst>
              <a:ext uri="{FF2B5EF4-FFF2-40B4-BE49-F238E27FC236}">
                <a16:creationId xmlns:a16="http://schemas.microsoft.com/office/drawing/2014/main" id="{4BB5CD67-9F87-4268-98A8-5D3A0754E93D}"/>
              </a:ext>
            </a:extLst>
          </p:cNvPr>
          <p:cNvGraphicFramePr>
            <a:graphicFrameLocks noGrp="1"/>
          </p:cNvGraphicFramePr>
          <p:nvPr>
            <p:ph idx="1"/>
            <p:extLst>
              <p:ext uri="{D42A27DB-BD31-4B8C-83A1-F6EECF244321}">
                <p14:modId xmlns:p14="http://schemas.microsoft.com/office/powerpoint/2010/main" val="1052704855"/>
              </p:ext>
            </p:extLst>
          </p:nvPr>
        </p:nvGraphicFramePr>
        <p:xfrm>
          <a:off x="1361027" y="3348198"/>
          <a:ext cx="1618148" cy="1905000"/>
        </p:xfrm>
        <a:graphic>
          <a:graphicData uri="http://schemas.openxmlformats.org/drawingml/2006/table">
            <a:tbl>
              <a:tblPr/>
              <a:tblGrid>
                <a:gridCol w="877081">
                  <a:extLst>
                    <a:ext uri="{9D8B030D-6E8A-4147-A177-3AD203B41FA5}">
                      <a16:colId xmlns:a16="http://schemas.microsoft.com/office/drawing/2014/main" val="3247776029"/>
                    </a:ext>
                  </a:extLst>
                </a:gridCol>
                <a:gridCol w="741067">
                  <a:extLst>
                    <a:ext uri="{9D8B030D-6E8A-4147-A177-3AD203B41FA5}">
                      <a16:colId xmlns:a16="http://schemas.microsoft.com/office/drawing/2014/main" val="2813511056"/>
                    </a:ext>
                  </a:extLst>
                </a:gridCol>
              </a:tblGrid>
              <a:tr h="190500">
                <a:tc>
                  <a:txBody>
                    <a:bodyPr/>
                    <a:lstStyle/>
                    <a:p>
                      <a:pPr algn="ctr" fontAlgn="b"/>
                      <a:r>
                        <a:rPr lang="en-US" sz="1100" b="0" i="0" u="none" strike="noStrike" dirty="0">
                          <a:solidFill>
                            <a:srgbClr val="000000"/>
                          </a:solidFill>
                          <a:effectLst/>
                          <a:latin typeface="Calibri" panose="020F0502020204030204" pitchFamily="34" charset="0"/>
                        </a:rPr>
                        <a:t>A</a:t>
                      </a:r>
                      <a:endParaRPr lang="en-IN" sz="1100" b="0" i="0" u="none" strike="noStrike" dirty="0">
                        <a:solidFill>
                          <a:srgbClr val="000000"/>
                        </a:solidFill>
                        <a:effectLst/>
                        <a:latin typeface="Calibri" panose="020F0502020204030204" pitchFamily="34" charset="0"/>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39782"/>
                  </a:ext>
                </a:extLst>
              </a:tr>
              <a:tr h="190500">
                <a:tc>
                  <a:txBody>
                    <a:bodyPr/>
                    <a:lstStyle/>
                    <a:p>
                      <a:pPr algn="ctr" fontAlgn="b"/>
                      <a:r>
                        <a:rPr lang="en-IN" sz="1100" b="0" i="0" u="none" strike="noStrike">
                          <a:solidFill>
                            <a:srgbClr val="000000"/>
                          </a:solidFill>
                          <a:effectLst/>
                          <a:latin typeface="Calibri" panose="020F0502020204030204" pitchFamily="34" charset="0"/>
                        </a:rPr>
                        <a:t>263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892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0003632"/>
                  </a:ext>
                </a:extLst>
              </a:tr>
              <a:tr h="190500">
                <a:tc>
                  <a:txBody>
                    <a:bodyPr/>
                    <a:lstStyle/>
                    <a:p>
                      <a:pPr algn="ctr" fontAlgn="b"/>
                      <a:r>
                        <a:rPr lang="en-IN" sz="1100" b="0" i="0" u="none" strike="noStrike">
                          <a:solidFill>
                            <a:srgbClr val="000000"/>
                          </a:solidFill>
                          <a:effectLst/>
                          <a:latin typeface="Calibri" panose="020F0502020204030204" pitchFamily="34" charset="0"/>
                        </a:rPr>
                        <a:t>191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628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6373803"/>
                  </a:ext>
                </a:extLst>
              </a:tr>
              <a:tr h="190500">
                <a:tc>
                  <a:txBody>
                    <a:bodyPr/>
                    <a:lstStyle/>
                    <a:p>
                      <a:pPr algn="ctr" fontAlgn="b"/>
                      <a:r>
                        <a:rPr lang="en-IN" sz="1100" b="0" i="0" u="none" strike="noStrike">
                          <a:solidFill>
                            <a:srgbClr val="000000"/>
                          </a:solidFill>
                          <a:effectLst/>
                          <a:latin typeface="Calibri" panose="020F0502020204030204" pitchFamily="34" charset="0"/>
                        </a:rPr>
                        <a:t>226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290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1038131"/>
                  </a:ext>
                </a:extLst>
              </a:tr>
              <a:tr h="190500">
                <a:tc>
                  <a:txBody>
                    <a:bodyPr/>
                    <a:lstStyle/>
                    <a:p>
                      <a:pPr algn="ctr" fontAlgn="b"/>
                      <a:r>
                        <a:rPr lang="en-IN" sz="1100" b="0" i="0" u="none" strike="noStrike">
                          <a:solidFill>
                            <a:srgbClr val="000000"/>
                          </a:solidFill>
                          <a:effectLst/>
                          <a:latin typeface="Calibri" panose="020F0502020204030204" pitchFamily="34" charset="0"/>
                        </a:rPr>
                        <a:t>530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604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3857016"/>
                  </a:ext>
                </a:extLst>
              </a:tr>
              <a:tr h="190500">
                <a:tc>
                  <a:txBody>
                    <a:bodyPr/>
                    <a:lstStyle/>
                    <a:p>
                      <a:pPr algn="ctr" fontAlgn="b"/>
                      <a:r>
                        <a:rPr lang="en-IN" sz="1100" b="0" i="0" u="none" strike="noStrike">
                          <a:solidFill>
                            <a:srgbClr val="000000"/>
                          </a:solidFill>
                          <a:effectLst/>
                          <a:latin typeface="Calibri" panose="020F0502020204030204" pitchFamily="34" charset="0"/>
                        </a:rPr>
                        <a:t>662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714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3000697"/>
                  </a:ext>
                </a:extLst>
              </a:tr>
              <a:tr h="190500">
                <a:tc>
                  <a:txBody>
                    <a:bodyPr/>
                    <a:lstStyle/>
                    <a:p>
                      <a:pPr algn="ctr" fontAlgn="b"/>
                      <a:r>
                        <a:rPr lang="en-IN" sz="1100" b="0" i="0" u="none" strike="noStrike">
                          <a:solidFill>
                            <a:srgbClr val="000000"/>
                          </a:solidFill>
                          <a:effectLst/>
                          <a:latin typeface="Calibri" panose="020F0502020204030204" pitchFamily="34" charset="0"/>
                        </a:rPr>
                        <a:t>310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388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6111597"/>
                  </a:ext>
                </a:extLst>
              </a:tr>
              <a:tr h="190500">
                <a:tc>
                  <a:txBody>
                    <a:bodyPr/>
                    <a:lstStyle/>
                    <a:p>
                      <a:pPr algn="ctr" fontAlgn="b"/>
                      <a:r>
                        <a:rPr lang="en-IN" sz="1100" b="0" i="0" u="none" strike="noStrike">
                          <a:solidFill>
                            <a:srgbClr val="000000"/>
                          </a:solidFill>
                          <a:effectLst/>
                          <a:latin typeface="Calibri" panose="020F0502020204030204" pitchFamily="34" charset="0"/>
                        </a:rPr>
                        <a:t>850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760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2688950"/>
                  </a:ext>
                </a:extLst>
              </a:tr>
              <a:tr h="190500">
                <a:tc>
                  <a:txBody>
                    <a:bodyPr/>
                    <a:lstStyle/>
                    <a:p>
                      <a:pPr algn="ctr" fontAlgn="b"/>
                      <a:r>
                        <a:rPr lang="en-IN" sz="1100" b="0" i="0" u="none" strike="noStrike">
                          <a:solidFill>
                            <a:srgbClr val="000000"/>
                          </a:solidFill>
                          <a:effectLst/>
                          <a:latin typeface="Calibri" panose="020F0502020204030204" pitchFamily="34" charset="0"/>
                        </a:rPr>
                        <a:t>988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a:solidFill>
                            <a:srgbClr val="000000"/>
                          </a:solidFill>
                          <a:effectLst/>
                          <a:latin typeface="Calibri" panose="020F0502020204030204" pitchFamily="34" charset="0"/>
                        </a:rPr>
                        <a:t>981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7731716"/>
                  </a:ext>
                </a:extLst>
              </a:tr>
              <a:tr h="190500">
                <a:tc>
                  <a:txBody>
                    <a:bodyPr/>
                    <a:lstStyle/>
                    <a:p>
                      <a:pPr algn="ctr" fontAlgn="b"/>
                      <a:r>
                        <a:rPr lang="en-IN" sz="1100" b="0" i="0" u="none" strike="noStrike">
                          <a:solidFill>
                            <a:srgbClr val="000000"/>
                          </a:solidFill>
                          <a:effectLst/>
                          <a:latin typeface="Calibri" panose="020F0502020204030204" pitchFamily="34" charset="0"/>
                        </a:rPr>
                        <a:t>793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100" b="0" i="0" u="none" strike="noStrike" dirty="0">
                          <a:solidFill>
                            <a:srgbClr val="000000"/>
                          </a:solidFill>
                          <a:effectLst/>
                          <a:latin typeface="Calibri" panose="020F0502020204030204" pitchFamily="34" charset="0"/>
                        </a:rPr>
                        <a:t>551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6766108"/>
                  </a:ext>
                </a:extLst>
              </a:tr>
            </a:tbl>
          </a:graphicData>
        </a:graphic>
      </p:graphicFrame>
      <p:pic>
        <p:nvPicPr>
          <p:cNvPr id="7" name="Picture 6">
            <a:extLst>
              <a:ext uri="{FF2B5EF4-FFF2-40B4-BE49-F238E27FC236}">
                <a16:creationId xmlns:a16="http://schemas.microsoft.com/office/drawing/2014/main" id="{37245149-88DF-47E7-BE40-E36C3C452FDF}"/>
              </a:ext>
            </a:extLst>
          </p:cNvPr>
          <p:cNvPicPr>
            <a:picLocks noChangeAspect="1"/>
          </p:cNvPicPr>
          <p:nvPr/>
        </p:nvPicPr>
        <p:blipFill>
          <a:blip r:embed="rId2"/>
          <a:stretch>
            <a:fillRect/>
          </a:stretch>
        </p:blipFill>
        <p:spPr>
          <a:xfrm>
            <a:off x="5297897" y="3228360"/>
            <a:ext cx="3244453" cy="1905000"/>
          </a:xfrm>
          <a:prstGeom prst="rect">
            <a:avLst/>
          </a:prstGeom>
        </p:spPr>
      </p:pic>
      <p:sp>
        <p:nvSpPr>
          <p:cNvPr id="8" name="Rectangle 3">
            <a:extLst>
              <a:ext uri="{FF2B5EF4-FFF2-40B4-BE49-F238E27FC236}">
                <a16:creationId xmlns:a16="http://schemas.microsoft.com/office/drawing/2014/main" id="{59F92D91-2EBF-40CC-BA15-DA4EF72F2C45}"/>
              </a:ext>
            </a:extLst>
          </p:cNvPr>
          <p:cNvSpPr txBox="1">
            <a:spLocks noChangeArrowheads="1"/>
          </p:cNvSpPr>
          <p:nvPr/>
        </p:nvSpPr>
        <p:spPr>
          <a:xfrm>
            <a:off x="886690" y="1503363"/>
            <a:ext cx="10543309" cy="4775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b="1" dirty="0">
              <a:latin typeface="Calibri" panose="020F0502020204030204" pitchFamily="34" charset="0"/>
              <a:cs typeface="Calibri" panose="020F0502020204030204" pitchFamily="34" charset="0"/>
            </a:endParaRPr>
          </a:p>
          <a:p>
            <a:pPr marL="0" indent="0">
              <a:buFont typeface="Wingdings 3"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b="1" dirty="0">
                <a:latin typeface="Calibri" panose="020F0502020204030204" pitchFamily="34" charset="0"/>
                <a:cs typeface="Calibri" panose="020F0502020204030204" pitchFamily="34" charset="0"/>
              </a:rPr>
              <a:t>Ideology behind PCA</a:t>
            </a:r>
            <a:endParaRPr lang="en-US"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7506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034605"/>
            <a:ext cx="8596668" cy="1320800"/>
          </a:xfrm>
        </p:spPr>
        <p:txBody>
          <a:bodyPr/>
          <a:lstStyle/>
          <a:p>
            <a:r>
              <a:rPr lang="en-US" dirty="0"/>
              <a:t>Principal Component Analysis</a:t>
            </a:r>
          </a:p>
        </p:txBody>
      </p:sp>
      <p:graphicFrame>
        <p:nvGraphicFramePr>
          <p:cNvPr id="11" name="Content Placeholder 10">
            <a:extLst>
              <a:ext uri="{FF2B5EF4-FFF2-40B4-BE49-F238E27FC236}">
                <a16:creationId xmlns:a16="http://schemas.microsoft.com/office/drawing/2014/main" id="{6ADDD09F-9791-4C80-B193-FE550CAF161D}"/>
              </a:ext>
            </a:extLst>
          </p:cNvPr>
          <p:cNvGraphicFramePr>
            <a:graphicFrameLocks noGrp="1"/>
          </p:cNvGraphicFramePr>
          <p:nvPr>
            <p:ph idx="1"/>
            <p:extLst>
              <p:ext uri="{D42A27DB-BD31-4B8C-83A1-F6EECF244321}">
                <p14:modId xmlns:p14="http://schemas.microsoft.com/office/powerpoint/2010/main" val="3113387328"/>
              </p:ext>
            </p:extLst>
          </p:nvPr>
        </p:nvGraphicFramePr>
        <p:xfrm>
          <a:off x="890715" y="2013180"/>
          <a:ext cx="1828800" cy="1905000"/>
        </p:xfrm>
        <a:graphic>
          <a:graphicData uri="http://schemas.openxmlformats.org/drawingml/2006/table">
            <a:tbl>
              <a:tblPr/>
              <a:tblGrid>
                <a:gridCol w="609600">
                  <a:extLst>
                    <a:ext uri="{9D8B030D-6E8A-4147-A177-3AD203B41FA5}">
                      <a16:colId xmlns:a16="http://schemas.microsoft.com/office/drawing/2014/main" val="485496713"/>
                    </a:ext>
                  </a:extLst>
                </a:gridCol>
                <a:gridCol w="609600">
                  <a:extLst>
                    <a:ext uri="{9D8B030D-6E8A-4147-A177-3AD203B41FA5}">
                      <a16:colId xmlns:a16="http://schemas.microsoft.com/office/drawing/2014/main" val="313167008"/>
                    </a:ext>
                  </a:extLst>
                </a:gridCol>
                <a:gridCol w="609600">
                  <a:extLst>
                    <a:ext uri="{9D8B030D-6E8A-4147-A177-3AD203B41FA5}">
                      <a16:colId xmlns:a16="http://schemas.microsoft.com/office/drawing/2014/main" val="3335822569"/>
                    </a:ext>
                  </a:extLst>
                </a:gridCol>
              </a:tblGrid>
              <a:tr h="190500">
                <a:tc>
                  <a:txBody>
                    <a:bodyPr/>
                    <a:lstStyle/>
                    <a:p>
                      <a:pPr algn="l" fontAlgn="b"/>
                      <a:r>
                        <a:rPr lang="en-IN" sz="1100" b="0" i="0" u="none" strike="noStrike">
                          <a:solidFill>
                            <a:srgbClr val="000000"/>
                          </a:solidFill>
                          <a:effectLst/>
                          <a:latin typeface="Calibri" panose="020F0502020204030204" pitchFamily="34" charset="0"/>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B</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i="0" u="none" strike="noStrike">
                          <a:solidFill>
                            <a:srgbClr val="000000"/>
                          </a:solidFill>
                          <a:effectLst/>
                          <a:latin typeface="Calibri" panose="020F0502020204030204" pitchFamily="34" charset="0"/>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6946"/>
                  </a:ext>
                </a:extLst>
              </a:tr>
              <a:tr h="190500">
                <a:tc>
                  <a:txBody>
                    <a:bodyPr/>
                    <a:lstStyle/>
                    <a:p>
                      <a:pPr algn="r" fontAlgn="b"/>
                      <a:r>
                        <a:rPr lang="en-IN" sz="1100" b="0" i="0" u="none" strike="noStrike">
                          <a:solidFill>
                            <a:srgbClr val="000000"/>
                          </a:solidFill>
                          <a:effectLst/>
                          <a:latin typeface="Calibri" panose="020F0502020204030204" pitchFamily="34" charset="0"/>
                        </a:rPr>
                        <a:t>263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4687952"/>
                  </a:ext>
                </a:extLst>
              </a:tr>
              <a:tr h="190500">
                <a:tc>
                  <a:txBody>
                    <a:bodyPr/>
                    <a:lstStyle/>
                    <a:p>
                      <a:pPr algn="r" fontAlgn="b"/>
                      <a:r>
                        <a:rPr lang="en-IN" sz="1100" b="0" i="0" u="none" strike="noStrike">
                          <a:solidFill>
                            <a:srgbClr val="000000"/>
                          </a:solidFill>
                          <a:effectLst/>
                          <a:latin typeface="Calibri" panose="020F0502020204030204" pitchFamily="34" charset="0"/>
                        </a:rPr>
                        <a:t>191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4152171"/>
                  </a:ext>
                </a:extLst>
              </a:tr>
              <a:tr h="190500">
                <a:tc>
                  <a:txBody>
                    <a:bodyPr/>
                    <a:lstStyle/>
                    <a:p>
                      <a:pPr algn="r" fontAlgn="b"/>
                      <a:r>
                        <a:rPr lang="en-IN" sz="1100" b="0" i="0" u="none" strike="noStrike">
                          <a:solidFill>
                            <a:srgbClr val="000000"/>
                          </a:solidFill>
                          <a:effectLst/>
                          <a:latin typeface="Calibri" panose="020F0502020204030204" pitchFamily="34" charset="0"/>
                        </a:rPr>
                        <a:t>226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5102952"/>
                  </a:ext>
                </a:extLst>
              </a:tr>
              <a:tr h="190500">
                <a:tc>
                  <a:txBody>
                    <a:bodyPr/>
                    <a:lstStyle/>
                    <a:p>
                      <a:pPr algn="r" fontAlgn="b"/>
                      <a:r>
                        <a:rPr lang="en-IN" sz="1100" b="0" i="0" u="none" strike="noStrike">
                          <a:solidFill>
                            <a:srgbClr val="000000"/>
                          </a:solidFill>
                          <a:effectLst/>
                          <a:latin typeface="Calibri" panose="020F0502020204030204" pitchFamily="34" charset="0"/>
                        </a:rPr>
                        <a:t>530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892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0146770"/>
                  </a:ext>
                </a:extLst>
              </a:tr>
              <a:tr h="190500">
                <a:tc>
                  <a:txBody>
                    <a:bodyPr/>
                    <a:lstStyle/>
                    <a:p>
                      <a:pPr algn="r" fontAlgn="b"/>
                      <a:r>
                        <a:rPr lang="en-IN" sz="1100" b="0" i="0" u="none" strike="noStrike">
                          <a:solidFill>
                            <a:srgbClr val="000000"/>
                          </a:solidFill>
                          <a:effectLst/>
                          <a:latin typeface="Calibri" panose="020F0502020204030204" pitchFamily="34" charset="0"/>
                        </a:rPr>
                        <a:t>662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628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5275585"/>
                  </a:ext>
                </a:extLst>
              </a:tr>
              <a:tr h="190500">
                <a:tc>
                  <a:txBody>
                    <a:bodyPr/>
                    <a:lstStyle/>
                    <a:p>
                      <a:pPr algn="r" fontAlgn="b"/>
                      <a:r>
                        <a:rPr lang="en-IN" sz="1100" b="0" i="0" u="none" strike="noStrike">
                          <a:solidFill>
                            <a:srgbClr val="000000"/>
                          </a:solidFill>
                          <a:effectLst/>
                          <a:latin typeface="Calibri" panose="020F0502020204030204" pitchFamily="34" charset="0"/>
                        </a:rPr>
                        <a:t>310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388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290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1446176"/>
                  </a:ext>
                </a:extLst>
              </a:tr>
              <a:tr h="190500">
                <a:tc>
                  <a:txBody>
                    <a:bodyPr/>
                    <a:lstStyle/>
                    <a:p>
                      <a:pPr algn="r" fontAlgn="b"/>
                      <a:r>
                        <a:rPr lang="en-IN" sz="1100" b="0" i="0" u="none" strike="noStrike">
                          <a:solidFill>
                            <a:srgbClr val="000000"/>
                          </a:solidFill>
                          <a:effectLst/>
                          <a:latin typeface="Calibri" panose="020F0502020204030204" pitchFamily="34" charset="0"/>
                        </a:rPr>
                        <a:t>850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604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3431229"/>
                  </a:ext>
                </a:extLst>
              </a:tr>
              <a:tr h="190500">
                <a:tc>
                  <a:txBody>
                    <a:bodyPr/>
                    <a:lstStyle/>
                    <a:p>
                      <a:pPr algn="r" fontAlgn="b"/>
                      <a:r>
                        <a:rPr lang="en-IN" sz="1100" b="0" i="0" u="none" strike="noStrike">
                          <a:solidFill>
                            <a:srgbClr val="000000"/>
                          </a:solidFill>
                          <a:effectLst/>
                          <a:latin typeface="Calibri" panose="020F0502020204030204" pitchFamily="34" charset="0"/>
                        </a:rPr>
                        <a:t>988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981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714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59538"/>
                  </a:ext>
                </a:extLst>
              </a:tr>
              <a:tr h="190500">
                <a:tc>
                  <a:txBody>
                    <a:bodyPr/>
                    <a:lstStyle/>
                    <a:p>
                      <a:pPr algn="r" fontAlgn="b"/>
                      <a:r>
                        <a:rPr lang="en-IN" sz="1100" b="0" i="0" u="none" strike="noStrike">
                          <a:solidFill>
                            <a:srgbClr val="000000"/>
                          </a:solidFill>
                          <a:effectLst/>
                          <a:latin typeface="Calibri" panose="020F0502020204030204" pitchFamily="34" charset="0"/>
                        </a:rPr>
                        <a:t>793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a:solidFill>
                            <a:srgbClr val="000000"/>
                          </a:solidFill>
                          <a:effectLst/>
                          <a:latin typeface="Calibri" panose="020F0502020204030204" pitchFamily="34" charset="0"/>
                        </a:rPr>
                        <a:t>551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i="0" u="none" strike="noStrike" dirty="0">
                          <a:solidFill>
                            <a:srgbClr val="000000"/>
                          </a:solidFill>
                          <a:effectLst/>
                          <a:latin typeface="Calibri" panose="020F0502020204030204" pitchFamily="34" charset="0"/>
                        </a:rPr>
                        <a:t>388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0525358"/>
                  </a:ext>
                </a:extLst>
              </a:tr>
            </a:tbl>
          </a:graphicData>
        </a:graphic>
      </p:graphicFrame>
      <p:pic>
        <p:nvPicPr>
          <p:cNvPr id="16" name="Picture 15">
            <a:extLst>
              <a:ext uri="{FF2B5EF4-FFF2-40B4-BE49-F238E27FC236}">
                <a16:creationId xmlns:a16="http://schemas.microsoft.com/office/drawing/2014/main" id="{416B232A-EE5B-4F37-8D9A-6FBB80DB8B7A}"/>
              </a:ext>
            </a:extLst>
          </p:cNvPr>
          <p:cNvPicPr>
            <a:picLocks noChangeAspect="1"/>
          </p:cNvPicPr>
          <p:nvPr/>
        </p:nvPicPr>
        <p:blipFill>
          <a:blip r:embed="rId2"/>
          <a:stretch>
            <a:fillRect/>
          </a:stretch>
        </p:blipFill>
        <p:spPr>
          <a:xfrm>
            <a:off x="3911549" y="2013180"/>
            <a:ext cx="3244453" cy="1905000"/>
          </a:xfrm>
          <a:prstGeom prst="rect">
            <a:avLst/>
          </a:prstGeom>
        </p:spPr>
      </p:pic>
      <p:pic>
        <p:nvPicPr>
          <p:cNvPr id="14" name="Picture 13">
            <a:extLst>
              <a:ext uri="{FF2B5EF4-FFF2-40B4-BE49-F238E27FC236}">
                <a16:creationId xmlns:a16="http://schemas.microsoft.com/office/drawing/2014/main" id="{FC336620-2B01-4DD2-B41E-1551E33B3480}"/>
              </a:ext>
            </a:extLst>
          </p:cNvPr>
          <p:cNvPicPr>
            <a:picLocks noChangeAspect="1"/>
          </p:cNvPicPr>
          <p:nvPr/>
        </p:nvPicPr>
        <p:blipFill>
          <a:blip r:embed="rId3"/>
          <a:stretch>
            <a:fillRect/>
          </a:stretch>
        </p:blipFill>
        <p:spPr>
          <a:xfrm>
            <a:off x="7527188" y="2013180"/>
            <a:ext cx="2630530" cy="1848077"/>
          </a:xfrm>
          <a:prstGeom prst="rect">
            <a:avLst/>
          </a:prstGeom>
        </p:spPr>
      </p:pic>
      <p:pic>
        <p:nvPicPr>
          <p:cNvPr id="15" name="Picture 14">
            <a:extLst>
              <a:ext uri="{FF2B5EF4-FFF2-40B4-BE49-F238E27FC236}">
                <a16:creationId xmlns:a16="http://schemas.microsoft.com/office/drawing/2014/main" id="{43CE83FD-B83C-47C0-8879-8BF66A03467B}"/>
              </a:ext>
            </a:extLst>
          </p:cNvPr>
          <p:cNvPicPr>
            <a:picLocks noChangeAspect="1"/>
          </p:cNvPicPr>
          <p:nvPr/>
        </p:nvPicPr>
        <p:blipFill>
          <a:blip r:embed="rId4"/>
          <a:stretch>
            <a:fillRect/>
          </a:stretch>
        </p:blipFill>
        <p:spPr>
          <a:xfrm>
            <a:off x="1522310" y="4657455"/>
            <a:ext cx="3169382" cy="1905001"/>
          </a:xfrm>
          <a:prstGeom prst="rect">
            <a:avLst/>
          </a:prstGeom>
        </p:spPr>
      </p:pic>
      <p:pic>
        <p:nvPicPr>
          <p:cNvPr id="20" name="Picture 19">
            <a:extLst>
              <a:ext uri="{FF2B5EF4-FFF2-40B4-BE49-F238E27FC236}">
                <a16:creationId xmlns:a16="http://schemas.microsoft.com/office/drawing/2014/main" id="{BAF45E52-BA89-4D1C-A826-7B31D96EBE63}"/>
              </a:ext>
            </a:extLst>
          </p:cNvPr>
          <p:cNvPicPr>
            <a:picLocks noChangeAspect="1"/>
          </p:cNvPicPr>
          <p:nvPr/>
        </p:nvPicPr>
        <p:blipFill>
          <a:blip r:embed="rId5"/>
          <a:stretch>
            <a:fillRect/>
          </a:stretch>
        </p:blipFill>
        <p:spPr>
          <a:xfrm>
            <a:off x="6579317" y="4162156"/>
            <a:ext cx="2838450" cy="2400300"/>
          </a:xfrm>
          <a:prstGeom prst="rect">
            <a:avLst/>
          </a:prstGeom>
        </p:spPr>
      </p:pic>
    </p:spTree>
    <p:extLst>
      <p:ext uri="{BB962C8B-B14F-4D97-AF65-F5344CB8AC3E}">
        <p14:creationId xmlns:p14="http://schemas.microsoft.com/office/powerpoint/2010/main" val="92198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3.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4.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
  <TotalTime>2121</TotalTime>
  <Words>2059</Words>
  <Application>Microsoft Office PowerPoint</Application>
  <PresentationFormat>Widescreen</PresentationFormat>
  <Paragraphs>723</Paragraphs>
  <Slides>26</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-apple-system</vt:lpstr>
      <vt:lpstr>Arial</vt:lpstr>
      <vt:lpstr>Calibri</vt:lpstr>
      <vt:lpstr>Cambria Math</vt:lpstr>
      <vt:lpstr>Lora</vt:lpstr>
      <vt:lpstr>Trebuchet MS</vt:lpstr>
      <vt:lpstr>Wingdings 3</vt:lpstr>
      <vt:lpstr>Facet</vt:lpstr>
      <vt:lpstr>MathType 6.0 Equation</vt:lpstr>
      <vt:lpstr>Feature Reduction</vt:lpstr>
      <vt:lpstr>Typical Data Science Cycle</vt:lpstr>
      <vt:lpstr>PowerPoint Presentation</vt:lpstr>
      <vt:lpstr>PowerPoint Presentation</vt:lpstr>
      <vt:lpstr>PowerPoint Presentation</vt:lpstr>
      <vt:lpstr>PowerPoint Presentation</vt:lpstr>
      <vt:lpstr>PowerPoint Presentation</vt:lpstr>
      <vt:lpstr>Principal Component Analysis</vt:lpstr>
      <vt:lpstr>Principal Component Analysis</vt:lpstr>
      <vt:lpstr>Principal Component Analysis</vt:lpstr>
      <vt:lpstr>Principal Component Analysis</vt:lpstr>
      <vt:lpstr>Principal Component Analysis</vt:lpstr>
      <vt:lpstr>Principal Component Analysis</vt:lpstr>
      <vt:lpstr>Principal Component Analysis</vt:lpstr>
      <vt:lpstr>Principal Component Analysis</vt:lpstr>
      <vt:lpstr>Principal Component Analysis</vt:lpstr>
      <vt:lpstr>Principal Component Analysis</vt:lpstr>
      <vt:lpstr>Process of Projection and Components Generation</vt:lpstr>
      <vt:lpstr>Process of Projection and Components Generation</vt:lpstr>
      <vt:lpstr>Process of Projection and Components Generation</vt:lpstr>
      <vt:lpstr>Process of Projection and Components Generation</vt:lpstr>
      <vt:lpstr>Principal Component Analysis</vt:lpstr>
      <vt:lpstr>Principal Component Analysis</vt:lpstr>
      <vt:lpstr>Steps to Calculate PCAs</vt:lpstr>
      <vt:lpstr>Steps to Calculate PCAs</vt:lpstr>
      <vt:lpstr>Multicollinearity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Science</dc:title>
  <dc:creator>Nishanthini M g m</dc:creator>
  <cp:lastModifiedBy>ankit gupta</cp:lastModifiedBy>
  <cp:revision>97</cp:revision>
  <dcterms:created xsi:type="dcterms:W3CDTF">2020-03-09T07:30:05Z</dcterms:created>
  <dcterms:modified xsi:type="dcterms:W3CDTF">2021-07-13T06:50:40Z</dcterms:modified>
</cp:coreProperties>
</file>