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8"/>
  </p:notesMasterIdLst>
  <p:sldIdLst>
    <p:sldId id="256" r:id="rId2"/>
    <p:sldId id="865" r:id="rId3"/>
    <p:sldId id="893" r:id="rId4"/>
    <p:sldId id="894" r:id="rId5"/>
    <p:sldId id="896" r:id="rId6"/>
    <p:sldId id="89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3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36E31-2321-41A0-9BC3-BE1A9FE328D6}" type="datetimeFigureOut">
              <a:rPr lang="en-IN" smtClean="0"/>
              <a:t>16-08-2021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492BC-2FEF-498F-A4F2-3A1E80AD7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76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https://www.analyticsvidhya.com/blog/2021/06/support-vector-machine-better-understanding/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492BC-2FEF-498F-A4F2-3A1E80AD7A28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430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https://www.analyticsvidhya.com/blog/2021/06/support-vector-machine-better-understanding/</a:t>
            </a:r>
          </a:p>
          <a:p>
            <a:r>
              <a:rPr lang="en-IN" dirty="0"/>
              <a:t>https://www.youtube.com/watch?v=FB5EdxAGxQg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492BC-2FEF-498F-A4F2-3A1E80AD7A28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049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https://www.youtube.com/watch?v=0QNXhZKwUII</a:t>
            </a:r>
          </a:p>
          <a:p>
            <a:r>
              <a:rPr lang="en-IN" dirty="0"/>
              <a:t>https://stackoverflow.com/questions/33778297/support-vector-machine-kernel-types</a:t>
            </a:r>
          </a:p>
          <a:p>
            <a:r>
              <a:rPr lang="en-IN" dirty="0"/>
              <a:t>https://www.analyticsvidhya.com/blog/2021/06/support-vector-machine-better-understanding/</a:t>
            </a:r>
          </a:p>
          <a:p>
            <a:r>
              <a:rPr lang="en-IN" dirty="0"/>
              <a:t>https://www.quora.com/Why-does-RBF-kernel-generally-outperforms-linear-or-polynomial-kernels?utm_medium=organic&amp;utm_source=google_rich_qa&amp;utm_campaign=google_rich_qa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492BC-2FEF-498F-A4F2-3A1E80AD7A28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107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https://www.youtube.com/watch?v=IlPmT-TtkZo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492BC-2FEF-498F-A4F2-3A1E80AD7A28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689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7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81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8034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58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7699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68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37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9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813" cy="91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4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39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81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96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7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45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5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8/16/2021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8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E9AA3-F84F-4B68-ADC1-52B4AFE55A0F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59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2758" y="2463528"/>
            <a:ext cx="7766936" cy="1646302"/>
          </a:xfrm>
        </p:spPr>
        <p:txBody>
          <a:bodyPr/>
          <a:lstStyle/>
          <a:p>
            <a:pPr algn="ctr"/>
            <a:r>
              <a:rPr lang="en-US" dirty="0"/>
              <a:t>SUPPORT VECTOR MACHINES PRACTICAL</a:t>
            </a:r>
          </a:p>
        </p:txBody>
      </p:sp>
    </p:spTree>
    <p:extLst>
      <p:ext uri="{BB962C8B-B14F-4D97-AF65-F5344CB8AC3E}">
        <p14:creationId xmlns:p14="http://schemas.microsoft.com/office/powerpoint/2010/main" val="3367229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Hyper parameter Tuning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57808" y="1918185"/>
            <a:ext cx="8673548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float, default=1.0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Regularization parameter. The strength of the regularization is inversely proportional to C. Must be strictly positive. 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{‘linear’, ‘poly’, ‘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rbf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’, ‘sigmoid’, ‘precomputed’}, default=’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rbf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’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Specifies the kernel type to be used in the algorithm. It must be one of ‘linear’, ‘poly’, ‘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rbf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’, ‘sigmoid’, ‘precomputed’ or a callable. If none is given, ‘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rbf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’ will be used. 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Degree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int, default=3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Degree of the polynomial kernel function (‘poly’). Ignored by all other kernels.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gamma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{‘scale’, ‘auto’} or float, default=’scale’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731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91649-6104-4622-BEFD-99B2A624A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Hyper parameter Tuning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5BFD6-BFB6-411D-B0E8-A1159D49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4008"/>
            <a:ext cx="8596668" cy="3880773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Regularization parameter (C)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AutoNum type="arabicPeriod"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Penalty term (Regularization)</a:t>
            </a:r>
          </a:p>
          <a:p>
            <a:pPr>
              <a:buAutoNum type="arabicPeriod"/>
            </a:pPr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AutoNum type="arabicPeriod"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Trade-off between classifying training data points accurately and margin</a:t>
            </a:r>
          </a:p>
          <a:p>
            <a:pPr>
              <a:buAutoNum type="arabicPeriod"/>
            </a:pPr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AutoNum type="arabicPeriod"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Higher value of C leads to small margin and overfitting</a:t>
            </a:r>
          </a:p>
          <a:p>
            <a:pPr>
              <a:buAutoNum type="arabicPeriod"/>
            </a:pPr>
            <a:endParaRPr lang="en-IN" b="0" i="0" dirty="0">
              <a:solidFill>
                <a:srgbClr val="595858"/>
              </a:solidFill>
              <a:effectLst/>
              <a:latin typeface="roboto" panose="02000000000000000000" pitchFamily="2" charset="0"/>
            </a:endParaRPr>
          </a:p>
          <a:p>
            <a:pPr>
              <a:buAutoNum type="arabicPeriod"/>
            </a:pPr>
            <a:endParaRPr lang="en-IN" b="0" i="0" dirty="0">
              <a:solidFill>
                <a:srgbClr val="595858"/>
              </a:solidFill>
              <a:effectLst/>
              <a:latin typeface="roboto" panose="02000000000000000000" pitchFamily="2" charset="0"/>
            </a:endParaRP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A5CD3C-BF71-4B42-A042-31CD041F4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053" y="4237934"/>
            <a:ext cx="4555116" cy="2393694"/>
          </a:xfrm>
          <a:prstGeom prst="rect">
            <a:avLst/>
          </a:prstGeom>
        </p:spPr>
      </p:pic>
      <p:pic>
        <p:nvPicPr>
          <p:cNvPr id="1030" name="Picture 6" descr="What are C and gamma with regards to a support vector machine? - Quora">
            <a:extLst>
              <a:ext uri="{FF2B5EF4-FFF2-40B4-BE49-F238E27FC236}">
                <a16:creationId xmlns:a16="http://schemas.microsoft.com/office/drawing/2014/main" id="{85C1B0ED-24BB-4954-8931-A72201DCF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943" y="4617064"/>
            <a:ext cx="1990725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28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91649-6104-4622-BEFD-99B2A624A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Hyper parameter Tuning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5BFD6-BFB6-411D-B0E8-A1159D499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4008"/>
            <a:ext cx="8596668" cy="3880773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Gamma parameter (C)</a:t>
            </a:r>
          </a:p>
          <a:p>
            <a:pPr marL="0" indent="0">
              <a:buFont typeface="Wingdings 3" charset="2"/>
              <a:buNone/>
            </a:pPr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 3" charset="2"/>
              <a:buAutoNum type="arabicPeriod"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Used in RBF kernel</a:t>
            </a:r>
          </a:p>
          <a:p>
            <a:pPr>
              <a:buFont typeface="Wingdings 3" charset="2"/>
              <a:buAutoNum type="arabicPeriod"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Decides impact of nearest training points in prediction.</a:t>
            </a:r>
          </a:p>
          <a:p>
            <a:pPr>
              <a:buFont typeface="Wingdings 3" charset="2"/>
              <a:buAutoNum type="arabicPeriod"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High gamma makes closer observation as more influential so decision boundary gets more curved </a:t>
            </a:r>
          </a:p>
          <a:p>
            <a:pPr>
              <a:buFont typeface="Wingdings 3" charset="2"/>
              <a:buAutoNum type="arabicPeriod"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Low gamma makes closer observation as less influential so decision boundary gets more smooth</a:t>
            </a:r>
          </a:p>
          <a:p>
            <a:pPr>
              <a:buFont typeface="Wingdings 3" charset="2"/>
              <a:buAutoNum type="arabicPeriod"/>
            </a:pPr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 3" charset="2"/>
              <a:buAutoNum type="arabicPeriod"/>
            </a:pPr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AutoNum type="arabicPeriod"/>
            </a:pPr>
            <a:endParaRPr lang="en-IN" b="0" i="0" dirty="0">
              <a:solidFill>
                <a:srgbClr val="595858"/>
              </a:solidFill>
              <a:effectLst/>
              <a:latin typeface="roboto" panose="02000000000000000000" pitchFamily="2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B8B4A3-3925-464B-85F3-B9CE44B622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20" t="18049" r="7943" b="17403"/>
          <a:stretch/>
        </p:blipFill>
        <p:spPr>
          <a:xfrm>
            <a:off x="6779342" y="4239053"/>
            <a:ext cx="5412658" cy="239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904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9803"/>
          </a:xfrm>
        </p:spPr>
        <p:txBody>
          <a:bodyPr/>
          <a:lstStyle/>
          <a:p>
            <a:r>
              <a:rPr lang="en-US" dirty="0"/>
              <a:t> Hyper parameter Tuning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677334" y="3683743"/>
            <a:ext cx="1060355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endParaRPr lang="en-IN" b="0" i="0" dirty="0">
              <a:solidFill>
                <a:srgbClr val="242729"/>
              </a:solidFill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42729"/>
                </a:solidFill>
                <a:effectLst/>
                <a:latin typeface="inherit"/>
              </a:rPr>
              <a:t> </a:t>
            </a:r>
            <a:r>
              <a:rPr lang="en-IN" b="0" i="0" dirty="0">
                <a:solidFill>
                  <a:srgbClr val="2427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ime of SVM learning: linear &lt; poly &lt;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rbf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Ability to fit any data: linear &lt; poly &lt;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rbf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Risk of overfitting: linear &lt; poly &lt;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rbf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Risk of underfitting: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rbf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&lt; poly &lt; linear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we should start with linear kernel and try other kernels </a:t>
            </a:r>
          </a:p>
          <a:p>
            <a:pPr algn="l" fontAlgn="base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 if performance is not good.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endParaRPr lang="en-IN" b="0" i="0" dirty="0">
              <a:solidFill>
                <a:srgbClr val="242729"/>
              </a:solidFill>
              <a:effectLst/>
              <a:latin typeface="inheri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B1E6A7-BC81-4D45-B6DC-06AAE5A4B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950" y="3164680"/>
            <a:ext cx="4819050" cy="3693320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20B35D29-4C29-482F-9401-CB71272C8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342926"/>
            <a:ext cx="53911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424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9803"/>
          </a:xfrm>
        </p:spPr>
        <p:txBody>
          <a:bodyPr/>
          <a:lstStyle/>
          <a:p>
            <a:r>
              <a:rPr lang="en-US" dirty="0"/>
              <a:t>SVM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3C0C339-B678-46A2-BC04-3CE0DC5C2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4008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to use SVM</a:t>
            </a:r>
          </a:p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AutoNum type="arabicPeriod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N &lt; 100000 (when your data is large then use tree based ensembles). It is very heavy algorithm, since it requires all of the samples in N*N matrix for kernel computation. Also, try to reduce dimension.</a:t>
            </a:r>
          </a:p>
          <a:p>
            <a:pPr>
              <a:buAutoNum type="arabicPeriod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AutoNum type="arabicPeriod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data is sparse such as text data DTM</a:t>
            </a:r>
          </a:p>
          <a:p>
            <a:pPr>
              <a:buAutoNum type="arabicPeriod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AutoNum type="arabicPeriod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data is unstructured (image/audio) use deep learning for complex learning rather than SVM</a:t>
            </a:r>
          </a:p>
          <a:p>
            <a:pPr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79782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6454</TotalTime>
  <Words>491</Words>
  <Application>Microsoft Office PowerPoint</Application>
  <PresentationFormat>Widescreen</PresentationFormat>
  <Paragraphs>64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inherit</vt:lpstr>
      <vt:lpstr>roboto</vt:lpstr>
      <vt:lpstr>Trebuchet MS</vt:lpstr>
      <vt:lpstr>Wingdings 3</vt:lpstr>
      <vt:lpstr>Facet</vt:lpstr>
      <vt:lpstr>SUPPORT VECTOR MACHINES PRACTICAL</vt:lpstr>
      <vt:lpstr> Hyper parameter Tuning</vt:lpstr>
      <vt:lpstr> Hyper parameter Tuning</vt:lpstr>
      <vt:lpstr> Hyper parameter Tuning</vt:lpstr>
      <vt:lpstr> Hyper parameter Tuning</vt:lpstr>
      <vt:lpstr>SVM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Science</dc:title>
  <dc:creator>Nishanthini M g m</dc:creator>
  <cp:lastModifiedBy>ankit gupta</cp:lastModifiedBy>
  <cp:revision>284</cp:revision>
  <dcterms:created xsi:type="dcterms:W3CDTF">2020-03-09T07:30:05Z</dcterms:created>
  <dcterms:modified xsi:type="dcterms:W3CDTF">2021-08-17T05:30:59Z</dcterms:modified>
</cp:coreProperties>
</file>