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6858000" cx="12192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g+PwWNxSs305qFL40amISeQTgQ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68361B-1748-4B8F-B6AD-3B93895B7512}">
  <a:tblStyle styleId="{4068361B-1748-4B8F-B6AD-3B93895B751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18c4290d8_0_2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e18c4290d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e18c4290d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e18c4290d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18c4290d8_0_2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18c4290d8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e18c4290d8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e18c4290d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18c4290d8_0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18c4290d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e18c4290d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5" name="Google Shape;255;ge18c4290d8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18c4290d8_1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18c4290d8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e18c4290d8_1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e18c4290d8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e18c4290d8_1_2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e18c4290d8_1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18c4290d8_1_2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e18c4290d8_1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382cf87c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ge382cf87cf_0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e18c4290d8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e18c4290d8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e18c4290d8_1_3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e18c4290d8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e18c4290d8_1_3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e18c4290d8_1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18c4290d8_1_3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18c4290d8_1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e18c4290d8_1_3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e18c4290d8_1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e18c4290d8_1_3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e18c4290d8_1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e18c4290d8_1_3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e18c4290d8_1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18c4290d8_1_3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18c4290d8_1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e18c4290d8_1_3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e18c4290d8_1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805cd7fd3_0_4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b805cd7fd3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18c4290d8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18c4290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18c4290d8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18c4290d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18c4290d8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e18c4290d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918334a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1918334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e18c4290d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e18c4290d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18c4290d8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e18c4290d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10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8627"/>
              </a:schemeClr>
            </a:solidFill>
            <a:ln>
              <a:noFill/>
            </a:ln>
          </p:spPr>
        </p:sp>
        <p:cxnSp>
          <p:nvCxnSpPr>
            <p:cNvPr id="25" name="Google Shape;25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" name="Google Shape;27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509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627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8627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0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1" name="Google Shape;131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4" name="Google Shape;64;p14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8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8627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4509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8627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8627"/>
              </a:scheme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862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questionpro.com/blog/interval-scale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Type of Data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18c4290d8_0_23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e18c4290d8_0_231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Ordinal or Rank Data: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Numbers are used to rank.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NOTE: very hot, hot, cold, very cold, warm are all nominal data when considered individually. But when placed on a scale and arranged in a given order (very hot, hot, warm, cold, very cold), they are regarded as ordinal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ge18c4290d8_0_231"/>
          <p:cNvPicPr preferRelativeResize="0"/>
          <p:nvPr/>
        </p:nvPicPr>
        <p:blipFill rotWithShape="1">
          <a:blip r:embed="rId3">
            <a:alphaModFix/>
          </a:blip>
          <a:srcRect b="0" l="0" r="21832" t="8466"/>
          <a:stretch/>
        </p:blipFill>
        <p:spPr>
          <a:xfrm>
            <a:off x="3928625" y="3800825"/>
            <a:ext cx="4319324" cy="2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18c4290d8_0_65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e18c4290d8_0_65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Interval Data: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If you have data with ordinal properties and can also measure the distance between objects, you have an interval measurement.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always appears in the form of numbers or numerical values where the distance between the two points is standardized and equal. Interval data is measured on an </a:t>
            </a:r>
            <a:r>
              <a:rPr lang="en-US"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/>
              </a:rPr>
              <a:t>interval scale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Interval data cannot be multiplied or divided, however, it can be added or subtracted (e.g. find center of point 3 and point 5).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Example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difference between 100 degrees Fahrenheit and 90 degrees Fahrenheit is the same as 60 degrees Fahrenheit and 70 degrees Fahrenheit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difference between 17:10 and 17:20 is the same as 15:20 and 15:30 in 12 hour clock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10287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Calendar dates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e18c4290d8_0_23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e18c4290d8_0_237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36576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Interval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lack of absolute point zero makes comparisons of direct magnitudes impossible (i.e. it does not have absence of property). For example, Object A is twice as large as Object B is not a possibility in interval data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can also be understood as a * old_value + b where a and b are constants in a data transformation process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Interval data are often used for statistical research, school grading, scientific studies and probability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there are a few analysis methods such as descriptive statistics, correlation regression analysis which is extensively for analyzing interval data.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e18c4290d8_0_74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e18c4290d8_0_74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Ratio Data: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the highest level of measurement and allows you to perform all basic arithmetic operations, including division (</a:t>
            </a: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ratio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and multiplication.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measured on a ratio scale have a fixed zero point (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absence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of property). Examples include business data, such as cost, revenue, market share and profit.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Because of the existence of true zero value, the ratio scale doesn’t have negative values.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Ratio scale accommodates the characteristic of three other variable measurement scales, i.e. labeling the variables, the significance of the order of variables, and a calculable difference between variables (which are usually equidistant)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18c4290d8_0_8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1" name="Google Shape;251;ge18c4290d8_0_80"/>
          <p:cNvGraphicFramePr/>
          <p:nvPr/>
        </p:nvGraphicFramePr>
        <p:xfrm>
          <a:off x="685800" y="175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{4068361B-1748-4B8F-B6AD-3B93895B7512}</a:tableStyleId>
              </a:tblPr>
              <a:tblGrid>
                <a:gridCol w="2495550"/>
                <a:gridCol w="1171575"/>
                <a:gridCol w="981075"/>
                <a:gridCol w="1028700"/>
                <a:gridCol w="1066800"/>
              </a:tblGrid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Offers: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Nominal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Ordinal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Interval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Ratio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The sequence of variables is established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Median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91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Difference between variables can be evaluated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Addition and Subtraction of variables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Multiplication and Division of variables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Absolute zero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–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2" name="Google Shape;252;ge18c4290d8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1900" y="2082900"/>
            <a:ext cx="4457701" cy="4017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8c4290d8_1_0"/>
          <p:cNvSpPr txBox="1"/>
          <p:nvPr>
            <p:ph type="ctrTitle"/>
          </p:nvPr>
        </p:nvSpPr>
        <p:spPr>
          <a:xfrm>
            <a:off x="1507067" y="2404534"/>
            <a:ext cx="7767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Sampling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e18c4290d8_1_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</p:txBody>
      </p:sp>
      <p:sp>
        <p:nvSpPr>
          <p:cNvPr id="263" name="Google Shape;263;ge18c4290d8_1_8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say a company wants to study customer preference for some features of mobile phone to design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new product. How to go for it?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It could ask all people in the state what they like about phone and if they would prefer their new product?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Study of population sample and draw inference about complete population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Expertise of sampling process mostly required into market research.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e18c4290d8_1_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</p:txBody>
      </p:sp>
      <p:sp>
        <p:nvSpPr>
          <p:cNvPr id="269" name="Google Shape;269;ge18c4290d8_1_21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method of selecting units of analysis such as households, people, consumers, companies etc from a population (universe) of interest to a manager.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taking complete population into study (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census method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,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do 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procedure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save time and money.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statistic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estimate based on sample data to draw inferences about a population characteristic of interest called the parameter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ge18c4290d8_1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0813" y="3844713"/>
            <a:ext cx="50196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8c4290d8_1_29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</p:txBody>
      </p:sp>
      <p:sp>
        <p:nvSpPr>
          <p:cNvPr id="276" name="Google Shape;276;ge18c4290d8_1_290"/>
          <p:cNvSpPr txBox="1"/>
          <p:nvPr>
            <p:ph idx="1" type="body"/>
          </p:nvPr>
        </p:nvSpPr>
        <p:spPr>
          <a:xfrm>
            <a:off x="677325" y="1932000"/>
            <a:ext cx="10196400" cy="464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Sampling :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Sampling :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probability sampling is a method of sampling that ensures that every unit in the population has a known non-zero chance of being selected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004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</a:t>
            </a: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Probabilistic Sampling 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selection of the sample units does not ensure a known chance to the units being selected.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18c4290d8_1_29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</p:txBody>
      </p:sp>
      <p:sp>
        <p:nvSpPr>
          <p:cNvPr id="282" name="Google Shape;282;ge18c4290d8_1_299"/>
          <p:cNvSpPr txBox="1"/>
          <p:nvPr>
            <p:ph idx="1" type="body"/>
          </p:nvPr>
        </p:nvSpPr>
        <p:spPr>
          <a:xfrm>
            <a:off x="677325" y="1932000"/>
            <a:ext cx="10196400" cy="464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mandatory in inferential statistics to use only probability sampling for valid conclusions.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Non-probability sampling is suitable for pilot studies and exploratory research.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3" name="Google Shape;283;ge18c4290d8_1_299"/>
          <p:cNvGraphicFramePr/>
          <p:nvPr/>
        </p:nvGraphicFramePr>
        <p:xfrm>
          <a:off x="677325" y="19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{4068361B-1748-4B8F-B6AD-3B93895B7512}</a:tableStyleId>
              </a:tblPr>
              <a:tblGrid>
                <a:gridCol w="3441450"/>
                <a:gridCol w="7128000"/>
              </a:tblGrid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Parameters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Non Probabilistic</a:t>
                      </a:r>
                      <a:endParaRPr b="1"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Convenience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More compared to 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probabilistic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sampling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</a:t>
                      </a: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compared to probabilistic sampling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69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compared to probabilistic sampling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87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0000"/>
                        </a:lnSpc>
                        <a:spcBef>
                          <a:spcPts val="1200"/>
                        </a:spcBef>
                        <a:spcAft>
                          <a:spcPts val="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lacks accuracy in view of the selection bias.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48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generalizability in 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 is unable to generalize results from sample of population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382cf87cf_0_153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0" name="Google Shape;150;ge382cf87cf_0_153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51" name="Google Shape;151;ge382cf87cf_0_153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ge382cf87cf_0_153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ge382cf87cf_0_153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4" name="Google Shape;154;ge382cf87cf_0_153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ge382cf87cf_0_153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6" name="Google Shape;156;ge382cf87cf_0_153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e382cf87cf_0_153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8" name="Google Shape;158;ge382cf87cf_0_153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ge382cf87cf_0_153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0" name="Google Shape;160;ge382cf87cf_0_153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382cf87cf_0_153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2" name="Google Shape;162;ge382cf87cf_0_153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18c4290d8_1_2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Sampling</a:t>
            </a:r>
            <a:endParaRPr/>
          </a:p>
        </p:txBody>
      </p:sp>
      <p:sp>
        <p:nvSpPr>
          <p:cNvPr id="289" name="Google Shape;289;ge18c4290d8_1_28"/>
          <p:cNvSpPr/>
          <p:nvPr/>
        </p:nvSpPr>
        <p:spPr>
          <a:xfrm>
            <a:off x="5070591" y="1934467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0944A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Types of sampling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0" name="Google Shape;290;ge18c4290d8_1_28"/>
          <p:cNvSpPr/>
          <p:nvPr/>
        </p:nvSpPr>
        <p:spPr>
          <a:xfrm>
            <a:off x="7430987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Non-probabilistic sampling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1" name="Google Shape;291;ge18c4290d8_1_28"/>
          <p:cNvSpPr/>
          <p:nvPr/>
        </p:nvSpPr>
        <p:spPr>
          <a:xfrm>
            <a:off x="2710196" y="3134068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0D5DDF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Probabilistic sampling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92" name="Google Shape;292;ge18c4290d8_1_28"/>
          <p:cNvSpPr/>
          <p:nvPr/>
        </p:nvSpPr>
        <p:spPr>
          <a:xfrm>
            <a:off x="668800" y="4257476"/>
            <a:ext cx="2050800" cy="739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ge18c4290d8_1_28"/>
          <p:cNvSpPr/>
          <p:nvPr/>
        </p:nvSpPr>
        <p:spPr>
          <a:xfrm>
            <a:off x="3837200" y="4333676"/>
            <a:ext cx="2050800" cy="739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Stratified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e18c4290d8_1_28"/>
          <p:cNvSpPr/>
          <p:nvPr/>
        </p:nvSpPr>
        <p:spPr>
          <a:xfrm>
            <a:off x="6304000" y="4333670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Convenience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ge18c4290d8_1_28"/>
          <p:cNvSpPr/>
          <p:nvPr/>
        </p:nvSpPr>
        <p:spPr>
          <a:xfrm>
            <a:off x="8557991" y="4333670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Expert Opinion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96" name="Google Shape;296;ge18c4290d8_1_28"/>
          <p:cNvCxnSpPr>
            <a:stCxn id="289" idx="2"/>
            <a:endCxn id="290" idx="0"/>
          </p:cNvCxnSpPr>
          <p:nvPr/>
        </p:nvCxnSpPr>
        <p:spPr>
          <a:xfrm flipH="1" rot="-5400000">
            <a:off x="6971391" y="1649167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ge18c4290d8_1_28"/>
          <p:cNvCxnSpPr>
            <a:stCxn id="291" idx="0"/>
            <a:endCxn id="289" idx="2"/>
          </p:cNvCxnSpPr>
          <p:nvPr/>
        </p:nvCxnSpPr>
        <p:spPr>
          <a:xfrm rot="-5400000">
            <a:off x="4610996" y="1649069"/>
            <a:ext cx="609600" cy="2360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8" name="Google Shape;298;ge18c4290d8_1_28"/>
          <p:cNvCxnSpPr>
            <a:stCxn id="291" idx="2"/>
            <a:endCxn id="293" idx="0"/>
          </p:cNvCxnSpPr>
          <p:nvPr/>
        </p:nvCxnSpPr>
        <p:spPr>
          <a:xfrm flipH="1" rot="-5400000">
            <a:off x="3994346" y="3465418"/>
            <a:ext cx="609600" cy="11271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ge18c4290d8_1_28"/>
          <p:cNvCxnSpPr>
            <a:stCxn id="292" idx="0"/>
            <a:endCxn id="291" idx="2"/>
          </p:cNvCxnSpPr>
          <p:nvPr/>
        </p:nvCxnSpPr>
        <p:spPr>
          <a:xfrm rot="-5400000">
            <a:off x="2448250" y="2970026"/>
            <a:ext cx="533400" cy="2041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ge18c4290d8_1_28"/>
          <p:cNvCxnSpPr>
            <a:stCxn id="290" idx="2"/>
            <a:endCxn id="295" idx="0"/>
          </p:cNvCxnSpPr>
          <p:nvPr/>
        </p:nvCxnSpPr>
        <p:spPr>
          <a:xfrm flipH="1" rot="-5400000">
            <a:off x="8715137" y="3465418"/>
            <a:ext cx="609600" cy="112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ge18c4290d8_1_28"/>
          <p:cNvCxnSpPr>
            <a:stCxn id="294" idx="0"/>
            <a:endCxn id="290" idx="2"/>
          </p:cNvCxnSpPr>
          <p:nvPr/>
        </p:nvCxnSpPr>
        <p:spPr>
          <a:xfrm rot="-5400000">
            <a:off x="7588150" y="3465320"/>
            <a:ext cx="609600" cy="112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ge18c4290d8_1_28"/>
          <p:cNvSpPr/>
          <p:nvPr/>
        </p:nvSpPr>
        <p:spPr>
          <a:xfrm>
            <a:off x="1415200" y="5373851"/>
            <a:ext cx="2050800" cy="739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Systematic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Sampling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3" name="Google Shape;303;ge18c4290d8_1_28"/>
          <p:cNvCxnSpPr>
            <a:endCxn id="291" idx="2"/>
          </p:cNvCxnSpPr>
          <p:nvPr/>
        </p:nvCxnSpPr>
        <p:spPr>
          <a:xfrm rot="-5400000">
            <a:off x="2296346" y="4147319"/>
            <a:ext cx="1862400" cy="1016100"/>
          </a:xfrm>
          <a:prstGeom prst="bentConnector3">
            <a:avLst>
              <a:gd fmla="val 1602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4" name="Google Shape;304;ge18c4290d8_1_28"/>
          <p:cNvSpPr/>
          <p:nvPr/>
        </p:nvSpPr>
        <p:spPr>
          <a:xfrm>
            <a:off x="3548800" y="5373851"/>
            <a:ext cx="2050800" cy="7395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 Sampling</a:t>
            </a:r>
            <a:endParaRPr sz="1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ge18c4290d8_1_28"/>
          <p:cNvCxnSpPr>
            <a:stCxn id="304" idx="0"/>
            <a:endCxn id="291" idx="2"/>
          </p:cNvCxnSpPr>
          <p:nvPr/>
        </p:nvCxnSpPr>
        <p:spPr>
          <a:xfrm flipH="1" rot="5400000">
            <a:off x="3330100" y="4129751"/>
            <a:ext cx="1649700" cy="838500"/>
          </a:xfrm>
          <a:prstGeom prst="bentConnector3">
            <a:avLst>
              <a:gd fmla="val 11208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ge18c4290d8_1_28"/>
          <p:cNvSpPr/>
          <p:nvPr/>
        </p:nvSpPr>
        <p:spPr>
          <a:xfrm>
            <a:off x="8297266" y="5533370"/>
            <a:ext cx="2050800" cy="590100"/>
          </a:xfrm>
          <a:prstGeom prst="roundRect">
            <a:avLst>
              <a:gd fmla="val 50000" name="adj"/>
            </a:avLst>
          </a:prstGeom>
          <a:solidFill>
            <a:srgbClr val="307BF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Quota Sampling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307" name="Google Shape;307;ge18c4290d8_1_28"/>
          <p:cNvCxnSpPr/>
          <p:nvPr/>
        </p:nvCxnSpPr>
        <p:spPr>
          <a:xfrm flipH="1" rot="-5400000">
            <a:off x="7799800" y="4759425"/>
            <a:ext cx="1470900" cy="8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18c4290d8_1_31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Probabilistic Sampling</a:t>
            </a:r>
            <a:endParaRPr/>
          </a:p>
        </p:txBody>
      </p:sp>
      <p:sp>
        <p:nvSpPr>
          <p:cNvPr id="313" name="Google Shape;313;ge18c4290d8_1_317"/>
          <p:cNvSpPr txBox="1"/>
          <p:nvPr/>
        </p:nvSpPr>
        <p:spPr>
          <a:xfrm>
            <a:off x="743625" y="1930500"/>
            <a:ext cx="95187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Some Key Terms in Sampling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 = Number of units in the Population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 = Number of units in the Sample (Sample Size)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f = n/N = Sampling fraction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18c4290d8_1_34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Probabilistic Sampling</a:t>
            </a:r>
            <a:endParaRPr/>
          </a:p>
        </p:txBody>
      </p:sp>
      <p:sp>
        <p:nvSpPr>
          <p:cNvPr id="319" name="Google Shape;319;ge18c4290d8_1_343"/>
          <p:cNvSpPr txBox="1"/>
          <p:nvPr/>
        </p:nvSpPr>
        <p:spPr>
          <a:xfrm>
            <a:off x="743625" y="1930500"/>
            <a:ext cx="951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Simple Random Sampling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is the foundation of Probability Sampling.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Probability Sampling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every unit in the population has the same chance of being selected (assuming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selection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is done without replacement)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you have to select n units out of N units, every possible selection of n units must have the same probability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e18c4290d8_1_35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Probabilistic Sampling</a:t>
            </a:r>
            <a:endParaRPr/>
          </a:p>
        </p:txBody>
      </p:sp>
      <p:sp>
        <p:nvSpPr>
          <p:cNvPr id="325" name="Google Shape;325;ge18c4290d8_1_350"/>
          <p:cNvSpPr txBox="1"/>
          <p:nvPr/>
        </p:nvSpPr>
        <p:spPr>
          <a:xfrm>
            <a:off x="743625" y="1930500"/>
            <a:ext cx="9518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Stratified Random Sampling :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the data into several partitions; then draw random samples from each partition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Process: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It involves dividing the population into a number of groups such a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manner that the units within a group are homogenous and the units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between the groups are heterogeneous.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groups are called strata.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Having divided the population into a number of group,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now select a simple random sample of appropriate size from each group.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E.g. Take equal proportion of each category in machine learning classification.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ge18c4290d8_1_350"/>
          <p:cNvPicPr preferRelativeResize="0"/>
          <p:nvPr/>
        </p:nvPicPr>
        <p:blipFill rotWithShape="1">
          <a:blip r:embed="rId3">
            <a:alphaModFix/>
          </a:blip>
          <a:srcRect b="22787" l="5342" r="59669" t="41297"/>
          <a:stretch/>
        </p:blipFill>
        <p:spPr>
          <a:xfrm>
            <a:off x="8642725" y="2776250"/>
            <a:ext cx="2958051" cy="21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e18c4290d8_1_35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Probabilistic Sampling</a:t>
            </a:r>
            <a:endParaRPr/>
          </a:p>
        </p:txBody>
      </p:sp>
      <p:sp>
        <p:nvSpPr>
          <p:cNvPr id="332" name="Google Shape;332;ge18c4290d8_1_356"/>
          <p:cNvSpPr txBox="1"/>
          <p:nvPr/>
        </p:nvSpPr>
        <p:spPr>
          <a:xfrm>
            <a:off x="743625" y="1930500"/>
            <a:ext cx="95187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Systematic Sampling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systematic random sampling, the units are drawn from the population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regular intervals clearly defined.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one of the easiest procedures to follow.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steps involved in constructing a systematic sampling scheme: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 K =(N/n) and take the integer value. K is called the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interval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random number between 1 and 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with this number select every Kth number until all the n units are selected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3" name="Google Shape;333;ge18c4290d8_1_3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475" y="2966375"/>
            <a:ext cx="4375525" cy="235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e18c4290d8_1_36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Probabilistic Sampling</a:t>
            </a:r>
            <a:endParaRPr/>
          </a:p>
        </p:txBody>
      </p:sp>
      <p:sp>
        <p:nvSpPr>
          <p:cNvPr id="339" name="Google Shape;339;ge18c4290d8_1_363"/>
          <p:cNvSpPr txBox="1"/>
          <p:nvPr/>
        </p:nvSpPr>
        <p:spPr>
          <a:xfrm>
            <a:off x="743625" y="1930500"/>
            <a:ext cx="9518700" cy="55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Cluster Sampling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Divide the population into a number of clusters based on geographic boundaries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Select a random sample of clusters from this population of clusters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AutoNum type="arabi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Measure all units within the randomly chosen clusters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Here units within groups are heterogeneous but in stratified sampling units within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strata were  homogenous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we do further sampling within each cluster by adopting a simple random sampling or stratified random sampling, the procedure becomes a multi-stage sampling.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ge18c4290d8_1_363"/>
          <p:cNvPicPr preferRelativeResize="0"/>
          <p:nvPr/>
        </p:nvPicPr>
        <p:blipFill rotWithShape="1">
          <a:blip r:embed="rId3">
            <a:alphaModFix/>
          </a:blip>
          <a:srcRect b="18924" l="56955" r="0" t="45991"/>
          <a:stretch/>
        </p:blipFill>
        <p:spPr>
          <a:xfrm>
            <a:off x="9105450" y="3189375"/>
            <a:ext cx="2705550" cy="209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18c4290d8_1_36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-Probabilistic Sampling</a:t>
            </a:r>
            <a:endParaRPr/>
          </a:p>
        </p:txBody>
      </p:sp>
      <p:sp>
        <p:nvSpPr>
          <p:cNvPr id="346" name="Google Shape;346;ge18c4290d8_1_369"/>
          <p:cNvSpPr txBox="1"/>
          <p:nvPr/>
        </p:nvSpPr>
        <p:spPr>
          <a:xfrm>
            <a:off x="743625" y="1930500"/>
            <a:ext cx="9518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Convenience Sampling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convenience sampling: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consumer panel studies you may use clients who are available to you as your respondents for giving their opinion on products and services.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In many research projects, you simply look for volunteers to participate.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 u="sng">
                <a:latin typeface="Calibri"/>
                <a:ea typeface="Calibri"/>
                <a:cs typeface="Calibri"/>
                <a:sym typeface="Calibri"/>
              </a:rPr>
              <a:t>results are very very unreliable using convenience sampling!</a:t>
            </a:r>
            <a:endParaRPr b="1" i="1" sz="1800" u="sng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7" name="Google Shape;347;ge18c4290d8_1_369"/>
          <p:cNvPicPr preferRelativeResize="0"/>
          <p:nvPr/>
        </p:nvPicPr>
        <p:blipFill rotWithShape="1">
          <a:blip r:embed="rId3">
            <a:alphaModFix/>
          </a:blip>
          <a:srcRect b="10768" l="0" r="0" t="17055"/>
          <a:stretch/>
        </p:blipFill>
        <p:spPr>
          <a:xfrm>
            <a:off x="8666350" y="3850400"/>
            <a:ext cx="2391850" cy="11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18c4290d8_1_37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-Probabilistic Sampling</a:t>
            </a:r>
            <a:endParaRPr/>
          </a:p>
        </p:txBody>
      </p:sp>
      <p:sp>
        <p:nvSpPr>
          <p:cNvPr id="353" name="Google Shape;353;ge18c4290d8_1_376"/>
          <p:cNvSpPr txBox="1"/>
          <p:nvPr/>
        </p:nvSpPr>
        <p:spPr>
          <a:xfrm>
            <a:off x="743625" y="1930500"/>
            <a:ext cx="951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Opinion Sampling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involves gathering a set of people who have the knowledge and expertise in certain key areas that are crucial to decision making.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qualitative methods of demand projection for a new product, you use the expert opinion method to arrive at a reasonable forecast.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advantage of this sampling is that it acts as a support mechanism for some of your decisions in situations where virtually no data are available.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major disadvantage is that even the experts can have prejudices, likes, and dislikes that might distort the results.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e18c4290d8_1_383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 -Probabilistic Sampling</a:t>
            </a:r>
            <a:endParaRPr/>
          </a:p>
        </p:txBody>
      </p:sp>
      <p:sp>
        <p:nvSpPr>
          <p:cNvPr id="359" name="Google Shape;359;ge18c4290d8_1_383"/>
          <p:cNvSpPr txBox="1"/>
          <p:nvPr/>
        </p:nvSpPr>
        <p:spPr>
          <a:xfrm>
            <a:off x="743625" y="1930500"/>
            <a:ext cx="95187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uota sampling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simple terms, quota sampling is stratified random sampling without probability principle being applied to the selection of the sample units.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in an opinion study, you want both men and women to participate. You know that in the population category of interest, 65% are men and 35 % are women. If your sample size is fixed at 200, you will have a quota of 130 men and 70 women.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doesn’t matter how you get them as long as you have met the quota.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Drawing any possible conclusions from a quota sampling will be highly tentative. None of the statistical inference techniques should be applied when you have followed quota sampling or for that matter any non-probability sampling procedure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805cd7fd3_0_421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Data</a:t>
            </a:r>
            <a:endParaRPr/>
          </a:p>
        </p:txBody>
      </p:sp>
      <p:pic>
        <p:nvPicPr>
          <p:cNvPr id="168" name="Google Shape;168;gb805cd7fd3_0_4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775" y="2538250"/>
            <a:ext cx="6419850" cy="3467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gb805cd7fd3_0_421"/>
          <p:cNvCxnSpPr/>
          <p:nvPr/>
        </p:nvCxnSpPr>
        <p:spPr>
          <a:xfrm>
            <a:off x="3701675" y="2693625"/>
            <a:ext cx="11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gb805cd7fd3_0_421"/>
          <p:cNvCxnSpPr/>
          <p:nvPr/>
        </p:nvCxnSpPr>
        <p:spPr>
          <a:xfrm>
            <a:off x="3701675" y="3379425"/>
            <a:ext cx="115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gb805cd7fd3_0_421"/>
          <p:cNvCxnSpPr/>
          <p:nvPr/>
        </p:nvCxnSpPr>
        <p:spPr>
          <a:xfrm flipH="1" rot="10800000">
            <a:off x="3854075" y="4114725"/>
            <a:ext cx="3301500" cy="116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gb805cd7fd3_0_421"/>
          <p:cNvSpPr txBox="1"/>
          <p:nvPr/>
        </p:nvSpPr>
        <p:spPr>
          <a:xfrm>
            <a:off x="1297225" y="2465025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9900"/>
                </a:solidFill>
                <a:latin typeface="Trebuchet MS"/>
                <a:ea typeface="Trebuchet MS"/>
                <a:cs typeface="Trebuchet MS"/>
                <a:sym typeface="Trebuchet MS"/>
              </a:rPr>
              <a:t>Variable/Attribute/Feature</a:t>
            </a:r>
            <a:endParaRPr b="1">
              <a:solidFill>
                <a:srgbClr val="FF99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gb805cd7fd3_0_421"/>
          <p:cNvSpPr txBox="1"/>
          <p:nvPr/>
        </p:nvSpPr>
        <p:spPr>
          <a:xfrm>
            <a:off x="640825" y="3152650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6B0E3"/>
                </a:solidFill>
                <a:latin typeface="Trebuchet MS"/>
                <a:ea typeface="Trebuchet MS"/>
                <a:cs typeface="Trebuchet MS"/>
                <a:sym typeface="Trebuchet MS"/>
              </a:rPr>
              <a:t>Data Point/Record/Row/Observation</a:t>
            </a:r>
            <a:endParaRPr>
              <a:solidFill>
                <a:srgbClr val="16B0E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gb805cd7fd3_0_421"/>
          <p:cNvSpPr txBox="1"/>
          <p:nvPr/>
        </p:nvSpPr>
        <p:spPr>
          <a:xfrm>
            <a:off x="2972725" y="5115500"/>
            <a:ext cx="951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FF00"/>
                </a:solidFill>
                <a:latin typeface="Trebuchet MS"/>
                <a:ea typeface="Trebuchet MS"/>
                <a:cs typeface="Trebuchet MS"/>
                <a:sym typeface="Trebuchet MS"/>
              </a:rPr>
              <a:t>Column</a:t>
            </a:r>
            <a:endParaRPr>
              <a:solidFill>
                <a:srgbClr val="FFFF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e18c4290d8_0_1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/>
              <a:t>Types of </a:t>
            </a:r>
            <a:r>
              <a:rPr lang="en-US"/>
              <a:t>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e18c4290d8_0_10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Qualitative Data (Categorical)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are nonnumeric in nature and can't be measured. Examples are gender, religion, and place of birth.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Quantitative Data (Numerical)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are numerical in nature and can be measured. Examples are balance in your savings bank account, and number of members in your family.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Qualitative data can also be referred as ‘Dimensions’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Quantitative data can also be referred as ‘Measures’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200"/>
              </a:spcAft>
              <a:buSzPts val="935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18c4290d8_0_16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Quantitative Data</a:t>
            </a:r>
            <a:endParaRPr/>
          </a:p>
        </p:txBody>
      </p:sp>
      <p:sp>
        <p:nvSpPr>
          <p:cNvPr id="186" name="Google Shape;186;ge18c4290d8_0_16"/>
          <p:cNvSpPr txBox="1"/>
          <p:nvPr>
            <p:ph idx="1" type="body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Discrete type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take only certain values, and there are discontinuities between values, such as the number of rooms in a hotel, which cannot be in fraction.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 type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take any value within a specific interval, such as the production quantity of a particular type of paper (measured in kilograms).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e18c4290d8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7524" y="4382875"/>
            <a:ext cx="2853150" cy="191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e18c4290d8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4450" y="4203448"/>
            <a:ext cx="3182025" cy="23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e18c4290d8_0_16"/>
          <p:cNvSpPr txBox="1"/>
          <p:nvPr/>
        </p:nvSpPr>
        <p:spPr>
          <a:xfrm>
            <a:off x="2470550" y="3669475"/>
            <a:ext cx="30000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Discrete </a:t>
            </a:r>
            <a:endParaRPr b="1" sz="2000">
              <a:solidFill>
                <a:schemeClr val="dk1"/>
              </a:solidFill>
            </a:endParaRPr>
          </a:p>
        </p:txBody>
      </p:sp>
      <p:sp>
        <p:nvSpPr>
          <p:cNvPr id="190" name="Google Shape;190;ge18c4290d8_0_16"/>
          <p:cNvSpPr txBox="1"/>
          <p:nvPr/>
        </p:nvSpPr>
        <p:spPr>
          <a:xfrm>
            <a:off x="6165775" y="37933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                  Continuous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18c4290d8_0_29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e18c4290d8_0_29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Variable :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quantity whose value changes across the population and can be measured.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perform statistical analysis of data, it is important to first understand what should be measured using these variables. The level of measurement of a variable decides the statistical test type to be used.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7" name="Google Shape;197;ge18c4290d8_0_29"/>
          <p:cNvPicPr preferRelativeResize="0"/>
          <p:nvPr/>
        </p:nvPicPr>
        <p:blipFill rotWithShape="1">
          <a:blip r:embed="rId3">
            <a:alphaModFix/>
          </a:blip>
          <a:srcRect b="46800" l="0" r="64924" t="33930"/>
          <a:stretch/>
        </p:blipFill>
        <p:spPr>
          <a:xfrm>
            <a:off x="3957813" y="4033325"/>
            <a:ext cx="4276376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1918334a8_0_0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e1918334a8_0_0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different levels of measurement using data can be classified into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qualitative and quantitative data measurements.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ge1918334a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325" y="3365649"/>
            <a:ext cx="5415499" cy="260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ge1918334a8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8700" y="3372175"/>
            <a:ext cx="695325" cy="229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ge1918334a8_0_0"/>
          <p:cNvSpPr txBox="1"/>
          <p:nvPr/>
        </p:nvSpPr>
        <p:spPr>
          <a:xfrm>
            <a:off x="8350800" y="3829363"/>
            <a:ext cx="30000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•Nominal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•Ordinal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•Interval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•Ratio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e1918334a8_0_0"/>
          <p:cNvSpPr txBox="1"/>
          <p:nvPr/>
        </p:nvSpPr>
        <p:spPr>
          <a:xfrm>
            <a:off x="6990225" y="3951900"/>
            <a:ext cx="30000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8c4290d8_0_47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e18c4290d8_0_47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Nominal Data: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weakest data measurement also called the categorical variable scale. Numbers are used to naming, label an item or characteristic. </a:t>
            </a: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Categorization is the main purpose of this measurement.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There is usually no intrinsic ordering or numerical meaning of nominal data 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Such as Male/Female do not have any ranking preference.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 b="1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1. Various type of demography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2. savings bank account numbers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 3. Customer IDs</a:t>
            </a:r>
            <a:endParaRPr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ge18c4290d8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0738" y="3476850"/>
            <a:ext cx="5019675" cy="31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18c4290d8_0_58"/>
          <p:cNvSpPr txBox="1"/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 Measurements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ge18c4290d8_0_58"/>
          <p:cNvSpPr txBox="1"/>
          <p:nvPr>
            <p:ph idx="1" type="body"/>
          </p:nvPr>
        </p:nvSpPr>
        <p:spPr>
          <a:xfrm>
            <a:off x="677325" y="1932000"/>
            <a:ext cx="10196400" cy="388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E4831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Ordinal or Rank Data: </a:t>
            </a:r>
            <a:r>
              <a:rPr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These are used to rank.</a:t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Ordinal data can also be verbalized on a continuum like excellent, good, fair and poor.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 ordinal data, distance between objects cannot be measured.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Simple Arithmetic operations are not feasible on Nominal/Ordi</a:t>
            </a:r>
            <a:r>
              <a:rPr b="1" lang="en-US" sz="20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nal data.</a:t>
            </a:r>
            <a:endParaRPr b="1" sz="20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>
              <a:solidFill>
                <a:srgbClr val="E483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