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6" name="Google Shape;24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https://docs.databricks.com/applications/machine-learning/index.html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2"/>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26" name="Google Shape;26;p2"/>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27" name="Google Shape;27;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1" name="Shape 91"/>
        <p:cNvGrpSpPr/>
        <p:nvPr/>
      </p:nvGrpSpPr>
      <p:grpSpPr>
        <a:xfrm>
          <a:off x="0" y="0"/>
          <a:ext cx="0" cy="0"/>
          <a:chOff x="0" y="0"/>
          <a:chExt cx="0" cy="0"/>
        </a:xfrm>
      </p:grpSpPr>
      <p:sp>
        <p:nvSpPr>
          <p:cNvPr id="92" name="Google Shape;92;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4" name="Google Shape;94;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sp>
        <p:nvSpPr>
          <p:cNvPr id="98" name="Google Shape;98;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0" name="Google Shape;100;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1" name="Google Shape;101;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4" name="Google Shape;104;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5" name="Google Shape;105;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6" name="Shape 106"/>
        <p:cNvGrpSpPr/>
        <p:nvPr/>
      </p:nvGrpSpPr>
      <p:grpSpPr>
        <a:xfrm>
          <a:off x="0" y="0"/>
          <a:ext cx="0" cy="0"/>
          <a:chOff x="0" y="0"/>
          <a:chExt cx="0" cy="0"/>
        </a:xfrm>
      </p:grpSpPr>
      <p:sp>
        <p:nvSpPr>
          <p:cNvPr id="107" name="Google Shape;107;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9" name="Google Shape;10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sp>
        <p:nvSpPr>
          <p:cNvPr id="113" name="Google Shape;113;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5" name="Google Shape;115;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6" name="Google Shape;116;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19" name="Google Shape;119;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20" name="Google Shape;120;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1" name="Shape 121"/>
        <p:cNvGrpSpPr/>
        <p:nvPr/>
      </p:nvGrpSpPr>
      <p:grpSpPr>
        <a:xfrm>
          <a:off x="0" y="0"/>
          <a:ext cx="0" cy="0"/>
          <a:chOff x="0" y="0"/>
          <a:chExt cx="0" cy="0"/>
        </a:xfrm>
      </p:grpSpPr>
      <p:sp>
        <p:nvSpPr>
          <p:cNvPr id="122" name="Google Shape;122;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4" name="Google Shape;124;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25" name="Google Shape;125;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8" name="Shape 128"/>
        <p:cNvGrpSpPr/>
        <p:nvPr/>
      </p:nvGrpSpPr>
      <p:grpSpPr>
        <a:xfrm>
          <a:off x="0" y="0"/>
          <a:ext cx="0" cy="0"/>
          <a:chOff x="0" y="0"/>
          <a:chExt cx="0" cy="0"/>
        </a:xfrm>
      </p:grpSpPr>
      <p:sp>
        <p:nvSpPr>
          <p:cNvPr id="129" name="Google Shape;129;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1" name="Google Shape;131;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7" name="Google Shape;13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3"/>
          <p:cNvPicPr preferRelativeResize="0"/>
          <p:nvPr/>
        </p:nvPicPr>
        <p:blipFill rotWithShape="1">
          <a:blip r:embed="rId2">
            <a:alphaModFix/>
          </a:blip>
          <a:srcRect b="0" l="0" r="0" t="0"/>
          <a:stretch/>
        </p:blipFill>
        <p:spPr>
          <a:xfrm>
            <a:off x="0" y="0"/>
            <a:ext cx="912813" cy="91893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49" name="Google Shape;49;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5" name="Google Shape;55;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6" name="Google Shape;56;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2" name="Google Shape;62;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3" name="Google Shape;63;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64" name="Google Shape;64;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5" name="Google Shape;6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0" name="Google Shape;80;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81" name="Google Shape;81;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4" name="Shape 84"/>
        <p:cNvGrpSpPr/>
        <p:nvPr/>
      </p:nvGrpSpPr>
      <p:grpSpPr>
        <a:xfrm>
          <a:off x="0" y="0"/>
          <a:ext cx="0" cy="0"/>
          <a:chOff x="0" y="0"/>
          <a:chExt cx="0" cy="0"/>
        </a:xfrm>
      </p:grpSpPr>
      <p:sp>
        <p:nvSpPr>
          <p:cNvPr id="85" name="Google Shape;85;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0"/>
          <p:cNvSpPr/>
          <p:nvPr>
            <p:ph idx="2" type="pic"/>
          </p:nvPr>
        </p:nvSpPr>
        <p:spPr>
          <a:xfrm>
            <a:off x="677334" y="609600"/>
            <a:ext cx="8596668" cy="3845718"/>
          </a:xfrm>
          <a:prstGeom prst="rect">
            <a:avLst/>
          </a:prstGeom>
          <a:noFill/>
          <a:ln>
            <a:noFill/>
          </a:ln>
        </p:spPr>
      </p:sp>
      <p:sp>
        <p:nvSpPr>
          <p:cNvPr id="87" name="Google Shape;87;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docs.microsoft.com/en-us/azure/databricks/data/databricks-file-system#mount-storage"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spark.apache.org/"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cs.databricks.com/dev-tools/api/latest/index.html#rest-api-v2" TargetMode="External"/><Relationship Id="rId4" Type="http://schemas.openxmlformats.org/officeDocument/2006/relationships/hyperlink" Target="https://docs.databricks.com/dev-tools/api/1.2/index.html#rest-api-v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docs.databricks.com/applications/mlflow/tracking.htm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5400"/>
              <a:buFont typeface="Trebuchet MS"/>
              <a:buNone/>
            </a:pPr>
            <a:r>
              <a:rPr lang="en-US"/>
              <a:t>Azure Databricks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ph type="title"/>
          </p:nvPr>
        </p:nvSpPr>
        <p:spPr>
          <a:xfrm>
            <a:off x="677334" y="902083"/>
            <a:ext cx="8596668" cy="6604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Azure Databricks Architecture</a:t>
            </a:r>
            <a:endParaRPr/>
          </a:p>
        </p:txBody>
      </p:sp>
      <p:pic>
        <p:nvPicPr>
          <p:cNvPr descr="Databricks architecture" id="214" name="Google Shape;214;p27"/>
          <p:cNvPicPr preferRelativeResize="0"/>
          <p:nvPr/>
        </p:nvPicPr>
        <p:blipFill rotWithShape="1">
          <a:blip r:embed="rId3">
            <a:alphaModFix/>
          </a:blip>
          <a:srcRect b="0" l="14806" r="0" t="0"/>
          <a:stretch/>
        </p:blipFill>
        <p:spPr>
          <a:xfrm>
            <a:off x="6914302" y="1745825"/>
            <a:ext cx="4701675" cy="4745550"/>
          </a:xfrm>
          <a:prstGeom prst="rect">
            <a:avLst/>
          </a:prstGeom>
          <a:noFill/>
          <a:ln>
            <a:noFill/>
          </a:ln>
        </p:spPr>
      </p:pic>
      <p:sp>
        <p:nvSpPr>
          <p:cNvPr id="215" name="Google Shape;215;p27"/>
          <p:cNvSpPr txBox="1"/>
          <p:nvPr/>
        </p:nvSpPr>
        <p:spPr>
          <a:xfrm>
            <a:off x="677325" y="1679025"/>
            <a:ext cx="4463400" cy="544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As a fully managed, Platform-as-a-Service (PaaS) offering, Azure Databricks leverages Microsoft Cloud to scale rapidly, host massive amounts of data effortlessly, and streamline workflows for better collaboration between business executives, data scientists and engineers.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Databricks control plane runs and controls clusters inside your cloud account (data plane) using your compute to process the data in your cloud storage. All communications between control and data planes happen through the cloud providers private network (VNET) and are not sent over the public network.</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ensures security through isolation.</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677334" y="902083"/>
            <a:ext cx="8596800" cy="66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Azure Databricks Architecture</a:t>
            </a:r>
            <a:endParaRPr/>
          </a:p>
        </p:txBody>
      </p:sp>
      <p:sp>
        <p:nvSpPr>
          <p:cNvPr id="221" name="Google Shape;221;p28"/>
          <p:cNvSpPr txBox="1"/>
          <p:nvPr/>
        </p:nvSpPr>
        <p:spPr>
          <a:xfrm>
            <a:off x="923357" y="2118225"/>
            <a:ext cx="75165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following are the key components that are part of the platform: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Notebook</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Experiment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DBFS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Tables &amp; Databases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Cluster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Model Management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783351" y="960253"/>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Azure Databricks UI</a:t>
            </a:r>
            <a:endParaRPr/>
          </a:p>
        </p:txBody>
      </p:sp>
      <p:pic>
        <p:nvPicPr>
          <p:cNvPr descr="Landing page" id="227" name="Google Shape;227;p29"/>
          <p:cNvPicPr preferRelativeResize="0"/>
          <p:nvPr/>
        </p:nvPicPr>
        <p:blipFill rotWithShape="1">
          <a:blip r:embed="rId3">
            <a:alphaModFix/>
          </a:blip>
          <a:srcRect b="0" l="0" r="0" t="0"/>
          <a:stretch/>
        </p:blipFill>
        <p:spPr>
          <a:xfrm>
            <a:off x="783351" y="1564331"/>
            <a:ext cx="7261708" cy="51351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677334" y="828543"/>
            <a:ext cx="8596668" cy="53643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Data Management</a:t>
            </a:r>
            <a:endParaRPr/>
          </a:p>
        </p:txBody>
      </p:sp>
      <p:sp>
        <p:nvSpPr>
          <p:cNvPr id="233" name="Google Shape;233;p30"/>
          <p:cNvSpPr txBox="1"/>
          <p:nvPr/>
        </p:nvSpPr>
        <p:spPr>
          <a:xfrm>
            <a:off x="677334" y="1898374"/>
            <a:ext cx="8596800" cy="3632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Databricks File System (DBFS)</a:t>
            </a:r>
            <a:endParaRPr b="1" i="0" sz="1800" u="sng"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 filesystem abstraction layer over a blob store. It contains directories,</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which can contain structured as well as unstructured</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(data files, libraries, and  images), and other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directories. DBFS is automatically populated with some datasets that you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can use to learn Azure Databricks.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Allows you to </a:t>
            </a:r>
            <a:r>
              <a:rPr b="0" i="0" lang="en-US" sz="1800" u="sng" cap="none" strike="noStrike">
                <a:solidFill>
                  <a:schemeClr val="hlink"/>
                </a:solidFill>
                <a:latin typeface="Calibri"/>
                <a:ea typeface="Calibri"/>
                <a:cs typeface="Calibri"/>
                <a:sym typeface="Calibri"/>
                <a:hlinkClick r:id="rId3"/>
              </a:rPr>
              <a:t>mount</a:t>
            </a:r>
            <a:r>
              <a:rPr b="0" i="0" lang="en-US" sz="1800" u="none" cap="none" strike="noStrike">
                <a:solidFill>
                  <a:schemeClr val="dk1"/>
                </a:solidFill>
                <a:latin typeface="Calibri"/>
                <a:ea typeface="Calibri"/>
                <a:cs typeface="Calibri"/>
                <a:sym typeface="Calibri"/>
              </a:rPr>
              <a:t> storage objects so that you can seamlessly access data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Allows you to interact with object storage using directory and file semantics instead of storage URLs.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Persists files to object storage, so you won’t lose data after you terminate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 cluster. You can see data in DBFS even if you terminate cluster.</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None/>
            </a:pPr>
            <a:r>
              <a:t/>
            </a:r>
            <a:endParaRPr b="0" i="0" sz="1400" u="none" cap="none" strike="noStrike">
              <a:solidFill>
                <a:srgbClr val="000000"/>
              </a:solidFill>
              <a:latin typeface="Arial"/>
              <a:ea typeface="Arial"/>
              <a:cs typeface="Arial"/>
              <a:sym typeface="Arial"/>
            </a:endParaRPr>
          </a:p>
        </p:txBody>
      </p:sp>
      <p:pic>
        <p:nvPicPr>
          <p:cNvPr id="234" name="Google Shape;234;p30"/>
          <p:cNvPicPr preferRelativeResize="0"/>
          <p:nvPr/>
        </p:nvPicPr>
        <p:blipFill rotWithShape="1">
          <a:blip r:embed="rId4">
            <a:alphaModFix/>
          </a:blip>
          <a:srcRect b="0" l="0" r="0" t="0"/>
          <a:stretch/>
        </p:blipFill>
        <p:spPr>
          <a:xfrm>
            <a:off x="8676275" y="2429450"/>
            <a:ext cx="3381724" cy="2735625"/>
          </a:xfrm>
          <a:prstGeom prst="rect">
            <a:avLst/>
          </a:prstGeom>
          <a:noFill/>
          <a:ln>
            <a:noFill/>
          </a:ln>
        </p:spPr>
      </p:pic>
      <p:sp>
        <p:nvSpPr>
          <p:cNvPr id="235" name="Google Shape;235;p30"/>
          <p:cNvSpPr txBox="1"/>
          <p:nvPr/>
        </p:nvSpPr>
        <p:spPr>
          <a:xfrm>
            <a:off x="8656575" y="1974575"/>
            <a:ext cx="68106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US" sz="1700" u="none" cap="none" strike="noStrike">
                <a:solidFill>
                  <a:srgbClr val="000000"/>
                </a:solidFill>
                <a:latin typeface="Calibri"/>
                <a:ea typeface="Calibri"/>
                <a:cs typeface="Calibri"/>
                <a:sym typeface="Calibri"/>
              </a:rPr>
              <a:t>DBFS System Access Through UI</a:t>
            </a:r>
            <a:endParaRPr b="0" i="0" sz="1700" u="none" cap="none" strike="noStrik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677334" y="828543"/>
            <a:ext cx="8596800" cy="536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Data Management</a:t>
            </a:r>
            <a:endParaRPr/>
          </a:p>
        </p:txBody>
      </p:sp>
      <p:sp>
        <p:nvSpPr>
          <p:cNvPr id="241" name="Google Shape;241;p31"/>
          <p:cNvSpPr txBox="1"/>
          <p:nvPr/>
        </p:nvSpPr>
        <p:spPr>
          <a:xfrm>
            <a:off x="677334" y="1897049"/>
            <a:ext cx="8596800" cy="40944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Database</a:t>
            </a:r>
            <a:endParaRPr b="0" i="0" sz="1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A collection of information that is organized so that it can be easily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accessed, managed, and updated. Typically they are a collection of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different tables. (For structured data only)</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Table</a:t>
            </a:r>
            <a:endParaRPr b="0" i="0" sz="1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A representation of structured data. You query tables with Apache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Spark SQL and Apache Spark APIs. There are Global Tables that can </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be accessed across Clusters &amp; local tables that are cluster specific.</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local table is also known as a temporary view</a:t>
            </a:r>
            <a:r>
              <a:rPr b="0" i="0" lang="en-US" sz="1300" u="none" cap="none" strike="noStrike">
                <a:solidFill>
                  <a:srgbClr val="404040"/>
                </a:solidFill>
                <a:highlight>
                  <a:srgbClr val="FFFFFF"/>
                </a:highlight>
                <a:latin typeface="Arial"/>
                <a:ea typeface="Arial"/>
                <a:cs typeface="Arial"/>
                <a:sym typeface="Arial"/>
              </a:rPr>
              <a:t>.</a:t>
            </a:r>
            <a:endParaRPr b="0" i="0" sz="1300" u="none" cap="none" strike="noStrike">
              <a:solidFill>
                <a:srgbClr val="404040"/>
              </a:solidFill>
              <a:highlight>
                <a:srgbClr val="FFFFFF"/>
              </a:highlight>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None/>
            </a:pPr>
            <a:r>
              <a:t/>
            </a:r>
            <a:endParaRPr b="0" i="0" sz="1300" u="none" cap="none" strike="noStrike">
              <a:solidFill>
                <a:srgbClr val="404040"/>
              </a:solidFill>
              <a:highlight>
                <a:srgbClr val="FFFFFF"/>
              </a:highlight>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A Database can be created using SQL command.</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A table can be created under any database using UI as well as SQL comman</a:t>
            </a:r>
            <a:r>
              <a:rPr b="0" i="0" lang="en-US" sz="1300" u="none" cap="none" strike="noStrike">
                <a:solidFill>
                  <a:srgbClr val="404040"/>
                </a:solidFill>
                <a:highlight>
                  <a:srgbClr val="FFFFFF"/>
                </a:highlight>
                <a:latin typeface="Arial"/>
                <a:ea typeface="Arial"/>
                <a:cs typeface="Arial"/>
                <a:sym typeface="Arial"/>
              </a:rPr>
              <a:t>d</a:t>
            </a:r>
            <a:endParaRPr b="0" i="0" sz="1300" u="none" cap="none" strike="noStrike">
              <a:solidFill>
                <a:srgbClr val="404040"/>
              </a:solidFill>
              <a:highlight>
                <a:srgbClr val="FFFFFF"/>
              </a:highlight>
              <a:latin typeface="Arial"/>
              <a:ea typeface="Arial"/>
              <a:cs typeface="Arial"/>
              <a:sym typeface="Arial"/>
            </a:endParaRPr>
          </a:p>
          <a:p>
            <a:pPr indent="457200" lvl="0" marL="0" marR="0" rtl="0" algn="l">
              <a:lnSpc>
                <a:spcPct val="100000"/>
              </a:lnSpc>
              <a:spcBef>
                <a:spcPts val="0"/>
              </a:spcBef>
              <a:spcAft>
                <a:spcPts val="0"/>
              </a:spcAft>
              <a:buClr>
                <a:schemeClr val="dk1"/>
              </a:buClr>
              <a:buSzPts val="1100"/>
              <a:buFont typeface="Arial"/>
              <a:buNone/>
            </a:pPr>
            <a:r>
              <a:rPr b="0" i="0" lang="en-US" sz="1800" u="none" cap="none" strike="noStrike">
                <a:solidFill>
                  <a:schemeClr val="dk1"/>
                </a:solidFill>
                <a:latin typeface="Calibri"/>
                <a:ea typeface="Calibri"/>
                <a:cs typeface="Calibri"/>
                <a:sym typeface="Calibri"/>
              </a:rPr>
              <a:t>You can not see database/tables if you terminate cluster.</a:t>
            </a:r>
            <a:endParaRPr b="0" i="0" sz="1400" u="none" cap="none" strike="noStrike">
              <a:solidFill>
                <a:schemeClr val="dk1"/>
              </a:solidFill>
              <a:latin typeface="Arial"/>
              <a:ea typeface="Arial"/>
              <a:cs typeface="Arial"/>
              <a:sym typeface="Arial"/>
            </a:endParaRPr>
          </a:p>
          <a:p>
            <a:pPr indent="0" lvl="1" marL="457200" marR="0" rtl="0" algn="l">
              <a:lnSpc>
                <a:spcPct val="100000"/>
              </a:lnSpc>
              <a:spcBef>
                <a:spcPts val="0"/>
              </a:spcBef>
              <a:spcAft>
                <a:spcPts val="0"/>
              </a:spcAft>
              <a:buClr>
                <a:schemeClr val="dk1"/>
              </a:buClr>
              <a:buSzPts val="1800"/>
              <a:buFont typeface="Noto Sans Symbols"/>
              <a:buNone/>
            </a:pPr>
            <a:r>
              <a:t/>
            </a:r>
            <a:endParaRPr b="0" i="0" sz="1300" u="none" cap="none" strike="noStrike">
              <a:solidFill>
                <a:srgbClr val="404040"/>
              </a:solidFill>
              <a:highlight>
                <a:srgbClr val="FFFFFF"/>
              </a:highlight>
              <a:latin typeface="Arial"/>
              <a:ea typeface="Arial"/>
              <a:cs typeface="Arial"/>
              <a:sym typeface="Arial"/>
            </a:endParaRPr>
          </a:p>
        </p:txBody>
      </p:sp>
      <p:pic>
        <p:nvPicPr>
          <p:cNvPr id="242" name="Google Shape;242;p31"/>
          <p:cNvPicPr preferRelativeResize="0"/>
          <p:nvPr/>
        </p:nvPicPr>
        <p:blipFill rotWithShape="1">
          <a:blip r:embed="rId3">
            <a:alphaModFix/>
          </a:blip>
          <a:srcRect b="0" l="0" r="0" t="0"/>
          <a:stretch/>
        </p:blipFill>
        <p:spPr>
          <a:xfrm>
            <a:off x="8238800" y="2336300"/>
            <a:ext cx="3566025" cy="2887900"/>
          </a:xfrm>
          <a:prstGeom prst="rect">
            <a:avLst/>
          </a:prstGeom>
          <a:noFill/>
          <a:ln>
            <a:noFill/>
          </a:ln>
        </p:spPr>
      </p:pic>
      <p:sp>
        <p:nvSpPr>
          <p:cNvPr id="243" name="Google Shape;243;p31"/>
          <p:cNvSpPr txBox="1"/>
          <p:nvPr/>
        </p:nvSpPr>
        <p:spPr>
          <a:xfrm>
            <a:off x="8148150" y="1948900"/>
            <a:ext cx="6810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DB and tables through UI</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2"/>
          <p:cNvSpPr txBox="1"/>
          <p:nvPr>
            <p:ph type="title"/>
          </p:nvPr>
        </p:nvSpPr>
        <p:spPr>
          <a:xfrm>
            <a:off x="677334" y="828543"/>
            <a:ext cx="8596668" cy="53643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Model Management</a:t>
            </a:r>
            <a:endParaRPr/>
          </a:p>
        </p:txBody>
      </p:sp>
      <p:sp>
        <p:nvSpPr>
          <p:cNvPr id="249" name="Google Shape;249;p32"/>
          <p:cNvSpPr txBox="1"/>
          <p:nvPr/>
        </p:nvSpPr>
        <p:spPr>
          <a:xfrm>
            <a:off x="677333" y="1512624"/>
            <a:ext cx="8691900" cy="397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Calibri"/>
                <a:ea typeface="Calibri"/>
                <a:cs typeface="Calibri"/>
                <a:sym typeface="Calibri"/>
              </a:rPr>
              <a:t>An </a:t>
            </a:r>
            <a:r>
              <a:rPr b="1" i="0" lang="en-US" sz="1800" u="sng" cap="none" strike="noStrike">
                <a:solidFill>
                  <a:schemeClr val="dk1"/>
                </a:solidFill>
                <a:latin typeface="Calibri"/>
                <a:ea typeface="Calibri"/>
                <a:cs typeface="Calibri"/>
                <a:sym typeface="Calibri"/>
              </a:rPr>
              <a:t>MLflow</a:t>
            </a:r>
            <a:r>
              <a:rPr b="0" i="0" lang="en-US" sz="1800" u="none" cap="none" strike="noStrike">
                <a:solidFill>
                  <a:schemeClr val="dk1"/>
                </a:solidFill>
                <a:latin typeface="Calibri"/>
                <a:ea typeface="Calibri"/>
                <a:cs typeface="Calibri"/>
                <a:sym typeface="Calibri"/>
              </a:rPr>
              <a:t> </a:t>
            </a:r>
            <a:r>
              <a:rPr b="1" i="0" lang="en-US" sz="1800" u="sng" cap="none" strike="noStrike">
                <a:solidFill>
                  <a:schemeClr val="dk1"/>
                </a:solidFill>
                <a:latin typeface="Calibri"/>
                <a:ea typeface="Calibri"/>
                <a:cs typeface="Calibri"/>
                <a:sym typeface="Calibri"/>
              </a:rPr>
              <a:t>run</a:t>
            </a:r>
            <a:r>
              <a:rPr b="0" i="0" lang="en-US" sz="1800" u="none" cap="none" strike="noStrike">
                <a:solidFill>
                  <a:schemeClr val="dk1"/>
                </a:solidFill>
                <a:latin typeface="Calibri"/>
                <a:ea typeface="Calibri"/>
                <a:cs typeface="Calibri"/>
                <a:sym typeface="Calibri"/>
              </a:rPr>
              <a:t> corresponds to a single execution of model code. Each run records the following information:</a:t>
            </a:r>
            <a:endParaRPr b="0" i="0" sz="1400" u="none" cap="none" strike="noStrike">
              <a:solidFill>
                <a:srgbClr val="000000"/>
              </a:solidFill>
              <a:latin typeface="Arial"/>
              <a:ea typeface="Arial"/>
              <a:cs typeface="Arial"/>
              <a:sym typeface="Arial"/>
            </a:endParaRPr>
          </a:p>
          <a:p>
            <a:pPr indent="0" lvl="0" marL="914400" marR="0" rtl="0" algn="l">
              <a:lnSpc>
                <a:spcPct val="100000"/>
              </a:lnSpc>
              <a:spcBef>
                <a:spcPts val="0"/>
              </a:spcBef>
              <a:spcAft>
                <a:spcPts val="0"/>
              </a:spcAft>
              <a:buClr>
                <a:srgbClr val="000000"/>
              </a:buClr>
              <a:buSzPts val="1800"/>
              <a:buFont typeface="Arial"/>
              <a:buNone/>
            </a:pPr>
            <a:r>
              <a:t/>
            </a:r>
            <a:endParaRPr b="1" i="0" sz="1800" u="sng"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Source</a:t>
            </a:r>
            <a:r>
              <a:rPr b="0" i="0" lang="en-US" sz="1800" u="none" cap="none" strike="noStrike">
                <a:solidFill>
                  <a:schemeClr val="dk1"/>
                </a:solidFill>
                <a:latin typeface="Calibri"/>
                <a:ea typeface="Calibri"/>
                <a:cs typeface="Calibri"/>
                <a:sym typeface="Calibri"/>
              </a:rPr>
              <a:t>: Name of the notebook that launched the run or the project name and entry point for the run.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Version</a:t>
            </a:r>
            <a:r>
              <a:rPr b="0" i="0" lang="en-US" sz="1800" u="none" cap="none" strike="noStrike">
                <a:solidFill>
                  <a:schemeClr val="dk1"/>
                </a:solidFill>
                <a:latin typeface="Calibri"/>
                <a:ea typeface="Calibri"/>
                <a:cs typeface="Calibri"/>
                <a:sym typeface="Calibri"/>
              </a:rPr>
              <a:t>: Notebook revision if run from a notebook or Git commit hash if run from an MLflow Project.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Start &amp; end time:</a:t>
            </a:r>
            <a:r>
              <a:rPr b="0" i="0" lang="en-US" sz="1800" u="none" cap="none" strike="noStrike">
                <a:solidFill>
                  <a:schemeClr val="dk1"/>
                </a:solidFill>
                <a:latin typeface="Calibri"/>
                <a:ea typeface="Calibri"/>
                <a:cs typeface="Calibri"/>
                <a:sym typeface="Calibri"/>
              </a:rPr>
              <a:t> Start and end time of the run.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Parameters</a:t>
            </a:r>
            <a:r>
              <a:rPr b="0" i="0" lang="en-US" sz="1800" u="none" cap="none" strike="noStrike">
                <a:solidFill>
                  <a:schemeClr val="dk1"/>
                </a:solidFill>
                <a:latin typeface="Calibri"/>
                <a:ea typeface="Calibri"/>
                <a:cs typeface="Calibri"/>
                <a:sym typeface="Calibri"/>
              </a:rPr>
              <a:t>: Model parameters saved as key-value pairs. You can try multiple model parameters for different model building practise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Metrics</a:t>
            </a:r>
            <a:r>
              <a:rPr b="0" i="0" lang="en-US" sz="1800" u="none" cap="none" strike="noStrike">
                <a:solidFill>
                  <a:schemeClr val="dk1"/>
                </a:solidFill>
                <a:latin typeface="Calibri"/>
                <a:ea typeface="Calibri"/>
                <a:cs typeface="Calibri"/>
                <a:sym typeface="Calibri"/>
              </a:rPr>
              <a:t>: Model evaluation metrics saved as key-value pairs. The value is numeric. It helps in logging metrics, compare them with runs, Visualize metrics over time across different models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Artifacts</a:t>
            </a:r>
            <a:r>
              <a:rPr b="0" i="0" lang="en-US" sz="1800" u="none" cap="none" strike="noStrike">
                <a:solidFill>
                  <a:schemeClr val="dk1"/>
                </a:solidFill>
                <a:latin typeface="Calibri"/>
                <a:ea typeface="Calibri"/>
                <a:cs typeface="Calibri"/>
                <a:sym typeface="Calibri"/>
              </a:rPr>
              <a:t>: Output files in any format. YAML configuration files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677334" y="828543"/>
            <a:ext cx="8596800" cy="5364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Model Management</a:t>
            </a:r>
            <a:endParaRPr/>
          </a:p>
        </p:txBody>
      </p:sp>
      <p:sp>
        <p:nvSpPr>
          <p:cNvPr id="255" name="Google Shape;255;p33"/>
          <p:cNvSpPr txBox="1"/>
          <p:nvPr/>
        </p:nvSpPr>
        <p:spPr>
          <a:xfrm>
            <a:off x="811421" y="1617276"/>
            <a:ext cx="8462700" cy="147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1" i="0" lang="en-US" sz="1800" u="sng" cap="none" strike="noStrike">
                <a:solidFill>
                  <a:schemeClr val="dk1"/>
                </a:solidFill>
                <a:latin typeface="Calibri"/>
                <a:ea typeface="Calibri"/>
                <a:cs typeface="Calibri"/>
                <a:sym typeface="Calibri"/>
              </a:rPr>
              <a:t>Model Experiment </a:t>
            </a:r>
            <a:r>
              <a:rPr b="0" i="0" lang="en-US" sz="1800" u="none" cap="none" strike="noStrike">
                <a:solidFill>
                  <a:schemeClr val="dk1"/>
                </a:solidFill>
                <a:latin typeface="Calibri"/>
                <a:ea typeface="Calibri"/>
                <a:cs typeface="Calibri"/>
                <a:sym typeface="Calibri"/>
              </a:rPr>
              <a:t>MLflow experiments let you visualize, search for, and compare runs, as well as download run artifacts and metadata for analysis in other tools. The Experiments page gives you quick access to MLflow experiments across your organization.</a:t>
            </a:r>
            <a:endParaRPr b="0" i="0" sz="14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pic>
        <p:nvPicPr>
          <p:cNvPr id="256" name="Google Shape;256;p33"/>
          <p:cNvPicPr preferRelativeResize="0"/>
          <p:nvPr/>
        </p:nvPicPr>
        <p:blipFill rotWithShape="1">
          <a:blip r:embed="rId3">
            <a:alphaModFix/>
          </a:blip>
          <a:srcRect b="0" l="0" r="0" t="0"/>
          <a:stretch/>
        </p:blipFill>
        <p:spPr>
          <a:xfrm>
            <a:off x="3020338" y="2951551"/>
            <a:ext cx="6151313" cy="3458425"/>
          </a:xfrm>
          <a:prstGeom prst="rect">
            <a:avLst/>
          </a:prstGeom>
          <a:noFill/>
          <a:ln>
            <a:noFill/>
          </a:ln>
        </p:spPr>
      </p:pic>
      <p:cxnSp>
        <p:nvCxnSpPr>
          <p:cNvPr id="257" name="Google Shape;257;p33"/>
          <p:cNvCxnSpPr/>
          <p:nvPr/>
        </p:nvCxnSpPr>
        <p:spPr>
          <a:xfrm flipH="1" rot="10800000">
            <a:off x="4715200" y="4503000"/>
            <a:ext cx="461100" cy="2364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677334" y="828543"/>
            <a:ext cx="8596668" cy="536431"/>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Model Management</a:t>
            </a:r>
            <a:endParaRPr/>
          </a:p>
        </p:txBody>
      </p:sp>
      <p:pic>
        <p:nvPicPr>
          <p:cNvPr descr="View experiment" id="263" name="Google Shape;263;p34"/>
          <p:cNvPicPr preferRelativeResize="0"/>
          <p:nvPr/>
        </p:nvPicPr>
        <p:blipFill rotWithShape="1">
          <a:blip r:embed="rId3">
            <a:alphaModFix/>
          </a:blip>
          <a:srcRect b="0" l="0" r="0" t="0"/>
          <a:stretch/>
        </p:blipFill>
        <p:spPr>
          <a:xfrm>
            <a:off x="4140450" y="1364975"/>
            <a:ext cx="7478774" cy="3838424"/>
          </a:xfrm>
          <a:prstGeom prst="rect">
            <a:avLst/>
          </a:prstGeom>
          <a:noFill/>
          <a:ln>
            <a:noFill/>
          </a:ln>
        </p:spPr>
      </p:pic>
      <p:sp>
        <p:nvSpPr>
          <p:cNvPr id="264" name="Google Shape;264;p34"/>
          <p:cNvSpPr txBox="1"/>
          <p:nvPr/>
        </p:nvSpPr>
        <p:spPr>
          <a:xfrm>
            <a:off x="529378" y="1522994"/>
            <a:ext cx="3751073" cy="313932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The following are some of the key advantages of Model Experiment:</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Model metrics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Track multiple runs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Compare Models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Load experiments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Manage  Model API</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Manage Multiple parameters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Filter Runs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Visualize Run Details</a:t>
            </a:r>
            <a:endParaRPr b="0" i="0" sz="1400" u="none" cap="none" strike="noStrike">
              <a:solidFill>
                <a:srgbClr val="000000"/>
              </a:solidFill>
              <a:latin typeface="Arial"/>
              <a:ea typeface="Arial"/>
              <a:cs typeface="Arial"/>
              <a:sym typeface="Arial"/>
            </a:endParaRPr>
          </a:p>
          <a:p>
            <a:pPr indent="-171450" lvl="1" marL="742950" marR="0" rtl="0" algn="l">
              <a:lnSpc>
                <a:spcPct val="100000"/>
              </a:lnSpc>
              <a:spcBef>
                <a:spcPts val="0"/>
              </a:spcBef>
              <a:spcAft>
                <a:spcPts val="0"/>
              </a:spcAft>
              <a:buClr>
                <a:schemeClr val="dk1"/>
              </a:buClr>
              <a:buSzPts val="1800"/>
              <a:buFont typeface="Noto Sans Symbols"/>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828543"/>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Typical Data Science Cycle</a:t>
            </a:r>
            <a:endParaRPr/>
          </a:p>
        </p:txBody>
      </p:sp>
      <p:grpSp>
        <p:nvGrpSpPr>
          <p:cNvPr id="150" name="Google Shape;150;p19"/>
          <p:cNvGrpSpPr/>
          <p:nvPr/>
        </p:nvGrpSpPr>
        <p:grpSpPr>
          <a:xfrm>
            <a:off x="2506461" y="2356063"/>
            <a:ext cx="4939032" cy="3903563"/>
            <a:chOff x="1828598" y="-23468"/>
            <a:chExt cx="4939032" cy="3903563"/>
          </a:xfrm>
        </p:grpSpPr>
        <p:sp>
          <p:nvSpPr>
            <p:cNvPr id="151" name="Google Shape;151;p19"/>
            <p:cNvSpPr/>
            <p:nvPr/>
          </p:nvSpPr>
          <p:spPr>
            <a:xfrm>
              <a:off x="2372626" y="-23468"/>
              <a:ext cx="3851100" cy="3851100"/>
            </a:xfrm>
            <a:custGeom>
              <a:rect b="b" l="l" r="r" t="t"/>
              <a:pathLst>
                <a:path extrusionOk="0" h="120000" w="12000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9"/>
            <p:cNvSpPr/>
            <p:nvPr/>
          </p:nvSpPr>
          <p:spPr>
            <a:xfrm>
              <a:off x="3390464" y="1449"/>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9"/>
            <p:cNvSpPr txBox="1"/>
            <p:nvPr/>
          </p:nvSpPr>
          <p:spPr>
            <a:xfrm>
              <a:off x="3434774" y="45759"/>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Collection</a:t>
              </a:r>
              <a:endParaRPr b="0" i="0" sz="1700" u="none" cap="none" strike="noStrike">
                <a:solidFill>
                  <a:schemeClr val="lt1"/>
                </a:solidFill>
                <a:latin typeface="Trebuchet MS"/>
                <a:ea typeface="Trebuchet MS"/>
                <a:cs typeface="Trebuchet MS"/>
                <a:sym typeface="Trebuchet MS"/>
              </a:endParaRPr>
            </a:p>
          </p:txBody>
        </p:sp>
        <p:sp>
          <p:nvSpPr>
            <p:cNvPr id="154" name="Google Shape;154;p19"/>
            <p:cNvSpPr/>
            <p:nvPr/>
          </p:nvSpPr>
          <p:spPr>
            <a:xfrm>
              <a:off x="4952330" y="1136211"/>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9"/>
            <p:cNvSpPr txBox="1"/>
            <p:nvPr/>
          </p:nvSpPr>
          <p:spPr>
            <a:xfrm>
              <a:off x="4996640"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Understanding</a:t>
              </a:r>
              <a:endParaRPr b="0" i="0" sz="1700" u="none" cap="none" strike="noStrike">
                <a:solidFill>
                  <a:schemeClr val="lt1"/>
                </a:solidFill>
                <a:latin typeface="Trebuchet MS"/>
                <a:ea typeface="Trebuchet MS"/>
                <a:cs typeface="Trebuchet MS"/>
                <a:sym typeface="Trebuchet MS"/>
              </a:endParaRPr>
            </a:p>
          </p:txBody>
        </p:sp>
        <p:sp>
          <p:nvSpPr>
            <p:cNvPr id="156" name="Google Shape;156;p19"/>
            <p:cNvSpPr/>
            <p:nvPr/>
          </p:nvSpPr>
          <p:spPr>
            <a:xfrm>
              <a:off x="4355750" y="2972295"/>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9"/>
            <p:cNvSpPr txBox="1"/>
            <p:nvPr/>
          </p:nvSpPr>
          <p:spPr>
            <a:xfrm>
              <a:off x="4400060"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Data Pre-Processing</a:t>
              </a:r>
              <a:endParaRPr b="0" i="0" sz="1700" u="none" cap="none" strike="noStrike">
                <a:solidFill>
                  <a:schemeClr val="lt1"/>
                </a:solidFill>
                <a:latin typeface="Trebuchet MS"/>
                <a:ea typeface="Trebuchet MS"/>
                <a:cs typeface="Trebuchet MS"/>
                <a:sym typeface="Trebuchet MS"/>
              </a:endParaRPr>
            </a:p>
          </p:txBody>
        </p:sp>
        <p:sp>
          <p:nvSpPr>
            <p:cNvPr id="158" name="Google Shape;158;p19"/>
            <p:cNvSpPr/>
            <p:nvPr/>
          </p:nvSpPr>
          <p:spPr>
            <a:xfrm>
              <a:off x="2425178" y="2972295"/>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9"/>
            <p:cNvSpPr txBox="1"/>
            <p:nvPr/>
          </p:nvSpPr>
          <p:spPr>
            <a:xfrm>
              <a:off x="2469488" y="3016605"/>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Model Building &amp; Evaluation</a:t>
              </a:r>
              <a:endParaRPr b="0" i="0" sz="1700" u="none" cap="none" strike="noStrike">
                <a:solidFill>
                  <a:schemeClr val="lt1"/>
                </a:solidFill>
                <a:latin typeface="Trebuchet MS"/>
                <a:ea typeface="Trebuchet MS"/>
                <a:cs typeface="Trebuchet MS"/>
                <a:sym typeface="Trebuchet MS"/>
              </a:endParaRPr>
            </a:p>
          </p:txBody>
        </p:sp>
        <p:sp>
          <p:nvSpPr>
            <p:cNvPr id="160" name="Google Shape;160;p19"/>
            <p:cNvSpPr/>
            <p:nvPr/>
          </p:nvSpPr>
          <p:spPr>
            <a:xfrm>
              <a:off x="1828598" y="1136211"/>
              <a:ext cx="1815300" cy="907800"/>
            </a:xfrm>
            <a:prstGeom prst="roundRect">
              <a:avLst>
                <a:gd fmla="val 16667" name="adj"/>
              </a:avLst>
            </a:prstGeom>
            <a:solidFill>
              <a:srgbClr val="5ECBE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9"/>
            <p:cNvSpPr txBox="1"/>
            <p:nvPr/>
          </p:nvSpPr>
          <p:spPr>
            <a:xfrm>
              <a:off x="1872908" y="1180521"/>
              <a:ext cx="1726800" cy="819000"/>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Clr>
                  <a:srgbClr val="000000"/>
                </a:buClr>
                <a:buSzPts val="1700"/>
                <a:buFont typeface="Arial"/>
                <a:buNone/>
              </a:pPr>
              <a:r>
                <a:rPr b="0" i="0" lang="en-US" sz="1700" u="none" cap="none" strike="noStrike">
                  <a:solidFill>
                    <a:schemeClr val="lt1"/>
                  </a:solidFill>
                  <a:latin typeface="Trebuchet MS"/>
                  <a:ea typeface="Trebuchet MS"/>
                  <a:cs typeface="Trebuchet MS"/>
                  <a:sym typeface="Trebuchet MS"/>
                </a:rPr>
                <a:t>Business Insights &amp; Understanding</a:t>
              </a:r>
              <a:endParaRPr b="0" i="0" sz="1700" u="none" cap="none" strike="noStrike">
                <a:solidFill>
                  <a:schemeClr val="lt1"/>
                </a:solidFill>
                <a:latin typeface="Trebuchet MS"/>
                <a:ea typeface="Trebuchet MS"/>
                <a:cs typeface="Trebuchet MS"/>
                <a:sym typeface="Trebuchet MS"/>
              </a:endParaRPr>
            </a:p>
          </p:txBody>
        </p:sp>
      </p:grpSp>
      <p:sp>
        <p:nvSpPr>
          <p:cNvPr id="162" name="Google Shape;162;p19"/>
          <p:cNvSpPr/>
          <p:nvPr/>
        </p:nvSpPr>
        <p:spPr>
          <a:xfrm>
            <a:off x="813225" y="3556975"/>
            <a:ext cx="1525200" cy="827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MLOps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(Model Deployment)</a:t>
            </a:r>
            <a:endParaRPr b="0" i="0" sz="1400" u="none" cap="none" strike="noStrike">
              <a:solidFill>
                <a:srgbClr val="000000"/>
              </a:solidFill>
              <a:latin typeface="Arial"/>
              <a:ea typeface="Arial"/>
              <a:cs typeface="Arial"/>
              <a:sym typeface="Arial"/>
            </a:endParaRPr>
          </a:p>
        </p:txBody>
      </p:sp>
      <p:sp>
        <p:nvSpPr>
          <p:cNvPr id="163" name="Google Shape;163;p19"/>
          <p:cNvSpPr txBox="1"/>
          <p:nvPr/>
        </p:nvSpPr>
        <p:spPr>
          <a:xfrm>
            <a:off x="-392825" y="3036725"/>
            <a:ext cx="681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677334" y="882205"/>
            <a:ext cx="8596800" cy="568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Azure Databricks</a:t>
            </a:r>
            <a:endParaRPr/>
          </a:p>
        </p:txBody>
      </p:sp>
      <p:sp>
        <p:nvSpPr>
          <p:cNvPr id="169" name="Google Shape;169;p20"/>
          <p:cNvSpPr txBox="1"/>
          <p:nvPr/>
        </p:nvSpPr>
        <p:spPr>
          <a:xfrm>
            <a:off x="677323" y="1527325"/>
            <a:ext cx="10773600" cy="30783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Azure Databricks is the jointly-developed data and AI service from Databricks and Microsoft for data engineering, data science, analytics and machine learning. Databricks is a version of the popular open-source </a:t>
            </a:r>
            <a:r>
              <a:rPr b="0" i="0" lang="en-US" sz="1800" u="none" cap="none" strike="noStrike">
                <a:solidFill>
                  <a:schemeClr val="hlink"/>
                </a:solidFill>
                <a:uFill>
                  <a:noFill/>
                </a:uFill>
                <a:latin typeface="Calibri"/>
                <a:ea typeface="Calibri"/>
                <a:cs typeface="Calibri"/>
                <a:sym typeface="Calibri"/>
                <a:hlinkClick r:id="rId3"/>
              </a:rPr>
              <a:t>Apache Spark</a:t>
            </a:r>
            <a:r>
              <a:rPr b="0" i="0" lang="en-US" sz="1800" u="none" cap="none" strike="noStrike">
                <a:solidFill>
                  <a:schemeClr val="dk1"/>
                </a:solidFill>
                <a:latin typeface="Calibri"/>
                <a:ea typeface="Calibri"/>
                <a:cs typeface="Calibri"/>
                <a:sym typeface="Calibri"/>
              </a:rPr>
              <a:t> analytics and data (Or Big Data) processing engine.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Azure Databricks is optimized for Azure and tightly integrated with azure cloud services</a:t>
            </a:r>
            <a:r>
              <a:rPr b="0" i="0" lang="en-US" sz="1800" u="none" cap="none" strike="noStrike">
                <a:solidFill>
                  <a:srgbClr val="212529"/>
                </a:solidFill>
                <a:highlight>
                  <a:srgbClr val="FFFFFF"/>
                </a:highlight>
                <a:latin typeface="Arial"/>
                <a:ea typeface="Arial"/>
                <a:cs typeface="Arial"/>
                <a:sym typeface="Arial"/>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0" name="Google Shape;170;p20"/>
          <p:cNvPicPr preferRelativeResize="0"/>
          <p:nvPr/>
        </p:nvPicPr>
        <p:blipFill rotWithShape="1">
          <a:blip r:embed="rId4">
            <a:alphaModFix/>
          </a:blip>
          <a:srcRect b="0" l="0" r="0" t="0"/>
          <a:stretch/>
        </p:blipFill>
        <p:spPr>
          <a:xfrm>
            <a:off x="1397275" y="2966405"/>
            <a:ext cx="7283150" cy="36903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677334" y="1034605"/>
            <a:ext cx="8596800" cy="568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Trebuchet MS"/>
              <a:buNone/>
            </a:pPr>
            <a:r>
              <a:rPr lang="en-US"/>
              <a:t>Azure Databricks</a:t>
            </a:r>
            <a:endParaRPr/>
          </a:p>
        </p:txBody>
      </p:sp>
      <p:sp>
        <p:nvSpPr>
          <p:cNvPr id="176" name="Google Shape;176;p21"/>
          <p:cNvSpPr txBox="1"/>
          <p:nvPr/>
        </p:nvSpPr>
        <p:spPr>
          <a:xfrm>
            <a:off x="677334" y="1908313"/>
            <a:ext cx="8596800" cy="3417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Azure databricks is similar to jupyter notebook. We can select version of python in databricks notebook.</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Azure Databricks offers three environments </a:t>
            </a:r>
            <a:endParaRPr b="0"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SQL</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Data Science &amp; Engineering</a:t>
            </a:r>
            <a:endParaRPr b="0" i="0" sz="1800" u="none" cap="none" strike="noStrike">
              <a:solidFill>
                <a:schemeClr val="dk1"/>
              </a:solidFill>
              <a:latin typeface="Calibri"/>
              <a:ea typeface="Calibri"/>
              <a:cs typeface="Calibri"/>
              <a:sym typeface="Calibri"/>
            </a:endParaRPr>
          </a:p>
          <a:p>
            <a:pPr indent="0" lvl="0" marL="9144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1" marL="74295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Databricks Machine Learning</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Azure Databricks</a:t>
            </a:r>
            <a:endParaRPr/>
          </a:p>
        </p:txBody>
      </p:sp>
      <p:sp>
        <p:nvSpPr>
          <p:cNvPr id="182" name="Google Shape;182;p22"/>
          <p:cNvSpPr txBox="1"/>
          <p:nvPr>
            <p:ph idx="1" type="body"/>
          </p:nvPr>
        </p:nvSpPr>
        <p:spPr>
          <a:xfrm>
            <a:off x="143934" y="2160589"/>
            <a:ext cx="8596800" cy="3880800"/>
          </a:xfrm>
          <a:prstGeom prst="rect">
            <a:avLst/>
          </a:prstGeom>
          <a:noFill/>
          <a:ln>
            <a:noFill/>
          </a:ln>
        </p:spPr>
        <p:txBody>
          <a:bodyPr anchorCtr="0" anchor="t" bIns="45700" lIns="91425" spcFirstLastPara="1" rIns="91425" wrap="square" tIns="45700">
            <a:normAutofit/>
          </a:bodyPr>
          <a:lstStyle/>
          <a:p>
            <a:pPr indent="0" lvl="1" marL="457200" rtl="0" algn="l">
              <a:lnSpc>
                <a:spcPct val="100000"/>
              </a:lnSpc>
              <a:spcBef>
                <a:spcPts val="0"/>
              </a:spcBef>
              <a:spcAft>
                <a:spcPts val="0"/>
              </a:spcAft>
              <a:buClr>
                <a:schemeClr val="dk1"/>
              </a:buClr>
              <a:buSzPts val="1440"/>
              <a:buFont typeface="Arial"/>
              <a:buNone/>
            </a:pPr>
            <a:r>
              <a:t/>
            </a:r>
            <a:endParaRPr sz="1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rPr b="1" lang="en-US" u="sng">
                <a:solidFill>
                  <a:schemeClr val="dk1"/>
                </a:solidFill>
                <a:latin typeface="Calibri"/>
                <a:ea typeface="Calibri"/>
                <a:cs typeface="Calibri"/>
                <a:sym typeface="Calibri"/>
              </a:rPr>
              <a:t>Databricks SQL </a:t>
            </a:r>
            <a:r>
              <a:rPr lang="en-US">
                <a:solidFill>
                  <a:schemeClr val="dk1"/>
                </a:solidFill>
                <a:latin typeface="Calibri"/>
                <a:ea typeface="Calibri"/>
                <a:cs typeface="Calibri"/>
                <a:sym typeface="Calibri"/>
              </a:rPr>
              <a:t> helps analysts to run SQL queries on their data lake,</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rPr lang="en-US">
                <a:solidFill>
                  <a:schemeClr val="dk1"/>
                </a:solidFill>
                <a:latin typeface="Calibri"/>
                <a:ea typeface="Calibri"/>
                <a:cs typeface="Calibri"/>
                <a:sym typeface="Calibri"/>
              </a:rPr>
              <a:t> create different visualizations, and build and share dashboards. This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rPr lang="en-US">
                <a:solidFill>
                  <a:schemeClr val="dk1"/>
                </a:solidFill>
                <a:latin typeface="Calibri"/>
                <a:ea typeface="Calibri"/>
                <a:cs typeface="Calibri"/>
                <a:sym typeface="Calibri"/>
              </a:rPr>
              <a:t>is also called SQL analytics.</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rPr lang="en-US">
                <a:solidFill>
                  <a:schemeClr val="dk1"/>
                </a:solidFill>
                <a:latin typeface="Calibri"/>
                <a:ea typeface="Calibri"/>
                <a:cs typeface="Calibri"/>
                <a:sym typeface="Calibri"/>
              </a:rPr>
              <a:t>it is very helpful for SQL developers.</a:t>
            </a:r>
            <a:endParaRPr b="1" sz="2300">
              <a:solidFill>
                <a:srgbClr val="171717"/>
              </a:solidFill>
              <a:highlight>
                <a:srgbClr val="FFFFFF"/>
              </a:highlight>
              <a:latin typeface="Arial"/>
              <a:ea typeface="Arial"/>
              <a:cs typeface="Arial"/>
              <a:sym typeface="Arial"/>
            </a:endParaRPr>
          </a:p>
          <a:p>
            <a:pPr indent="0" lvl="0" marL="0" rtl="0" algn="l">
              <a:lnSpc>
                <a:spcPct val="100000"/>
              </a:lnSpc>
              <a:spcBef>
                <a:spcPts val="0"/>
              </a:spcBef>
              <a:spcAft>
                <a:spcPts val="0"/>
              </a:spcAft>
              <a:buClr>
                <a:schemeClr val="dk1"/>
              </a:buClr>
              <a:buSzPts val="144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rPr lang="en-US">
                <a:solidFill>
                  <a:schemeClr val="dk1"/>
                </a:solidFill>
                <a:latin typeface="Calibri"/>
                <a:ea typeface="Calibri"/>
                <a:cs typeface="Calibri"/>
                <a:sym typeface="Calibri"/>
              </a:rPr>
              <a:t>Tables and databases can be created to make use of SQL.</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t/>
            </a:r>
            <a:endParaRPr sz="1400">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440"/>
              <a:buFont typeface="Arial"/>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t/>
            </a:r>
            <a:endParaRPr sz="1400">
              <a:solidFill>
                <a:schemeClr val="dk1"/>
              </a:solidFill>
              <a:latin typeface="Arial"/>
              <a:ea typeface="Arial"/>
              <a:cs typeface="Arial"/>
              <a:sym typeface="Arial"/>
            </a:endParaRPr>
          </a:p>
          <a:p>
            <a:pPr indent="0" lvl="0" marL="0" rtl="0" algn="l">
              <a:lnSpc>
                <a:spcPct val="100000"/>
              </a:lnSpc>
              <a:spcBef>
                <a:spcPts val="1000"/>
              </a:spcBef>
              <a:spcAft>
                <a:spcPts val="0"/>
              </a:spcAft>
              <a:buSzPts val="1440"/>
              <a:buNone/>
            </a:pPr>
            <a:r>
              <a:t/>
            </a:r>
            <a:endParaRPr/>
          </a:p>
        </p:txBody>
      </p:sp>
      <p:pic>
        <p:nvPicPr>
          <p:cNvPr id="183" name="Google Shape;183;p22"/>
          <p:cNvPicPr preferRelativeResize="0"/>
          <p:nvPr/>
        </p:nvPicPr>
        <p:blipFill rotWithShape="1">
          <a:blip r:embed="rId3">
            <a:alphaModFix/>
          </a:blip>
          <a:srcRect b="0" l="0" r="19348" t="0"/>
          <a:stretch/>
        </p:blipFill>
        <p:spPr>
          <a:xfrm>
            <a:off x="6651400" y="2043400"/>
            <a:ext cx="5540602" cy="3610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Azure Databricks</a:t>
            </a:r>
            <a:endParaRPr/>
          </a:p>
        </p:txBody>
      </p:sp>
      <p:sp>
        <p:nvSpPr>
          <p:cNvPr id="189" name="Google Shape;189;p23"/>
          <p:cNvSpPr txBox="1"/>
          <p:nvPr>
            <p:ph idx="1" type="body"/>
          </p:nvPr>
        </p:nvSpPr>
        <p:spPr>
          <a:xfrm>
            <a:off x="677323" y="2160600"/>
            <a:ext cx="10517400" cy="388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b="1" lang="en-US" u="sng">
                <a:solidFill>
                  <a:schemeClr val="dk1"/>
                </a:solidFill>
                <a:latin typeface="Calibri"/>
                <a:ea typeface="Calibri"/>
                <a:cs typeface="Calibri"/>
                <a:sym typeface="Calibri"/>
              </a:rPr>
              <a:t>Databricks Data Science &amp; Engineering </a:t>
            </a:r>
            <a:r>
              <a:rPr lang="en-US">
                <a:solidFill>
                  <a:schemeClr val="dk1"/>
                </a:solidFill>
                <a:latin typeface="Calibri"/>
                <a:ea typeface="Calibri"/>
                <a:cs typeface="Calibri"/>
                <a:sym typeface="Calibri"/>
              </a:rPr>
              <a:t>provides an interactive workspace that enables collaboration between data engineers, data scientists, and machine learning engineers. We use Azure Databricks to read data from multiple data sources and turn it into breakthrough insights using Spark.</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rPr lang="en-US">
                <a:solidFill>
                  <a:schemeClr val="dk1"/>
                </a:solidFill>
                <a:latin typeface="Calibri"/>
                <a:ea typeface="Calibri"/>
                <a:cs typeface="Calibri"/>
                <a:sym typeface="Calibri"/>
              </a:rPr>
              <a:t>Workspace have following assets which are used by data engineers and data scientists :</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Cluster : spark cluster</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Notebook : Databricks web-based IDE</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Jobs : scheduled tasks such as ETL through notebook</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Libraries : Python packages</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Data : Stored data in DBFS </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Repos: Databricks folders</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Models : Registered model </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Experiments : An organized machine learning project folder</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Azure Databricks</a:t>
            </a:r>
            <a:endParaRPr/>
          </a:p>
        </p:txBody>
      </p:sp>
      <p:sp>
        <p:nvSpPr>
          <p:cNvPr id="195" name="Google Shape;195;p24"/>
          <p:cNvSpPr txBox="1"/>
          <p:nvPr>
            <p:ph idx="1" type="body"/>
          </p:nvPr>
        </p:nvSpPr>
        <p:spPr>
          <a:xfrm>
            <a:off x="677323" y="2160600"/>
            <a:ext cx="10517400" cy="388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b="1" lang="en-US" u="sng">
                <a:solidFill>
                  <a:schemeClr val="dk1"/>
                </a:solidFill>
                <a:latin typeface="Calibri"/>
                <a:ea typeface="Calibri"/>
                <a:cs typeface="Calibri"/>
                <a:sym typeface="Calibri"/>
              </a:rPr>
              <a:t>Databricks Data Science &amp; Engineering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rPr lang="en-US">
                <a:solidFill>
                  <a:schemeClr val="dk1"/>
                </a:solidFill>
                <a:latin typeface="Calibri"/>
                <a:ea typeface="Calibri"/>
                <a:cs typeface="Calibri"/>
                <a:sym typeface="Calibri"/>
              </a:rPr>
              <a:t>Following are interface by which we access assets of azure data bricks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UI : The Databricks UI provides an easy-to-use graphical interface to workspace folders and their contained objects, data objects, and computational resources (We will use UI in this training)</a:t>
            </a:r>
            <a:endParaRPr>
              <a:solidFill>
                <a:schemeClr val="dk1"/>
              </a:solidFill>
              <a:latin typeface="Calibri"/>
              <a:ea typeface="Calibri"/>
              <a:cs typeface="Calibri"/>
              <a:sym typeface="Calibri"/>
            </a:endParaRPr>
          </a:p>
          <a:p>
            <a:pPr indent="0" lvl="0" marL="45720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Rest API : There are 2 Rest APIs  (</a:t>
            </a:r>
            <a:r>
              <a:rPr lang="en-US">
                <a:solidFill>
                  <a:schemeClr val="hlink"/>
                </a:solidFill>
                <a:uFill>
                  <a:noFill/>
                </a:uFill>
                <a:latin typeface="Calibri"/>
                <a:ea typeface="Calibri"/>
                <a:cs typeface="Calibri"/>
                <a:sym typeface="Calibri"/>
                <a:hlinkClick r:id="rId3"/>
              </a:rPr>
              <a:t>REST API 2.0</a:t>
            </a:r>
            <a:r>
              <a:rPr lang="en-US">
                <a:solidFill>
                  <a:schemeClr val="dk1"/>
                </a:solidFill>
                <a:latin typeface="Calibri"/>
                <a:ea typeface="Calibri"/>
                <a:cs typeface="Calibri"/>
                <a:sym typeface="Calibri"/>
              </a:rPr>
              <a:t> and </a:t>
            </a:r>
            <a:r>
              <a:rPr lang="en-US">
                <a:solidFill>
                  <a:schemeClr val="hlink"/>
                </a:solidFill>
                <a:uFill>
                  <a:noFill/>
                </a:uFill>
                <a:latin typeface="Calibri"/>
                <a:ea typeface="Calibri"/>
                <a:cs typeface="Calibri"/>
                <a:sym typeface="Calibri"/>
                <a:hlinkClick r:id="rId4"/>
              </a:rPr>
              <a:t>REST API 1.2</a:t>
            </a:r>
            <a:r>
              <a:rPr lang="en-US">
                <a:solidFill>
                  <a:schemeClr val="dk1"/>
                </a:solidFill>
                <a:latin typeface="Calibri"/>
                <a:ea typeface="Calibri"/>
                <a:cs typeface="Calibri"/>
                <a:sym typeface="Calibri"/>
              </a:rPr>
              <a:t>.) to access assets.</a:t>
            </a:r>
            <a:endParaRPr>
              <a:solidFill>
                <a:schemeClr val="dk1"/>
              </a:solidFill>
              <a:latin typeface="Calibri"/>
              <a:ea typeface="Calibri"/>
              <a:cs typeface="Calibri"/>
              <a:sym typeface="Calibri"/>
            </a:endParaRPr>
          </a:p>
          <a:p>
            <a:pPr indent="0" lvl="0" marL="45720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320040" lvl="0" marL="457200" rtl="0" algn="l">
              <a:lnSpc>
                <a:spcPct val="100000"/>
              </a:lnSpc>
              <a:spcBef>
                <a:spcPts val="0"/>
              </a:spcBef>
              <a:spcAft>
                <a:spcPts val="0"/>
              </a:spcAft>
              <a:buClr>
                <a:schemeClr val="dk1"/>
              </a:buClr>
              <a:buSzPts val="1440"/>
              <a:buFont typeface="Calibri"/>
              <a:buAutoNum type="arabicPeriod"/>
            </a:pPr>
            <a:r>
              <a:rPr lang="en-US">
                <a:solidFill>
                  <a:schemeClr val="dk1"/>
                </a:solidFill>
                <a:latin typeface="Calibri"/>
                <a:ea typeface="Calibri"/>
                <a:cs typeface="Calibri"/>
                <a:sym typeface="Calibri"/>
              </a:rPr>
              <a:t>CLI (command line interface) : Through commands we can access our assets.</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783351" y="960253"/>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1"/>
              </a:buClr>
              <a:buSzPts val="3600"/>
              <a:buFont typeface="Trebuchet MS"/>
              <a:buNone/>
            </a:pPr>
            <a:r>
              <a:rPr lang="en-US"/>
              <a:t>Azure Databricks UI</a:t>
            </a:r>
            <a:endParaRPr/>
          </a:p>
        </p:txBody>
      </p:sp>
      <p:pic>
        <p:nvPicPr>
          <p:cNvPr descr="Landing page" id="201" name="Google Shape;201;p25"/>
          <p:cNvPicPr preferRelativeResize="0"/>
          <p:nvPr/>
        </p:nvPicPr>
        <p:blipFill rotWithShape="1">
          <a:blip r:embed="rId3">
            <a:alphaModFix/>
          </a:blip>
          <a:srcRect b="0" l="0" r="0" t="0"/>
          <a:stretch/>
        </p:blipFill>
        <p:spPr>
          <a:xfrm>
            <a:off x="783351" y="1564331"/>
            <a:ext cx="7261708" cy="51351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Azure Databricks</a:t>
            </a:r>
            <a:endParaRPr/>
          </a:p>
        </p:txBody>
      </p:sp>
      <p:sp>
        <p:nvSpPr>
          <p:cNvPr id="207" name="Google Shape;207;p26"/>
          <p:cNvSpPr txBox="1"/>
          <p:nvPr>
            <p:ph idx="1" type="body"/>
          </p:nvPr>
        </p:nvSpPr>
        <p:spPr>
          <a:xfrm>
            <a:off x="677334" y="2160589"/>
            <a:ext cx="8596800" cy="388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40"/>
              <a:buNone/>
            </a:pPr>
            <a:r>
              <a:rPr b="1" lang="en-US" u="sng">
                <a:solidFill>
                  <a:schemeClr val="dk1"/>
                </a:solidFill>
                <a:latin typeface="Calibri"/>
                <a:ea typeface="Calibri"/>
                <a:cs typeface="Calibri"/>
                <a:sym typeface="Calibri"/>
              </a:rPr>
              <a:t>Databricks Machine Learning </a:t>
            </a:r>
            <a:r>
              <a:rPr lang="en-US">
                <a:solidFill>
                  <a:schemeClr val="dk1"/>
                </a:solidFill>
                <a:latin typeface="Calibri"/>
                <a:ea typeface="Calibri"/>
                <a:cs typeface="Calibri"/>
                <a:sym typeface="Calibri"/>
              </a:rPr>
              <a:t>is an integrated end-to-end ML environment with managed services for Model Registry, Loading &amp; Tracking of the models.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rPr lang="en-US">
                <a:solidFill>
                  <a:schemeClr val="dk1"/>
                </a:solidFill>
                <a:latin typeface="Calibri"/>
                <a:ea typeface="Calibri"/>
                <a:cs typeface="Calibri"/>
                <a:sym typeface="Calibri"/>
              </a:rPr>
              <a:t>It also supports API Services where it will work as Model-As-A-Service Platform</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228600" lvl="0" marL="228600" rtl="0" algn="l">
              <a:lnSpc>
                <a:spcPct val="126923"/>
              </a:lnSpc>
              <a:spcBef>
                <a:spcPts val="100"/>
              </a:spcBef>
              <a:spcAft>
                <a:spcPts val="0"/>
              </a:spcAft>
              <a:buClr>
                <a:srgbClr val="404040"/>
              </a:buClr>
              <a:buSzPts val="1300"/>
              <a:buFont typeface="Arial"/>
              <a:buChar char="●"/>
            </a:pPr>
            <a:r>
              <a:rPr lang="en-US">
                <a:solidFill>
                  <a:schemeClr val="dk1"/>
                </a:solidFill>
                <a:latin typeface="Calibri"/>
                <a:ea typeface="Calibri"/>
                <a:cs typeface="Calibri"/>
                <a:sym typeface="Calibri"/>
              </a:rPr>
              <a:t>Track training parameters and models using experiments with </a:t>
            </a:r>
            <a:r>
              <a:rPr lang="en-US">
                <a:solidFill>
                  <a:schemeClr val="hlink"/>
                </a:solidFill>
                <a:uFill>
                  <a:noFill/>
                </a:uFill>
                <a:latin typeface="Calibri"/>
                <a:ea typeface="Calibri"/>
                <a:cs typeface="Calibri"/>
                <a:sym typeface="Calibri"/>
                <a:hlinkClick r:id="rId3"/>
              </a:rPr>
              <a:t>MLflow tracking</a:t>
            </a:r>
            <a:endParaRPr sz="1300">
              <a:solidFill>
                <a:srgbClr val="198EAC"/>
              </a:solidFill>
              <a:highlight>
                <a:srgbClr val="FFFFFF"/>
              </a:highlight>
              <a:latin typeface="Arial"/>
              <a:ea typeface="Arial"/>
              <a:cs typeface="Arial"/>
              <a:sym typeface="Arial"/>
            </a:endParaRPr>
          </a:p>
          <a:p>
            <a:pPr indent="0" lvl="0" marL="0" rtl="0" algn="l">
              <a:lnSpc>
                <a:spcPct val="100000"/>
              </a:lnSpc>
              <a:spcBef>
                <a:spcPts val="100"/>
              </a:spcBef>
              <a:spcAft>
                <a:spcPts val="0"/>
              </a:spcAft>
              <a:buSzPts val="144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40"/>
              <a:buNone/>
            </a:pPr>
            <a:r>
              <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440"/>
              <a:buFont typeface="Arial"/>
              <a:buNone/>
            </a:pPr>
            <a:r>
              <a:t/>
            </a:r>
            <a:endParaRPr>
              <a:solidFill>
                <a:schemeClr val="dk1"/>
              </a:solidFill>
              <a:latin typeface="Calibri"/>
              <a:ea typeface="Calibri"/>
              <a:cs typeface="Calibri"/>
              <a:sym typeface="Calibri"/>
            </a:endParaRPr>
          </a:p>
        </p:txBody>
      </p:sp>
      <p:pic>
        <p:nvPicPr>
          <p:cNvPr id="208" name="Google Shape;208;p26"/>
          <p:cNvPicPr preferRelativeResize="0"/>
          <p:nvPr/>
        </p:nvPicPr>
        <p:blipFill rotWithShape="1">
          <a:blip r:embed="rId4">
            <a:alphaModFix/>
          </a:blip>
          <a:srcRect b="0" l="0" r="0" t="0"/>
          <a:stretch/>
        </p:blipFill>
        <p:spPr>
          <a:xfrm>
            <a:off x="1447800" y="3745275"/>
            <a:ext cx="7740751" cy="3081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