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5" roundtripDataSignature="AMtx7mgWxhNX09ywP2zH6uCmPzp7tHgR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28cb4d82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e28cb4d82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31f9b1e38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31f9b1e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164de722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164de72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9000"/>
              </a:lnSpc>
              <a:spcBef>
                <a:spcPts val="0"/>
              </a:spcBef>
              <a:spcAft>
                <a:spcPts val="150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31f9b1e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e31f9b1e3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164de7226_2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e164de7226_2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28cb4d8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e28cb4d82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7"/>
          <p:cNvGrpSpPr/>
          <p:nvPr/>
        </p:nvGrpSpPr>
        <p:grpSpPr>
          <a:xfrm>
            <a:off x="0" y="-8467"/>
            <a:ext cx="12192000" cy="6866467"/>
            <a:chOff x="0" y="-8467"/>
            <a:chExt cx="12192000" cy="6866467"/>
          </a:xfrm>
        </p:grpSpPr>
        <p:sp>
          <p:nvSpPr>
            <p:cNvPr id="24" name="Google Shape;24;p7"/>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7"/>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7"/>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7"/>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7"/>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1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4" name="Google Shape;9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1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1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1" name="Google Shape;101;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05" name="Google Shape;105;p1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1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9" name="Google Shape;109;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1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6" name="Google Shape;116;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20" name="Google Shape;120;p1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2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4" name="Google Shape;124;p2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5" name="Google Shape;125;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1"/>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1" name="Google Shape;131;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7" name="Google Shape;137;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8"/>
          <p:cNvPicPr preferRelativeResize="0"/>
          <p:nvPr/>
        </p:nvPicPr>
        <p:blipFill rotWithShape="1">
          <a:blip r:embed="rId2">
            <a:alphaModFix/>
          </a:blip>
          <a:srcRect b="0" l="0" r="0" t="0"/>
          <a:stretch/>
        </p:blipFill>
        <p:spPr>
          <a:xfrm>
            <a:off x="0" y="0"/>
            <a:ext cx="912813" cy="9189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9"/>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9" name="Google Shape;49;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0"/>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6" name="Google Shape;56;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2" name="Google Shape;62;p11"/>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1"/>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4" name="Google Shape;64;p11"/>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0" name="Google Shape;80;p1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1" name="Google Shape;81;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7" name="Google Shape;87;p1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8" name="Google Shape;88;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6"/>
          <p:cNvGrpSpPr/>
          <p:nvPr/>
        </p:nvGrpSpPr>
        <p:grpSpPr>
          <a:xfrm>
            <a:off x="0" y="-8467"/>
            <a:ext cx="12192000" cy="6866467"/>
            <a:chOff x="0" y="-8467"/>
            <a:chExt cx="12192000" cy="6866467"/>
          </a:xfrm>
        </p:grpSpPr>
        <p:cxnSp>
          <p:nvCxnSpPr>
            <p:cNvPr id="7" name="Google Shape;7;p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www.zdnet.com/article/a-standard-for-storing-big-data-apache-spark-creators-release-open-source-delta-lak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Azure Delta Lake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28cb4d82a_0_11"/>
          <p:cNvSpPr txBox="1"/>
          <p:nvPr>
            <p:ph type="title"/>
          </p:nvPr>
        </p:nvSpPr>
        <p:spPr>
          <a:xfrm>
            <a:off x="885686" y="700273"/>
            <a:ext cx="8596800" cy="660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Delta Lake</a:t>
            </a:r>
            <a:endParaRPr/>
          </a:p>
        </p:txBody>
      </p:sp>
      <p:sp>
        <p:nvSpPr>
          <p:cNvPr id="224" name="Google Shape;224;ge28cb4d82a_0_11"/>
          <p:cNvSpPr txBox="1"/>
          <p:nvPr/>
        </p:nvSpPr>
        <p:spPr>
          <a:xfrm>
            <a:off x="885685" y="1450125"/>
            <a:ext cx="8006400" cy="923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sng" cap="none" strike="noStrike">
                <a:solidFill>
                  <a:schemeClr val="dk1"/>
                </a:solidFill>
                <a:latin typeface="Calibri"/>
                <a:ea typeface="Calibri"/>
                <a:cs typeface="Calibri"/>
                <a:sym typeface="Calibri"/>
              </a:rPr>
              <a:t>Scalable metadata handling</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Leverages Spark’s distributed processing power to manage all the metadata for petabyte-scale records with billions of files at ease.</a:t>
            </a:r>
            <a:endParaRPr/>
          </a:p>
        </p:txBody>
      </p:sp>
      <p:sp>
        <p:nvSpPr>
          <p:cNvPr id="225" name="Google Shape;225;ge28cb4d82a_0_11"/>
          <p:cNvSpPr txBox="1"/>
          <p:nvPr/>
        </p:nvSpPr>
        <p:spPr>
          <a:xfrm>
            <a:off x="933086" y="2861279"/>
            <a:ext cx="8364300" cy="3140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sng" cap="none" strike="noStrike">
                <a:solidFill>
                  <a:schemeClr val="dk1"/>
                </a:solidFill>
                <a:latin typeface="Calibri"/>
                <a:ea typeface="Calibri"/>
                <a:cs typeface="Calibri"/>
                <a:sym typeface="Calibri"/>
              </a:rPr>
              <a:t>Schema enforcement</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D</a:t>
            </a:r>
            <a:r>
              <a:rPr lang="en-US" sz="1800">
                <a:solidFill>
                  <a:schemeClr val="dk1"/>
                </a:solidFill>
                <a:latin typeface="Calibri"/>
                <a:ea typeface="Calibri"/>
                <a:cs typeface="Calibri"/>
                <a:sym typeface="Calibri"/>
              </a:rPr>
              <a:t>el</a:t>
            </a:r>
            <a:r>
              <a:rPr b="0" i="0" lang="en-US" sz="1800" u="none" cap="none" strike="noStrike">
                <a:solidFill>
                  <a:schemeClr val="dk1"/>
                </a:solidFill>
                <a:latin typeface="Calibri"/>
                <a:ea typeface="Calibri"/>
                <a:cs typeface="Calibri"/>
                <a:sym typeface="Calibri"/>
              </a:rPr>
              <a:t>ta Lake helps avoid detrimental data getting your data lakes by implementing the capability to define the schema and help execute it. It restricts data corruption by blocking the faulty data to get toward the system even before the data is ingested to the data lake by giving reasonable failure messages.</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If require to change existing schema (add/modify column), The solution is schema evolution. It can be done by setting up this option for the entire Spark session by adding spark.databricks.delta.schema.autoMerge = True to your Spark configuration Or by adding mergeschema options while writing data into delta lake</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226" name="Google Shape;226;ge28cb4d82a_0_11"/>
          <p:cNvPicPr preferRelativeResize="0"/>
          <p:nvPr/>
        </p:nvPicPr>
        <p:blipFill>
          <a:blip r:embed="rId3">
            <a:alphaModFix/>
          </a:blip>
          <a:stretch>
            <a:fillRect/>
          </a:stretch>
        </p:blipFill>
        <p:spPr>
          <a:xfrm>
            <a:off x="3684050" y="5935629"/>
            <a:ext cx="3086100" cy="90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e31f9b1e38_0_26"/>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Delta Lake</a:t>
            </a:r>
            <a:endParaRPr/>
          </a:p>
        </p:txBody>
      </p:sp>
      <p:sp>
        <p:nvSpPr>
          <p:cNvPr id="150" name="Google Shape;150;ge31f9b1e38_0_26"/>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pSp>
        <p:nvGrpSpPr>
          <p:cNvPr id="151" name="Google Shape;151;ge31f9b1e38_0_26"/>
          <p:cNvGrpSpPr/>
          <p:nvPr/>
        </p:nvGrpSpPr>
        <p:grpSpPr>
          <a:xfrm>
            <a:off x="2506461" y="2356063"/>
            <a:ext cx="4939032" cy="3903563"/>
            <a:chOff x="1828598" y="-23468"/>
            <a:chExt cx="4939032" cy="3903563"/>
          </a:xfrm>
        </p:grpSpPr>
        <p:sp>
          <p:nvSpPr>
            <p:cNvPr id="152" name="Google Shape;152;ge31f9b1e38_0_26"/>
            <p:cNvSpPr/>
            <p:nvPr/>
          </p:nvSpPr>
          <p:spPr>
            <a:xfrm>
              <a:off x="2372626" y="-23468"/>
              <a:ext cx="3851100" cy="3851100"/>
            </a:xfrm>
            <a:custGeom>
              <a:rect b="b" l="l" r="r" t="t"/>
              <a:pathLst>
                <a:path extrusionOk="0" h="120000" w="12000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e31f9b1e38_0_26"/>
            <p:cNvSpPr/>
            <p:nvPr/>
          </p:nvSpPr>
          <p:spPr>
            <a:xfrm>
              <a:off x="3390464" y="1449"/>
              <a:ext cx="1815300" cy="907800"/>
            </a:xfrm>
            <a:prstGeom prst="roundRect">
              <a:avLst>
                <a:gd fmla="val 16667" name="adj"/>
              </a:avLst>
            </a:prstGeom>
            <a:solidFill>
              <a:srgbClr val="5ECBEE"/>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e31f9b1e38_0_26"/>
            <p:cNvSpPr txBox="1"/>
            <p:nvPr/>
          </p:nvSpPr>
          <p:spPr>
            <a:xfrm>
              <a:off x="3434774" y="45759"/>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rgbClr val="FFFFFF"/>
                  </a:solidFill>
                  <a:latin typeface="Trebuchet MS"/>
                  <a:ea typeface="Trebuchet MS"/>
                  <a:cs typeface="Trebuchet MS"/>
                  <a:sym typeface="Trebuchet MS"/>
                </a:rPr>
                <a:t>Data Collection</a:t>
              </a:r>
              <a:endParaRPr b="0" i="0" sz="1700" u="none" cap="none" strike="noStrike">
                <a:solidFill>
                  <a:srgbClr val="FFFFFF"/>
                </a:solidFill>
                <a:latin typeface="Trebuchet MS"/>
                <a:ea typeface="Trebuchet MS"/>
                <a:cs typeface="Trebuchet MS"/>
                <a:sym typeface="Trebuchet MS"/>
              </a:endParaRPr>
            </a:p>
          </p:txBody>
        </p:sp>
        <p:sp>
          <p:nvSpPr>
            <p:cNvPr id="155" name="Google Shape;155;ge31f9b1e38_0_26"/>
            <p:cNvSpPr/>
            <p:nvPr/>
          </p:nvSpPr>
          <p:spPr>
            <a:xfrm>
              <a:off x="4952330" y="1136211"/>
              <a:ext cx="1815300" cy="907800"/>
            </a:xfrm>
            <a:prstGeom prst="roundRect">
              <a:avLst>
                <a:gd fmla="val 16667" name="adj"/>
              </a:avLst>
            </a:prstGeom>
            <a:solidFill>
              <a:srgbClr val="5ECBEE"/>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ge31f9b1e38_0_26"/>
            <p:cNvSpPr txBox="1"/>
            <p:nvPr/>
          </p:nvSpPr>
          <p:spPr>
            <a:xfrm>
              <a:off x="4996640"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rgbClr val="FFFFFF"/>
                  </a:solidFill>
                  <a:latin typeface="Trebuchet MS"/>
                  <a:ea typeface="Trebuchet MS"/>
                  <a:cs typeface="Trebuchet MS"/>
                  <a:sym typeface="Trebuchet MS"/>
                </a:rPr>
                <a:t>Data Understanding</a:t>
              </a:r>
              <a:endParaRPr b="0" i="0" sz="1700" u="none" cap="none" strike="noStrike">
                <a:solidFill>
                  <a:srgbClr val="FFFFFF"/>
                </a:solidFill>
                <a:latin typeface="Trebuchet MS"/>
                <a:ea typeface="Trebuchet MS"/>
                <a:cs typeface="Trebuchet MS"/>
                <a:sym typeface="Trebuchet MS"/>
              </a:endParaRPr>
            </a:p>
          </p:txBody>
        </p:sp>
        <p:sp>
          <p:nvSpPr>
            <p:cNvPr id="157" name="Google Shape;157;ge31f9b1e38_0_26"/>
            <p:cNvSpPr/>
            <p:nvPr/>
          </p:nvSpPr>
          <p:spPr>
            <a:xfrm>
              <a:off x="4355750" y="2972295"/>
              <a:ext cx="1815300" cy="907800"/>
            </a:xfrm>
            <a:prstGeom prst="roundRect">
              <a:avLst>
                <a:gd fmla="val 16667" name="adj"/>
              </a:avLst>
            </a:prstGeom>
            <a:solidFill>
              <a:srgbClr val="5ECBEE"/>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e31f9b1e38_0_26"/>
            <p:cNvSpPr txBox="1"/>
            <p:nvPr/>
          </p:nvSpPr>
          <p:spPr>
            <a:xfrm>
              <a:off x="4400060"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rgbClr val="FFFFFF"/>
                  </a:solidFill>
                  <a:latin typeface="Trebuchet MS"/>
                  <a:ea typeface="Trebuchet MS"/>
                  <a:cs typeface="Trebuchet MS"/>
                  <a:sym typeface="Trebuchet MS"/>
                </a:rPr>
                <a:t>Data Pre-Processing</a:t>
              </a:r>
              <a:endParaRPr b="0" i="0" sz="1700" u="none" cap="none" strike="noStrike">
                <a:solidFill>
                  <a:srgbClr val="FFFFFF"/>
                </a:solidFill>
                <a:latin typeface="Trebuchet MS"/>
                <a:ea typeface="Trebuchet MS"/>
                <a:cs typeface="Trebuchet MS"/>
                <a:sym typeface="Trebuchet MS"/>
              </a:endParaRPr>
            </a:p>
          </p:txBody>
        </p:sp>
        <p:sp>
          <p:nvSpPr>
            <p:cNvPr id="159" name="Google Shape;159;ge31f9b1e38_0_26"/>
            <p:cNvSpPr/>
            <p:nvPr/>
          </p:nvSpPr>
          <p:spPr>
            <a:xfrm>
              <a:off x="2425178" y="2972295"/>
              <a:ext cx="1815300" cy="907800"/>
            </a:xfrm>
            <a:prstGeom prst="roundRect">
              <a:avLst>
                <a:gd fmla="val 16667" name="adj"/>
              </a:avLst>
            </a:prstGeom>
            <a:solidFill>
              <a:srgbClr val="5ECBEE"/>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ge31f9b1e38_0_26"/>
            <p:cNvSpPr txBox="1"/>
            <p:nvPr/>
          </p:nvSpPr>
          <p:spPr>
            <a:xfrm>
              <a:off x="2469488"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rgbClr val="FFFFFF"/>
                  </a:solidFill>
                  <a:latin typeface="Trebuchet MS"/>
                  <a:ea typeface="Trebuchet MS"/>
                  <a:cs typeface="Trebuchet MS"/>
                  <a:sym typeface="Trebuchet MS"/>
                </a:rPr>
                <a:t>Model Building &amp; Evaluation</a:t>
              </a:r>
              <a:endParaRPr b="0" i="0" sz="1700" u="none" cap="none" strike="noStrike">
                <a:solidFill>
                  <a:srgbClr val="FFFFFF"/>
                </a:solidFill>
                <a:latin typeface="Trebuchet MS"/>
                <a:ea typeface="Trebuchet MS"/>
                <a:cs typeface="Trebuchet MS"/>
                <a:sym typeface="Trebuchet MS"/>
              </a:endParaRPr>
            </a:p>
          </p:txBody>
        </p:sp>
        <p:sp>
          <p:nvSpPr>
            <p:cNvPr id="161" name="Google Shape;161;ge31f9b1e38_0_26"/>
            <p:cNvSpPr/>
            <p:nvPr/>
          </p:nvSpPr>
          <p:spPr>
            <a:xfrm>
              <a:off x="1828598" y="1136211"/>
              <a:ext cx="1815300" cy="907800"/>
            </a:xfrm>
            <a:prstGeom prst="roundRect">
              <a:avLst>
                <a:gd fmla="val 16667" name="adj"/>
              </a:avLst>
            </a:prstGeom>
            <a:solidFill>
              <a:srgbClr val="5ECBEE"/>
            </a:solidFill>
            <a:ln cap="rnd"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e31f9b1e38_0_26"/>
            <p:cNvSpPr txBox="1"/>
            <p:nvPr/>
          </p:nvSpPr>
          <p:spPr>
            <a:xfrm>
              <a:off x="1872908"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rgbClr val="FFFFFF"/>
                  </a:solidFill>
                  <a:latin typeface="Trebuchet MS"/>
                  <a:ea typeface="Trebuchet MS"/>
                  <a:cs typeface="Trebuchet MS"/>
                  <a:sym typeface="Trebuchet MS"/>
                </a:rPr>
                <a:t>Business Insights &amp; Understanding</a:t>
              </a:r>
              <a:endParaRPr b="0" i="0" sz="1700" u="none" cap="none" strike="noStrike">
                <a:solidFill>
                  <a:srgbClr val="FFFFFF"/>
                </a:solidFill>
                <a:latin typeface="Trebuchet MS"/>
                <a:ea typeface="Trebuchet MS"/>
                <a:cs typeface="Trebuchet MS"/>
                <a:sym typeface="Trebuchet M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e164de7226_2_0"/>
          <p:cNvSpPr txBox="1"/>
          <p:nvPr>
            <p:ph type="title"/>
          </p:nvPr>
        </p:nvSpPr>
        <p:spPr>
          <a:xfrm>
            <a:off x="677334" y="609600"/>
            <a:ext cx="8596800" cy="13209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Azure Delta Lake</a:t>
            </a:r>
            <a:endParaRPr/>
          </a:p>
        </p:txBody>
      </p:sp>
      <p:sp>
        <p:nvSpPr>
          <p:cNvPr id="168" name="Google Shape;168;ge164de7226_2_0"/>
          <p:cNvSpPr txBox="1"/>
          <p:nvPr>
            <p:ph idx="1" type="body"/>
          </p:nvPr>
        </p:nvSpPr>
        <p:spPr>
          <a:xfrm>
            <a:off x="677334" y="2160589"/>
            <a:ext cx="8596800" cy="3880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69" name="Google Shape;169;ge164de7226_2_0"/>
          <p:cNvSpPr/>
          <p:nvPr/>
        </p:nvSpPr>
        <p:spPr>
          <a:xfrm>
            <a:off x="1262550" y="2599225"/>
            <a:ext cx="2341200" cy="267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spcBef>
                <a:spcPts val="0"/>
              </a:spcBef>
              <a:spcAft>
                <a:spcPts val="0"/>
              </a:spcAft>
              <a:buNone/>
            </a:pPr>
            <a:r>
              <a:rPr lang="en-US" sz="2800"/>
              <a:t> </a:t>
            </a:r>
            <a:r>
              <a:rPr lang="en-US" sz="2800"/>
              <a:t>Data Warehouse</a:t>
            </a:r>
            <a:endParaRPr sz="2800"/>
          </a:p>
        </p:txBody>
      </p:sp>
      <p:sp>
        <p:nvSpPr>
          <p:cNvPr id="170" name="Google Shape;170;ge164de7226_2_0"/>
          <p:cNvSpPr/>
          <p:nvPr/>
        </p:nvSpPr>
        <p:spPr>
          <a:xfrm>
            <a:off x="4423550" y="2599225"/>
            <a:ext cx="2341200" cy="2672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t>   </a:t>
            </a:r>
            <a:r>
              <a:rPr lang="en-US" sz="2800"/>
              <a:t>Data Lake</a:t>
            </a:r>
            <a:endParaRPr sz="2800"/>
          </a:p>
        </p:txBody>
      </p:sp>
      <p:sp>
        <p:nvSpPr>
          <p:cNvPr id="171" name="Google Shape;171;ge164de7226_2_0"/>
          <p:cNvSpPr/>
          <p:nvPr/>
        </p:nvSpPr>
        <p:spPr>
          <a:xfrm>
            <a:off x="7321775" y="2599225"/>
            <a:ext cx="2341200" cy="26724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t>  Delta Lake</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898939" y="945756"/>
            <a:ext cx="8596668" cy="6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 Warehouse</a:t>
            </a:r>
            <a:endParaRPr/>
          </a:p>
        </p:txBody>
      </p:sp>
      <p:pic>
        <p:nvPicPr>
          <p:cNvPr descr="Data Warehouse Architecture" id="177" name="Google Shape;177;p2"/>
          <p:cNvPicPr preferRelativeResize="0"/>
          <p:nvPr/>
        </p:nvPicPr>
        <p:blipFill rotWithShape="1">
          <a:blip r:embed="rId3">
            <a:alphaModFix/>
          </a:blip>
          <a:srcRect b="0" l="0" r="0" t="0"/>
          <a:stretch/>
        </p:blipFill>
        <p:spPr>
          <a:xfrm>
            <a:off x="4740551" y="1606156"/>
            <a:ext cx="5424465" cy="3269145"/>
          </a:xfrm>
          <a:prstGeom prst="rect">
            <a:avLst/>
          </a:prstGeom>
          <a:noFill/>
          <a:ln>
            <a:noFill/>
          </a:ln>
        </p:spPr>
      </p:pic>
      <p:sp>
        <p:nvSpPr>
          <p:cNvPr id="178" name="Google Shape;178;p2"/>
          <p:cNvSpPr txBox="1"/>
          <p:nvPr/>
        </p:nvSpPr>
        <p:spPr>
          <a:xfrm>
            <a:off x="898939" y="1606156"/>
            <a:ext cx="3308100" cy="48024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Data warehouse is a collection of databases.</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 Warehouse stores data in files or folders which helps to organize and use the data. </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It gives a multi-dimensional view of atomic and summary data. Data in</a:t>
            </a:r>
            <a:r>
              <a:rPr lang="en-US" sz="1800">
                <a:solidFill>
                  <a:schemeClr val="dk1"/>
                </a:solidFill>
                <a:latin typeface="Calibri"/>
                <a:ea typeface="Calibri"/>
                <a:cs typeface="Calibri"/>
                <a:sym typeface="Calibri"/>
              </a:rPr>
              <a:t>side warehouse have proper schema.</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important functions that are to be done for Data Warehouse are: </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 Extraction</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 Cleaning</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 Transformation</a:t>
            </a:r>
            <a:endParaRPr/>
          </a:p>
          <a:p>
            <a:pPr indent="-285750" lvl="1" marL="7429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 Loading and Refreshing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e31f9b1e38_0_2"/>
          <p:cNvSpPr txBox="1"/>
          <p:nvPr>
            <p:ph type="title"/>
          </p:nvPr>
        </p:nvSpPr>
        <p:spPr>
          <a:xfrm>
            <a:off x="898939" y="945756"/>
            <a:ext cx="8596800" cy="660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 Warehouse</a:t>
            </a:r>
            <a:endParaRPr/>
          </a:p>
        </p:txBody>
      </p:sp>
      <p:pic>
        <p:nvPicPr>
          <p:cNvPr id="184" name="Google Shape;184;ge31f9b1e38_0_2"/>
          <p:cNvPicPr preferRelativeResize="0"/>
          <p:nvPr/>
        </p:nvPicPr>
        <p:blipFill>
          <a:blip r:embed="rId3">
            <a:alphaModFix/>
          </a:blip>
          <a:stretch>
            <a:fillRect/>
          </a:stretch>
        </p:blipFill>
        <p:spPr>
          <a:xfrm>
            <a:off x="6701075" y="1581150"/>
            <a:ext cx="4402600" cy="4457500"/>
          </a:xfrm>
          <a:prstGeom prst="rect">
            <a:avLst/>
          </a:prstGeom>
          <a:noFill/>
          <a:ln>
            <a:noFill/>
          </a:ln>
        </p:spPr>
      </p:pic>
      <p:sp>
        <p:nvSpPr>
          <p:cNvPr id="185" name="Google Shape;185;ge31f9b1e38_0_2"/>
          <p:cNvSpPr txBox="1"/>
          <p:nvPr/>
        </p:nvSpPr>
        <p:spPr>
          <a:xfrm>
            <a:off x="414575" y="1776700"/>
            <a:ext cx="6286500" cy="461700"/>
          </a:xfrm>
          <a:prstGeom prst="rect">
            <a:avLst/>
          </a:prstGeom>
          <a:noFill/>
          <a:ln>
            <a:noFill/>
          </a:ln>
        </p:spPr>
        <p:txBody>
          <a:bodyPr anchorCtr="0" anchor="t" bIns="91425" lIns="91425" spcFirstLastPara="1" rIns="91425" wrap="square" tIns="91425">
            <a:spAutoFit/>
          </a:bodyPr>
          <a:lstStyle/>
          <a:p>
            <a:pPr indent="0" lvl="0" marL="0" rtl="0" algn="l">
              <a:lnSpc>
                <a:spcPct val="139000"/>
              </a:lnSpc>
              <a:spcBef>
                <a:spcPts val="0"/>
              </a:spcBef>
              <a:spcAft>
                <a:spcPts val="1500"/>
              </a:spcAft>
              <a:buNone/>
            </a:pPr>
            <a:r>
              <a:t/>
            </a:r>
            <a:endParaRPr b="1" sz="1800">
              <a:solidFill>
                <a:srgbClr val="00AB98"/>
              </a:solidFill>
              <a:highlight>
                <a:srgbClr val="FFFFFF"/>
              </a:highlight>
            </a:endParaRPr>
          </a:p>
        </p:txBody>
      </p:sp>
      <p:sp>
        <p:nvSpPr>
          <p:cNvPr id="186" name="Google Shape;186;ge31f9b1e38_0_2"/>
          <p:cNvSpPr txBox="1"/>
          <p:nvPr/>
        </p:nvSpPr>
        <p:spPr>
          <a:xfrm>
            <a:off x="898954" y="1606150"/>
            <a:ext cx="4523100" cy="4605000"/>
          </a:xfrm>
          <a:prstGeom prst="rect">
            <a:avLst/>
          </a:prstGeom>
          <a:noFill/>
          <a:ln>
            <a:noFill/>
          </a:ln>
        </p:spPr>
        <p:txBody>
          <a:bodyPr anchorCtr="0" anchor="t" bIns="45700" lIns="91425" spcFirstLastPara="1" rIns="91425" wrap="square" tIns="45700">
            <a:spAutoFit/>
          </a:bodyPr>
          <a:lstStyle/>
          <a:p>
            <a:pPr indent="-342900" lvl="0" marL="457200" rtl="0" algn="l">
              <a:lnSpc>
                <a:spcPct val="139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 It’s easier to report from ‘structured’ data in a data warehouse</a:t>
            </a:r>
            <a:endParaRPr sz="1800">
              <a:solidFill>
                <a:schemeClr val="dk1"/>
              </a:solidFill>
              <a:latin typeface="Calibri"/>
              <a:ea typeface="Calibri"/>
              <a:cs typeface="Calibri"/>
              <a:sym typeface="Calibri"/>
            </a:endParaRPr>
          </a:p>
          <a:p>
            <a:pPr indent="0" lvl="0" marL="457200" rtl="0" algn="l">
              <a:lnSpc>
                <a:spcPct val="139000"/>
              </a:lnSpc>
              <a:spcBef>
                <a:spcPts val="150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39000"/>
              </a:lnSpc>
              <a:spcBef>
                <a:spcPts val="15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You can report from more than one data sources at the same time with a data warehouse</a:t>
            </a:r>
            <a:endParaRPr sz="1800">
              <a:solidFill>
                <a:schemeClr val="dk1"/>
              </a:solidFill>
              <a:latin typeface="Calibri"/>
              <a:ea typeface="Calibri"/>
              <a:cs typeface="Calibri"/>
              <a:sym typeface="Calibri"/>
            </a:endParaRPr>
          </a:p>
          <a:p>
            <a:pPr indent="0" lvl="0" marL="457200" rtl="0" algn="l">
              <a:lnSpc>
                <a:spcPct val="139000"/>
              </a:lnSpc>
              <a:spcBef>
                <a:spcPts val="1500"/>
              </a:spcBef>
              <a:spcAft>
                <a:spcPts val="0"/>
              </a:spcAft>
              <a:buNone/>
            </a:pPr>
            <a:r>
              <a:t/>
            </a:r>
            <a:endParaRPr sz="1800">
              <a:solidFill>
                <a:schemeClr val="dk1"/>
              </a:solidFill>
              <a:latin typeface="Calibri"/>
              <a:ea typeface="Calibri"/>
              <a:cs typeface="Calibri"/>
              <a:sym typeface="Calibri"/>
            </a:endParaRPr>
          </a:p>
          <a:p>
            <a:pPr indent="-342900" lvl="0" marL="457200" rtl="0" algn="l">
              <a:lnSpc>
                <a:spcPct val="139000"/>
              </a:lnSpc>
              <a:spcBef>
                <a:spcPts val="1500"/>
              </a:spcBef>
              <a:spcAft>
                <a:spcPts val="0"/>
              </a:spcAft>
              <a:buClr>
                <a:schemeClr val="dk1"/>
              </a:buClr>
              <a:buSzPts val="1800"/>
              <a:buChar char="✔"/>
            </a:pPr>
            <a:r>
              <a:rPr lang="en-US" sz="1800">
                <a:solidFill>
                  <a:schemeClr val="dk1"/>
                </a:solidFill>
                <a:latin typeface="Calibri"/>
                <a:ea typeface="Calibri"/>
                <a:cs typeface="Calibri"/>
                <a:sym typeface="Calibri"/>
              </a:rPr>
              <a:t>Save time of reporting team to perform ELT/ETL processes. A proper ETL process automatically refreshes data from 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ph type="title"/>
          </p:nvPr>
        </p:nvSpPr>
        <p:spPr>
          <a:xfrm>
            <a:off x="898939" y="760226"/>
            <a:ext cx="8596668" cy="6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Data Lake</a:t>
            </a:r>
            <a:endParaRPr/>
          </a:p>
        </p:txBody>
      </p:sp>
      <p:sp>
        <p:nvSpPr>
          <p:cNvPr id="192" name="Google Shape;192;p3"/>
          <p:cNvSpPr txBox="1"/>
          <p:nvPr/>
        </p:nvSpPr>
        <p:spPr>
          <a:xfrm>
            <a:off x="898953" y="1384575"/>
            <a:ext cx="4076400" cy="28629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 data lake is a central location that holds a large amount of </a:t>
            </a:r>
            <a:r>
              <a:rPr b="0" i="0" lang="en-US" sz="1800" u="none" cap="none" strike="noStrike">
                <a:solidFill>
                  <a:schemeClr val="dk1"/>
                </a:solidFill>
                <a:latin typeface="Calibri"/>
                <a:ea typeface="Calibri"/>
                <a:cs typeface="Calibri"/>
                <a:sym typeface="Calibri"/>
              </a:rPr>
              <a:t>data in it</a:t>
            </a:r>
            <a:r>
              <a:rPr b="0" i="0" lang="en-US" sz="1800" u="none" cap="none" strike="noStrike">
                <a:solidFill>
                  <a:schemeClr val="dk1"/>
                </a:solidFill>
                <a:latin typeface="Calibri"/>
                <a:ea typeface="Calibri"/>
                <a:cs typeface="Calibri"/>
                <a:sym typeface="Calibri"/>
              </a:rPr>
              <a:t>s native, raw format. </a:t>
            </a:r>
            <a:r>
              <a:rPr lang="en-US" sz="1800">
                <a:solidFill>
                  <a:schemeClr val="dk1"/>
                </a:solidFill>
                <a:latin typeface="Calibri"/>
                <a:ea typeface="Calibri"/>
                <a:cs typeface="Calibri"/>
                <a:sym typeface="Calibri"/>
              </a:rPr>
              <a:t>Users do not need to worry about a </a:t>
            </a:r>
            <a:r>
              <a:rPr lang="en-US" sz="1800">
                <a:solidFill>
                  <a:schemeClr val="dk1"/>
                </a:solidFill>
                <a:latin typeface="Calibri"/>
                <a:ea typeface="Calibri"/>
                <a:cs typeface="Calibri"/>
                <a:sym typeface="Calibri"/>
              </a:rPr>
              <a:t>proper</a:t>
            </a:r>
            <a:r>
              <a:rPr lang="en-US" sz="1800">
                <a:solidFill>
                  <a:schemeClr val="dk1"/>
                </a:solidFill>
                <a:latin typeface="Calibri"/>
                <a:ea typeface="Calibri"/>
                <a:cs typeface="Calibri"/>
                <a:sym typeface="Calibri"/>
              </a:rPr>
              <a:t> schema.</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Compared to a hierarchical data warehouse, which stores data in files or folders, a data lake uses a flat architecture and o</a:t>
            </a:r>
            <a:r>
              <a:rPr b="0" i="0" lang="en-US" sz="1800" u="none" cap="none" strike="noStrike">
                <a:solidFill>
                  <a:schemeClr val="dk1"/>
                </a:solidFill>
                <a:latin typeface="Calibri"/>
                <a:ea typeface="Calibri"/>
                <a:cs typeface="Calibri"/>
                <a:sym typeface="Calibri"/>
              </a:rPr>
              <a:t>bject st</a:t>
            </a:r>
            <a:r>
              <a:rPr b="0" i="0" lang="en-US" sz="1800" u="none" cap="none" strike="noStrike">
                <a:solidFill>
                  <a:schemeClr val="dk1"/>
                </a:solidFill>
                <a:latin typeface="Calibri"/>
                <a:ea typeface="Calibri"/>
                <a:cs typeface="Calibri"/>
                <a:sym typeface="Calibri"/>
              </a:rPr>
              <a:t>orage to store the data.‍ </a:t>
            </a:r>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193" name="Google Shape;193;p3"/>
          <p:cNvSpPr txBox="1"/>
          <p:nvPr/>
        </p:nvSpPr>
        <p:spPr>
          <a:xfrm>
            <a:off x="891898" y="5150265"/>
            <a:ext cx="8080927"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By leveraging inex</a:t>
            </a:r>
            <a:r>
              <a:rPr b="0" i="0" lang="en-US" sz="1800" u="none" cap="none" strike="noStrike">
                <a:solidFill>
                  <a:schemeClr val="dk1"/>
                </a:solidFill>
                <a:latin typeface="Calibri"/>
                <a:ea typeface="Calibri"/>
                <a:cs typeface="Calibri"/>
                <a:sym typeface="Calibri"/>
              </a:rPr>
              <a:t>pensiv</a:t>
            </a:r>
            <a:r>
              <a:rPr b="0" i="0" lang="en-US" sz="1800" u="none" cap="none" strike="noStrike">
                <a:solidFill>
                  <a:schemeClr val="dk1"/>
                </a:solidFill>
                <a:latin typeface="Calibri"/>
                <a:ea typeface="Calibri"/>
                <a:cs typeface="Calibri"/>
                <a:sym typeface="Calibri"/>
              </a:rPr>
              <a:t>e object storage and open formats, data lakes enable many applications to take advantage of the data.</a:t>
            </a:r>
            <a:endParaRPr b="0" i="0" sz="1800" u="none" cap="none" strike="noStrike">
              <a:solidFill>
                <a:schemeClr val="dk1"/>
              </a:solidFill>
              <a:latin typeface="Trebuchet MS"/>
              <a:ea typeface="Trebuchet MS"/>
              <a:cs typeface="Trebuchet MS"/>
              <a:sym typeface="Trebuchet MS"/>
            </a:endParaRPr>
          </a:p>
        </p:txBody>
      </p:sp>
      <p:sp>
        <p:nvSpPr>
          <p:cNvPr id="194" name="Google Shape;194;p3"/>
          <p:cNvSpPr txBox="1"/>
          <p:nvPr/>
        </p:nvSpPr>
        <p:spPr>
          <a:xfrm>
            <a:off x="842825" y="4503934"/>
            <a:ext cx="8709000" cy="6465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Object storage stores data with metadata tags and a unique identifier, which makes it easier to locate and retrieve data across regions, and improves performance.</a:t>
            </a:r>
            <a:endParaRPr/>
          </a:p>
        </p:txBody>
      </p:sp>
      <p:pic>
        <p:nvPicPr>
          <p:cNvPr id="195" name="Google Shape;195;p3"/>
          <p:cNvPicPr preferRelativeResize="0"/>
          <p:nvPr/>
        </p:nvPicPr>
        <p:blipFill>
          <a:blip r:embed="rId3">
            <a:alphaModFix/>
          </a:blip>
          <a:stretch>
            <a:fillRect/>
          </a:stretch>
        </p:blipFill>
        <p:spPr>
          <a:xfrm>
            <a:off x="5967400" y="1103700"/>
            <a:ext cx="3414550" cy="3324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e164de7226_2_226"/>
          <p:cNvSpPr txBox="1"/>
          <p:nvPr>
            <p:ph type="title"/>
          </p:nvPr>
        </p:nvSpPr>
        <p:spPr>
          <a:xfrm>
            <a:off x="885686" y="70027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Azure Delta Lake</a:t>
            </a:r>
            <a:endParaRPr/>
          </a:p>
        </p:txBody>
      </p:sp>
      <p:pic>
        <p:nvPicPr>
          <p:cNvPr descr="Simplify Your Lakehouse Architecture with Azure Databricks, Delta Lake, and  Azure Data Lake Storage - Microsoft Tech Community" id="201" name="Google Shape;201;ge164de7226_2_226"/>
          <p:cNvPicPr preferRelativeResize="0"/>
          <p:nvPr/>
        </p:nvPicPr>
        <p:blipFill rotWithShape="1">
          <a:blip r:embed="rId3">
            <a:alphaModFix/>
          </a:blip>
          <a:srcRect b="0" l="0" r="0" t="0"/>
          <a:stretch/>
        </p:blipFill>
        <p:spPr>
          <a:xfrm>
            <a:off x="3492761" y="3360863"/>
            <a:ext cx="4982817" cy="3001745"/>
          </a:xfrm>
          <a:prstGeom prst="rect">
            <a:avLst/>
          </a:prstGeom>
          <a:noFill/>
          <a:ln>
            <a:noFill/>
          </a:ln>
        </p:spPr>
      </p:pic>
      <p:sp>
        <p:nvSpPr>
          <p:cNvPr id="202" name="Google Shape;202;ge164de7226_2_226"/>
          <p:cNvSpPr txBox="1"/>
          <p:nvPr/>
        </p:nvSpPr>
        <p:spPr>
          <a:xfrm>
            <a:off x="589663" y="1922175"/>
            <a:ext cx="91887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10000"/>
                </a:solidFill>
                <a:highlight>
                  <a:srgbClr val="FFFFFF"/>
                </a:highlight>
                <a:latin typeface="Calibri"/>
                <a:ea typeface="Calibri"/>
                <a:cs typeface="Calibri"/>
                <a:sym typeface="Calibri"/>
              </a:rPr>
              <a:t>De</a:t>
            </a:r>
            <a:r>
              <a:rPr b="0" i="0" lang="en-US" sz="1800" u="none" cap="none" strike="noStrike">
                <a:solidFill>
                  <a:srgbClr val="010000"/>
                </a:solidFill>
                <a:highlight>
                  <a:srgbClr val="FFFFFF"/>
                </a:highlight>
                <a:latin typeface="Calibri"/>
                <a:ea typeface="Calibri"/>
                <a:cs typeface="Calibri"/>
                <a:sym typeface="Calibri"/>
                <a:extLst>
                  <a:ext uri="http://customooxmlschemas.google.com/">
                    <go:slidesCustomData xmlns:go="http://customooxmlschemas.google.com/" textRoundtripDataId="0"/>
                  </a:ext>
                </a:extLst>
              </a:rPr>
              <a:t>scribed</a:t>
            </a:r>
            <a:r>
              <a:rPr b="0" i="0" lang="en-US" sz="1800" u="none" cap="none" strike="noStrike">
                <a:solidFill>
                  <a:srgbClr val="010000"/>
                </a:solidFill>
                <a:highlight>
                  <a:srgbClr val="FFFFFF"/>
                </a:highlight>
                <a:latin typeface="Calibri"/>
                <a:ea typeface="Calibri"/>
                <a:cs typeface="Calibri"/>
                <a:sym typeface="Calibri"/>
              </a:rPr>
              <a:t> as ‘</a:t>
            </a:r>
            <a:r>
              <a:rPr b="0" i="0" lang="en-US" sz="1800" u="none" cap="none" strike="noStrike">
                <a:solidFill>
                  <a:srgbClr val="010000"/>
                </a:solidFill>
                <a:highlight>
                  <a:srgbClr val="FFFFFF"/>
                </a:highlight>
                <a:uFill>
                  <a:noFill/>
                </a:uFill>
                <a:latin typeface="Calibri"/>
                <a:ea typeface="Calibri"/>
                <a:cs typeface="Calibri"/>
                <a:sym typeface="Calibri"/>
                <a:hlinkClick r:id="rId4">
                  <a:extLst>
                    <a:ext uri="{A12FA001-AC4F-418D-AE19-62706E023703}">
                      <ahyp:hlinkClr val="tx"/>
                    </a:ext>
                  </a:extLst>
                </a:hlinkClick>
              </a:rPr>
              <a:t>a transactional storage layer</a:t>
            </a:r>
            <a:r>
              <a:rPr b="0" i="0" lang="en-US" sz="1800" u="none" cap="none" strike="noStrike">
                <a:solidFill>
                  <a:srgbClr val="010000"/>
                </a:solidFill>
                <a:highlight>
                  <a:srgbClr val="FFFFFF"/>
                </a:highlight>
                <a:latin typeface="Calibri"/>
                <a:ea typeface="Calibri"/>
                <a:cs typeface="Calibri"/>
                <a:sym typeface="Calibri"/>
              </a:rPr>
              <a:t>’ that runs on top of cloud or on-premise object storage, D</a:t>
            </a:r>
            <a:r>
              <a:rPr b="0" i="0" lang="en-US" sz="1800" u="none" cap="none" strike="noStrike">
                <a:solidFill>
                  <a:srgbClr val="010000"/>
                </a:solidFill>
                <a:highlight>
                  <a:srgbClr val="FFFFFF"/>
                </a:highlight>
                <a:latin typeface="Calibri"/>
                <a:ea typeface="Calibri"/>
                <a:cs typeface="Calibri"/>
                <a:sym typeface="Calibri"/>
                <a:extLst>
                  <a:ext uri="http://customooxmlschemas.google.com/">
                    <go:slidesCustomData xmlns:go="http://customooxmlschemas.google.com/" textRoundtripDataId="1"/>
                  </a:ext>
                </a:extLst>
              </a:rPr>
              <a:t>elta Lake</a:t>
            </a:r>
            <a:r>
              <a:rPr b="0" i="0" lang="en-US" sz="1800" u="none" cap="none" strike="noStrike">
                <a:solidFill>
                  <a:srgbClr val="010000"/>
                </a:solidFill>
                <a:highlight>
                  <a:srgbClr val="FFFFFF"/>
                </a:highlight>
                <a:latin typeface="Calibri"/>
                <a:ea typeface="Calibri"/>
                <a:cs typeface="Calibri"/>
                <a:sym typeface="Calibri"/>
              </a:rPr>
              <a:t> promises to add a layer or reliability to organizational data lakes by enabling ACID transactions, data versioning and rollback.</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e28cb4d82a_0_0"/>
          <p:cNvSpPr txBox="1"/>
          <p:nvPr>
            <p:ph type="title"/>
          </p:nvPr>
        </p:nvSpPr>
        <p:spPr>
          <a:xfrm>
            <a:off x="885686" y="700273"/>
            <a:ext cx="8596800" cy="660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Delta Lake</a:t>
            </a:r>
            <a:endParaRPr/>
          </a:p>
        </p:txBody>
      </p:sp>
      <p:pic>
        <p:nvPicPr>
          <p:cNvPr descr="Simplify Your Lakehouse Architecture with Azure Databricks, Delta Lake, and  Azure Data Lake Storage - Microsoft Tech Community" id="208" name="Google Shape;208;ge28cb4d82a_0_0"/>
          <p:cNvPicPr preferRelativeResize="0"/>
          <p:nvPr/>
        </p:nvPicPr>
        <p:blipFill rotWithShape="1">
          <a:blip r:embed="rId3">
            <a:alphaModFix/>
          </a:blip>
          <a:srcRect b="0" l="0" r="0" t="0"/>
          <a:stretch/>
        </p:blipFill>
        <p:spPr>
          <a:xfrm>
            <a:off x="6320436" y="1514188"/>
            <a:ext cx="4982817" cy="3001745"/>
          </a:xfrm>
          <a:prstGeom prst="rect">
            <a:avLst/>
          </a:prstGeom>
          <a:noFill/>
          <a:ln>
            <a:noFill/>
          </a:ln>
        </p:spPr>
      </p:pic>
      <p:sp>
        <p:nvSpPr>
          <p:cNvPr id="209" name="Google Shape;209;ge28cb4d82a_0_0"/>
          <p:cNvSpPr txBox="1"/>
          <p:nvPr/>
        </p:nvSpPr>
        <p:spPr>
          <a:xfrm>
            <a:off x="888326" y="1514200"/>
            <a:ext cx="4086900" cy="28629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Delta Lake is an open source project that enables building a Lakehouse</a:t>
            </a:r>
            <a:r>
              <a:rPr lang="en-US" sz="1800">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architecture (warehouse)  on top of data lakes. </a:t>
            </a:r>
            <a:endParaRPr/>
          </a:p>
          <a:p>
            <a:pPr indent="0" lvl="0" marL="0" marR="0" rtl="0" algn="just">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Delta Lake provides </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ACID transactions</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scalable metadata handling</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Unifies streaming and batch data processing on top of existing data lakes.</a:t>
            </a:r>
            <a:endParaRPr/>
          </a:p>
        </p:txBody>
      </p:sp>
      <p:sp>
        <p:nvSpPr>
          <p:cNvPr id="210" name="Google Shape;210;ge28cb4d82a_0_0"/>
          <p:cNvSpPr txBox="1"/>
          <p:nvPr/>
        </p:nvSpPr>
        <p:spPr>
          <a:xfrm>
            <a:off x="885686" y="4407816"/>
            <a:ext cx="8748600" cy="1477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Noto Sans Symbols"/>
              <a:buNone/>
            </a:pPr>
            <a:r>
              <a:rPr b="1" i="0" lang="en-US" sz="1800" u="sng" cap="none" strike="noStrike">
                <a:solidFill>
                  <a:schemeClr val="dk1"/>
                </a:solidFill>
                <a:latin typeface="Calibri"/>
                <a:ea typeface="Calibri"/>
                <a:cs typeface="Calibri"/>
                <a:sym typeface="Calibri"/>
              </a:rPr>
              <a:t>ACID transactions on Spark</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Serializable isolation levels guarantee that users never see variable data. </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In a typical Data lake, several users would be accessing, i.e., Reading and writing the data in it, and the data integrity must be preserved. </a:t>
            </a:r>
            <a:endParaRPr/>
          </a:p>
          <a:p>
            <a:pPr indent="-285750" lvl="0" marL="285750" marR="0" rtl="0" algn="just">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ACID is a critical feature in the bulk of the databases.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5"/>
          <p:cNvSpPr txBox="1"/>
          <p:nvPr>
            <p:ph type="title"/>
          </p:nvPr>
        </p:nvSpPr>
        <p:spPr>
          <a:xfrm>
            <a:off x="885686" y="700273"/>
            <a:ext cx="8596668" cy="6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Azure Delta Lake</a:t>
            </a:r>
            <a:endParaRPr/>
          </a:p>
        </p:txBody>
      </p:sp>
      <p:sp>
        <p:nvSpPr>
          <p:cNvPr id="216" name="Google Shape;216;p5"/>
          <p:cNvSpPr txBox="1"/>
          <p:nvPr/>
        </p:nvSpPr>
        <p:spPr>
          <a:xfrm>
            <a:off x="885685" y="1356780"/>
            <a:ext cx="8364300" cy="1754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Noto Sans Symbols"/>
              <a:buNone/>
            </a:pPr>
            <a:r>
              <a:rPr b="1" i="0" lang="en-US" sz="1800" u="sng" cap="none" strike="noStrike">
                <a:solidFill>
                  <a:schemeClr val="dk1"/>
                </a:solidFill>
                <a:latin typeface="Calibri"/>
                <a:ea typeface="Calibri"/>
                <a:cs typeface="Calibri"/>
                <a:sym typeface="Calibri"/>
              </a:rPr>
              <a:t>Time travel</a:t>
            </a:r>
            <a:endParaRPr/>
          </a:p>
          <a:p>
            <a:pPr indent="0" lvl="0" marL="0" marR="0" rtl="0" algn="just">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Data versioning enables rollbacks, full historical audit trails, and reproducible machine learning experiments. This allows queries to pull data as it was at one point in the past. It can query the data using a data version point or a data timestamp. In both cases, Delta guarantees that the query will return as a complete dataset as was at the time of the version or Timestamp. </a:t>
            </a:r>
            <a:endParaRPr/>
          </a:p>
        </p:txBody>
      </p:sp>
      <p:pic>
        <p:nvPicPr>
          <p:cNvPr id="217" name="Google Shape;217;p5"/>
          <p:cNvPicPr preferRelativeResize="0"/>
          <p:nvPr/>
        </p:nvPicPr>
        <p:blipFill rotWithShape="1">
          <a:blip r:embed="rId3">
            <a:alphaModFix/>
          </a:blip>
          <a:srcRect b="39677" l="0" r="0" t="16275"/>
          <a:stretch/>
        </p:blipFill>
        <p:spPr>
          <a:xfrm>
            <a:off x="1702800" y="3551275"/>
            <a:ext cx="7458275" cy="2451825"/>
          </a:xfrm>
          <a:prstGeom prst="rect">
            <a:avLst/>
          </a:prstGeom>
          <a:noFill/>
          <a:ln>
            <a:noFill/>
          </a:ln>
        </p:spPr>
      </p:pic>
      <p:sp>
        <p:nvSpPr>
          <p:cNvPr id="218" name="Google Shape;218;p5"/>
          <p:cNvSpPr/>
          <p:nvPr/>
        </p:nvSpPr>
        <p:spPr>
          <a:xfrm>
            <a:off x="4762500" y="4408325"/>
            <a:ext cx="827700" cy="118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2020-03-09T07:30:05Z</dcterms:created>
  <dc:creator>Nishanthini M g m</dc:creator>
</cp:coreProperties>
</file>