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E933D9-9E08-4D11-ABB3-6C69CB9E34DA}">
  <a:tblStyle styleId="{6EE933D9-9E08-4D11-ABB3-6C69CB9E34D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
        <p:nvSpPr>
          <p:cNvPr id="166" name="Google Shape;1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
        <p:nvSpPr>
          <p:cNvPr id="189" name="Google Shape;18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
        <p:nvSpPr>
          <p:cNvPr id="196" name="Google Shape;1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
        <p:nvSpPr>
          <p:cNvPr id="204" name="Google Shape;204;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
        <p:nvSpPr>
          <p:cNvPr id="211" name="Google Shape;21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
        <p:nvSpPr>
          <p:cNvPr id="219" name="Google Shape;2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1" name="Shape 91"/>
        <p:cNvGrpSpPr/>
        <p:nvPr/>
      </p:nvGrpSpPr>
      <p:grpSpPr>
        <a:xfrm>
          <a:off x="0" y="0"/>
          <a:ext cx="0" cy="0"/>
          <a:chOff x="0" y="0"/>
          <a:chExt cx="0" cy="0"/>
        </a:xfrm>
      </p:grpSpPr>
      <p:sp>
        <p:nvSpPr>
          <p:cNvPr id="92" name="Google Shape;92;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4" name="Google Shape;94;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sp>
        <p:nvSpPr>
          <p:cNvPr id="98" name="Google Shape;98;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0" name="Google Shape;100;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1" name="Google Shape;101;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5" name="Google Shape;105;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sp>
        <p:nvSpPr>
          <p:cNvPr id="107" name="Google Shape;107;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9" name="Google Shape;10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sp>
        <p:nvSpPr>
          <p:cNvPr id="113" name="Google Shape;113;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5" name="Google Shape;115;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6" name="Google Shape;116;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0" name="Google Shape;120;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1" name="Shape 121"/>
        <p:cNvGrpSpPr/>
        <p:nvPr/>
      </p:nvGrpSpPr>
      <p:grpSpPr>
        <a:xfrm>
          <a:off x="0" y="0"/>
          <a:ext cx="0" cy="0"/>
          <a:chOff x="0" y="0"/>
          <a:chExt cx="0" cy="0"/>
        </a:xfrm>
      </p:grpSpPr>
      <p:sp>
        <p:nvSpPr>
          <p:cNvPr id="122" name="Google Shape;122;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4" name="Google Shape;124;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5" name="Google Shape;125;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1" name="Google Shape;131;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7" name="Google Shape;13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3"/>
          <p:cNvPicPr preferRelativeResize="0"/>
          <p:nvPr/>
        </p:nvPicPr>
        <p:blipFill rotWithShape="1">
          <a:blip r:embed="rId2">
            <a:alphaModFix/>
          </a:blip>
          <a:srcRect b="0" l="0" r="0" t="0"/>
          <a:stretch/>
        </p:blipFill>
        <p:spPr>
          <a:xfrm>
            <a:off x="0" y="0"/>
            <a:ext cx="912813" cy="9189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49" name="Google Shape;49;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6" name="Google Shape;56;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2" name="Google Shape;62;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4" name="Google Shape;64;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5" name="Google Shape;65;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0" name="Google Shape;80;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1" name="Google Shape;81;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p:nvPr>
            <p:ph idx="2" type="pic"/>
          </p:nvPr>
        </p:nvSpPr>
        <p:spPr>
          <a:xfrm>
            <a:off x="677334" y="609600"/>
            <a:ext cx="8596668" cy="3845718"/>
          </a:xfrm>
          <a:prstGeom prst="rect">
            <a:avLst/>
          </a:prstGeom>
          <a:noFill/>
          <a:ln>
            <a:noFill/>
          </a:ln>
        </p:spPr>
      </p:sp>
      <p:sp>
        <p:nvSpPr>
          <p:cNvPr id="87" name="Google Shape;87;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databricks.com/product" TargetMode="Externa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5400"/>
              <a:buFont typeface="Trebuchet MS"/>
              <a:buNone/>
            </a:pPr>
            <a:r>
              <a:rPr lang="en-US"/>
              <a:t>Apache Spark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677334" y="902083"/>
            <a:ext cx="8596668" cy="660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RDD</a:t>
            </a:r>
            <a:endParaRPr/>
          </a:p>
        </p:txBody>
      </p:sp>
      <p:sp>
        <p:nvSpPr>
          <p:cNvPr id="231" name="Google Shape;231;p27"/>
          <p:cNvSpPr txBox="1"/>
          <p:nvPr/>
        </p:nvSpPr>
        <p:spPr>
          <a:xfrm>
            <a:off x="677327" y="1562475"/>
            <a:ext cx="9429600" cy="5387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t/>
            </a:r>
            <a:endParaRPr b="1" i="0" sz="1800" u="sng"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RDD stands for Resilient Distributed Dataset. RDD is the main building block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and core of spark. any thing you do is around RDD. reading data ,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transformation into new RDD because of immutable.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RDD represents collection of objects (can be string, rows etc) that run and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operate on multiple nodes to do parallel processing on a cluster.</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In distributed environment , each data set in RDD is divided into logical</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partition which may be computed in different node. Due to this parallel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operation is possible. Sparks take care of this partition.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RDDs are immutable elements, which means once you create an RDD you cannot change any content in RDD. To apply any transformation , we need to create a new RDD.</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27"/>
          <p:cNvPicPr preferRelativeResize="0"/>
          <p:nvPr/>
        </p:nvPicPr>
        <p:blipFill rotWithShape="1">
          <a:blip r:embed="rId3">
            <a:alphaModFix/>
          </a:blip>
          <a:srcRect b="0" l="8130" r="13529" t="0"/>
          <a:stretch/>
        </p:blipFill>
        <p:spPr>
          <a:xfrm>
            <a:off x="8105425" y="1936375"/>
            <a:ext cx="3738275" cy="32004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677334" y="902083"/>
            <a:ext cx="8596800" cy="66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RDD</a:t>
            </a:r>
            <a:endParaRPr/>
          </a:p>
        </p:txBody>
      </p:sp>
      <p:pic>
        <p:nvPicPr>
          <p:cNvPr id="238" name="Google Shape;238;p28"/>
          <p:cNvPicPr preferRelativeResize="0"/>
          <p:nvPr/>
        </p:nvPicPr>
        <p:blipFill rotWithShape="1">
          <a:blip r:embed="rId3">
            <a:alphaModFix/>
          </a:blip>
          <a:srcRect b="38048" l="18622" r="50188" t="14960"/>
          <a:stretch/>
        </p:blipFill>
        <p:spPr>
          <a:xfrm>
            <a:off x="1216400" y="2594275"/>
            <a:ext cx="2290475" cy="1940200"/>
          </a:xfrm>
          <a:prstGeom prst="rect">
            <a:avLst/>
          </a:prstGeom>
          <a:noFill/>
          <a:ln>
            <a:noFill/>
          </a:ln>
        </p:spPr>
      </p:pic>
      <p:pic>
        <p:nvPicPr>
          <p:cNvPr id="239" name="Google Shape;239;p28"/>
          <p:cNvPicPr preferRelativeResize="0"/>
          <p:nvPr/>
        </p:nvPicPr>
        <p:blipFill rotWithShape="1">
          <a:blip r:embed="rId4">
            <a:alphaModFix/>
          </a:blip>
          <a:srcRect b="29975" l="8475" r="51162" t="42284"/>
          <a:stretch/>
        </p:blipFill>
        <p:spPr>
          <a:xfrm>
            <a:off x="5116800" y="5036725"/>
            <a:ext cx="2964176" cy="1145249"/>
          </a:xfrm>
          <a:prstGeom prst="rect">
            <a:avLst/>
          </a:prstGeom>
          <a:noFill/>
          <a:ln>
            <a:noFill/>
          </a:ln>
        </p:spPr>
      </p:pic>
      <p:sp>
        <p:nvSpPr>
          <p:cNvPr id="240" name="Google Shape;240;p28"/>
          <p:cNvSpPr txBox="1"/>
          <p:nvPr/>
        </p:nvSpPr>
        <p:spPr>
          <a:xfrm>
            <a:off x="1274875" y="20129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 sample text</a:t>
            </a:r>
            <a:endParaRPr b="0" i="0" sz="1400" u="none" cap="none" strike="noStrike">
              <a:solidFill>
                <a:schemeClr val="dk1"/>
              </a:solidFill>
              <a:latin typeface="Arial"/>
              <a:ea typeface="Arial"/>
              <a:cs typeface="Arial"/>
              <a:sym typeface="Arial"/>
            </a:endParaRPr>
          </a:p>
        </p:txBody>
      </p:sp>
      <p:sp>
        <p:nvSpPr>
          <p:cNvPr id="241" name="Google Shape;241;p28"/>
          <p:cNvSpPr/>
          <p:nvPr/>
        </p:nvSpPr>
        <p:spPr>
          <a:xfrm>
            <a:off x="3553900" y="3244750"/>
            <a:ext cx="1212600" cy="33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2" name="Google Shape;242;p28"/>
          <p:cNvPicPr preferRelativeResize="0"/>
          <p:nvPr/>
        </p:nvPicPr>
        <p:blipFill rotWithShape="1">
          <a:blip r:embed="rId5">
            <a:alphaModFix/>
          </a:blip>
          <a:srcRect b="39458" l="8890" r="30546" t="37756"/>
          <a:stretch/>
        </p:blipFill>
        <p:spPr>
          <a:xfrm>
            <a:off x="4892850" y="3002225"/>
            <a:ext cx="2615876" cy="553325"/>
          </a:xfrm>
          <a:prstGeom prst="rect">
            <a:avLst/>
          </a:prstGeom>
          <a:noFill/>
          <a:ln>
            <a:noFill/>
          </a:ln>
        </p:spPr>
      </p:pic>
      <p:sp>
        <p:nvSpPr>
          <p:cNvPr id="243" name="Google Shape;243;p28"/>
          <p:cNvSpPr txBox="1"/>
          <p:nvPr/>
        </p:nvSpPr>
        <p:spPr>
          <a:xfrm>
            <a:off x="4700799" y="2310800"/>
            <a:ext cx="4453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We load file as RDD. There is no output if we print this RDD, because it is distributed across cluster</a:t>
            </a:r>
            <a:endParaRPr b="0" i="0" sz="1400" u="none" cap="none" strike="noStrike">
              <a:solidFill>
                <a:schemeClr val="dk1"/>
              </a:solidFill>
              <a:latin typeface="Arial"/>
              <a:ea typeface="Arial"/>
              <a:cs typeface="Arial"/>
              <a:sym typeface="Arial"/>
            </a:endParaRPr>
          </a:p>
        </p:txBody>
      </p:sp>
      <p:sp>
        <p:nvSpPr>
          <p:cNvPr id="244" name="Google Shape;244;p28"/>
          <p:cNvSpPr txBox="1"/>
          <p:nvPr/>
        </p:nvSpPr>
        <p:spPr>
          <a:xfrm>
            <a:off x="2392388" y="52640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We can see partitions as well</a:t>
            </a:r>
            <a:endParaRPr b="0" i="0" sz="1400" u="none" cap="none" strike="noStrike">
              <a:solidFill>
                <a:schemeClr val="dk1"/>
              </a:solidFill>
              <a:latin typeface="Arial"/>
              <a:ea typeface="Arial"/>
              <a:cs typeface="Arial"/>
              <a:sym typeface="Arial"/>
            </a:endParaRPr>
          </a:p>
        </p:txBody>
      </p:sp>
      <p:sp>
        <p:nvSpPr>
          <p:cNvPr id="245" name="Google Shape;245;p28"/>
          <p:cNvSpPr/>
          <p:nvPr/>
        </p:nvSpPr>
        <p:spPr>
          <a:xfrm rot="5398299">
            <a:off x="5489820" y="4127693"/>
            <a:ext cx="1212600" cy="33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677334" y="902083"/>
            <a:ext cx="8596800" cy="66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RDD</a:t>
            </a:r>
            <a:endParaRPr/>
          </a:p>
        </p:txBody>
      </p:sp>
      <p:sp>
        <p:nvSpPr>
          <p:cNvPr id="251" name="Google Shape;251;p29"/>
          <p:cNvSpPr txBox="1"/>
          <p:nvPr/>
        </p:nvSpPr>
        <p:spPr>
          <a:xfrm>
            <a:off x="677310" y="1562475"/>
            <a:ext cx="9453300" cy="4186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RDDs are fault tolerant as well, hence in case of any failure, they recover automatically.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All thanks to lineage system which stores all the linkage between transformed RDDs and helps to restore RDD in case if we lose any worker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You can apply multiple operations on these RDDs to achieve a certain task.</a:t>
            </a:r>
            <a:endParaRPr b="0" i="0" sz="1400" u="none" cap="none" strike="noStrike">
              <a:solidFill>
                <a:srgbClr val="000000"/>
              </a:solidFill>
              <a:latin typeface="Arial"/>
              <a:ea typeface="Arial"/>
              <a:cs typeface="Arial"/>
              <a:sym typeface="Arial"/>
            </a:endParaRPr>
          </a:p>
        </p:txBody>
      </p:sp>
      <p:pic>
        <p:nvPicPr>
          <p:cNvPr id="252" name="Google Shape;252;p29"/>
          <p:cNvPicPr preferRelativeResize="0"/>
          <p:nvPr/>
        </p:nvPicPr>
        <p:blipFill rotWithShape="1">
          <a:blip r:embed="rId3">
            <a:alphaModFix/>
          </a:blip>
          <a:srcRect b="30174" l="0" r="32022" t="10910"/>
          <a:stretch/>
        </p:blipFill>
        <p:spPr>
          <a:xfrm>
            <a:off x="2375100" y="2989450"/>
            <a:ext cx="5626950" cy="2345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677334" y="902083"/>
            <a:ext cx="8596668" cy="660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RDD</a:t>
            </a:r>
            <a:endParaRPr/>
          </a:p>
        </p:txBody>
      </p:sp>
      <p:pic>
        <p:nvPicPr>
          <p:cNvPr descr="Apache Spark Architecture | Distributed System Architecture Explained |  Edureka" id="258" name="Google Shape;258;p30"/>
          <p:cNvPicPr preferRelativeResize="0"/>
          <p:nvPr/>
        </p:nvPicPr>
        <p:blipFill rotWithShape="1">
          <a:blip r:embed="rId3">
            <a:alphaModFix/>
          </a:blip>
          <a:srcRect b="0" l="0" r="0" t="0"/>
          <a:stretch/>
        </p:blipFill>
        <p:spPr>
          <a:xfrm>
            <a:off x="677334" y="1670671"/>
            <a:ext cx="6095999" cy="2116137"/>
          </a:xfrm>
          <a:prstGeom prst="rect">
            <a:avLst/>
          </a:prstGeom>
          <a:noFill/>
          <a:ln>
            <a:noFill/>
          </a:ln>
        </p:spPr>
      </p:pic>
      <p:sp>
        <p:nvSpPr>
          <p:cNvPr id="259" name="Google Shape;259;p30"/>
          <p:cNvSpPr txBox="1"/>
          <p:nvPr/>
        </p:nvSpPr>
        <p:spPr>
          <a:xfrm>
            <a:off x="677323" y="4061225"/>
            <a:ext cx="106956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are 3 ways creating a RDD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parallelizing an existing collection of data (say a list is already defined and we make RDD by parallelizing it)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Referencing to an external dataset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Creating RDD from transforming an already defined RDD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677334" y="902083"/>
            <a:ext cx="8596800" cy="66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RDD</a:t>
            </a:r>
            <a:endParaRPr/>
          </a:p>
        </p:txBody>
      </p:sp>
      <p:pic>
        <p:nvPicPr>
          <p:cNvPr descr="Apache Spark Architecture | Distributed System Architecture Explained |  Edureka" id="265" name="Google Shape;265;p31"/>
          <p:cNvPicPr preferRelativeResize="0"/>
          <p:nvPr/>
        </p:nvPicPr>
        <p:blipFill rotWithShape="1">
          <a:blip r:embed="rId3">
            <a:alphaModFix/>
          </a:blip>
          <a:srcRect b="0" l="0" r="0" t="0"/>
          <a:stretch/>
        </p:blipFill>
        <p:spPr>
          <a:xfrm>
            <a:off x="677334" y="1670671"/>
            <a:ext cx="6095998" cy="2116137"/>
          </a:xfrm>
          <a:prstGeom prst="rect">
            <a:avLst/>
          </a:prstGeom>
          <a:noFill/>
          <a:ln>
            <a:noFill/>
          </a:ln>
        </p:spPr>
      </p:pic>
      <p:sp>
        <p:nvSpPr>
          <p:cNvPr id="266" name="Google Shape;266;p31"/>
          <p:cNvSpPr txBox="1"/>
          <p:nvPr/>
        </p:nvSpPr>
        <p:spPr>
          <a:xfrm>
            <a:off x="677324" y="4061225"/>
            <a:ext cx="9498900" cy="2308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There are 2 key ways to apply operations on RDD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Transformation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Action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Transformation − These are the operations, which are applied on a RDD to create a new RDD. Filter, groupBy and map are the examples of transformations.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Action − These are the operations that are applied on RDD, which instructs Spark to perform computation and send the result back to the driver. By Actions we can return an object that can either be a partition of RDD. we can see its output. e.g. take(n)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677334" y="902083"/>
            <a:ext cx="8596800" cy="66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RDD vs Spark DataFrame</a:t>
            </a:r>
            <a:endParaRPr/>
          </a:p>
        </p:txBody>
      </p:sp>
      <p:sp>
        <p:nvSpPr>
          <p:cNvPr id="272" name="Google Shape;272;p32"/>
          <p:cNvSpPr txBox="1"/>
          <p:nvPr/>
        </p:nvSpPr>
        <p:spPr>
          <a:xfrm>
            <a:off x="336175" y="1882600"/>
            <a:ext cx="94905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Initially, in 2011 in they came up with the concept of RDDs, then in 2013 with Dataframes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Spark dataframe are created using spark.createdataframe(........)</a:t>
            </a:r>
            <a:endParaRPr b="0" i="0" sz="1800" u="none" cap="none" strike="noStrike">
              <a:solidFill>
                <a:srgbClr val="595858"/>
              </a:solidFill>
              <a:highlight>
                <a:srgbClr val="FFFFFF"/>
              </a:highlight>
              <a:latin typeface="Calibri"/>
              <a:ea typeface="Calibri"/>
              <a:cs typeface="Calibri"/>
              <a:sym typeface="Calibri"/>
            </a:endParaRPr>
          </a:p>
        </p:txBody>
      </p:sp>
      <p:sp>
        <p:nvSpPr>
          <p:cNvPr id="273" name="Google Shape;273;p32"/>
          <p:cNvSpPr txBox="1"/>
          <p:nvPr/>
        </p:nvSpPr>
        <p:spPr>
          <a:xfrm>
            <a:off x="424925" y="5854675"/>
            <a:ext cx="7941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if you want rich semantics, high-level abstractions, type-safety then go for Dataframes or Datasets. If you need more control over the pre-processing part, you can always use the RDDs.</a:t>
            </a:r>
            <a:endParaRPr b="0" i="0" sz="1800" u="none" cap="none" strike="noStrike">
              <a:solidFill>
                <a:srgbClr val="000000"/>
              </a:solidFill>
              <a:latin typeface="Calibri"/>
              <a:ea typeface="Calibri"/>
              <a:cs typeface="Calibri"/>
              <a:sym typeface="Calibri"/>
            </a:endParaRPr>
          </a:p>
        </p:txBody>
      </p:sp>
      <p:graphicFrame>
        <p:nvGraphicFramePr>
          <p:cNvPr id="274" name="Google Shape;274;p32"/>
          <p:cNvGraphicFramePr/>
          <p:nvPr/>
        </p:nvGraphicFramePr>
        <p:xfrm>
          <a:off x="1155725" y="3033625"/>
          <a:ext cx="3000000" cy="3000000"/>
        </p:xfrm>
        <a:graphic>
          <a:graphicData uri="http://schemas.openxmlformats.org/drawingml/2006/table">
            <a:tbl>
              <a:tblPr>
                <a:noFill/>
                <a:tableStyleId>{6EE933D9-9E08-4D11-ABB3-6C69CB9E34DA}</a:tableStyleId>
              </a:tblPr>
              <a:tblGrid>
                <a:gridCol w="1673050"/>
                <a:gridCol w="1451600"/>
                <a:gridCol w="2066700"/>
              </a:tblGrid>
              <a:tr h="2762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RDDs</a:t>
                      </a:r>
                      <a:endParaRPr b="1" sz="1400" u="none" cap="none" strike="noStrike"/>
                    </a:p>
                  </a:txBody>
                  <a:tcPr marT="47625" marB="476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Dataframes</a:t>
                      </a:r>
                      <a:endParaRPr b="1" sz="1400" u="none" cap="none" strike="noStrike"/>
                    </a:p>
                  </a:txBody>
                  <a:tcPr marT="47625" marB="476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Datasets</a:t>
                      </a:r>
                      <a:endParaRPr b="1" sz="1400" u="none" cap="none" strike="noStrike"/>
                    </a:p>
                  </a:txBody>
                  <a:tcPr marT="47625" marB="476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43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Data Representation</a:t>
                      </a:r>
                      <a:endParaRPr b="1" sz="1400" u="none" cap="none" strike="noStrike"/>
                    </a:p>
                  </a:txBody>
                  <a:tcPr marT="47625" marB="476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RDD is a distributed collection of data elements without any schema.</a:t>
                      </a:r>
                      <a:endParaRPr sz="1400" u="none" cap="none" strike="noStrike"/>
                    </a:p>
                  </a:txBody>
                  <a:tcPr marT="47625" marB="476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It is also the distributed collection organized into the named columns</a:t>
                      </a:r>
                      <a:endParaRPr sz="1400" u="none" cap="none" strike="noStrike"/>
                    </a:p>
                  </a:txBody>
                  <a:tcPr marT="47625" marB="476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62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Projection of Schema</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Here, we need to define the schema manually.</a:t>
                      </a:r>
                      <a:endParaRPr sz="1400" u="none" cap="none" strike="noStrike"/>
                    </a:p>
                  </a:txBody>
                  <a:tcPr marT="47625" marB="476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It will automatically find out the schema of the dataset.</a:t>
                      </a:r>
                      <a:endParaRPr sz="1400" u="none" cap="none" strike="noStrike"/>
                    </a:p>
                  </a:txBody>
                  <a:tcPr marT="47625" marB="476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828543"/>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Typical Data Science Cycle</a:t>
            </a:r>
            <a:endParaRPr/>
          </a:p>
        </p:txBody>
      </p:sp>
      <p:grpSp>
        <p:nvGrpSpPr>
          <p:cNvPr id="150" name="Google Shape;150;p19"/>
          <p:cNvGrpSpPr/>
          <p:nvPr/>
        </p:nvGrpSpPr>
        <p:grpSpPr>
          <a:xfrm>
            <a:off x="2506461" y="2356063"/>
            <a:ext cx="4939032" cy="3903563"/>
            <a:chOff x="1828598" y="-23468"/>
            <a:chExt cx="4939032" cy="3903563"/>
          </a:xfrm>
        </p:grpSpPr>
        <p:sp>
          <p:nvSpPr>
            <p:cNvPr id="151" name="Google Shape;151;p19"/>
            <p:cNvSpPr/>
            <p:nvPr/>
          </p:nvSpPr>
          <p:spPr>
            <a:xfrm>
              <a:off x="2372626" y="-23468"/>
              <a:ext cx="3851100" cy="3851100"/>
            </a:xfrm>
            <a:custGeom>
              <a:rect b="b" l="l" r="r" t="t"/>
              <a:pathLst>
                <a:path extrusionOk="0" h="120000" w="12000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a:off x="3390464" y="1449"/>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txBox="1"/>
            <p:nvPr/>
          </p:nvSpPr>
          <p:spPr>
            <a:xfrm>
              <a:off x="3434774" y="45759"/>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Data Collection</a:t>
              </a:r>
              <a:endParaRPr b="0" i="0" sz="1700" u="none" cap="none" strike="noStrike">
                <a:solidFill>
                  <a:schemeClr val="lt1"/>
                </a:solidFill>
                <a:latin typeface="Trebuchet MS"/>
                <a:ea typeface="Trebuchet MS"/>
                <a:cs typeface="Trebuchet MS"/>
                <a:sym typeface="Trebuchet MS"/>
              </a:endParaRPr>
            </a:p>
          </p:txBody>
        </p:sp>
        <p:sp>
          <p:nvSpPr>
            <p:cNvPr id="154" name="Google Shape;154;p19"/>
            <p:cNvSpPr/>
            <p:nvPr/>
          </p:nvSpPr>
          <p:spPr>
            <a:xfrm>
              <a:off x="4952330" y="1136211"/>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txBox="1"/>
            <p:nvPr/>
          </p:nvSpPr>
          <p:spPr>
            <a:xfrm>
              <a:off x="4996640" y="1180521"/>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Data Understanding</a:t>
              </a:r>
              <a:endParaRPr b="0" i="0" sz="1700" u="none" cap="none" strike="noStrike">
                <a:solidFill>
                  <a:schemeClr val="lt1"/>
                </a:solidFill>
                <a:latin typeface="Trebuchet MS"/>
                <a:ea typeface="Trebuchet MS"/>
                <a:cs typeface="Trebuchet MS"/>
                <a:sym typeface="Trebuchet MS"/>
              </a:endParaRPr>
            </a:p>
          </p:txBody>
        </p:sp>
        <p:sp>
          <p:nvSpPr>
            <p:cNvPr id="156" name="Google Shape;156;p19"/>
            <p:cNvSpPr/>
            <p:nvPr/>
          </p:nvSpPr>
          <p:spPr>
            <a:xfrm>
              <a:off x="4355750" y="2972295"/>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txBox="1"/>
            <p:nvPr/>
          </p:nvSpPr>
          <p:spPr>
            <a:xfrm>
              <a:off x="4400060" y="3016605"/>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Data Pre-Processing</a:t>
              </a:r>
              <a:endParaRPr b="0" i="0" sz="1700" u="none" cap="none" strike="noStrike">
                <a:solidFill>
                  <a:schemeClr val="lt1"/>
                </a:solidFill>
                <a:latin typeface="Trebuchet MS"/>
                <a:ea typeface="Trebuchet MS"/>
                <a:cs typeface="Trebuchet MS"/>
                <a:sym typeface="Trebuchet MS"/>
              </a:endParaRPr>
            </a:p>
          </p:txBody>
        </p:sp>
        <p:sp>
          <p:nvSpPr>
            <p:cNvPr id="158" name="Google Shape;158;p19"/>
            <p:cNvSpPr/>
            <p:nvPr/>
          </p:nvSpPr>
          <p:spPr>
            <a:xfrm>
              <a:off x="2425178" y="2972295"/>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txBox="1"/>
            <p:nvPr/>
          </p:nvSpPr>
          <p:spPr>
            <a:xfrm>
              <a:off x="2469488" y="3016605"/>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Model Building &amp; Evaluation</a:t>
              </a:r>
              <a:endParaRPr b="0" i="0" sz="1700" u="none" cap="none" strike="noStrike">
                <a:solidFill>
                  <a:schemeClr val="lt1"/>
                </a:solidFill>
                <a:latin typeface="Trebuchet MS"/>
                <a:ea typeface="Trebuchet MS"/>
                <a:cs typeface="Trebuchet MS"/>
                <a:sym typeface="Trebuchet MS"/>
              </a:endParaRPr>
            </a:p>
          </p:txBody>
        </p:sp>
        <p:sp>
          <p:nvSpPr>
            <p:cNvPr id="160" name="Google Shape;160;p19"/>
            <p:cNvSpPr/>
            <p:nvPr/>
          </p:nvSpPr>
          <p:spPr>
            <a:xfrm>
              <a:off x="1828598" y="1136211"/>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txBox="1"/>
            <p:nvPr/>
          </p:nvSpPr>
          <p:spPr>
            <a:xfrm>
              <a:off x="1872908" y="1180521"/>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Business Insights &amp; Understanding</a:t>
              </a:r>
              <a:endParaRPr b="0" i="0" sz="1700" u="none" cap="none" strike="noStrike">
                <a:solidFill>
                  <a:schemeClr val="lt1"/>
                </a:solidFill>
                <a:latin typeface="Trebuchet MS"/>
                <a:ea typeface="Trebuchet MS"/>
                <a:cs typeface="Trebuchet MS"/>
                <a:sym typeface="Trebuchet MS"/>
              </a:endParaRPr>
            </a:p>
          </p:txBody>
        </p:sp>
      </p:grpSp>
      <p:sp>
        <p:nvSpPr>
          <p:cNvPr id="162" name="Google Shape;162;p19"/>
          <p:cNvSpPr/>
          <p:nvPr/>
        </p:nvSpPr>
        <p:spPr>
          <a:xfrm>
            <a:off x="813225" y="3556975"/>
            <a:ext cx="1525200" cy="827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MLOps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(Model Deployment)</a:t>
            </a:r>
            <a:endParaRPr b="0" i="0" sz="1400" u="none" cap="none" strike="noStrike">
              <a:solidFill>
                <a:srgbClr val="000000"/>
              </a:solidFill>
              <a:latin typeface="Arial"/>
              <a:ea typeface="Arial"/>
              <a:cs typeface="Arial"/>
              <a:sym typeface="Arial"/>
            </a:endParaRPr>
          </a:p>
        </p:txBody>
      </p:sp>
      <p:sp>
        <p:nvSpPr>
          <p:cNvPr id="163" name="Google Shape;163;p19"/>
          <p:cNvSpPr txBox="1"/>
          <p:nvPr/>
        </p:nvSpPr>
        <p:spPr>
          <a:xfrm>
            <a:off x="-392825" y="3036725"/>
            <a:ext cx="6810600" cy="79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677334" y="1034605"/>
            <a:ext cx="8596668" cy="56890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What is Apache Spark? </a:t>
            </a:r>
            <a:endParaRPr/>
          </a:p>
        </p:txBody>
      </p:sp>
      <p:sp>
        <p:nvSpPr>
          <p:cNvPr id="169" name="Google Shape;169;p20"/>
          <p:cNvSpPr txBox="1"/>
          <p:nvPr/>
        </p:nvSpPr>
        <p:spPr>
          <a:xfrm>
            <a:off x="677334" y="1603513"/>
            <a:ext cx="9102900" cy="34170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Apache Spark is an open-source, unified analytics engine for large-scale data processing.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It is a general purpose cluster computing system .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 provides high-level APIs in Java, Scala, Python and R, and an optimized engine that supports general execution graphs.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0" name="Google Shape;170;p20"/>
          <p:cNvPicPr preferRelativeResize="0"/>
          <p:nvPr/>
        </p:nvPicPr>
        <p:blipFill rotWithShape="1">
          <a:blip r:embed="rId3">
            <a:alphaModFix/>
          </a:blip>
          <a:srcRect b="0" l="0" r="0" t="0"/>
          <a:stretch/>
        </p:blipFill>
        <p:spPr>
          <a:xfrm>
            <a:off x="6951275" y="602213"/>
            <a:ext cx="2381250" cy="1238250"/>
          </a:xfrm>
          <a:prstGeom prst="rect">
            <a:avLst/>
          </a:prstGeom>
          <a:noFill/>
          <a:ln>
            <a:noFill/>
          </a:ln>
        </p:spPr>
      </p:pic>
      <p:pic>
        <p:nvPicPr>
          <p:cNvPr id="171" name="Google Shape;171;p20"/>
          <p:cNvPicPr preferRelativeResize="0"/>
          <p:nvPr/>
        </p:nvPicPr>
        <p:blipFill rotWithShape="1">
          <a:blip r:embed="rId4">
            <a:alphaModFix/>
          </a:blip>
          <a:srcRect b="0" l="0" r="0" t="0"/>
          <a:stretch/>
        </p:blipFill>
        <p:spPr>
          <a:xfrm>
            <a:off x="2865275" y="4260881"/>
            <a:ext cx="5538075" cy="1884375"/>
          </a:xfrm>
          <a:prstGeom prst="rect">
            <a:avLst/>
          </a:prstGeom>
          <a:noFill/>
          <a:ln>
            <a:noFill/>
          </a:ln>
        </p:spPr>
      </p:pic>
      <p:sp>
        <p:nvSpPr>
          <p:cNvPr id="172" name="Google Shape;172;p20"/>
          <p:cNvSpPr txBox="1"/>
          <p:nvPr/>
        </p:nvSpPr>
        <p:spPr>
          <a:xfrm>
            <a:off x="677325" y="3352000"/>
            <a:ext cx="7725900" cy="461700"/>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Spark contains the following components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677334" y="1034605"/>
            <a:ext cx="8596800" cy="568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What is Apache Spark? </a:t>
            </a:r>
            <a:endParaRPr/>
          </a:p>
        </p:txBody>
      </p:sp>
      <p:sp>
        <p:nvSpPr>
          <p:cNvPr id="178" name="Google Shape;178;p21"/>
          <p:cNvSpPr txBox="1"/>
          <p:nvPr/>
        </p:nvSpPr>
        <p:spPr>
          <a:xfrm>
            <a:off x="677334" y="1603513"/>
            <a:ext cx="9102900" cy="50796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Among other big data technologies spark is better for analytical use cases.</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Some of the big known companies which uses apache spark technologies to perform their operations using apache spark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DataBricks provides a </a:t>
            </a:r>
            <a:r>
              <a:rPr b="0" i="0" lang="en-US" sz="1800" u="none" cap="none" strike="noStrike">
                <a:solidFill>
                  <a:schemeClr val="hlink"/>
                </a:solidFill>
                <a:uFill>
                  <a:noFill/>
                </a:uFill>
                <a:latin typeface="Calibri"/>
                <a:ea typeface="Calibri"/>
                <a:cs typeface="Calibri"/>
                <a:sym typeface="Calibri"/>
                <a:hlinkClick r:id="rId3"/>
              </a:rPr>
              <a:t>cloud-optimized platform</a:t>
            </a:r>
            <a:r>
              <a:rPr b="0" i="0" lang="en-US" sz="1800" u="none" cap="none" strike="noStrike">
                <a:solidFill>
                  <a:schemeClr val="dk1"/>
                </a:solidFill>
                <a:latin typeface="Calibri"/>
                <a:ea typeface="Calibri"/>
                <a:cs typeface="Calibri"/>
                <a:sym typeface="Calibri"/>
              </a:rPr>
              <a:t> to run Spark and ML applications on Amazon Web Services and Azure</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9" name="Google Shape;179;p21"/>
          <p:cNvPicPr preferRelativeResize="0"/>
          <p:nvPr/>
        </p:nvPicPr>
        <p:blipFill rotWithShape="1">
          <a:blip r:embed="rId4">
            <a:alphaModFix/>
          </a:blip>
          <a:srcRect b="0" l="0" r="0" t="0"/>
          <a:stretch/>
        </p:blipFill>
        <p:spPr>
          <a:xfrm>
            <a:off x="6951275" y="602213"/>
            <a:ext cx="2381250" cy="1238250"/>
          </a:xfrm>
          <a:prstGeom prst="rect">
            <a:avLst/>
          </a:prstGeom>
          <a:noFill/>
          <a:ln>
            <a:noFill/>
          </a:ln>
        </p:spPr>
      </p:pic>
      <p:pic>
        <p:nvPicPr>
          <p:cNvPr id="180" name="Google Shape;180;p21"/>
          <p:cNvPicPr preferRelativeResize="0"/>
          <p:nvPr/>
        </p:nvPicPr>
        <p:blipFill rotWithShape="1">
          <a:blip r:embed="rId5">
            <a:alphaModFix/>
          </a:blip>
          <a:srcRect b="58132" l="50078" r="7231" t="20335"/>
          <a:stretch/>
        </p:blipFill>
        <p:spPr>
          <a:xfrm>
            <a:off x="2279425" y="3478150"/>
            <a:ext cx="2917499" cy="918349"/>
          </a:xfrm>
          <a:prstGeom prst="rect">
            <a:avLst/>
          </a:prstGeom>
          <a:noFill/>
          <a:ln>
            <a:noFill/>
          </a:ln>
        </p:spPr>
      </p:pic>
      <p:pic>
        <p:nvPicPr>
          <p:cNvPr id="181" name="Google Shape;181;p21"/>
          <p:cNvPicPr preferRelativeResize="0"/>
          <p:nvPr/>
        </p:nvPicPr>
        <p:blipFill rotWithShape="1">
          <a:blip r:embed="rId5">
            <a:alphaModFix/>
          </a:blip>
          <a:srcRect b="48614" l="31244" r="54974" t="27574"/>
          <a:stretch/>
        </p:blipFill>
        <p:spPr>
          <a:xfrm>
            <a:off x="5625100" y="2902150"/>
            <a:ext cx="941799" cy="1015574"/>
          </a:xfrm>
          <a:prstGeom prst="rect">
            <a:avLst/>
          </a:prstGeom>
          <a:noFill/>
          <a:ln>
            <a:noFill/>
          </a:ln>
        </p:spPr>
      </p:pic>
      <p:pic>
        <p:nvPicPr>
          <p:cNvPr id="182" name="Google Shape;182;p21"/>
          <p:cNvPicPr preferRelativeResize="0"/>
          <p:nvPr/>
        </p:nvPicPr>
        <p:blipFill rotWithShape="1">
          <a:blip r:embed="rId6">
            <a:alphaModFix/>
          </a:blip>
          <a:srcRect b="0" l="0" r="0" t="0"/>
          <a:stretch/>
        </p:blipFill>
        <p:spPr>
          <a:xfrm>
            <a:off x="7727450" y="2958088"/>
            <a:ext cx="941800" cy="941819"/>
          </a:xfrm>
          <a:prstGeom prst="rect">
            <a:avLst/>
          </a:prstGeom>
          <a:noFill/>
          <a:ln>
            <a:noFill/>
          </a:ln>
        </p:spPr>
      </p:pic>
      <p:pic>
        <p:nvPicPr>
          <p:cNvPr id="183" name="Google Shape;183;p21"/>
          <p:cNvPicPr preferRelativeResize="0"/>
          <p:nvPr/>
        </p:nvPicPr>
        <p:blipFill rotWithShape="1">
          <a:blip r:embed="rId7">
            <a:alphaModFix/>
          </a:blip>
          <a:srcRect b="0" l="0" r="0" t="0"/>
          <a:stretch/>
        </p:blipFill>
        <p:spPr>
          <a:xfrm>
            <a:off x="1565375" y="4459847"/>
            <a:ext cx="2109300" cy="1109075"/>
          </a:xfrm>
          <a:prstGeom prst="rect">
            <a:avLst/>
          </a:prstGeom>
          <a:noFill/>
          <a:ln>
            <a:noFill/>
          </a:ln>
        </p:spPr>
      </p:pic>
      <p:sp>
        <p:nvSpPr>
          <p:cNvPr id="184" name="Google Shape;184;p21"/>
          <p:cNvSpPr txBox="1"/>
          <p:nvPr/>
        </p:nvSpPr>
        <p:spPr>
          <a:xfrm>
            <a:off x="875000" y="6013275"/>
            <a:ext cx="7498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85" name="Google Shape;185;p21"/>
          <p:cNvPicPr preferRelativeResize="0"/>
          <p:nvPr/>
        </p:nvPicPr>
        <p:blipFill rotWithShape="1">
          <a:blip r:embed="rId8">
            <a:alphaModFix/>
          </a:blip>
          <a:srcRect b="0" l="0" r="0" t="0"/>
          <a:stretch/>
        </p:blipFill>
        <p:spPr>
          <a:xfrm>
            <a:off x="5695004" y="4079675"/>
            <a:ext cx="1238250" cy="1238250"/>
          </a:xfrm>
          <a:prstGeom prst="rect">
            <a:avLst/>
          </a:prstGeom>
          <a:noFill/>
          <a:ln>
            <a:noFill/>
          </a:ln>
        </p:spPr>
      </p:pic>
      <p:sp>
        <p:nvSpPr>
          <p:cNvPr id="186" name="Google Shape;186;p21"/>
          <p:cNvSpPr txBox="1"/>
          <p:nvPr/>
        </p:nvSpPr>
        <p:spPr>
          <a:xfrm>
            <a:off x="5867350" y="5211100"/>
            <a:ext cx="682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Impact"/>
                <a:ea typeface="Impact"/>
                <a:cs typeface="Impact"/>
                <a:sym typeface="Impact"/>
              </a:rPr>
              <a:t>PanTera.io</a:t>
            </a:r>
            <a:endParaRPr b="0" i="0" sz="1400" u="none" cap="none" strike="noStrike">
              <a:solidFill>
                <a:srgbClr val="000000"/>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677334" y="1034605"/>
            <a:ext cx="8596800" cy="568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What is Apache Spark? </a:t>
            </a:r>
            <a:endParaRPr/>
          </a:p>
        </p:txBody>
      </p:sp>
      <p:sp>
        <p:nvSpPr>
          <p:cNvPr id="192" name="Google Shape;192;p22"/>
          <p:cNvSpPr txBox="1"/>
          <p:nvPr/>
        </p:nvSpPr>
        <p:spPr>
          <a:xfrm>
            <a:off x="677334" y="1908313"/>
            <a:ext cx="9102900" cy="4802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Reasons for Spark being successful:</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Speed: </a:t>
            </a:r>
            <a:r>
              <a:rPr b="0" i="0" lang="en-US" sz="1800" u="none" cap="none" strike="noStrike">
                <a:solidFill>
                  <a:schemeClr val="dk1"/>
                </a:solidFill>
                <a:latin typeface="Calibri"/>
                <a:ea typeface="Calibri"/>
                <a:cs typeface="Calibri"/>
                <a:sym typeface="Calibri"/>
              </a:rPr>
              <a:t>Spark runs up to 100 times faster than Hadoop MapReduce for large-scale data processing. It is also able to achieve this speed through controlled partitioning.</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Powerful Caching: </a:t>
            </a:r>
            <a:r>
              <a:rPr b="0" i="0" lang="en-US" sz="1800" u="none" cap="none" strike="noStrike">
                <a:solidFill>
                  <a:schemeClr val="dk1"/>
                </a:solidFill>
                <a:latin typeface="Calibri"/>
                <a:ea typeface="Calibri"/>
                <a:cs typeface="Calibri"/>
                <a:sym typeface="Calibri"/>
              </a:rPr>
              <a:t>Simple programming layer provides powerful caching and disk persistence capabilities.</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Real-Time: </a:t>
            </a:r>
            <a:r>
              <a:rPr b="0" i="0" lang="en-US" sz="1800" u="none" cap="none" strike="noStrike">
                <a:solidFill>
                  <a:schemeClr val="dk1"/>
                </a:solidFill>
                <a:latin typeface="Calibri"/>
                <a:ea typeface="Calibri"/>
                <a:cs typeface="Calibri"/>
                <a:sym typeface="Calibri"/>
              </a:rPr>
              <a:t>It offers Real-time computation &amp; low latency because of in-memory computation.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Fault Tolerant</a:t>
            </a:r>
            <a:r>
              <a:rPr b="0" i="0" lang="en-US" sz="1800" u="none" cap="none" strike="noStrike">
                <a:solidFill>
                  <a:schemeClr val="dk1"/>
                </a:solidFill>
                <a:latin typeface="Calibri"/>
                <a:ea typeface="Calibri"/>
                <a:cs typeface="Calibri"/>
                <a:sym typeface="Calibri"/>
              </a:rPr>
              <a:t>: Ability to handle Worker node failure &amp; compensate them.</a:t>
            </a:r>
            <a:endParaRPr b="0" i="0" sz="1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22"/>
          <p:cNvPicPr preferRelativeResize="0"/>
          <p:nvPr/>
        </p:nvPicPr>
        <p:blipFill rotWithShape="1">
          <a:blip r:embed="rId3">
            <a:alphaModFix/>
          </a:blip>
          <a:srcRect b="16456" l="0" r="0" t="0"/>
          <a:stretch/>
        </p:blipFill>
        <p:spPr>
          <a:xfrm>
            <a:off x="3146525" y="4237351"/>
            <a:ext cx="5258826" cy="161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677334" y="902083"/>
            <a:ext cx="8596668" cy="660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Apache Spark</a:t>
            </a:r>
            <a:endParaRPr/>
          </a:p>
        </p:txBody>
      </p:sp>
      <p:pic>
        <p:nvPicPr>
          <p:cNvPr descr="img" id="199" name="Google Shape;199;p23"/>
          <p:cNvPicPr preferRelativeResize="0"/>
          <p:nvPr/>
        </p:nvPicPr>
        <p:blipFill rotWithShape="1">
          <a:blip r:embed="rId3">
            <a:alphaModFix/>
          </a:blip>
          <a:srcRect b="0" l="0" r="0" t="0"/>
          <a:stretch/>
        </p:blipFill>
        <p:spPr>
          <a:xfrm>
            <a:off x="5382325" y="2603700"/>
            <a:ext cx="5131675" cy="3578250"/>
          </a:xfrm>
          <a:prstGeom prst="rect">
            <a:avLst/>
          </a:prstGeom>
          <a:noFill/>
          <a:ln>
            <a:noFill/>
          </a:ln>
        </p:spPr>
      </p:pic>
      <p:sp>
        <p:nvSpPr>
          <p:cNvPr id="200" name="Google Shape;200;p23"/>
          <p:cNvSpPr txBox="1"/>
          <p:nvPr/>
        </p:nvSpPr>
        <p:spPr>
          <a:xfrm>
            <a:off x="6644211" y="1868292"/>
            <a:ext cx="6102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Databricks Cluster</a:t>
            </a:r>
            <a:endParaRPr b="0" i="0" sz="1400" u="none" cap="none" strike="noStrike">
              <a:solidFill>
                <a:srgbClr val="000000"/>
              </a:solidFill>
              <a:latin typeface="Arial"/>
              <a:ea typeface="Arial"/>
              <a:cs typeface="Arial"/>
              <a:sym typeface="Arial"/>
            </a:endParaRPr>
          </a:p>
        </p:txBody>
      </p:sp>
      <p:pic>
        <p:nvPicPr>
          <p:cNvPr id="201" name="Google Shape;201;p23"/>
          <p:cNvPicPr preferRelativeResize="0"/>
          <p:nvPr/>
        </p:nvPicPr>
        <p:blipFill rotWithShape="1">
          <a:blip r:embed="rId4">
            <a:alphaModFix/>
          </a:blip>
          <a:srcRect b="0" l="0" r="0" t="0"/>
          <a:stretch/>
        </p:blipFill>
        <p:spPr>
          <a:xfrm>
            <a:off x="447849" y="2533776"/>
            <a:ext cx="4370275" cy="376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677334" y="902083"/>
            <a:ext cx="8596800" cy="66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Apache Spark Architecture</a:t>
            </a:r>
            <a:endParaRPr/>
          </a:p>
        </p:txBody>
      </p:sp>
      <p:sp>
        <p:nvSpPr>
          <p:cNvPr id="207" name="Google Shape;207;p24"/>
          <p:cNvSpPr txBox="1"/>
          <p:nvPr/>
        </p:nvSpPr>
        <p:spPr>
          <a:xfrm>
            <a:off x="677313" y="4639000"/>
            <a:ext cx="77862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following are the key component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Spark Context</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Cluster Manager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Worker Node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Executor</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Tasks</a:t>
            </a:r>
            <a:endParaRPr b="0" i="0" sz="1800" u="none" cap="none" strike="noStrike">
              <a:solidFill>
                <a:schemeClr val="dk1"/>
              </a:solidFill>
              <a:latin typeface="Calibri"/>
              <a:ea typeface="Calibri"/>
              <a:cs typeface="Calibri"/>
              <a:sym typeface="Calibri"/>
            </a:endParaRPr>
          </a:p>
        </p:txBody>
      </p:sp>
      <p:pic>
        <p:nvPicPr>
          <p:cNvPr descr="Spark cluster components" id="208" name="Google Shape;208;p24"/>
          <p:cNvPicPr preferRelativeResize="0"/>
          <p:nvPr/>
        </p:nvPicPr>
        <p:blipFill rotWithShape="1">
          <a:blip r:embed="rId3">
            <a:alphaModFix/>
          </a:blip>
          <a:srcRect b="0" l="0" r="0" t="0"/>
          <a:stretch/>
        </p:blipFill>
        <p:spPr>
          <a:xfrm>
            <a:off x="2770651" y="1628771"/>
            <a:ext cx="5321611" cy="25536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677334" y="902083"/>
            <a:ext cx="8596800" cy="66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Apache Spark Architecture</a:t>
            </a:r>
            <a:endParaRPr/>
          </a:p>
        </p:txBody>
      </p:sp>
      <p:pic>
        <p:nvPicPr>
          <p:cNvPr descr="Spark cluster components" id="214" name="Google Shape;214;p25"/>
          <p:cNvPicPr preferRelativeResize="0"/>
          <p:nvPr/>
        </p:nvPicPr>
        <p:blipFill rotWithShape="1">
          <a:blip r:embed="rId3">
            <a:alphaModFix/>
          </a:blip>
          <a:srcRect b="0" l="0" r="0" t="0"/>
          <a:stretch/>
        </p:blipFill>
        <p:spPr>
          <a:xfrm>
            <a:off x="6660251" y="1467883"/>
            <a:ext cx="5321611" cy="2553659"/>
          </a:xfrm>
          <a:prstGeom prst="rect">
            <a:avLst/>
          </a:prstGeom>
          <a:noFill/>
          <a:ln>
            <a:noFill/>
          </a:ln>
        </p:spPr>
      </p:pic>
      <p:sp>
        <p:nvSpPr>
          <p:cNvPr id="215" name="Google Shape;215;p25"/>
          <p:cNvSpPr txBox="1"/>
          <p:nvPr/>
        </p:nvSpPr>
        <p:spPr>
          <a:xfrm>
            <a:off x="188430" y="4750522"/>
            <a:ext cx="8596800" cy="147750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1800"/>
              <a:buFont typeface="Noto Sans Symbols"/>
              <a:buNone/>
            </a:pPr>
            <a:r>
              <a:rPr b="1" i="0" lang="en-US" sz="1800" u="sng" cap="none" strike="noStrike">
                <a:solidFill>
                  <a:schemeClr val="dk1"/>
                </a:solidFill>
                <a:latin typeface="Calibri"/>
                <a:ea typeface="Calibri"/>
                <a:cs typeface="Calibri"/>
                <a:sym typeface="Calibri"/>
              </a:rPr>
              <a:t>Cluster Manager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role of the cluster manager is to allocate resources across applications.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Spark is capable enough of running on a large number of clusters.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above represented is a Simple Cluster which is a standalone architecture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Cluster manager is also responsible for regular Health Checks of Worker Nodes</a:t>
            </a:r>
            <a:endParaRPr b="0" i="0" sz="1400" u="none" cap="none" strike="noStrike">
              <a:solidFill>
                <a:srgbClr val="000000"/>
              </a:solidFill>
              <a:latin typeface="Arial"/>
              <a:ea typeface="Arial"/>
              <a:cs typeface="Arial"/>
              <a:sym typeface="Arial"/>
            </a:endParaRPr>
          </a:p>
        </p:txBody>
      </p:sp>
      <p:sp>
        <p:nvSpPr>
          <p:cNvPr id="216" name="Google Shape;216;p25"/>
          <p:cNvSpPr txBox="1"/>
          <p:nvPr/>
        </p:nvSpPr>
        <p:spPr>
          <a:xfrm>
            <a:off x="771908" y="1562377"/>
            <a:ext cx="87186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1" i="0" lang="en-US" sz="1800" u="sng" cap="none" strike="noStrike">
                <a:solidFill>
                  <a:schemeClr val="dk1"/>
                </a:solidFill>
                <a:latin typeface="Calibri"/>
                <a:ea typeface="Calibri"/>
                <a:cs typeface="Calibri"/>
                <a:sym typeface="Calibri"/>
              </a:rPr>
              <a:t>SparkContext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SparkContext performs the following tasks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 acquires executors on nodes in the cluster.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Then, it sends your application code to the executors.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application code can be Python files passed to the SparkContext.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SparkContext will be the gateway of spark computation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677334" y="902083"/>
            <a:ext cx="8596668" cy="660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Spark</a:t>
            </a:r>
            <a:endParaRPr/>
          </a:p>
        </p:txBody>
      </p:sp>
      <p:sp>
        <p:nvSpPr>
          <p:cNvPr id="222" name="Google Shape;222;p26"/>
          <p:cNvSpPr txBox="1"/>
          <p:nvPr/>
        </p:nvSpPr>
        <p:spPr>
          <a:xfrm>
            <a:off x="677334" y="2240783"/>
            <a:ext cx="45837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1" i="0" lang="en-US" sz="1800" u="sng" cap="none" strike="noStrike">
                <a:solidFill>
                  <a:schemeClr val="dk1"/>
                </a:solidFill>
                <a:latin typeface="Calibri"/>
                <a:ea typeface="Calibri"/>
                <a:cs typeface="Calibri"/>
                <a:sym typeface="Calibri"/>
              </a:rPr>
              <a:t>Executor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An executor is a process launched for an application on a worker node.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 runs tasks and keeps data in memory or disk storage across them. ( Cache memory)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 also monitors the Heart Beat &amp; Health status that can be tracked</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Spark cluster components" id="223" name="Google Shape;223;p26"/>
          <p:cNvPicPr preferRelativeResize="0"/>
          <p:nvPr/>
        </p:nvPicPr>
        <p:blipFill rotWithShape="1">
          <a:blip r:embed="rId3">
            <a:alphaModFix/>
          </a:blip>
          <a:srcRect b="0" l="0" r="0" t="0"/>
          <a:stretch/>
        </p:blipFill>
        <p:spPr>
          <a:xfrm>
            <a:off x="5433501" y="1719021"/>
            <a:ext cx="5321611" cy="2553659"/>
          </a:xfrm>
          <a:prstGeom prst="rect">
            <a:avLst/>
          </a:prstGeom>
          <a:noFill/>
          <a:ln>
            <a:noFill/>
          </a:ln>
        </p:spPr>
      </p:pic>
      <p:sp>
        <p:nvSpPr>
          <p:cNvPr id="224" name="Google Shape;224;p26"/>
          <p:cNvSpPr txBox="1"/>
          <p:nvPr/>
        </p:nvSpPr>
        <p:spPr>
          <a:xfrm>
            <a:off x="677334" y="5623500"/>
            <a:ext cx="7698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1" i="0" lang="en-US" sz="1800" u="sng" cap="none" strike="noStrike">
                <a:solidFill>
                  <a:schemeClr val="dk1"/>
                </a:solidFill>
                <a:latin typeface="Calibri"/>
                <a:ea typeface="Calibri"/>
                <a:cs typeface="Calibri"/>
                <a:sym typeface="Calibri"/>
              </a:rPr>
              <a:t>Task</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 unit of work that will be sent to one executor corresponding 1 partition.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They are executed as a single thread for an executor</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225" name="Google Shape;225;p26"/>
          <p:cNvSpPr txBox="1"/>
          <p:nvPr/>
        </p:nvSpPr>
        <p:spPr>
          <a:xfrm>
            <a:off x="864650" y="4429213"/>
            <a:ext cx="85134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can provide minimum and maximum number of worker nodes and choose size of worker node in many spark platform. In databricks we can also enable auto-scalling which scale up/down based on task.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