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51bd849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51bd849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rgbClr val="222222"/>
              </a:solidFill>
              <a:latin typeface="Georgia"/>
              <a:ea typeface="Georgia"/>
              <a:cs typeface="Georgia"/>
              <a:sym typeface="Georgia"/>
            </a:endParaRPr>
          </a:p>
          <a:p>
            <a:pPr indent="0" lvl="0" marL="0" rtl="0" algn="l">
              <a:lnSpc>
                <a:spcPct val="115000"/>
              </a:lnSpc>
              <a:spcBef>
                <a:spcPts val="1800"/>
              </a:spcBef>
              <a:spcAft>
                <a:spcPts val="0"/>
              </a:spcAft>
              <a:buClr>
                <a:schemeClr val="dk1"/>
              </a:buClr>
              <a:buSzPts val="1100"/>
              <a:buFont typeface="Arial"/>
              <a:buNone/>
            </a:pPr>
            <a:r>
              <a:rPr lang="en" sz="1200">
                <a:solidFill>
                  <a:srgbClr val="222222"/>
                </a:solidFill>
                <a:latin typeface="Georgia"/>
                <a:ea typeface="Georgia"/>
                <a:cs typeface="Georgia"/>
                <a:sym typeface="Georgia"/>
              </a:rPr>
              <a:t>Non-blocking IO applications will be CPU bound as there are no thread wait time while requests get processed.</a:t>
            </a:r>
            <a:endParaRPr sz="1200">
              <a:solidFill>
                <a:srgbClr val="222222"/>
              </a:solidFill>
              <a:latin typeface="Georgia"/>
              <a:ea typeface="Georgia"/>
              <a:cs typeface="Georgia"/>
              <a:sym typeface="Georgia"/>
            </a:endParaRPr>
          </a:p>
          <a:p>
            <a:pPr indent="0" lvl="0" marL="0" rtl="0" algn="l">
              <a:lnSpc>
                <a:spcPct val="105000"/>
              </a:lnSpc>
              <a:spcBef>
                <a:spcPts val="1800"/>
              </a:spcBef>
              <a:spcAft>
                <a:spcPts val="0"/>
              </a:spcAft>
              <a:buClr>
                <a:schemeClr val="dk1"/>
              </a:buClr>
              <a:buSzPts val="770"/>
              <a:buFont typeface="Arial"/>
              <a:buNone/>
            </a:pPr>
            <a:r>
              <a:t/>
            </a:r>
            <a:endParaRPr sz="1050">
              <a:solidFill>
                <a:srgbClr val="222635"/>
              </a:solidFill>
              <a:latin typeface="Georgia"/>
              <a:ea typeface="Georgia"/>
              <a:cs typeface="Georgia"/>
              <a:sym typeface="Georgia"/>
            </a:endParaRPr>
          </a:p>
          <a:p>
            <a:pPr indent="0" lvl="0" marL="0" rtl="0" algn="l">
              <a:lnSpc>
                <a:spcPct val="105000"/>
              </a:lnSpc>
              <a:spcBef>
                <a:spcPts val="0"/>
              </a:spcBef>
              <a:spcAft>
                <a:spcPts val="0"/>
              </a:spcAft>
              <a:buClr>
                <a:schemeClr val="dk1"/>
              </a:buClr>
              <a:buSzPts val="770"/>
              <a:buFont typeface="Arial"/>
              <a:buNone/>
            </a:pPr>
            <a:r>
              <a:t/>
            </a:r>
            <a:endParaRPr sz="1050">
              <a:solidFill>
                <a:srgbClr val="222635"/>
              </a:solidFill>
              <a:highlight>
                <a:srgbClr val="FFFFFF"/>
              </a:highlight>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51bd849f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51bd849f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t/>
            </a:r>
            <a:endParaRPr sz="1050">
              <a:solidFill>
                <a:srgbClr val="222635"/>
              </a:solidFill>
              <a:highlight>
                <a:srgbClr val="FFFFFF"/>
              </a:highlight>
              <a:latin typeface="Georgia"/>
              <a:ea typeface="Georgia"/>
              <a:cs typeface="Georgia"/>
              <a:sym typeface="Georgi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6df12243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6df12243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 sz="1050">
                <a:solidFill>
                  <a:srgbClr val="222635"/>
                </a:solidFill>
                <a:latin typeface="Georgia"/>
                <a:ea typeface="Georgia"/>
                <a:cs typeface="Georgia"/>
                <a:sym typeface="Georgia"/>
              </a:rPr>
              <a:t>The sequential programming model is intuitive and natural, as it models the way humans work: do one thing at a time, in sequence—mostly. </a:t>
            </a:r>
            <a:endParaRPr sz="1050">
              <a:solidFill>
                <a:srgbClr val="222635"/>
              </a:solidFill>
              <a:latin typeface="Georgia"/>
              <a:ea typeface="Georgia"/>
              <a:cs typeface="Georgia"/>
              <a:sym typeface="Georgia"/>
            </a:endParaRPr>
          </a:p>
          <a:p>
            <a:pPr indent="0" lvl="0" marL="0" rtl="0" algn="l">
              <a:lnSpc>
                <a:spcPct val="105000"/>
              </a:lnSpc>
              <a:spcBef>
                <a:spcPts val="0"/>
              </a:spcBef>
              <a:spcAft>
                <a:spcPts val="0"/>
              </a:spcAft>
              <a:buClr>
                <a:schemeClr val="dk1"/>
              </a:buClr>
              <a:buSzPts val="770"/>
              <a:buFont typeface="Arial"/>
              <a:buNone/>
            </a:pPr>
            <a:r>
              <a:rPr lang="en" sz="1050">
                <a:solidFill>
                  <a:srgbClr val="222635"/>
                </a:solidFill>
                <a:latin typeface="Georgia"/>
                <a:ea typeface="Georgia"/>
                <a:cs typeface="Georgia"/>
                <a:sym typeface="Georgia"/>
              </a:rPr>
              <a:t>Operating systems evolved to allow more than one program to run at once, running individual programs in processes: isolated, independently executing programs to which the operating system allocates resources such as memory, file handles, and security credentials. If they needed to, processes could communicate with one another through a variety of coarse-grained communication mechanisms: sockets, signal handlers, shared memory, semaphores, and files.</a:t>
            </a:r>
            <a:endParaRPr sz="1050">
              <a:solidFill>
                <a:srgbClr val="222635"/>
              </a:solidFill>
              <a:highlight>
                <a:srgbClr val="FFFFFF"/>
              </a:highlight>
              <a:latin typeface="Georgia"/>
              <a:ea typeface="Georgia"/>
              <a:cs typeface="Georgia"/>
              <a:sym typeface="Georgia"/>
            </a:endParaRPr>
          </a:p>
          <a:p>
            <a:pPr indent="0" lvl="0" marL="0" rtl="0" algn="l">
              <a:lnSpc>
                <a:spcPct val="105000"/>
              </a:lnSpc>
              <a:spcBef>
                <a:spcPts val="0"/>
              </a:spcBef>
              <a:spcAft>
                <a:spcPts val="0"/>
              </a:spcAft>
              <a:buClr>
                <a:schemeClr val="dk1"/>
              </a:buClr>
              <a:buSzPts val="770"/>
              <a:buFont typeface="Arial"/>
              <a:buNone/>
            </a:pPr>
            <a:r>
              <a:t/>
            </a:r>
            <a:endParaRPr sz="1050">
              <a:solidFill>
                <a:srgbClr val="222635"/>
              </a:solidFill>
              <a:highlight>
                <a:srgbClr val="FFFFFF"/>
              </a:highlight>
              <a:latin typeface="Georgia"/>
              <a:ea typeface="Georgia"/>
              <a:cs typeface="Georgia"/>
              <a:sym typeface="Georgi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6df12243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6df12243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t/>
            </a:r>
            <a:endParaRPr>
              <a:solidFill>
                <a:srgbClr val="3D3B49"/>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51bd849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51bd849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t/>
            </a:r>
            <a:endParaRPr>
              <a:solidFill>
                <a:srgbClr val="3D3B49"/>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51bd849f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51bd849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t/>
            </a:r>
            <a:endParaRPr>
              <a:solidFill>
                <a:srgbClr val="3D3B49"/>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6df12243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6df12243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t/>
            </a:r>
            <a:endParaRPr>
              <a:solidFill>
                <a:srgbClr val="3D3B49"/>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51bd849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51bd849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t/>
            </a:r>
            <a:endParaRPr>
              <a:solidFill>
                <a:srgbClr val="3D3B49"/>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f642fb88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f642fb88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Questions : </a:t>
            </a:r>
            <a:r>
              <a:rPr lang="en"/>
              <a:t>Can JVM load two different classes with same qualified name?</a:t>
            </a:r>
            <a:endParaRPr/>
          </a:p>
          <a:p>
            <a:pPr indent="0" lvl="0" marL="0" rtl="0" algn="l">
              <a:spcBef>
                <a:spcPts val="0"/>
              </a:spcBef>
              <a:spcAft>
                <a:spcPts val="0"/>
              </a:spcAft>
              <a:buNone/>
            </a:pPr>
            <a:r>
              <a:rPr lang="en"/>
              <a:t>C</a:t>
            </a:r>
            <a:r>
              <a:rPr lang="en"/>
              <a:t>lass loaders are classes themselves. So, who loads the java.lang.ClassLoader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Except for the BootStrap ClassLoader, all ClassLoader is implemented in Java and extends java.lang.ClassLoader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class is uniquely identified by Java virtual machine by not only its fully qualified name but also in the context of ClassLoader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6c7c444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6c7c444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Static methods (in fact all methods) as well as static variables are stored in the PermGen/metaspace section of the heap.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local variable may be of a primitive type, in which case it is totally kept on the thread stack.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local variable may also be a reference to an object. In that case the reference (the local variable) is stored on the thread stack, but the object itself if stored on the heap.</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51bd849f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51bd849f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What are different regions in JVM memory?</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There are 5 regions.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Eden</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Survivor 1</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Survivor 2</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Old (or Tenured) Generation</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Perm Generation (until Java 7). From Java 8 Perm Generation has been replaced with Metaspace.</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Note: Eden, Survivor 1 and Survivor 2 are collectively called as Young Generation.</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Can you explain the purpose of each region in Java Memory?</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Eden Generation: When an object is newly constructed it’s created in Young Generation. In most of the applications, many of the objects are short-lived objects. i.e., they will die soon. Thus they will get garbage collected within the Young Generation itself</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Survivor: Objects that survive Minor GC are not directly promoted to the Old Generation. They are kept in the Survivor region for a certain number of Minor GC collections. Only if they survive a certain number of Minor GC collections, then they are promoted to Old Generation.</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Old (or Tenured) Generation: Certain objects tend to be long lived. Example: Application Context, HTTP Sessions, Caches, Connection Pools,… Those long-lived objects are promoted to the old generation.</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Perm Generation: This is the location where JVM objects such as Classes, Methods, String Interns…. are created.</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Metaspace: Starting from Java 8 Perm generation has been replaced with Metaspace for performance reasons.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a:solidFill>
                  <a:schemeClr val="dk1"/>
                </a:solidFill>
                <a:latin typeface="Calibri"/>
                <a:ea typeface="Calibri"/>
                <a:cs typeface="Calibri"/>
                <a:sym typeface="Calibri"/>
              </a:rPr>
              <a:t>What are the different types of GCs?</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There are 3 types of GCs: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Minor GC</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Major GC</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Full GC</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Minor GC: It’s also called as Scavenge GC. This is the GC, which collects garbage from the Young Generation.</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Major GC: This GC collects garbage from the Old Generation</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Full GC: This GC collects garbage from all regions i.e. Young, Old, Perm, Metaspace.</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When Major or Full GC run all application threads are paused. It’s called as stop-the-world events. In Minor GCs also stop-the-world event occurs but momentarily.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6df12243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6df12243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f642fb88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5f642fb88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D3B49"/>
                </a:solidFill>
                <a:latin typeface="Calibri"/>
                <a:ea typeface="Calibri"/>
                <a:cs typeface="Calibri"/>
                <a:sym typeface="Calibri"/>
              </a:rPr>
              <a:t>jconsole requires a fair amount of system resources, so running it on a production system can interfere with that system. You can set up jconsole so that it can be run locally and attach to a remote system, which won’t interfere with that remote system’s performance.</a:t>
            </a:r>
            <a:endParaRPr sz="1300">
              <a:solidFill>
                <a:srgbClr val="3D3B49"/>
              </a:solidFill>
              <a:latin typeface="Calibri"/>
              <a:ea typeface="Calibri"/>
              <a:cs typeface="Calibri"/>
              <a:sym typeface="Calibri"/>
            </a:endParaRPr>
          </a:p>
          <a:p>
            <a:pPr indent="0" lvl="0" marL="0" rtl="0" algn="l">
              <a:lnSpc>
                <a:spcPct val="105000"/>
              </a:lnSpc>
              <a:spcBef>
                <a:spcPts val="0"/>
              </a:spcBef>
              <a:spcAft>
                <a:spcPts val="0"/>
              </a:spcAft>
              <a:buClr>
                <a:schemeClr val="dk1"/>
              </a:buClr>
              <a:buSzPts val="770"/>
              <a:buFont typeface="Arial"/>
              <a:buNone/>
            </a:pPr>
            <a:r>
              <a:rPr lang="en" sz="1383">
                <a:solidFill>
                  <a:srgbClr val="3D3B49"/>
                </a:solidFill>
                <a:latin typeface="Calibri"/>
                <a:ea typeface="Calibri"/>
                <a:cs typeface="Calibri"/>
                <a:sym typeface="Calibri"/>
              </a:rPr>
              <a:t>starting from Java 9, JDK distributions no longer ship with Java VisualVM.</a:t>
            </a:r>
            <a:endParaRPr>
              <a:solidFill>
                <a:srgbClr val="3D3B49"/>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b51bd849f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b51bd849f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Clr>
                <a:schemeClr val="dk1"/>
              </a:buClr>
              <a:buSzPts val="1100"/>
              <a:buFont typeface="Arial"/>
              <a:buNone/>
            </a:pPr>
            <a:r>
              <a:rPr lang="en" sz="1783">
                <a:solidFill>
                  <a:srgbClr val="3D3B49"/>
                </a:solidFill>
                <a:latin typeface="Calibri"/>
                <a:ea typeface="Calibri"/>
                <a:cs typeface="Calibri"/>
                <a:sym typeface="Calibri"/>
              </a:rPr>
              <a:t>A particularly simple one is to design immutable classes: if the state of an object can never change, then no thread can ever observe the object in an inconsistent state.</a:t>
            </a:r>
            <a:endParaRPr sz="1783">
              <a:solidFill>
                <a:srgbClr val="3D3B49"/>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t/>
            </a:r>
            <a:endParaRPr sz="1783">
              <a:solidFill>
                <a:srgbClr val="3D3B49"/>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783">
                <a:solidFill>
                  <a:srgbClr val="3D3B49"/>
                </a:solidFill>
                <a:latin typeface="Calibri"/>
                <a:ea typeface="Calibri"/>
                <a:cs typeface="Calibri"/>
                <a:sym typeface="Calibri"/>
              </a:rPr>
              <a:t>No State</a:t>
            </a:r>
            <a:endParaRPr sz="1783">
              <a:solidFill>
                <a:srgbClr val="3D3B49"/>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783">
                <a:solidFill>
                  <a:srgbClr val="3D3B49"/>
                </a:solidFill>
                <a:latin typeface="Calibri"/>
                <a:ea typeface="Calibri"/>
                <a:cs typeface="Calibri"/>
                <a:sym typeface="Calibri"/>
              </a:rPr>
              <a:t>When multiple threads access the same instance or static variable, you must somehow coordinate the access to this variable. The easiest way to do this is simply by avoiding instance or static variables.</a:t>
            </a:r>
            <a:endParaRPr sz="1783">
              <a:solidFill>
                <a:srgbClr val="3D3B49"/>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t/>
            </a:r>
            <a:endParaRPr sz="1783">
              <a:solidFill>
                <a:srgbClr val="3D3B49"/>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783">
                <a:solidFill>
                  <a:srgbClr val="3D3B49"/>
                </a:solidFill>
                <a:latin typeface="Calibri"/>
                <a:ea typeface="Calibri"/>
                <a:cs typeface="Calibri"/>
                <a:sym typeface="Calibri"/>
              </a:rPr>
              <a:t>No Shared State</a:t>
            </a:r>
            <a:endParaRPr sz="1783">
              <a:solidFill>
                <a:srgbClr val="3D3B49"/>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783">
                <a:solidFill>
                  <a:srgbClr val="3D3B49"/>
                </a:solidFill>
                <a:latin typeface="Calibri"/>
                <a:ea typeface="Calibri"/>
                <a:cs typeface="Calibri"/>
                <a:sym typeface="Calibri"/>
              </a:rPr>
              <a:t>If you cannot avoid state, do not share the state. The state should only be owned by a single thread.</a:t>
            </a:r>
            <a:endParaRPr sz="1783">
              <a:solidFill>
                <a:srgbClr val="3D3B49"/>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t/>
            </a:r>
            <a:endParaRPr sz="1783">
              <a:solidFill>
                <a:srgbClr val="3D3B49"/>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783">
                <a:solidFill>
                  <a:srgbClr val="3D3B49"/>
                </a:solidFill>
                <a:latin typeface="Calibri"/>
                <a:ea typeface="Calibri"/>
                <a:cs typeface="Calibri"/>
                <a:sym typeface="Calibri"/>
              </a:rPr>
              <a:t>Synchronized Blocks</a:t>
            </a:r>
            <a:endParaRPr sz="1783">
              <a:solidFill>
                <a:srgbClr val="3D3B49"/>
              </a:solidFill>
              <a:latin typeface="Calibri"/>
              <a:ea typeface="Calibri"/>
              <a:cs typeface="Calibri"/>
              <a:sym typeface="Calibri"/>
            </a:endParaRPr>
          </a:p>
          <a:p>
            <a:pPr indent="0" lvl="0" marL="457200" rtl="0" algn="l">
              <a:lnSpc>
                <a:spcPct val="105000"/>
              </a:lnSpc>
              <a:spcBef>
                <a:spcPts val="0"/>
              </a:spcBef>
              <a:spcAft>
                <a:spcPts val="0"/>
              </a:spcAft>
              <a:buClr>
                <a:schemeClr val="dk1"/>
              </a:buClr>
              <a:buSzPts val="1100"/>
              <a:buFont typeface="Arial"/>
              <a:buNone/>
            </a:pPr>
            <a:r>
              <a:rPr lang="en" sz="1783">
                <a:solidFill>
                  <a:srgbClr val="3D3B49"/>
                </a:solidFill>
                <a:latin typeface="Calibri"/>
                <a:ea typeface="Calibri"/>
                <a:cs typeface="Calibri"/>
                <a:sym typeface="Calibri"/>
              </a:rPr>
              <a:t>If you cannot use one of the above techniques, use synchronized locks. By putting a lock inside a synchronized block, you make sure that only one thread at a time can execute this section.</a:t>
            </a:r>
            <a:endParaRPr sz="1783">
              <a:solidFill>
                <a:srgbClr val="3D3B49"/>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51bd849f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51bd849f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t/>
            </a:r>
            <a:endParaRPr sz="1050">
              <a:solidFill>
                <a:srgbClr val="222635"/>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51bd849f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51bd849f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t/>
            </a:r>
            <a:endParaRPr sz="1050">
              <a:solidFill>
                <a:srgbClr val="222635"/>
              </a:solidFill>
              <a:highlight>
                <a:srgbClr val="FFFFFF"/>
              </a:highlight>
              <a:latin typeface="Georgia"/>
              <a:ea typeface="Georgia"/>
              <a:cs typeface="Georgia"/>
              <a:sym typeface="Georgia"/>
            </a:endParaRPr>
          </a:p>
          <a:p>
            <a:pPr indent="0" lvl="0" marL="0" rtl="0" algn="l">
              <a:lnSpc>
                <a:spcPct val="105000"/>
              </a:lnSpc>
              <a:spcBef>
                <a:spcPts val="0"/>
              </a:spcBef>
              <a:spcAft>
                <a:spcPts val="0"/>
              </a:spcAft>
              <a:buClr>
                <a:schemeClr val="dk1"/>
              </a:buClr>
              <a:buSzPts val="770"/>
              <a:buFont typeface="Arial"/>
              <a:buNone/>
            </a:pPr>
            <a:r>
              <a:t/>
            </a:r>
            <a:endParaRPr sz="1050">
              <a:solidFill>
                <a:srgbClr val="222635"/>
              </a:solidFill>
              <a:highlight>
                <a:srgbClr val="FFFFFF"/>
              </a:highlight>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sz="2250">
                <a:solidFill>
                  <a:srgbClr val="2E2F30"/>
                </a:solidFill>
                <a:highlight>
                  <a:srgbClr val="EFEFEF"/>
                </a:highligh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364575" y="1491250"/>
            <a:ext cx="7398300" cy="9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750">
                <a:latin typeface="Calibri"/>
                <a:ea typeface="Calibri"/>
                <a:cs typeface="Calibri"/>
                <a:sym typeface="Calibri"/>
              </a:rPr>
              <a:t>Java Performance &amp; Concurrency: A Deep Dive</a:t>
            </a:r>
            <a:endParaRPr b="1" sz="5700">
              <a:latin typeface="Calibri"/>
              <a:ea typeface="Calibri"/>
              <a:cs typeface="Calibri"/>
              <a:sym typeface="Calibri"/>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50">
                <a:solidFill>
                  <a:schemeClr val="dk1"/>
                </a:solidFill>
                <a:latin typeface="Calibri"/>
                <a:ea typeface="Calibri"/>
                <a:cs typeface="Calibri"/>
                <a:sym typeface="Calibri"/>
              </a:rPr>
              <a:t>Understanding concurrency &amp; performance in Java</a:t>
            </a:r>
            <a:endParaRPr sz="31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CPU Bound Application</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109" name="Google Shape;109;p22"/>
          <p:cNvSpPr txBox="1"/>
          <p:nvPr>
            <p:ph idx="1" type="body"/>
          </p:nvPr>
        </p:nvSpPr>
        <p:spPr>
          <a:xfrm>
            <a:off x="311700" y="1068300"/>
            <a:ext cx="8520600" cy="3805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 sz="1483">
                <a:solidFill>
                  <a:srgbClr val="3D3B49"/>
                </a:solidFill>
                <a:latin typeface="Calibri"/>
                <a:ea typeface="Calibri"/>
                <a:cs typeface="Calibri"/>
                <a:sym typeface="Calibri"/>
              </a:rPr>
              <a:t>An application is said to be CPU bound if application throughput is limited by its CPU. By increasing CPU speed application response time can be reduced.</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lang="en" sz="1483">
                <a:solidFill>
                  <a:srgbClr val="3D3B49"/>
                </a:solidFill>
                <a:latin typeface="Calibri"/>
                <a:ea typeface="Calibri"/>
                <a:cs typeface="Calibri"/>
                <a:sym typeface="Calibri"/>
              </a:rPr>
              <a:t>Few scenarios where applications could be CPU Bound;</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lang="en" sz="1483">
                <a:solidFill>
                  <a:srgbClr val="3D3B49"/>
                </a:solidFill>
                <a:latin typeface="Calibri"/>
                <a:ea typeface="Calibri"/>
                <a:cs typeface="Calibri"/>
                <a:sym typeface="Calibri"/>
              </a:rPr>
              <a:t>Applications which are computing or processing data </a:t>
            </a:r>
            <a:r>
              <a:rPr lang="en" sz="1483">
                <a:solidFill>
                  <a:srgbClr val="3D3B49"/>
                </a:solidFill>
                <a:latin typeface="Calibri"/>
                <a:ea typeface="Calibri"/>
                <a:cs typeface="Calibri"/>
                <a:sym typeface="Calibri"/>
              </a:rPr>
              <a:t>without</a:t>
            </a:r>
            <a:r>
              <a:rPr lang="en" sz="1483">
                <a:solidFill>
                  <a:srgbClr val="3D3B49"/>
                </a:solidFill>
                <a:latin typeface="Calibri"/>
                <a:ea typeface="Calibri"/>
                <a:cs typeface="Calibri"/>
                <a:sym typeface="Calibri"/>
              </a:rPr>
              <a:t> performing IO operations. (Finance or Trading Applications),  Applications which use cache heavily and don’t perform any IO operations and Applications which are asynchronous (i.e. Non Blocking), don’t wait on external resources.</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lang="en" sz="1483">
                <a:solidFill>
                  <a:srgbClr val="3D3B49"/>
                </a:solidFill>
                <a:latin typeface="Calibri"/>
                <a:ea typeface="Calibri"/>
                <a:cs typeface="Calibri"/>
                <a:sym typeface="Calibri"/>
              </a:rPr>
              <a:t>These issues can be fixed by</a:t>
            </a:r>
            <a:endParaRPr sz="1483">
              <a:solidFill>
                <a:srgbClr val="3D3B49"/>
              </a:solidFill>
              <a:latin typeface="Calibri"/>
              <a:ea typeface="Calibri"/>
              <a:cs typeface="Calibri"/>
              <a:sym typeface="Calibri"/>
            </a:endParaRPr>
          </a:p>
          <a:p>
            <a:pPr indent="-322811" lvl="0" marL="457200" rtl="0" algn="l">
              <a:lnSpc>
                <a:spcPct val="105000"/>
              </a:lnSpc>
              <a:spcBef>
                <a:spcPts val="120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Caching precomputed values</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Performing the computation in separate background job.</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None/>
            </a:pPr>
            <a:r>
              <a:rPr lang="en" sz="1483">
                <a:solidFill>
                  <a:srgbClr val="3D3B49"/>
                </a:solidFill>
                <a:latin typeface="Calibri"/>
                <a:ea typeface="Calibri"/>
                <a:cs typeface="Calibri"/>
                <a:sym typeface="Calibri"/>
              </a:rPr>
              <a:t>In CPU bound applications thread Pool size should be equal number of cpus on the box. Adding more threads would interrupt request processing due to thread context switching and also increases response time.</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1200"/>
              </a:spcAft>
              <a:buNone/>
            </a:pPr>
            <a:r>
              <a:t/>
            </a:r>
            <a:endParaRPr sz="1483">
              <a:solidFill>
                <a:srgbClr val="3D3B4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IO Bound Application</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115" name="Google Shape;115;p23"/>
          <p:cNvSpPr txBox="1"/>
          <p:nvPr>
            <p:ph idx="1" type="body"/>
          </p:nvPr>
        </p:nvSpPr>
        <p:spPr>
          <a:xfrm>
            <a:off x="311700" y="1068300"/>
            <a:ext cx="8520600" cy="3805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 sz="1483">
                <a:solidFill>
                  <a:srgbClr val="3D3B49"/>
                </a:solidFill>
                <a:latin typeface="Calibri"/>
                <a:ea typeface="Calibri"/>
                <a:cs typeface="Calibri"/>
                <a:sym typeface="Calibri"/>
              </a:rPr>
              <a:t>An application is said to be IO bound if application throughput is limited by its IO or network operations and increasing CPU speed does not bring down application response times. Most applications are IO bound due to the CRUD operation in most applications Performance tuning or scaling IO bound applications is a difficult job due to its dependency on other systems downstream.</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lang="en" sz="1483">
                <a:solidFill>
                  <a:srgbClr val="3D3B49"/>
                </a:solidFill>
                <a:latin typeface="Calibri"/>
                <a:ea typeface="Calibri"/>
                <a:cs typeface="Calibri"/>
                <a:sym typeface="Calibri"/>
              </a:rPr>
              <a:t>Few scenarios where applications could be IO Bound</a:t>
            </a:r>
            <a:endParaRPr sz="1483">
              <a:solidFill>
                <a:srgbClr val="3D3B49"/>
              </a:solidFill>
              <a:latin typeface="Calibri"/>
              <a:ea typeface="Calibri"/>
              <a:cs typeface="Calibri"/>
              <a:sym typeface="Calibri"/>
            </a:endParaRPr>
          </a:p>
          <a:p>
            <a:pPr indent="-322811" lvl="0" marL="457200" rtl="0" algn="l">
              <a:lnSpc>
                <a:spcPct val="105000"/>
              </a:lnSpc>
              <a:spcBef>
                <a:spcPts val="120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Applications which are depended on database and perform CRUD operations</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Applications which consume drown stream web services for performing its operations</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1200"/>
              </a:spcAft>
              <a:buNone/>
            </a:pPr>
            <a:r>
              <a:rPr lang="en" sz="1483">
                <a:solidFill>
                  <a:srgbClr val="3D3B49"/>
                </a:solidFill>
                <a:latin typeface="Calibri"/>
                <a:ea typeface="Calibri"/>
                <a:cs typeface="Calibri"/>
                <a:sym typeface="Calibri"/>
              </a:rPr>
              <a:t>Determining thread pool size of IO bound application is lot more complicated and depends on response time of </a:t>
            </a:r>
            <a:r>
              <a:rPr lang="en" sz="1483">
                <a:solidFill>
                  <a:srgbClr val="3D3B49"/>
                </a:solidFill>
                <a:latin typeface="Calibri"/>
                <a:ea typeface="Calibri"/>
                <a:cs typeface="Calibri"/>
                <a:sym typeface="Calibri"/>
              </a:rPr>
              <a:t>downstream</a:t>
            </a:r>
            <a:r>
              <a:rPr lang="en" sz="1483">
                <a:solidFill>
                  <a:srgbClr val="3D3B49"/>
                </a:solidFill>
                <a:latin typeface="Calibri"/>
                <a:ea typeface="Calibri"/>
                <a:cs typeface="Calibri"/>
                <a:sym typeface="Calibri"/>
              </a:rPr>
              <a:t> systems, since a thread is blocked until other system responds. We would have to increase the number of threads to better utilise CPU</a:t>
            </a:r>
            <a:endParaRPr sz="1483">
              <a:solidFill>
                <a:srgbClr val="3D3B4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Basics of </a:t>
            </a:r>
            <a:r>
              <a:rPr lang="en" sz="3744">
                <a:solidFill>
                  <a:srgbClr val="3D3B49"/>
                </a:solidFill>
                <a:highlight>
                  <a:srgbClr val="FFFFFF"/>
                </a:highlight>
                <a:latin typeface="Calibri"/>
                <a:ea typeface="Calibri"/>
                <a:cs typeface="Calibri"/>
                <a:sym typeface="Calibri"/>
              </a:rPr>
              <a:t>Java Concurrency</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121" name="Google Shape;121;p24"/>
          <p:cNvSpPr txBox="1"/>
          <p:nvPr>
            <p:ph idx="1" type="body"/>
          </p:nvPr>
        </p:nvSpPr>
        <p:spPr>
          <a:xfrm>
            <a:off x="311700" y="1068300"/>
            <a:ext cx="8520600" cy="3509100"/>
          </a:xfrm>
          <a:prstGeom prst="rect">
            <a:avLst/>
          </a:prstGeom>
        </p:spPr>
        <p:txBody>
          <a:bodyPr anchorCtr="0" anchor="t" bIns="91425" lIns="91425" spcFirstLastPara="1" rIns="91425" wrap="square" tIns="91425">
            <a:noAutofit/>
          </a:bodyPr>
          <a:lstStyle/>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Writing correct programs is hard; writing correct concurrent programs is harder.</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Multithreading is just one way to achieve concurrency in Java.</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Concurrency is a great solution for building high-performance modern applications for a variety of reasons.</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Concurrency allows your program to avoid blocking user operations.</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Concurrency provides one of the easiest ways take advantage of multi core systems.</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1200"/>
              </a:spcAft>
              <a:buClr>
                <a:schemeClr val="dk1"/>
              </a:buClr>
              <a:buSzPts val="770"/>
              <a:buFont typeface="Arial"/>
              <a:buNone/>
            </a:pPr>
            <a:r>
              <a:t/>
            </a:r>
            <a:endParaRPr sz="1260">
              <a:solidFill>
                <a:srgbClr val="3D3B49"/>
              </a:solidFill>
              <a:highlight>
                <a:srgbClr val="FFFFFF"/>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Executors and Thread Pools</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127" name="Google Shape;127;p25"/>
          <p:cNvSpPr txBox="1"/>
          <p:nvPr>
            <p:ph idx="1" type="body"/>
          </p:nvPr>
        </p:nvSpPr>
        <p:spPr>
          <a:xfrm>
            <a:off x="311700" y="1068300"/>
            <a:ext cx="8520600" cy="3509100"/>
          </a:xfrm>
          <a:prstGeom prst="rect">
            <a:avLst/>
          </a:prstGeom>
        </p:spPr>
        <p:txBody>
          <a:bodyPr anchorCtr="0" anchor="t" bIns="91425" lIns="91425" spcFirstLastPara="1" rIns="91425" wrap="square" tIns="91425">
            <a:noAutofit/>
          </a:bodyPr>
          <a:lstStyle/>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Threads require some resources to start, and they are stopped after the task is done.</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For applications with many tasks, you would want to queue up tasks instead of creating more threads. </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The ExecutorService class allows us to create a certain number of threads and distribute tasks among the threads.</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Future is used to represent the result of an asynchronous operation.</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1200"/>
              </a:spcAft>
              <a:buClr>
                <a:schemeClr val="dk1"/>
              </a:buClr>
              <a:buSzPts val="770"/>
              <a:buFont typeface="Arial"/>
              <a:buNone/>
            </a:pPr>
            <a:r>
              <a:t/>
            </a:r>
            <a:endParaRPr sz="1260">
              <a:solidFill>
                <a:srgbClr val="3D3B49"/>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How many threads?</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133" name="Google Shape;133;p26"/>
          <p:cNvSpPr txBox="1"/>
          <p:nvPr>
            <p:ph idx="1" type="body"/>
          </p:nvPr>
        </p:nvSpPr>
        <p:spPr>
          <a:xfrm>
            <a:off x="311700" y="1068300"/>
            <a:ext cx="8520600" cy="3509100"/>
          </a:xfrm>
          <a:prstGeom prst="rect">
            <a:avLst/>
          </a:prstGeom>
        </p:spPr>
        <p:txBody>
          <a:bodyPr anchorCtr="0" anchor="t" bIns="91425" lIns="91425" spcFirstLastPara="1" rIns="91425" wrap="square" tIns="91425">
            <a:noAutofit/>
          </a:bodyPr>
          <a:lstStyle/>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We have determined that the maximum number should be bounded to not cause resource exhaustion. This includes all types of resources, memory (stack and heap), open file handles, open TCP connections, the number of connections a remote database can handle, and any other finite resource.</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If the threads are CPU bound instead of IO bound, then the number of physical cores should be considered finite, and perhaps no more than one thread per core should be created.</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This all depends on the work the application is doing. A user should run load tests using various pool sizes, and a realistic mix of requests. Each time increasing their thread pool size until breaking point. This makes it possible to find the upper bound, for when resources are exhausted</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1200"/>
              </a:spcAft>
              <a:buClr>
                <a:schemeClr val="dk1"/>
              </a:buClr>
              <a:buSzPts val="770"/>
              <a:buFont typeface="Arial"/>
              <a:buNone/>
            </a:pPr>
            <a:r>
              <a:t/>
            </a:r>
            <a:endParaRPr sz="1260">
              <a:solidFill>
                <a:srgbClr val="3D3B49"/>
              </a:solidFill>
              <a:highlight>
                <a:srgbClr val="FFFFFF"/>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Measure, Don’t assume</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139" name="Google Shape;139;p27"/>
          <p:cNvSpPr txBox="1"/>
          <p:nvPr>
            <p:ph idx="1" type="body"/>
          </p:nvPr>
        </p:nvSpPr>
        <p:spPr>
          <a:xfrm>
            <a:off x="311700" y="1068300"/>
            <a:ext cx="8520600" cy="3509100"/>
          </a:xfrm>
          <a:prstGeom prst="rect">
            <a:avLst/>
          </a:prstGeom>
        </p:spPr>
        <p:txBody>
          <a:bodyPr anchorCtr="0" anchor="t" bIns="91425" lIns="91425" spcFirstLastPara="1" rIns="91425" wrap="square" tIns="91425">
            <a:noAutofit/>
          </a:bodyPr>
          <a:lstStyle/>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In web applications, thread pool size decides the number of concurrent requests that can be taken care of at any given time.</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In the event that a web application gets a greater number of requests than thread pool size, overabundance requests are either queued or rejected.</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The average number of threads in a system (Threads) is equal to the average number of request arrival rate (Request per sec), multiplied by the average response time (Response time).</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In case of CPU bound tasks , NumberOfCores + 1 threads. Your </a:t>
            </a:r>
            <a:r>
              <a:rPr lang="en" sz="1483">
                <a:solidFill>
                  <a:srgbClr val="3D3B49"/>
                </a:solidFill>
                <a:latin typeface="Calibri"/>
                <a:ea typeface="Calibri"/>
                <a:cs typeface="Calibri"/>
                <a:sym typeface="Calibri"/>
              </a:rPr>
              <a:t>wait Time</a:t>
            </a:r>
            <a:r>
              <a:rPr lang="en" sz="1483">
                <a:solidFill>
                  <a:srgbClr val="3D3B49"/>
                </a:solidFill>
                <a:latin typeface="Calibri"/>
                <a:ea typeface="Calibri"/>
                <a:cs typeface="Calibri"/>
                <a:sym typeface="Calibri"/>
              </a:rPr>
              <a:t> is 0 in this</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For IO bound tasks, Ideal thread Count= Number of Cores * [ 1+ (wait time/CPU time)]   (wait time/CPU time) this is called the blocking </a:t>
            </a:r>
            <a:r>
              <a:rPr lang="en" sz="1483">
                <a:solidFill>
                  <a:srgbClr val="3D3B49"/>
                </a:solidFill>
                <a:latin typeface="Calibri"/>
                <a:ea typeface="Calibri"/>
                <a:cs typeface="Calibri"/>
                <a:sym typeface="Calibri"/>
              </a:rPr>
              <a:t>coefficient</a:t>
            </a:r>
            <a:r>
              <a:rPr lang="en" sz="1483">
                <a:solidFill>
                  <a:srgbClr val="3D3B49"/>
                </a:solidFill>
                <a:latin typeface="Calibri"/>
                <a:ea typeface="Calibri"/>
                <a:cs typeface="Calibri"/>
                <a:sym typeface="Calibri"/>
              </a:rPr>
              <a:t>.</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1200"/>
              </a:spcAft>
              <a:buClr>
                <a:schemeClr val="dk1"/>
              </a:buClr>
              <a:buSzPts val="770"/>
              <a:buFont typeface="Arial"/>
              <a:buNone/>
            </a:pPr>
            <a:r>
              <a:t/>
            </a:r>
            <a:endParaRPr sz="1260">
              <a:solidFill>
                <a:srgbClr val="3D3B49"/>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Latency vs Throughput</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145" name="Google Shape;145;p28"/>
          <p:cNvSpPr txBox="1"/>
          <p:nvPr>
            <p:ph idx="1" type="body"/>
          </p:nvPr>
        </p:nvSpPr>
        <p:spPr>
          <a:xfrm>
            <a:off x="311700" y="1068300"/>
            <a:ext cx="8520600" cy="3509100"/>
          </a:xfrm>
          <a:prstGeom prst="rect">
            <a:avLst/>
          </a:prstGeom>
        </p:spPr>
        <p:txBody>
          <a:bodyPr anchorCtr="0" anchor="t" bIns="91425" lIns="91425" spcFirstLastPara="1" rIns="91425" wrap="square" tIns="91425">
            <a:noAutofit/>
          </a:bodyPr>
          <a:lstStyle/>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Latency is the amount of time it takes to complete an operation and indicates how long it takes for data packets to travel from one point in a system to another. This concept is measured in units of time.</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rPr lang="en" sz="1483">
                <a:solidFill>
                  <a:srgbClr val="3D3B49"/>
                </a:solidFill>
                <a:latin typeface="Calibri"/>
                <a:ea typeface="Calibri"/>
                <a:cs typeface="Calibri"/>
                <a:sym typeface="Calibri"/>
              </a:rPr>
              <a:t>When it comes to latency, the lower the latency, the better ­­— meaning as close to 0 as possible.</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Throughput is the measurement of the rate at which data is processed and transferred from one location to another in a given timeframe. Throughput is measured in bits per second (bps) including megabits per second (Mbps) or gigabits per second (Gbps). Having a higher throughput is ideal as this means the system is capable of processing more data at a time, enhancing system performance.</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Latency and throughput have an inverse relationship – higher latency negatively impacts throughput.</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rPr lang="en" sz="1483">
                <a:solidFill>
                  <a:srgbClr val="3D3B49"/>
                </a:solidFill>
                <a:latin typeface="Calibri"/>
                <a:ea typeface="Calibri"/>
                <a:cs typeface="Calibri"/>
                <a:sym typeface="Calibri"/>
              </a:rPr>
              <a:t> But higher bandwidth does not directly reduce latency or guarantee higher throughput.</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1200"/>
              </a:spcAft>
              <a:buClr>
                <a:schemeClr val="dk1"/>
              </a:buClr>
              <a:buSzPts val="770"/>
              <a:buFont typeface="Arial"/>
              <a:buNone/>
            </a:pPr>
            <a:r>
              <a:t/>
            </a:r>
            <a:endParaRPr sz="1260">
              <a:solidFill>
                <a:srgbClr val="3D3B49"/>
              </a:solidFill>
              <a:highlight>
                <a:srgbClr val="FFFFFF"/>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Little’s Law</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151" name="Google Shape;151;p29"/>
          <p:cNvSpPr txBox="1"/>
          <p:nvPr>
            <p:ph idx="1" type="body"/>
          </p:nvPr>
        </p:nvSpPr>
        <p:spPr>
          <a:xfrm>
            <a:off x="311700" y="1068300"/>
            <a:ext cx="8520600" cy="3684900"/>
          </a:xfrm>
          <a:prstGeom prst="rect">
            <a:avLst/>
          </a:prstGeom>
        </p:spPr>
        <p:txBody>
          <a:bodyPr anchorCtr="0" anchor="t" bIns="91425" lIns="91425" spcFirstLastPara="1" rIns="91425" wrap="square" tIns="91425">
            <a:noAutofit/>
          </a:bodyPr>
          <a:lstStyle/>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Littles law is truly amazing in its simplicity and can be used to describe the most complex of systems including resources within those systems.</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322811" lvl="0" marL="457200" rtl="0" algn="l">
              <a:lnSpc>
                <a:spcPct val="105000"/>
              </a:lnSpc>
              <a:spcBef>
                <a:spcPts val="0"/>
              </a:spcBef>
              <a:spcAft>
                <a:spcPts val="0"/>
              </a:spcAft>
              <a:buClr>
                <a:srgbClr val="3D3B49"/>
              </a:buClr>
              <a:buSzPts val="1484"/>
              <a:buFont typeface="Calibri"/>
              <a:buChar char="❏"/>
            </a:pPr>
            <a:r>
              <a:rPr lang="en" sz="1483">
                <a:solidFill>
                  <a:srgbClr val="3D3B49"/>
                </a:solidFill>
                <a:latin typeface="Calibri"/>
                <a:ea typeface="Calibri"/>
                <a:cs typeface="Calibri"/>
                <a:sym typeface="Calibri"/>
              </a:rPr>
              <a:t>The law states that the average number of customers in a system (over some time interval), N, is equal to their average arrival rate, X, multiplied by their average time in the system, R.</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1200"/>
              </a:spcAft>
              <a:buClr>
                <a:schemeClr val="dk1"/>
              </a:buClr>
              <a:buSzPts val="770"/>
              <a:buFont typeface="Arial"/>
              <a:buNone/>
            </a:pPr>
            <a:r>
              <a:t/>
            </a:r>
            <a:endParaRPr sz="1260">
              <a:solidFill>
                <a:srgbClr val="3D3B49"/>
              </a:solidFill>
              <a:highlight>
                <a:srgbClr val="FFFFFF"/>
              </a:highlight>
              <a:latin typeface="Calibri"/>
              <a:ea typeface="Calibri"/>
              <a:cs typeface="Calibri"/>
              <a:sym typeface="Calibri"/>
            </a:endParaRPr>
          </a:p>
        </p:txBody>
      </p:sp>
      <p:pic>
        <p:nvPicPr>
          <p:cNvPr id="152" name="Google Shape;152;p29"/>
          <p:cNvPicPr preferRelativeResize="0"/>
          <p:nvPr/>
        </p:nvPicPr>
        <p:blipFill>
          <a:blip r:embed="rId3">
            <a:alphaModFix/>
          </a:blip>
          <a:stretch>
            <a:fillRect/>
          </a:stretch>
        </p:blipFill>
        <p:spPr>
          <a:xfrm>
            <a:off x="2316225" y="2482925"/>
            <a:ext cx="5176400" cy="2719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50">
                <a:latin typeface="Calibri"/>
                <a:ea typeface="Calibri"/>
                <a:cs typeface="Calibri"/>
                <a:sym typeface="Calibri"/>
              </a:rPr>
              <a:t>Basics of Java Runtime</a:t>
            </a:r>
            <a:endParaRPr sz="3350">
              <a:latin typeface="Calibri"/>
              <a:ea typeface="Calibri"/>
              <a:cs typeface="Calibri"/>
              <a:sym typeface="Calibri"/>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Java class file and Bytecode</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Every class is loaded by a class loader-  Bootstrap class loader, Extension class loader and Application class loader</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Principles of Class Loading- Visibility, Uniqueness and Parent Delegation</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After a class is located and its initial in-memory representation created in the JVM process, it is verified, prepared, resolved, and initialized.</a:t>
            </a:r>
            <a:endParaRPr>
              <a:solidFill>
                <a:schemeClr val="dk1"/>
              </a:solidFill>
              <a:latin typeface="Calibri"/>
              <a:ea typeface="Calibri"/>
              <a:cs typeface="Calibri"/>
              <a:sym typeface="Calibri"/>
            </a:endParaRPr>
          </a:p>
          <a:p>
            <a:pPr indent="0" lvl="0" marL="457200" rtl="0" algn="l">
              <a:spcBef>
                <a:spcPts val="1200"/>
              </a:spcBef>
              <a:spcAft>
                <a:spcPts val="120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50">
                <a:latin typeface="Calibri"/>
                <a:ea typeface="Calibri"/>
                <a:cs typeface="Calibri"/>
                <a:sym typeface="Calibri"/>
              </a:rPr>
              <a:t>Java Memory Model </a:t>
            </a:r>
            <a:endParaRPr sz="3350">
              <a:latin typeface="Calibri"/>
              <a:ea typeface="Calibri"/>
              <a:cs typeface="Calibri"/>
              <a:sym typeface="Calibri"/>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alibri"/>
              <a:buChar char="❏"/>
            </a:pPr>
            <a:r>
              <a:rPr lang="en">
                <a:latin typeface="Calibri"/>
                <a:ea typeface="Calibri"/>
                <a:cs typeface="Calibri"/>
                <a:sym typeface="Calibri"/>
              </a:rPr>
              <a:t>Before JIT compilation (Java 1.2/1.3), the language was only interpreted, not compiled, and thus very slow.</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Method area</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Heap</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Stack</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PC register</a:t>
            </a:r>
            <a:endParaRPr>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a:latin typeface="Calibri"/>
                <a:ea typeface="Calibri"/>
                <a:cs typeface="Calibri"/>
                <a:sym typeface="Calibri"/>
              </a:rPr>
              <a:t>Native method stack</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50">
                <a:latin typeface="Calibri"/>
                <a:ea typeface="Calibri"/>
                <a:cs typeface="Calibri"/>
                <a:sym typeface="Calibri"/>
              </a:rPr>
              <a:t>GC Algorithms</a:t>
            </a:r>
            <a:endParaRPr sz="3350">
              <a:latin typeface="Calibri"/>
              <a:ea typeface="Calibri"/>
              <a:cs typeface="Calibri"/>
              <a:sym typeface="Calibri"/>
            </a:endParaRPr>
          </a:p>
        </p:txBody>
      </p:sp>
      <p:sp>
        <p:nvSpPr>
          <p:cNvPr id="73" name="Google Shape;73;p16"/>
          <p:cNvSpPr txBox="1"/>
          <p:nvPr>
            <p:ph idx="1" type="body"/>
          </p:nvPr>
        </p:nvSpPr>
        <p:spPr>
          <a:xfrm>
            <a:off x="311700" y="1077375"/>
            <a:ext cx="8520600" cy="3805200"/>
          </a:xfrm>
          <a:prstGeom prst="rect">
            <a:avLst/>
          </a:prstGeom>
        </p:spPr>
        <p:txBody>
          <a:bodyPr anchorCtr="0" anchor="t" bIns="91425" lIns="91425" spcFirstLastPara="1" rIns="91425" wrap="square" tIns="91425">
            <a:noAutofit/>
          </a:bodyPr>
          <a:lstStyle/>
          <a:p>
            <a:pPr indent="-312737" lvl="0" marL="457200" rtl="0" algn="l">
              <a:lnSpc>
                <a:spcPct val="100000"/>
              </a:lnSpc>
              <a:spcBef>
                <a:spcPts val="0"/>
              </a:spcBef>
              <a:spcAft>
                <a:spcPts val="0"/>
              </a:spcAft>
              <a:buSzPts val="1325"/>
              <a:buFont typeface="Calibri"/>
              <a:buChar char="❏"/>
            </a:pPr>
            <a:r>
              <a:rPr b="1" lang="en" sz="1325">
                <a:latin typeface="Calibri"/>
                <a:ea typeface="Calibri"/>
                <a:cs typeface="Calibri"/>
                <a:sym typeface="Calibri"/>
              </a:rPr>
              <a:t>Serial: </a:t>
            </a:r>
            <a:r>
              <a:rPr lang="en" sz="1325">
                <a:latin typeface="Calibri"/>
                <a:ea typeface="Calibri"/>
                <a:cs typeface="Calibri"/>
                <a:sym typeface="Calibri"/>
              </a:rPr>
              <a:t>The serial collector uses a single thread to perform all garbage collection work. It is best-suited to single processor machines because it cannot take advantage of multiprocessor hardware. It’s enabled with the option -XX:+UseSerialGC.</a:t>
            </a:r>
            <a:endParaRPr sz="1325">
              <a:latin typeface="Calibri"/>
              <a:ea typeface="Calibri"/>
              <a:cs typeface="Calibri"/>
              <a:sym typeface="Calibri"/>
            </a:endParaRPr>
          </a:p>
          <a:p>
            <a:pPr indent="-312737" lvl="0" marL="457200" rtl="0" algn="l">
              <a:lnSpc>
                <a:spcPct val="100000"/>
              </a:lnSpc>
              <a:spcBef>
                <a:spcPts val="0"/>
              </a:spcBef>
              <a:spcAft>
                <a:spcPts val="0"/>
              </a:spcAft>
              <a:buSzPts val="1325"/>
              <a:buFont typeface="Calibri"/>
              <a:buChar char="❏"/>
            </a:pPr>
            <a:r>
              <a:rPr b="1" lang="en" sz="1325">
                <a:latin typeface="Calibri"/>
                <a:ea typeface="Calibri"/>
                <a:cs typeface="Calibri"/>
                <a:sym typeface="Calibri"/>
              </a:rPr>
              <a:t>Parallel:</a:t>
            </a:r>
            <a:r>
              <a:rPr lang="en" sz="1325">
                <a:latin typeface="Calibri"/>
                <a:ea typeface="Calibri"/>
                <a:cs typeface="Calibri"/>
                <a:sym typeface="Calibri"/>
              </a:rPr>
              <a:t> The parallel collector (also known as the throughput collector) performs minor collections in parallel, which can significantly reduce garbage collection overhead. It is intended for applications with medium-sized to large-sized data sets that are run on multiprocessor or multithreaded hardware. It’s enabled with the option -XX:+UseParallelGC.</a:t>
            </a:r>
            <a:endParaRPr sz="1325">
              <a:latin typeface="Calibri"/>
              <a:ea typeface="Calibri"/>
              <a:cs typeface="Calibri"/>
              <a:sym typeface="Calibri"/>
            </a:endParaRPr>
          </a:p>
          <a:p>
            <a:pPr indent="-312737" lvl="0" marL="457200" rtl="0" algn="l">
              <a:lnSpc>
                <a:spcPct val="100000"/>
              </a:lnSpc>
              <a:spcBef>
                <a:spcPts val="0"/>
              </a:spcBef>
              <a:spcAft>
                <a:spcPts val="0"/>
              </a:spcAft>
              <a:buSzPts val="1325"/>
              <a:buFont typeface="Calibri"/>
              <a:buChar char="❏"/>
            </a:pPr>
            <a:r>
              <a:rPr b="1" lang="en" sz="1325">
                <a:latin typeface="Calibri"/>
                <a:ea typeface="Calibri"/>
                <a:cs typeface="Calibri"/>
                <a:sym typeface="Calibri"/>
              </a:rPr>
              <a:t>CMS:</a:t>
            </a:r>
            <a:r>
              <a:rPr lang="en" sz="1325">
                <a:latin typeface="Calibri"/>
                <a:ea typeface="Calibri"/>
                <a:cs typeface="Calibri"/>
                <a:sym typeface="Calibri"/>
              </a:rPr>
              <a:t> The mostly concurrent collector performs most of its work concurrently (for example, while the application is still running) to keep garbage collection pauses short. It is designed for applications with medium-sized to large-sized data sets in which response time is more important than overall throughput because the techniques used to minimize pauses can reduce application performance. It’s enabled with the option -XX:+UseConcMarkSweepGC</a:t>
            </a:r>
            <a:endParaRPr sz="1325">
              <a:latin typeface="Calibri"/>
              <a:ea typeface="Calibri"/>
              <a:cs typeface="Calibri"/>
              <a:sym typeface="Calibri"/>
            </a:endParaRPr>
          </a:p>
          <a:p>
            <a:pPr indent="-312737" lvl="0" marL="457200" rtl="0" algn="l">
              <a:lnSpc>
                <a:spcPct val="100000"/>
              </a:lnSpc>
              <a:spcBef>
                <a:spcPts val="0"/>
              </a:spcBef>
              <a:spcAft>
                <a:spcPts val="0"/>
              </a:spcAft>
              <a:buSzPts val="1325"/>
              <a:buFont typeface="Calibri"/>
              <a:buChar char="❏"/>
            </a:pPr>
            <a:r>
              <a:rPr b="1" lang="en" sz="1325">
                <a:latin typeface="Calibri"/>
                <a:ea typeface="Calibri"/>
                <a:cs typeface="Calibri"/>
                <a:sym typeface="Calibri"/>
              </a:rPr>
              <a:t>G1:</a:t>
            </a:r>
            <a:r>
              <a:rPr lang="en" sz="1325">
                <a:latin typeface="Calibri"/>
                <a:ea typeface="Calibri"/>
                <a:cs typeface="Calibri"/>
                <a:sym typeface="Calibri"/>
              </a:rPr>
              <a:t> G1 is the latest garbage collector, targeted for multi-processor machines with large memories. It meets garbage collection (GC) pause time goals with high probability while achieving high throughput. Whole-heap operations, such as global marking, are performed concurrently with the application threads. It’s enabled with the option -XX:+UseG1GC</a:t>
            </a:r>
            <a:endParaRPr sz="1325">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50">
                <a:latin typeface="Calibri"/>
                <a:ea typeface="Calibri"/>
                <a:cs typeface="Calibri"/>
                <a:sym typeface="Calibri"/>
              </a:rPr>
              <a:t>Java 8 Memory Switch</a:t>
            </a:r>
            <a:endParaRPr sz="3350">
              <a:latin typeface="Calibri"/>
              <a:ea typeface="Calibri"/>
              <a:cs typeface="Calibri"/>
              <a:sym typeface="Calibri"/>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Font typeface="Calibri"/>
              <a:buChar char="❏"/>
            </a:pPr>
            <a:r>
              <a:rPr lang="en">
                <a:latin typeface="Calibri"/>
                <a:ea typeface="Calibri"/>
                <a:cs typeface="Calibri"/>
                <a:sym typeface="Calibri"/>
              </a:rPr>
              <a:t>–Xms: This memory switch is used to set the initial heap size at the time of starting the JVM.</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–Xmx: This memory switch is used to set the maximum size of the heap.</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–Xmn: This memory switch is used to set the size of the young generation; after setting this size, rest spaces go into the old generation.</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-Xss : determines the amount of memory allocated for each thread's method call stack</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-XX:MetaspaceSize : </a:t>
            </a:r>
            <a:r>
              <a:rPr lang="en">
                <a:latin typeface="Calibri"/>
                <a:ea typeface="Calibri"/>
                <a:cs typeface="Calibri"/>
                <a:sym typeface="Calibri"/>
              </a:rPr>
              <a:t>This memory switch is used to set the initial size of metaspace memory.</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–XX:SurvivorRatio: This memory switch is used to set the ratio of survivor space and Eden space.</a:t>
            </a:r>
            <a:endParaRPr>
              <a:latin typeface="Calibri"/>
              <a:ea typeface="Calibri"/>
              <a:cs typeface="Calibri"/>
              <a:sym typeface="Calibri"/>
            </a:endParaRPr>
          </a:p>
          <a:p>
            <a:pPr indent="-325755" lvl="0" marL="457200" rtl="0" algn="l">
              <a:spcBef>
                <a:spcPts val="0"/>
              </a:spcBef>
              <a:spcAft>
                <a:spcPts val="0"/>
              </a:spcAft>
              <a:buSzPct val="100000"/>
              <a:buFont typeface="Calibri"/>
              <a:buChar char="❏"/>
            </a:pPr>
            <a:r>
              <a:rPr lang="en">
                <a:latin typeface="Calibri"/>
                <a:ea typeface="Calibri"/>
                <a:cs typeface="Calibri"/>
                <a:sym typeface="Calibri"/>
              </a:rPr>
              <a:t>–XX:NewRatio: This memory switch is used to provide the old and new generation size ratio.</a:t>
            </a:r>
            <a:endParaRPr>
              <a:latin typeface="Calibri"/>
              <a:ea typeface="Calibri"/>
              <a:cs typeface="Calibri"/>
              <a:sym typeface="Calibri"/>
            </a:endParaRPr>
          </a:p>
          <a:p>
            <a:pPr indent="0" lvl="0" marL="457200" rtl="0" algn="l">
              <a:spcBef>
                <a:spcPts val="1200"/>
              </a:spcBef>
              <a:spcAft>
                <a:spcPts val="0"/>
              </a:spcAft>
              <a:buNone/>
            </a:pPr>
            <a:r>
              <a:t/>
            </a:r>
            <a:endParaRPr>
              <a:latin typeface="Calibri"/>
              <a:ea typeface="Calibri"/>
              <a:cs typeface="Calibri"/>
              <a:sym typeface="Calibri"/>
            </a:endParaRPr>
          </a:p>
          <a:p>
            <a:pPr indent="0" lvl="0" marL="457200" rtl="0" algn="l">
              <a:spcBef>
                <a:spcPts val="1200"/>
              </a:spcBef>
              <a:spcAft>
                <a:spcPts val="120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Java Monitoring Tools</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85" name="Google Shape;85;p18"/>
          <p:cNvSpPr txBox="1"/>
          <p:nvPr>
            <p:ph idx="1" type="body"/>
          </p:nvPr>
        </p:nvSpPr>
        <p:spPr>
          <a:xfrm>
            <a:off x="311700" y="1068300"/>
            <a:ext cx="8520600" cy="3509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542">
                <a:solidFill>
                  <a:srgbClr val="3D3B49"/>
                </a:solidFill>
                <a:highlight>
                  <a:srgbClr val="FFFFFF"/>
                </a:highlight>
                <a:latin typeface="Calibri"/>
                <a:ea typeface="Calibri"/>
                <a:cs typeface="Calibri"/>
                <a:sym typeface="Calibri"/>
              </a:rPr>
              <a:t>To gain insight into the JVM itself, Java monitoring tools are required. These tools come with the JDK:</a:t>
            </a:r>
            <a:endParaRPr sz="1542">
              <a:solidFill>
                <a:srgbClr val="3D3B49"/>
              </a:solidFill>
              <a:highlight>
                <a:srgbClr val="FFFFFF"/>
              </a:highlight>
              <a:latin typeface="Calibri"/>
              <a:ea typeface="Calibri"/>
              <a:cs typeface="Calibri"/>
              <a:sym typeface="Calibri"/>
            </a:endParaRPr>
          </a:p>
          <a:p>
            <a:pPr indent="0" lvl="0" marL="0" rtl="0" algn="l">
              <a:lnSpc>
                <a:spcPct val="105000"/>
              </a:lnSpc>
              <a:spcBef>
                <a:spcPts val="1200"/>
              </a:spcBef>
              <a:spcAft>
                <a:spcPts val="0"/>
              </a:spcAft>
              <a:buSzPts val="770"/>
              <a:buNone/>
            </a:pPr>
            <a:r>
              <a:rPr b="1" lang="en" sz="1542">
                <a:solidFill>
                  <a:schemeClr val="dk1"/>
                </a:solidFill>
                <a:latin typeface="Calibri"/>
                <a:ea typeface="Calibri"/>
                <a:cs typeface="Calibri"/>
                <a:sym typeface="Calibri"/>
              </a:rPr>
              <a:t>Jcmd : </a:t>
            </a:r>
            <a:r>
              <a:rPr lang="en" sz="1542">
                <a:solidFill>
                  <a:srgbClr val="3D3B49"/>
                </a:solidFill>
                <a:highlight>
                  <a:srgbClr val="FFFFFF"/>
                </a:highlight>
                <a:latin typeface="Calibri"/>
                <a:ea typeface="Calibri"/>
                <a:cs typeface="Calibri"/>
                <a:sym typeface="Calibri"/>
              </a:rPr>
              <a:t>Prints basic class, thread, and JVM information for a Java process. This is suitable for use in scripts;</a:t>
            </a:r>
            <a:endParaRPr sz="1542">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rPr b="1" lang="en" sz="1564">
                <a:solidFill>
                  <a:srgbClr val="3D3B49"/>
                </a:solidFill>
                <a:latin typeface="Calibri"/>
                <a:ea typeface="Calibri"/>
                <a:cs typeface="Calibri"/>
                <a:sym typeface="Calibri"/>
              </a:rPr>
              <a:t>Jmap : </a:t>
            </a:r>
            <a:r>
              <a:rPr lang="en" sz="1564">
                <a:solidFill>
                  <a:srgbClr val="3D3B49"/>
                </a:solidFill>
                <a:latin typeface="Calibri"/>
                <a:ea typeface="Calibri"/>
                <a:cs typeface="Calibri"/>
                <a:sym typeface="Calibri"/>
              </a:rPr>
              <a:t>Provides heap dumps and other information about JVM memory usage. Suitable for scripting, though the heap dumps must be used in a post processing tool.</a:t>
            </a:r>
            <a:endParaRPr sz="1564">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rPr b="1" lang="en" sz="1564">
                <a:solidFill>
                  <a:srgbClr val="3D3B49"/>
                </a:solidFill>
                <a:latin typeface="Calibri"/>
                <a:ea typeface="Calibri"/>
                <a:cs typeface="Calibri"/>
                <a:sym typeface="Calibri"/>
              </a:rPr>
              <a:t>Jstack : </a:t>
            </a:r>
            <a:r>
              <a:rPr lang="en" sz="1564">
                <a:solidFill>
                  <a:srgbClr val="3D3B49"/>
                </a:solidFill>
                <a:latin typeface="Calibri"/>
                <a:ea typeface="Calibri"/>
                <a:cs typeface="Calibri"/>
                <a:sym typeface="Calibri"/>
              </a:rPr>
              <a:t>Dumps the stacks of a Java process. Suitable for scripting.</a:t>
            </a:r>
            <a:endParaRPr sz="1564">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rPr b="1" lang="en" sz="1564">
                <a:solidFill>
                  <a:srgbClr val="3D3B49"/>
                </a:solidFill>
                <a:latin typeface="Calibri"/>
                <a:ea typeface="Calibri"/>
                <a:cs typeface="Calibri"/>
                <a:sym typeface="Calibri"/>
              </a:rPr>
              <a:t>Jstat : </a:t>
            </a:r>
            <a:r>
              <a:rPr lang="en" sz="1564">
                <a:solidFill>
                  <a:srgbClr val="3D3B49"/>
                </a:solidFill>
                <a:latin typeface="Calibri"/>
                <a:ea typeface="Calibri"/>
                <a:cs typeface="Calibri"/>
                <a:sym typeface="Calibri"/>
              </a:rPr>
              <a:t>Provides information about GC and class-loading activities. Suitable for scripting.</a:t>
            </a:r>
            <a:endParaRPr sz="1564">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rPr b="1" lang="en" sz="1568">
                <a:solidFill>
                  <a:srgbClr val="3D3B49"/>
                </a:solidFill>
                <a:latin typeface="Calibri"/>
                <a:ea typeface="Calibri"/>
                <a:cs typeface="Calibri"/>
                <a:sym typeface="Calibri"/>
              </a:rPr>
              <a:t>Jconsole : </a:t>
            </a:r>
            <a:r>
              <a:rPr lang="en" sz="1568">
                <a:solidFill>
                  <a:srgbClr val="3D3B49"/>
                </a:solidFill>
                <a:latin typeface="Calibri"/>
                <a:ea typeface="Calibri"/>
                <a:cs typeface="Calibri"/>
                <a:sym typeface="Calibri"/>
              </a:rPr>
              <a:t>Provides a graphical view of JVM activities, including thread usage, class usage, and GC activities.</a:t>
            </a:r>
            <a:endParaRPr sz="1568">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rPr b="1" lang="en" sz="1483">
                <a:solidFill>
                  <a:srgbClr val="3D3B49"/>
                </a:solidFill>
                <a:latin typeface="Calibri"/>
                <a:ea typeface="Calibri"/>
                <a:cs typeface="Calibri"/>
                <a:sym typeface="Calibri"/>
              </a:rPr>
              <a:t>Jvisualvm : </a:t>
            </a:r>
            <a:r>
              <a:rPr lang="en" sz="1483">
                <a:solidFill>
                  <a:srgbClr val="3D3B49"/>
                </a:solidFill>
                <a:latin typeface="Calibri"/>
                <a:ea typeface="Calibri"/>
                <a:cs typeface="Calibri"/>
                <a:sym typeface="Calibri"/>
              </a:rPr>
              <a:t>A GUI tool to monitor a JVM, profile a running application, and analyze JVM heap dumps (which is a post processing activity, though jvisualvm can also take the heap dump from a live program).</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0"/>
              </a:spcAft>
              <a:buSzPts val="770"/>
              <a:buNone/>
            </a:pPr>
            <a:r>
              <a:t/>
            </a:r>
            <a:endParaRPr sz="1483">
              <a:solidFill>
                <a:srgbClr val="3D3B49"/>
              </a:solidFill>
              <a:latin typeface="Calibri"/>
              <a:ea typeface="Calibri"/>
              <a:cs typeface="Calibri"/>
              <a:sym typeface="Calibri"/>
            </a:endParaRPr>
          </a:p>
          <a:p>
            <a:pPr indent="0" lvl="0" marL="0" rtl="0" algn="l">
              <a:lnSpc>
                <a:spcPct val="105000"/>
              </a:lnSpc>
              <a:spcBef>
                <a:spcPts val="0"/>
              </a:spcBef>
              <a:spcAft>
                <a:spcPts val="1200"/>
              </a:spcAft>
              <a:buClr>
                <a:schemeClr val="dk1"/>
              </a:buClr>
              <a:buSzPts val="770"/>
              <a:buFont typeface="Arial"/>
              <a:buNone/>
            </a:pPr>
            <a:r>
              <a:t/>
            </a:r>
            <a:endParaRPr sz="1260">
              <a:solidFill>
                <a:srgbClr val="3D3B49"/>
              </a:solidFill>
              <a:highlight>
                <a:srgbClr val="FFFFFF"/>
              </a:highlight>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Introduction to thread safety</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91" name="Google Shape;91;p19"/>
          <p:cNvSpPr txBox="1"/>
          <p:nvPr>
            <p:ph idx="1" type="body"/>
          </p:nvPr>
        </p:nvSpPr>
        <p:spPr>
          <a:xfrm>
            <a:off x="311700" y="1068300"/>
            <a:ext cx="8520600" cy="35091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Clr>
                <a:srgbClr val="3D3B49"/>
              </a:buClr>
              <a:buSzPts val="1800"/>
              <a:buFont typeface="Calibri"/>
              <a:buChar char="❏"/>
            </a:pPr>
            <a:r>
              <a:rPr lang="en" sz="2142">
                <a:solidFill>
                  <a:srgbClr val="3D3B49"/>
                </a:solidFill>
                <a:highlight>
                  <a:srgbClr val="FFFFFF"/>
                </a:highlight>
                <a:latin typeface="Calibri"/>
                <a:ea typeface="Calibri"/>
                <a:cs typeface="Calibri"/>
                <a:sym typeface="Calibri"/>
              </a:rPr>
              <a:t>A</a:t>
            </a:r>
            <a:r>
              <a:rPr lang="en" sz="2083">
                <a:solidFill>
                  <a:srgbClr val="3D3B49"/>
                </a:solidFill>
                <a:latin typeface="Calibri"/>
                <a:ea typeface="Calibri"/>
                <a:cs typeface="Calibri"/>
                <a:sym typeface="Calibri"/>
              </a:rPr>
              <a:t>tomicity</a:t>
            </a:r>
            <a:endParaRPr sz="20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2083">
              <a:solidFill>
                <a:srgbClr val="3D3B49"/>
              </a:solidFill>
              <a:latin typeface="Calibri"/>
              <a:ea typeface="Calibri"/>
              <a:cs typeface="Calibri"/>
              <a:sym typeface="Calibri"/>
            </a:endParaRPr>
          </a:p>
          <a:p>
            <a:pPr indent="-360911" lvl="0" marL="457200" rtl="0" algn="l">
              <a:lnSpc>
                <a:spcPct val="105000"/>
              </a:lnSpc>
              <a:spcBef>
                <a:spcPts val="0"/>
              </a:spcBef>
              <a:spcAft>
                <a:spcPts val="0"/>
              </a:spcAft>
              <a:buClr>
                <a:srgbClr val="3D3B49"/>
              </a:buClr>
              <a:buSzPts val="2084"/>
              <a:buFont typeface="Calibri"/>
              <a:buChar char="❏"/>
            </a:pPr>
            <a:r>
              <a:rPr lang="en" sz="2083">
                <a:solidFill>
                  <a:srgbClr val="3D3B49"/>
                </a:solidFill>
                <a:latin typeface="Calibri"/>
                <a:ea typeface="Calibri"/>
                <a:cs typeface="Calibri"/>
                <a:sym typeface="Calibri"/>
              </a:rPr>
              <a:t>Sharing objects</a:t>
            </a:r>
            <a:endParaRPr sz="20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2083">
              <a:solidFill>
                <a:srgbClr val="3D3B49"/>
              </a:solidFill>
              <a:latin typeface="Calibri"/>
              <a:ea typeface="Calibri"/>
              <a:cs typeface="Calibri"/>
              <a:sym typeface="Calibri"/>
            </a:endParaRPr>
          </a:p>
          <a:p>
            <a:pPr indent="-360911" lvl="0" marL="457200" rtl="0" algn="l">
              <a:lnSpc>
                <a:spcPct val="105000"/>
              </a:lnSpc>
              <a:spcBef>
                <a:spcPts val="0"/>
              </a:spcBef>
              <a:spcAft>
                <a:spcPts val="0"/>
              </a:spcAft>
              <a:buClr>
                <a:srgbClr val="3D3B49"/>
              </a:buClr>
              <a:buSzPts val="2084"/>
              <a:buFont typeface="Calibri"/>
              <a:buChar char="❏"/>
            </a:pPr>
            <a:r>
              <a:rPr lang="en" sz="2083">
                <a:solidFill>
                  <a:srgbClr val="3D3B49"/>
                </a:solidFill>
                <a:latin typeface="Calibri"/>
                <a:ea typeface="Calibri"/>
                <a:cs typeface="Calibri"/>
                <a:sym typeface="Calibri"/>
              </a:rPr>
              <a:t>Designing a thread safe class</a:t>
            </a:r>
            <a:endParaRPr sz="2083">
              <a:solidFill>
                <a:srgbClr val="3D3B49"/>
              </a:solidFill>
              <a:latin typeface="Calibri"/>
              <a:ea typeface="Calibri"/>
              <a:cs typeface="Calibri"/>
              <a:sym typeface="Calibri"/>
            </a:endParaRPr>
          </a:p>
          <a:p>
            <a:pPr indent="0" lvl="0" marL="457200" rtl="0" algn="l">
              <a:lnSpc>
                <a:spcPct val="105000"/>
              </a:lnSpc>
              <a:spcBef>
                <a:spcPts val="0"/>
              </a:spcBef>
              <a:spcAft>
                <a:spcPts val="0"/>
              </a:spcAft>
              <a:buNone/>
            </a:pPr>
            <a:r>
              <a:t/>
            </a:r>
            <a:endParaRPr sz="2083">
              <a:solidFill>
                <a:srgbClr val="3D3B49"/>
              </a:solidFill>
              <a:latin typeface="Calibri"/>
              <a:ea typeface="Calibri"/>
              <a:cs typeface="Calibri"/>
              <a:sym typeface="Calibri"/>
            </a:endParaRPr>
          </a:p>
          <a:p>
            <a:pPr indent="0" lvl="0" marL="0" rtl="0" algn="l">
              <a:lnSpc>
                <a:spcPct val="105000"/>
              </a:lnSpc>
              <a:spcBef>
                <a:spcPts val="0"/>
              </a:spcBef>
              <a:spcAft>
                <a:spcPts val="1200"/>
              </a:spcAft>
              <a:buClr>
                <a:schemeClr val="dk1"/>
              </a:buClr>
              <a:buSzPts val="770"/>
              <a:buFont typeface="Arial"/>
              <a:buNone/>
            </a:pPr>
            <a:r>
              <a:t/>
            </a:r>
            <a:endParaRPr sz="1260">
              <a:solidFill>
                <a:srgbClr val="3D3B49"/>
              </a:solidFill>
              <a:highlight>
                <a:srgbClr val="FFFFFF"/>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Performance</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97" name="Google Shape;97;p20"/>
          <p:cNvSpPr txBox="1"/>
          <p:nvPr>
            <p:ph idx="1" type="body"/>
          </p:nvPr>
        </p:nvSpPr>
        <p:spPr>
          <a:xfrm>
            <a:off x="311700" y="1068300"/>
            <a:ext cx="8520600" cy="3805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 sz="1483">
                <a:solidFill>
                  <a:srgbClr val="3D3B49"/>
                </a:solidFill>
                <a:latin typeface="Calibri"/>
                <a:ea typeface="Calibri"/>
                <a:cs typeface="Calibri"/>
                <a:sym typeface="Calibri"/>
              </a:rPr>
              <a:t>Term performance of web application is used to mean several things. Most developers are primarily concerned with response time and scalability.</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b="1" lang="en" sz="1483">
                <a:solidFill>
                  <a:srgbClr val="3D3B49"/>
                </a:solidFill>
                <a:latin typeface="Calibri"/>
                <a:ea typeface="Calibri"/>
                <a:cs typeface="Calibri"/>
                <a:sym typeface="Calibri"/>
              </a:rPr>
              <a:t>Response Time</a:t>
            </a:r>
            <a:endParaRPr b="1"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lang="en" sz="1483">
                <a:solidFill>
                  <a:srgbClr val="3D3B49"/>
                </a:solidFill>
                <a:latin typeface="Calibri"/>
                <a:ea typeface="Calibri"/>
                <a:cs typeface="Calibri"/>
                <a:sym typeface="Calibri"/>
              </a:rPr>
              <a:t>Is the time taken by web application to process request and return response. Applications should respond to requests (response time) within acceptable duration. If application is taking beyond the acceptable time, it is said to be non-performing or degraded.</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b="1" lang="en" sz="1483">
                <a:solidFill>
                  <a:srgbClr val="3D3B49"/>
                </a:solidFill>
                <a:latin typeface="Calibri"/>
                <a:ea typeface="Calibri"/>
                <a:cs typeface="Calibri"/>
                <a:sym typeface="Calibri"/>
              </a:rPr>
              <a:t>Scalability</a:t>
            </a:r>
            <a:endParaRPr b="1"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lang="en" sz="1483">
                <a:solidFill>
                  <a:srgbClr val="3D3B49"/>
                </a:solidFill>
                <a:latin typeface="Calibri"/>
                <a:ea typeface="Calibri"/>
                <a:cs typeface="Calibri"/>
                <a:sym typeface="Calibri"/>
              </a:rPr>
              <a:t>Web application is said to be scalable if by adding more hardware, application can linearly take more requests than before. Two ways of adding more hardware are</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lang="en" sz="1483">
                <a:solidFill>
                  <a:srgbClr val="3D3B49"/>
                </a:solidFill>
                <a:latin typeface="Calibri"/>
                <a:ea typeface="Calibri"/>
                <a:cs typeface="Calibri"/>
                <a:sym typeface="Calibri"/>
              </a:rPr>
              <a:t>Scaling Up (vertical scaling) :– increasing the number CPUs or adding faster CPUs on a single box.</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1200"/>
              </a:spcAft>
              <a:buClr>
                <a:schemeClr val="dk1"/>
              </a:buClr>
              <a:buSzPts val="770"/>
              <a:buFont typeface="Arial"/>
              <a:buNone/>
            </a:pPr>
            <a:r>
              <a:rPr lang="en" sz="1483">
                <a:solidFill>
                  <a:srgbClr val="3D3B49"/>
                </a:solidFill>
                <a:latin typeface="Calibri"/>
                <a:ea typeface="Calibri"/>
                <a:cs typeface="Calibri"/>
                <a:sym typeface="Calibri"/>
              </a:rPr>
              <a:t>Scaling Out (horizontal scaling) :– increasing the number of boxes.</a:t>
            </a:r>
            <a:endParaRPr sz="1483">
              <a:solidFill>
                <a:srgbClr val="3D3B4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049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29376"/>
              <a:buFont typeface="Arial"/>
              <a:buNone/>
            </a:pPr>
            <a:r>
              <a:rPr lang="en" sz="3744">
                <a:solidFill>
                  <a:srgbClr val="3D3B49"/>
                </a:solidFill>
                <a:highlight>
                  <a:srgbClr val="FFFFFF"/>
                </a:highlight>
                <a:latin typeface="Calibri"/>
                <a:ea typeface="Calibri"/>
                <a:cs typeface="Calibri"/>
                <a:sym typeface="Calibri"/>
              </a:rPr>
              <a:t>Capacity Planning</a:t>
            </a:r>
            <a:endParaRPr sz="3744">
              <a:solidFill>
                <a:srgbClr val="3D3B49"/>
              </a:solidFill>
              <a:highlight>
                <a:srgbClr val="FFFFFF"/>
              </a:highlight>
              <a:latin typeface="Calibri"/>
              <a:ea typeface="Calibri"/>
              <a:cs typeface="Calibri"/>
              <a:sym typeface="Calibri"/>
            </a:endParaRPr>
          </a:p>
          <a:p>
            <a:pPr indent="0" lvl="0" marL="0" rtl="0" algn="l">
              <a:spcBef>
                <a:spcPts val="2400"/>
              </a:spcBef>
              <a:spcAft>
                <a:spcPts val="0"/>
              </a:spcAft>
              <a:buNone/>
            </a:pPr>
            <a:r>
              <a:t/>
            </a:r>
            <a:endParaRPr/>
          </a:p>
        </p:txBody>
      </p:sp>
      <p:sp>
        <p:nvSpPr>
          <p:cNvPr id="103" name="Google Shape;103;p21"/>
          <p:cNvSpPr txBox="1"/>
          <p:nvPr>
            <p:ph idx="1" type="body"/>
          </p:nvPr>
        </p:nvSpPr>
        <p:spPr>
          <a:xfrm>
            <a:off x="311700" y="1068300"/>
            <a:ext cx="8520600" cy="3805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lang="en" sz="1483">
                <a:solidFill>
                  <a:srgbClr val="3D3B49"/>
                </a:solidFill>
                <a:latin typeface="Calibri"/>
                <a:ea typeface="Calibri"/>
                <a:cs typeface="Calibri"/>
                <a:sym typeface="Calibri"/>
              </a:rPr>
              <a:t>Capacity planning is an exercise of figuring out the required hardware to handle expected load in production. Usually it involves figuring out performance of application with fewer boxes and based on performance per box projecting it. Finally verifying it with load/performance tests.</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b="1" lang="en" sz="1483">
                <a:solidFill>
                  <a:srgbClr val="3D3B49"/>
                </a:solidFill>
                <a:latin typeface="Calibri"/>
                <a:ea typeface="Calibri"/>
                <a:cs typeface="Calibri"/>
                <a:sym typeface="Calibri"/>
              </a:rPr>
              <a:t>Scalable Architecture</a:t>
            </a:r>
            <a:endParaRPr b="1"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lang="en" sz="1483">
                <a:solidFill>
                  <a:srgbClr val="3D3B49"/>
                </a:solidFill>
                <a:latin typeface="Calibri"/>
                <a:ea typeface="Calibri"/>
                <a:cs typeface="Calibri"/>
                <a:sym typeface="Calibri"/>
              </a:rPr>
              <a:t>Application architecture is scalable if each layer in multi layered architecture is scalable (scale out).</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b="1" lang="en" sz="1483">
                <a:solidFill>
                  <a:srgbClr val="3D3B49"/>
                </a:solidFill>
                <a:latin typeface="Calibri"/>
                <a:ea typeface="Calibri"/>
                <a:cs typeface="Calibri"/>
                <a:sym typeface="Calibri"/>
              </a:rPr>
              <a:t>Scaling Database</a:t>
            </a:r>
            <a:endParaRPr b="1" sz="1483">
              <a:solidFill>
                <a:srgbClr val="3D3B49"/>
              </a:solidFill>
              <a:latin typeface="Calibri"/>
              <a:ea typeface="Calibri"/>
              <a:cs typeface="Calibri"/>
              <a:sym typeface="Calibri"/>
            </a:endParaRPr>
          </a:p>
          <a:p>
            <a:pPr indent="0" lvl="0" marL="0" rtl="0" algn="l">
              <a:lnSpc>
                <a:spcPct val="105000"/>
              </a:lnSpc>
              <a:spcBef>
                <a:spcPts val="1200"/>
              </a:spcBef>
              <a:spcAft>
                <a:spcPts val="0"/>
              </a:spcAft>
              <a:buClr>
                <a:schemeClr val="dk1"/>
              </a:buClr>
              <a:buSzPts val="770"/>
              <a:buFont typeface="Arial"/>
              <a:buNone/>
            </a:pPr>
            <a:r>
              <a:rPr lang="en" sz="1483">
                <a:solidFill>
                  <a:srgbClr val="3D3B49"/>
                </a:solidFill>
                <a:latin typeface="Calibri"/>
                <a:ea typeface="Calibri"/>
                <a:cs typeface="Calibri"/>
                <a:sym typeface="Calibri"/>
              </a:rPr>
              <a:t>Scaling database is one of the most common issues faced. Adding business logic (stored procedure, functions) in database layer brings in additional overhead and complexity.</a:t>
            </a:r>
            <a:endParaRPr sz="1483">
              <a:solidFill>
                <a:srgbClr val="3D3B49"/>
              </a:solidFill>
              <a:latin typeface="Calibri"/>
              <a:ea typeface="Calibri"/>
              <a:cs typeface="Calibri"/>
              <a:sym typeface="Calibri"/>
            </a:endParaRPr>
          </a:p>
          <a:p>
            <a:pPr indent="0" lvl="0" marL="0" rtl="0" algn="l">
              <a:lnSpc>
                <a:spcPct val="105000"/>
              </a:lnSpc>
              <a:spcBef>
                <a:spcPts val="1200"/>
              </a:spcBef>
              <a:spcAft>
                <a:spcPts val="1200"/>
              </a:spcAft>
              <a:buClr>
                <a:schemeClr val="dk1"/>
              </a:buClr>
              <a:buSzPts val="770"/>
              <a:buFont typeface="Arial"/>
              <a:buNone/>
            </a:pPr>
            <a:r>
              <a:rPr b="1" lang="en" sz="1483">
                <a:solidFill>
                  <a:srgbClr val="3D3B49"/>
                </a:solidFill>
                <a:latin typeface="Calibri"/>
                <a:ea typeface="Calibri"/>
                <a:cs typeface="Calibri"/>
                <a:sym typeface="Calibri"/>
              </a:rPr>
              <a:t>DBMS database </a:t>
            </a:r>
            <a:r>
              <a:rPr lang="en" sz="1483">
                <a:solidFill>
                  <a:srgbClr val="3D3B49"/>
                </a:solidFill>
                <a:latin typeface="Calibri"/>
                <a:ea typeface="Calibri"/>
                <a:cs typeface="Calibri"/>
                <a:sym typeface="Calibri"/>
              </a:rPr>
              <a:t>can be scaled by having master-slave mode with read/writes on master database and only reads on slave databases. Master-Slave provides limited scaling of reads beyond which developers has to split the database into multiple databases.</a:t>
            </a:r>
            <a:endParaRPr sz="1483">
              <a:solidFill>
                <a:srgbClr val="3D3B4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