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68" r:id="rId2"/>
    <p:sldId id="256" r:id="rId3"/>
    <p:sldId id="257" r:id="rId4"/>
    <p:sldId id="259" r:id="rId5"/>
    <p:sldId id="261" r:id="rId6"/>
    <p:sldId id="263" r:id="rId7"/>
    <p:sldId id="262" r:id="rId8"/>
    <p:sldId id="264" r:id="rId9"/>
    <p:sldId id="265" r:id="rId10"/>
    <p:sldId id="267" r:id="rId11"/>
    <p:sldId id="26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060CE4C-650B-4CEA-9DDC-8A6903DE8D2E}" type="datetimeFigureOut">
              <a:rPr lang="en-IN" smtClean="0"/>
              <a:t>28-11-2021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8DA574-D74A-4C53-A6C1-217B2FABD3C4}" type="slidenum">
              <a:rPr lang="en-IN" smtClean="0"/>
              <a:t>‹#›</a:t>
            </a:fld>
            <a:endParaRPr lang="en-IN"/>
          </a:p>
        </p:txBody>
      </p:sp>
    </p:spTree>
    <p:extLst>
      <p:ext uri="{BB962C8B-B14F-4D97-AF65-F5344CB8AC3E}">
        <p14:creationId xmlns:p14="http://schemas.microsoft.com/office/powerpoint/2010/main" val="1773767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60CE4C-650B-4CEA-9DDC-8A6903DE8D2E}" type="datetimeFigureOut">
              <a:rPr lang="en-IN" smtClean="0"/>
              <a:t>28-11-2021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8DA574-D74A-4C53-A6C1-217B2FABD3C4}" type="slidenum">
              <a:rPr lang="en-IN" smtClean="0"/>
              <a:t>‹#›</a:t>
            </a:fld>
            <a:endParaRPr lang="en-IN"/>
          </a:p>
        </p:txBody>
      </p:sp>
    </p:spTree>
    <p:extLst>
      <p:ext uri="{BB962C8B-B14F-4D97-AF65-F5344CB8AC3E}">
        <p14:creationId xmlns:p14="http://schemas.microsoft.com/office/powerpoint/2010/main" val="1289280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60CE4C-650B-4CEA-9DDC-8A6903DE8D2E}" type="datetimeFigureOut">
              <a:rPr lang="en-IN" smtClean="0"/>
              <a:t>28-11-2021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8DA574-D74A-4C53-A6C1-217B2FABD3C4}" type="slidenum">
              <a:rPr lang="en-IN" smtClean="0"/>
              <a:t>‹#›</a:t>
            </a:fld>
            <a:endParaRPr lang="en-IN"/>
          </a:p>
        </p:txBody>
      </p:sp>
    </p:spTree>
    <p:extLst>
      <p:ext uri="{BB962C8B-B14F-4D97-AF65-F5344CB8AC3E}">
        <p14:creationId xmlns:p14="http://schemas.microsoft.com/office/powerpoint/2010/main" val="4085606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60CE4C-650B-4CEA-9DDC-8A6903DE8D2E}" type="datetimeFigureOut">
              <a:rPr lang="en-IN" smtClean="0"/>
              <a:t>28-11-2021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8DA574-D74A-4C53-A6C1-217B2FABD3C4}" type="slidenum">
              <a:rPr lang="en-IN" smtClean="0"/>
              <a:t>‹#›</a:t>
            </a:fld>
            <a:endParaRPr lang="en-IN"/>
          </a:p>
        </p:txBody>
      </p:sp>
    </p:spTree>
    <p:extLst>
      <p:ext uri="{BB962C8B-B14F-4D97-AF65-F5344CB8AC3E}">
        <p14:creationId xmlns:p14="http://schemas.microsoft.com/office/powerpoint/2010/main" val="3663349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60CE4C-650B-4CEA-9DDC-8A6903DE8D2E}" type="datetimeFigureOut">
              <a:rPr lang="en-IN" smtClean="0"/>
              <a:t>28-11-2021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8DA574-D74A-4C53-A6C1-217B2FABD3C4}" type="slidenum">
              <a:rPr lang="en-IN" smtClean="0"/>
              <a:t>‹#›</a:t>
            </a:fld>
            <a:endParaRPr lang="en-IN"/>
          </a:p>
        </p:txBody>
      </p:sp>
    </p:spTree>
    <p:extLst>
      <p:ext uri="{BB962C8B-B14F-4D97-AF65-F5344CB8AC3E}">
        <p14:creationId xmlns:p14="http://schemas.microsoft.com/office/powerpoint/2010/main" val="2564523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060CE4C-650B-4CEA-9DDC-8A6903DE8D2E}" type="datetimeFigureOut">
              <a:rPr lang="en-IN" smtClean="0"/>
              <a:t>28-11-2021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8DA574-D74A-4C53-A6C1-217B2FABD3C4}" type="slidenum">
              <a:rPr lang="en-IN" smtClean="0"/>
              <a:t>‹#›</a:t>
            </a:fld>
            <a:endParaRPr lang="en-IN"/>
          </a:p>
        </p:txBody>
      </p:sp>
    </p:spTree>
    <p:extLst>
      <p:ext uri="{BB962C8B-B14F-4D97-AF65-F5344CB8AC3E}">
        <p14:creationId xmlns:p14="http://schemas.microsoft.com/office/powerpoint/2010/main" val="1628238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060CE4C-650B-4CEA-9DDC-8A6903DE8D2E}" type="datetimeFigureOut">
              <a:rPr lang="en-IN" smtClean="0"/>
              <a:t>28-11-2021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28DA574-D74A-4C53-A6C1-217B2FABD3C4}" type="slidenum">
              <a:rPr lang="en-IN" smtClean="0"/>
              <a:t>‹#›</a:t>
            </a:fld>
            <a:endParaRPr lang="en-IN"/>
          </a:p>
        </p:txBody>
      </p:sp>
    </p:spTree>
    <p:extLst>
      <p:ext uri="{BB962C8B-B14F-4D97-AF65-F5344CB8AC3E}">
        <p14:creationId xmlns:p14="http://schemas.microsoft.com/office/powerpoint/2010/main" val="3420712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060CE4C-650B-4CEA-9DDC-8A6903DE8D2E}" type="datetimeFigureOut">
              <a:rPr lang="en-IN" smtClean="0"/>
              <a:t>28-11-2021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28DA574-D74A-4C53-A6C1-217B2FABD3C4}" type="slidenum">
              <a:rPr lang="en-IN" smtClean="0"/>
              <a:t>‹#›</a:t>
            </a:fld>
            <a:endParaRPr lang="en-IN"/>
          </a:p>
        </p:txBody>
      </p:sp>
    </p:spTree>
    <p:extLst>
      <p:ext uri="{BB962C8B-B14F-4D97-AF65-F5344CB8AC3E}">
        <p14:creationId xmlns:p14="http://schemas.microsoft.com/office/powerpoint/2010/main" val="4291611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60CE4C-650B-4CEA-9DDC-8A6903DE8D2E}" type="datetimeFigureOut">
              <a:rPr lang="en-IN" smtClean="0"/>
              <a:t>28-11-2021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28DA574-D74A-4C53-A6C1-217B2FABD3C4}" type="slidenum">
              <a:rPr lang="en-IN" smtClean="0"/>
              <a:t>‹#›</a:t>
            </a:fld>
            <a:endParaRPr lang="en-IN"/>
          </a:p>
        </p:txBody>
      </p:sp>
    </p:spTree>
    <p:extLst>
      <p:ext uri="{BB962C8B-B14F-4D97-AF65-F5344CB8AC3E}">
        <p14:creationId xmlns:p14="http://schemas.microsoft.com/office/powerpoint/2010/main" val="4005500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60CE4C-650B-4CEA-9DDC-8A6903DE8D2E}" type="datetimeFigureOut">
              <a:rPr lang="en-IN" smtClean="0"/>
              <a:t>28-11-2021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8DA574-D74A-4C53-A6C1-217B2FABD3C4}" type="slidenum">
              <a:rPr lang="en-IN" smtClean="0"/>
              <a:t>‹#›</a:t>
            </a:fld>
            <a:endParaRPr lang="en-IN"/>
          </a:p>
        </p:txBody>
      </p:sp>
    </p:spTree>
    <p:extLst>
      <p:ext uri="{BB962C8B-B14F-4D97-AF65-F5344CB8AC3E}">
        <p14:creationId xmlns:p14="http://schemas.microsoft.com/office/powerpoint/2010/main" val="104778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60CE4C-650B-4CEA-9DDC-8A6903DE8D2E}" type="datetimeFigureOut">
              <a:rPr lang="en-IN" smtClean="0"/>
              <a:t>28-11-2021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8DA574-D74A-4C53-A6C1-217B2FABD3C4}" type="slidenum">
              <a:rPr lang="en-IN" smtClean="0"/>
              <a:t>‹#›</a:t>
            </a:fld>
            <a:endParaRPr lang="en-IN"/>
          </a:p>
        </p:txBody>
      </p:sp>
    </p:spTree>
    <p:extLst>
      <p:ext uri="{BB962C8B-B14F-4D97-AF65-F5344CB8AC3E}">
        <p14:creationId xmlns:p14="http://schemas.microsoft.com/office/powerpoint/2010/main" val="568413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60CE4C-650B-4CEA-9DDC-8A6903DE8D2E}" type="datetimeFigureOut">
              <a:rPr lang="en-IN" smtClean="0"/>
              <a:t>28-11-2021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8DA574-D74A-4C53-A6C1-217B2FABD3C4}" type="slidenum">
              <a:rPr lang="en-IN" smtClean="0"/>
              <a:t>‹#›</a:t>
            </a:fld>
            <a:endParaRPr lang="en-IN"/>
          </a:p>
        </p:txBody>
      </p:sp>
    </p:spTree>
    <p:extLst>
      <p:ext uri="{BB962C8B-B14F-4D97-AF65-F5344CB8AC3E}">
        <p14:creationId xmlns:p14="http://schemas.microsoft.com/office/powerpoint/2010/main" val="2344755362"/>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3C5F3-02F0-4B25-AACC-4E624E7C8E6E}"/>
              </a:ext>
            </a:extLst>
          </p:cNvPr>
          <p:cNvSpPr>
            <a:spLocks noGrp="1"/>
          </p:cNvSpPr>
          <p:nvPr>
            <p:ph type="ctrTitle"/>
          </p:nvPr>
        </p:nvSpPr>
        <p:spPr>
          <a:xfrm>
            <a:off x="1524000" y="848043"/>
            <a:ext cx="9144000" cy="2387600"/>
          </a:xfrm>
        </p:spPr>
        <p:txBody>
          <a:bodyPr/>
          <a:lstStyle/>
          <a:p>
            <a:r>
              <a:rPr lang="en-IN" dirty="0"/>
              <a:t>Group Name -  Ankit Kumar</a:t>
            </a:r>
          </a:p>
        </p:txBody>
      </p:sp>
      <p:sp>
        <p:nvSpPr>
          <p:cNvPr id="3" name="Subtitle 2">
            <a:extLst>
              <a:ext uri="{FF2B5EF4-FFF2-40B4-BE49-F238E27FC236}">
                <a16:creationId xmlns:a16="http://schemas.microsoft.com/office/drawing/2014/main" id="{5AF51D7A-B9A9-44B6-BC26-39F35ECD24B5}"/>
              </a:ext>
            </a:extLst>
          </p:cNvPr>
          <p:cNvSpPr>
            <a:spLocks noGrp="1"/>
          </p:cNvSpPr>
          <p:nvPr>
            <p:ph type="subTitle" idx="1"/>
          </p:nvPr>
        </p:nvSpPr>
        <p:spPr>
          <a:xfrm>
            <a:off x="1524000" y="3327718"/>
            <a:ext cx="9144000" cy="1655762"/>
          </a:xfrm>
        </p:spPr>
        <p:txBody>
          <a:bodyPr>
            <a:normAutofit fontScale="85000" lnSpcReduction="10000"/>
          </a:bodyPr>
          <a:lstStyle/>
          <a:p>
            <a:r>
              <a:rPr lang="en-IN" dirty="0"/>
              <a:t>Name -  Ankit Kumar</a:t>
            </a:r>
          </a:p>
          <a:p>
            <a:r>
              <a:rPr lang="en-IN" dirty="0"/>
              <a:t>3</a:t>
            </a:r>
            <a:r>
              <a:rPr lang="en-IN" baseline="30000" dirty="0"/>
              <a:t>rd</a:t>
            </a:r>
            <a:r>
              <a:rPr lang="en-IN" dirty="0"/>
              <a:t> Year Btech Student at BIT Mesra</a:t>
            </a:r>
          </a:p>
          <a:p>
            <a:endParaRPr lang="en-IN" dirty="0"/>
          </a:p>
          <a:p>
            <a:r>
              <a:rPr lang="en-IN" sz="3200" dirty="0"/>
              <a:t>Topic – Exploratory Data Analysis on Global terrorism Database</a:t>
            </a:r>
          </a:p>
        </p:txBody>
      </p:sp>
    </p:spTree>
    <p:extLst>
      <p:ext uri="{BB962C8B-B14F-4D97-AF65-F5344CB8AC3E}">
        <p14:creationId xmlns:p14="http://schemas.microsoft.com/office/powerpoint/2010/main" val="1585026852"/>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1B3A4594-A6A0-48DF-BB99-AD577E270AB0}"/>
              </a:ext>
            </a:extLst>
          </p:cNvPr>
          <p:cNvGraphicFramePr>
            <a:graphicFrameLocks noGrp="1"/>
          </p:cNvGraphicFramePr>
          <p:nvPr>
            <p:extLst>
              <p:ext uri="{D42A27DB-BD31-4B8C-83A1-F6EECF244321}">
                <p14:modId xmlns:p14="http://schemas.microsoft.com/office/powerpoint/2010/main" val="1057582977"/>
              </p:ext>
            </p:extLst>
          </p:nvPr>
        </p:nvGraphicFramePr>
        <p:xfrm>
          <a:off x="3742516" y="3312160"/>
          <a:ext cx="7768763" cy="3373110"/>
        </p:xfrm>
        <a:graphic>
          <a:graphicData uri="http://schemas.openxmlformats.org/drawingml/2006/table">
            <a:tbl>
              <a:tblPr>
                <a:tableStyleId>{616DA210-FB5B-4158-B5E0-FEB733F419BA}</a:tableStyleId>
              </a:tblPr>
              <a:tblGrid>
                <a:gridCol w="807144">
                  <a:extLst>
                    <a:ext uri="{9D8B030D-6E8A-4147-A177-3AD203B41FA5}">
                      <a16:colId xmlns:a16="http://schemas.microsoft.com/office/drawing/2014/main" val="1480523277"/>
                    </a:ext>
                  </a:extLst>
                </a:gridCol>
                <a:gridCol w="1387279">
                  <a:extLst>
                    <a:ext uri="{9D8B030D-6E8A-4147-A177-3AD203B41FA5}">
                      <a16:colId xmlns:a16="http://schemas.microsoft.com/office/drawing/2014/main" val="81486105"/>
                    </a:ext>
                  </a:extLst>
                </a:gridCol>
                <a:gridCol w="807144">
                  <a:extLst>
                    <a:ext uri="{9D8B030D-6E8A-4147-A177-3AD203B41FA5}">
                      <a16:colId xmlns:a16="http://schemas.microsoft.com/office/drawing/2014/main" val="1564178324"/>
                    </a:ext>
                  </a:extLst>
                </a:gridCol>
                <a:gridCol w="2383598">
                  <a:extLst>
                    <a:ext uri="{9D8B030D-6E8A-4147-A177-3AD203B41FA5}">
                      <a16:colId xmlns:a16="http://schemas.microsoft.com/office/drawing/2014/main" val="93768517"/>
                    </a:ext>
                  </a:extLst>
                </a:gridCol>
                <a:gridCol w="2383598">
                  <a:extLst>
                    <a:ext uri="{9D8B030D-6E8A-4147-A177-3AD203B41FA5}">
                      <a16:colId xmlns:a16="http://schemas.microsoft.com/office/drawing/2014/main" val="3150126792"/>
                    </a:ext>
                  </a:extLst>
                </a:gridCol>
              </a:tblGrid>
              <a:tr h="207438">
                <a:tc gridSpan="5">
                  <a:txBody>
                    <a:bodyPr/>
                    <a:lstStyle/>
                    <a:p>
                      <a:pPr algn="ctr" fontAlgn="b"/>
                      <a:r>
                        <a:rPr lang="en-US" sz="1100" u="none" strike="noStrike" dirty="0">
                          <a:effectLst/>
                        </a:rPr>
                        <a:t>Top 10 Terrorist Events (India)</a:t>
                      </a:r>
                      <a:endParaRPr lang="en-US" sz="1100" b="0" i="0" u="none" strike="noStrike" dirty="0">
                        <a:solidFill>
                          <a:srgbClr val="000000"/>
                        </a:solidFill>
                        <a:effectLst/>
                        <a:latin typeface="Calibri" panose="020F0502020204030204" pitchFamily="34" charset="0"/>
                      </a:endParaRPr>
                    </a:p>
                  </a:txBody>
                  <a:tcPr marL="7620" marR="7620" marT="7620"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914014982"/>
                  </a:ext>
                </a:extLst>
              </a:tr>
              <a:tr h="216456">
                <a:tc>
                  <a:txBody>
                    <a:bodyPr/>
                    <a:lstStyle/>
                    <a:p>
                      <a:pPr algn="ctr" fontAlgn="b"/>
                      <a:r>
                        <a:rPr lang="en-IN" sz="1100" u="none" strike="noStrike">
                          <a:effectLst/>
                        </a:rPr>
                        <a:t>Year</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City</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Kills</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Attack Type</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Group Name</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005413756"/>
                  </a:ext>
                </a:extLst>
              </a:tr>
              <a:tr h="216456">
                <a:tc>
                  <a:txBody>
                    <a:bodyPr/>
                    <a:lstStyle/>
                    <a:p>
                      <a:pPr algn="ctr" fontAlgn="b"/>
                      <a:r>
                        <a:rPr lang="en-IN" sz="1100" u="none" strike="noStrike">
                          <a:effectLst/>
                        </a:rPr>
                        <a:t>2006</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Mumbai</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188</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Bombing/Explosion</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Lashkar-e-Taiba (LeT)</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161535257"/>
                  </a:ext>
                </a:extLst>
              </a:tr>
              <a:tr h="216456">
                <a:tc>
                  <a:txBody>
                    <a:bodyPr/>
                    <a:lstStyle/>
                    <a:p>
                      <a:pPr algn="ctr" fontAlgn="b"/>
                      <a:r>
                        <a:rPr lang="en-IN" sz="1100" u="none" strike="noStrike">
                          <a:effectLst/>
                        </a:rPr>
                        <a:t>1992</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Bombay</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115</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Armed Assault</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Muslim Militants</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015065811"/>
                  </a:ext>
                </a:extLst>
              </a:tr>
              <a:tr h="405856">
                <a:tc>
                  <a:txBody>
                    <a:bodyPr/>
                    <a:lstStyle/>
                    <a:p>
                      <a:pPr algn="ctr" fontAlgn="b"/>
                      <a:r>
                        <a:rPr lang="en-IN" sz="1100" u="none" strike="noStrike">
                          <a:effectLst/>
                        </a:rPr>
                        <a:t>2010</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Jhargam</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115</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Unknown</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100" u="none" strike="noStrike">
                          <a:effectLst/>
                        </a:rPr>
                        <a:t>Communist Party of India - Maoist (CPI-Maoist)</a:t>
                      </a:r>
                      <a:endParaRPr lang="en-US"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943572038"/>
                  </a:ext>
                </a:extLst>
              </a:tr>
              <a:tr h="405856">
                <a:tc>
                  <a:txBody>
                    <a:bodyPr/>
                    <a:lstStyle/>
                    <a:p>
                      <a:pPr algn="ctr" fontAlgn="b"/>
                      <a:r>
                        <a:rPr lang="en-IN" sz="1100" u="none" strike="noStrike">
                          <a:effectLst/>
                        </a:rPr>
                        <a:t>2010</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Dantewada district</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82</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Armed Assault</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100" u="none" strike="noStrike">
                          <a:effectLst/>
                        </a:rPr>
                        <a:t>Communist Party of India - Maoist (CPI-Maoist)</a:t>
                      </a:r>
                      <a:endParaRPr lang="en-US"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839347760"/>
                  </a:ext>
                </a:extLst>
              </a:tr>
              <a:tr h="216456">
                <a:tc>
                  <a:txBody>
                    <a:bodyPr/>
                    <a:lstStyle/>
                    <a:p>
                      <a:pPr algn="ctr" fontAlgn="b"/>
                      <a:r>
                        <a:rPr lang="en-IN" sz="1100" u="none" strike="noStrike">
                          <a:effectLst/>
                        </a:rPr>
                        <a:t>1994</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Banabari</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70</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Armed Assault</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Bodo Militants</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764200212"/>
                  </a:ext>
                </a:extLst>
              </a:tr>
              <a:tr h="216456">
                <a:tc>
                  <a:txBody>
                    <a:bodyPr/>
                    <a:lstStyle/>
                    <a:p>
                      <a:pPr algn="ctr" fontAlgn="b"/>
                      <a:r>
                        <a:rPr lang="en-IN" sz="1100" u="none" strike="noStrike">
                          <a:effectLst/>
                        </a:rPr>
                        <a:t>2008</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Mumbai</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68</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Hostage Taking (Kidnapping)</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Deccan Mujahideen</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376359230"/>
                  </a:ext>
                </a:extLst>
              </a:tr>
              <a:tr h="216456">
                <a:tc>
                  <a:txBody>
                    <a:bodyPr/>
                    <a:lstStyle/>
                    <a:p>
                      <a:pPr algn="ctr" fontAlgn="b"/>
                      <a:r>
                        <a:rPr lang="en-IN" sz="1100" u="none" strike="noStrike">
                          <a:effectLst/>
                        </a:rPr>
                        <a:t>2007</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Diwana</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66</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Bombing/Explosion</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Unknown</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512204177"/>
                  </a:ext>
                </a:extLst>
              </a:tr>
              <a:tr h="216456">
                <a:tc>
                  <a:txBody>
                    <a:bodyPr/>
                    <a:lstStyle/>
                    <a:p>
                      <a:pPr algn="ctr" fontAlgn="b"/>
                      <a:r>
                        <a:rPr lang="en-IN" sz="1100" u="none" strike="noStrike">
                          <a:effectLst/>
                        </a:rPr>
                        <a:t>1991</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Baddowal</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62</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Armed Assault</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Sikh Extremists</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410794090"/>
                  </a:ext>
                </a:extLst>
              </a:tr>
              <a:tr h="216456">
                <a:tc>
                  <a:txBody>
                    <a:bodyPr/>
                    <a:lstStyle/>
                    <a:p>
                      <a:pPr algn="ctr" fontAlgn="b"/>
                      <a:r>
                        <a:rPr lang="en-IN" sz="1100" u="none" strike="noStrike">
                          <a:effectLst/>
                        </a:rPr>
                        <a:t>1992</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Unknown</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61</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Unknown</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Muslims</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047752096"/>
                  </a:ext>
                </a:extLst>
              </a:tr>
              <a:tr h="405856">
                <a:tc>
                  <a:txBody>
                    <a:bodyPr/>
                    <a:lstStyle/>
                    <a:p>
                      <a:pPr algn="ctr" fontAlgn="b"/>
                      <a:r>
                        <a:rPr lang="en-IN" sz="1100" u="none" strike="noStrike">
                          <a:effectLst/>
                        </a:rPr>
                        <a:t>1997</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Bathe-Lakshmanpur</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60</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Armed Assault</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Ranbir Sena</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123555231"/>
                  </a:ext>
                </a:extLst>
              </a:tr>
              <a:tr h="216456">
                <a:tc>
                  <a:txBody>
                    <a:bodyPr/>
                    <a:lstStyle/>
                    <a:p>
                      <a:pPr algn="ctr" fontAlgn="b"/>
                      <a:r>
                        <a:rPr lang="en-IN" sz="1100" u="none" strike="noStrike">
                          <a:effectLst/>
                        </a:rPr>
                        <a:t>2008</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Mumbai</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58</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Armed Assault</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Deccan Mujahideen</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704877430"/>
                  </a:ext>
                </a:extLst>
              </a:tr>
            </a:tbl>
          </a:graphicData>
        </a:graphic>
      </p:graphicFrame>
      <p:graphicFrame>
        <p:nvGraphicFramePr>
          <p:cNvPr id="11" name="Table 10">
            <a:extLst>
              <a:ext uri="{FF2B5EF4-FFF2-40B4-BE49-F238E27FC236}">
                <a16:creationId xmlns:a16="http://schemas.microsoft.com/office/drawing/2014/main" id="{259F1610-3037-40CB-8C8B-989C74BA08F2}"/>
              </a:ext>
            </a:extLst>
          </p:cNvPr>
          <p:cNvGraphicFramePr>
            <a:graphicFrameLocks noGrp="1"/>
          </p:cNvGraphicFramePr>
          <p:nvPr>
            <p:extLst>
              <p:ext uri="{D42A27DB-BD31-4B8C-83A1-F6EECF244321}">
                <p14:modId xmlns:p14="http://schemas.microsoft.com/office/powerpoint/2010/main" val="3514372069"/>
              </p:ext>
            </p:extLst>
          </p:nvPr>
        </p:nvGraphicFramePr>
        <p:xfrm>
          <a:off x="274320" y="172730"/>
          <a:ext cx="11236959" cy="2962815"/>
        </p:xfrm>
        <a:graphic>
          <a:graphicData uri="http://schemas.openxmlformats.org/drawingml/2006/table">
            <a:tbl>
              <a:tblPr>
                <a:tableStyleId>{5940675A-B579-460E-94D1-54222C63F5DA}</a:tableStyleId>
              </a:tblPr>
              <a:tblGrid>
                <a:gridCol w="807142">
                  <a:extLst>
                    <a:ext uri="{9D8B030D-6E8A-4147-A177-3AD203B41FA5}">
                      <a16:colId xmlns:a16="http://schemas.microsoft.com/office/drawing/2014/main" val="908214563"/>
                    </a:ext>
                  </a:extLst>
                </a:gridCol>
                <a:gridCol w="1387278">
                  <a:extLst>
                    <a:ext uri="{9D8B030D-6E8A-4147-A177-3AD203B41FA5}">
                      <a16:colId xmlns:a16="http://schemas.microsoft.com/office/drawing/2014/main" val="3494615899"/>
                    </a:ext>
                  </a:extLst>
                </a:gridCol>
                <a:gridCol w="807142">
                  <a:extLst>
                    <a:ext uri="{9D8B030D-6E8A-4147-A177-3AD203B41FA5}">
                      <a16:colId xmlns:a16="http://schemas.microsoft.com/office/drawing/2014/main" val="2770129553"/>
                    </a:ext>
                  </a:extLst>
                </a:gridCol>
                <a:gridCol w="2383600">
                  <a:extLst>
                    <a:ext uri="{9D8B030D-6E8A-4147-A177-3AD203B41FA5}">
                      <a16:colId xmlns:a16="http://schemas.microsoft.com/office/drawing/2014/main" val="2171677971"/>
                    </a:ext>
                  </a:extLst>
                </a:gridCol>
                <a:gridCol w="2383600">
                  <a:extLst>
                    <a:ext uri="{9D8B030D-6E8A-4147-A177-3AD203B41FA5}">
                      <a16:colId xmlns:a16="http://schemas.microsoft.com/office/drawing/2014/main" val="3414309677"/>
                    </a:ext>
                  </a:extLst>
                </a:gridCol>
                <a:gridCol w="3468197">
                  <a:extLst>
                    <a:ext uri="{9D8B030D-6E8A-4147-A177-3AD203B41FA5}">
                      <a16:colId xmlns:a16="http://schemas.microsoft.com/office/drawing/2014/main" val="2265865328"/>
                    </a:ext>
                  </a:extLst>
                </a:gridCol>
              </a:tblGrid>
              <a:tr h="199163">
                <a:tc gridSpan="6">
                  <a:txBody>
                    <a:bodyPr/>
                    <a:lstStyle/>
                    <a:p>
                      <a:pPr algn="ctr" fontAlgn="b"/>
                      <a:r>
                        <a:rPr lang="en-US" sz="1100" u="none" strike="noStrike" dirty="0">
                          <a:effectLst/>
                        </a:rPr>
                        <a:t>Top 10 Terrorist Events (World)</a:t>
                      </a:r>
                      <a:endParaRPr lang="en-US" sz="1100" b="0" i="0" u="none" strike="noStrike" dirty="0">
                        <a:solidFill>
                          <a:srgbClr val="000000"/>
                        </a:solidFill>
                        <a:effectLst/>
                        <a:latin typeface="Calibri" panose="020F0502020204030204" pitchFamily="34" charset="0"/>
                      </a:endParaRPr>
                    </a:p>
                  </a:txBody>
                  <a:tcPr marL="7620" marR="7620" marT="7620"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658127553"/>
                  </a:ext>
                </a:extLst>
              </a:tr>
              <a:tr h="199163">
                <a:tc>
                  <a:txBody>
                    <a:bodyPr/>
                    <a:lstStyle/>
                    <a:p>
                      <a:pPr algn="ctr" fontAlgn="b"/>
                      <a:r>
                        <a:rPr lang="en-IN" sz="1100" u="none" strike="noStrike">
                          <a:effectLst/>
                        </a:rPr>
                        <a:t>Year</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Country</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City</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Kills</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Attack Type</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Group Name</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552450829"/>
                  </a:ext>
                </a:extLst>
              </a:tr>
              <a:tr h="199387">
                <a:tc>
                  <a:txBody>
                    <a:bodyPr/>
                    <a:lstStyle/>
                    <a:p>
                      <a:pPr algn="ctr" fontAlgn="b"/>
                      <a:r>
                        <a:rPr lang="en-IN" sz="1100" u="none" strike="noStrike">
                          <a:effectLst/>
                        </a:rPr>
                        <a:t>2014</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Iraq</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Tikrit</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1500</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Hostage Taking (Kidnapping)</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100" u="none" strike="noStrike" dirty="0">
                          <a:effectLst/>
                        </a:rPr>
                        <a:t>Islamic State of Iraq and the Levant (ISIL)</a:t>
                      </a:r>
                      <a:endParaRPr lang="en-US"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502985588"/>
                  </a:ext>
                </a:extLst>
              </a:tr>
              <a:tr h="389668">
                <a:tc>
                  <a:txBody>
                    <a:bodyPr/>
                    <a:lstStyle/>
                    <a:p>
                      <a:pPr algn="ctr" fontAlgn="b"/>
                      <a:r>
                        <a:rPr lang="en-IN" sz="1100" u="none" strike="noStrike" dirty="0">
                          <a:effectLst/>
                        </a:rPr>
                        <a:t>2001</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United States</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New York City</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1383</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Hijacking</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Al-Qaida</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660715482"/>
                  </a:ext>
                </a:extLst>
              </a:tr>
              <a:tr h="389668">
                <a:tc>
                  <a:txBody>
                    <a:bodyPr/>
                    <a:lstStyle/>
                    <a:p>
                      <a:pPr algn="ctr" fontAlgn="b"/>
                      <a:r>
                        <a:rPr lang="en-IN" sz="1100" u="none" strike="noStrike">
                          <a:effectLst/>
                        </a:rPr>
                        <a:t>2001</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United States</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New York City</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1382</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Hijacking</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Al-Qaida</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665461819"/>
                  </a:ext>
                </a:extLst>
              </a:tr>
              <a:tr h="199163">
                <a:tc>
                  <a:txBody>
                    <a:bodyPr/>
                    <a:lstStyle/>
                    <a:p>
                      <a:pPr algn="ctr" fontAlgn="b"/>
                      <a:r>
                        <a:rPr lang="en-IN" sz="1100" u="none" strike="noStrike">
                          <a:effectLst/>
                        </a:rPr>
                        <a:t>1994</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Rwanda</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Gikoro</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1180</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Armed Assault</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Hutu extremists</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344135662"/>
                  </a:ext>
                </a:extLst>
              </a:tr>
              <a:tr h="199387">
                <a:tc>
                  <a:txBody>
                    <a:bodyPr/>
                    <a:lstStyle/>
                    <a:p>
                      <a:pPr algn="ctr" fontAlgn="b"/>
                      <a:r>
                        <a:rPr lang="en-IN" sz="1100" u="none" strike="noStrike">
                          <a:effectLst/>
                        </a:rPr>
                        <a:t>2014</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Iraq</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Badush</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670</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Armed Assault</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100" u="none" strike="noStrike">
                          <a:effectLst/>
                        </a:rPr>
                        <a:t>Islamic State of Iraq and the Levant (ISIL)</a:t>
                      </a:r>
                      <a:endParaRPr lang="en-US"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557365822"/>
                  </a:ext>
                </a:extLst>
              </a:tr>
              <a:tr h="389668">
                <a:tc>
                  <a:txBody>
                    <a:bodyPr/>
                    <a:lstStyle/>
                    <a:p>
                      <a:pPr algn="ctr" fontAlgn="b"/>
                      <a:r>
                        <a:rPr lang="en-IN" sz="1100" u="none" strike="noStrike">
                          <a:effectLst/>
                        </a:rPr>
                        <a:t>2004</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Nepal</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Dhading district</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518</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Armed Assault</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100" u="none" strike="noStrike">
                          <a:effectLst/>
                        </a:rPr>
                        <a:t>Communist Party of Nepal- Maoist (CPN-M)</a:t>
                      </a:r>
                      <a:endParaRPr lang="en-US"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928580775"/>
                  </a:ext>
                </a:extLst>
              </a:tr>
              <a:tr h="199387">
                <a:tc>
                  <a:txBody>
                    <a:bodyPr/>
                    <a:lstStyle/>
                    <a:p>
                      <a:pPr algn="ctr" fontAlgn="b"/>
                      <a:r>
                        <a:rPr lang="en-IN" sz="1100" u="none" strike="noStrike">
                          <a:effectLst/>
                        </a:rPr>
                        <a:t>2014</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Syria</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Unknown</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517</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Hostage Taking (Kidnapping)</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100" u="none" strike="noStrike">
                          <a:effectLst/>
                        </a:rPr>
                        <a:t>Islamic State of Iraq and the Levant (ISIL)</a:t>
                      </a:r>
                      <a:endParaRPr lang="en-US"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309963586"/>
                  </a:ext>
                </a:extLst>
              </a:tr>
              <a:tr h="199387">
                <a:tc>
                  <a:txBody>
                    <a:bodyPr/>
                    <a:lstStyle/>
                    <a:p>
                      <a:pPr algn="ctr" fontAlgn="b"/>
                      <a:r>
                        <a:rPr lang="en-IN" sz="1100" u="none" strike="noStrike">
                          <a:effectLst/>
                        </a:rPr>
                        <a:t>2014</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Iraq</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Sinjar</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500</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Hostage Taking (Kidnapping)</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100" u="none" strike="noStrike">
                          <a:effectLst/>
                        </a:rPr>
                        <a:t>Islamic State of Iraq and the Levant (ISIL)</a:t>
                      </a:r>
                      <a:endParaRPr lang="en-US"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350242026"/>
                  </a:ext>
                </a:extLst>
              </a:tr>
              <a:tr h="199387">
                <a:tc>
                  <a:txBody>
                    <a:bodyPr/>
                    <a:lstStyle/>
                    <a:p>
                      <a:pPr algn="ctr" fontAlgn="b"/>
                      <a:r>
                        <a:rPr lang="en-IN" sz="1100" u="none" strike="noStrike">
                          <a:effectLst/>
                        </a:rPr>
                        <a:t>2016</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Syria</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Palmyra</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433</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Hostage Taking (Kidnapping)</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100" u="none" strike="noStrike">
                          <a:effectLst/>
                        </a:rPr>
                        <a:t>Islamic State of Iraq and the Levant (ISIL)</a:t>
                      </a:r>
                      <a:endParaRPr lang="en-US"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683289504"/>
                  </a:ext>
                </a:extLst>
              </a:tr>
              <a:tr h="199387">
                <a:tc>
                  <a:txBody>
                    <a:bodyPr/>
                    <a:lstStyle/>
                    <a:p>
                      <a:pPr algn="ctr" fontAlgn="b"/>
                      <a:r>
                        <a:rPr lang="en-IN" sz="1100" u="none" strike="noStrike">
                          <a:effectLst/>
                        </a:rPr>
                        <a:t>1978</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Iran</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Abadan</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422</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Facility/Infrastructure Attack</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Mujahedin-e </a:t>
                      </a:r>
                      <a:r>
                        <a:rPr lang="en-IN" sz="1100" u="none" strike="noStrike" dirty="0" err="1">
                          <a:effectLst/>
                        </a:rPr>
                        <a:t>Khalq</a:t>
                      </a:r>
                      <a:r>
                        <a:rPr lang="en-IN" sz="1100" u="none" strike="noStrike" dirty="0">
                          <a:effectLst/>
                        </a:rPr>
                        <a:t> (MEK)</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921215801"/>
                  </a:ext>
                </a:extLst>
              </a:tr>
            </a:tbl>
          </a:graphicData>
        </a:graphic>
      </p:graphicFrame>
    </p:spTree>
    <p:extLst>
      <p:ext uri="{BB962C8B-B14F-4D97-AF65-F5344CB8AC3E}">
        <p14:creationId xmlns:p14="http://schemas.microsoft.com/office/powerpoint/2010/main" val="1331734050"/>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695661B-6493-4404-BC48-E9E3938ACEF5}"/>
              </a:ext>
            </a:extLst>
          </p:cNvPr>
          <p:cNvSpPr/>
          <p:nvPr/>
        </p:nvSpPr>
        <p:spPr>
          <a:xfrm>
            <a:off x="4561190" y="2967335"/>
            <a:ext cx="3069623"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Thank You</a:t>
            </a:r>
          </a:p>
        </p:txBody>
      </p:sp>
    </p:spTree>
    <p:extLst>
      <p:ext uri="{BB962C8B-B14F-4D97-AF65-F5344CB8AC3E}">
        <p14:creationId xmlns:p14="http://schemas.microsoft.com/office/powerpoint/2010/main" val="1548826962"/>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8A97B-5450-43BC-81B2-2ECC8D455656}"/>
              </a:ext>
            </a:extLst>
          </p:cNvPr>
          <p:cNvSpPr>
            <a:spLocks noGrp="1"/>
          </p:cNvSpPr>
          <p:nvPr>
            <p:ph type="title"/>
          </p:nvPr>
        </p:nvSpPr>
        <p:spPr>
          <a:xfrm>
            <a:off x="196891" y="158649"/>
            <a:ext cx="4235245" cy="804914"/>
          </a:xfrm>
        </p:spPr>
        <p:txBody>
          <a:bodyPr/>
          <a:lstStyle/>
          <a:p>
            <a:r>
              <a:rPr lang="en-IN" b="1" dirty="0">
                <a:latin typeface="Times New Roman" panose="02020603050405020304" pitchFamily="18" charset="0"/>
                <a:cs typeface="Times New Roman" panose="02020603050405020304" pitchFamily="18" charset="0"/>
              </a:rPr>
              <a:t>Terrorism</a:t>
            </a:r>
          </a:p>
        </p:txBody>
      </p:sp>
      <p:sp>
        <p:nvSpPr>
          <p:cNvPr id="3" name="Content Placeholder 2">
            <a:extLst>
              <a:ext uri="{FF2B5EF4-FFF2-40B4-BE49-F238E27FC236}">
                <a16:creationId xmlns:a16="http://schemas.microsoft.com/office/drawing/2014/main" id="{56BBAD0F-874B-41A3-85F7-0B046ECE7CE4}"/>
              </a:ext>
            </a:extLst>
          </p:cNvPr>
          <p:cNvSpPr>
            <a:spLocks noGrp="1"/>
          </p:cNvSpPr>
          <p:nvPr>
            <p:ph idx="1"/>
          </p:nvPr>
        </p:nvSpPr>
        <p:spPr>
          <a:xfrm>
            <a:off x="6479457" y="479508"/>
            <a:ext cx="5319253" cy="3093371"/>
          </a:xfrm>
        </p:spPr>
        <p:txBody>
          <a:bodyPr/>
          <a:lstStyle/>
          <a:p>
            <a:pPr marL="0" indent="0">
              <a:buNone/>
            </a:pPr>
            <a:r>
              <a:rPr lang="en-US"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IN SHORT, TERRORISM IS A FORM OF PSYCHOLOGICAL ASSAULT, OR WARFARE, THAT </a:t>
            </a:r>
            <a:r>
              <a:rPr lang="en-US" u="sng"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WEAPONIZES THE EMOTIONS</a:t>
            </a:r>
            <a:r>
              <a:rPr lang="en-US"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MOST NOTABLY FEAR AND OUTRAGE.</a:t>
            </a:r>
          </a:p>
          <a:p>
            <a:pPr marL="0" indent="0">
              <a:buNone/>
            </a:pPr>
            <a:endParaRPr lang="en-IN" dirty="0">
              <a:ln w="0"/>
              <a:effectLst>
                <a:outerShdw blurRad="38100" dist="19050" dir="2700000" algn="tl" rotWithShape="0">
                  <a:schemeClr val="dk1">
                    <a:alpha val="40000"/>
                  </a:schemeClr>
                </a:outerShdw>
              </a:effectLst>
            </a:endParaRPr>
          </a:p>
        </p:txBody>
      </p:sp>
      <p:pic>
        <p:nvPicPr>
          <p:cNvPr id="4" name="Picture 3">
            <a:extLst>
              <a:ext uri="{FF2B5EF4-FFF2-40B4-BE49-F238E27FC236}">
                <a16:creationId xmlns:a16="http://schemas.microsoft.com/office/drawing/2014/main" id="{940A827A-2715-42FC-A78E-E31DCC1CA651}"/>
              </a:ext>
            </a:extLst>
          </p:cNvPr>
          <p:cNvPicPr>
            <a:picLocks noChangeAspect="1"/>
          </p:cNvPicPr>
          <p:nvPr/>
        </p:nvPicPr>
        <p:blipFill rotWithShape="1">
          <a:blip r:embed="rId2"/>
          <a:srcRect l="9678" t="33652" r="44033" b="31772"/>
          <a:stretch/>
        </p:blipFill>
        <p:spPr>
          <a:xfrm>
            <a:off x="196890" y="963563"/>
            <a:ext cx="6282567" cy="2644876"/>
          </a:xfrm>
          <a:prstGeom prst="rect">
            <a:avLst/>
          </a:prstGeom>
        </p:spPr>
      </p:pic>
      <p:sp>
        <p:nvSpPr>
          <p:cNvPr id="5" name="Rectangle 4">
            <a:extLst>
              <a:ext uri="{FF2B5EF4-FFF2-40B4-BE49-F238E27FC236}">
                <a16:creationId xmlns:a16="http://schemas.microsoft.com/office/drawing/2014/main" id="{DB1CAF1E-B6DC-4A2F-BCD4-1229FDA59232}"/>
              </a:ext>
            </a:extLst>
          </p:cNvPr>
          <p:cNvSpPr/>
          <p:nvPr/>
        </p:nvSpPr>
        <p:spPr>
          <a:xfrm>
            <a:off x="425409" y="3771651"/>
            <a:ext cx="10881688" cy="2554545"/>
          </a:xfrm>
          <a:prstGeom prst="rect">
            <a:avLst/>
          </a:prstGeom>
          <a:noFill/>
        </p:spPr>
        <p:txBody>
          <a:bodyPr wrap="square" lIns="91440" tIns="45720" rIns="91440" bIns="45720">
            <a:spAutoFit/>
          </a:bodyPr>
          <a:lstStyle/>
          <a:p>
            <a:r>
              <a:rPr lang="en-US" sz="2000" dirty="0"/>
              <a:t>The topic of terrorism is both complex and emotive. It is complex because it combines so many different aspects of human experience, including subjects such as politics, psychology, philosophy, military strategy, and history, to name a few. Terrorism is also emotive both because experiences of terrorist acts arouse tremendous feelings, and because those who see terrorists as justified often have strong feelings concerning the rightness of the use of violence. Without a doubt, terrorism evokes strong feelings whenever it is discussed. A key challenge of understanding terrorism is both acknowledging the moral outrage at terrorist acts, while at the same time trying to understand the rationale behind terrorism.</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158159116"/>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225F79B6-5B9F-4ACA-AC66-A52A0A2974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2" y="469996"/>
            <a:ext cx="5577840" cy="295900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7FA6EAA5-06D6-40DA-B967-9E25D10B26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2" y="3646564"/>
            <a:ext cx="5775958" cy="306101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30735832-6948-4AFA-A912-8621FA41C5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91753" y="797935"/>
            <a:ext cx="5007868" cy="263106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a:extLst>
              <a:ext uri="{FF2B5EF4-FFF2-40B4-BE49-F238E27FC236}">
                <a16:creationId xmlns:a16="http://schemas.microsoft.com/office/drawing/2014/main" id="{45C1A9DA-0058-4807-BE29-FA2B0DE445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89372" y="3921760"/>
            <a:ext cx="5199485" cy="263106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2E8D2D0E-D94E-4F33-9D00-6D72982AF9B0}"/>
              </a:ext>
            </a:extLst>
          </p:cNvPr>
          <p:cNvSpPr/>
          <p:nvPr/>
        </p:nvSpPr>
        <p:spPr>
          <a:xfrm>
            <a:off x="7720221" y="257501"/>
            <a:ext cx="2943947" cy="461665"/>
          </a:xfrm>
          <a:prstGeom prst="rect">
            <a:avLst/>
          </a:prstGeom>
          <a:noFill/>
        </p:spPr>
        <p:txBody>
          <a:bodyPr wrap="non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Country Wise Analysis</a:t>
            </a:r>
          </a:p>
        </p:txBody>
      </p:sp>
      <p:sp>
        <p:nvSpPr>
          <p:cNvPr id="9" name="Rectangle 8">
            <a:extLst>
              <a:ext uri="{FF2B5EF4-FFF2-40B4-BE49-F238E27FC236}">
                <a16:creationId xmlns:a16="http://schemas.microsoft.com/office/drawing/2014/main" id="{B7FD3164-0B81-47CD-A059-FA2C0913CC02}"/>
              </a:ext>
            </a:extLst>
          </p:cNvPr>
          <p:cNvSpPr/>
          <p:nvPr/>
        </p:nvSpPr>
        <p:spPr>
          <a:xfrm>
            <a:off x="81774" y="39466"/>
            <a:ext cx="2484014" cy="461665"/>
          </a:xfrm>
          <a:prstGeom prst="rect">
            <a:avLst/>
          </a:prstGeom>
          <a:noFill/>
        </p:spPr>
        <p:txBody>
          <a:bodyPr wrap="none" lIns="91440" tIns="45720" rIns="91440" bIns="45720">
            <a:spAutoFit/>
          </a:bodyPr>
          <a:lstStyle/>
          <a:p>
            <a:pPr algn="ctr"/>
            <a:r>
              <a:rPr lang="en-US" sz="2400" dirty="0">
                <a:ln w="0"/>
                <a:effectLst>
                  <a:outerShdw blurRad="38100" dist="19050" dir="2700000" algn="tl" rotWithShape="0">
                    <a:schemeClr val="dk1">
                      <a:alpha val="40000"/>
                    </a:schemeClr>
                  </a:outerShdw>
                </a:effectLst>
              </a:rPr>
              <a:t>Year</a:t>
            </a:r>
            <a:r>
              <a:rPr lang="en-US" sz="2400" b="0" cap="none" spc="0" dirty="0">
                <a:ln w="0"/>
                <a:solidFill>
                  <a:schemeClr val="tx1"/>
                </a:solidFill>
                <a:effectLst>
                  <a:outerShdw blurRad="38100" dist="19050" dir="2700000" algn="tl" rotWithShape="0">
                    <a:schemeClr val="dk1">
                      <a:alpha val="40000"/>
                    </a:schemeClr>
                  </a:outerShdw>
                </a:effectLst>
              </a:rPr>
              <a:t> Wise Analysis</a:t>
            </a:r>
          </a:p>
        </p:txBody>
      </p:sp>
    </p:spTree>
    <p:extLst>
      <p:ext uri="{BB962C8B-B14F-4D97-AF65-F5344CB8AC3E}">
        <p14:creationId xmlns:p14="http://schemas.microsoft.com/office/powerpoint/2010/main" val="1085083094"/>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661F769-B50A-4255-A9E0-9C8BAC2F5312}"/>
              </a:ext>
            </a:extLst>
          </p:cNvPr>
          <p:cNvPicPr>
            <a:picLocks noChangeAspect="1"/>
          </p:cNvPicPr>
          <p:nvPr/>
        </p:nvPicPr>
        <p:blipFill rotWithShape="1">
          <a:blip r:embed="rId2">
            <a:extLst>
              <a:ext uri="{28A0092B-C50C-407E-A947-70E740481C1C}">
                <a14:useLocalDpi xmlns:a14="http://schemas.microsoft.com/office/drawing/2010/main" val="0"/>
              </a:ext>
            </a:extLst>
          </a:blip>
          <a:srcRect t="9778" b="9481"/>
          <a:stretch/>
        </p:blipFill>
        <p:spPr>
          <a:xfrm>
            <a:off x="294640" y="113258"/>
            <a:ext cx="8219440" cy="6744742"/>
          </a:xfrm>
          <a:prstGeom prst="rect">
            <a:avLst/>
          </a:prstGeom>
        </p:spPr>
      </p:pic>
      <p:sp>
        <p:nvSpPr>
          <p:cNvPr id="3" name="Rectangle 2">
            <a:extLst>
              <a:ext uri="{FF2B5EF4-FFF2-40B4-BE49-F238E27FC236}">
                <a16:creationId xmlns:a16="http://schemas.microsoft.com/office/drawing/2014/main" id="{EE50838F-D99D-424E-B19B-401F34CAFC79}"/>
              </a:ext>
            </a:extLst>
          </p:cNvPr>
          <p:cNvSpPr/>
          <p:nvPr/>
        </p:nvSpPr>
        <p:spPr>
          <a:xfrm>
            <a:off x="7967125" y="0"/>
            <a:ext cx="4224875" cy="461665"/>
          </a:xfrm>
          <a:prstGeom prst="rect">
            <a:avLst/>
          </a:prstGeom>
          <a:noFill/>
        </p:spPr>
        <p:txBody>
          <a:bodyPr wrap="none" lIns="91440" tIns="45720" rIns="91440" bIns="45720">
            <a:spAutoFit/>
          </a:bodyPr>
          <a:lstStyle/>
          <a:p>
            <a:pPr algn="ctr"/>
            <a:r>
              <a:rPr lang="en-US" sz="2400" dirty="0">
                <a:ln w="0"/>
                <a:effectLst>
                  <a:outerShdw blurRad="38100" dist="19050" dir="2700000" algn="tl" rotWithShape="0">
                    <a:schemeClr val="dk1">
                      <a:alpha val="40000"/>
                    </a:schemeClr>
                  </a:outerShdw>
                </a:effectLst>
              </a:rPr>
              <a:t>Fatality count (Top 20 Countries)</a:t>
            </a:r>
            <a:endParaRPr lang="en-US" sz="2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192996815"/>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21587A9-DC44-4B5C-8972-1489A5C17C8D}"/>
              </a:ext>
            </a:extLst>
          </p:cNvPr>
          <p:cNvSpPr/>
          <p:nvPr/>
        </p:nvSpPr>
        <p:spPr>
          <a:xfrm>
            <a:off x="239767" y="-28076"/>
            <a:ext cx="4189993" cy="523220"/>
          </a:xfrm>
          <a:prstGeom prst="rect">
            <a:avLst/>
          </a:prstGeom>
          <a:noFill/>
        </p:spPr>
        <p:txBody>
          <a:bodyPr wrap="non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Terrorist Groupwise Attacks</a:t>
            </a:r>
          </a:p>
        </p:txBody>
      </p:sp>
      <p:pic>
        <p:nvPicPr>
          <p:cNvPr id="4098" name="Picture 2">
            <a:extLst>
              <a:ext uri="{FF2B5EF4-FFF2-40B4-BE49-F238E27FC236}">
                <a16:creationId xmlns:a16="http://schemas.microsoft.com/office/drawing/2014/main" id="{F0F802E1-27D9-46D0-8C4D-40BC12CC43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510" y="624176"/>
            <a:ext cx="4286250" cy="32194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03E176E6-99FD-4B32-BEBB-2BA458E55C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510" y="3972103"/>
            <a:ext cx="4286250" cy="288589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a:extLst>
              <a:ext uri="{FF2B5EF4-FFF2-40B4-BE49-F238E27FC236}">
                <a16:creationId xmlns:a16="http://schemas.microsoft.com/office/drawing/2014/main" id="{35BEF19B-ECE8-4886-9246-78E59C832D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41643" y="624176"/>
            <a:ext cx="4438650" cy="24347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a:extLst>
              <a:ext uri="{FF2B5EF4-FFF2-40B4-BE49-F238E27FC236}">
                <a16:creationId xmlns:a16="http://schemas.microsoft.com/office/drawing/2014/main" id="{5C7FB780-8E58-48AC-AC74-5A76306F23F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35521" y="3972103"/>
            <a:ext cx="4344772" cy="2439658"/>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E24F4F31-0980-426A-B62F-B6511B50899A}"/>
              </a:ext>
            </a:extLst>
          </p:cNvPr>
          <p:cNvSpPr/>
          <p:nvPr/>
        </p:nvSpPr>
        <p:spPr>
          <a:xfrm>
            <a:off x="6041643" y="0"/>
            <a:ext cx="2795830" cy="523220"/>
          </a:xfrm>
          <a:prstGeom prst="rect">
            <a:avLst/>
          </a:prstGeom>
          <a:noFill/>
        </p:spPr>
        <p:txBody>
          <a:bodyPr wrap="non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City Wise Analysis</a:t>
            </a:r>
          </a:p>
        </p:txBody>
      </p:sp>
    </p:spTree>
    <p:extLst>
      <p:ext uri="{BB962C8B-B14F-4D97-AF65-F5344CB8AC3E}">
        <p14:creationId xmlns:p14="http://schemas.microsoft.com/office/powerpoint/2010/main" val="3910847829"/>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582AC8E-790F-4907-B56F-A752BF44088F}"/>
              </a:ext>
            </a:extLst>
          </p:cNvPr>
          <p:cNvSpPr/>
          <p:nvPr/>
        </p:nvSpPr>
        <p:spPr>
          <a:xfrm>
            <a:off x="568200" y="0"/>
            <a:ext cx="6210162" cy="523220"/>
          </a:xfrm>
          <a:prstGeom prst="rect">
            <a:avLst/>
          </a:prstGeom>
          <a:noFill/>
        </p:spPr>
        <p:txBody>
          <a:bodyPr wrap="none" lIns="91440" tIns="45720" rIns="91440" bIns="45720">
            <a:spAutoFit/>
          </a:bodyPr>
          <a:lstStyle/>
          <a:p>
            <a:pPr algn="ctr"/>
            <a:r>
              <a:rPr lang="en-US" sz="2800" dirty="0">
                <a:ln w="0"/>
                <a:effectLst>
                  <a:outerShdw blurRad="38100" dist="19050" dir="2700000" algn="tl" rotWithShape="0">
                    <a:schemeClr val="dk1">
                      <a:alpha val="40000"/>
                    </a:schemeClr>
                  </a:outerShdw>
                </a:effectLst>
              </a:rPr>
              <a:t>Country-Terrorist Grp wise analysis types </a:t>
            </a:r>
            <a:endParaRPr lang="en-US" sz="2800" b="0" cap="none" spc="0" dirty="0">
              <a:ln w="0"/>
              <a:solidFill>
                <a:schemeClr val="tx1"/>
              </a:solidFill>
              <a:effectLst>
                <a:outerShdw blurRad="38100" dist="19050" dir="2700000" algn="tl" rotWithShape="0">
                  <a:schemeClr val="dk1">
                    <a:alpha val="40000"/>
                  </a:schemeClr>
                </a:outerShdw>
              </a:effectLst>
            </a:endParaRPr>
          </a:p>
        </p:txBody>
      </p:sp>
      <p:pic>
        <p:nvPicPr>
          <p:cNvPr id="6146" name="Picture 2">
            <a:extLst>
              <a:ext uri="{FF2B5EF4-FFF2-40B4-BE49-F238E27FC236}">
                <a16:creationId xmlns:a16="http://schemas.microsoft.com/office/drawing/2014/main" id="{83C43763-53D3-4D09-990B-DDB491A2FA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 y="679294"/>
            <a:ext cx="4561840" cy="3222146"/>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57263F7A-A348-4076-A97B-3E70412E0B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 y="4057514"/>
            <a:ext cx="4714240" cy="256816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2">
            <a:extLst>
              <a:ext uri="{FF2B5EF4-FFF2-40B4-BE49-F238E27FC236}">
                <a16:creationId xmlns:a16="http://schemas.microsoft.com/office/drawing/2014/main" id="{F33A4322-F5E6-4725-93A7-88FF1C03636A}"/>
              </a:ext>
            </a:extLst>
          </p:cNvPr>
          <p:cNvGraphicFramePr>
            <a:graphicFrameLocks noGrp="1"/>
          </p:cNvGraphicFramePr>
          <p:nvPr>
            <p:extLst>
              <p:ext uri="{D42A27DB-BD31-4B8C-83A1-F6EECF244321}">
                <p14:modId xmlns:p14="http://schemas.microsoft.com/office/powerpoint/2010/main" val="194079105"/>
              </p:ext>
            </p:extLst>
          </p:nvPr>
        </p:nvGraphicFramePr>
        <p:xfrm>
          <a:off x="5463016" y="1192372"/>
          <a:ext cx="6437892" cy="4314348"/>
        </p:xfrm>
        <a:graphic>
          <a:graphicData uri="http://schemas.openxmlformats.org/drawingml/2006/table">
            <a:tbl>
              <a:tblPr>
                <a:tableStyleId>{616DA210-FB5B-4158-B5E0-FEB733F419BA}</a:tableStyleId>
              </a:tblPr>
              <a:tblGrid>
                <a:gridCol w="2145964">
                  <a:extLst>
                    <a:ext uri="{9D8B030D-6E8A-4147-A177-3AD203B41FA5}">
                      <a16:colId xmlns:a16="http://schemas.microsoft.com/office/drawing/2014/main" val="4212206287"/>
                    </a:ext>
                  </a:extLst>
                </a:gridCol>
                <a:gridCol w="2145964">
                  <a:extLst>
                    <a:ext uri="{9D8B030D-6E8A-4147-A177-3AD203B41FA5}">
                      <a16:colId xmlns:a16="http://schemas.microsoft.com/office/drawing/2014/main" val="1452940765"/>
                    </a:ext>
                  </a:extLst>
                </a:gridCol>
                <a:gridCol w="2145964">
                  <a:extLst>
                    <a:ext uri="{9D8B030D-6E8A-4147-A177-3AD203B41FA5}">
                      <a16:colId xmlns:a16="http://schemas.microsoft.com/office/drawing/2014/main" val="739696947"/>
                    </a:ext>
                  </a:extLst>
                </a:gridCol>
              </a:tblGrid>
              <a:tr h="325611">
                <a:tc>
                  <a:txBody>
                    <a:bodyPr/>
                    <a:lstStyle/>
                    <a:p>
                      <a:pPr algn="ctr"/>
                      <a:r>
                        <a:rPr lang="en-IN" sz="1200" dirty="0">
                          <a:effectLst/>
                        </a:rPr>
                        <a:t>Group Name</a:t>
                      </a:r>
                      <a:endParaRPr lang="en-IN" sz="1200" b="1" dirty="0">
                        <a:effectLst/>
                      </a:endParaRPr>
                    </a:p>
                  </a:txBody>
                  <a:tcPr marL="72522" marR="72522" marT="36261" marB="36261" anchor="ctr"/>
                </a:tc>
                <a:tc>
                  <a:txBody>
                    <a:bodyPr/>
                    <a:lstStyle/>
                    <a:p>
                      <a:pPr algn="ctr"/>
                      <a:r>
                        <a:rPr lang="en-IN" sz="1200">
                          <a:effectLst/>
                        </a:rPr>
                        <a:t>Country</a:t>
                      </a:r>
                      <a:endParaRPr lang="en-IN" sz="1200" b="1">
                        <a:effectLst/>
                      </a:endParaRPr>
                    </a:p>
                  </a:txBody>
                  <a:tcPr marL="72522" marR="72522" marT="36261" marB="36261" anchor="ctr"/>
                </a:tc>
                <a:tc>
                  <a:txBody>
                    <a:bodyPr/>
                    <a:lstStyle/>
                    <a:p>
                      <a:pPr algn="ctr"/>
                      <a:r>
                        <a:rPr lang="en-IN" sz="1200" dirty="0">
                          <a:effectLst/>
                        </a:rPr>
                        <a:t>Casualty</a:t>
                      </a:r>
                      <a:endParaRPr lang="en-IN" sz="1200" b="1" dirty="0">
                        <a:effectLst/>
                      </a:endParaRPr>
                    </a:p>
                  </a:txBody>
                  <a:tcPr marL="72522" marR="72522" marT="36261" marB="36261" anchor="ctr"/>
                </a:tc>
                <a:extLst>
                  <a:ext uri="{0D108BD9-81ED-4DB2-BD59-A6C34878D82A}">
                    <a16:rowId xmlns:a16="http://schemas.microsoft.com/office/drawing/2014/main" val="3768804492"/>
                  </a:ext>
                </a:extLst>
              </a:tr>
              <a:tr h="325611">
                <a:tc>
                  <a:txBody>
                    <a:bodyPr/>
                    <a:lstStyle/>
                    <a:p>
                      <a:pPr algn="ctr" fontAlgn="t"/>
                      <a:r>
                        <a:rPr lang="en-IN" sz="1200">
                          <a:effectLst/>
                        </a:rPr>
                        <a:t>Taliban</a:t>
                      </a:r>
                      <a:endParaRPr lang="en-IN" sz="1200" b="1">
                        <a:effectLst/>
                      </a:endParaRPr>
                    </a:p>
                  </a:txBody>
                  <a:tcPr marL="72522" marR="72522" marT="36261" marB="36261"/>
                </a:tc>
                <a:tc>
                  <a:txBody>
                    <a:bodyPr/>
                    <a:lstStyle/>
                    <a:p>
                      <a:pPr algn="ctr" fontAlgn="t"/>
                      <a:r>
                        <a:rPr lang="en-IN" sz="1200">
                          <a:effectLst/>
                        </a:rPr>
                        <a:t>Afghanistan</a:t>
                      </a:r>
                      <a:endParaRPr lang="en-IN" sz="1200" b="1">
                        <a:effectLst/>
                      </a:endParaRPr>
                    </a:p>
                  </a:txBody>
                  <a:tcPr marL="72522" marR="72522" marT="36261" marB="36261"/>
                </a:tc>
                <a:tc>
                  <a:txBody>
                    <a:bodyPr/>
                    <a:lstStyle/>
                    <a:p>
                      <a:pPr algn="ctr"/>
                      <a:r>
                        <a:rPr lang="en-IN" sz="1200">
                          <a:effectLst/>
                        </a:rPr>
                        <a:t>48231.0</a:t>
                      </a:r>
                    </a:p>
                  </a:txBody>
                  <a:tcPr marL="72522" marR="72522" marT="36261" marB="36261" anchor="ctr"/>
                </a:tc>
                <a:extLst>
                  <a:ext uri="{0D108BD9-81ED-4DB2-BD59-A6C34878D82A}">
                    <a16:rowId xmlns:a16="http://schemas.microsoft.com/office/drawing/2014/main" val="3076588097"/>
                  </a:ext>
                </a:extLst>
              </a:tr>
              <a:tr h="569820">
                <a:tc>
                  <a:txBody>
                    <a:bodyPr/>
                    <a:lstStyle/>
                    <a:p>
                      <a:pPr algn="ctr" fontAlgn="t"/>
                      <a:r>
                        <a:rPr lang="en-US" sz="1200">
                          <a:effectLst/>
                        </a:rPr>
                        <a:t>Islamic State of Iraq and the Levant (ISIL)</a:t>
                      </a:r>
                      <a:endParaRPr lang="en-US" sz="1200" b="1">
                        <a:effectLst/>
                      </a:endParaRPr>
                    </a:p>
                  </a:txBody>
                  <a:tcPr marL="72522" marR="72522" marT="36261" marB="36261"/>
                </a:tc>
                <a:tc>
                  <a:txBody>
                    <a:bodyPr/>
                    <a:lstStyle/>
                    <a:p>
                      <a:pPr algn="ctr" fontAlgn="t"/>
                      <a:r>
                        <a:rPr lang="en-IN" sz="1200" dirty="0">
                          <a:effectLst/>
                        </a:rPr>
                        <a:t>Iraq</a:t>
                      </a:r>
                      <a:endParaRPr lang="en-IN" sz="1200" b="1" dirty="0">
                        <a:effectLst/>
                      </a:endParaRPr>
                    </a:p>
                  </a:txBody>
                  <a:tcPr marL="72522" marR="72522" marT="36261" marB="36261"/>
                </a:tc>
                <a:tc>
                  <a:txBody>
                    <a:bodyPr/>
                    <a:lstStyle/>
                    <a:p>
                      <a:pPr algn="ctr"/>
                      <a:r>
                        <a:rPr lang="en-IN" sz="1200">
                          <a:effectLst/>
                        </a:rPr>
                        <a:t>45292.0</a:t>
                      </a:r>
                    </a:p>
                  </a:txBody>
                  <a:tcPr marL="72522" marR="72522" marT="36261" marB="36261" anchor="ctr"/>
                </a:tc>
                <a:extLst>
                  <a:ext uri="{0D108BD9-81ED-4DB2-BD59-A6C34878D82A}">
                    <a16:rowId xmlns:a16="http://schemas.microsoft.com/office/drawing/2014/main" val="1658377961"/>
                  </a:ext>
                </a:extLst>
              </a:tr>
              <a:tr h="325611">
                <a:tc>
                  <a:txBody>
                    <a:bodyPr/>
                    <a:lstStyle/>
                    <a:p>
                      <a:pPr algn="ctr" fontAlgn="t"/>
                      <a:r>
                        <a:rPr lang="en-IN" sz="1200">
                          <a:effectLst/>
                        </a:rPr>
                        <a:t>Boko Haram</a:t>
                      </a:r>
                      <a:endParaRPr lang="en-IN" sz="1200" b="1">
                        <a:effectLst/>
                      </a:endParaRPr>
                    </a:p>
                  </a:txBody>
                  <a:tcPr marL="72522" marR="72522" marT="36261" marB="36261"/>
                </a:tc>
                <a:tc>
                  <a:txBody>
                    <a:bodyPr/>
                    <a:lstStyle/>
                    <a:p>
                      <a:pPr algn="ctr" fontAlgn="t"/>
                      <a:r>
                        <a:rPr lang="en-IN" sz="1200">
                          <a:effectLst/>
                        </a:rPr>
                        <a:t>Nigeria</a:t>
                      </a:r>
                      <a:endParaRPr lang="en-IN" sz="1200" b="1">
                        <a:effectLst/>
                      </a:endParaRPr>
                    </a:p>
                  </a:txBody>
                  <a:tcPr marL="72522" marR="72522" marT="36261" marB="36261"/>
                </a:tc>
                <a:tc>
                  <a:txBody>
                    <a:bodyPr/>
                    <a:lstStyle/>
                    <a:p>
                      <a:pPr algn="ctr"/>
                      <a:r>
                        <a:rPr lang="en-IN" sz="1200">
                          <a:effectLst/>
                        </a:rPr>
                        <a:t>22353.0</a:t>
                      </a:r>
                    </a:p>
                  </a:txBody>
                  <a:tcPr marL="72522" marR="72522" marT="36261" marB="36261" anchor="ctr"/>
                </a:tc>
                <a:extLst>
                  <a:ext uri="{0D108BD9-81ED-4DB2-BD59-A6C34878D82A}">
                    <a16:rowId xmlns:a16="http://schemas.microsoft.com/office/drawing/2014/main" val="911972212"/>
                  </a:ext>
                </a:extLst>
              </a:tr>
              <a:tr h="569820">
                <a:tc>
                  <a:txBody>
                    <a:bodyPr/>
                    <a:lstStyle/>
                    <a:p>
                      <a:pPr algn="ctr" fontAlgn="t"/>
                      <a:r>
                        <a:rPr lang="en-US" sz="1200">
                          <a:effectLst/>
                        </a:rPr>
                        <a:t>Liberation Tigers of Tamil Eelam (LTTE)</a:t>
                      </a:r>
                      <a:endParaRPr lang="en-US" sz="1200" b="1">
                        <a:effectLst/>
                      </a:endParaRPr>
                    </a:p>
                  </a:txBody>
                  <a:tcPr marL="72522" marR="72522" marT="36261" marB="36261"/>
                </a:tc>
                <a:tc>
                  <a:txBody>
                    <a:bodyPr/>
                    <a:lstStyle/>
                    <a:p>
                      <a:pPr algn="ctr" fontAlgn="t"/>
                      <a:r>
                        <a:rPr lang="en-IN" sz="1200">
                          <a:effectLst/>
                        </a:rPr>
                        <a:t>Sri Lanka</a:t>
                      </a:r>
                      <a:endParaRPr lang="en-IN" sz="1200" b="1">
                        <a:effectLst/>
                      </a:endParaRPr>
                    </a:p>
                  </a:txBody>
                  <a:tcPr marL="72522" marR="72522" marT="36261" marB="36261"/>
                </a:tc>
                <a:tc>
                  <a:txBody>
                    <a:bodyPr/>
                    <a:lstStyle/>
                    <a:p>
                      <a:pPr algn="ctr"/>
                      <a:r>
                        <a:rPr lang="en-IN" sz="1200" dirty="0">
                          <a:effectLst/>
                        </a:rPr>
                        <a:t>21918.0</a:t>
                      </a:r>
                    </a:p>
                  </a:txBody>
                  <a:tcPr marL="72522" marR="72522" marT="36261" marB="36261" anchor="ctr"/>
                </a:tc>
                <a:extLst>
                  <a:ext uri="{0D108BD9-81ED-4DB2-BD59-A6C34878D82A}">
                    <a16:rowId xmlns:a16="http://schemas.microsoft.com/office/drawing/2014/main" val="1570378559"/>
                  </a:ext>
                </a:extLst>
              </a:tr>
              <a:tr h="325611">
                <a:tc>
                  <a:txBody>
                    <a:bodyPr/>
                    <a:lstStyle/>
                    <a:p>
                      <a:pPr algn="ctr" fontAlgn="t"/>
                      <a:r>
                        <a:rPr lang="en-IN" sz="1200">
                          <a:effectLst/>
                        </a:rPr>
                        <a:t>Al-Qaida</a:t>
                      </a:r>
                      <a:endParaRPr lang="en-IN" sz="1200" b="1">
                        <a:effectLst/>
                      </a:endParaRPr>
                    </a:p>
                  </a:txBody>
                  <a:tcPr marL="72522" marR="72522" marT="36261" marB="36261"/>
                </a:tc>
                <a:tc>
                  <a:txBody>
                    <a:bodyPr/>
                    <a:lstStyle/>
                    <a:p>
                      <a:pPr algn="ctr" fontAlgn="t"/>
                      <a:r>
                        <a:rPr lang="en-IN" sz="1200">
                          <a:effectLst/>
                        </a:rPr>
                        <a:t>United States</a:t>
                      </a:r>
                      <a:endParaRPr lang="en-IN" sz="1200" b="1">
                        <a:effectLst/>
                      </a:endParaRPr>
                    </a:p>
                  </a:txBody>
                  <a:tcPr marL="72522" marR="72522" marT="36261" marB="36261"/>
                </a:tc>
                <a:tc>
                  <a:txBody>
                    <a:bodyPr/>
                    <a:lstStyle/>
                    <a:p>
                      <a:pPr algn="ctr"/>
                      <a:r>
                        <a:rPr lang="en-IN" sz="1200">
                          <a:effectLst/>
                        </a:rPr>
                        <a:t>17840.0</a:t>
                      </a:r>
                    </a:p>
                  </a:txBody>
                  <a:tcPr marL="72522" marR="72522" marT="36261" marB="36261" anchor="ctr"/>
                </a:tc>
                <a:extLst>
                  <a:ext uri="{0D108BD9-81ED-4DB2-BD59-A6C34878D82A}">
                    <a16:rowId xmlns:a16="http://schemas.microsoft.com/office/drawing/2014/main" val="347243141"/>
                  </a:ext>
                </a:extLst>
              </a:tr>
              <a:tr h="325611">
                <a:tc>
                  <a:txBody>
                    <a:bodyPr/>
                    <a:lstStyle/>
                    <a:p>
                      <a:pPr algn="ctr" fontAlgn="t"/>
                      <a:r>
                        <a:rPr lang="en-IN" sz="1200">
                          <a:effectLst/>
                        </a:rPr>
                        <a:t>Shining Path (SL)</a:t>
                      </a:r>
                      <a:endParaRPr lang="en-IN" sz="1200" b="1">
                        <a:effectLst/>
                      </a:endParaRPr>
                    </a:p>
                  </a:txBody>
                  <a:tcPr marL="72522" marR="72522" marT="36261" marB="36261"/>
                </a:tc>
                <a:tc>
                  <a:txBody>
                    <a:bodyPr/>
                    <a:lstStyle/>
                    <a:p>
                      <a:pPr algn="ctr" fontAlgn="t"/>
                      <a:r>
                        <a:rPr lang="en-IN" sz="1200">
                          <a:effectLst/>
                        </a:rPr>
                        <a:t>Peru</a:t>
                      </a:r>
                      <a:endParaRPr lang="en-IN" sz="1200" b="1">
                        <a:effectLst/>
                      </a:endParaRPr>
                    </a:p>
                  </a:txBody>
                  <a:tcPr marL="72522" marR="72522" marT="36261" marB="36261"/>
                </a:tc>
                <a:tc>
                  <a:txBody>
                    <a:bodyPr/>
                    <a:lstStyle/>
                    <a:p>
                      <a:pPr algn="ctr"/>
                      <a:r>
                        <a:rPr lang="en-IN" sz="1200">
                          <a:effectLst/>
                        </a:rPr>
                        <a:t>14619.0</a:t>
                      </a:r>
                    </a:p>
                  </a:txBody>
                  <a:tcPr marL="72522" marR="72522" marT="36261" marB="36261" anchor="ctr"/>
                </a:tc>
                <a:extLst>
                  <a:ext uri="{0D108BD9-81ED-4DB2-BD59-A6C34878D82A}">
                    <a16:rowId xmlns:a16="http://schemas.microsoft.com/office/drawing/2014/main" val="1267318559"/>
                  </a:ext>
                </a:extLst>
              </a:tr>
              <a:tr h="325611">
                <a:tc>
                  <a:txBody>
                    <a:bodyPr/>
                    <a:lstStyle/>
                    <a:p>
                      <a:pPr algn="ctr" fontAlgn="t"/>
                      <a:r>
                        <a:rPr lang="en-IN" sz="1200">
                          <a:effectLst/>
                        </a:rPr>
                        <a:t>Tehrik-i-Taliban Pakistan (TTP)</a:t>
                      </a:r>
                      <a:endParaRPr lang="en-IN" sz="1200" b="1">
                        <a:effectLst/>
                      </a:endParaRPr>
                    </a:p>
                  </a:txBody>
                  <a:tcPr marL="72522" marR="72522" marT="36261" marB="36261"/>
                </a:tc>
                <a:tc>
                  <a:txBody>
                    <a:bodyPr/>
                    <a:lstStyle/>
                    <a:p>
                      <a:pPr algn="ctr" fontAlgn="t"/>
                      <a:r>
                        <a:rPr lang="en-IN" sz="1200">
                          <a:effectLst/>
                        </a:rPr>
                        <a:t>Pakistan</a:t>
                      </a:r>
                      <a:endParaRPr lang="en-IN" sz="1200" b="1">
                        <a:effectLst/>
                      </a:endParaRPr>
                    </a:p>
                  </a:txBody>
                  <a:tcPr marL="72522" marR="72522" marT="36261" marB="36261"/>
                </a:tc>
                <a:tc>
                  <a:txBody>
                    <a:bodyPr/>
                    <a:lstStyle/>
                    <a:p>
                      <a:pPr algn="ctr"/>
                      <a:r>
                        <a:rPr lang="en-IN" sz="1200">
                          <a:effectLst/>
                        </a:rPr>
                        <a:t>14537.0</a:t>
                      </a:r>
                    </a:p>
                  </a:txBody>
                  <a:tcPr marL="72522" marR="72522" marT="36261" marB="36261" anchor="ctr"/>
                </a:tc>
                <a:extLst>
                  <a:ext uri="{0D108BD9-81ED-4DB2-BD59-A6C34878D82A}">
                    <a16:rowId xmlns:a16="http://schemas.microsoft.com/office/drawing/2014/main" val="3233931575"/>
                  </a:ext>
                </a:extLst>
              </a:tr>
              <a:tr h="325611">
                <a:tc>
                  <a:txBody>
                    <a:bodyPr/>
                    <a:lstStyle/>
                    <a:p>
                      <a:pPr algn="ctr" fontAlgn="t"/>
                      <a:r>
                        <a:rPr lang="en-IN" sz="1200">
                          <a:effectLst/>
                        </a:rPr>
                        <a:t>Al-Qaida in Iraq</a:t>
                      </a:r>
                      <a:endParaRPr lang="en-IN" sz="1200" b="1">
                        <a:effectLst/>
                      </a:endParaRPr>
                    </a:p>
                  </a:txBody>
                  <a:tcPr marL="72522" marR="72522" marT="36261" marB="36261"/>
                </a:tc>
                <a:tc>
                  <a:txBody>
                    <a:bodyPr/>
                    <a:lstStyle/>
                    <a:p>
                      <a:pPr algn="ctr" fontAlgn="t"/>
                      <a:r>
                        <a:rPr lang="en-IN" sz="1200">
                          <a:effectLst/>
                        </a:rPr>
                        <a:t>Iraq</a:t>
                      </a:r>
                      <a:endParaRPr lang="en-IN" sz="1200" b="1">
                        <a:effectLst/>
                      </a:endParaRPr>
                    </a:p>
                  </a:txBody>
                  <a:tcPr marL="72522" marR="72522" marT="36261" marB="36261"/>
                </a:tc>
                <a:tc>
                  <a:txBody>
                    <a:bodyPr/>
                    <a:lstStyle/>
                    <a:p>
                      <a:pPr algn="ctr"/>
                      <a:r>
                        <a:rPr lang="en-IN" sz="1200">
                          <a:effectLst/>
                        </a:rPr>
                        <a:t>14301.0</a:t>
                      </a:r>
                    </a:p>
                  </a:txBody>
                  <a:tcPr marL="72522" marR="72522" marT="36261" marB="36261" anchor="ctr"/>
                </a:tc>
                <a:extLst>
                  <a:ext uri="{0D108BD9-81ED-4DB2-BD59-A6C34878D82A}">
                    <a16:rowId xmlns:a16="http://schemas.microsoft.com/office/drawing/2014/main" val="1236374842"/>
                  </a:ext>
                </a:extLst>
              </a:tr>
              <a:tr h="569820">
                <a:tc>
                  <a:txBody>
                    <a:bodyPr/>
                    <a:lstStyle/>
                    <a:p>
                      <a:pPr algn="ctr" fontAlgn="t"/>
                      <a:r>
                        <a:rPr lang="en-IN" sz="1200">
                          <a:effectLst/>
                        </a:rPr>
                        <a:t>Farabundo Marti National Liberation Front (FMLN)</a:t>
                      </a:r>
                      <a:endParaRPr lang="en-IN" sz="1200" b="1">
                        <a:effectLst/>
                      </a:endParaRPr>
                    </a:p>
                  </a:txBody>
                  <a:tcPr marL="72522" marR="72522" marT="36261" marB="36261"/>
                </a:tc>
                <a:tc>
                  <a:txBody>
                    <a:bodyPr/>
                    <a:lstStyle/>
                    <a:p>
                      <a:pPr algn="ctr" fontAlgn="t"/>
                      <a:r>
                        <a:rPr lang="en-IN" sz="1200">
                          <a:effectLst/>
                        </a:rPr>
                        <a:t>El Salvador</a:t>
                      </a:r>
                      <a:endParaRPr lang="en-IN" sz="1200" b="1">
                        <a:effectLst/>
                      </a:endParaRPr>
                    </a:p>
                  </a:txBody>
                  <a:tcPr marL="72522" marR="72522" marT="36261" marB="36261"/>
                </a:tc>
                <a:tc>
                  <a:txBody>
                    <a:bodyPr/>
                    <a:lstStyle/>
                    <a:p>
                      <a:pPr algn="ctr"/>
                      <a:r>
                        <a:rPr lang="en-IN" sz="1200">
                          <a:effectLst/>
                        </a:rPr>
                        <a:t>12068.0</a:t>
                      </a:r>
                    </a:p>
                  </a:txBody>
                  <a:tcPr marL="72522" marR="72522" marT="36261" marB="36261" anchor="ctr"/>
                </a:tc>
                <a:extLst>
                  <a:ext uri="{0D108BD9-81ED-4DB2-BD59-A6C34878D82A}">
                    <a16:rowId xmlns:a16="http://schemas.microsoft.com/office/drawing/2014/main" val="1508268308"/>
                  </a:ext>
                </a:extLst>
              </a:tr>
              <a:tr h="325611">
                <a:tc>
                  <a:txBody>
                    <a:bodyPr/>
                    <a:lstStyle/>
                    <a:p>
                      <a:pPr algn="ctr" fontAlgn="t"/>
                      <a:r>
                        <a:rPr lang="en-IN" sz="1200">
                          <a:effectLst/>
                        </a:rPr>
                        <a:t>Al-Shabaab</a:t>
                      </a:r>
                      <a:endParaRPr lang="en-IN" sz="1200" b="1">
                        <a:effectLst/>
                      </a:endParaRPr>
                    </a:p>
                  </a:txBody>
                  <a:tcPr marL="72522" marR="72522" marT="36261" marB="36261"/>
                </a:tc>
                <a:tc>
                  <a:txBody>
                    <a:bodyPr/>
                    <a:lstStyle/>
                    <a:p>
                      <a:pPr algn="ctr" fontAlgn="t"/>
                      <a:r>
                        <a:rPr lang="en-IN" sz="1200">
                          <a:effectLst/>
                        </a:rPr>
                        <a:t>Somalia</a:t>
                      </a:r>
                      <a:endParaRPr lang="en-IN" sz="1200" b="1">
                        <a:effectLst/>
                      </a:endParaRPr>
                    </a:p>
                  </a:txBody>
                  <a:tcPr marL="72522" marR="72522" marT="36261" marB="36261"/>
                </a:tc>
                <a:tc>
                  <a:txBody>
                    <a:bodyPr/>
                    <a:lstStyle/>
                    <a:p>
                      <a:pPr algn="ctr"/>
                      <a:r>
                        <a:rPr lang="en-IN" sz="1200" dirty="0">
                          <a:effectLst/>
                        </a:rPr>
                        <a:t>11119.0</a:t>
                      </a:r>
                    </a:p>
                  </a:txBody>
                  <a:tcPr marL="72522" marR="72522" marT="36261" marB="36261" anchor="ctr"/>
                </a:tc>
                <a:extLst>
                  <a:ext uri="{0D108BD9-81ED-4DB2-BD59-A6C34878D82A}">
                    <a16:rowId xmlns:a16="http://schemas.microsoft.com/office/drawing/2014/main" val="3461598800"/>
                  </a:ext>
                </a:extLst>
              </a:tr>
            </a:tbl>
          </a:graphicData>
        </a:graphic>
      </p:graphicFrame>
    </p:spTree>
    <p:extLst>
      <p:ext uri="{BB962C8B-B14F-4D97-AF65-F5344CB8AC3E}">
        <p14:creationId xmlns:p14="http://schemas.microsoft.com/office/powerpoint/2010/main" val="2588217633"/>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D5B4A05-52D1-4A0A-83D6-9950C44EAC6F}"/>
              </a:ext>
            </a:extLst>
          </p:cNvPr>
          <p:cNvSpPr/>
          <p:nvPr/>
        </p:nvSpPr>
        <p:spPr>
          <a:xfrm>
            <a:off x="0" y="0"/>
            <a:ext cx="3174716" cy="523220"/>
          </a:xfrm>
          <a:prstGeom prst="rect">
            <a:avLst/>
          </a:prstGeom>
          <a:noFill/>
        </p:spPr>
        <p:txBody>
          <a:bodyPr wrap="none" lIns="91440" tIns="45720" rIns="91440" bIns="45720">
            <a:spAutoFit/>
          </a:bodyPr>
          <a:lstStyle/>
          <a:p>
            <a:pPr algn="ctr"/>
            <a:r>
              <a:rPr lang="en-US" sz="2800" dirty="0">
                <a:ln w="0"/>
                <a:effectLst>
                  <a:outerShdw blurRad="38100" dist="19050" dir="2700000" algn="tl" rotWithShape="0">
                    <a:schemeClr val="dk1">
                      <a:alpha val="40000"/>
                    </a:schemeClr>
                  </a:outerShdw>
                </a:effectLst>
              </a:rPr>
              <a:t>Target types analysis</a:t>
            </a:r>
            <a:endParaRPr lang="en-US" sz="2800" b="0" cap="none" spc="0" dirty="0">
              <a:ln w="0"/>
              <a:solidFill>
                <a:schemeClr val="tx1"/>
              </a:solidFill>
              <a:effectLst>
                <a:outerShdw blurRad="38100" dist="19050" dir="2700000" algn="tl" rotWithShape="0">
                  <a:schemeClr val="dk1">
                    <a:alpha val="40000"/>
                  </a:schemeClr>
                </a:outerShdw>
              </a:effectLst>
            </a:endParaRPr>
          </a:p>
        </p:txBody>
      </p:sp>
      <p:pic>
        <p:nvPicPr>
          <p:cNvPr id="5122" name="Picture 2">
            <a:extLst>
              <a:ext uri="{FF2B5EF4-FFF2-40B4-BE49-F238E27FC236}">
                <a16:creationId xmlns:a16="http://schemas.microsoft.com/office/drawing/2014/main" id="{0BF52F85-5652-4D22-99FF-57A16CBD59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735" y="718820"/>
            <a:ext cx="4883785" cy="297555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1C227A86-9E8A-453D-8CBD-9370E54DA6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735" y="3841573"/>
            <a:ext cx="4883785" cy="282834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a:extLst>
              <a:ext uri="{FF2B5EF4-FFF2-40B4-BE49-F238E27FC236}">
                <a16:creationId xmlns:a16="http://schemas.microsoft.com/office/drawing/2014/main" id="{17BF0ECB-E0B4-4165-9E4C-FAB2844EC4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354992"/>
            <a:ext cx="5191760" cy="311210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a:extLst>
              <a:ext uri="{FF2B5EF4-FFF2-40B4-BE49-F238E27FC236}">
                <a16:creationId xmlns:a16="http://schemas.microsoft.com/office/drawing/2014/main" id="{9568E929-7FDA-45FC-98C3-0617770B8BC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3467100"/>
            <a:ext cx="4886325" cy="33909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656F7168-0A44-4BA3-A40C-317495D3DD2B}"/>
              </a:ext>
            </a:extLst>
          </p:cNvPr>
          <p:cNvSpPr/>
          <p:nvPr/>
        </p:nvSpPr>
        <p:spPr>
          <a:xfrm>
            <a:off x="4943165" y="-73532"/>
            <a:ext cx="3192477" cy="523220"/>
          </a:xfrm>
          <a:prstGeom prst="rect">
            <a:avLst/>
          </a:prstGeom>
          <a:noFill/>
        </p:spPr>
        <p:txBody>
          <a:bodyPr wrap="none" lIns="91440" tIns="45720" rIns="91440" bIns="45720">
            <a:spAutoFit/>
          </a:bodyPr>
          <a:lstStyle/>
          <a:p>
            <a:pPr algn="ctr"/>
            <a:r>
              <a:rPr lang="en-US" sz="2800" dirty="0">
                <a:ln w="0"/>
                <a:effectLst>
                  <a:outerShdw blurRad="38100" dist="19050" dir="2700000" algn="tl" rotWithShape="0">
                    <a:schemeClr val="dk1">
                      <a:alpha val="40000"/>
                    </a:schemeClr>
                  </a:outerShdw>
                </a:effectLst>
              </a:rPr>
              <a:t>Attack types analysis</a:t>
            </a:r>
            <a:endParaRPr lang="en-US" sz="28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102148214"/>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8846353-85D6-4F4B-BC5D-DB6422ACE9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987" y="0"/>
            <a:ext cx="10650243" cy="6897329"/>
          </a:xfrm>
          <a:prstGeom prst="rect">
            <a:avLst/>
          </a:prstGeom>
        </p:spPr>
      </p:pic>
      <p:sp>
        <p:nvSpPr>
          <p:cNvPr id="2" name="Rectangle 1">
            <a:extLst>
              <a:ext uri="{FF2B5EF4-FFF2-40B4-BE49-F238E27FC236}">
                <a16:creationId xmlns:a16="http://schemas.microsoft.com/office/drawing/2014/main" id="{E5E56F6B-901B-4269-9637-74339B0AB0AD}"/>
              </a:ext>
            </a:extLst>
          </p:cNvPr>
          <p:cNvSpPr/>
          <p:nvPr/>
        </p:nvSpPr>
        <p:spPr>
          <a:xfrm>
            <a:off x="1710583" y="0"/>
            <a:ext cx="2695160" cy="584775"/>
          </a:xfrm>
          <a:prstGeom prst="rect">
            <a:avLst/>
          </a:prstGeom>
          <a:noFill/>
        </p:spPr>
        <p:txBody>
          <a:bodyPr wrap="non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rPr>
              <a:t>Terrorism India</a:t>
            </a:r>
          </a:p>
        </p:txBody>
      </p:sp>
    </p:spTree>
    <p:extLst>
      <p:ext uri="{BB962C8B-B14F-4D97-AF65-F5344CB8AC3E}">
        <p14:creationId xmlns:p14="http://schemas.microsoft.com/office/powerpoint/2010/main" val="2957163387"/>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D572690-2FE4-4F25-9EAA-0AFE8D90C703}"/>
              </a:ext>
            </a:extLst>
          </p:cNvPr>
          <p:cNvPicPr>
            <a:picLocks noChangeAspect="1"/>
          </p:cNvPicPr>
          <p:nvPr/>
        </p:nvPicPr>
        <p:blipFill rotWithShape="1">
          <a:blip r:embed="rId2">
            <a:extLst>
              <a:ext uri="{28A0092B-C50C-407E-A947-70E740481C1C}">
                <a14:useLocalDpi xmlns:a14="http://schemas.microsoft.com/office/drawing/2010/main" val="0"/>
              </a:ext>
            </a:extLst>
          </a:blip>
          <a:srcRect t="9954" b="10074"/>
          <a:stretch/>
        </p:blipFill>
        <p:spPr>
          <a:xfrm>
            <a:off x="1854200" y="223428"/>
            <a:ext cx="8483600" cy="6411143"/>
          </a:xfrm>
          <a:prstGeom prst="rect">
            <a:avLst/>
          </a:prstGeom>
        </p:spPr>
      </p:pic>
      <p:sp>
        <p:nvSpPr>
          <p:cNvPr id="2" name="Rectangle 1">
            <a:extLst>
              <a:ext uri="{FF2B5EF4-FFF2-40B4-BE49-F238E27FC236}">
                <a16:creationId xmlns:a16="http://schemas.microsoft.com/office/drawing/2014/main" id="{76A1C6E8-916D-4998-A204-797F569450DE}"/>
              </a:ext>
            </a:extLst>
          </p:cNvPr>
          <p:cNvSpPr/>
          <p:nvPr/>
        </p:nvSpPr>
        <p:spPr>
          <a:xfrm>
            <a:off x="151390" y="0"/>
            <a:ext cx="3558025" cy="523220"/>
          </a:xfrm>
          <a:prstGeom prst="rect">
            <a:avLst/>
          </a:prstGeom>
          <a:noFill/>
        </p:spPr>
        <p:txBody>
          <a:bodyPr wrap="non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Terrorist Attack in India</a:t>
            </a:r>
          </a:p>
        </p:txBody>
      </p:sp>
    </p:spTree>
    <p:extLst>
      <p:ext uri="{BB962C8B-B14F-4D97-AF65-F5344CB8AC3E}">
        <p14:creationId xmlns:p14="http://schemas.microsoft.com/office/powerpoint/2010/main" val="3303012823"/>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1462</TotalTime>
  <Words>552</Words>
  <Application>Microsoft Office PowerPoint</Application>
  <PresentationFormat>Widescreen</PresentationFormat>
  <Paragraphs>180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Group Name -  Ankit Kumar</vt:lpstr>
      <vt:lpstr>Terrorism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Terrorism</dc:title>
  <dc:creator>ankit kumar</dc:creator>
  <cp:lastModifiedBy>ankit kumar</cp:lastModifiedBy>
  <cp:revision>23</cp:revision>
  <dcterms:created xsi:type="dcterms:W3CDTF">2021-11-26T09:26:06Z</dcterms:created>
  <dcterms:modified xsi:type="dcterms:W3CDTF">2021-11-28T14:10:57Z</dcterms:modified>
</cp:coreProperties>
</file>