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EECC-BF5D-48DA-B143-E58093D54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3D23E-92F4-4B6B-8740-20AD13CEE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DB98-F098-429E-B508-0CD3618A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808A-C2A9-4CE7-99E5-E335ACB2861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A34B3-C50A-4283-86C2-38C4B3D4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6ED74-C853-4CC5-873E-021833DA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A6C0-5D3F-4B0D-B73F-DA5ED52FA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33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074A-FBFD-4530-9DF1-C3269BB7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92ED7-C10C-4836-BFA5-FC0A9C715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FEE55-8CF6-4BD5-ABFA-D7B18885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808A-C2A9-4CE7-99E5-E335ACB2861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4BA1-E9AD-4A55-8554-1681C310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9F7F0-6C43-48CC-A585-55938BAD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A6C0-5D3F-4B0D-B73F-DA5ED52FA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79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237A4-B2C3-46D4-824B-C841B52BD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54C87-D56B-4AFD-97CE-76A63D32A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9582E-A69E-4D09-8A3B-458D4C8A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808A-C2A9-4CE7-99E5-E335ACB2861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1D8A-E8DF-4006-8EA4-2FDD8DD2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571C4-9BE1-41F6-B84E-B6A60F05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A6C0-5D3F-4B0D-B73F-DA5ED52FA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6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8EFA-3846-4281-8A07-5D9D7C5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E5A3-FC02-4BB4-B8DB-048BF395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0B5D-3709-4BB3-9E91-55DF301B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808A-C2A9-4CE7-99E5-E335ACB2861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8D96-161B-4883-952D-FF0D9DB9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9798-589B-4B51-BF74-C4209E1F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A6C0-5D3F-4B0D-B73F-DA5ED52FA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86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3567-D18C-4482-B2B5-A1A11ED8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42F4-71DD-48C8-9A14-86B691A8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020A-3027-4EDF-87C2-F0C3ACE3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808A-C2A9-4CE7-99E5-E335ACB2861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7FCF2-CB8E-4BFC-929B-51D3FB88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BDBF-AEFA-4470-ABB8-000BA923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A6C0-5D3F-4B0D-B73F-DA5ED52FA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3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2CA0-6EDE-478A-8A4C-31FAA74A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73F8-E52E-4DD5-9002-F8496F75D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D596C-00E8-4613-9184-1D2AD37FE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35270-B4DC-429D-8D40-DA99A325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808A-C2A9-4CE7-99E5-E335ACB2861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8EE9E-D890-4296-BF87-C730BF4A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9A9A1-5F0F-4CB8-B244-E5EF4C9C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A6C0-5D3F-4B0D-B73F-DA5ED52FA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8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DED5-037F-49D8-8EAD-3119B978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B4748-C9CA-496C-8345-B460E37AB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83D79-2249-47CC-BBB5-0F0860D01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6A6C4-B097-4747-A429-F14234C4B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68E31-E5DF-4CFA-8A99-29CBF45A2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17F92-1E6D-4894-9E1E-4CDA2DBE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808A-C2A9-4CE7-99E5-E335ACB2861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1D6A6-D7F1-44CF-AEF2-40F67396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E8622-35C2-47C4-9CC0-8AF29522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A6C0-5D3F-4B0D-B73F-DA5ED52FA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8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C9FE-1160-45D3-831C-9B0F5F7B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C7B2B-B404-431E-A629-EB0C09D6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808A-C2A9-4CE7-99E5-E335ACB2861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C9195-C7EB-40BE-AC5B-252704B8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93A68-C40F-4F3B-9965-1AA70977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A6C0-5D3F-4B0D-B73F-DA5ED52FA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43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65DD-3E0D-4F73-B186-971A3F68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808A-C2A9-4CE7-99E5-E335ACB2861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27F3E-5539-4F22-B9DC-3146396F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EC4A9-42B2-4893-877A-D4840845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A6C0-5D3F-4B0D-B73F-DA5ED52FA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01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2DAE-70BA-402F-8503-10686B3A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EFC93-1186-4176-B3DE-69E128361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5EF1E-CC20-4715-9401-896CE9983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29172-8045-42DB-A121-034D5D75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808A-C2A9-4CE7-99E5-E335ACB2861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A84DB-6E8F-4992-A169-F3930226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473D2-65E0-40EA-BDAE-30C22569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A6C0-5D3F-4B0D-B73F-DA5ED52FA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18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763C-05E6-47F5-8C37-1E9E9986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36464-AC9E-49E9-BD8A-1366EB201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8075C-1F36-4CA7-BD5D-EAD00DB6A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8752D-8F63-4053-85F5-FE9F581B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808A-C2A9-4CE7-99E5-E335ACB2861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433DE-F228-46B5-8B55-F6259FA4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63DC4-BB14-4029-8F8C-94EDB0AA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A6C0-5D3F-4B0D-B73F-DA5ED52FA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3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825A3-0AD6-4E9A-B590-08614ED3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5B9DF-F240-49FC-B02C-897D3F7A8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F3D57-D5E9-4414-BA9F-DADD14EB3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D808A-C2A9-4CE7-99E5-E335ACB2861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3B14-A31B-4AFA-9349-39BC3A46F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E307A-4FDA-4840-8553-E0B7908EC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5A6C0-5D3F-4B0D-B73F-DA5ED52FA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35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71FA-9C96-42AF-913D-EC803113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Cricket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8EA42-2F4F-4224-A96B-0AA898489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Jasprit Bumrah Vs AB de Villiers </a:t>
            </a:r>
          </a:p>
        </p:txBody>
      </p:sp>
    </p:spTree>
    <p:extLst>
      <p:ext uri="{BB962C8B-B14F-4D97-AF65-F5344CB8AC3E}">
        <p14:creationId xmlns:p14="http://schemas.microsoft.com/office/powerpoint/2010/main" val="53306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D5AB-0AE7-47AE-B34E-73344BDE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168479"/>
            <a:ext cx="11019503" cy="1325563"/>
          </a:xfrm>
        </p:spPr>
        <p:txBody>
          <a:bodyPr>
            <a:normAutofit/>
          </a:bodyPr>
          <a:lstStyle/>
          <a:p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according to plot top batsmen against </a:t>
            </a:r>
            <a:r>
              <a:rPr lang="en-I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Bumrah</a:t>
            </a:r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7C69-D874-4A81-BDBB-42DBC464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Virat Kohli – (most runs)</a:t>
            </a:r>
          </a:p>
          <a:p>
            <a:r>
              <a:rPr lang="en-IN" b="1" dirty="0"/>
              <a:t>AB de Villiers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 Rahul</a:t>
            </a:r>
          </a:p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Shikhar Dhawan</a:t>
            </a:r>
          </a:p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 </a:t>
            </a:r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Duminy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–(highest strike rate)</a:t>
            </a:r>
          </a:p>
          <a:p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1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8E2A-E3AA-4991-B490-B1B857FC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 de Villiers Analysis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34531-ADAF-48C7-899D-401018BB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Runs Scored against Bumrah – 114</a:t>
            </a:r>
          </a:p>
          <a:p>
            <a:r>
              <a:rPr lang="en-IN" dirty="0"/>
              <a:t>Balls faced of Bumrah –  79</a:t>
            </a:r>
          </a:p>
          <a:p>
            <a:r>
              <a:rPr lang="en-IN" dirty="0"/>
              <a:t>Number of times ABD got out from Bumrah –  2</a:t>
            </a:r>
          </a:p>
          <a:p>
            <a:r>
              <a:rPr lang="en-IN" dirty="0"/>
              <a:t>Strike Rate of ABD against Bumrah - 144.303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34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FBC-B208-42CD-B897-75BFD814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233045"/>
            <a:ext cx="8671560" cy="254635"/>
          </a:xfrm>
        </p:spPr>
        <p:txBody>
          <a:bodyPr>
            <a:normAutofit fontScale="90000"/>
          </a:bodyPr>
          <a:lstStyle/>
          <a:p>
            <a:r>
              <a:rPr lang="en-IN" sz="2400" b="1" dirty="0"/>
              <a:t>Bowlers Who got punished the most by ABD in terms of Strike Rate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3E0BBB-6EEC-4E55-BD20-533EA81A8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38120"/>
              </p:ext>
            </p:extLst>
          </p:nvPr>
        </p:nvGraphicFramePr>
        <p:xfrm>
          <a:off x="492760" y="725488"/>
          <a:ext cx="7452360" cy="5881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4105">
                  <a:extLst>
                    <a:ext uri="{9D8B030D-6E8A-4147-A177-3AD203B41FA5}">
                      <a16:colId xmlns:a16="http://schemas.microsoft.com/office/drawing/2014/main" val="300505417"/>
                    </a:ext>
                  </a:extLst>
                </a:gridCol>
                <a:gridCol w="1459564">
                  <a:extLst>
                    <a:ext uri="{9D8B030D-6E8A-4147-A177-3AD203B41FA5}">
                      <a16:colId xmlns:a16="http://schemas.microsoft.com/office/drawing/2014/main" val="909281284"/>
                    </a:ext>
                  </a:extLst>
                </a:gridCol>
                <a:gridCol w="1785819">
                  <a:extLst>
                    <a:ext uri="{9D8B030D-6E8A-4147-A177-3AD203B41FA5}">
                      <a16:colId xmlns:a16="http://schemas.microsoft.com/office/drawing/2014/main" val="140389325"/>
                    </a:ext>
                  </a:extLst>
                </a:gridCol>
                <a:gridCol w="2592872">
                  <a:extLst>
                    <a:ext uri="{9D8B030D-6E8A-4147-A177-3AD203B41FA5}">
                      <a16:colId xmlns:a16="http://schemas.microsoft.com/office/drawing/2014/main" val="890443617"/>
                    </a:ext>
                  </a:extLst>
                </a:gridCol>
              </a:tblGrid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bowler</a:t>
                      </a:r>
                      <a:endParaRPr lang="en-IN" sz="1100" b="1" i="0" u="none" strike="noStrike" dirty="0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runs_off_bat</a:t>
                      </a:r>
                      <a:endParaRPr lang="en-IN" sz="11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ball</a:t>
                      </a:r>
                      <a:endParaRPr lang="en-IN" sz="11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strike_rate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33" marR="5333" marT="5333" marB="0" anchor="b"/>
                </a:tc>
                <a:extLst>
                  <a:ext uri="{0D108BD9-81ED-4DB2-BD59-A6C34878D82A}">
                    <a16:rowId xmlns:a16="http://schemas.microsoft.com/office/drawing/2014/main" val="4024416612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AD Russell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87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38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228.947368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2394753125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HH Pandya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88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39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225.641026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365153925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JP Faulkner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62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206.666667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3053864462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CH Morris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71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202.857143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4212717925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SL Malinga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124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64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193.75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2375757519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Sandeep Sharma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107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57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187.719298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3700017769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SB Jakati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183.333333</a:t>
                      </a:r>
                      <a:endParaRPr lang="en-IN" sz="1100" b="0" i="0" u="none" strike="noStrike" dirty="0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875375439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M Ashwin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177.419355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709486345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PV Tambe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54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32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168.75</a:t>
                      </a:r>
                      <a:endParaRPr lang="en-IN" sz="1100" b="0" i="0" u="none" strike="noStrike" dirty="0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3528930896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B Kumar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61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39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156.410256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226890215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DJ Bravo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155.555556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3522044418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IK Pathan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67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44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152.272727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2771659692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Shakib Al Hasan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49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33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148.484848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2519936340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JJ Bumrah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114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79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144.303797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2235158328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Imran Tahir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58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141.463415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599395729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S Nadeem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77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56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137.5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366204523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Harbhajan Singh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110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81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135.802469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2499902401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DS Kulkarni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38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131.578947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903751924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SP Narine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46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131.428571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3558325096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RA Jadeja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111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93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119.354839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2204775651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PP Ojha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39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33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118.181818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2821287509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SK Warne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43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38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113.157895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131824067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I Sharma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37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34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108.823529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3405848672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A Mishra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37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108.108108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3844976633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AR Patel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107.692308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2954952306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SR Watson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53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106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2950293378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R Ashwin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59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56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105.357143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113421417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KH Pandya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51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49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104.081633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2637078889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PP Chawla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53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52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101.923077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4036203518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Rashid Khan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38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39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97.435897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394778961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A Kumble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39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95.121951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2917339367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S Gopal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34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88.235294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637229332"/>
                  </a:ext>
                </a:extLst>
              </a:tr>
              <a:tr h="1660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JH Kallis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36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42</a:t>
                      </a:r>
                      <a:endParaRPr lang="en-IN" sz="1100" b="0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85.714286</a:t>
                      </a:r>
                      <a:endParaRPr lang="en-IN" sz="1100" b="0" i="0" u="none" strike="noStrike" dirty="0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4390981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E0A603-18E3-4625-B9C5-CAAA2A72C55D}"/>
              </a:ext>
            </a:extLst>
          </p:cNvPr>
          <p:cNvSpPr txBox="1"/>
          <p:nvPr/>
        </p:nvSpPr>
        <p:spPr>
          <a:xfrm>
            <a:off x="8522109" y="1037680"/>
            <a:ext cx="2935421" cy="951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Bowler with highest strike rate against ABD – </a:t>
            </a:r>
            <a:r>
              <a:rPr lang="en-IN" b="1" u="sng" dirty="0"/>
              <a:t>AD Russell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7480F-7421-4768-B4E4-4BE5CD3C822B}"/>
              </a:ext>
            </a:extLst>
          </p:cNvPr>
          <p:cNvSpPr txBox="1"/>
          <p:nvPr/>
        </p:nvSpPr>
        <p:spPr>
          <a:xfrm>
            <a:off x="8522108" y="2086858"/>
            <a:ext cx="293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Bowler with most runs against ABD – </a:t>
            </a:r>
            <a:r>
              <a:rPr lang="en-IN" b="1" u="sng" dirty="0"/>
              <a:t>SL </a:t>
            </a:r>
            <a:r>
              <a:rPr lang="en-IN" b="1" u="sng" dirty="0" err="1"/>
              <a:t>Malinga</a:t>
            </a:r>
            <a:endParaRPr lang="en-IN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5AC8A-D94A-4445-915C-1B175468D60E}"/>
              </a:ext>
            </a:extLst>
          </p:cNvPr>
          <p:cNvSpPr txBox="1"/>
          <p:nvPr/>
        </p:nvSpPr>
        <p:spPr>
          <a:xfrm>
            <a:off x="8522108" y="4157237"/>
            <a:ext cx="293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Bowler with least runs against ABD – </a:t>
            </a:r>
            <a:r>
              <a:rPr lang="en-IN" b="1" u="sng" dirty="0"/>
              <a:t>S Gopal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8764A-25E2-425B-8272-3938B01C2CE0}"/>
              </a:ext>
            </a:extLst>
          </p:cNvPr>
          <p:cNvSpPr txBox="1"/>
          <p:nvPr/>
        </p:nvSpPr>
        <p:spPr>
          <a:xfrm>
            <a:off x="8522109" y="3122048"/>
            <a:ext cx="2935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Bowler with lowest strike rate against ABD – </a:t>
            </a:r>
            <a:r>
              <a:rPr lang="en-IN" b="1" u="sng" dirty="0"/>
              <a:t>JH </a:t>
            </a:r>
            <a:r>
              <a:rPr lang="en-IN" b="1" u="sng" dirty="0" err="1"/>
              <a:t>Kallis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78900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618C-C115-4423-8886-FFA66FA0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Scatter Plot Regions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7C13-B4E5-425A-BD60-AEAE9D3F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u="sng" dirty="0"/>
              <a:t>Region of high runs and high strike rate(ABD’S Favourite bowler region)</a:t>
            </a:r>
            <a:r>
              <a:rPr lang="en-IN" u="sng" dirty="0"/>
              <a:t> – </a:t>
            </a:r>
            <a:r>
              <a:rPr lang="en-IN" dirty="0"/>
              <a:t>Bowlers in this region are favourite to ABD as he can score more runs in less balls</a:t>
            </a:r>
          </a:p>
          <a:p>
            <a:r>
              <a:rPr lang="en-IN" b="1" u="sng" dirty="0"/>
              <a:t>Region of low runs and high strike rate - (ABD’S second Favourite bowler region) –</a:t>
            </a:r>
            <a:r>
              <a:rPr lang="en-IN" dirty="0"/>
              <a:t> these are Bowlers against whom ABD has scored less and balls faced are also less.</a:t>
            </a:r>
          </a:p>
          <a:p>
            <a:r>
              <a:rPr lang="en-IN" b="1" u="sng" dirty="0"/>
              <a:t>Region of high runs and low strike rate - (ABD’S second Favourite bowler region) --</a:t>
            </a:r>
            <a:r>
              <a:rPr lang="en-IN" dirty="0"/>
              <a:t>these are Bowlers against whom ABD has scored more and balls faced are a less.</a:t>
            </a:r>
          </a:p>
          <a:p>
            <a:r>
              <a:rPr lang="en-IN" b="1" u="sng" dirty="0"/>
              <a:t>Region of low runs and low strike rate - (ABD’S least Favourite bowler region)  --</a:t>
            </a:r>
            <a:r>
              <a:rPr lang="en-IN" dirty="0"/>
              <a:t> these are the bowlers against whom ABD struggles to make runs and maintain a strike rate above 100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09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FE74477-60AE-4768-A313-27716019A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95" y="1164907"/>
            <a:ext cx="902017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31B104-644F-40F0-B2FB-1F842485E5F9}"/>
              </a:ext>
            </a:extLst>
          </p:cNvPr>
          <p:cNvSpPr txBox="1"/>
          <p:nvPr/>
        </p:nvSpPr>
        <p:spPr>
          <a:xfrm flipH="1">
            <a:off x="733978" y="503612"/>
            <a:ext cx="245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Region of high runs and low strike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DCDF3-A1DF-4173-8BC6-B2F0BD5094DC}"/>
              </a:ext>
            </a:extLst>
          </p:cNvPr>
          <p:cNvSpPr txBox="1"/>
          <p:nvPr/>
        </p:nvSpPr>
        <p:spPr>
          <a:xfrm flipH="1">
            <a:off x="8614533" y="503611"/>
            <a:ext cx="245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Region of high runs and high strike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31BF1-6E82-4695-AA85-D7D7EE77F191}"/>
              </a:ext>
            </a:extLst>
          </p:cNvPr>
          <p:cNvSpPr txBox="1"/>
          <p:nvPr/>
        </p:nvSpPr>
        <p:spPr>
          <a:xfrm flipH="1">
            <a:off x="9268378" y="5951896"/>
            <a:ext cx="245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Region of low runs and high strike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AC473-30EE-4CBE-9C7B-BF02D78464E8}"/>
              </a:ext>
            </a:extLst>
          </p:cNvPr>
          <p:cNvSpPr txBox="1"/>
          <p:nvPr/>
        </p:nvSpPr>
        <p:spPr>
          <a:xfrm flipH="1">
            <a:off x="471948" y="6031222"/>
            <a:ext cx="245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Region of low runs and low strike rate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A3B329-7308-4748-A2B2-ABEA348813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05559" y="1397562"/>
            <a:ext cx="501876" cy="6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E8914BC-B9FA-4D13-9CD0-C28E7B986DFA}"/>
              </a:ext>
            </a:extLst>
          </p:cNvPr>
          <p:cNvCxnSpPr>
            <a:stCxn id="4" idx="2"/>
          </p:cNvCxnSpPr>
          <p:nvPr/>
        </p:nvCxnSpPr>
        <p:spPr>
          <a:xfrm rot="5400000">
            <a:off x="9585376" y="1396824"/>
            <a:ext cx="501877" cy="8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6CFA719-A1B7-440A-9398-3358FBA8E755}"/>
              </a:ext>
            </a:extLst>
          </p:cNvPr>
          <p:cNvCxnSpPr>
            <a:stCxn id="5" idx="3"/>
          </p:cNvCxnSpPr>
          <p:nvPr/>
        </p:nvCxnSpPr>
        <p:spPr>
          <a:xfrm rot="10800000">
            <a:off x="8888362" y="5201266"/>
            <a:ext cx="380017" cy="10737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A0B4326-3A15-4254-9F30-2F7329E14B01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1353230" y="5663807"/>
            <a:ext cx="711970" cy="228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8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D5AB-0AE7-47AE-B34E-73344BDE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according to plot ABD’S favourite bowlers are 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7C69-D874-4A81-BDBB-42DBC464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 </a:t>
            </a:r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Malinga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(most runs)</a:t>
            </a:r>
          </a:p>
          <a:p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Jasprit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Bumrah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Ravindra </a:t>
            </a:r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Jadega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Harbhajan Singh</a:t>
            </a:r>
          </a:p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Sandeep Sharma</a:t>
            </a:r>
          </a:p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Hardik </a:t>
            </a:r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Pandaya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Russell –(highest strike rate)</a:t>
            </a:r>
          </a:p>
          <a:p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these are the bowlers against whom ABD’S performance in IPL is the best</a:t>
            </a:r>
          </a:p>
          <a:p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99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A7D6-066E-4ACD-813D-CA89E776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17" y="115386"/>
            <a:ext cx="6691343" cy="640715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Batsmen Against </a:t>
            </a:r>
            <a:r>
              <a:rPr lang="en-IN" sz="2800" b="1" dirty="0" err="1"/>
              <a:t>Bumrah</a:t>
            </a:r>
            <a:r>
              <a:rPr lang="en-IN" sz="2800" b="1" dirty="0"/>
              <a:t> with highest Strike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F9FF9-D082-42BF-ACB9-E16483F7F6D0}"/>
              </a:ext>
            </a:extLst>
          </p:cNvPr>
          <p:cNvSpPr txBox="1"/>
          <p:nvPr/>
        </p:nvSpPr>
        <p:spPr>
          <a:xfrm>
            <a:off x="8249265" y="1037680"/>
            <a:ext cx="364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Batsman with highest strike rate against </a:t>
            </a:r>
            <a:r>
              <a:rPr lang="en-IN" dirty="0" err="1"/>
              <a:t>Bumrah</a:t>
            </a:r>
            <a:r>
              <a:rPr lang="en-IN" dirty="0"/>
              <a:t> – </a:t>
            </a:r>
            <a:r>
              <a:rPr lang="en-IN" b="1" u="sng" dirty="0"/>
              <a:t>JP </a:t>
            </a:r>
            <a:r>
              <a:rPr lang="en-IN" b="1" u="sng" dirty="0" err="1"/>
              <a:t>Duminy</a:t>
            </a:r>
            <a:endParaRPr lang="en-IN" b="1" u="sng" dirty="0">
              <a:solidFill>
                <a:srgbClr val="D5D5D5"/>
              </a:solidFill>
              <a:latin typeface="Arial" panose="020B0604020202020204" pitchFamily="34" charset="0"/>
            </a:endParaRPr>
          </a:p>
          <a:p>
            <a:endParaRPr lang="en-IN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00F1-7234-4698-A7B7-2F276B1B7A6A}"/>
              </a:ext>
            </a:extLst>
          </p:cNvPr>
          <p:cNvSpPr txBox="1"/>
          <p:nvPr/>
        </p:nvSpPr>
        <p:spPr>
          <a:xfrm>
            <a:off x="8249265" y="1961010"/>
            <a:ext cx="3883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Batsman with highest runs against </a:t>
            </a:r>
            <a:r>
              <a:rPr lang="en-IN" dirty="0" err="1"/>
              <a:t>Bumrah</a:t>
            </a:r>
            <a:r>
              <a:rPr lang="en-IN" dirty="0"/>
              <a:t> – </a:t>
            </a:r>
            <a:r>
              <a:rPr lang="en-IN" b="1" u="sng" dirty="0"/>
              <a:t>V Kohli</a:t>
            </a:r>
            <a:endParaRPr lang="en-IN" b="1" u="sng" dirty="0">
              <a:solidFill>
                <a:srgbClr val="D5D5D5"/>
              </a:solidFill>
              <a:latin typeface="Arial" panose="020B0604020202020204" pitchFamily="34" charset="0"/>
            </a:endParaRPr>
          </a:p>
          <a:p>
            <a:endParaRPr lang="en-IN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754F2-CA6D-4D91-A45D-5B35912AD652}"/>
              </a:ext>
            </a:extLst>
          </p:cNvPr>
          <p:cNvSpPr txBox="1"/>
          <p:nvPr/>
        </p:nvSpPr>
        <p:spPr>
          <a:xfrm>
            <a:off x="8249265" y="2884340"/>
            <a:ext cx="364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Batsman with lowest strike rate against </a:t>
            </a:r>
            <a:r>
              <a:rPr lang="en-IN" dirty="0" err="1"/>
              <a:t>Bumrah</a:t>
            </a:r>
            <a:r>
              <a:rPr lang="en-IN" dirty="0"/>
              <a:t> – </a:t>
            </a:r>
            <a:r>
              <a:rPr lang="en-IN" b="1" u="sng" dirty="0"/>
              <a:t>AR Patel</a:t>
            </a:r>
            <a:endParaRPr lang="en-IN" b="1" u="sng" dirty="0">
              <a:solidFill>
                <a:srgbClr val="D5D5D5"/>
              </a:solidFill>
              <a:latin typeface="Arial" panose="020B0604020202020204" pitchFamily="34" charset="0"/>
            </a:endParaRPr>
          </a:p>
          <a:p>
            <a:endParaRPr lang="en-IN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CE013-6E84-4A4D-BEBE-A89D9DEED6A5}"/>
              </a:ext>
            </a:extLst>
          </p:cNvPr>
          <p:cNvSpPr txBox="1"/>
          <p:nvPr/>
        </p:nvSpPr>
        <p:spPr>
          <a:xfrm>
            <a:off x="8249265" y="3807670"/>
            <a:ext cx="364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Batsman with lowest runs against </a:t>
            </a:r>
            <a:r>
              <a:rPr lang="en-IN" dirty="0" err="1"/>
              <a:t>Bumrah</a:t>
            </a:r>
            <a:r>
              <a:rPr lang="en-IN" dirty="0"/>
              <a:t> -- </a:t>
            </a:r>
            <a:r>
              <a:rPr lang="en-IN" b="1" u="sng" dirty="0"/>
              <a:t>AR Patel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746DB3-A6DA-4A0B-A997-699150681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9033"/>
              </p:ext>
            </p:extLst>
          </p:nvPr>
        </p:nvGraphicFramePr>
        <p:xfrm>
          <a:off x="558800" y="883920"/>
          <a:ext cx="7345680" cy="58586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8476">
                  <a:extLst>
                    <a:ext uri="{9D8B030D-6E8A-4147-A177-3AD203B41FA5}">
                      <a16:colId xmlns:a16="http://schemas.microsoft.com/office/drawing/2014/main" val="581197696"/>
                    </a:ext>
                  </a:extLst>
                </a:gridCol>
                <a:gridCol w="1478779">
                  <a:extLst>
                    <a:ext uri="{9D8B030D-6E8A-4147-A177-3AD203B41FA5}">
                      <a16:colId xmlns:a16="http://schemas.microsoft.com/office/drawing/2014/main" val="1983645184"/>
                    </a:ext>
                  </a:extLst>
                </a:gridCol>
                <a:gridCol w="1719886">
                  <a:extLst>
                    <a:ext uri="{9D8B030D-6E8A-4147-A177-3AD203B41FA5}">
                      <a16:colId xmlns:a16="http://schemas.microsoft.com/office/drawing/2014/main" val="2510356619"/>
                    </a:ext>
                  </a:extLst>
                </a:gridCol>
                <a:gridCol w="2298539">
                  <a:extLst>
                    <a:ext uri="{9D8B030D-6E8A-4147-A177-3AD203B41FA5}">
                      <a16:colId xmlns:a16="http://schemas.microsoft.com/office/drawing/2014/main" val="3611055386"/>
                    </a:ext>
                  </a:extLst>
                </a:gridCol>
              </a:tblGrid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striker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runs_off_bat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ball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strike_rate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4259643213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 dirty="0">
                          <a:effectLst/>
                        </a:rPr>
                        <a:t>JP </a:t>
                      </a:r>
                      <a:r>
                        <a:rPr lang="en-IN" sz="1200" u="none" strike="noStrike" dirty="0" err="1">
                          <a:effectLst/>
                        </a:rPr>
                        <a:t>Duminy</a:t>
                      </a:r>
                      <a:endParaRPr lang="en-IN" sz="1200" b="1" i="0" u="none" strike="noStrike" dirty="0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 dirty="0">
                          <a:effectLst/>
                        </a:rPr>
                        <a:t>70</a:t>
                      </a:r>
                      <a:endParaRPr lang="en-IN" sz="1200" b="1" i="0" u="none" strike="noStrike" dirty="0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33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212.121212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476230890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 dirty="0">
                          <a:effectLst/>
                        </a:rPr>
                        <a:t>F du Plessis</a:t>
                      </a:r>
                      <a:endParaRPr lang="en-IN" sz="1200" b="1" i="0" u="none" strike="noStrike" dirty="0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58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34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170.588235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99148256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KD Karthik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54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33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163.636364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480844289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SS Iyer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52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35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148.571429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93010934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RV Uthappa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52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36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144.444444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348728965"/>
                  </a:ext>
                </a:extLst>
              </a:tr>
              <a:tr h="31202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AB de Villiers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114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79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144.303797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553356788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 dirty="0">
                          <a:effectLst/>
                        </a:rPr>
                        <a:t>V Kohli</a:t>
                      </a:r>
                      <a:endParaRPr lang="en-IN" sz="1200" b="1" i="0" u="none" strike="noStrike" dirty="0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 dirty="0">
                          <a:effectLst/>
                        </a:rPr>
                        <a:t>115</a:t>
                      </a:r>
                      <a:endParaRPr lang="en-IN" sz="1200" b="1" i="0" u="none" strike="noStrike" dirty="0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81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141.975309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270317490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AT Rayudu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48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34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141.176471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729837093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SK Raina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50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39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128.205128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024080118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KL Rahul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104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82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126.829268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2095202844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AD Russell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51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41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124.390244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578005177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S Dhawan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95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77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123.376623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2941081853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AM Rahane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43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35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122.857143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2336888458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SPD Smith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60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52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115.384615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251308965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DA Warner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54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47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114.893617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545264193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GJ Maxwell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39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34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114.705882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74068458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JC Buttler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37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33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112.121212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188861449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KM Jadhav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41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37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110.810811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465312710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SV Samson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48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46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104.347826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1464698687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RR Pant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36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37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97.297297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810555418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MS Dhoni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56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58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96.551724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2353474033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G Gambhir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29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33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87.878788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2660229335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WP Saha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36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41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87.804878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2282563854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SR Watson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25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34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73.529412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843662358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CH Gayle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37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53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69.811321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3462037575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 dirty="0">
                          <a:effectLst/>
                        </a:rPr>
                        <a:t>AR Patel</a:t>
                      </a:r>
                      <a:endParaRPr lang="en-IN" sz="1200" b="1" i="0" u="none" strike="noStrike" dirty="0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21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>
                          <a:effectLst/>
                        </a:rPr>
                        <a:t>32</a:t>
                      </a:r>
                      <a:endParaRPr lang="en-IN" sz="1200" b="1" i="0" u="none" strike="noStrike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 dirty="0">
                          <a:effectLst/>
                        </a:rPr>
                        <a:t>65.625</a:t>
                      </a:r>
                      <a:endParaRPr lang="en-IN" sz="1200" b="1" i="0" u="none" strike="noStrike" dirty="0">
                        <a:solidFill>
                          <a:srgbClr val="D5D5D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5" marR="6715" marT="6715" marB="0" anchor="ctr"/>
                </a:tc>
                <a:extLst>
                  <a:ext uri="{0D108BD9-81ED-4DB2-BD59-A6C34878D82A}">
                    <a16:rowId xmlns:a16="http://schemas.microsoft.com/office/drawing/2014/main" val="2967850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78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618C-C115-4423-8886-FFA66FA0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Scatter Plot Regions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7C13-B4E5-425A-BD60-AEAE9D3F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u="sng" dirty="0"/>
              <a:t>Region of high runs and high strike rate(</a:t>
            </a:r>
            <a:r>
              <a:rPr lang="en-IN" dirty="0" err="1"/>
              <a:t>Bumrah’s</a:t>
            </a:r>
            <a:r>
              <a:rPr lang="en-IN" dirty="0"/>
              <a:t> Least</a:t>
            </a:r>
            <a:r>
              <a:rPr lang="en-IN" b="1" u="sng" dirty="0"/>
              <a:t> Favourite bowler region)</a:t>
            </a:r>
            <a:r>
              <a:rPr lang="en-IN" u="sng" dirty="0"/>
              <a:t> – </a:t>
            </a:r>
            <a:r>
              <a:rPr lang="en-IN" dirty="0"/>
              <a:t>Batsmen in this region are least favourite to </a:t>
            </a:r>
            <a:r>
              <a:rPr lang="en-IN" dirty="0" err="1"/>
              <a:t>Bumrah</a:t>
            </a:r>
            <a:r>
              <a:rPr lang="en-IN" dirty="0"/>
              <a:t> as batsmen can score more runs in less balls.</a:t>
            </a:r>
          </a:p>
          <a:p>
            <a:r>
              <a:rPr lang="en-IN" b="1" u="sng" dirty="0"/>
              <a:t>Region of low runs and high strike rate - (</a:t>
            </a:r>
            <a:r>
              <a:rPr lang="en-IN" b="1" u="sng" dirty="0" err="1"/>
              <a:t>Bumrah’s</a:t>
            </a:r>
            <a:r>
              <a:rPr lang="en-IN" b="1" u="sng" dirty="0"/>
              <a:t> second least Favourite bowler region) – </a:t>
            </a:r>
            <a:r>
              <a:rPr lang="en-IN" dirty="0"/>
              <a:t> </a:t>
            </a:r>
            <a:r>
              <a:rPr lang="en-IN" dirty="0" err="1"/>
              <a:t>Bumrah</a:t>
            </a:r>
            <a:r>
              <a:rPr lang="en-IN" dirty="0"/>
              <a:t> can tolerate the batsmen as they make less runs against him.</a:t>
            </a:r>
          </a:p>
          <a:p>
            <a:r>
              <a:rPr lang="en-IN" b="1" u="sng" dirty="0"/>
              <a:t>Region of high runs and low strike rate - (</a:t>
            </a:r>
            <a:r>
              <a:rPr lang="en-IN" b="1" u="sng" dirty="0" err="1"/>
              <a:t>Bumrah’s</a:t>
            </a:r>
            <a:r>
              <a:rPr lang="en-IN" b="1" u="sng" dirty="0"/>
              <a:t> second least Favourite bowler region) --</a:t>
            </a:r>
            <a:r>
              <a:rPr lang="en-IN" dirty="0"/>
              <a:t> </a:t>
            </a:r>
            <a:r>
              <a:rPr lang="en-IN" dirty="0" err="1"/>
              <a:t>Bumrah</a:t>
            </a:r>
            <a:r>
              <a:rPr lang="en-IN" dirty="0"/>
              <a:t> can tolerate these batsmen too as they low strike rate against him(These batsmen have higher chances of hitting boundaries and rotating strike).</a:t>
            </a:r>
          </a:p>
          <a:p>
            <a:r>
              <a:rPr lang="en-IN" b="1" u="sng" dirty="0"/>
              <a:t>Region of low runs and low strike rate - (</a:t>
            </a:r>
            <a:r>
              <a:rPr lang="en-IN" b="1" u="sng" dirty="0" err="1"/>
              <a:t>Bumrah’s</a:t>
            </a:r>
            <a:r>
              <a:rPr lang="en-IN" b="1" u="sng" dirty="0"/>
              <a:t> most Favourite bowler region)  --</a:t>
            </a:r>
            <a:r>
              <a:rPr lang="en-IN" dirty="0"/>
              <a:t> these are the batsmen who struggles to play against spell of </a:t>
            </a:r>
            <a:r>
              <a:rPr lang="en-IN" dirty="0" err="1"/>
              <a:t>Bumrah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6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F79766DE-6502-4C84-9732-A2EAF4709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042988"/>
            <a:ext cx="92202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4647D4-EF85-42C3-9612-1B92B0EE8C50}"/>
              </a:ext>
            </a:extLst>
          </p:cNvPr>
          <p:cNvSpPr txBox="1"/>
          <p:nvPr/>
        </p:nvSpPr>
        <p:spPr>
          <a:xfrm flipH="1">
            <a:off x="606159" y="396656"/>
            <a:ext cx="245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Region of high runs and low strike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A08C9-45F5-46BE-B1D5-F4999528FB87}"/>
              </a:ext>
            </a:extLst>
          </p:cNvPr>
          <p:cNvSpPr txBox="1"/>
          <p:nvPr/>
        </p:nvSpPr>
        <p:spPr>
          <a:xfrm flipH="1">
            <a:off x="8830842" y="238140"/>
            <a:ext cx="245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Region of high runs and high strike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AA333-2B2F-4CC7-AC74-7CF27A8B84A5}"/>
              </a:ext>
            </a:extLst>
          </p:cNvPr>
          <p:cNvSpPr txBox="1"/>
          <p:nvPr/>
        </p:nvSpPr>
        <p:spPr>
          <a:xfrm flipH="1">
            <a:off x="511277" y="5815013"/>
            <a:ext cx="245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Region of low runs and low strike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B576A-E1B9-4271-899E-E67AAD2DDFA3}"/>
              </a:ext>
            </a:extLst>
          </p:cNvPr>
          <p:cNvSpPr txBox="1"/>
          <p:nvPr/>
        </p:nvSpPr>
        <p:spPr>
          <a:xfrm flipH="1">
            <a:off x="9150391" y="5857091"/>
            <a:ext cx="245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Region of low runs and high strike rate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46BDF83-C6FF-4431-9A7E-6919745991F2}"/>
              </a:ext>
            </a:extLst>
          </p:cNvPr>
          <p:cNvCxnSpPr>
            <a:stCxn id="3" idx="3"/>
          </p:cNvCxnSpPr>
          <p:nvPr/>
        </p:nvCxnSpPr>
        <p:spPr>
          <a:xfrm rot="10800000" flipH="1" flipV="1">
            <a:off x="606159" y="719821"/>
            <a:ext cx="1429118" cy="1128643"/>
          </a:xfrm>
          <a:prstGeom prst="bentConnector3">
            <a:avLst>
              <a:gd name="adj1" fmla="val -159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97E7016-3274-4CEE-A034-0770625C95DB}"/>
              </a:ext>
            </a:extLst>
          </p:cNvPr>
          <p:cNvCxnSpPr>
            <a:stCxn id="4" idx="1"/>
          </p:cNvCxnSpPr>
          <p:nvPr/>
        </p:nvCxnSpPr>
        <p:spPr>
          <a:xfrm flipH="1">
            <a:off x="10205884" y="561306"/>
            <a:ext cx="1076632" cy="1011855"/>
          </a:xfrm>
          <a:prstGeom prst="bentConnector3">
            <a:avLst>
              <a:gd name="adj1" fmla="val -212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EE163FA-A3B7-4138-8F89-FC06CC5FE92D}"/>
              </a:ext>
            </a:extLst>
          </p:cNvPr>
          <p:cNvCxnSpPr>
            <a:stCxn id="5" idx="3"/>
          </p:cNvCxnSpPr>
          <p:nvPr/>
        </p:nvCxnSpPr>
        <p:spPr>
          <a:xfrm rot="10800000" flipH="1">
            <a:off x="511276" y="4965291"/>
            <a:ext cx="1681317" cy="1172889"/>
          </a:xfrm>
          <a:prstGeom prst="bentConnector3">
            <a:avLst>
              <a:gd name="adj1" fmla="val -135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4BD748-0E07-4971-9CF0-87589385CE74}"/>
              </a:ext>
            </a:extLst>
          </p:cNvPr>
          <p:cNvCxnSpPr>
            <a:stCxn id="6" idx="3"/>
          </p:cNvCxnSpPr>
          <p:nvPr/>
        </p:nvCxnSpPr>
        <p:spPr>
          <a:xfrm rot="10800000">
            <a:off x="8830843" y="5102943"/>
            <a:ext cx="319549" cy="10773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9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880</Words>
  <Application>Microsoft Office PowerPoint</Application>
  <PresentationFormat>Widescreen</PresentationFormat>
  <Paragraphs>301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Cricket Analytics</vt:lpstr>
      <vt:lpstr>AB de Villiers Analysis Results</vt:lpstr>
      <vt:lpstr>Bowlers Who got punished the most by ABD in terms of Strike Rate</vt:lpstr>
      <vt:lpstr>Scatter Plot Regions Description</vt:lpstr>
      <vt:lpstr>PowerPoint Presentation</vt:lpstr>
      <vt:lpstr>Hence according to plot ABD’S favourite bowlers are --</vt:lpstr>
      <vt:lpstr>Batsmen Against Bumrah with highest Strike rate</vt:lpstr>
      <vt:lpstr>Scatter Plot Regions Description</vt:lpstr>
      <vt:lpstr>PowerPoint Presentation</vt:lpstr>
      <vt:lpstr>Hence according to plot top batsmen against Bumrah are --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Analytics</dc:title>
  <dc:creator>ankit kumar</dc:creator>
  <cp:lastModifiedBy>ankit kumar</cp:lastModifiedBy>
  <cp:revision>11</cp:revision>
  <dcterms:created xsi:type="dcterms:W3CDTF">2021-10-12T16:23:38Z</dcterms:created>
  <dcterms:modified xsi:type="dcterms:W3CDTF">2021-10-13T05:38:25Z</dcterms:modified>
</cp:coreProperties>
</file>