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73" r:id="rId4"/>
    <p:sldId id="289" r:id="rId5"/>
    <p:sldId id="293" r:id="rId6"/>
    <p:sldId id="295" r:id="rId7"/>
    <p:sldId id="288" r:id="rId8"/>
    <p:sldId id="277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8B2-7FA9-2C59-F038-6AD6A468F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FC363-2B91-0575-0652-5D06E3E1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D09A-0FFA-DF9B-312A-479C3F45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CEA39-B5E0-D85E-8B0F-86677045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0E34F-196B-C7DC-F7FB-6FA45B92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F3EF-4DCA-97A8-48B1-2967A86D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609B8-C5D8-D0F3-34CE-C03F43DB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DC82-51C4-ABD0-0B28-8737C291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C291D-72B3-F5D9-45D5-F492C8A9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0B91-4605-90B0-9BA8-ADC662F0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E5D77-1E9A-B3F2-8A4B-F3182F2A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51933-1183-F891-441B-C85109E98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C462-59C8-4928-614F-6ED573A5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B59D-F855-F196-AF82-FA8ABB0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9D35-36EB-DC83-188A-11AAE80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3FCFFF-5934-4C8D-A4B0-6B19C662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3651"/>
            <a:ext cx="3701436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41" y="1332239"/>
            <a:ext cx="1871580" cy="6406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7404DC9-3FBE-41B9-946D-9A0D878C28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1042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8BB7876-0125-4084-804C-A842C85586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1042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645735C-4621-4667-AB52-0391CFBB6B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339" y="652826"/>
            <a:ext cx="3433138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88BB2B1-07E3-42A2-B3BE-7FC7D7AE15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3339" y="1032330"/>
            <a:ext cx="3433138" cy="1370672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2C103C8-E422-4DEB-9077-DC11E00805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31042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80948A-8FCC-4BE4-A5F7-20802B17630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31042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744F88B-3CB7-4A2B-B718-EEB4E061A7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03339" y="2620561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343EDF6-C2D8-47E1-856B-6329A7CE07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3339" y="3002562"/>
            <a:ext cx="3433138" cy="961350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AC6352A5-5003-4E32-B8FF-A84B4A4AC3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1042" y="4147932"/>
            <a:ext cx="3433138" cy="428891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C2603EF-30BF-4C6C-BA93-E99C724809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231042" y="4529933"/>
            <a:ext cx="3433138" cy="145098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3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C64230-8BD4-4150-967D-421B6FE43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A8AE08-0788-4D8A-8C9D-7E5AAA112A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615940"/>
            <a:ext cx="4137262" cy="938778"/>
          </a:xfrm>
          <a:prstGeom prst="rect">
            <a:avLst/>
          </a:prstGeom>
        </p:spPr>
        <p:txBody>
          <a:bodyPr anchor="ctr"/>
          <a:lstStyle>
            <a:lvl1pPr algn="ctr">
              <a:defRPr lang="en-US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119E1C-2243-42E2-8A58-CC171131D1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1170" y="3079567"/>
            <a:ext cx="120015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337797F5-74CE-492B-806B-221CAF3535C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10890" y="3079567"/>
            <a:ext cx="1223858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2431D1A0-10D1-4D2E-AC6F-F8C9E6A226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88252" y="3079567"/>
            <a:ext cx="1187610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028BD6A-568F-4A16-AE86-5D88861C3BB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79382" y="3079567"/>
            <a:ext cx="1211785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20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2E935678-32B2-4589-933F-F74B3E68FF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0458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3C5A73C-51DD-4781-943C-235704BBF6B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0458" y="5156838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AD95FB24-5DA0-4000-B023-A00C32D53F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2032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7455F56A-A263-4D13-A484-2D15CD61D0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32032" y="5156837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6C6ABB33-3D98-4D76-B96F-65F57493622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91270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8EA8275A-A17A-42ED-9DDC-5F06000BFB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91270" y="5157592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2" name="Text Placeholder 10">
            <a:extLst>
              <a:ext uri="{FF2B5EF4-FFF2-40B4-BE49-F238E27FC236}">
                <a16:creationId xmlns:a16="http://schemas.microsoft.com/office/drawing/2014/main" id="{4AEA6122-22B2-49EC-8451-E43D40F3236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94487" y="4524194"/>
            <a:ext cx="2381574" cy="63264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103D7EA4-00E4-43FA-8129-1CBE0C1291A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94487" y="5166170"/>
            <a:ext cx="2381574" cy="905378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Date Placeholder 2">
            <a:extLst>
              <a:ext uri="{FF2B5EF4-FFF2-40B4-BE49-F238E27FC236}">
                <a16:creationId xmlns:a16="http://schemas.microsoft.com/office/drawing/2014/main" id="{811592B2-2D21-495C-8C11-680EC815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73D1-17D7-400F-B750-F5EA2675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E81D-C76E-4DB7-9722-4BE8D7CF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85FC-D6A0-5A2D-1B09-ADB997E4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9DF7-A30D-27DC-4A3D-0632095AE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B33A-0F4C-B504-B4AC-813F31E6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4A20-D6CF-95DF-E0AA-5B57D8E7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4134-84D1-1A9C-C6A0-2C1D1284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8BD1-7B49-A322-CC41-39F702D2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D86C0-3B06-5F92-0CBE-95E19E1A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B1AF-E0F7-20D0-F43B-332EF1B7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DD858-033F-3140-FC61-2BC11E87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3A2A8-637C-28CD-B4B4-5A3FF0BE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873E-7324-C7F6-8880-5E3E0260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DE2D2-C961-44BC-4127-92F6888E4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4D7B-B5D7-0E43-F904-3E872972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38A31-8598-35D7-FE53-9E9EC9AB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D35D8-38B7-7F00-A936-97BDFE97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28855-CC77-D053-9F3C-49845E33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2D72-223B-3F9A-1FB0-4905B7EF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D029-8CF1-2013-7469-D6E36D12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B7B1-1FE6-D9F9-A9CF-F8A9F7EFB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5BE2-2E66-4711-F369-6CB146784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D79D4-F62B-F911-2903-2D0C3B3FE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B3F19-2FCE-2A74-FCFF-6F0769CA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79512-8BC2-288D-D1D1-DF521AA1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C9B19-0934-0C30-FC24-BB961748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49E-E86F-9D6D-346E-A7B0EFD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18FBA-93DF-2043-54AA-C73B3943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6E131-2CC6-1503-D128-1628EA12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163F1-AF68-75F3-3A01-C8A60C8B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0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CACA1-1FEC-CEF4-660A-44C20D7D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36AC-D09B-6719-153F-66991DE2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C07D-5F76-757F-B1A3-DDD081BB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F1FF-4987-C032-451F-1BF74AA0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2419-2995-1CBB-BA55-B8AA8840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B6BF2-3BD5-A3EF-F2A9-FAB6144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ACC6E-5078-CE2E-9238-C6C597C3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11D78-1B66-7FC7-E90E-EFF91C950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E6D-C9B2-4026-AC92-E7F7FB2F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08F2-D6C7-36BB-C176-89217F11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383CB-AB19-8A5A-B0DF-575A42A5C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8CBE5-9B2A-41E6-A1CB-65586AE85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AEE0-062A-AA53-F3A3-E30EE909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E875-31A1-76EF-44EC-2A941845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3C614-199D-6DF2-CC59-E2D47BE7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2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CCFC5-2CF5-718D-3E24-F61A26FC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8EB28-2B0A-AECB-26C5-5E1D25D9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2F2D-BBAC-871D-1EB4-B27EF837A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2875-265A-40E2-99FB-E04EAC633759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4C288-27C4-478E-A979-30358084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76D02-EF41-E59D-6592-3EBD25938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EDC97-85FE-45C0-8CCE-134D0659E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9" name="Rectangle 1435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5" name="Rectangle 14344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C7E1-6618-CB00-79F2-2DBACBC42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019175"/>
            <a:ext cx="5663487" cy="11159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3700" b="1" kern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 analysis for house sales in King County</a:t>
            </a:r>
          </a:p>
        </p:txBody>
      </p:sp>
      <p:sp>
        <p:nvSpPr>
          <p:cNvPr id="14347" name="Rectangle 1434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A3B43-824F-121B-F51C-AE83CEBA4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75" y="3428999"/>
            <a:ext cx="5401019" cy="2289945"/>
          </a:xfrm>
        </p:spPr>
        <p:txBody>
          <a:bodyPr vert="horz" lIns="91440" tIns="45720" rIns="91440" bIns="45720" numCol="1" rtlCol="0">
            <a:normAutofit/>
          </a:bodyPr>
          <a:lstStyle/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–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Ashwinkumar Bhagwat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Ankit Vishwakarma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Praveen Sharma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Sumit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Roy</a:t>
            </a:r>
          </a:p>
        </p:txBody>
      </p:sp>
      <p:sp>
        <p:nvSpPr>
          <p:cNvPr id="14361" name="Oval 143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338" name="Picture 2" descr="Properly caring for your first rental property – AtulHost">
            <a:extLst>
              <a:ext uri="{FF2B5EF4-FFF2-40B4-BE49-F238E27FC236}">
                <a16:creationId xmlns:a16="http://schemas.microsoft.com/office/drawing/2014/main" id="{4CEEB2D7-E109-2FE2-FE7B-685B6FA78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4" r="1" b="1"/>
          <a:stretch/>
        </p:blipFill>
        <p:spPr bwMode="auto">
          <a:xfrm>
            <a:off x="7901259" y="2734235"/>
            <a:ext cx="4290741" cy="4123765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63" name="Arc 1436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ouses in a subdivision">
            <a:extLst>
              <a:ext uri="{FF2B5EF4-FFF2-40B4-BE49-F238E27FC236}">
                <a16:creationId xmlns:a16="http://schemas.microsoft.com/office/drawing/2014/main" id="{F5C00711-A566-4F8A-8154-703373358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8" r="4936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9085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C80ACDE-7A83-49C4-A680-6807008C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1332238"/>
            <a:ext cx="2301927" cy="4485855"/>
          </a:xfrm>
        </p:spPr>
        <p:txBody>
          <a:bodyPr>
            <a:normAutofit/>
          </a:bodyPr>
          <a:lstStyle/>
          <a:p>
            <a:r>
              <a:rPr lang="en-IN" dirty="0"/>
              <a:t>Polynomial regression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27E0ECF-2CCB-4E48-8A1C-58AD55BBF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8941" y="1147483"/>
            <a:ext cx="3574478" cy="4069976"/>
          </a:xfrm>
        </p:spPr>
        <p:txBody>
          <a:bodyPr>
            <a:normAutofit/>
          </a:bodyPr>
          <a:lstStyle/>
          <a:p>
            <a:r>
              <a:rPr lang="en-IN" b="1" dirty="0"/>
              <a:t>Considered columns for these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bedrooms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bathrooms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sqft_living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floors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waterfront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sqft_above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sqft_basement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lat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sqft_living15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3993776" y="277742"/>
            <a:ext cx="78665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The model only includes features with a </a:t>
            </a:r>
            <a:r>
              <a:rPr lang="en-US" sz="2000" b="0" i="0" u="none" strike="noStrike" dirty="0">
                <a:effectLst/>
              </a:rPr>
              <a:t>correlation coefficient</a:t>
            </a:r>
            <a:r>
              <a:rPr lang="en-US" sz="2000" b="0" i="0" dirty="0">
                <a:effectLst/>
              </a:rPr>
              <a:t> greater than 0.25.</a:t>
            </a:r>
            <a:endParaRPr lang="en-US" sz="2000" dirty="0"/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DD4D3B00-8240-4BA9-A6B8-24F27BA9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1626"/>
              </p:ext>
            </p:extLst>
          </p:nvPr>
        </p:nvGraphicFramePr>
        <p:xfrm>
          <a:off x="7935807" y="1147483"/>
          <a:ext cx="3960720" cy="25728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6075">
                  <a:extLst>
                    <a:ext uri="{9D8B030D-6E8A-4147-A177-3AD203B41FA5}">
                      <a16:colId xmlns:a16="http://schemas.microsoft.com/office/drawing/2014/main" val="1604603000"/>
                    </a:ext>
                  </a:extLst>
                </a:gridCol>
                <a:gridCol w="2214645">
                  <a:extLst>
                    <a:ext uri="{9D8B030D-6E8A-4147-A177-3AD203B41FA5}">
                      <a16:colId xmlns:a16="http://schemas.microsoft.com/office/drawing/2014/main" val="3207800889"/>
                    </a:ext>
                  </a:extLst>
                </a:gridCol>
              </a:tblGrid>
              <a:tr h="3675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P.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04712"/>
                  </a:ext>
                </a:extLst>
              </a:tr>
              <a:tr h="643218">
                <a:tc>
                  <a:txBody>
                    <a:bodyPr/>
                    <a:lstStyle/>
                    <a:p>
                      <a:r>
                        <a:rPr lang="en-IN" dirty="0"/>
                        <a:t>R2 SCORE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0.75736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85771"/>
                  </a:ext>
                </a:extLst>
              </a:tr>
              <a:tr h="918882">
                <a:tc>
                  <a:txBody>
                    <a:bodyPr/>
                    <a:lstStyle/>
                    <a:p>
                      <a:r>
                        <a:rPr lang="en-IN" dirty="0" err="1"/>
                        <a:t>mean_absolute_error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113298.0833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85223"/>
                  </a:ext>
                </a:extLst>
              </a:tr>
              <a:tr h="643218">
                <a:tc>
                  <a:txBody>
                    <a:bodyPr/>
                    <a:lstStyle/>
                    <a:p>
                      <a:r>
                        <a:rPr lang="en-IN" dirty="0" err="1"/>
                        <a:t>mean_squared_error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31144158601.436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5412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26D8C86-8A82-4BCC-950D-226766F74CE4}"/>
              </a:ext>
            </a:extLst>
          </p:cNvPr>
          <p:cNvSpPr/>
          <p:nvPr/>
        </p:nvSpPr>
        <p:spPr>
          <a:xfrm>
            <a:off x="7927040" y="4739625"/>
            <a:ext cx="3614456" cy="8875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Accuracy of a model is 0.75</a:t>
            </a:r>
          </a:p>
        </p:txBody>
      </p:sp>
    </p:spTree>
    <p:extLst>
      <p:ext uri="{BB962C8B-B14F-4D97-AF65-F5344CB8AC3E}">
        <p14:creationId xmlns:p14="http://schemas.microsoft.com/office/powerpoint/2010/main" val="141854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8B28675-9CB1-45AA-9FC4-2E2D9D2B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F089B0-CE86-49C9-A50C-BAE414EBB614}"/>
              </a:ext>
            </a:extLst>
          </p:cNvPr>
          <p:cNvSpPr txBox="1"/>
          <p:nvPr/>
        </p:nvSpPr>
        <p:spPr>
          <a:xfrm>
            <a:off x="367553" y="2551837"/>
            <a:ext cx="115375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endParaRPr lang="en-US" dirty="0">
              <a:latin typeface="-apple-system"/>
            </a:endParaRPr>
          </a:p>
          <a:p>
            <a:pPr algn="l"/>
            <a:r>
              <a:rPr lang="en-US" b="0" i="0" dirty="0">
                <a:effectLst/>
                <a:latin typeface="-apple-system"/>
              </a:rPr>
              <a:t>Based on the </a:t>
            </a:r>
            <a:r>
              <a:rPr lang="en-US" b="0" i="0" u="none" strike="noStrike" dirty="0">
                <a:effectLst/>
                <a:latin typeface="-apple-system"/>
              </a:rPr>
              <a:t>R2 scores</a:t>
            </a:r>
            <a:r>
              <a:rPr lang="en-US" b="0" i="0" dirty="0">
                <a:effectLst/>
                <a:latin typeface="-apple-system"/>
              </a:rPr>
              <a:t> of the different models, the </a:t>
            </a:r>
            <a:r>
              <a:rPr lang="en-US" b="0" i="0" u="none" strike="noStrike" dirty="0">
                <a:effectLst/>
                <a:latin typeface="-apple-system"/>
              </a:rPr>
              <a:t>polynomial regression model</a:t>
            </a:r>
            <a:r>
              <a:rPr lang="en-US" b="0" i="0" dirty="0">
                <a:effectLst/>
                <a:latin typeface="-apple-system"/>
              </a:rPr>
              <a:t> performed the best with an R2 score of 0.75, indicating that it was able to explain 75% of the variance in the dependent variable. 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24B35FC2-699A-43CD-A710-3FC6C0E5A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35436"/>
              </p:ext>
            </p:extLst>
          </p:nvPr>
        </p:nvGraphicFramePr>
        <p:xfrm>
          <a:off x="505009" y="2302579"/>
          <a:ext cx="3685990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57719">
                  <a:extLst>
                    <a:ext uri="{9D8B030D-6E8A-4147-A177-3AD203B41FA5}">
                      <a16:colId xmlns:a16="http://schemas.microsoft.com/office/drawing/2014/main" val="2665143245"/>
                    </a:ext>
                  </a:extLst>
                </a:gridCol>
                <a:gridCol w="1328271">
                  <a:extLst>
                    <a:ext uri="{9D8B030D-6E8A-4147-A177-3AD203B41FA5}">
                      <a16:colId xmlns:a16="http://schemas.microsoft.com/office/drawing/2014/main" val="396108844"/>
                    </a:ext>
                  </a:extLst>
                </a:gridCol>
              </a:tblGrid>
              <a:tr h="324080">
                <a:tc>
                  <a:txBody>
                    <a:bodyPr/>
                    <a:lstStyle/>
                    <a:p>
                      <a:r>
                        <a:rPr lang="en-IN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R2_score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9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- A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0.6708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5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LINEAR -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2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POLYNOMIAL MODEL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0.75736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36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9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365125"/>
            <a:ext cx="598757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C07C2-979E-7C80-DEAD-211D3BDDF061}"/>
              </a:ext>
            </a:extLst>
          </p:cNvPr>
          <p:cNvSpPr txBox="1"/>
          <p:nvPr/>
        </p:nvSpPr>
        <p:spPr>
          <a:xfrm>
            <a:off x="238125" y="1825625"/>
            <a:ext cx="6267449" cy="483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Problem Statement: </a:t>
            </a:r>
          </a:p>
          <a:p>
            <a:pPr>
              <a:lnSpc>
                <a:spcPct val="90000"/>
              </a:lnSpc>
            </a:pPr>
            <a:r>
              <a:rPr lang="en-US" sz="1700" b="0" i="0" dirty="0">
                <a:effectLst/>
              </a:rPr>
              <a:t>Develop a model to predict </a:t>
            </a:r>
            <a:r>
              <a:rPr lang="en-US" sz="1700" b="0" i="0" u="none" strike="noStrike" dirty="0">
                <a:effectLst/>
              </a:rPr>
              <a:t>house sale prices</a:t>
            </a:r>
            <a:r>
              <a:rPr lang="en-US" sz="1700" b="0" i="0" dirty="0">
                <a:effectLst/>
              </a:rPr>
              <a:t> in King County.    Compare various machin</a:t>
            </a:r>
            <a:r>
              <a:rPr lang="en-US" sz="1700" dirty="0"/>
              <a:t>e learning models </a:t>
            </a:r>
            <a:r>
              <a:rPr lang="en-US" sz="1700" b="0" i="0" dirty="0">
                <a:effectLst/>
              </a:rPr>
              <a:t>to determine the most accurate model for informed decision-making by real estate agents, homeowners, and buyers.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About Dataset:</a:t>
            </a:r>
            <a:endParaRPr lang="en-US" sz="1700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700" b="0" i="0" u="none" strike="noStrike" dirty="0">
                <a:effectLst/>
              </a:rPr>
              <a:t>This dataset contains house sale prices for King County, which includes Seattle. It includes homes sold between May 2014 and May 2015.</a:t>
            </a:r>
            <a:endParaRPr lang="en-US" sz="1700" b="0" dirty="0">
              <a:effectLst/>
            </a:endParaRPr>
          </a:p>
          <a:p>
            <a:pPr>
              <a:lnSpc>
                <a:spcPct val="90000"/>
              </a:lnSpc>
            </a:pPr>
            <a:endParaRPr lang="en-US" sz="1700" dirty="0"/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Machine Learning models used for predict sales price:</a:t>
            </a:r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Multiple Linear Regression</a:t>
            </a:r>
          </a:p>
          <a:p>
            <a:pPr marL="12573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Polynomial Regression</a:t>
            </a:r>
          </a:p>
        </p:txBody>
      </p:sp>
      <p:pic>
        <p:nvPicPr>
          <p:cNvPr id="33" name="Picture 32" descr="Houses in a subdivision">
            <a:extLst>
              <a:ext uri="{FF2B5EF4-FFF2-40B4-BE49-F238E27FC236}">
                <a16:creationId xmlns:a16="http://schemas.microsoft.com/office/drawing/2014/main" id="{6BF7CAE8-BDC8-041D-3F0C-694D8DCCD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66" r="23288" b="2"/>
          <a:stretch/>
        </p:blipFill>
        <p:spPr>
          <a:xfrm>
            <a:off x="6923322" y="1597004"/>
            <a:ext cx="5268677" cy="5260995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73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00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3394C86-3678-4767-9BA9-039380E0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0600" y="2541066"/>
            <a:ext cx="8270799" cy="1775867"/>
            <a:chOff x="896928" y="2828424"/>
            <a:chExt cx="7489437" cy="16086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79F5EC-E9A8-486A-B033-89646A306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05563" y="3632741"/>
              <a:ext cx="4368029" cy="1"/>
              <a:chOff x="2505563" y="4875337"/>
              <a:chExt cx="4368029" cy="1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F91B3C1-0B67-4152-BF76-D512D700B6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5400761" y="4875337"/>
                <a:ext cx="1472831" cy="1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C1410C5-14A1-416E-BB83-F2669D823D6E}"/>
                  </a:ext>
                </a:extLst>
              </p:cNvPr>
              <p:cNvCxnSpPr>
                <a:cxnSpLocks/>
                <a:stCxn id="42" idx="17"/>
                <a:endCxn id="46" idx="21"/>
              </p:cNvCxnSpPr>
              <p:nvPr userDrawn="1"/>
            </p:nvCxnSpPr>
            <p:spPr>
              <a:xfrm>
                <a:off x="2505563" y="4875338"/>
                <a:ext cx="1312939" cy="0"/>
              </a:xfrm>
              <a:prstGeom prst="lin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aphic 17">
              <a:extLst>
                <a:ext uri="{FF2B5EF4-FFF2-40B4-BE49-F238E27FC236}">
                  <a16:creationId xmlns:a16="http://schemas.microsoft.com/office/drawing/2014/main" id="{736196DD-20EE-42D2-BD8D-A7B8ED20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896928" y="2828424"/>
              <a:ext cx="1608635" cy="1608635"/>
              <a:chOff x="545026" y="3295434"/>
              <a:chExt cx="2382386" cy="2382385"/>
            </a:xfrm>
          </p:grpSpPr>
          <p:sp>
            <p:nvSpPr>
              <p:cNvPr id="42" name="Graphic 17">
                <a:extLst>
                  <a:ext uri="{FF2B5EF4-FFF2-40B4-BE49-F238E27FC236}">
                    <a16:creationId xmlns:a16="http://schemas.microsoft.com/office/drawing/2014/main" id="{348CAE1E-2FF9-4C33-8537-A7A476279F8C}"/>
                  </a:ext>
                </a:extLst>
              </p:cNvPr>
              <p:cNvSpPr/>
              <p:nvPr/>
            </p:nvSpPr>
            <p:spPr>
              <a:xfrm>
                <a:off x="545026" y="3372572"/>
                <a:ext cx="2382386" cy="2305247"/>
              </a:xfrm>
              <a:custGeom>
                <a:avLst/>
                <a:gdLst>
                  <a:gd name="connsiteX0" fmla="*/ 1613719 w 2382386"/>
                  <a:gd name="connsiteY0" fmla="*/ 0 h 2305247"/>
                  <a:gd name="connsiteX1" fmla="*/ 1613719 w 2382386"/>
                  <a:gd name="connsiteY1" fmla="*/ 196239 h 2305247"/>
                  <a:gd name="connsiteX2" fmla="*/ 1905469 w 2382386"/>
                  <a:gd name="connsiteY2" fmla="*/ 399749 h 2305247"/>
                  <a:gd name="connsiteX3" fmla="*/ 2122041 w 2382386"/>
                  <a:gd name="connsiteY3" fmla="*/ 720912 h 2305247"/>
                  <a:gd name="connsiteX4" fmla="*/ 2201351 w 2382386"/>
                  <a:gd name="connsiteY4" fmla="*/ 1114055 h 2305247"/>
                  <a:gd name="connsiteX5" fmla="*/ 2122041 w 2382386"/>
                  <a:gd name="connsiteY5" fmla="*/ 1507198 h 2305247"/>
                  <a:gd name="connsiteX6" fmla="*/ 1905469 w 2382386"/>
                  <a:gd name="connsiteY6" fmla="*/ 1828361 h 2305247"/>
                  <a:gd name="connsiteX7" fmla="*/ 1584306 w 2382386"/>
                  <a:gd name="connsiteY7" fmla="*/ 2044933 h 2305247"/>
                  <a:gd name="connsiteX8" fmla="*/ 1191163 w 2382386"/>
                  <a:gd name="connsiteY8" fmla="*/ 2124243 h 2305247"/>
                  <a:gd name="connsiteX9" fmla="*/ 798020 w 2382386"/>
                  <a:gd name="connsiteY9" fmla="*/ 2044933 h 2305247"/>
                  <a:gd name="connsiteX10" fmla="*/ 476857 w 2382386"/>
                  <a:gd name="connsiteY10" fmla="*/ 1828361 h 2305247"/>
                  <a:gd name="connsiteX11" fmla="*/ 260285 w 2382386"/>
                  <a:gd name="connsiteY11" fmla="*/ 1507198 h 2305247"/>
                  <a:gd name="connsiteX12" fmla="*/ 181005 w 2382386"/>
                  <a:gd name="connsiteY12" fmla="*/ 1114055 h 2305247"/>
                  <a:gd name="connsiteX13" fmla="*/ 260315 w 2382386"/>
                  <a:gd name="connsiteY13" fmla="*/ 720912 h 2305247"/>
                  <a:gd name="connsiteX14" fmla="*/ 476888 w 2382386"/>
                  <a:gd name="connsiteY14" fmla="*/ 399749 h 2305247"/>
                  <a:gd name="connsiteX15" fmla="*/ 768637 w 2382386"/>
                  <a:gd name="connsiteY15" fmla="*/ 196239 h 2305247"/>
                  <a:gd name="connsiteX16" fmla="*/ 768637 w 2382386"/>
                  <a:gd name="connsiteY16" fmla="*/ 0 h 2305247"/>
                  <a:gd name="connsiteX17" fmla="*/ 0 w 2382386"/>
                  <a:gd name="connsiteY17" fmla="*/ 1114055 h 2305247"/>
                  <a:gd name="connsiteX18" fmla="*/ 1191193 w 2382386"/>
                  <a:gd name="connsiteY18" fmla="*/ 2305248 h 2305247"/>
                  <a:gd name="connsiteX19" fmla="*/ 2382386 w 2382386"/>
                  <a:gd name="connsiteY19" fmla="*/ 1114055 h 2305247"/>
                  <a:gd name="connsiteX20" fmla="*/ 1613719 w 2382386"/>
                  <a:gd name="connsiteY20" fmla="*/ 0 h 23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2386" h="2305247">
                    <a:moveTo>
                      <a:pt x="1613719" y="0"/>
                    </a:moveTo>
                    <a:lnTo>
                      <a:pt x="1613719" y="196239"/>
                    </a:lnTo>
                    <a:cubicBezTo>
                      <a:pt x="1722231" y="246227"/>
                      <a:pt x="1820276" y="314556"/>
                      <a:pt x="1905469" y="399749"/>
                    </a:cubicBezTo>
                    <a:cubicBezTo>
                      <a:pt x="1998294" y="492575"/>
                      <a:pt x="2071148" y="600635"/>
                      <a:pt x="2122041" y="720912"/>
                    </a:cubicBezTo>
                    <a:cubicBezTo>
                      <a:pt x="2174683" y="845323"/>
                      <a:pt x="2201351" y="977607"/>
                      <a:pt x="2201351" y="1114055"/>
                    </a:cubicBezTo>
                    <a:cubicBezTo>
                      <a:pt x="2201351" y="1250502"/>
                      <a:pt x="2174683" y="1382787"/>
                      <a:pt x="2122041" y="1507198"/>
                    </a:cubicBezTo>
                    <a:cubicBezTo>
                      <a:pt x="2071179" y="1627475"/>
                      <a:pt x="1998324" y="1735505"/>
                      <a:pt x="1905469" y="1828361"/>
                    </a:cubicBezTo>
                    <a:cubicBezTo>
                      <a:pt x="1812643" y="1921186"/>
                      <a:pt x="1704583" y="1994040"/>
                      <a:pt x="1584306" y="2044933"/>
                    </a:cubicBezTo>
                    <a:cubicBezTo>
                      <a:pt x="1459895" y="2097545"/>
                      <a:pt x="1327611" y="2124243"/>
                      <a:pt x="1191163" y="2124243"/>
                    </a:cubicBezTo>
                    <a:cubicBezTo>
                      <a:pt x="1054716" y="2124243"/>
                      <a:pt x="922431" y="2097545"/>
                      <a:pt x="798020" y="2044933"/>
                    </a:cubicBezTo>
                    <a:cubicBezTo>
                      <a:pt x="677743" y="1994071"/>
                      <a:pt x="569713" y="1921186"/>
                      <a:pt x="476857" y="1828361"/>
                    </a:cubicBezTo>
                    <a:cubicBezTo>
                      <a:pt x="384032" y="1735535"/>
                      <a:pt x="311178" y="1627475"/>
                      <a:pt x="260285" y="1507198"/>
                    </a:cubicBezTo>
                    <a:cubicBezTo>
                      <a:pt x="207673" y="1382787"/>
                      <a:pt x="181005" y="1250502"/>
                      <a:pt x="181005" y="1114055"/>
                    </a:cubicBezTo>
                    <a:cubicBezTo>
                      <a:pt x="181005" y="977607"/>
                      <a:pt x="207673" y="845323"/>
                      <a:pt x="260315" y="720912"/>
                    </a:cubicBezTo>
                    <a:cubicBezTo>
                      <a:pt x="311178" y="600635"/>
                      <a:pt x="384032" y="492605"/>
                      <a:pt x="476888" y="399749"/>
                    </a:cubicBezTo>
                    <a:cubicBezTo>
                      <a:pt x="562081" y="314556"/>
                      <a:pt x="660125" y="246227"/>
                      <a:pt x="768637" y="196239"/>
                    </a:cubicBezTo>
                    <a:lnTo>
                      <a:pt x="768637" y="0"/>
                    </a:lnTo>
                    <a:cubicBezTo>
                      <a:pt x="319353" y="170476"/>
                      <a:pt x="0" y="604979"/>
                      <a:pt x="0" y="1114055"/>
                    </a:cubicBezTo>
                    <a:cubicBezTo>
                      <a:pt x="0" y="1771917"/>
                      <a:pt x="533301" y="2305248"/>
                      <a:pt x="1191193" y="2305248"/>
                    </a:cubicBezTo>
                    <a:cubicBezTo>
                      <a:pt x="1849055" y="2305248"/>
                      <a:pt x="2382386" y="1771947"/>
                      <a:pt x="2382386" y="1114055"/>
                    </a:cubicBezTo>
                    <a:cubicBezTo>
                      <a:pt x="2382356" y="604979"/>
                      <a:pt x="2063033" y="170476"/>
                      <a:pt x="161371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" name="Graphic 17">
                <a:extLst>
                  <a:ext uri="{FF2B5EF4-FFF2-40B4-BE49-F238E27FC236}">
                    <a16:creationId xmlns:a16="http://schemas.microsoft.com/office/drawing/2014/main" id="{1B21FB91-B8AB-4D21-B084-E5494559E3E3}"/>
                  </a:ext>
                </a:extLst>
              </p:cNvPr>
              <p:cNvSpPr/>
              <p:nvPr/>
            </p:nvSpPr>
            <p:spPr>
              <a:xfrm>
                <a:off x="1302327" y="3295434"/>
                <a:ext cx="861065" cy="273377"/>
              </a:xfrm>
              <a:custGeom>
                <a:avLst/>
                <a:gdLst>
                  <a:gd name="connsiteX0" fmla="*/ 29383 w 845111"/>
                  <a:gd name="connsiteY0" fmla="*/ 260315 h 273377"/>
                  <a:gd name="connsiteX1" fmla="*/ 422556 w 845111"/>
                  <a:gd name="connsiteY1" fmla="*/ 181005 h 273377"/>
                  <a:gd name="connsiteX2" fmla="*/ 815699 w 845111"/>
                  <a:gd name="connsiteY2" fmla="*/ 260315 h 273377"/>
                  <a:gd name="connsiteX3" fmla="*/ 845112 w 845111"/>
                  <a:gd name="connsiteY3" fmla="*/ 273378 h 273377"/>
                  <a:gd name="connsiteX4" fmla="*/ 845112 w 845111"/>
                  <a:gd name="connsiteY4" fmla="*/ 77138 h 273377"/>
                  <a:gd name="connsiteX5" fmla="*/ 422556 w 845111"/>
                  <a:gd name="connsiteY5" fmla="*/ 0 h 273377"/>
                  <a:gd name="connsiteX6" fmla="*/ 0 w 845111"/>
                  <a:gd name="connsiteY6" fmla="*/ 77138 h 273377"/>
                  <a:gd name="connsiteX7" fmla="*/ 0 w 845111"/>
                  <a:gd name="connsiteY7" fmla="*/ 273378 h 273377"/>
                  <a:gd name="connsiteX8" fmla="*/ 29383 w 845111"/>
                  <a:gd name="connsiteY8" fmla="*/ 260315 h 27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111" h="273377">
                    <a:moveTo>
                      <a:pt x="29383" y="260315"/>
                    </a:moveTo>
                    <a:cubicBezTo>
                      <a:pt x="153824" y="207703"/>
                      <a:pt x="286078" y="181005"/>
                      <a:pt x="422556" y="181005"/>
                    </a:cubicBezTo>
                    <a:cubicBezTo>
                      <a:pt x="559003" y="181005"/>
                      <a:pt x="691288" y="207703"/>
                      <a:pt x="815699" y="260315"/>
                    </a:cubicBezTo>
                    <a:cubicBezTo>
                      <a:pt x="825594" y="264508"/>
                      <a:pt x="835368" y="268883"/>
                      <a:pt x="845112" y="273378"/>
                    </a:cubicBezTo>
                    <a:lnTo>
                      <a:pt x="845112" y="77138"/>
                    </a:lnTo>
                    <a:cubicBezTo>
                      <a:pt x="713763" y="27302"/>
                      <a:pt x="571342" y="0"/>
                      <a:pt x="422556" y="0"/>
                    </a:cubicBezTo>
                    <a:cubicBezTo>
                      <a:pt x="273770" y="0"/>
                      <a:pt x="131319" y="27302"/>
                      <a:pt x="0" y="77138"/>
                    </a:cubicBezTo>
                    <a:lnTo>
                      <a:pt x="0" y="273378"/>
                    </a:lnTo>
                    <a:cubicBezTo>
                      <a:pt x="9714" y="268883"/>
                      <a:pt x="19488" y="264508"/>
                      <a:pt x="29383" y="260315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5" name="Graphic 19">
              <a:extLst>
                <a:ext uri="{FF2B5EF4-FFF2-40B4-BE49-F238E27FC236}">
                  <a16:creationId xmlns:a16="http://schemas.microsoft.com/office/drawing/2014/main" id="{FBB261CB-53CF-4BB5-B429-FE3D00924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3818502" y="2828424"/>
              <a:ext cx="1608635" cy="1608635"/>
              <a:chOff x="3228554" y="3295434"/>
              <a:chExt cx="2382386" cy="2382386"/>
            </a:xfrm>
          </p:grpSpPr>
          <p:sp>
            <p:nvSpPr>
              <p:cNvPr id="46" name="Graphic 19">
                <a:extLst>
                  <a:ext uri="{FF2B5EF4-FFF2-40B4-BE49-F238E27FC236}">
                    <a16:creationId xmlns:a16="http://schemas.microsoft.com/office/drawing/2014/main" id="{BC2EB5BD-BC81-458F-A170-A9C9D469CA8F}"/>
                  </a:ext>
                </a:extLst>
              </p:cNvPr>
              <p:cNvSpPr/>
              <p:nvPr/>
            </p:nvSpPr>
            <p:spPr>
              <a:xfrm>
                <a:off x="3228554" y="3295434"/>
                <a:ext cx="2382386" cy="2382386"/>
              </a:xfrm>
              <a:custGeom>
                <a:avLst/>
                <a:gdLst>
                  <a:gd name="connsiteX0" fmla="*/ 2201351 w 2382386"/>
                  <a:gd name="connsiteY0" fmla="*/ 1191193 h 2382386"/>
                  <a:gd name="connsiteX1" fmla="*/ 2122041 w 2382386"/>
                  <a:gd name="connsiteY1" fmla="*/ 1584336 h 2382386"/>
                  <a:gd name="connsiteX2" fmla="*/ 1905469 w 2382386"/>
                  <a:gd name="connsiteY2" fmla="*/ 1905499 h 2382386"/>
                  <a:gd name="connsiteX3" fmla="*/ 1584306 w 2382386"/>
                  <a:gd name="connsiteY3" fmla="*/ 2122071 h 2382386"/>
                  <a:gd name="connsiteX4" fmla="*/ 1191163 w 2382386"/>
                  <a:gd name="connsiteY4" fmla="*/ 2201381 h 2382386"/>
                  <a:gd name="connsiteX5" fmla="*/ 798020 w 2382386"/>
                  <a:gd name="connsiteY5" fmla="*/ 2122071 h 2382386"/>
                  <a:gd name="connsiteX6" fmla="*/ 476857 w 2382386"/>
                  <a:gd name="connsiteY6" fmla="*/ 1905499 h 2382386"/>
                  <a:gd name="connsiteX7" fmla="*/ 260285 w 2382386"/>
                  <a:gd name="connsiteY7" fmla="*/ 1584336 h 2382386"/>
                  <a:gd name="connsiteX8" fmla="*/ 181005 w 2382386"/>
                  <a:gd name="connsiteY8" fmla="*/ 1191193 h 2382386"/>
                  <a:gd name="connsiteX9" fmla="*/ 260315 w 2382386"/>
                  <a:gd name="connsiteY9" fmla="*/ 798051 h 2382386"/>
                  <a:gd name="connsiteX10" fmla="*/ 476888 w 2382386"/>
                  <a:gd name="connsiteY10" fmla="*/ 476888 h 2382386"/>
                  <a:gd name="connsiteX11" fmla="*/ 768637 w 2382386"/>
                  <a:gd name="connsiteY11" fmla="*/ 273378 h 2382386"/>
                  <a:gd name="connsiteX12" fmla="*/ 798051 w 2382386"/>
                  <a:gd name="connsiteY12" fmla="*/ 260315 h 2382386"/>
                  <a:gd name="connsiteX13" fmla="*/ 1191193 w 2382386"/>
                  <a:gd name="connsiteY13" fmla="*/ 181005 h 2382386"/>
                  <a:gd name="connsiteX14" fmla="*/ 1584336 w 2382386"/>
                  <a:gd name="connsiteY14" fmla="*/ 260315 h 2382386"/>
                  <a:gd name="connsiteX15" fmla="*/ 1613749 w 2382386"/>
                  <a:gd name="connsiteY15" fmla="*/ 273378 h 2382386"/>
                  <a:gd name="connsiteX16" fmla="*/ 1613749 w 2382386"/>
                  <a:gd name="connsiteY16" fmla="*/ 77138 h 2382386"/>
                  <a:gd name="connsiteX17" fmla="*/ 1191193 w 2382386"/>
                  <a:gd name="connsiteY17" fmla="*/ 0 h 2382386"/>
                  <a:gd name="connsiteX18" fmla="*/ 768637 w 2382386"/>
                  <a:gd name="connsiteY18" fmla="*/ 77138 h 2382386"/>
                  <a:gd name="connsiteX19" fmla="*/ 0 w 2382386"/>
                  <a:gd name="connsiteY19" fmla="*/ 1191193 h 2382386"/>
                  <a:gd name="connsiteX20" fmla="*/ 1191193 w 2382386"/>
                  <a:gd name="connsiteY20" fmla="*/ 2382386 h 2382386"/>
                  <a:gd name="connsiteX21" fmla="*/ 2382386 w 2382386"/>
                  <a:gd name="connsiteY21" fmla="*/ 1191193 h 2382386"/>
                  <a:gd name="connsiteX22" fmla="*/ 2376534 w 2382386"/>
                  <a:gd name="connsiteY22" fmla="*/ 1072454 h 2382386"/>
                  <a:gd name="connsiteX23" fmla="*/ 2194473 w 2382386"/>
                  <a:gd name="connsiteY23" fmla="*/ 1072454 h 2382386"/>
                  <a:gd name="connsiteX24" fmla="*/ 2201351 w 2382386"/>
                  <a:gd name="connsiteY24" fmla="*/ 1191193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82386" h="2382386">
                    <a:moveTo>
                      <a:pt x="2201351" y="1191193"/>
                    </a:moveTo>
                    <a:cubicBezTo>
                      <a:pt x="2201351" y="1327641"/>
                      <a:pt x="2174683" y="1459925"/>
                      <a:pt x="2122041" y="1584336"/>
                    </a:cubicBezTo>
                    <a:cubicBezTo>
                      <a:pt x="2071179" y="1704614"/>
                      <a:pt x="1998324" y="1812643"/>
                      <a:pt x="1905469" y="1905499"/>
                    </a:cubicBezTo>
                    <a:cubicBezTo>
                      <a:pt x="1812643" y="1998324"/>
                      <a:pt x="1704583" y="2071179"/>
                      <a:pt x="1584306" y="2122071"/>
                    </a:cubicBezTo>
                    <a:cubicBezTo>
                      <a:pt x="1459895" y="2174683"/>
                      <a:pt x="1327611" y="2201381"/>
                      <a:pt x="1191163" y="2201381"/>
                    </a:cubicBezTo>
                    <a:cubicBezTo>
                      <a:pt x="1054716" y="2201381"/>
                      <a:pt x="922431" y="2174683"/>
                      <a:pt x="798020" y="2122071"/>
                    </a:cubicBezTo>
                    <a:cubicBezTo>
                      <a:pt x="677743" y="2071209"/>
                      <a:pt x="569713" y="1998324"/>
                      <a:pt x="476857" y="1905499"/>
                    </a:cubicBezTo>
                    <a:cubicBezTo>
                      <a:pt x="384032" y="1812673"/>
                      <a:pt x="311178" y="1704614"/>
                      <a:pt x="260285" y="158433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lnTo>
                      <a:pt x="1613749" y="77138"/>
                    </a:ln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849055" y="2382386"/>
                      <a:pt x="2382386" y="1849086"/>
                      <a:pt x="2382386" y="1191193"/>
                    </a:cubicBezTo>
                    <a:cubicBezTo>
                      <a:pt x="2382386" y="1151131"/>
                      <a:pt x="2380395" y="1111521"/>
                      <a:pt x="2376534" y="1072454"/>
                    </a:cubicBezTo>
                    <a:lnTo>
                      <a:pt x="2194473" y="1072454"/>
                    </a:lnTo>
                    <a:cubicBezTo>
                      <a:pt x="2198998" y="1111611"/>
                      <a:pt x="2201351" y="1151221"/>
                      <a:pt x="2201351" y="1191193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Graphic 19">
                <a:extLst>
                  <a:ext uri="{FF2B5EF4-FFF2-40B4-BE49-F238E27FC236}">
                    <a16:creationId xmlns:a16="http://schemas.microsoft.com/office/drawing/2014/main" id="{0977FA8C-A2E1-4DB6-A031-BDD7B0B80BE7}"/>
                  </a:ext>
                </a:extLst>
              </p:cNvPr>
              <p:cNvSpPr/>
              <p:nvPr/>
            </p:nvSpPr>
            <p:spPr>
              <a:xfrm>
                <a:off x="4836606" y="3371529"/>
                <a:ext cx="760584" cy="995315"/>
              </a:xfrm>
              <a:custGeom>
                <a:avLst/>
                <a:gdLst>
                  <a:gd name="connsiteX0" fmla="*/ 0 w 762784"/>
                  <a:gd name="connsiteY0" fmla="*/ 0 h 995315"/>
                  <a:gd name="connsiteX1" fmla="*/ 0 w 762784"/>
                  <a:gd name="connsiteY1" fmla="*/ 0 h 995315"/>
                  <a:gd name="connsiteX2" fmla="*/ 0 w 762784"/>
                  <a:gd name="connsiteY2" fmla="*/ 196239 h 995315"/>
                  <a:gd name="connsiteX3" fmla="*/ 0 w 762784"/>
                  <a:gd name="connsiteY3" fmla="*/ 196239 h 995315"/>
                  <a:gd name="connsiteX4" fmla="*/ 291750 w 762784"/>
                  <a:gd name="connsiteY4" fmla="*/ 399749 h 995315"/>
                  <a:gd name="connsiteX5" fmla="*/ 508322 w 762784"/>
                  <a:gd name="connsiteY5" fmla="*/ 720912 h 995315"/>
                  <a:gd name="connsiteX6" fmla="*/ 580724 w 762784"/>
                  <a:gd name="connsiteY6" fmla="*/ 995316 h 995315"/>
                  <a:gd name="connsiteX7" fmla="*/ 762785 w 762784"/>
                  <a:gd name="connsiteY7" fmla="*/ 995316 h 995315"/>
                  <a:gd name="connsiteX8" fmla="*/ 0 w 762784"/>
                  <a:gd name="connsiteY8" fmla="*/ 0 h 9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2784" h="995315">
                    <a:moveTo>
                      <a:pt x="0" y="0"/>
                    </a:moveTo>
                    <a:lnTo>
                      <a:pt x="0" y="0"/>
                    </a:lnTo>
                    <a:lnTo>
                      <a:pt x="0" y="196239"/>
                    </a:lnTo>
                    <a:lnTo>
                      <a:pt x="0" y="196239"/>
                    </a:lnTo>
                    <a:cubicBezTo>
                      <a:pt x="108513" y="246227"/>
                      <a:pt x="206557" y="314556"/>
                      <a:pt x="291750" y="399749"/>
                    </a:cubicBezTo>
                    <a:cubicBezTo>
                      <a:pt x="384575" y="492575"/>
                      <a:pt x="457430" y="600635"/>
                      <a:pt x="508322" y="720912"/>
                    </a:cubicBezTo>
                    <a:cubicBezTo>
                      <a:pt x="545519" y="808881"/>
                      <a:pt x="569713" y="900801"/>
                      <a:pt x="580724" y="995316"/>
                    </a:cubicBezTo>
                    <a:lnTo>
                      <a:pt x="762785" y="995316"/>
                    </a:lnTo>
                    <a:cubicBezTo>
                      <a:pt x="717564" y="538218"/>
                      <a:pt x="413928" y="157082"/>
                      <a:pt x="0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Graphic 21">
              <a:extLst>
                <a:ext uri="{FF2B5EF4-FFF2-40B4-BE49-F238E27FC236}">
                  <a16:creationId xmlns:a16="http://schemas.microsoft.com/office/drawing/2014/main" id="{CAA38FCB-FD73-463F-8842-CB59848F4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6777750" y="2828424"/>
              <a:ext cx="1608615" cy="1608635"/>
              <a:chOff x="5912082" y="3295434"/>
              <a:chExt cx="2382356" cy="2382386"/>
            </a:xfrm>
          </p:grpSpPr>
          <p:sp>
            <p:nvSpPr>
              <p:cNvPr id="49" name="Graphic 21">
                <a:extLst>
                  <a:ext uri="{FF2B5EF4-FFF2-40B4-BE49-F238E27FC236}">
                    <a16:creationId xmlns:a16="http://schemas.microsoft.com/office/drawing/2014/main" id="{E21C76FD-0D7D-4026-8FFE-EC1CD493AB8F}"/>
                  </a:ext>
                </a:extLst>
              </p:cNvPr>
              <p:cNvSpPr/>
              <p:nvPr/>
            </p:nvSpPr>
            <p:spPr>
              <a:xfrm>
                <a:off x="5912082" y="3295434"/>
                <a:ext cx="2376533" cy="2382386"/>
              </a:xfrm>
              <a:custGeom>
                <a:avLst/>
                <a:gdLst>
                  <a:gd name="connsiteX0" fmla="*/ 1191193 w 2376533"/>
                  <a:gd name="connsiteY0" fmla="*/ 2201351 h 2382386"/>
                  <a:gd name="connsiteX1" fmla="*/ 798051 w 2376533"/>
                  <a:gd name="connsiteY1" fmla="*/ 2122041 h 2382386"/>
                  <a:gd name="connsiteX2" fmla="*/ 476888 w 2376533"/>
                  <a:gd name="connsiteY2" fmla="*/ 1905469 h 2382386"/>
                  <a:gd name="connsiteX3" fmla="*/ 260315 w 2376533"/>
                  <a:gd name="connsiteY3" fmla="*/ 1584306 h 2382386"/>
                  <a:gd name="connsiteX4" fmla="*/ 181005 w 2376533"/>
                  <a:gd name="connsiteY4" fmla="*/ 1191193 h 2382386"/>
                  <a:gd name="connsiteX5" fmla="*/ 260315 w 2376533"/>
                  <a:gd name="connsiteY5" fmla="*/ 798051 h 2382386"/>
                  <a:gd name="connsiteX6" fmla="*/ 476888 w 2376533"/>
                  <a:gd name="connsiteY6" fmla="*/ 476888 h 2382386"/>
                  <a:gd name="connsiteX7" fmla="*/ 768637 w 2376533"/>
                  <a:gd name="connsiteY7" fmla="*/ 273378 h 2382386"/>
                  <a:gd name="connsiteX8" fmla="*/ 798051 w 2376533"/>
                  <a:gd name="connsiteY8" fmla="*/ 260315 h 2382386"/>
                  <a:gd name="connsiteX9" fmla="*/ 1191193 w 2376533"/>
                  <a:gd name="connsiteY9" fmla="*/ 181005 h 2382386"/>
                  <a:gd name="connsiteX10" fmla="*/ 1584336 w 2376533"/>
                  <a:gd name="connsiteY10" fmla="*/ 260315 h 2382386"/>
                  <a:gd name="connsiteX11" fmla="*/ 1613749 w 2376533"/>
                  <a:gd name="connsiteY11" fmla="*/ 273378 h 2382386"/>
                  <a:gd name="connsiteX12" fmla="*/ 1905499 w 2376533"/>
                  <a:gd name="connsiteY12" fmla="*/ 476888 h 2382386"/>
                  <a:gd name="connsiteX13" fmla="*/ 2122071 w 2376533"/>
                  <a:gd name="connsiteY13" fmla="*/ 798051 h 2382386"/>
                  <a:gd name="connsiteX14" fmla="*/ 2194473 w 2376533"/>
                  <a:gd name="connsiteY14" fmla="*/ 1072454 h 2382386"/>
                  <a:gd name="connsiteX15" fmla="*/ 2376534 w 2376533"/>
                  <a:gd name="connsiteY15" fmla="*/ 1072454 h 2382386"/>
                  <a:gd name="connsiteX16" fmla="*/ 1613749 w 2376533"/>
                  <a:gd name="connsiteY16" fmla="*/ 77138 h 2382386"/>
                  <a:gd name="connsiteX17" fmla="*/ 1191193 w 2376533"/>
                  <a:gd name="connsiteY17" fmla="*/ 0 h 2382386"/>
                  <a:gd name="connsiteX18" fmla="*/ 768637 w 2376533"/>
                  <a:gd name="connsiteY18" fmla="*/ 77138 h 2382386"/>
                  <a:gd name="connsiteX19" fmla="*/ 0 w 2376533"/>
                  <a:gd name="connsiteY19" fmla="*/ 1191193 h 2382386"/>
                  <a:gd name="connsiteX20" fmla="*/ 1191193 w 2376533"/>
                  <a:gd name="connsiteY20" fmla="*/ 2382386 h 2382386"/>
                  <a:gd name="connsiteX21" fmla="*/ 1395668 w 2376533"/>
                  <a:gd name="connsiteY21" fmla="*/ 2364889 h 2382386"/>
                  <a:gd name="connsiteX22" fmla="*/ 1395668 w 2376533"/>
                  <a:gd name="connsiteY22" fmla="*/ 2180747 h 2382386"/>
                  <a:gd name="connsiteX23" fmla="*/ 1191193 w 2376533"/>
                  <a:gd name="connsiteY23" fmla="*/ 2201351 h 238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76533" h="2382386">
                    <a:moveTo>
                      <a:pt x="1191193" y="2201351"/>
                    </a:moveTo>
                    <a:cubicBezTo>
                      <a:pt x="1054746" y="2201351"/>
                      <a:pt x="922461" y="2174683"/>
                      <a:pt x="798051" y="2122041"/>
                    </a:cubicBezTo>
                    <a:cubicBezTo>
                      <a:pt x="677773" y="2071179"/>
                      <a:pt x="569743" y="1998324"/>
                      <a:pt x="476888" y="1905469"/>
                    </a:cubicBezTo>
                    <a:cubicBezTo>
                      <a:pt x="384062" y="1812643"/>
                      <a:pt x="311208" y="1704583"/>
                      <a:pt x="260315" y="1584306"/>
                    </a:cubicBezTo>
                    <a:cubicBezTo>
                      <a:pt x="207703" y="1459925"/>
                      <a:pt x="181005" y="1327641"/>
                      <a:pt x="181005" y="1191193"/>
                    </a:cubicBezTo>
                    <a:cubicBezTo>
                      <a:pt x="181005" y="1054746"/>
                      <a:pt x="207673" y="922461"/>
                      <a:pt x="260315" y="798051"/>
                    </a:cubicBezTo>
                    <a:cubicBezTo>
                      <a:pt x="311178" y="677773"/>
                      <a:pt x="384032" y="569743"/>
                      <a:pt x="476888" y="476888"/>
                    </a:cubicBezTo>
                    <a:cubicBezTo>
                      <a:pt x="562081" y="391695"/>
                      <a:pt x="660125" y="323365"/>
                      <a:pt x="768637" y="273378"/>
                    </a:cubicBezTo>
                    <a:cubicBezTo>
                      <a:pt x="778351" y="268883"/>
                      <a:pt x="788125" y="264508"/>
                      <a:pt x="798051" y="260315"/>
                    </a:cubicBezTo>
                    <a:cubicBezTo>
                      <a:pt x="922461" y="207703"/>
                      <a:pt x="1054716" y="181005"/>
                      <a:pt x="1191193" y="181005"/>
                    </a:cubicBezTo>
                    <a:cubicBezTo>
                      <a:pt x="1327641" y="181005"/>
                      <a:pt x="1459925" y="207703"/>
                      <a:pt x="1584336" y="260315"/>
                    </a:cubicBezTo>
                    <a:cubicBezTo>
                      <a:pt x="1594231" y="264508"/>
                      <a:pt x="1604005" y="268883"/>
                      <a:pt x="1613749" y="273378"/>
                    </a:cubicBezTo>
                    <a:cubicBezTo>
                      <a:pt x="1722262" y="323365"/>
                      <a:pt x="1820306" y="391695"/>
                      <a:pt x="1905499" y="476888"/>
                    </a:cubicBezTo>
                    <a:cubicBezTo>
                      <a:pt x="1998324" y="569713"/>
                      <a:pt x="2071179" y="677773"/>
                      <a:pt x="2122071" y="798051"/>
                    </a:cubicBezTo>
                    <a:cubicBezTo>
                      <a:pt x="2159268" y="886019"/>
                      <a:pt x="2183462" y="977939"/>
                      <a:pt x="2194473" y="1072454"/>
                    </a:cubicBezTo>
                    <a:lnTo>
                      <a:pt x="2376534" y="1072454"/>
                    </a:lnTo>
                    <a:cubicBezTo>
                      <a:pt x="2331283" y="615356"/>
                      <a:pt x="2027677" y="234220"/>
                      <a:pt x="1613749" y="77138"/>
                    </a:cubicBezTo>
                    <a:cubicBezTo>
                      <a:pt x="1482400" y="27302"/>
                      <a:pt x="1339979" y="0"/>
                      <a:pt x="1191193" y="0"/>
                    </a:cubicBezTo>
                    <a:cubicBezTo>
                      <a:pt x="1042407" y="0"/>
                      <a:pt x="899956" y="27302"/>
                      <a:pt x="768637" y="77138"/>
                    </a:cubicBezTo>
                    <a:cubicBezTo>
                      <a:pt x="319353" y="247615"/>
                      <a:pt x="0" y="682117"/>
                      <a:pt x="0" y="1191193"/>
                    </a:cubicBezTo>
                    <a:cubicBezTo>
                      <a:pt x="0" y="1849055"/>
                      <a:pt x="533301" y="2382386"/>
                      <a:pt x="1191193" y="2382386"/>
                    </a:cubicBezTo>
                    <a:cubicBezTo>
                      <a:pt x="1260910" y="2382386"/>
                      <a:pt x="1329240" y="2376383"/>
                      <a:pt x="1395668" y="2364889"/>
                    </a:cubicBezTo>
                    <a:lnTo>
                      <a:pt x="1395668" y="2180747"/>
                    </a:lnTo>
                    <a:cubicBezTo>
                      <a:pt x="1328908" y="2194413"/>
                      <a:pt x="1260578" y="2201351"/>
                      <a:pt x="1191193" y="2201351"/>
                    </a:cubicBezTo>
                    <a:close/>
                  </a:path>
                </a:pathLst>
              </a:custGeom>
              <a:solidFill>
                <a:schemeClr val="bg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Graphic 21">
                <a:extLst>
                  <a:ext uri="{FF2B5EF4-FFF2-40B4-BE49-F238E27FC236}">
                    <a16:creationId xmlns:a16="http://schemas.microsoft.com/office/drawing/2014/main" id="{872D6634-F2AA-4589-BFD2-34B155527AE5}"/>
                  </a:ext>
                </a:extLst>
              </p:cNvPr>
              <p:cNvSpPr/>
              <p:nvPr/>
            </p:nvSpPr>
            <p:spPr>
              <a:xfrm>
                <a:off x="7307720" y="4367887"/>
                <a:ext cx="986718" cy="1292435"/>
              </a:xfrm>
              <a:custGeom>
                <a:avLst/>
                <a:gdLst>
                  <a:gd name="connsiteX0" fmla="*/ 986718 w 986718"/>
                  <a:gd name="connsiteY0" fmla="*/ 118739 h 1292435"/>
                  <a:gd name="connsiteX1" fmla="*/ 980866 w 986718"/>
                  <a:gd name="connsiteY1" fmla="*/ 0 h 1292435"/>
                  <a:gd name="connsiteX2" fmla="*/ 798805 w 986718"/>
                  <a:gd name="connsiteY2" fmla="*/ 0 h 1292435"/>
                  <a:gd name="connsiteX3" fmla="*/ 805713 w 986718"/>
                  <a:gd name="connsiteY3" fmla="*/ 118739 h 1292435"/>
                  <a:gd name="connsiteX4" fmla="*/ 726403 w 986718"/>
                  <a:gd name="connsiteY4" fmla="*/ 511882 h 1292435"/>
                  <a:gd name="connsiteX5" fmla="*/ 509830 w 986718"/>
                  <a:gd name="connsiteY5" fmla="*/ 833045 h 1292435"/>
                  <a:gd name="connsiteX6" fmla="*/ 188667 w 986718"/>
                  <a:gd name="connsiteY6" fmla="*/ 1049617 h 1292435"/>
                  <a:gd name="connsiteX7" fmla="*/ 0 w 986718"/>
                  <a:gd name="connsiteY7" fmla="*/ 1108293 h 1292435"/>
                  <a:gd name="connsiteX8" fmla="*/ 0 w 986718"/>
                  <a:gd name="connsiteY8" fmla="*/ 1292435 h 1292435"/>
                  <a:gd name="connsiteX9" fmla="*/ 986718 w 986718"/>
                  <a:gd name="connsiteY9" fmla="*/ 118739 h 129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6718" h="1292435">
                    <a:moveTo>
                      <a:pt x="986718" y="118739"/>
                    </a:moveTo>
                    <a:cubicBezTo>
                      <a:pt x="986718" y="78677"/>
                      <a:pt x="984727" y="39067"/>
                      <a:pt x="980866" y="0"/>
                    </a:cubicBezTo>
                    <a:lnTo>
                      <a:pt x="798805" y="0"/>
                    </a:lnTo>
                    <a:cubicBezTo>
                      <a:pt x="803360" y="39157"/>
                      <a:pt x="805713" y="78767"/>
                      <a:pt x="805713" y="118739"/>
                    </a:cubicBezTo>
                    <a:cubicBezTo>
                      <a:pt x="805713" y="255187"/>
                      <a:pt x="779045" y="387471"/>
                      <a:pt x="726403" y="511882"/>
                    </a:cubicBezTo>
                    <a:cubicBezTo>
                      <a:pt x="675540" y="632160"/>
                      <a:pt x="602686" y="740189"/>
                      <a:pt x="509830" y="833045"/>
                    </a:cubicBezTo>
                    <a:cubicBezTo>
                      <a:pt x="417005" y="925870"/>
                      <a:pt x="308945" y="998725"/>
                      <a:pt x="188667" y="1049617"/>
                    </a:cubicBezTo>
                    <a:cubicBezTo>
                      <a:pt x="127518" y="1075471"/>
                      <a:pt x="64498" y="1095049"/>
                      <a:pt x="0" y="1108293"/>
                    </a:cubicBezTo>
                    <a:lnTo>
                      <a:pt x="0" y="1292435"/>
                    </a:lnTo>
                    <a:cubicBezTo>
                      <a:pt x="560451" y="1195447"/>
                      <a:pt x="986718" y="706884"/>
                      <a:pt x="986718" y="118739"/>
                    </a:cubicBezTo>
                    <a:close/>
                  </a:path>
                </a:pathLst>
              </a:custGeom>
              <a:solidFill>
                <a:schemeClr val="tx2"/>
              </a:solidFill>
              <a:ln w="30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3" name="Title 42">
            <a:extLst>
              <a:ext uri="{FF2B5EF4-FFF2-40B4-BE49-F238E27FC236}">
                <a16:creationId xmlns:a16="http://schemas.microsoft.com/office/drawing/2014/main" id="{7919B8D7-7BC4-471E-A5D6-68CEFB69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615940"/>
            <a:ext cx="4137262" cy="938778"/>
          </a:xfrm>
        </p:spPr>
        <p:txBody>
          <a:bodyPr>
            <a:normAutofit/>
          </a:bodyPr>
          <a:lstStyle/>
          <a:p>
            <a:r>
              <a:rPr lang="en-US" sz="3600" b="1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</a:p>
        </p:txBody>
      </p:sp>
      <p:sp>
        <p:nvSpPr>
          <p:cNvPr id="173" name="Text Placeholder 172">
            <a:extLst>
              <a:ext uri="{FF2B5EF4-FFF2-40B4-BE49-F238E27FC236}">
                <a16:creationId xmlns:a16="http://schemas.microsoft.com/office/drawing/2014/main" id="{EFE741DC-71C6-4244-BA95-4778F605A2F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890587" y="4827679"/>
            <a:ext cx="2381574" cy="90537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-apple-system"/>
              </a:rPr>
              <a:t>Python used to train and fit  </a:t>
            </a:r>
            <a:r>
              <a:rPr lang="en-US" b="0" i="0" u="none" strike="noStrike" dirty="0">
                <a:effectLst/>
                <a:latin typeface="-apple-system"/>
              </a:rPr>
              <a:t>machine learning</a:t>
            </a:r>
            <a:r>
              <a:rPr lang="en-US" b="0" i="0" dirty="0">
                <a:effectLst/>
                <a:latin typeface="-apple-system"/>
              </a:rPr>
              <a:t> models.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BEC3CBF-D4C4-41EA-89B6-14BFFC46BFC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58644" y="2604766"/>
            <a:ext cx="1881255" cy="1693134"/>
          </a:xfrm>
        </p:spPr>
        <p:txBody>
          <a:bodyPr>
            <a:normAutofit/>
          </a:bodyPr>
          <a:lstStyle/>
          <a:p>
            <a:r>
              <a:rPr lang="en-US" sz="1400" dirty="0"/>
              <a:t>Model fitting 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00229AD-941F-484C-83A3-4C77A6C94E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73613" y="2672356"/>
            <a:ext cx="2381574" cy="1513285"/>
          </a:xfrm>
        </p:spPr>
        <p:txBody>
          <a:bodyPr>
            <a:normAutofit/>
          </a:bodyPr>
          <a:lstStyle/>
          <a:p>
            <a:r>
              <a:rPr lang="en-US" sz="1300" i="0" dirty="0">
                <a:effectLst/>
                <a:latin typeface="-apple-system"/>
              </a:rPr>
              <a:t>Predicting values and determining the </a:t>
            </a:r>
            <a:r>
              <a:rPr lang="en-US" sz="1300" i="0" u="none" strike="noStrike" dirty="0">
                <a:effectLst/>
                <a:latin typeface="-apple-system"/>
              </a:rPr>
              <a:t>optimal model</a:t>
            </a:r>
            <a:r>
              <a:rPr lang="en-US" sz="800" b="0" i="0" dirty="0">
                <a:solidFill>
                  <a:srgbClr val="F1F2F2"/>
                </a:solidFill>
                <a:effectLst/>
                <a:latin typeface="-apple-system"/>
              </a:rPr>
              <a:t>.</a:t>
            </a:r>
            <a:endParaRPr lang="en-US" sz="1100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A54F40EB-5C30-4E2E-B7B6-59FF654C30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213" y="4440267"/>
            <a:ext cx="2381574" cy="387412"/>
          </a:xfrm>
        </p:spPr>
        <p:txBody>
          <a:bodyPr>
            <a:normAutofit/>
          </a:bodyPr>
          <a:lstStyle/>
          <a:p>
            <a:r>
              <a:rPr lang="en-ZA" dirty="0"/>
              <a:t>(Pandas, </a:t>
            </a:r>
            <a:r>
              <a:rPr lang="en-ZA" dirty="0" err="1"/>
              <a:t>sk</a:t>
            </a:r>
            <a:r>
              <a:rPr lang="en-ZA" dirty="0"/>
              <a:t>-learn)​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40AC221-87EA-4804-BF53-F5136A0A10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64213" y="4827680"/>
            <a:ext cx="2381574" cy="757332"/>
          </a:xfrm>
        </p:spPr>
        <p:txBody>
          <a:bodyPr>
            <a:normAutofit/>
          </a:bodyPr>
          <a:lstStyle/>
          <a:p>
            <a:r>
              <a:rPr lang="en-US" dirty="0"/>
              <a:t>Removing outliers and eliminating redundant columns.</a:t>
            </a:r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1709800F-4CBF-40EB-9D83-D03CDBD5A44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83138" y="4439865"/>
            <a:ext cx="2381574" cy="387412"/>
          </a:xfrm>
        </p:spPr>
        <p:txBody>
          <a:bodyPr>
            <a:normAutofit/>
          </a:bodyPr>
          <a:lstStyle/>
          <a:p>
            <a:r>
              <a:rPr lang="en-US" dirty="0"/>
              <a:t>(python)</a:t>
            </a:r>
          </a:p>
        </p:txBody>
      </p:sp>
      <p:sp>
        <p:nvSpPr>
          <p:cNvPr id="174" name="Text Placeholder 173">
            <a:extLst>
              <a:ext uri="{FF2B5EF4-FFF2-40B4-BE49-F238E27FC236}">
                <a16:creationId xmlns:a16="http://schemas.microsoft.com/office/drawing/2014/main" id="{7921C900-A73D-4B17-B068-19F174312E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90587" y="4440267"/>
            <a:ext cx="2381574" cy="387412"/>
          </a:xfrm>
        </p:spPr>
        <p:txBody>
          <a:bodyPr/>
          <a:lstStyle/>
          <a:p>
            <a:r>
              <a:rPr lang="en-US" dirty="0"/>
              <a:t>(PYTHON(</a:t>
            </a:r>
            <a:r>
              <a:rPr lang="en-US" dirty="0" err="1"/>
              <a:t>sk</a:t>
            </a:r>
            <a:r>
              <a:rPr lang="en-US" dirty="0"/>
              <a:t>-learn)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AA6DF9-C0BD-4398-AE4D-694E20340FD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60349" y="2575955"/>
            <a:ext cx="1960148" cy="1706088"/>
          </a:xfrm>
        </p:spPr>
        <p:txBody>
          <a:bodyPr>
            <a:normAutofit/>
          </a:bodyPr>
          <a:lstStyle/>
          <a:p>
            <a:r>
              <a:rPr lang="en-ZA" sz="1600" dirty="0"/>
              <a:t>Data Cleaning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80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5E33CF3-493F-471D-9529-1880F33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304800"/>
            <a:ext cx="3442447" cy="614082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Correlation</a:t>
            </a:r>
            <a:br>
              <a:rPr lang="en-IN" b="1" dirty="0">
                <a:solidFill>
                  <a:schemeClr val="tx2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and </a:t>
            </a:r>
            <a:br>
              <a:rPr lang="en-IN" b="1" dirty="0">
                <a:solidFill>
                  <a:schemeClr val="tx2"/>
                </a:solidFill>
              </a:rPr>
            </a:br>
            <a:r>
              <a:rPr lang="en-IN" b="1" dirty="0">
                <a:solidFill>
                  <a:schemeClr val="tx2"/>
                </a:solidFill>
              </a:rPr>
              <a:t>multicollinearity</a:t>
            </a:r>
            <a:br>
              <a:rPr lang="en-IN" dirty="0"/>
            </a:br>
            <a:endParaRPr lang="en-IN" dirty="0"/>
          </a:p>
        </p:txBody>
      </p:sp>
      <p:pic>
        <p:nvPicPr>
          <p:cNvPr id="29" name="Picture 28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A3461F10-A859-48C6-9DE9-23611FA3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50" y="884457"/>
            <a:ext cx="2435935" cy="59040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F2C1080-73A4-45DC-8864-59D86D200C3F}"/>
              </a:ext>
            </a:extLst>
          </p:cNvPr>
          <p:cNvSpPr txBox="1"/>
          <p:nvPr/>
        </p:nvSpPr>
        <p:spPr>
          <a:xfrm>
            <a:off x="4257449" y="238126"/>
            <a:ext cx="230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Correlation with variables.</a:t>
            </a:r>
            <a:endParaRPr lang="en-IN" dirty="0"/>
          </a:p>
        </p:txBody>
      </p:sp>
      <p:pic>
        <p:nvPicPr>
          <p:cNvPr id="36" name="Picture 35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39D45D50-01F2-4423-AD52-9BE761F11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26" y="304800"/>
            <a:ext cx="3341368" cy="1670484"/>
          </a:xfrm>
          <a:prstGeom prst="rect">
            <a:avLst/>
          </a:prstGeom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3FC15714-8DB9-41B2-AABA-F7CC3DE2B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847" y="2714625"/>
            <a:ext cx="4197526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2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75BE-0B7D-49C0-8C60-FFC816D4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409575"/>
            <a:ext cx="2695575" cy="6038849"/>
          </a:xfrm>
        </p:spPr>
        <p:txBody>
          <a:bodyPr>
            <a:normAutofit/>
          </a:bodyPr>
          <a:lstStyle/>
          <a:p>
            <a:r>
              <a:rPr lang="en-IN" dirty="0"/>
              <a:t>Pre-processing and removing outliers.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8A91B3-4299-47A0-AC9D-0F3935D5E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88" y="4318064"/>
            <a:ext cx="8389911" cy="23780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188C5C-A766-49F3-8487-64581849E6C1}"/>
              </a:ext>
            </a:extLst>
          </p:cNvPr>
          <p:cNvSpPr/>
          <p:nvPr/>
        </p:nvSpPr>
        <p:spPr>
          <a:xfrm>
            <a:off x="4049803" y="85199"/>
            <a:ext cx="30015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utliers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0790D08-939E-43A0-8CD4-83B53E18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875" y="1249455"/>
            <a:ext cx="3377386" cy="273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8D442809-7C23-467A-9318-9141F42A5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91" y="1249455"/>
            <a:ext cx="3854435" cy="27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60B4F-E006-4C7D-863D-1865F23353BF}"/>
              </a:ext>
            </a:extLst>
          </p:cNvPr>
          <p:cNvSpPr txBox="1"/>
          <p:nvPr/>
        </p:nvSpPr>
        <p:spPr>
          <a:xfrm>
            <a:off x="5307106" y="39325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Before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12639F-C0D3-4C85-883A-22CC1F43AAF4}"/>
              </a:ext>
            </a:extLst>
          </p:cNvPr>
          <p:cNvSpPr txBox="1"/>
          <p:nvPr/>
        </p:nvSpPr>
        <p:spPr>
          <a:xfrm>
            <a:off x="9735670" y="393258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38960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75BE-0B7D-49C0-8C60-FFC816D4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4" y="409575"/>
            <a:ext cx="2695575" cy="6038849"/>
          </a:xfrm>
        </p:spPr>
        <p:txBody>
          <a:bodyPr>
            <a:normAutofit/>
          </a:bodyPr>
          <a:lstStyle/>
          <a:p>
            <a:r>
              <a:rPr lang="en-US" sz="3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Pair-Plot.</a:t>
            </a:r>
            <a:b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CEAA78A-8998-4FDD-BD8C-F44E4CC3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201" y="268941"/>
            <a:ext cx="8011246" cy="646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0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D7556-DF05-C220-D0F6-F4DD4ACEA417}"/>
              </a:ext>
            </a:extLst>
          </p:cNvPr>
          <p:cNvSpPr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24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C80ACDE-7A83-49C4-A680-6807008C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41" y="1332238"/>
            <a:ext cx="1871580" cy="4485855"/>
          </a:xfrm>
        </p:spPr>
        <p:txBody>
          <a:bodyPr>
            <a:normAutofit/>
          </a:bodyPr>
          <a:lstStyle/>
          <a:p>
            <a:r>
              <a:rPr lang="en-IN" dirty="0"/>
              <a:t>Linear model - A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27E0ECF-2CCB-4E48-8A1C-58AD55BBF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79278" y="573139"/>
            <a:ext cx="2933897" cy="603524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Considered columns for these model.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price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bedrooms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bathrooms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sqft_living</a:t>
            </a:r>
            <a:r>
              <a:rPr lang="en-IN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sqft_lot</a:t>
            </a:r>
            <a:r>
              <a:rPr lang="en-IN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floors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waterfront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view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condition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grade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sqft_above</a:t>
            </a:r>
            <a:r>
              <a:rPr lang="en-IN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sqft_basement</a:t>
            </a:r>
            <a:r>
              <a:rPr lang="en-IN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yr_built</a:t>
            </a:r>
            <a:r>
              <a:rPr lang="en-IN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yr_renovated</a:t>
            </a:r>
            <a:r>
              <a:rPr lang="en-IN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zipcode</a:t>
            </a:r>
            <a:r>
              <a:rPr lang="en-IN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lat</a:t>
            </a:r>
            <a:r>
              <a:rPr lang="en-IN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long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sqft_living15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sqft_lot15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600" y="249615"/>
            <a:ext cx="7972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DD4D3B00-8240-4BA9-A6B8-24F27BA9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73558"/>
              </p:ext>
            </p:extLst>
          </p:nvPr>
        </p:nvGraphicFramePr>
        <p:xfrm>
          <a:off x="6813176" y="573140"/>
          <a:ext cx="5197850" cy="25286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604603000"/>
                    </a:ext>
                  </a:extLst>
                </a:gridCol>
                <a:gridCol w="2911850">
                  <a:extLst>
                    <a:ext uri="{9D8B030D-6E8A-4147-A177-3AD203B41FA5}">
                      <a16:colId xmlns:a16="http://schemas.microsoft.com/office/drawing/2014/main" val="3207800889"/>
                    </a:ext>
                  </a:extLst>
                </a:gridCol>
              </a:tblGrid>
              <a:tr h="4697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LINEAR MODEL-A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04712"/>
                  </a:ext>
                </a:extLst>
              </a:tr>
              <a:tr h="469765">
                <a:tc>
                  <a:txBody>
                    <a:bodyPr/>
                    <a:lstStyle/>
                    <a:p>
                      <a:r>
                        <a:rPr lang="en-IN" dirty="0"/>
                        <a:t>R2 SCORE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0.6708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85771"/>
                  </a:ext>
                </a:extLst>
              </a:tr>
              <a:tr h="709394">
                <a:tc>
                  <a:txBody>
                    <a:bodyPr/>
                    <a:lstStyle/>
                    <a:p>
                      <a:r>
                        <a:rPr lang="en-IN" dirty="0" err="1"/>
                        <a:t>mean_absolute_error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91383.4795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85223"/>
                  </a:ext>
                </a:extLst>
              </a:tr>
              <a:tr h="709394">
                <a:tc>
                  <a:txBody>
                    <a:bodyPr/>
                    <a:lstStyle/>
                    <a:p>
                      <a:r>
                        <a:rPr lang="en-IN" dirty="0" err="1"/>
                        <a:t>mean_squared_error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12201792003.4977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54126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7F2D1177-1C5C-428F-9314-9290EDC82486}"/>
              </a:ext>
            </a:extLst>
          </p:cNvPr>
          <p:cNvSpPr/>
          <p:nvPr/>
        </p:nvSpPr>
        <p:spPr>
          <a:xfrm>
            <a:off x="6813176" y="4004520"/>
            <a:ext cx="3614456" cy="8875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Accuracy of a model is 0.67</a:t>
            </a:r>
          </a:p>
        </p:txBody>
      </p:sp>
    </p:spTree>
    <p:extLst>
      <p:ext uri="{BB962C8B-B14F-4D97-AF65-F5344CB8AC3E}">
        <p14:creationId xmlns:p14="http://schemas.microsoft.com/office/powerpoint/2010/main" val="153729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C80ACDE-7A83-49C4-A680-6807008C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41" y="1332238"/>
            <a:ext cx="1871580" cy="4485855"/>
          </a:xfrm>
        </p:spPr>
        <p:txBody>
          <a:bodyPr>
            <a:normAutofit/>
          </a:bodyPr>
          <a:lstStyle/>
          <a:p>
            <a:r>
              <a:rPr lang="en-IN" dirty="0"/>
              <a:t>Linear model - B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27E0ECF-2CCB-4E48-8A1C-58AD55BBF0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8941" y="1147483"/>
            <a:ext cx="3574478" cy="257287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Considered columns for these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price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bedrooms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bathrooms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sqft_living</a:t>
            </a:r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grade	</a:t>
            </a:r>
            <a:r>
              <a:rPr lang="en-US" dirty="0" err="1"/>
              <a:t>sqft_basement</a:t>
            </a:r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lat</a:t>
            </a:r>
            <a:r>
              <a:rPr lang="en-US" dirty="0"/>
              <a:t>	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sqft_living15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9E483-4B59-61B9-BA3B-1294472728DF}"/>
              </a:ext>
            </a:extLst>
          </p:cNvPr>
          <p:cNvSpPr txBox="1"/>
          <p:nvPr/>
        </p:nvSpPr>
        <p:spPr>
          <a:xfrm>
            <a:off x="4038963" y="237646"/>
            <a:ext cx="78665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</a:rPr>
              <a:t>The model only includes features with a </a:t>
            </a:r>
            <a:r>
              <a:rPr lang="en-US" sz="2000" b="0" i="0" u="none" strike="noStrike" dirty="0">
                <a:effectLst/>
              </a:rPr>
              <a:t>correlation coefficient</a:t>
            </a:r>
            <a:r>
              <a:rPr lang="en-US" sz="2000" b="0" i="0" dirty="0">
                <a:effectLst/>
              </a:rPr>
              <a:t> greater than 0.30 and multicollinearity has been addressed by their removal.</a:t>
            </a:r>
            <a:endParaRPr lang="en-US" sz="2000" dirty="0"/>
          </a:p>
        </p:txBody>
      </p:sp>
      <p:graphicFrame>
        <p:nvGraphicFramePr>
          <p:cNvPr id="40" name="Table 40">
            <a:extLst>
              <a:ext uri="{FF2B5EF4-FFF2-40B4-BE49-F238E27FC236}">
                <a16:creationId xmlns:a16="http://schemas.microsoft.com/office/drawing/2014/main" id="{DD4D3B00-8240-4BA9-A6B8-24F27BA96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26287"/>
              </p:ext>
            </p:extLst>
          </p:nvPr>
        </p:nvGraphicFramePr>
        <p:xfrm>
          <a:off x="7935807" y="1147483"/>
          <a:ext cx="3960720" cy="25728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914">
                  <a:extLst>
                    <a:ext uri="{9D8B030D-6E8A-4147-A177-3AD203B41FA5}">
                      <a16:colId xmlns:a16="http://schemas.microsoft.com/office/drawing/2014/main" val="1604603000"/>
                    </a:ext>
                  </a:extLst>
                </a:gridCol>
                <a:gridCol w="2218806">
                  <a:extLst>
                    <a:ext uri="{9D8B030D-6E8A-4147-A177-3AD203B41FA5}">
                      <a16:colId xmlns:a16="http://schemas.microsoft.com/office/drawing/2014/main" val="3207800889"/>
                    </a:ext>
                  </a:extLst>
                </a:gridCol>
              </a:tblGrid>
              <a:tr h="36755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LINEAR MODEL-A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04712"/>
                  </a:ext>
                </a:extLst>
              </a:tr>
              <a:tr h="643218">
                <a:tc>
                  <a:txBody>
                    <a:bodyPr/>
                    <a:lstStyle/>
                    <a:p>
                      <a:r>
                        <a:rPr lang="en-IN" dirty="0"/>
                        <a:t>R2 SCORE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0.6082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85771"/>
                  </a:ext>
                </a:extLst>
              </a:tr>
              <a:tr h="918882">
                <a:tc>
                  <a:txBody>
                    <a:bodyPr/>
                    <a:lstStyle/>
                    <a:p>
                      <a:r>
                        <a:rPr lang="en-IN" dirty="0" err="1"/>
                        <a:t>mean_absolute_error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91383.4795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485223"/>
                  </a:ext>
                </a:extLst>
              </a:tr>
              <a:tr h="643218">
                <a:tc>
                  <a:txBody>
                    <a:bodyPr/>
                    <a:lstStyle/>
                    <a:p>
                      <a:r>
                        <a:rPr lang="en-IN" dirty="0" err="1"/>
                        <a:t>mean_squared_error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15097114199.3483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54126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05496F0F-0644-43A6-90D2-43DCE4BDF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07" y="3882209"/>
            <a:ext cx="3866228" cy="17207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7F9046-AE1B-4936-AA47-19F6810E083D}"/>
              </a:ext>
            </a:extLst>
          </p:cNvPr>
          <p:cNvSpPr/>
          <p:nvPr/>
        </p:nvSpPr>
        <p:spPr>
          <a:xfrm>
            <a:off x="4078941" y="4298822"/>
            <a:ext cx="3614456" cy="8875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Accuracy of a model is 0.60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0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453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-apple-system</vt:lpstr>
      <vt:lpstr>Arial</vt:lpstr>
      <vt:lpstr>Calibri</vt:lpstr>
      <vt:lpstr>Calibri Light</vt:lpstr>
      <vt:lpstr>Office Theme</vt:lpstr>
      <vt:lpstr>Regression analysis for house sales in King County</vt:lpstr>
      <vt:lpstr>OVERVIEW</vt:lpstr>
      <vt:lpstr>Our Approach</vt:lpstr>
      <vt:lpstr>Correlation and  multicollinearity </vt:lpstr>
      <vt:lpstr>Pre-processing and removing outliers.</vt:lpstr>
      <vt:lpstr>Pair-Plot. </vt:lpstr>
      <vt:lpstr>PowerPoint Presentation</vt:lpstr>
      <vt:lpstr>Linear model - A</vt:lpstr>
      <vt:lpstr>Linear model - B</vt:lpstr>
      <vt:lpstr>Polynomial regression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 BEHAVIOUR ANALYSIS</dc:title>
  <dc:creator>ABHISHEK MALI</dc:creator>
  <cp:lastModifiedBy>ashwinkumar bhagwat</cp:lastModifiedBy>
  <cp:revision>12</cp:revision>
  <dcterms:created xsi:type="dcterms:W3CDTF">2023-04-18T07:57:03Z</dcterms:created>
  <dcterms:modified xsi:type="dcterms:W3CDTF">2023-05-04T12:31:59Z</dcterms:modified>
</cp:coreProperties>
</file>