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692000" cx="7560000"/>
  <p:notesSz cx="6858000" cy="9144000"/>
  <p:embeddedFontLst>
    <p:embeddedFont>
      <p:font typeface="Inter"/>
      <p:regular r:id="rId17"/>
      <p:bold r:id="rId18"/>
    </p:embeddedFont>
    <p:embeddedFont>
      <p:font typeface="Red Hat Display"/>
      <p:regular r:id="rId19"/>
      <p:bold r:id="rId20"/>
      <p:italic r:id="rId21"/>
      <p:boldItalic r:id="rId22"/>
    </p:embeddedFont>
    <p:embeddedFont>
      <p:font typeface="Barl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B53A2E-981C-40F0-8926-A09CC61F91AF}">
  <a:tblStyle styleId="{BBB53A2E-981C-40F0-8926-A09CC61F91A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edHatDisplay-bold.fntdata"/><Relationship Id="rId22" Type="http://schemas.openxmlformats.org/officeDocument/2006/relationships/font" Target="fonts/RedHatDisplay-boldItalic.fntdata"/><Relationship Id="rId21" Type="http://schemas.openxmlformats.org/officeDocument/2006/relationships/font" Target="fonts/RedHatDisplay-italic.fntdata"/><Relationship Id="rId24" Type="http://schemas.openxmlformats.org/officeDocument/2006/relationships/font" Target="fonts/Barlow-bold.fntdata"/><Relationship Id="rId23" Type="http://schemas.openxmlformats.org/officeDocument/2006/relationships/font" Target="fonts/Barl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boldItalic.fntdata"/><Relationship Id="rId25"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nter-regular.fntdata"/><Relationship Id="rId16" Type="http://schemas.openxmlformats.org/officeDocument/2006/relationships/slide" Target="slides/slide11.xml"/><Relationship Id="rId19" Type="http://schemas.openxmlformats.org/officeDocument/2006/relationships/font" Target="fonts/RedHatDisplay-regular.fntdata"/><Relationship Id="rId18" Type="http://schemas.openxmlformats.org/officeDocument/2006/relationships/font" Target="fonts/Int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3ec972597_0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3ec9725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b2f7e6871_0_85: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b2f7e687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2d50007ff_0_52: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2d50007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88eb735eb_0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88eb735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b51b4d875_0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b51b4d8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a686d7b7a_0_1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a686d7b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a686d7b7a_0_14: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a686d7b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b2f7e6871_0_32: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b2f7e687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b45715efd_6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b45715ef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b2f7e6871_0_49: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b2f7e687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b2f7e6871_0_6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b2f7e687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12" y="1547778"/>
            <a:ext cx="7044600" cy="426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7705" y="5891409"/>
            <a:ext cx="7044600" cy="1647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1">
  <p:cSld name="TITLE_AND_BODY_2_1">
    <p:spTree>
      <p:nvGrpSpPr>
        <p:cNvPr id="48" name="Shape 48"/>
        <p:cNvGrpSpPr/>
        <p:nvPr/>
      </p:nvGrpSpPr>
      <p:grpSpPr>
        <a:xfrm>
          <a:off x="0" y="0"/>
          <a:ext cx="0" cy="0"/>
          <a:chOff x="0" y="0"/>
          <a:chExt cx="0" cy="0"/>
        </a:xfrm>
      </p:grpSpPr>
      <p:sp>
        <p:nvSpPr>
          <p:cNvPr id="49" name="Google Shape;49;p11"/>
          <p:cNvSpPr/>
          <p:nvPr/>
        </p:nvSpPr>
        <p:spPr>
          <a:xfrm>
            <a:off x="0" y="0"/>
            <a:ext cx="7560000" cy="10692000"/>
          </a:xfrm>
          <a:prstGeom prst="rect">
            <a:avLst/>
          </a:prstGeom>
          <a:solidFill>
            <a:srgbClr val="0039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1 1">
  <p:cSld name="TITLE_AND_BODY_2_1_1">
    <p:spTree>
      <p:nvGrpSpPr>
        <p:cNvPr id="50" name="Shape 50"/>
        <p:cNvGrpSpPr/>
        <p:nvPr/>
      </p:nvGrpSpPr>
      <p:grpSpPr>
        <a:xfrm>
          <a:off x="0" y="0"/>
          <a:ext cx="0" cy="0"/>
          <a:chOff x="0" y="0"/>
          <a:chExt cx="0" cy="0"/>
        </a:xfrm>
      </p:grpSpPr>
      <p:sp>
        <p:nvSpPr>
          <p:cNvPr id="51" name="Google Shape;51;p12"/>
          <p:cNvSpPr/>
          <p:nvPr/>
        </p:nvSpPr>
        <p:spPr>
          <a:xfrm>
            <a:off x="0" y="0"/>
            <a:ext cx="7560000" cy="10692000"/>
          </a:xfrm>
          <a:prstGeom prst="rect">
            <a:avLst/>
          </a:prstGeom>
          <a:solidFill>
            <a:srgbClr val="0039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2"/>
          <p:cNvSpPr/>
          <p:nvPr/>
        </p:nvSpPr>
        <p:spPr>
          <a:xfrm>
            <a:off x="0" y="0"/>
            <a:ext cx="7560000" cy="6833100"/>
          </a:xfrm>
          <a:prstGeom prst="rect">
            <a:avLst/>
          </a:prstGeom>
          <a:solidFill>
            <a:srgbClr val="00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 name="Google Shape;53;p12"/>
          <p:cNvPicPr preferRelativeResize="0"/>
          <p:nvPr/>
        </p:nvPicPr>
        <p:blipFill>
          <a:blip r:embed="rId2">
            <a:alphaModFix amt="25000"/>
          </a:blip>
          <a:stretch>
            <a:fillRect/>
          </a:stretch>
        </p:blipFill>
        <p:spPr>
          <a:xfrm>
            <a:off x="702764" y="-300"/>
            <a:ext cx="4735210" cy="683309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4" name="Shape 54"/>
        <p:cNvGrpSpPr/>
        <p:nvPr/>
      </p:nvGrpSpPr>
      <p:grpSpPr>
        <a:xfrm>
          <a:off x="0" y="0"/>
          <a:ext cx="0" cy="0"/>
          <a:chOff x="0" y="0"/>
          <a:chExt cx="0" cy="0"/>
        </a:xfrm>
      </p:grpSpPr>
      <p:sp>
        <p:nvSpPr>
          <p:cNvPr id="55" name="Google Shape;55;p13"/>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sp>
        <p:nvSpPr>
          <p:cNvPr id="56" name="Google Shape;56;p13"/>
          <p:cNvSpPr txBox="1"/>
          <p:nvPr/>
        </p:nvSpPr>
        <p:spPr>
          <a:xfrm>
            <a:off x="5029700" y="10124563"/>
            <a:ext cx="2044800" cy="276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GB" sz="600">
                <a:solidFill>
                  <a:srgbClr val="C4C4C4"/>
                </a:solidFill>
                <a:latin typeface="Inter"/>
                <a:ea typeface="Inter"/>
                <a:cs typeface="Inter"/>
                <a:sym typeface="Inter"/>
              </a:rPr>
              <a:t>Copyright © Picus Security, 2022. Confidential.</a:t>
            </a:r>
            <a:endParaRPr sz="600">
              <a:solidFill>
                <a:srgbClr val="C4C4C4"/>
              </a:solidFill>
              <a:latin typeface="Inter"/>
              <a:ea typeface="Inter"/>
              <a:cs typeface="Inter"/>
              <a:sym typeface="Inter"/>
            </a:endParaRPr>
          </a:p>
        </p:txBody>
      </p:sp>
      <p:sp>
        <p:nvSpPr>
          <p:cNvPr id="57" name="Google Shape;57;p13"/>
          <p:cNvSpPr txBox="1"/>
          <p:nvPr/>
        </p:nvSpPr>
        <p:spPr>
          <a:xfrm>
            <a:off x="460500" y="10124575"/>
            <a:ext cx="22113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600">
                <a:solidFill>
                  <a:srgbClr val="00395C"/>
                </a:solidFill>
                <a:latin typeface="Inter"/>
                <a:ea typeface="Inter"/>
                <a:cs typeface="Inter"/>
                <a:sym typeface="Inter"/>
              </a:rPr>
              <a:t>Picus Security Proof Of Concept Document - OnPrem</a:t>
            </a:r>
            <a:endParaRPr sz="600">
              <a:latin typeface="Inter"/>
              <a:ea typeface="Inter"/>
              <a:cs typeface="Inter"/>
              <a:sym typeface="Inte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2">
  <p:cSld name="TITLE_AND_BODY_1_2">
    <p:spTree>
      <p:nvGrpSpPr>
        <p:cNvPr id="58" name="Shape 58"/>
        <p:cNvGrpSpPr/>
        <p:nvPr/>
      </p:nvGrpSpPr>
      <p:grpSpPr>
        <a:xfrm>
          <a:off x="0" y="0"/>
          <a:ext cx="0" cy="0"/>
          <a:chOff x="0" y="0"/>
          <a:chExt cx="0" cy="0"/>
        </a:xfrm>
      </p:grpSpPr>
      <p:sp>
        <p:nvSpPr>
          <p:cNvPr id="59" name="Google Shape;59;p14"/>
          <p:cNvSpPr/>
          <p:nvPr/>
        </p:nvSpPr>
        <p:spPr>
          <a:xfrm>
            <a:off x="0" y="5494200"/>
            <a:ext cx="7560000" cy="5197800"/>
          </a:xfrm>
          <a:prstGeom prst="rect">
            <a:avLst/>
          </a:pr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sp>
        <p:nvSpPr>
          <p:cNvPr id="61" name="Google Shape;61;p14"/>
          <p:cNvSpPr txBox="1"/>
          <p:nvPr/>
        </p:nvSpPr>
        <p:spPr>
          <a:xfrm>
            <a:off x="5029700" y="10124563"/>
            <a:ext cx="2044800" cy="276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GB" sz="600">
                <a:solidFill>
                  <a:srgbClr val="C4C4C4"/>
                </a:solidFill>
                <a:latin typeface="Inter"/>
                <a:ea typeface="Inter"/>
                <a:cs typeface="Inter"/>
                <a:sym typeface="Inter"/>
              </a:rPr>
              <a:t>Copyright © Picus Security, 2022. Confidential.</a:t>
            </a:r>
            <a:endParaRPr sz="600">
              <a:solidFill>
                <a:srgbClr val="C4C4C4"/>
              </a:solidFill>
              <a:latin typeface="Inter"/>
              <a:ea typeface="Inter"/>
              <a:cs typeface="Inter"/>
              <a:sym typeface="Inter"/>
            </a:endParaRPr>
          </a:p>
        </p:txBody>
      </p:sp>
      <p:sp>
        <p:nvSpPr>
          <p:cNvPr id="62" name="Google Shape;62;p14"/>
          <p:cNvSpPr txBox="1"/>
          <p:nvPr/>
        </p:nvSpPr>
        <p:spPr>
          <a:xfrm>
            <a:off x="460500" y="10124575"/>
            <a:ext cx="22113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600">
                <a:solidFill>
                  <a:srgbClr val="00395C"/>
                </a:solidFill>
                <a:latin typeface="Inter"/>
                <a:ea typeface="Inter"/>
                <a:cs typeface="Inter"/>
                <a:sym typeface="Inter"/>
              </a:rPr>
              <a:t>Picus Security Proof Of Concept Document - OnPrem</a:t>
            </a:r>
            <a:endParaRPr sz="600">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2 1">
  <p:cSld name="TITLE_AND_BODY_1_2_1">
    <p:spTree>
      <p:nvGrpSpPr>
        <p:cNvPr id="63" name="Shape 63"/>
        <p:cNvGrpSpPr/>
        <p:nvPr/>
      </p:nvGrpSpPr>
      <p:grpSpPr>
        <a:xfrm>
          <a:off x="0" y="0"/>
          <a:ext cx="0" cy="0"/>
          <a:chOff x="0" y="0"/>
          <a:chExt cx="0" cy="0"/>
        </a:xfrm>
      </p:grpSpPr>
      <p:sp>
        <p:nvSpPr>
          <p:cNvPr id="64" name="Google Shape;64;p15"/>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sp>
        <p:nvSpPr>
          <p:cNvPr id="65" name="Google Shape;65;p15"/>
          <p:cNvSpPr/>
          <p:nvPr/>
        </p:nvSpPr>
        <p:spPr>
          <a:xfrm>
            <a:off x="0" y="0"/>
            <a:ext cx="7560000" cy="5197800"/>
          </a:xfrm>
          <a:prstGeom prst="rect">
            <a:avLst/>
          </a:pr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nvSpPr>
        <p:spPr>
          <a:xfrm>
            <a:off x="5029700" y="10124563"/>
            <a:ext cx="2044800" cy="276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GB" sz="600">
                <a:solidFill>
                  <a:srgbClr val="C4C4C4"/>
                </a:solidFill>
                <a:latin typeface="Inter"/>
                <a:ea typeface="Inter"/>
                <a:cs typeface="Inter"/>
                <a:sym typeface="Inter"/>
              </a:rPr>
              <a:t>Copyright © Picus Security, 2022. Confidential.</a:t>
            </a:r>
            <a:endParaRPr sz="600">
              <a:solidFill>
                <a:srgbClr val="C4C4C4"/>
              </a:solidFill>
              <a:latin typeface="Inter"/>
              <a:ea typeface="Inter"/>
              <a:cs typeface="Inter"/>
              <a:sym typeface="Inter"/>
            </a:endParaRPr>
          </a:p>
        </p:txBody>
      </p:sp>
      <p:sp>
        <p:nvSpPr>
          <p:cNvPr id="67" name="Google Shape;67;p15"/>
          <p:cNvSpPr txBox="1"/>
          <p:nvPr/>
        </p:nvSpPr>
        <p:spPr>
          <a:xfrm>
            <a:off x="460500" y="10124575"/>
            <a:ext cx="22113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600">
                <a:solidFill>
                  <a:srgbClr val="00395C"/>
                </a:solidFill>
                <a:latin typeface="Inter"/>
                <a:ea typeface="Inter"/>
                <a:cs typeface="Inter"/>
                <a:sym typeface="Inter"/>
              </a:rPr>
              <a:t>Picus Security Proof Of Concept Document - OnPrem</a:t>
            </a:r>
            <a:endParaRPr sz="600">
              <a:latin typeface="Inter"/>
              <a:ea typeface="Inter"/>
              <a:cs typeface="Inter"/>
              <a:sym typeface="In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spTree>
      <p:nvGrpSpPr>
        <p:cNvPr id="68" name="Shape 68"/>
        <p:cNvGrpSpPr/>
        <p:nvPr/>
      </p:nvGrpSpPr>
      <p:grpSpPr>
        <a:xfrm>
          <a:off x="0" y="0"/>
          <a:ext cx="0" cy="0"/>
          <a:chOff x="0" y="0"/>
          <a:chExt cx="0" cy="0"/>
        </a:xfrm>
      </p:grpSpPr>
      <p:sp>
        <p:nvSpPr>
          <p:cNvPr id="69" name="Google Shape;69;p16"/>
          <p:cNvSpPr/>
          <p:nvPr/>
        </p:nvSpPr>
        <p:spPr>
          <a:xfrm>
            <a:off x="0" y="7318700"/>
            <a:ext cx="7560000" cy="3373500"/>
          </a:xfrm>
          <a:prstGeom prst="rect">
            <a:avLst/>
          </a:pr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pic>
        <p:nvPicPr>
          <p:cNvPr id="71" name="Google Shape;71;p16"/>
          <p:cNvPicPr preferRelativeResize="0"/>
          <p:nvPr/>
        </p:nvPicPr>
        <p:blipFill>
          <a:blip r:embed="rId2">
            <a:alphaModFix/>
          </a:blip>
          <a:stretch>
            <a:fillRect/>
          </a:stretch>
        </p:blipFill>
        <p:spPr>
          <a:xfrm>
            <a:off x="0" y="-301"/>
            <a:ext cx="7560001" cy="10692603"/>
          </a:xfrm>
          <a:prstGeom prst="rect">
            <a:avLst/>
          </a:prstGeom>
          <a:noFill/>
          <a:ln>
            <a:noFill/>
          </a:ln>
        </p:spPr>
      </p:pic>
      <p:pic>
        <p:nvPicPr>
          <p:cNvPr id="72" name="Google Shape;72;p16"/>
          <p:cNvPicPr preferRelativeResize="0"/>
          <p:nvPr/>
        </p:nvPicPr>
        <p:blipFill>
          <a:blip r:embed="rId3">
            <a:alphaModFix/>
          </a:blip>
          <a:stretch>
            <a:fillRect/>
          </a:stretch>
        </p:blipFill>
        <p:spPr>
          <a:xfrm>
            <a:off x="3123250" y="9471150"/>
            <a:ext cx="1313500" cy="617475"/>
          </a:xfrm>
          <a:prstGeom prst="rect">
            <a:avLst/>
          </a:prstGeom>
          <a:noFill/>
          <a:ln>
            <a:noFill/>
          </a:ln>
        </p:spPr>
      </p:pic>
      <p:sp>
        <p:nvSpPr>
          <p:cNvPr id="73" name="Google Shape;73;p16"/>
          <p:cNvSpPr txBox="1"/>
          <p:nvPr/>
        </p:nvSpPr>
        <p:spPr>
          <a:xfrm>
            <a:off x="5029700" y="10124563"/>
            <a:ext cx="2044800" cy="276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GB" sz="600">
                <a:solidFill>
                  <a:srgbClr val="C4C4C4"/>
                </a:solidFill>
                <a:latin typeface="Inter"/>
                <a:ea typeface="Inter"/>
                <a:cs typeface="Inter"/>
                <a:sym typeface="Inter"/>
              </a:rPr>
              <a:t>Copyright © Picus Security, 2022. Confidential.</a:t>
            </a:r>
            <a:endParaRPr sz="600">
              <a:solidFill>
                <a:srgbClr val="C4C4C4"/>
              </a:solidFill>
              <a:latin typeface="Inter"/>
              <a:ea typeface="Inter"/>
              <a:cs typeface="Inter"/>
              <a:sym typeface="Inter"/>
            </a:endParaRPr>
          </a:p>
        </p:txBody>
      </p:sp>
      <p:sp>
        <p:nvSpPr>
          <p:cNvPr id="74" name="Google Shape;74;p16"/>
          <p:cNvSpPr txBox="1"/>
          <p:nvPr/>
        </p:nvSpPr>
        <p:spPr>
          <a:xfrm>
            <a:off x="460500" y="10124575"/>
            <a:ext cx="22113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600">
                <a:solidFill>
                  <a:schemeClr val="lt1"/>
                </a:solidFill>
                <a:latin typeface="Inter"/>
                <a:ea typeface="Inter"/>
                <a:cs typeface="Inter"/>
                <a:sym typeface="Inter"/>
              </a:rPr>
              <a:t>Picus Security Proof Of Concept Document - OnPrem</a:t>
            </a:r>
            <a:endParaRPr sz="600">
              <a:solidFill>
                <a:schemeClr val="lt1"/>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5" name="Shape 15"/>
        <p:cNvGrpSpPr/>
        <p:nvPr/>
      </p:nvGrpSpPr>
      <p:grpSpPr>
        <a:xfrm>
          <a:off x="0" y="0"/>
          <a:ext cx="0" cy="0"/>
          <a:chOff x="0" y="0"/>
          <a:chExt cx="0" cy="0"/>
        </a:xfrm>
      </p:grpSpPr>
      <p:sp>
        <p:nvSpPr>
          <p:cNvPr id="16" name="Google Shape;16;p4"/>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pic>
        <p:nvPicPr>
          <p:cNvPr id="17" name="Google Shape;17;p4"/>
          <p:cNvPicPr preferRelativeResize="0"/>
          <p:nvPr/>
        </p:nvPicPr>
        <p:blipFill rotWithShape="1">
          <a:blip r:embed="rId2">
            <a:alphaModFix/>
          </a:blip>
          <a:srcRect b="0" l="0" r="0" t="0"/>
          <a:stretch/>
        </p:blipFill>
        <p:spPr>
          <a:xfrm>
            <a:off x="-50937" y="-64875"/>
            <a:ext cx="7661876" cy="10821750"/>
          </a:xfrm>
          <a:prstGeom prst="rect">
            <a:avLst/>
          </a:prstGeom>
          <a:noFill/>
          <a:ln>
            <a:noFill/>
          </a:ln>
        </p:spPr>
      </p:pic>
      <p:pic>
        <p:nvPicPr>
          <p:cNvPr id="18" name="Google Shape;18;p4"/>
          <p:cNvPicPr preferRelativeResize="0"/>
          <p:nvPr/>
        </p:nvPicPr>
        <p:blipFill rotWithShape="1">
          <a:blip r:embed="rId3">
            <a:alphaModFix/>
          </a:blip>
          <a:srcRect b="-1208" l="14080" r="5046" t="-19637"/>
          <a:stretch/>
        </p:blipFill>
        <p:spPr>
          <a:xfrm>
            <a:off x="-50925" y="5013925"/>
            <a:ext cx="7661875" cy="4193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2">
  <p:cSld name="SECTION_HEADER_1_2">
    <p:spTree>
      <p:nvGrpSpPr>
        <p:cNvPr id="19" name="Shape 19"/>
        <p:cNvGrpSpPr/>
        <p:nvPr/>
      </p:nvGrpSpPr>
      <p:grpSpPr>
        <a:xfrm>
          <a:off x="0" y="0"/>
          <a:ext cx="0" cy="0"/>
          <a:chOff x="0" y="0"/>
          <a:chExt cx="0" cy="0"/>
        </a:xfrm>
      </p:grpSpPr>
      <p:sp>
        <p:nvSpPr>
          <p:cNvPr id="20" name="Google Shape;20;p5"/>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pic>
        <p:nvPicPr>
          <p:cNvPr id="21" name="Google Shape;21;p5"/>
          <p:cNvPicPr preferRelativeResize="0"/>
          <p:nvPr/>
        </p:nvPicPr>
        <p:blipFill rotWithShape="1">
          <a:blip r:embed="rId2">
            <a:alphaModFix/>
          </a:blip>
          <a:srcRect b="0" l="0" r="0" t="0"/>
          <a:stretch/>
        </p:blipFill>
        <p:spPr>
          <a:xfrm>
            <a:off x="-50937" y="-64875"/>
            <a:ext cx="7661876" cy="10821750"/>
          </a:xfrm>
          <a:prstGeom prst="rect">
            <a:avLst/>
          </a:prstGeom>
          <a:noFill/>
          <a:ln>
            <a:noFill/>
          </a:ln>
        </p:spPr>
      </p:pic>
      <p:sp>
        <p:nvSpPr>
          <p:cNvPr id="22" name="Google Shape;22;p5"/>
          <p:cNvSpPr/>
          <p:nvPr/>
        </p:nvSpPr>
        <p:spPr>
          <a:xfrm>
            <a:off x="-51000" y="4782075"/>
            <a:ext cx="7662000" cy="5974800"/>
          </a:xfrm>
          <a:prstGeom prst="rect">
            <a:avLst/>
          </a:prstGeom>
          <a:solidFill>
            <a:srgbClr val="001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395C"/>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23" name="Shape 23"/>
        <p:cNvGrpSpPr/>
        <p:nvPr/>
      </p:nvGrpSpPr>
      <p:grpSpPr>
        <a:xfrm>
          <a:off x="0" y="0"/>
          <a:ext cx="0" cy="0"/>
          <a:chOff x="0" y="0"/>
          <a:chExt cx="0" cy="0"/>
        </a:xfrm>
      </p:grpSpPr>
      <p:sp>
        <p:nvSpPr>
          <p:cNvPr id="24" name="Google Shape;24;p6"/>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sp>
        <p:nvSpPr>
          <p:cNvPr id="25" name="Google Shape;25;p6"/>
          <p:cNvSpPr/>
          <p:nvPr/>
        </p:nvSpPr>
        <p:spPr>
          <a:xfrm>
            <a:off x="0" y="5974500"/>
            <a:ext cx="7560000" cy="4717500"/>
          </a:xfrm>
          <a:prstGeom prst="rect">
            <a:avLst/>
          </a:pr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 name="Google Shape;26;p6"/>
          <p:cNvPicPr preferRelativeResize="0"/>
          <p:nvPr/>
        </p:nvPicPr>
        <p:blipFill rotWithShape="1">
          <a:blip r:embed="rId2">
            <a:alphaModFix amt="20000"/>
          </a:blip>
          <a:srcRect b="0" l="0" r="0" t="55806"/>
          <a:stretch/>
        </p:blipFill>
        <p:spPr>
          <a:xfrm>
            <a:off x="-50925" y="5974500"/>
            <a:ext cx="7661876" cy="478237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7"/>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sp>
        <p:nvSpPr>
          <p:cNvPr id="29" name="Google Shape;29;p7"/>
          <p:cNvSpPr/>
          <p:nvPr/>
        </p:nvSpPr>
        <p:spPr>
          <a:xfrm>
            <a:off x="0" y="-300"/>
            <a:ext cx="7560000" cy="5974800"/>
          </a:xfrm>
          <a:prstGeom prst="rect">
            <a:avLst/>
          </a:prstGeom>
          <a:solidFill>
            <a:srgbClr val="0039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395C"/>
              </a:solidFill>
            </a:endParaRPr>
          </a:p>
        </p:txBody>
      </p:sp>
      <p:pic>
        <p:nvPicPr>
          <p:cNvPr id="30" name="Google Shape;30;p7"/>
          <p:cNvPicPr preferRelativeResize="0"/>
          <p:nvPr/>
        </p:nvPicPr>
        <p:blipFill>
          <a:blip r:embed="rId2">
            <a:alphaModFix amt="25000"/>
          </a:blip>
          <a:stretch>
            <a:fillRect/>
          </a:stretch>
        </p:blipFill>
        <p:spPr>
          <a:xfrm>
            <a:off x="3419574" y="-300"/>
            <a:ext cx="4140426" cy="5974802"/>
          </a:xfrm>
          <a:prstGeom prst="rect">
            <a:avLst/>
          </a:prstGeom>
          <a:noFill/>
          <a:ln>
            <a:noFill/>
          </a:ln>
        </p:spPr>
      </p:pic>
      <p:sp>
        <p:nvSpPr>
          <p:cNvPr id="31" name="Google Shape;31;p7"/>
          <p:cNvSpPr txBox="1"/>
          <p:nvPr/>
        </p:nvSpPr>
        <p:spPr>
          <a:xfrm>
            <a:off x="460500" y="10124575"/>
            <a:ext cx="22113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600">
                <a:solidFill>
                  <a:srgbClr val="00395C"/>
                </a:solidFill>
                <a:latin typeface="Inter"/>
                <a:ea typeface="Inter"/>
                <a:cs typeface="Inter"/>
                <a:sym typeface="Inter"/>
              </a:rPr>
              <a:t>Picus Security Proof Of Concept Document - OnPrem</a:t>
            </a:r>
            <a:endParaRPr sz="600">
              <a:latin typeface="Inter"/>
              <a:ea typeface="Inter"/>
              <a:cs typeface="Inter"/>
              <a:sym typeface="Inter"/>
            </a:endParaRPr>
          </a:p>
        </p:txBody>
      </p:sp>
      <p:sp>
        <p:nvSpPr>
          <p:cNvPr id="32" name="Google Shape;32;p7"/>
          <p:cNvSpPr txBox="1"/>
          <p:nvPr/>
        </p:nvSpPr>
        <p:spPr>
          <a:xfrm>
            <a:off x="5029700" y="10124563"/>
            <a:ext cx="2044800" cy="276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GB" sz="600">
                <a:solidFill>
                  <a:srgbClr val="C4C4C4"/>
                </a:solidFill>
                <a:latin typeface="Inter"/>
                <a:ea typeface="Inter"/>
                <a:cs typeface="Inter"/>
                <a:sym typeface="Inter"/>
              </a:rPr>
              <a:t>Copyright © Picus Security, 2022. Confidential.</a:t>
            </a:r>
            <a:endParaRPr sz="600">
              <a:solidFill>
                <a:srgbClr val="C4C4C4"/>
              </a:solidFill>
              <a:latin typeface="Inter"/>
              <a:ea typeface="Inter"/>
              <a:cs typeface="Inter"/>
              <a:sym typeface="Inte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33" name="Shape 33"/>
        <p:cNvGrpSpPr/>
        <p:nvPr/>
      </p:nvGrpSpPr>
      <p:grpSpPr>
        <a:xfrm>
          <a:off x="0" y="0"/>
          <a:ext cx="0" cy="0"/>
          <a:chOff x="0" y="0"/>
          <a:chExt cx="0" cy="0"/>
        </a:xfrm>
      </p:grpSpPr>
      <p:sp>
        <p:nvSpPr>
          <p:cNvPr id="34" name="Google Shape;34;p8"/>
          <p:cNvSpPr/>
          <p:nvPr/>
        </p:nvSpPr>
        <p:spPr>
          <a:xfrm>
            <a:off x="0" y="-300"/>
            <a:ext cx="7560000" cy="4773300"/>
          </a:xfrm>
          <a:prstGeom prst="rect">
            <a:avLst/>
          </a:prstGeom>
          <a:solidFill>
            <a:srgbClr val="0039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395C"/>
              </a:solidFill>
            </a:endParaRPr>
          </a:p>
        </p:txBody>
      </p:sp>
      <p:pic>
        <p:nvPicPr>
          <p:cNvPr id="35" name="Google Shape;35;p8"/>
          <p:cNvPicPr preferRelativeResize="0"/>
          <p:nvPr/>
        </p:nvPicPr>
        <p:blipFill>
          <a:blip r:embed="rId2">
            <a:alphaModFix amt="25000"/>
          </a:blip>
          <a:stretch>
            <a:fillRect/>
          </a:stretch>
        </p:blipFill>
        <p:spPr>
          <a:xfrm>
            <a:off x="4252192" y="-300"/>
            <a:ext cx="3307809" cy="4773301"/>
          </a:xfrm>
          <a:prstGeom prst="rect">
            <a:avLst/>
          </a:prstGeom>
          <a:noFill/>
          <a:ln>
            <a:noFill/>
          </a:ln>
        </p:spPr>
      </p:pic>
      <p:sp>
        <p:nvSpPr>
          <p:cNvPr id="36" name="Google Shape;36;p8"/>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sp>
        <p:nvSpPr>
          <p:cNvPr id="37" name="Google Shape;37;p8"/>
          <p:cNvSpPr txBox="1"/>
          <p:nvPr/>
        </p:nvSpPr>
        <p:spPr>
          <a:xfrm>
            <a:off x="5029700" y="10124563"/>
            <a:ext cx="2044800" cy="276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GB" sz="600">
                <a:solidFill>
                  <a:srgbClr val="C4C4C4"/>
                </a:solidFill>
                <a:latin typeface="Inter"/>
                <a:ea typeface="Inter"/>
                <a:cs typeface="Inter"/>
                <a:sym typeface="Inter"/>
              </a:rPr>
              <a:t>Copyright © Picus Security, 2022. Confidential.</a:t>
            </a:r>
            <a:endParaRPr sz="600">
              <a:solidFill>
                <a:srgbClr val="C4C4C4"/>
              </a:solidFill>
              <a:latin typeface="Inter"/>
              <a:ea typeface="Inter"/>
              <a:cs typeface="Inter"/>
              <a:sym typeface="Inter"/>
            </a:endParaRPr>
          </a:p>
        </p:txBody>
      </p:sp>
      <p:sp>
        <p:nvSpPr>
          <p:cNvPr id="38" name="Google Shape;38;p8"/>
          <p:cNvSpPr txBox="1"/>
          <p:nvPr/>
        </p:nvSpPr>
        <p:spPr>
          <a:xfrm>
            <a:off x="460500" y="10124575"/>
            <a:ext cx="22113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600">
                <a:solidFill>
                  <a:srgbClr val="00395C"/>
                </a:solidFill>
                <a:latin typeface="Inter"/>
                <a:ea typeface="Inter"/>
                <a:cs typeface="Inter"/>
                <a:sym typeface="Inter"/>
              </a:rPr>
              <a:t>Picus Security Proof Of Concept Document - OnPrem</a:t>
            </a:r>
            <a:endParaRPr sz="600">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3">
    <p:spTree>
      <p:nvGrpSpPr>
        <p:cNvPr id="39" name="Shape 39"/>
        <p:cNvGrpSpPr/>
        <p:nvPr/>
      </p:nvGrpSpPr>
      <p:grpSpPr>
        <a:xfrm>
          <a:off x="0" y="0"/>
          <a:ext cx="0" cy="0"/>
          <a:chOff x="0" y="0"/>
          <a:chExt cx="0" cy="0"/>
        </a:xfrm>
      </p:grpSpPr>
      <p:sp>
        <p:nvSpPr>
          <p:cNvPr id="40" name="Google Shape;40;p9"/>
          <p:cNvSpPr txBox="1"/>
          <p:nvPr/>
        </p:nvSpPr>
        <p:spPr>
          <a:xfrm>
            <a:off x="7074506" y="10088632"/>
            <a:ext cx="4536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b="1" lang="en-GB" sz="1000">
                <a:solidFill>
                  <a:srgbClr val="C4C4C4"/>
                </a:solidFill>
                <a:latin typeface="Inter"/>
                <a:ea typeface="Inter"/>
                <a:cs typeface="Inter"/>
                <a:sym typeface="Inter"/>
              </a:rPr>
              <a:t>‹#›</a:t>
            </a:fld>
            <a:endParaRPr b="1" sz="1000">
              <a:solidFill>
                <a:srgbClr val="C4C4C4"/>
              </a:solidFill>
              <a:latin typeface="Inter"/>
              <a:ea typeface="Inter"/>
              <a:cs typeface="Inter"/>
              <a:sym typeface="Inter"/>
            </a:endParaRPr>
          </a:p>
        </p:txBody>
      </p:sp>
      <p:sp>
        <p:nvSpPr>
          <p:cNvPr id="41" name="Google Shape;41;p9"/>
          <p:cNvSpPr/>
          <p:nvPr/>
        </p:nvSpPr>
        <p:spPr>
          <a:xfrm>
            <a:off x="0" y="-300"/>
            <a:ext cx="7560000" cy="4773300"/>
          </a:xfrm>
          <a:prstGeom prst="rect">
            <a:avLst/>
          </a:prstGeom>
          <a:solidFill>
            <a:srgbClr val="0039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395C"/>
              </a:solidFill>
            </a:endParaRPr>
          </a:p>
        </p:txBody>
      </p:sp>
      <p:pic>
        <p:nvPicPr>
          <p:cNvPr id="42" name="Google Shape;42;p9"/>
          <p:cNvPicPr preferRelativeResize="0"/>
          <p:nvPr/>
        </p:nvPicPr>
        <p:blipFill>
          <a:blip r:embed="rId2">
            <a:alphaModFix amt="25000"/>
          </a:blip>
          <a:stretch>
            <a:fillRect/>
          </a:stretch>
        </p:blipFill>
        <p:spPr>
          <a:xfrm>
            <a:off x="4252192" y="-300"/>
            <a:ext cx="3307809" cy="4773301"/>
          </a:xfrm>
          <a:prstGeom prst="rect">
            <a:avLst/>
          </a:prstGeom>
          <a:noFill/>
          <a:ln>
            <a:noFill/>
          </a:ln>
        </p:spPr>
      </p:pic>
      <p:sp>
        <p:nvSpPr>
          <p:cNvPr id="43" name="Google Shape;43;p9"/>
          <p:cNvSpPr txBox="1"/>
          <p:nvPr/>
        </p:nvSpPr>
        <p:spPr>
          <a:xfrm>
            <a:off x="5029700" y="10124563"/>
            <a:ext cx="2044800" cy="276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GB" sz="600">
                <a:solidFill>
                  <a:srgbClr val="C4C4C4"/>
                </a:solidFill>
                <a:latin typeface="Inter"/>
                <a:ea typeface="Inter"/>
                <a:cs typeface="Inter"/>
                <a:sym typeface="Inter"/>
              </a:rPr>
              <a:t>Copyright © Picus Security, 2022. Confidential.</a:t>
            </a:r>
            <a:endParaRPr sz="600">
              <a:solidFill>
                <a:srgbClr val="C4C4C4"/>
              </a:solidFill>
              <a:latin typeface="Inter"/>
              <a:ea typeface="Inter"/>
              <a:cs typeface="Inter"/>
              <a:sym typeface="Inter"/>
            </a:endParaRPr>
          </a:p>
        </p:txBody>
      </p:sp>
      <p:sp>
        <p:nvSpPr>
          <p:cNvPr id="44" name="Google Shape;44;p9"/>
          <p:cNvSpPr txBox="1"/>
          <p:nvPr/>
        </p:nvSpPr>
        <p:spPr>
          <a:xfrm>
            <a:off x="460500" y="10124575"/>
            <a:ext cx="22113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600">
                <a:solidFill>
                  <a:srgbClr val="00395C"/>
                </a:solidFill>
                <a:latin typeface="Inter"/>
                <a:ea typeface="Inter"/>
                <a:cs typeface="Inter"/>
                <a:sym typeface="Inter"/>
              </a:rPr>
              <a:t>Picus Security Proof Of Concept Document - OnPrem</a:t>
            </a:r>
            <a:endParaRPr sz="600">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45" name="Shape 45"/>
        <p:cNvGrpSpPr/>
        <p:nvPr/>
      </p:nvGrpSpPr>
      <p:grpSpPr>
        <a:xfrm>
          <a:off x="0" y="0"/>
          <a:ext cx="0" cy="0"/>
          <a:chOff x="0" y="0"/>
          <a:chExt cx="0" cy="0"/>
        </a:xfrm>
      </p:grpSpPr>
      <p:sp>
        <p:nvSpPr>
          <p:cNvPr id="46" name="Google Shape;46;p10"/>
          <p:cNvSpPr/>
          <p:nvPr/>
        </p:nvSpPr>
        <p:spPr>
          <a:xfrm>
            <a:off x="0" y="0"/>
            <a:ext cx="7560000" cy="10692000"/>
          </a:xfrm>
          <a:prstGeom prst="rect">
            <a:avLst/>
          </a:prstGeom>
          <a:solidFill>
            <a:srgbClr val="0039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p:nvPr/>
        </p:nvSpPr>
        <p:spPr>
          <a:xfrm>
            <a:off x="0" y="6254200"/>
            <a:ext cx="7560000" cy="4437900"/>
          </a:xfrm>
          <a:prstGeom prst="rect">
            <a:avLst/>
          </a:prstGeom>
          <a:solidFill>
            <a:srgbClr val="001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app.picussecurity.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twitter.com/PicusSecurity" TargetMode="External"/><Relationship Id="rId4" Type="http://schemas.openxmlformats.org/officeDocument/2006/relationships/image" Target="../media/image10.png"/><Relationship Id="rId9" Type="http://schemas.openxmlformats.org/officeDocument/2006/relationships/image" Target="../media/image13.png"/><Relationship Id="rId5" Type="http://schemas.openxmlformats.org/officeDocument/2006/relationships/hyperlink" Target="https://www.linkedin.com/company/picus-security" TargetMode="External"/><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support.picussecurity.com/" TargetMode="External"/><Relationship Id="rId4" Type="http://schemas.openxmlformats.org/officeDocument/2006/relationships/hyperlink" Target="https://support.picussecurity.com/hc/en-us/categories/5092363618705" TargetMode="External"/><Relationship Id="rId5" Type="http://schemas.openxmlformats.org/officeDocument/2006/relationships/hyperlink" Target="https://support.picussecurity.com/hc/en-us/categories/509236361870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login.microsoft.com/" TargetMode="External"/><Relationship Id="rId4" Type="http://schemas.openxmlformats.org/officeDocument/2006/relationships/hyperlink" Target="https://microsoft.com/devicelog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support.picussecurity.com/hc/en-us/articles/4414877067793" TargetMode="External"/><Relationship Id="rId4" Type="http://schemas.openxmlformats.org/officeDocument/2006/relationships/hyperlink" Target="https://support.picussecurity.com/hc/en-us/search?utf8=%E2%9C%93&amp;query=exclus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704850" y="764374"/>
            <a:ext cx="1126651" cy="308076"/>
          </a:xfrm>
          <a:prstGeom prst="rect">
            <a:avLst/>
          </a:prstGeom>
          <a:noFill/>
          <a:ln>
            <a:noFill/>
          </a:ln>
        </p:spPr>
      </p:pic>
      <p:sp>
        <p:nvSpPr>
          <p:cNvPr id="80" name="Google Shape;80;p17"/>
          <p:cNvSpPr txBox="1"/>
          <p:nvPr/>
        </p:nvSpPr>
        <p:spPr>
          <a:xfrm>
            <a:off x="866100" y="10058400"/>
            <a:ext cx="2000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900">
                <a:solidFill>
                  <a:schemeClr val="lt1"/>
                </a:solidFill>
                <a:latin typeface="Inter"/>
                <a:ea typeface="Inter"/>
                <a:cs typeface="Inter"/>
                <a:sym typeface="Inter"/>
              </a:rPr>
              <a:t>November 2022</a:t>
            </a:r>
            <a:endParaRPr sz="900">
              <a:latin typeface="Inter"/>
              <a:ea typeface="Inter"/>
              <a:cs typeface="Inter"/>
              <a:sym typeface="Inter"/>
            </a:endParaRPr>
          </a:p>
        </p:txBody>
      </p:sp>
      <p:grpSp>
        <p:nvGrpSpPr>
          <p:cNvPr id="81" name="Google Shape;81;p17"/>
          <p:cNvGrpSpPr/>
          <p:nvPr/>
        </p:nvGrpSpPr>
        <p:grpSpPr>
          <a:xfrm>
            <a:off x="704850" y="2757631"/>
            <a:ext cx="38100" cy="1581000"/>
            <a:chOff x="723900" y="764381"/>
            <a:chExt cx="38100" cy="1581000"/>
          </a:xfrm>
        </p:grpSpPr>
        <p:sp>
          <p:nvSpPr>
            <p:cNvPr id="82" name="Google Shape;82;p17"/>
            <p:cNvSpPr/>
            <p:nvPr/>
          </p:nvSpPr>
          <p:spPr>
            <a:xfrm>
              <a:off x="723900" y="764381"/>
              <a:ext cx="38100" cy="790500"/>
            </a:xfrm>
            <a:prstGeom prst="rect">
              <a:avLst/>
            </a:prstGeom>
            <a:solidFill>
              <a:srgbClr val="D600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 name="Google Shape;83;p17"/>
            <p:cNvSpPr/>
            <p:nvPr/>
          </p:nvSpPr>
          <p:spPr>
            <a:xfrm>
              <a:off x="723900" y="1554881"/>
              <a:ext cx="38100" cy="790500"/>
            </a:xfrm>
            <a:prstGeom prst="rect">
              <a:avLst/>
            </a:prstGeom>
            <a:solidFill>
              <a:srgbClr val="D600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84" name="Google Shape;84;p17"/>
          <p:cNvSpPr txBox="1"/>
          <p:nvPr/>
        </p:nvSpPr>
        <p:spPr>
          <a:xfrm>
            <a:off x="866100" y="2778487"/>
            <a:ext cx="6393300" cy="67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100"/>
              <a:buFont typeface="Arial"/>
              <a:buNone/>
            </a:pPr>
            <a:r>
              <a:rPr b="1" lang="en-GB" sz="3200">
                <a:solidFill>
                  <a:srgbClr val="FFFFFF"/>
                </a:solidFill>
                <a:latin typeface="Red Hat Display"/>
                <a:ea typeface="Red Hat Display"/>
                <a:cs typeface="Red Hat Display"/>
                <a:sym typeface="Red Hat Display"/>
              </a:rPr>
              <a:t>Proof Of Concept Document</a:t>
            </a:r>
            <a:endParaRPr b="1" sz="3200">
              <a:solidFill>
                <a:srgbClr val="FFFFFF"/>
              </a:solidFill>
              <a:latin typeface="Red Hat Display"/>
              <a:ea typeface="Red Hat Display"/>
              <a:cs typeface="Red Hat Display"/>
              <a:sym typeface="Red Hat Display"/>
            </a:endParaRPr>
          </a:p>
        </p:txBody>
      </p:sp>
      <p:sp>
        <p:nvSpPr>
          <p:cNvPr id="85" name="Google Shape;85;p17"/>
          <p:cNvSpPr txBox="1"/>
          <p:nvPr/>
        </p:nvSpPr>
        <p:spPr>
          <a:xfrm>
            <a:off x="866100" y="3394087"/>
            <a:ext cx="6393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GB" sz="2400">
                <a:solidFill>
                  <a:srgbClr val="C4C4C4"/>
                </a:solidFill>
                <a:latin typeface="Red Hat Display"/>
                <a:ea typeface="Red Hat Display"/>
                <a:cs typeface="Red Hat Display"/>
                <a:sym typeface="Red Hat Display"/>
              </a:rPr>
              <a:t>A Threat Centric Approach for Cyber Resilience Picus NG</a:t>
            </a:r>
            <a:endParaRPr b="1" sz="2400">
              <a:solidFill>
                <a:srgbClr val="FFFFFF"/>
              </a:solidFill>
              <a:latin typeface="Red Hat Display"/>
              <a:ea typeface="Red Hat Display"/>
              <a:cs typeface="Red Hat Display"/>
              <a:sym typeface="Red Hat Display"/>
            </a:endParaRPr>
          </a:p>
        </p:txBody>
      </p:sp>
      <p:sp>
        <p:nvSpPr>
          <p:cNvPr id="86" name="Google Shape;86;p17"/>
          <p:cNvSpPr txBox="1"/>
          <p:nvPr/>
        </p:nvSpPr>
        <p:spPr>
          <a:xfrm>
            <a:off x="866100" y="4759212"/>
            <a:ext cx="63933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100"/>
              <a:buFont typeface="Arial"/>
              <a:buNone/>
            </a:pPr>
            <a:r>
              <a:rPr b="1" lang="en-GB" sz="2800">
                <a:solidFill>
                  <a:srgbClr val="FFFFFF"/>
                </a:solidFill>
                <a:latin typeface="Red Hat Display"/>
                <a:ea typeface="Red Hat Display"/>
                <a:cs typeface="Red Hat Display"/>
                <a:sym typeface="Red Hat Display"/>
              </a:rPr>
              <a:t>Pre-Requisites </a:t>
            </a:r>
            <a:endParaRPr b="1" sz="3200">
              <a:solidFill>
                <a:srgbClr val="FFFFFF"/>
              </a:solidFill>
              <a:latin typeface="Red Hat Display"/>
              <a:ea typeface="Red Hat Display"/>
              <a:cs typeface="Red Hat Display"/>
              <a:sym typeface="Red Hat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p:nvPr/>
        </p:nvSpPr>
        <p:spPr>
          <a:xfrm>
            <a:off x="723900" y="609602"/>
            <a:ext cx="38100" cy="543000"/>
          </a:xfrm>
          <a:prstGeom prst="rect">
            <a:avLst/>
          </a:pr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4C4C4"/>
              </a:solidFill>
            </a:endParaRPr>
          </a:p>
        </p:txBody>
      </p:sp>
      <p:sp>
        <p:nvSpPr>
          <p:cNvPr id="157" name="Google Shape;157;p26"/>
          <p:cNvSpPr txBox="1"/>
          <p:nvPr/>
        </p:nvSpPr>
        <p:spPr>
          <a:xfrm>
            <a:off x="998100" y="590550"/>
            <a:ext cx="59553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sz="2400">
                <a:solidFill>
                  <a:srgbClr val="C4C4C4"/>
                </a:solidFill>
                <a:latin typeface="Red Hat Display"/>
                <a:ea typeface="Red Hat Display"/>
                <a:cs typeface="Red Hat Display"/>
                <a:sym typeface="Red Hat Display"/>
              </a:rPr>
              <a:t>2. Communication Requirements</a:t>
            </a:r>
            <a:endParaRPr b="1" sz="2400">
              <a:solidFill>
                <a:srgbClr val="C4C4C4"/>
              </a:solidFill>
              <a:latin typeface="Red Hat Display"/>
              <a:ea typeface="Red Hat Display"/>
              <a:cs typeface="Red Hat Display"/>
              <a:sym typeface="Red Hat Display"/>
            </a:endParaRPr>
          </a:p>
        </p:txBody>
      </p:sp>
      <p:sp>
        <p:nvSpPr>
          <p:cNvPr id="158" name="Google Shape;158;p26"/>
          <p:cNvSpPr txBox="1"/>
          <p:nvPr/>
        </p:nvSpPr>
        <p:spPr>
          <a:xfrm>
            <a:off x="998100" y="1294888"/>
            <a:ext cx="59553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a:solidFill>
                  <a:srgbClr val="D60059"/>
                </a:solidFill>
                <a:latin typeface="Red Hat Display"/>
                <a:ea typeface="Red Hat Display"/>
                <a:cs typeface="Red Hat Display"/>
                <a:sym typeface="Red Hat Display"/>
              </a:rPr>
              <a:t>For Detection Analytics</a:t>
            </a:r>
            <a:endParaRPr b="1">
              <a:solidFill>
                <a:srgbClr val="D60059"/>
              </a:solidFill>
              <a:latin typeface="Red Hat Display"/>
              <a:ea typeface="Red Hat Display"/>
              <a:cs typeface="Red Hat Display"/>
              <a:sym typeface="Red Hat Display"/>
            </a:endParaRPr>
          </a:p>
        </p:txBody>
      </p:sp>
      <p:graphicFrame>
        <p:nvGraphicFramePr>
          <p:cNvPr id="159" name="Google Shape;159;p26"/>
          <p:cNvGraphicFramePr/>
          <p:nvPr/>
        </p:nvGraphicFramePr>
        <p:xfrm>
          <a:off x="491025" y="1793950"/>
          <a:ext cx="3000000" cy="3000000"/>
        </p:xfrm>
        <a:graphic>
          <a:graphicData uri="http://schemas.openxmlformats.org/drawingml/2006/table">
            <a:tbl>
              <a:tblPr>
                <a:noFill/>
                <a:tableStyleId>{BBB53A2E-981C-40F0-8926-A09CC61F91AF}</a:tableStyleId>
              </a:tblPr>
              <a:tblGrid>
                <a:gridCol w="788750"/>
                <a:gridCol w="764975"/>
                <a:gridCol w="1064075"/>
                <a:gridCol w="1261575"/>
                <a:gridCol w="748750"/>
                <a:gridCol w="2170650"/>
              </a:tblGrid>
              <a:tr h="477100">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Module </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Source </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Destination Hostname</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Destination IP</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Port</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Details</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r>
              <a:tr h="76962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Detection Analytics</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Integration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Manager URL</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Manager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Integration Agent sends heartbeat requests to</a:t>
                      </a:r>
                      <a:r>
                        <a:rPr lang="en-GB" sz="800" u="sng">
                          <a:solidFill>
                            <a:srgbClr val="00395C"/>
                          </a:solidFill>
                          <a:latin typeface="Inter"/>
                          <a:ea typeface="Inter"/>
                          <a:cs typeface="Inter"/>
                          <a:sym typeface="Inter"/>
                          <a:hlinkClick r:id="rId3">
                            <a:extLst>
                              <a:ext uri="{A12FA001-AC4F-418D-AE19-62706E023703}">
                                <ahyp:hlinkClr val="tx"/>
                              </a:ext>
                            </a:extLst>
                          </a:hlinkClick>
                        </a:rPr>
                        <a:t> app.picussecurity.com</a:t>
                      </a:r>
                      <a:r>
                        <a:rPr lang="en-GB" sz="800">
                          <a:solidFill>
                            <a:srgbClr val="00395C"/>
                          </a:solidFill>
                          <a:latin typeface="Inter"/>
                          <a:ea typeface="Inter"/>
                          <a:cs typeface="Inter"/>
                          <a:sym typeface="Inter"/>
                        </a:rPr>
                        <a:t> domain.</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No SSL Decryption, No Security Policies</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68397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Detection Analytics</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Integration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dl.picus.io</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44.193.184.37</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Access to this URL/IP</a:t>
                      </a:r>
                      <a:r>
                        <a:rPr lang="en-GB" sz="900">
                          <a:solidFill>
                            <a:srgbClr val="00395C"/>
                          </a:solidFill>
                          <a:latin typeface="Inter"/>
                          <a:ea typeface="Inter"/>
                          <a:cs typeface="Inter"/>
                          <a:sym typeface="Inter"/>
                        </a:rPr>
                        <a:t> </a:t>
                      </a:r>
                      <a:r>
                        <a:rPr lang="en-GB" sz="800">
                          <a:solidFill>
                            <a:srgbClr val="00395C"/>
                          </a:solidFill>
                          <a:latin typeface="Inter"/>
                          <a:ea typeface="Inter"/>
                          <a:cs typeface="Inter"/>
                          <a:sym typeface="Inter"/>
                        </a:rPr>
                        <a:t>is required for integration agent installation.</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No SSL Decryption, No Security Policies</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79605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Detection Analytics</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Integration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N/A</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SIEM/EDR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SIEM/EDR API Port*</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This rule is required for Integration Agent to send validation queries to SIEM/EDR solutions.</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No SSL Decryption, No Security Policies</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2190625">
                <a:tc gridSpan="6">
                  <a:txBody>
                    <a:bodyPr/>
                    <a:lstStyle/>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   Default API ports for integrations: </a:t>
                      </a:r>
                      <a:endParaRPr b="1"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1.  	CrowdStrike EDR: 443</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2. 	Elastic SIEM: 9200</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3. 	IBM Qradar SIEM: 443</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4. 	Microfocus Arcsight ESM: 8443</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5. 	Microsoft Defender for Endpoint EDR: 443</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6. 	Microsoft Azure Sentinel SIEM: 443</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7. 	Securonix SIEM: 443 </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8. 	Sentinel One EDR: 443</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9. 	Splunk SIEM: 8089</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10.   Trend Micro XDR: 443 </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11.	VMware Carbon Black EDR: 443</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12.   Palo Alto Cortex XDR: 443</a:t>
                      </a:r>
                      <a:endParaRPr sz="900">
                        <a:solidFill>
                          <a:srgbClr val="00395C"/>
                        </a:solidFill>
                        <a:latin typeface="Inter"/>
                        <a:ea typeface="Inter"/>
                        <a:cs typeface="Inter"/>
                        <a:sym typeface="Inter"/>
                      </a:endParaRPr>
                    </a:p>
                    <a:p>
                      <a:pPr indent="-228600" lvl="0" marL="457200" rtl="0" algn="l">
                        <a:lnSpc>
                          <a:spcPct val="115000"/>
                        </a:lnSpc>
                        <a:spcBef>
                          <a:spcPts val="0"/>
                        </a:spcBef>
                        <a:spcAft>
                          <a:spcPts val="0"/>
                        </a:spcAft>
                        <a:buNone/>
                      </a:pPr>
                      <a:r>
                        <a:rPr lang="en-GB" sz="900">
                          <a:solidFill>
                            <a:srgbClr val="00395C"/>
                          </a:solidFill>
                          <a:latin typeface="Inter"/>
                          <a:ea typeface="Inter"/>
                          <a:cs typeface="Inter"/>
                          <a:sym typeface="Inter"/>
                        </a:rPr>
                        <a:t>13.   Logrhythm SIEM: 8501 or 8505</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hMerge="1"/>
                <a:tc hMerge="1"/>
                <a:tc hMerge="1"/>
                <a:tc hMerge="1"/>
                <a:tc hMerge="1"/>
              </a:tr>
              <a:tr h="2190625">
                <a:tc gridSpan="6">
                  <a:txBody>
                    <a:bodyPr/>
                    <a:lstStyle/>
                    <a:p>
                      <a:pPr indent="0" lvl="0" marL="0" rtl="0" algn="l">
                        <a:lnSpc>
                          <a:spcPct val="115000"/>
                        </a:lnSpc>
                        <a:spcBef>
                          <a:spcPts val="0"/>
                        </a:spcBef>
                        <a:spcAft>
                          <a:spcPts val="0"/>
                        </a:spcAft>
                        <a:buNone/>
                      </a:pPr>
                      <a:r>
                        <a:t/>
                      </a:r>
                      <a:endParaRPr b="1" sz="900">
                        <a:solidFill>
                          <a:srgbClr val="00395C"/>
                        </a:solidFill>
                        <a:latin typeface="Inter"/>
                        <a:ea typeface="Inter"/>
                        <a:cs typeface="Inter"/>
                        <a:sym typeface="Inter"/>
                      </a:endParaRPr>
                    </a:p>
                  </a:txBody>
                  <a:tcPr marT="63500" marB="63500" marR="63500" marL="63500">
                    <a:lnL cap="flat" cmpd="sng" w="12650">
                      <a:solidFill>
                        <a:srgbClr val="C4C4C4">
                          <a:alpha val="0"/>
                        </a:srgbClr>
                      </a:solidFill>
                      <a:prstDash val="solid"/>
                      <a:round/>
                      <a:headEnd len="sm" w="sm" type="none"/>
                      <a:tailEnd len="sm" w="sm" type="none"/>
                    </a:lnL>
                    <a:lnR cap="flat" cmpd="sng" w="12650">
                      <a:solidFill>
                        <a:srgbClr val="C4C4C4">
                          <a:alpha val="0"/>
                        </a:srgbClr>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alpha val="0"/>
                        </a:srgbClr>
                      </a:solidFill>
                      <a:prstDash val="solid"/>
                      <a:round/>
                      <a:headEnd len="sm" w="sm" type="none"/>
                      <a:tailEnd len="sm" w="sm" type="none"/>
                    </a:lnB>
                  </a:tcPr>
                </a:tc>
                <a:tc hMerge="1"/>
                <a:tc hMerge="1"/>
                <a:tc hMerge="1"/>
                <a:tc hMerge="1"/>
                <a:tc hMerge="1"/>
              </a:tr>
            </a:tbl>
          </a:graphicData>
        </a:graphic>
      </p:graphicFrame>
      <p:sp>
        <p:nvSpPr>
          <p:cNvPr id="160" name="Google Shape;160;p26"/>
          <p:cNvSpPr txBox="1"/>
          <p:nvPr/>
        </p:nvSpPr>
        <p:spPr>
          <a:xfrm>
            <a:off x="998100" y="7096713"/>
            <a:ext cx="59553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GB">
                <a:solidFill>
                  <a:srgbClr val="00395C"/>
                </a:solidFill>
                <a:latin typeface="Red Hat Display"/>
                <a:ea typeface="Red Hat Display"/>
                <a:cs typeface="Red Hat Display"/>
                <a:sym typeface="Red Hat Display"/>
              </a:rPr>
              <a:t>Please contact us after you’ve completed the requirements stated in this documentation to Start the PoC.</a:t>
            </a:r>
            <a:endParaRPr b="1">
              <a:solidFill>
                <a:srgbClr val="00395C"/>
              </a:solidFill>
              <a:latin typeface="Red Hat Display"/>
              <a:ea typeface="Red Hat Display"/>
              <a:cs typeface="Red Hat Display"/>
              <a:sym typeface="Red Hat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802350" y="10140250"/>
            <a:ext cx="5955300" cy="267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GB" sz="600">
                <a:solidFill>
                  <a:schemeClr val="lt1"/>
                </a:solidFill>
                <a:latin typeface="Inter"/>
                <a:ea typeface="Inter"/>
                <a:cs typeface="Inter"/>
                <a:sym typeface="Inter"/>
              </a:rPr>
              <a:t>Ⓒ 2022 Picus Security. All Rights Reserved.</a:t>
            </a:r>
            <a:endParaRPr sz="600">
              <a:solidFill>
                <a:schemeClr val="lt1"/>
              </a:solidFill>
              <a:latin typeface="Inter"/>
              <a:ea typeface="Inter"/>
              <a:cs typeface="Inter"/>
              <a:sym typeface="Inter"/>
            </a:endParaRPr>
          </a:p>
        </p:txBody>
      </p:sp>
      <p:pic>
        <p:nvPicPr>
          <p:cNvPr id="166" name="Google Shape;166;p27">
            <a:hlinkClick r:id="rId3"/>
          </p:cNvPr>
          <p:cNvPicPr preferRelativeResize="0"/>
          <p:nvPr/>
        </p:nvPicPr>
        <p:blipFill>
          <a:blip r:embed="rId4">
            <a:alphaModFix/>
          </a:blip>
          <a:stretch>
            <a:fillRect/>
          </a:stretch>
        </p:blipFill>
        <p:spPr>
          <a:xfrm>
            <a:off x="3518950" y="9558850"/>
            <a:ext cx="225275" cy="187725"/>
          </a:xfrm>
          <a:prstGeom prst="rect">
            <a:avLst/>
          </a:prstGeom>
          <a:noFill/>
          <a:ln>
            <a:noFill/>
          </a:ln>
        </p:spPr>
      </p:pic>
      <p:pic>
        <p:nvPicPr>
          <p:cNvPr id="167" name="Google Shape;167;p27">
            <a:hlinkClick r:id="rId5"/>
          </p:cNvPr>
          <p:cNvPicPr preferRelativeResize="0"/>
          <p:nvPr/>
        </p:nvPicPr>
        <p:blipFill>
          <a:blip r:embed="rId6">
            <a:alphaModFix/>
          </a:blip>
          <a:stretch>
            <a:fillRect/>
          </a:stretch>
        </p:blipFill>
        <p:spPr>
          <a:xfrm>
            <a:off x="3822675" y="9558853"/>
            <a:ext cx="187725" cy="187725"/>
          </a:xfrm>
          <a:prstGeom prst="rect">
            <a:avLst/>
          </a:prstGeom>
          <a:noFill/>
          <a:ln>
            <a:noFill/>
          </a:ln>
        </p:spPr>
      </p:pic>
      <p:sp>
        <p:nvSpPr>
          <p:cNvPr id="168" name="Google Shape;168;p27"/>
          <p:cNvSpPr txBox="1"/>
          <p:nvPr/>
        </p:nvSpPr>
        <p:spPr>
          <a:xfrm>
            <a:off x="3277500" y="9715525"/>
            <a:ext cx="1005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solidFill>
                  <a:srgbClr val="FFFFFF"/>
                </a:solidFill>
                <a:latin typeface="Inter"/>
                <a:ea typeface="Inter"/>
                <a:cs typeface="Inter"/>
                <a:sym typeface="Inter"/>
              </a:rPr>
              <a:t>picussecurity</a:t>
            </a:r>
            <a:endParaRPr sz="1000">
              <a:solidFill>
                <a:srgbClr val="FFFFFF"/>
              </a:solidFill>
              <a:latin typeface="Inter"/>
              <a:ea typeface="Inter"/>
              <a:cs typeface="Inter"/>
              <a:sym typeface="Inter"/>
            </a:endParaRPr>
          </a:p>
        </p:txBody>
      </p:sp>
      <p:pic>
        <p:nvPicPr>
          <p:cNvPr id="169" name="Google Shape;169;p27"/>
          <p:cNvPicPr preferRelativeResize="0"/>
          <p:nvPr/>
        </p:nvPicPr>
        <p:blipFill rotWithShape="1">
          <a:blip r:embed="rId7">
            <a:alphaModFix/>
          </a:blip>
          <a:srcRect b="-6937" l="-1573" r="-1285" t="-3352"/>
          <a:stretch/>
        </p:blipFill>
        <p:spPr>
          <a:xfrm>
            <a:off x="2670909" y="8504363"/>
            <a:ext cx="2135469" cy="734537"/>
          </a:xfrm>
          <a:prstGeom prst="rect">
            <a:avLst/>
          </a:prstGeom>
          <a:noFill/>
          <a:ln>
            <a:noFill/>
          </a:ln>
        </p:spPr>
      </p:pic>
      <p:sp>
        <p:nvSpPr>
          <p:cNvPr id="170" name="Google Shape;170;p27"/>
          <p:cNvSpPr txBox="1"/>
          <p:nvPr/>
        </p:nvSpPr>
        <p:spPr>
          <a:xfrm>
            <a:off x="0" y="4703013"/>
            <a:ext cx="7560000" cy="19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solidFill>
                  <a:schemeClr val="lt1"/>
                </a:solidFill>
                <a:latin typeface="Inter"/>
                <a:ea typeface="Inter"/>
                <a:cs typeface="Inter"/>
                <a:sym typeface="Inter"/>
              </a:rPr>
              <a:t>Need additional help or support?</a:t>
            </a:r>
            <a:endParaRPr b="1" sz="1600">
              <a:solidFill>
                <a:schemeClr val="lt1"/>
              </a:solidFill>
              <a:latin typeface="Inter"/>
              <a:ea typeface="Inter"/>
              <a:cs typeface="Inter"/>
              <a:sym typeface="Inter"/>
            </a:endParaRPr>
          </a:p>
          <a:p>
            <a:pPr indent="0" lvl="0" marL="0" rtl="0" algn="ctr">
              <a:spcBef>
                <a:spcPts val="0"/>
              </a:spcBef>
              <a:spcAft>
                <a:spcPts val="0"/>
              </a:spcAft>
              <a:buNone/>
            </a:pPr>
            <a:r>
              <a:t/>
            </a:r>
            <a:endParaRPr>
              <a:solidFill>
                <a:schemeClr val="lt1"/>
              </a:solidFill>
              <a:latin typeface="Inter"/>
              <a:ea typeface="Inter"/>
              <a:cs typeface="Inter"/>
              <a:sym typeface="Inter"/>
            </a:endParaRPr>
          </a:p>
          <a:p>
            <a:pPr indent="0" lvl="0" marL="0" rtl="0" algn="ctr">
              <a:spcBef>
                <a:spcPts val="0"/>
              </a:spcBef>
              <a:spcAft>
                <a:spcPts val="0"/>
              </a:spcAft>
              <a:buNone/>
            </a:pPr>
            <a:r>
              <a:rPr lang="en-GB">
                <a:solidFill>
                  <a:schemeClr val="lt1"/>
                </a:solidFill>
                <a:latin typeface="Inter"/>
                <a:ea typeface="Inter"/>
                <a:cs typeface="Inter"/>
                <a:sym typeface="Inter"/>
              </a:rPr>
              <a:t>Access the Picus Support Portal for more information, </a:t>
            </a:r>
            <a:endParaRPr>
              <a:solidFill>
                <a:schemeClr val="lt1"/>
              </a:solidFill>
              <a:latin typeface="Inter"/>
              <a:ea typeface="Inter"/>
              <a:cs typeface="Inter"/>
              <a:sym typeface="Inter"/>
            </a:endParaRPr>
          </a:p>
          <a:p>
            <a:pPr indent="0" lvl="0" marL="0" rtl="0" algn="ctr">
              <a:spcBef>
                <a:spcPts val="0"/>
              </a:spcBef>
              <a:spcAft>
                <a:spcPts val="0"/>
              </a:spcAft>
              <a:buNone/>
            </a:pPr>
            <a:r>
              <a:rPr lang="en-GB">
                <a:solidFill>
                  <a:schemeClr val="lt1"/>
                </a:solidFill>
                <a:latin typeface="Inter"/>
                <a:ea typeface="Inter"/>
                <a:cs typeface="Inter"/>
                <a:sym typeface="Inter"/>
              </a:rPr>
              <a:t>including a Knowledge Base and FAQs</a:t>
            </a:r>
            <a:endParaRPr>
              <a:solidFill>
                <a:schemeClr val="lt1"/>
              </a:solidFill>
              <a:latin typeface="Inter"/>
              <a:ea typeface="Inter"/>
              <a:cs typeface="Inter"/>
              <a:sym typeface="Inter"/>
            </a:endParaRPr>
          </a:p>
          <a:p>
            <a:pPr indent="0" lvl="0" marL="0" rtl="0" algn="ctr">
              <a:spcBef>
                <a:spcPts val="0"/>
              </a:spcBef>
              <a:spcAft>
                <a:spcPts val="0"/>
              </a:spcAft>
              <a:buNone/>
            </a:pPr>
            <a:r>
              <a:t/>
            </a:r>
            <a:endParaRPr>
              <a:solidFill>
                <a:schemeClr val="lt1"/>
              </a:solidFill>
              <a:latin typeface="Inter"/>
              <a:ea typeface="Inter"/>
              <a:cs typeface="Inter"/>
              <a:sym typeface="Inter"/>
            </a:endParaRPr>
          </a:p>
          <a:p>
            <a:pPr indent="0" lvl="0" marL="0" rtl="0" algn="ctr">
              <a:spcBef>
                <a:spcPts val="0"/>
              </a:spcBef>
              <a:spcAft>
                <a:spcPts val="0"/>
              </a:spcAft>
              <a:buNone/>
            </a:pPr>
            <a:r>
              <a:rPr b="1" lang="en-GB" sz="1600">
                <a:solidFill>
                  <a:schemeClr val="lt1"/>
                </a:solidFill>
                <a:latin typeface="Inter"/>
                <a:ea typeface="Inter"/>
                <a:cs typeface="Inter"/>
                <a:sym typeface="Inter"/>
              </a:rPr>
              <a:t>https://support.picussecurity.com</a:t>
            </a:r>
            <a:endParaRPr>
              <a:solidFill>
                <a:schemeClr val="lt1"/>
              </a:solidFill>
              <a:latin typeface="Inter"/>
              <a:ea typeface="Inter"/>
              <a:cs typeface="Inter"/>
              <a:sym typeface="Inter"/>
            </a:endParaRPr>
          </a:p>
        </p:txBody>
      </p:sp>
      <p:pic>
        <p:nvPicPr>
          <p:cNvPr id="171" name="Google Shape;171;p27"/>
          <p:cNvPicPr preferRelativeResize="0"/>
          <p:nvPr/>
        </p:nvPicPr>
        <p:blipFill rotWithShape="1">
          <a:blip r:embed="rId8">
            <a:alphaModFix/>
          </a:blip>
          <a:srcRect b="0" l="0" r="0" t="0"/>
          <a:stretch/>
        </p:blipFill>
        <p:spPr>
          <a:xfrm>
            <a:off x="2055950" y="7609750"/>
            <a:ext cx="3365366" cy="734525"/>
          </a:xfrm>
          <a:prstGeom prst="rect">
            <a:avLst/>
          </a:prstGeom>
          <a:noFill/>
          <a:ln>
            <a:noFill/>
          </a:ln>
        </p:spPr>
      </p:pic>
      <p:sp>
        <p:nvSpPr>
          <p:cNvPr id="172" name="Google Shape;172;p27"/>
          <p:cNvSpPr/>
          <p:nvPr/>
        </p:nvSpPr>
        <p:spPr>
          <a:xfrm>
            <a:off x="723900" y="1371602"/>
            <a:ext cx="38100" cy="543000"/>
          </a:xfrm>
          <a:prstGeom prst="rect">
            <a:avLst/>
          </a:prstGeom>
          <a:solidFill>
            <a:srgbClr val="D80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60059"/>
              </a:solidFill>
            </a:endParaRPr>
          </a:p>
        </p:txBody>
      </p:sp>
      <p:sp>
        <p:nvSpPr>
          <p:cNvPr id="173" name="Google Shape;173;p27"/>
          <p:cNvSpPr/>
          <p:nvPr/>
        </p:nvSpPr>
        <p:spPr>
          <a:xfrm>
            <a:off x="723900" y="1352556"/>
            <a:ext cx="38100" cy="790500"/>
          </a:xfrm>
          <a:prstGeom prst="rect">
            <a:avLst/>
          </a:prstGeom>
          <a:solidFill>
            <a:srgbClr val="D600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4" name="Google Shape;174;p27"/>
          <p:cNvSpPr/>
          <p:nvPr/>
        </p:nvSpPr>
        <p:spPr>
          <a:xfrm>
            <a:off x="723900" y="1371602"/>
            <a:ext cx="38100" cy="543000"/>
          </a:xfrm>
          <a:prstGeom prst="rect">
            <a:avLst/>
          </a:prstGeom>
          <a:solidFill>
            <a:srgbClr val="D80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60059"/>
              </a:solidFill>
            </a:endParaRPr>
          </a:p>
        </p:txBody>
      </p:sp>
      <p:pic>
        <p:nvPicPr>
          <p:cNvPr id="175" name="Google Shape;175;p27"/>
          <p:cNvPicPr preferRelativeResize="0"/>
          <p:nvPr/>
        </p:nvPicPr>
        <p:blipFill rotWithShape="1">
          <a:blip r:embed="rId9">
            <a:alphaModFix/>
          </a:blip>
          <a:srcRect b="0" l="0" r="0" t="0"/>
          <a:stretch/>
        </p:blipFill>
        <p:spPr>
          <a:xfrm>
            <a:off x="2110075" y="1491432"/>
            <a:ext cx="1047475" cy="286425"/>
          </a:xfrm>
          <a:prstGeom prst="rect">
            <a:avLst/>
          </a:prstGeom>
          <a:noFill/>
          <a:ln>
            <a:noFill/>
          </a:ln>
        </p:spPr>
      </p:pic>
      <p:sp>
        <p:nvSpPr>
          <p:cNvPr id="176" name="Google Shape;176;p27"/>
          <p:cNvSpPr txBox="1"/>
          <p:nvPr/>
        </p:nvSpPr>
        <p:spPr>
          <a:xfrm>
            <a:off x="998100" y="1352550"/>
            <a:ext cx="5955300" cy="2281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2400">
                <a:solidFill>
                  <a:schemeClr val="lt1"/>
                </a:solidFill>
                <a:latin typeface="Red Hat Display"/>
                <a:ea typeface="Red Hat Display"/>
                <a:cs typeface="Red Hat Display"/>
                <a:sym typeface="Red Hat Display"/>
              </a:rPr>
              <a:t>About</a:t>
            </a:r>
            <a:br>
              <a:rPr b="1" lang="en-GB" sz="1200">
                <a:solidFill>
                  <a:schemeClr val="lt1"/>
                </a:solidFill>
                <a:latin typeface="Red Hat Display"/>
                <a:ea typeface="Red Hat Display"/>
                <a:cs typeface="Red Hat Display"/>
                <a:sym typeface="Red Hat Display"/>
              </a:rPr>
            </a:br>
            <a:br>
              <a:rPr b="1" lang="en-GB" sz="1200">
                <a:solidFill>
                  <a:schemeClr val="lt1"/>
                </a:solidFill>
                <a:latin typeface="Red Hat Display"/>
                <a:ea typeface="Red Hat Display"/>
                <a:cs typeface="Red Hat Display"/>
                <a:sym typeface="Red Hat Display"/>
              </a:rPr>
            </a:br>
            <a:r>
              <a:rPr lang="en-GB" sz="1200">
                <a:solidFill>
                  <a:schemeClr val="lt1"/>
                </a:solidFill>
                <a:latin typeface="Inter"/>
                <a:ea typeface="Inter"/>
                <a:cs typeface="Inter"/>
                <a:sym typeface="Inter"/>
              </a:rPr>
              <a:t>At Picus Security, we help organizations to continuously validate, measure and enhance the effectiveness of their security controls so that they can more accurately assess risks and strengthen cyber resilience.</a:t>
            </a:r>
            <a:br>
              <a:rPr lang="en-GB" sz="1200">
                <a:solidFill>
                  <a:schemeClr val="lt1"/>
                </a:solidFill>
                <a:latin typeface="Inter"/>
                <a:ea typeface="Inter"/>
                <a:cs typeface="Inter"/>
                <a:sym typeface="Inter"/>
              </a:rPr>
            </a:br>
            <a:endParaRPr sz="1200">
              <a:solidFill>
                <a:schemeClr val="lt1"/>
              </a:solidFill>
              <a:latin typeface="Inter"/>
              <a:ea typeface="Inter"/>
              <a:cs typeface="Inter"/>
              <a:sym typeface="Inter"/>
            </a:endParaRPr>
          </a:p>
          <a:p>
            <a:pPr indent="0" lvl="0" marL="0" marR="0" rtl="0" algn="l">
              <a:lnSpc>
                <a:spcPct val="115000"/>
              </a:lnSpc>
              <a:spcBef>
                <a:spcPts val="0"/>
              </a:spcBef>
              <a:spcAft>
                <a:spcPts val="0"/>
              </a:spcAft>
              <a:buClr>
                <a:schemeClr val="dk1"/>
              </a:buClr>
              <a:buSzPts val="1100"/>
              <a:buFont typeface="Arial"/>
              <a:buNone/>
            </a:pPr>
            <a:r>
              <a:rPr lang="en-GB" sz="1200">
                <a:solidFill>
                  <a:schemeClr val="lt1"/>
                </a:solidFill>
                <a:latin typeface="Inter"/>
                <a:ea typeface="Inter"/>
                <a:cs typeface="Inter"/>
                <a:sym typeface="Inter"/>
              </a:rPr>
              <a:t>As </a:t>
            </a:r>
            <a:r>
              <a:rPr b="1" lang="en-GB" sz="1200">
                <a:solidFill>
                  <a:schemeClr val="lt1"/>
                </a:solidFill>
                <a:latin typeface="Inter"/>
                <a:ea typeface="Inter"/>
                <a:cs typeface="Inter"/>
                <a:sym typeface="Inter"/>
              </a:rPr>
              <a:t>the pioneer of Breach and Attack Simulation (BAS),</a:t>
            </a:r>
            <a:r>
              <a:rPr lang="en-GB" sz="1200">
                <a:solidFill>
                  <a:schemeClr val="lt1"/>
                </a:solidFill>
                <a:latin typeface="Inter"/>
                <a:ea typeface="Inter"/>
                <a:cs typeface="Inter"/>
                <a:sym typeface="Inter"/>
              </a:rPr>
              <a:t> our Complete Security Control Validation Platform is used by security teams worldwide to proactively identify security gaps and obtain actionable insights to address them.</a:t>
            </a:r>
            <a:endParaRPr sz="1200">
              <a:solidFill>
                <a:schemeClr val="lt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p:nvPr/>
        </p:nvSpPr>
        <p:spPr>
          <a:xfrm>
            <a:off x="723900" y="609602"/>
            <a:ext cx="38100" cy="543000"/>
          </a:xfrm>
          <a:prstGeom prst="rect">
            <a:avLst/>
          </a:prstGeom>
          <a:solidFill>
            <a:srgbClr val="D80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60059"/>
              </a:solidFill>
            </a:endParaRPr>
          </a:p>
        </p:txBody>
      </p:sp>
      <p:sp>
        <p:nvSpPr>
          <p:cNvPr id="92" name="Google Shape;92;p18"/>
          <p:cNvSpPr txBox="1"/>
          <p:nvPr/>
        </p:nvSpPr>
        <p:spPr>
          <a:xfrm>
            <a:off x="998100" y="590550"/>
            <a:ext cx="59553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sz="2400">
                <a:solidFill>
                  <a:srgbClr val="D60059"/>
                </a:solidFill>
                <a:latin typeface="Red Hat Display"/>
                <a:ea typeface="Red Hat Display"/>
                <a:cs typeface="Red Hat Display"/>
                <a:sym typeface="Red Hat Display"/>
              </a:rPr>
              <a:t>Picus PoC Overall Process</a:t>
            </a:r>
            <a:endParaRPr b="1" sz="2400">
              <a:solidFill>
                <a:srgbClr val="D60059"/>
              </a:solidFill>
              <a:latin typeface="Red Hat Display"/>
              <a:ea typeface="Red Hat Display"/>
              <a:cs typeface="Red Hat Display"/>
              <a:sym typeface="Red Hat Display"/>
            </a:endParaRPr>
          </a:p>
        </p:txBody>
      </p:sp>
      <p:sp>
        <p:nvSpPr>
          <p:cNvPr id="93" name="Google Shape;93;p18"/>
          <p:cNvSpPr txBox="1"/>
          <p:nvPr/>
        </p:nvSpPr>
        <p:spPr>
          <a:xfrm>
            <a:off x="998100" y="1152600"/>
            <a:ext cx="59553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00395C"/>
                </a:solidFill>
                <a:highlight>
                  <a:schemeClr val="lt1"/>
                </a:highlight>
                <a:latin typeface="Inter"/>
                <a:ea typeface="Inter"/>
                <a:cs typeface="Inter"/>
                <a:sym typeface="Inter"/>
              </a:rPr>
              <a:t>Based on the use cases and needs, different architectures can be implemented, yet for the sake of time and simplicity, on a standard Proof of Concept we will be using the “ Windows Agent” as it supports all available modules in the platform. </a:t>
            </a:r>
            <a:endParaRPr sz="1200">
              <a:solidFill>
                <a:srgbClr val="00395C"/>
              </a:solidFill>
              <a:highlight>
                <a:schemeClr val="lt1"/>
              </a:highlight>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rPr lang="en-GB" sz="1200">
                <a:solidFill>
                  <a:srgbClr val="00395C"/>
                </a:solidFill>
                <a:highlight>
                  <a:schemeClr val="lt1"/>
                </a:highlight>
                <a:latin typeface="Inter"/>
                <a:ea typeface="Inter"/>
                <a:cs typeface="Inter"/>
                <a:sym typeface="Inter"/>
              </a:rPr>
              <a:t>As Picus is validating representative systems, we highly recommend, leveraging the standard organizational “golden images” to deploy an environment/workload/VM, so that test environment will be identical to the current production systems.</a:t>
            </a: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Picus highly discourages customers from using this platform for other purposes in parallel. </a:t>
            </a: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Each Microsoft Windows platform can only run a single Picus Windows Agent instance. </a:t>
            </a: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Multiple Picus Windows Agent instances cannot be installed on the same system.</a:t>
            </a:r>
            <a:endParaRPr sz="1200">
              <a:solidFill>
                <a:srgbClr val="00395C"/>
              </a:solidFill>
              <a:highlight>
                <a:srgbClr val="FFFFFF"/>
              </a:highlight>
              <a:latin typeface="Inter"/>
              <a:ea typeface="Inter"/>
              <a:cs typeface="Inter"/>
              <a:sym typeface="Inter"/>
            </a:endParaRPr>
          </a:p>
        </p:txBody>
      </p:sp>
      <p:sp>
        <p:nvSpPr>
          <p:cNvPr id="94" name="Google Shape;94;p18"/>
          <p:cNvSpPr txBox="1"/>
          <p:nvPr/>
        </p:nvSpPr>
        <p:spPr>
          <a:xfrm>
            <a:off x="998100" y="4494275"/>
            <a:ext cx="59553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sz="2400">
                <a:solidFill>
                  <a:srgbClr val="D60059"/>
                </a:solidFill>
                <a:latin typeface="Red Hat Display"/>
                <a:ea typeface="Red Hat Display"/>
                <a:cs typeface="Red Hat Display"/>
                <a:sym typeface="Red Hat Display"/>
              </a:rPr>
              <a:t>Picus PoC Planning and Setup</a:t>
            </a:r>
            <a:endParaRPr b="1" sz="2400">
              <a:solidFill>
                <a:srgbClr val="D60059"/>
              </a:solidFill>
              <a:latin typeface="Red Hat Display"/>
              <a:ea typeface="Red Hat Display"/>
              <a:cs typeface="Red Hat Display"/>
              <a:sym typeface="Red Hat Display"/>
            </a:endParaRPr>
          </a:p>
        </p:txBody>
      </p:sp>
      <p:sp>
        <p:nvSpPr>
          <p:cNvPr id="95" name="Google Shape;95;p18"/>
          <p:cNvSpPr txBox="1"/>
          <p:nvPr/>
        </p:nvSpPr>
        <p:spPr>
          <a:xfrm>
            <a:off x="998100" y="5056325"/>
            <a:ext cx="5955300" cy="4192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0395C"/>
              </a:buClr>
              <a:buSzPts val="1200"/>
              <a:buFont typeface="Inter"/>
              <a:buAutoNum type="arabicPeriod"/>
            </a:pPr>
            <a:r>
              <a:rPr lang="en-GB" sz="1200">
                <a:solidFill>
                  <a:srgbClr val="00395C"/>
                </a:solidFill>
                <a:highlight>
                  <a:schemeClr val="lt1"/>
                </a:highlight>
                <a:latin typeface="Inter"/>
                <a:ea typeface="Inter"/>
                <a:cs typeface="Inter"/>
                <a:sym typeface="Inter"/>
              </a:rPr>
              <a:t>Either you can register yourself from Picus website or you will receive an invitation email from Picus asking you to log in to the Picus instance and set a password. (Please ensure you authenticate the first time within a 24-hour window as the link will expire.)</a:t>
            </a:r>
            <a:br>
              <a:rPr lang="en-GB" sz="1200">
                <a:solidFill>
                  <a:srgbClr val="00395C"/>
                </a:solidFill>
                <a:highlight>
                  <a:schemeClr val="lt1"/>
                </a:highlight>
                <a:latin typeface="Inter"/>
                <a:ea typeface="Inter"/>
                <a:cs typeface="Inter"/>
                <a:sym typeface="Inter"/>
              </a:rPr>
            </a:b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AutoNum type="arabicPeriod"/>
            </a:pPr>
            <a:r>
              <a:rPr lang="en-GB" sz="1200">
                <a:solidFill>
                  <a:srgbClr val="00395C"/>
                </a:solidFill>
                <a:highlight>
                  <a:schemeClr val="lt1"/>
                </a:highlight>
                <a:latin typeface="Inter"/>
                <a:ea typeface="Inter"/>
                <a:cs typeface="Inter"/>
                <a:sym typeface="Inter"/>
              </a:rPr>
              <a:t>You will also have access to the Picus Support Portal: </a:t>
            </a:r>
            <a:r>
              <a:rPr lang="en-GB" sz="1200" u="sng">
                <a:solidFill>
                  <a:srgbClr val="005DBA"/>
                </a:solidFill>
                <a:highlight>
                  <a:schemeClr val="lt1"/>
                </a:highlight>
                <a:latin typeface="Inter"/>
                <a:ea typeface="Inter"/>
                <a:cs typeface="Inter"/>
                <a:sym typeface="Inter"/>
                <a:hlinkClick r:id="rId3">
                  <a:extLst>
                    <a:ext uri="{A12FA001-AC4F-418D-AE19-62706E023703}">
                      <ahyp:hlinkClr val="tx"/>
                    </a:ext>
                  </a:extLst>
                </a:hlinkClick>
              </a:rPr>
              <a:t>https://support.picussecurity.com/</a:t>
            </a:r>
            <a:br>
              <a:rPr lang="en-GB" sz="1200">
                <a:solidFill>
                  <a:srgbClr val="00395C"/>
                </a:solidFill>
                <a:highlight>
                  <a:schemeClr val="lt1"/>
                </a:highlight>
                <a:latin typeface="Inter"/>
                <a:ea typeface="Inter"/>
                <a:cs typeface="Inter"/>
                <a:sym typeface="Inter"/>
              </a:rPr>
            </a:br>
            <a:r>
              <a:rPr lang="en-GB" sz="1200">
                <a:solidFill>
                  <a:srgbClr val="00395C"/>
                </a:solidFill>
                <a:highlight>
                  <a:schemeClr val="lt1"/>
                </a:highlight>
                <a:latin typeface="Inter"/>
                <a:ea typeface="Inter"/>
                <a:cs typeface="Inter"/>
                <a:sym typeface="Inter"/>
              </a:rPr>
              <a:t>Here you will have access to reference material, troubleshooting, tips and tricks, documentation, etc. If you need assistance, you can always ask your Systems Engineer.</a:t>
            </a:r>
            <a:br>
              <a:rPr lang="en-GB" sz="1200">
                <a:solidFill>
                  <a:srgbClr val="00395C"/>
                </a:solidFill>
                <a:highlight>
                  <a:schemeClr val="lt1"/>
                </a:highlight>
                <a:latin typeface="Inter"/>
                <a:ea typeface="Inter"/>
                <a:cs typeface="Inter"/>
                <a:sym typeface="Inter"/>
              </a:rPr>
            </a:b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Extended version of this document is covered in this article in the</a:t>
            </a:r>
            <a:br>
              <a:rPr lang="en-GB" sz="1200">
                <a:solidFill>
                  <a:srgbClr val="00395C"/>
                </a:solidFill>
                <a:highlight>
                  <a:schemeClr val="lt1"/>
                </a:highlight>
                <a:latin typeface="Inter"/>
                <a:ea typeface="Inter"/>
                <a:cs typeface="Inter"/>
                <a:sym typeface="Inter"/>
              </a:rPr>
            </a:br>
            <a:r>
              <a:rPr lang="en-GB" sz="1200">
                <a:solidFill>
                  <a:srgbClr val="00395C"/>
                </a:solidFill>
                <a:highlight>
                  <a:schemeClr val="lt1"/>
                </a:highlight>
                <a:latin typeface="Inter"/>
                <a:ea typeface="Inter"/>
                <a:cs typeface="Inter"/>
                <a:sym typeface="Inter"/>
              </a:rPr>
              <a:t>support portal: </a:t>
            </a:r>
            <a:r>
              <a:rPr lang="en-GB" sz="1200" u="sng">
                <a:solidFill>
                  <a:srgbClr val="005DBA"/>
                </a:solidFill>
                <a:highlight>
                  <a:schemeClr val="lt1"/>
                </a:highlight>
                <a:latin typeface="Inter"/>
                <a:ea typeface="Inter"/>
                <a:cs typeface="Inter"/>
                <a:sym typeface="Inter"/>
                <a:hlinkClick r:id="rId4">
                  <a:extLst>
                    <a:ext uri="{A12FA001-AC4F-418D-AE19-62706E023703}">
                      <ahyp:hlinkClr val="tx"/>
                    </a:ext>
                  </a:extLst>
                </a:hlinkClick>
              </a:rPr>
              <a:t>https://support.picussecurity.com/hc/en-us/categories/5092363618705</a:t>
            </a:r>
            <a:r>
              <a:rPr lang="en-GB" sz="1200" u="sng">
                <a:solidFill>
                  <a:srgbClr val="005DBA"/>
                </a:solidFill>
                <a:highlight>
                  <a:schemeClr val="lt1"/>
                </a:highlight>
                <a:latin typeface="Inter"/>
                <a:ea typeface="Inter"/>
                <a:cs typeface="Inter"/>
                <a:sym typeface="Inter"/>
                <a:hlinkClick r:id="rId5">
                  <a:extLst>
                    <a:ext uri="{A12FA001-AC4F-418D-AE19-62706E023703}">
                      <ahyp:hlinkClr val="tx"/>
                    </a:ext>
                  </a:extLst>
                </a:hlinkClick>
              </a:rPr>
              <a:t> </a:t>
            </a:r>
            <a:br>
              <a:rPr lang="en-GB" sz="1200">
                <a:solidFill>
                  <a:srgbClr val="00395C"/>
                </a:solidFill>
                <a:highlight>
                  <a:schemeClr val="lt1"/>
                </a:highlight>
                <a:latin typeface="Inter"/>
                <a:ea typeface="Inter"/>
                <a:cs typeface="Inter"/>
                <a:sym typeface="Inter"/>
              </a:rPr>
            </a:b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AutoNum type="arabicPeriod"/>
            </a:pPr>
            <a:r>
              <a:rPr lang="en-GB" sz="1200">
                <a:solidFill>
                  <a:srgbClr val="00395C"/>
                </a:solidFill>
                <a:highlight>
                  <a:schemeClr val="lt1"/>
                </a:highlight>
                <a:latin typeface="Inter"/>
                <a:ea typeface="Inter"/>
                <a:cs typeface="Inter"/>
                <a:sym typeface="Inter"/>
              </a:rPr>
              <a:t> In case you want to analyze your organization’s detection capabilities/posture, you will need to deploy a “Picus integration agent” too. Picus integration agent requirements is covered in the second part of this document. </a:t>
            </a:r>
            <a:endParaRPr sz="1200">
              <a:solidFill>
                <a:srgbClr val="00395C"/>
              </a:solidFill>
              <a:highlight>
                <a:schemeClr val="lt1"/>
              </a:highlight>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998100" y="666750"/>
            <a:ext cx="59553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sz="2400">
                <a:solidFill>
                  <a:srgbClr val="D60059"/>
                </a:solidFill>
                <a:latin typeface="Red Hat Display"/>
                <a:ea typeface="Red Hat Display"/>
                <a:cs typeface="Red Hat Display"/>
                <a:sym typeface="Red Hat Display"/>
              </a:rPr>
              <a:t>1. On Prem Manager Installation Steps</a:t>
            </a:r>
            <a:endParaRPr b="1" sz="2400">
              <a:solidFill>
                <a:srgbClr val="D60059"/>
              </a:solidFill>
              <a:latin typeface="Red Hat Display"/>
              <a:ea typeface="Red Hat Display"/>
              <a:cs typeface="Red Hat Display"/>
              <a:sym typeface="Red Hat Display"/>
            </a:endParaRPr>
          </a:p>
        </p:txBody>
      </p:sp>
      <p:sp>
        <p:nvSpPr>
          <p:cNvPr id="101" name="Google Shape;101;p19"/>
          <p:cNvSpPr/>
          <p:nvPr/>
        </p:nvSpPr>
        <p:spPr>
          <a:xfrm>
            <a:off x="723900" y="609602"/>
            <a:ext cx="38100" cy="543000"/>
          </a:xfrm>
          <a:prstGeom prst="rect">
            <a:avLst/>
          </a:prstGeom>
          <a:solidFill>
            <a:srgbClr val="D80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60059"/>
              </a:solidFill>
            </a:endParaRPr>
          </a:p>
        </p:txBody>
      </p:sp>
      <p:graphicFrame>
        <p:nvGraphicFramePr>
          <p:cNvPr id="102" name="Google Shape;102;p19"/>
          <p:cNvGraphicFramePr/>
          <p:nvPr/>
        </p:nvGraphicFramePr>
        <p:xfrm>
          <a:off x="560788" y="1733206"/>
          <a:ext cx="3000000" cy="3000000"/>
        </p:xfrm>
        <a:graphic>
          <a:graphicData uri="http://schemas.openxmlformats.org/drawingml/2006/table">
            <a:tbl>
              <a:tblPr>
                <a:noFill/>
                <a:tableStyleId>{BBB53A2E-981C-40F0-8926-A09CC61F91AF}</a:tableStyleId>
              </a:tblPr>
              <a:tblGrid>
                <a:gridCol w="1052575"/>
                <a:gridCol w="1157600"/>
                <a:gridCol w="1454125"/>
                <a:gridCol w="1293450"/>
                <a:gridCol w="1385650"/>
              </a:tblGrid>
              <a:tr h="425050">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Component</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Operating System</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Disk</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Memory</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CPU</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r>
              <a:tr h="71195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On-Prem Manager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Centos 7 Minimal x64</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Ubuntu 22.04 Server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Minimum 250 GB</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Recommended 500 GB</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Minimum   12 GB </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Recommended 16 GB </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Minimum            4 CPU</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Recommended  6 CPU</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 </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bl>
          </a:graphicData>
        </a:graphic>
      </p:graphicFrame>
      <p:sp>
        <p:nvSpPr>
          <p:cNvPr id="103" name="Google Shape;103;p19"/>
          <p:cNvSpPr txBox="1"/>
          <p:nvPr/>
        </p:nvSpPr>
        <p:spPr>
          <a:xfrm>
            <a:off x="998100" y="1275513"/>
            <a:ext cx="3078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200">
                <a:solidFill>
                  <a:srgbClr val="00395C"/>
                </a:solidFill>
                <a:highlight>
                  <a:schemeClr val="lt1"/>
                </a:highlight>
                <a:latin typeface="Inter"/>
                <a:ea typeface="Inter"/>
                <a:cs typeface="Inter"/>
                <a:sym typeface="Inter"/>
              </a:rPr>
              <a:t>A.	System Requirements</a:t>
            </a:r>
            <a:endParaRPr/>
          </a:p>
        </p:txBody>
      </p:sp>
      <p:sp>
        <p:nvSpPr>
          <p:cNvPr id="104" name="Google Shape;104;p19"/>
          <p:cNvSpPr txBox="1"/>
          <p:nvPr/>
        </p:nvSpPr>
        <p:spPr>
          <a:xfrm>
            <a:off x="998100" y="3066200"/>
            <a:ext cx="5793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200">
                <a:solidFill>
                  <a:srgbClr val="00395C"/>
                </a:solidFill>
                <a:highlight>
                  <a:schemeClr val="lt1"/>
                </a:highlight>
                <a:latin typeface="Inter"/>
                <a:ea typeface="Inter"/>
                <a:cs typeface="Inter"/>
                <a:sym typeface="Inter"/>
              </a:rPr>
              <a:t>B</a:t>
            </a:r>
            <a:r>
              <a:rPr b="1" lang="en-GB" sz="1200">
                <a:solidFill>
                  <a:srgbClr val="00395C"/>
                </a:solidFill>
                <a:highlight>
                  <a:schemeClr val="lt1"/>
                </a:highlight>
                <a:latin typeface="Inter"/>
                <a:ea typeface="Inter"/>
                <a:cs typeface="Inter"/>
                <a:sym typeface="Inter"/>
              </a:rPr>
              <a:t>.	Communication Requirements</a:t>
            </a:r>
            <a:endParaRPr b="1" sz="1200">
              <a:solidFill>
                <a:srgbClr val="00395C"/>
              </a:solidFill>
              <a:highlight>
                <a:schemeClr val="lt1"/>
              </a:highlight>
              <a:latin typeface="Inter"/>
              <a:ea typeface="Inter"/>
              <a:cs typeface="Inter"/>
              <a:sym typeface="Inter"/>
            </a:endParaRPr>
          </a:p>
        </p:txBody>
      </p:sp>
      <p:graphicFrame>
        <p:nvGraphicFramePr>
          <p:cNvPr id="105" name="Google Shape;105;p19"/>
          <p:cNvGraphicFramePr/>
          <p:nvPr/>
        </p:nvGraphicFramePr>
        <p:xfrm>
          <a:off x="560800" y="3461150"/>
          <a:ext cx="3000000" cy="3000000"/>
        </p:xfrm>
        <a:graphic>
          <a:graphicData uri="http://schemas.openxmlformats.org/drawingml/2006/table">
            <a:tbl>
              <a:tblPr>
                <a:noFill/>
                <a:tableStyleId>{BBB53A2E-981C-40F0-8926-A09CC61F91AF}</a:tableStyleId>
              </a:tblPr>
              <a:tblGrid>
                <a:gridCol w="1074725"/>
                <a:gridCol w="1598125"/>
                <a:gridCol w="1073050"/>
                <a:gridCol w="591200"/>
                <a:gridCol w="2139675"/>
              </a:tblGrid>
              <a:tr h="371825">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Source </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Destination Hostname</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Destination IP</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Port</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Details</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r>
              <a:tr h="1222250">
                <a:tc>
                  <a:txBody>
                    <a:bodyPr/>
                    <a:lstStyle/>
                    <a:p>
                      <a:pPr indent="0" lvl="0" marL="0" rtl="0" algn="l">
                        <a:lnSpc>
                          <a:spcPct val="115000"/>
                        </a:lnSpc>
                        <a:spcBef>
                          <a:spcPts val="0"/>
                        </a:spcBef>
                        <a:spcAft>
                          <a:spcPts val="0"/>
                        </a:spcAft>
                        <a:buClr>
                          <a:schemeClr val="dk1"/>
                        </a:buClr>
                        <a:buSzPts val="1100"/>
                        <a:buFont typeface="Arial"/>
                        <a:buNone/>
                      </a:pPr>
                      <a:r>
                        <a:rPr lang="en-GB" sz="900">
                          <a:solidFill>
                            <a:srgbClr val="00395C"/>
                          </a:solidFill>
                          <a:latin typeface="Inter"/>
                          <a:ea typeface="Inter"/>
                          <a:cs typeface="Inter"/>
                          <a:sym typeface="Inter"/>
                        </a:rPr>
                        <a:t>Manager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dl.picus.io</a:t>
                      </a:r>
                      <a:br>
                        <a:rPr lang="en-GB" sz="1000">
                          <a:solidFill>
                            <a:srgbClr val="00395C"/>
                          </a:solidFill>
                          <a:latin typeface="Inter"/>
                          <a:ea typeface="Inter"/>
                          <a:cs typeface="Inter"/>
                          <a:sym typeface="Inter"/>
                        </a:rPr>
                      </a:br>
                      <a:r>
                        <a:rPr lang="en-GB" sz="1000">
                          <a:solidFill>
                            <a:srgbClr val="00395C"/>
                          </a:solidFill>
                          <a:latin typeface="Inter"/>
                          <a:ea typeface="Inter"/>
                          <a:cs typeface="Inter"/>
                          <a:sym typeface="Inter"/>
                        </a:rPr>
                        <a:t>repo.picus.io</a:t>
                      </a:r>
                      <a:endParaRPr sz="1000">
                        <a:solidFill>
                          <a:srgbClr val="00395C"/>
                        </a:solidFill>
                        <a:latin typeface="Inter"/>
                        <a:ea typeface="Inter"/>
                        <a:cs typeface="Inter"/>
                        <a:sym typeface="Inter"/>
                      </a:endParaRPr>
                    </a:p>
                    <a:p>
                      <a:pPr indent="0" lvl="0" marL="0" rtl="0" algn="ctr">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gitops.picus.io</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70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44.193.184.37</a:t>
                      </a:r>
                      <a:endParaRPr sz="900">
                        <a:solidFill>
                          <a:srgbClr val="00395C"/>
                        </a:solidFill>
                        <a:latin typeface="Inter"/>
                        <a:ea typeface="Inter"/>
                        <a:cs typeface="Inter"/>
                        <a:sym typeface="Inter"/>
                      </a:endParaRPr>
                    </a:p>
                  </a:txBody>
                  <a:tcPr marT="63500" marB="63500" marR="63500" marL="63500">
                    <a:lnL cap="flat" cmpd="sng" w="12700">
                      <a:solidFill>
                        <a:srgbClr val="C4C4C4"/>
                      </a:solidFill>
                      <a:prstDash val="solid"/>
                      <a:round/>
                      <a:headEnd len="sm" w="sm" type="none"/>
                      <a:tailEnd len="sm" w="sm" type="none"/>
                    </a:lnL>
                    <a:lnR cap="flat" cmpd="sng" w="1270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70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Kubernetes software is used to deploy On-Premises Picus Manager. These FQDNs serve the necessary Kubernetes-related files.</a:t>
                      </a:r>
                      <a:endParaRPr sz="800">
                        <a:solidFill>
                          <a:srgbClr val="00395C"/>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b="1" lang="en-GB" sz="900">
                          <a:solidFill>
                            <a:srgbClr val="00395C"/>
                          </a:solidFill>
                          <a:latin typeface="Inter"/>
                          <a:ea typeface="Inter"/>
                          <a:cs typeface="Inter"/>
                          <a:sym typeface="Inter"/>
                        </a:rPr>
                        <a:t>No SSL Decryption, No Security Policies</a:t>
                      </a:r>
                      <a:endParaRPr sz="8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105475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content.picus.io</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13.248.197.240</a:t>
                      </a:r>
                      <a:endParaRPr sz="1000">
                        <a:solidFill>
                          <a:srgbClr val="00395C"/>
                        </a:solidFill>
                        <a:latin typeface="Inter"/>
                        <a:ea typeface="Inter"/>
                        <a:cs typeface="Inter"/>
                        <a:sym typeface="Inter"/>
                      </a:endParaRPr>
                    </a:p>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76.223.68.123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70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00395C"/>
                          </a:solidFill>
                          <a:latin typeface="Inter"/>
                          <a:ea typeface="Inter"/>
                          <a:cs typeface="Inter"/>
                          <a:sym typeface="Inter"/>
                        </a:rPr>
                        <a:t>On-Premises Picus Manager fetches the newest content like new threats and new mitigation insights from this FQDN</a:t>
                      </a:r>
                      <a:endParaRPr sz="800">
                        <a:solidFill>
                          <a:srgbClr val="00395C"/>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b="1" lang="en-GB" sz="900">
                          <a:solidFill>
                            <a:srgbClr val="00395C"/>
                          </a:solidFill>
                          <a:latin typeface="Inter"/>
                          <a:ea typeface="Inter"/>
                          <a:cs typeface="Inter"/>
                          <a:sym typeface="Inter"/>
                        </a:rPr>
                        <a:t>No SSL Decryption, No Security Policies</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111057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email-smtp.eu-north-1.amazonaws.com</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00395C"/>
                        </a:solidFill>
                        <a:latin typeface="Inter"/>
                        <a:ea typeface="Inter"/>
                        <a:cs typeface="Inter"/>
                        <a:sym typeface="Inter"/>
                      </a:endParaRPr>
                    </a:p>
                    <a:p>
                      <a:pPr indent="0" lvl="0" marL="0" rtl="0" algn="ctr">
                        <a:spcBef>
                          <a:spcPts val="0"/>
                        </a:spcBef>
                        <a:spcAft>
                          <a:spcPts val="0"/>
                        </a:spcAft>
                        <a:buNone/>
                      </a:pPr>
                      <a:r>
                        <a:t/>
                      </a:r>
                      <a:endParaRPr sz="900">
                        <a:solidFill>
                          <a:srgbClr val="00395C"/>
                        </a:solidFill>
                        <a:latin typeface="Inter"/>
                        <a:ea typeface="Inter"/>
                        <a:cs typeface="Inter"/>
                        <a:sym typeface="Inter"/>
                      </a:endParaRPr>
                    </a:p>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Dynamic</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587</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00395C"/>
                          </a:solidFill>
                          <a:latin typeface="Inter"/>
                          <a:ea typeface="Inter"/>
                          <a:cs typeface="Inter"/>
                          <a:sym typeface="Inter"/>
                        </a:rPr>
                        <a:t>On-Premises Picus Manager uses this FQDN by default to handle email tasks, like new user invitation emails.</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No SSL Decryption, No Security Policies</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104542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00395C"/>
                          </a:solidFill>
                          <a:latin typeface="Inter"/>
                          <a:ea typeface="Inter"/>
                          <a:cs typeface="Inter"/>
                          <a:sym typeface="Inter"/>
                        </a:rPr>
                        <a:t>pcswats.com</a:t>
                      </a:r>
                      <a:endParaRPr sz="900">
                        <a:solidFill>
                          <a:srgbClr val="00395C"/>
                        </a:solidFill>
                        <a:highlight>
                          <a:srgbClr val="FFFFFF"/>
                        </a:highlight>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75.2.21.234</a:t>
                      </a:r>
                      <a:endParaRPr sz="1000">
                        <a:solidFill>
                          <a:srgbClr val="00395C"/>
                        </a:solidFill>
                        <a:latin typeface="Inter"/>
                        <a:ea typeface="Inter"/>
                        <a:cs typeface="Inter"/>
                        <a:sym typeface="Inter"/>
                      </a:endParaRPr>
                    </a:p>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99.83.236.107</a:t>
                      </a:r>
                      <a:endParaRPr sz="900">
                        <a:solidFill>
                          <a:srgbClr val="00395C"/>
                        </a:solidFill>
                        <a:highlight>
                          <a:srgbClr val="FFFFFF"/>
                        </a:highlight>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a:t>
                      </a:r>
                      <a:r>
                        <a:rPr lang="en-GB" sz="900">
                          <a:solidFill>
                            <a:srgbClr val="00395C"/>
                          </a:solidFill>
                          <a:latin typeface="Inter"/>
                          <a:ea typeface="Inter"/>
                          <a:cs typeface="Inter"/>
                          <a:sym typeface="Inter"/>
                        </a:rPr>
                        <a:t>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On-Premises Picus Manager uses this FQDN to manage Web Application Attacks.</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rPr b="1" lang="en-GB" sz="900">
                          <a:solidFill>
                            <a:srgbClr val="00395C"/>
                          </a:solidFill>
                          <a:latin typeface="Inter"/>
                          <a:ea typeface="Inter"/>
                          <a:cs typeface="Inter"/>
                          <a:sym typeface="Inter"/>
                        </a:rPr>
                        <a:t>No SSL Decryption, No Security Policies</a:t>
                      </a:r>
                      <a:endParaRPr b="1"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45912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app.picussecurity.com</a:t>
                      </a:r>
                      <a:endParaRPr sz="10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76.223.0.74</a:t>
                      </a:r>
                      <a:endParaRPr sz="1000">
                        <a:solidFill>
                          <a:srgbClr val="00395C"/>
                        </a:solidFill>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13.248.128.213</a:t>
                      </a:r>
                      <a:endParaRPr sz="10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Needed to fetch Web Application Attack Results.</a:t>
                      </a:r>
                      <a:endParaRPr sz="10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57080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000">
                          <a:solidFill>
                            <a:srgbClr val="00395C"/>
                          </a:solidFill>
                          <a:uFill>
                            <a:noFill/>
                          </a:uFill>
                          <a:latin typeface="Inter"/>
                          <a:ea typeface="Inter"/>
                          <a:cs typeface="Inter"/>
                          <a:sym typeface="Inter"/>
                          <a:hlinkClick r:id="rId3">
                            <a:extLst>
                              <a:ext uri="{A12FA001-AC4F-418D-AE19-62706E023703}">
                                <ahyp:hlinkClr val="tx"/>
                              </a:ext>
                            </a:extLst>
                          </a:hlinkClick>
                        </a:rPr>
                        <a:t>Login.microsoft.com</a:t>
                      </a:r>
                      <a:br>
                        <a:rPr lang="en-GB" sz="1000">
                          <a:solidFill>
                            <a:srgbClr val="00395C"/>
                          </a:solidFill>
                          <a:latin typeface="Inter"/>
                          <a:ea typeface="Inter"/>
                          <a:cs typeface="Inter"/>
                          <a:sym typeface="Inter"/>
                        </a:rPr>
                      </a:br>
                      <a:r>
                        <a:rPr lang="en-GB" sz="1000">
                          <a:solidFill>
                            <a:srgbClr val="00395C"/>
                          </a:solidFill>
                          <a:uFill>
                            <a:noFill/>
                          </a:uFill>
                          <a:latin typeface="Inter"/>
                          <a:ea typeface="Inter"/>
                          <a:cs typeface="Inter"/>
                          <a:sym typeface="Inter"/>
                          <a:hlinkClick r:id="rId4">
                            <a:extLst>
                              <a:ext uri="{A12FA001-AC4F-418D-AE19-62706E023703}">
                                <ahyp:hlinkClr val="tx"/>
                              </a:ext>
                            </a:extLst>
                          </a:hlinkClick>
                        </a:rPr>
                        <a:t>microsoft.com/devicelogin</a:t>
                      </a:r>
                      <a:r>
                        <a:rPr lang="en-GB" sz="900">
                          <a:solidFill>
                            <a:srgbClr val="283A5B"/>
                          </a:solidFill>
                          <a:highlight>
                            <a:srgbClr val="FFFFFF"/>
                          </a:highlight>
                          <a:latin typeface="Inter"/>
                          <a:ea typeface="Inter"/>
                          <a:cs typeface="Inter"/>
                          <a:sym typeface="Inter"/>
                        </a:rPr>
                        <a:t> </a:t>
                      </a:r>
                      <a:endParaRPr sz="10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00">
                          <a:solidFill>
                            <a:srgbClr val="00395C"/>
                          </a:solidFill>
                          <a:latin typeface="Inter"/>
                          <a:ea typeface="Inter"/>
                          <a:cs typeface="Inter"/>
                          <a:sym typeface="Inter"/>
                        </a:rPr>
                        <a:t>Dynamic</a:t>
                      </a:r>
                      <a:endParaRPr sz="10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Needed if you’re going to use Modern Authentication for O365</a:t>
                      </a:r>
                      <a:endParaRPr sz="10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58372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Manager</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700">
                      <a:solidFill>
                        <a:srgbClr val="000000"/>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GB" sz="1000">
                          <a:solidFill>
                            <a:srgbClr val="00395C"/>
                          </a:solidFill>
                          <a:latin typeface="Inter"/>
                          <a:ea typeface="Inter"/>
                          <a:cs typeface="Inter"/>
                          <a:sym typeface="Inter"/>
                        </a:rPr>
                        <a:t>api.sendgrid.com</a:t>
                      </a:r>
                      <a:endParaRPr sz="1000">
                        <a:solidFill>
                          <a:srgbClr val="00395C"/>
                        </a:solidFill>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00">
                          <a:solidFill>
                            <a:srgbClr val="00395C"/>
                          </a:solidFill>
                          <a:latin typeface="Inter"/>
                          <a:ea typeface="Inter"/>
                          <a:cs typeface="Inter"/>
                          <a:sym typeface="Inter"/>
                        </a:rPr>
                        <a:t>Dynamic</a:t>
                      </a:r>
                      <a:endParaRPr sz="1000">
                        <a:solidFill>
                          <a:srgbClr val="00395C"/>
                        </a:solidFill>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E-Mail Infiltration Attack mails are sent via SendGrid service and this FQDN must be permitted.</a:t>
                      </a:r>
                      <a:endParaRPr sz="10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nvSpPr>
        <p:spPr>
          <a:xfrm>
            <a:off x="998100" y="590550"/>
            <a:ext cx="5955300" cy="8104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Inter"/>
                <a:ea typeface="Inter"/>
                <a:cs typeface="Inter"/>
                <a:sym typeface="Inter"/>
              </a:rPr>
              <a:t>C.	Deployment</a:t>
            </a:r>
            <a:endParaRPr b="1" sz="1200">
              <a:solidFill>
                <a:srgbClr val="00395C"/>
              </a:solidFill>
              <a:highlight>
                <a:schemeClr val="lt1"/>
              </a:highlight>
              <a:latin typeface="Inter"/>
              <a:ea typeface="Inter"/>
              <a:cs typeface="Inter"/>
              <a:sym typeface="Inter"/>
            </a:endParaRPr>
          </a:p>
          <a:p>
            <a:pPr indent="0" lvl="0" marL="0" marR="0" rtl="0" algn="l">
              <a:lnSpc>
                <a:spcPct val="115000"/>
              </a:lnSpc>
              <a:spcBef>
                <a:spcPts val="0"/>
              </a:spcBef>
              <a:spcAft>
                <a:spcPts val="0"/>
              </a:spcAft>
              <a:buClr>
                <a:schemeClr val="dk1"/>
              </a:buClr>
              <a:buSzPts val="1100"/>
              <a:buFont typeface="Arial"/>
              <a:buNone/>
            </a:pPr>
            <a:r>
              <a:t/>
            </a:r>
            <a:endParaRPr b="1" sz="1200">
              <a:solidFill>
                <a:srgbClr val="00395C"/>
              </a:solidFill>
              <a:highlight>
                <a:schemeClr val="lt1"/>
              </a:highlight>
              <a:latin typeface="Inter"/>
              <a:ea typeface="Inter"/>
              <a:cs typeface="Inter"/>
              <a:sym typeface="Inter"/>
            </a:endParaRPr>
          </a:p>
          <a:p>
            <a:pPr indent="457200" lvl="0" marL="0" rtl="0" algn="just">
              <a:lnSpc>
                <a:spcPct val="115000"/>
              </a:lnSpc>
              <a:spcBef>
                <a:spcPts val="0"/>
              </a:spcBef>
              <a:spcAft>
                <a:spcPts val="0"/>
              </a:spcAft>
              <a:buClr>
                <a:schemeClr val="dk1"/>
              </a:buClr>
              <a:buSzPts val="1100"/>
              <a:buFont typeface="Arial"/>
              <a:buNone/>
            </a:pPr>
            <a:r>
              <a:rPr lang="en-GB" sz="1200">
                <a:solidFill>
                  <a:srgbClr val="00395C"/>
                </a:solidFill>
                <a:highlight>
                  <a:schemeClr val="lt1"/>
                </a:highlight>
                <a:latin typeface="Inter"/>
                <a:ea typeface="Inter"/>
                <a:cs typeface="Inter"/>
                <a:sym typeface="Inter"/>
              </a:rPr>
              <a:t>The Picus Manager can be installed on the specified supported distributions. This document describes the relevant steps to install the Picus Manager on a CentOS 7 Minimal system</a:t>
            </a:r>
            <a:r>
              <a:rPr lang="en-GB" sz="1000">
                <a:solidFill>
                  <a:srgbClr val="00395C"/>
                </a:solidFill>
                <a:latin typeface="Inter"/>
                <a:ea typeface="Inter"/>
                <a:cs typeface="Inter"/>
                <a:sym typeface="Inter"/>
              </a:rPr>
              <a:t>.</a:t>
            </a:r>
            <a:endParaRPr sz="1200">
              <a:solidFill>
                <a:srgbClr val="00395C"/>
              </a:solidFill>
              <a:highlight>
                <a:schemeClr val="lt1"/>
              </a:highlight>
              <a:latin typeface="Inter"/>
              <a:ea typeface="Inter"/>
              <a:cs typeface="Inter"/>
              <a:sym typeface="Inter"/>
            </a:endParaRPr>
          </a:p>
          <a:p>
            <a:pPr indent="457200" lvl="0" marL="0" rtl="0" algn="just">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Inter"/>
              <a:ea typeface="Inter"/>
              <a:cs typeface="Inter"/>
              <a:sym typeface="Inter"/>
            </a:endParaRPr>
          </a:p>
          <a:p>
            <a:pPr indent="457200" lvl="0" marL="0" rtl="0" algn="just">
              <a:lnSpc>
                <a:spcPct val="115000"/>
              </a:lnSpc>
              <a:spcBef>
                <a:spcPts val="0"/>
              </a:spcBef>
              <a:spcAft>
                <a:spcPts val="0"/>
              </a:spcAft>
              <a:buClr>
                <a:schemeClr val="dk1"/>
              </a:buClr>
              <a:buSzPts val="1100"/>
              <a:buFont typeface="Arial"/>
              <a:buNone/>
            </a:pPr>
            <a:r>
              <a:rPr lang="en-GB" sz="1200">
                <a:solidFill>
                  <a:srgbClr val="00395C"/>
                </a:solidFill>
                <a:highlight>
                  <a:schemeClr val="lt1"/>
                </a:highlight>
                <a:latin typeface="Inter"/>
                <a:ea typeface="Inter"/>
                <a:cs typeface="Inter"/>
                <a:sym typeface="Inter"/>
              </a:rPr>
              <a:t>Once the system with the specified requirements is ready, make sure to first update the current OS packages on the system. This operation requires the system to have Internet access.</a:t>
            </a:r>
            <a:endParaRPr sz="1200">
              <a:solidFill>
                <a:srgbClr val="00395C"/>
              </a:solidFill>
              <a:highlight>
                <a:schemeClr val="lt1"/>
              </a:highlight>
              <a:latin typeface="Inter"/>
              <a:ea typeface="Inter"/>
              <a:cs typeface="Inter"/>
              <a:sym typeface="Inter"/>
            </a:endParaRPr>
          </a:p>
          <a:p>
            <a:pPr indent="0" lvl="0" marL="457200" rtl="0" algn="just">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Inter"/>
              <a:ea typeface="Inter"/>
              <a:cs typeface="Inter"/>
              <a:sym typeface="Inter"/>
            </a:endParaRPr>
          </a:p>
          <a:p>
            <a:pPr indent="-304800" lvl="1" marL="628650" rtl="0" algn="just">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Log in to the Picus Manager system using a remote logging command-line tool or program with a user that has sudo privileges.</a:t>
            </a:r>
            <a:endParaRPr sz="1200">
              <a:solidFill>
                <a:srgbClr val="00395C"/>
              </a:solidFill>
              <a:latin typeface="Barlow"/>
              <a:ea typeface="Barlow"/>
              <a:cs typeface="Barlow"/>
              <a:sym typeface="Barlow"/>
            </a:endParaRPr>
          </a:p>
          <a:p>
            <a:pPr indent="-292100" lvl="1" marL="628650" rtl="0" algn="just">
              <a:lnSpc>
                <a:spcPct val="115000"/>
              </a:lnSpc>
              <a:spcBef>
                <a:spcPts val="0"/>
              </a:spcBef>
              <a:spcAft>
                <a:spcPts val="0"/>
              </a:spcAft>
              <a:buClr>
                <a:srgbClr val="00395C"/>
              </a:buClr>
              <a:buSzPts val="1000"/>
              <a:buFont typeface="Barlow"/>
              <a:buChar char="○"/>
            </a:pPr>
            <a:r>
              <a:rPr lang="en-GB" sz="1200">
                <a:solidFill>
                  <a:srgbClr val="00395C"/>
                </a:solidFill>
                <a:highlight>
                  <a:schemeClr val="lt1"/>
                </a:highlight>
                <a:latin typeface="Inter"/>
                <a:ea typeface="Inter"/>
                <a:cs typeface="Inter"/>
                <a:sym typeface="Inter"/>
              </a:rPr>
              <a:t>Run the following command in the command line interface.</a:t>
            </a:r>
            <a:endParaRPr sz="1200">
              <a:solidFill>
                <a:srgbClr val="00395C"/>
              </a:solidFill>
              <a:highlight>
                <a:schemeClr val="lt1"/>
              </a:highlight>
              <a:latin typeface="Inter"/>
              <a:ea typeface="Inter"/>
              <a:cs typeface="Inter"/>
              <a:sym typeface="Inter"/>
            </a:endParaRPr>
          </a:p>
          <a:p>
            <a:pPr indent="457200" lvl="0" marL="457200" rtl="0" algn="just">
              <a:lnSpc>
                <a:spcPct val="115000"/>
              </a:lnSpc>
              <a:spcBef>
                <a:spcPts val="0"/>
              </a:spcBef>
              <a:spcAft>
                <a:spcPts val="0"/>
              </a:spcAft>
              <a:buClr>
                <a:schemeClr val="dk1"/>
              </a:buClr>
              <a:buSzPts val="1100"/>
              <a:buFont typeface="Arial"/>
              <a:buNone/>
            </a:pPr>
            <a:r>
              <a:rPr b="1" lang="en-GB" sz="1100">
                <a:solidFill>
                  <a:srgbClr val="00395C"/>
                </a:solidFill>
                <a:highlight>
                  <a:schemeClr val="lt1"/>
                </a:highlight>
                <a:latin typeface="Courier New"/>
                <a:ea typeface="Courier New"/>
                <a:cs typeface="Courier New"/>
                <a:sym typeface="Courier New"/>
              </a:rPr>
              <a:t>[root@localhost ~]# </a:t>
            </a:r>
            <a:r>
              <a:rPr lang="en-GB" sz="1100">
                <a:solidFill>
                  <a:srgbClr val="00395C"/>
                </a:solidFill>
                <a:highlight>
                  <a:schemeClr val="lt1"/>
                </a:highlight>
                <a:latin typeface="Courier New"/>
                <a:ea typeface="Courier New"/>
                <a:cs typeface="Courier New"/>
                <a:sym typeface="Courier New"/>
              </a:rPr>
              <a:t>yum -y update</a:t>
            </a:r>
            <a:endParaRPr sz="1100">
              <a:solidFill>
                <a:srgbClr val="00395C"/>
              </a:solidFill>
              <a:highlight>
                <a:schemeClr val="lt1"/>
              </a:highlight>
              <a:latin typeface="Courier New"/>
              <a:ea typeface="Courier New"/>
              <a:cs typeface="Courier New"/>
              <a:sym typeface="Courier New"/>
            </a:endParaRPr>
          </a:p>
          <a:p>
            <a:pPr indent="-292100" lvl="1" marL="628650" rtl="0" algn="just">
              <a:lnSpc>
                <a:spcPct val="115000"/>
              </a:lnSpc>
              <a:spcBef>
                <a:spcPts val="0"/>
              </a:spcBef>
              <a:spcAft>
                <a:spcPts val="0"/>
              </a:spcAft>
              <a:buClr>
                <a:srgbClr val="00395C"/>
              </a:buClr>
              <a:buSzPts val="1000"/>
              <a:buFont typeface="Barlow"/>
              <a:buChar char="○"/>
            </a:pPr>
            <a:r>
              <a:rPr lang="en-GB" sz="1200">
                <a:solidFill>
                  <a:srgbClr val="00395C"/>
                </a:solidFill>
                <a:highlight>
                  <a:schemeClr val="lt1"/>
                </a:highlight>
                <a:latin typeface="Inter"/>
                <a:ea typeface="Inter"/>
                <a:cs typeface="Inter"/>
                <a:sym typeface="Inter"/>
              </a:rPr>
              <a:t>Run the following command</a:t>
            </a:r>
            <a:endParaRPr sz="1200">
              <a:solidFill>
                <a:srgbClr val="00395C"/>
              </a:solidFill>
              <a:highlight>
                <a:schemeClr val="lt1"/>
              </a:highlight>
              <a:latin typeface="Inter"/>
              <a:ea typeface="Inter"/>
              <a:cs typeface="Inter"/>
              <a:sym typeface="Inter"/>
            </a:endParaRPr>
          </a:p>
          <a:p>
            <a:pPr indent="0" lvl="0" marL="914400" rtl="0" algn="l">
              <a:lnSpc>
                <a:spcPct val="115000"/>
              </a:lnSpc>
              <a:spcBef>
                <a:spcPts val="0"/>
              </a:spcBef>
              <a:spcAft>
                <a:spcPts val="0"/>
              </a:spcAft>
              <a:buClr>
                <a:schemeClr val="dk1"/>
              </a:buClr>
              <a:buSzPts val="1100"/>
              <a:buFont typeface="Arial"/>
              <a:buNone/>
            </a:pPr>
            <a:r>
              <a:rPr b="1" lang="en-GB" sz="1100">
                <a:solidFill>
                  <a:srgbClr val="00395C"/>
                </a:solidFill>
                <a:highlight>
                  <a:schemeClr val="lt1"/>
                </a:highlight>
                <a:latin typeface="Courier New"/>
                <a:ea typeface="Courier New"/>
                <a:cs typeface="Courier New"/>
                <a:sym typeface="Courier New"/>
              </a:rPr>
              <a:t>[root@localhost~]# </a:t>
            </a:r>
            <a:r>
              <a:rPr lang="en-GB" sz="1100">
                <a:solidFill>
                  <a:srgbClr val="00395C"/>
                </a:solidFill>
                <a:highlight>
                  <a:schemeClr val="lt1"/>
                </a:highlight>
                <a:latin typeface="Courier New"/>
                <a:ea typeface="Courier New"/>
                <a:cs typeface="Courier New"/>
                <a:sym typeface="Courier New"/>
              </a:rPr>
              <a:t>bash -c "echo '1' &gt; /proc/sys/net/bridge/bridge-nf-call-iptables"</a:t>
            </a:r>
            <a:endParaRPr sz="1100">
              <a:solidFill>
                <a:srgbClr val="00395C"/>
              </a:solidFill>
              <a:highlight>
                <a:schemeClr val="lt1"/>
              </a:highlight>
              <a:latin typeface="Courier New"/>
              <a:ea typeface="Courier New"/>
              <a:cs typeface="Courier New"/>
              <a:sym typeface="Courier New"/>
            </a:endParaRPr>
          </a:p>
          <a:p>
            <a:pPr indent="-292100" lvl="1" marL="628650" rtl="0" algn="just">
              <a:lnSpc>
                <a:spcPct val="115000"/>
              </a:lnSpc>
              <a:spcBef>
                <a:spcPts val="0"/>
              </a:spcBef>
              <a:spcAft>
                <a:spcPts val="0"/>
              </a:spcAft>
              <a:buClr>
                <a:srgbClr val="00395C"/>
              </a:buClr>
              <a:buSzPts val="1000"/>
              <a:buFont typeface="Barlow"/>
              <a:buChar char="○"/>
            </a:pPr>
            <a:r>
              <a:rPr lang="en-GB" sz="1200">
                <a:solidFill>
                  <a:srgbClr val="00395C"/>
                </a:solidFill>
                <a:highlight>
                  <a:schemeClr val="lt1"/>
                </a:highlight>
                <a:latin typeface="Inter"/>
                <a:ea typeface="Inter"/>
                <a:cs typeface="Inter"/>
                <a:sym typeface="Inter"/>
              </a:rPr>
              <a:t>Run the following command to reboot the system and boot into the updated system.</a:t>
            </a:r>
            <a:endParaRPr sz="1200">
              <a:solidFill>
                <a:srgbClr val="00395C"/>
              </a:solidFill>
              <a:highlight>
                <a:schemeClr val="lt1"/>
              </a:highlight>
              <a:latin typeface="Inter"/>
              <a:ea typeface="Inter"/>
              <a:cs typeface="Inter"/>
              <a:sym typeface="Inter"/>
            </a:endParaRPr>
          </a:p>
          <a:p>
            <a:pPr indent="457200" lvl="0" marL="457200" rtl="0" algn="just">
              <a:lnSpc>
                <a:spcPct val="115000"/>
              </a:lnSpc>
              <a:spcBef>
                <a:spcPts val="0"/>
              </a:spcBef>
              <a:spcAft>
                <a:spcPts val="0"/>
              </a:spcAft>
              <a:buClr>
                <a:schemeClr val="dk1"/>
              </a:buClr>
              <a:buSzPts val="1100"/>
              <a:buFont typeface="Arial"/>
              <a:buNone/>
            </a:pPr>
            <a:r>
              <a:rPr b="1" lang="en-GB" sz="1100">
                <a:solidFill>
                  <a:srgbClr val="00395C"/>
                </a:solidFill>
                <a:highlight>
                  <a:schemeClr val="lt1"/>
                </a:highlight>
                <a:latin typeface="Courier New"/>
                <a:ea typeface="Courier New"/>
                <a:cs typeface="Courier New"/>
                <a:sym typeface="Courier New"/>
              </a:rPr>
              <a:t>[root@localhost ~]# </a:t>
            </a:r>
            <a:r>
              <a:rPr lang="en-GB" sz="1100">
                <a:solidFill>
                  <a:srgbClr val="00395C"/>
                </a:solidFill>
                <a:highlight>
                  <a:schemeClr val="lt1"/>
                </a:highlight>
                <a:latin typeface="Courier New"/>
                <a:ea typeface="Courier New"/>
                <a:cs typeface="Courier New"/>
                <a:sym typeface="Courier New"/>
              </a:rPr>
              <a:t>reboot</a:t>
            </a:r>
            <a:endParaRPr sz="1100">
              <a:solidFill>
                <a:srgbClr val="00395C"/>
              </a:solidFill>
              <a:highlight>
                <a:schemeClr val="lt1"/>
              </a:highlight>
              <a:latin typeface="Courier New"/>
              <a:ea typeface="Courier New"/>
              <a:cs typeface="Courier New"/>
              <a:sym typeface="Courier New"/>
            </a:endParaRPr>
          </a:p>
          <a:p>
            <a:pPr indent="-304800" lvl="0" marL="457200" rtl="0" algn="just">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Run the following command to download the latest installation folder. It prompts you to enter the host password for the user “picususer”. Consult with the service provider or Picus Sales Manager to learn the password.</a:t>
            </a:r>
            <a:endParaRPr sz="1200">
              <a:solidFill>
                <a:srgbClr val="00395C"/>
              </a:solidFill>
              <a:highlight>
                <a:schemeClr val="lt1"/>
              </a:highlight>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Inter"/>
              <a:ea typeface="Inter"/>
              <a:cs typeface="Inter"/>
              <a:sym typeface="Inter"/>
            </a:endParaRPr>
          </a:p>
          <a:p>
            <a:pPr indent="0" lvl="0" marL="914400" rtl="0" algn="l">
              <a:lnSpc>
                <a:spcPct val="115000"/>
              </a:lnSpc>
              <a:spcBef>
                <a:spcPts val="0"/>
              </a:spcBef>
              <a:spcAft>
                <a:spcPts val="0"/>
              </a:spcAft>
              <a:buClr>
                <a:schemeClr val="dk1"/>
              </a:buClr>
              <a:buSzPts val="1100"/>
              <a:buFont typeface="Arial"/>
              <a:buNone/>
            </a:pPr>
            <a:r>
              <a:rPr b="1" lang="en-GB" sz="1100">
                <a:solidFill>
                  <a:srgbClr val="00395C"/>
                </a:solidFill>
                <a:highlight>
                  <a:schemeClr val="lt1"/>
                </a:highlight>
                <a:latin typeface="Courier New"/>
                <a:ea typeface="Courier New"/>
                <a:cs typeface="Courier New"/>
                <a:sym typeface="Courier New"/>
              </a:rPr>
              <a:t>[root@localhost~]# </a:t>
            </a:r>
            <a:r>
              <a:rPr lang="en-GB" sz="1100">
                <a:solidFill>
                  <a:srgbClr val="00395C"/>
                </a:solidFill>
                <a:highlight>
                  <a:schemeClr val="lt1"/>
                </a:highlight>
                <a:latin typeface="Courier New"/>
                <a:ea typeface="Courier New"/>
                <a:cs typeface="Courier New"/>
                <a:sym typeface="Courier New"/>
              </a:rPr>
              <a:t>curl -kL https://dl.picus.io/onprem-resources/latest.txz -o Picus_OnPrem_Manager.txz --user picususer</a:t>
            </a:r>
            <a:endParaRPr sz="1100">
              <a:solidFill>
                <a:srgbClr val="00395C"/>
              </a:solidFill>
              <a:highlight>
                <a:schemeClr val="lt1"/>
              </a:highlight>
              <a:latin typeface="Courier New"/>
              <a:ea typeface="Courier New"/>
              <a:cs typeface="Courier New"/>
              <a:sym typeface="Courier New"/>
            </a:endParaRPr>
          </a:p>
          <a:p>
            <a:pPr indent="-292100" lvl="0" marL="457200" rtl="0" algn="just">
              <a:lnSpc>
                <a:spcPct val="115000"/>
              </a:lnSpc>
              <a:spcBef>
                <a:spcPts val="0"/>
              </a:spcBef>
              <a:spcAft>
                <a:spcPts val="0"/>
              </a:spcAft>
              <a:buClr>
                <a:srgbClr val="00395C"/>
              </a:buClr>
              <a:buSzPts val="1000"/>
              <a:buFont typeface="Inter"/>
              <a:buChar char="●"/>
            </a:pPr>
            <a:r>
              <a:rPr lang="en-GB" sz="1200">
                <a:solidFill>
                  <a:srgbClr val="00395C"/>
                </a:solidFill>
                <a:highlight>
                  <a:schemeClr val="lt1"/>
                </a:highlight>
                <a:latin typeface="Inter"/>
                <a:ea typeface="Inter"/>
                <a:cs typeface="Inter"/>
                <a:sym typeface="Inter"/>
              </a:rPr>
              <a:t>Run the following command to extract the compressed and downloaded file Picus_OnPrem_Manager.txz </a:t>
            </a:r>
            <a:endParaRPr sz="1200">
              <a:solidFill>
                <a:srgbClr val="00395C"/>
              </a:solidFill>
              <a:highlight>
                <a:schemeClr val="lt1"/>
              </a:highlight>
              <a:latin typeface="Inter"/>
              <a:ea typeface="Inter"/>
              <a:cs typeface="Inter"/>
              <a:sym typeface="Inter"/>
            </a:endParaRPr>
          </a:p>
          <a:p>
            <a:pPr indent="0" lvl="0" marL="457200" rtl="0" algn="just">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Inter"/>
              <a:ea typeface="Inter"/>
              <a:cs typeface="Inter"/>
              <a:sym typeface="Inter"/>
            </a:endParaRPr>
          </a:p>
          <a:p>
            <a:pPr indent="457200" lvl="0" marL="457200" rtl="0" algn="just">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Courier New"/>
                <a:ea typeface="Courier New"/>
                <a:cs typeface="Courier New"/>
                <a:sym typeface="Courier New"/>
              </a:rPr>
              <a:t>[root@localhost~]# </a:t>
            </a:r>
            <a:r>
              <a:rPr lang="en-GB" sz="1200">
                <a:solidFill>
                  <a:srgbClr val="00395C"/>
                </a:solidFill>
                <a:highlight>
                  <a:schemeClr val="lt1"/>
                </a:highlight>
                <a:latin typeface="Courier New"/>
                <a:ea typeface="Courier New"/>
                <a:cs typeface="Courier New"/>
                <a:sym typeface="Courier New"/>
              </a:rPr>
              <a:t>tar -xvf Picus_OnPrem_Manager.txz</a:t>
            </a:r>
            <a:endParaRPr sz="1200">
              <a:solidFill>
                <a:srgbClr val="00395C"/>
              </a:solidFill>
              <a:highlight>
                <a:schemeClr val="lt1"/>
              </a:highlight>
              <a:latin typeface="Courier New"/>
              <a:ea typeface="Courier New"/>
              <a:cs typeface="Courier New"/>
              <a:sym typeface="Courier New"/>
            </a:endParaRPr>
          </a:p>
          <a:p>
            <a:pPr indent="-292100" lvl="0" marL="457200" rtl="0" algn="just">
              <a:lnSpc>
                <a:spcPct val="115000"/>
              </a:lnSpc>
              <a:spcBef>
                <a:spcPts val="0"/>
              </a:spcBef>
              <a:spcAft>
                <a:spcPts val="0"/>
              </a:spcAft>
              <a:buClr>
                <a:srgbClr val="00395C"/>
              </a:buClr>
              <a:buSzPts val="1000"/>
              <a:buFont typeface="Inter"/>
              <a:buChar char="●"/>
            </a:pPr>
            <a:r>
              <a:rPr lang="en-GB" sz="1200">
                <a:solidFill>
                  <a:srgbClr val="00395C"/>
                </a:solidFill>
                <a:highlight>
                  <a:schemeClr val="lt1"/>
                </a:highlight>
                <a:latin typeface="Inter"/>
                <a:ea typeface="Inter"/>
                <a:cs typeface="Inter"/>
                <a:sym typeface="Inter"/>
              </a:rPr>
              <a:t>Run the following command to install the Picus Manager. Make sure to change the X.X.X.X with the system IP address. </a:t>
            </a:r>
            <a:endParaRPr sz="1200">
              <a:solidFill>
                <a:srgbClr val="00395C"/>
              </a:solidFill>
              <a:highlight>
                <a:schemeClr val="lt1"/>
              </a:highlight>
              <a:latin typeface="Inter"/>
              <a:ea typeface="Inter"/>
              <a:cs typeface="Inter"/>
              <a:sym typeface="Inter"/>
            </a:endParaRPr>
          </a:p>
          <a:p>
            <a:pPr indent="0" lvl="0" marL="457200" rtl="0" algn="just">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Inter"/>
              <a:ea typeface="Inter"/>
              <a:cs typeface="Inter"/>
              <a:sym typeface="Inter"/>
            </a:endParaRPr>
          </a:p>
          <a:p>
            <a:pPr indent="0" lvl="0" marL="914400" rtl="0" algn="l">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Courier New"/>
                <a:ea typeface="Courier New"/>
                <a:cs typeface="Courier New"/>
                <a:sym typeface="Courier New"/>
              </a:rPr>
              <a:t>[root@localhost~]# </a:t>
            </a:r>
            <a:r>
              <a:rPr lang="en-GB" sz="1200">
                <a:solidFill>
                  <a:srgbClr val="00395C"/>
                </a:solidFill>
                <a:highlight>
                  <a:schemeClr val="lt1"/>
                </a:highlight>
                <a:latin typeface="Courier New"/>
                <a:ea typeface="Courier New"/>
                <a:cs typeface="Courier New"/>
                <a:sym typeface="Courier New"/>
              </a:rPr>
              <a:t>./install-picus.sh --host-ip-address X.X.X.X --install-deps --license-key &lt;LICENSE_KEY&gt;</a:t>
            </a:r>
            <a:endParaRPr sz="1200">
              <a:solidFill>
                <a:srgbClr val="00395C"/>
              </a:solidFill>
              <a:highlight>
                <a:schemeClr val="lt1"/>
              </a:highlight>
              <a:latin typeface="Courier New"/>
              <a:ea typeface="Courier New"/>
              <a:cs typeface="Courier New"/>
              <a:sym typeface="Courier New"/>
            </a:endParaRPr>
          </a:p>
          <a:p>
            <a:pPr indent="457200" lvl="0" marL="457200" rtl="0" algn="just">
              <a:lnSpc>
                <a:spcPct val="115000"/>
              </a:lnSpc>
              <a:spcBef>
                <a:spcPts val="0"/>
              </a:spcBef>
              <a:spcAft>
                <a:spcPts val="0"/>
              </a:spcAft>
              <a:buClr>
                <a:schemeClr val="dk1"/>
              </a:buClr>
              <a:buSzPts val="1100"/>
              <a:buFont typeface="Arial"/>
              <a:buNone/>
            </a:pPr>
            <a:r>
              <a:t/>
            </a:r>
            <a:endParaRPr b="1" sz="1200">
              <a:solidFill>
                <a:srgbClr val="00395C"/>
              </a:solidFill>
              <a:highlight>
                <a:schemeClr val="lt1"/>
              </a:highlight>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1508288" y="11642873"/>
            <a:ext cx="5534025" cy="779675"/>
          </a:xfrm>
          <a:prstGeom prst="rect">
            <a:avLst/>
          </a:prstGeom>
          <a:noFill/>
          <a:ln>
            <a:noFill/>
          </a:ln>
        </p:spPr>
      </p:pic>
      <p:sp>
        <p:nvSpPr>
          <p:cNvPr id="116" name="Google Shape;116;p21"/>
          <p:cNvSpPr txBox="1"/>
          <p:nvPr/>
        </p:nvSpPr>
        <p:spPr>
          <a:xfrm>
            <a:off x="998100" y="590550"/>
            <a:ext cx="5955300" cy="39804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00395C"/>
              </a:buClr>
              <a:buSzPts val="1000"/>
              <a:buFont typeface="Inter"/>
              <a:buChar char="●"/>
            </a:pPr>
            <a:r>
              <a:rPr lang="en-GB" sz="1200">
                <a:solidFill>
                  <a:srgbClr val="00395C"/>
                </a:solidFill>
                <a:highlight>
                  <a:schemeClr val="lt1"/>
                </a:highlight>
                <a:latin typeface="Inter"/>
                <a:ea typeface="Inter"/>
                <a:cs typeface="Inter"/>
                <a:sym typeface="Inter"/>
              </a:rPr>
              <a:t>There are some optional flags you can use. These are:</a:t>
            </a:r>
            <a:endParaRPr sz="1200">
              <a:solidFill>
                <a:srgbClr val="00395C"/>
              </a:solidFill>
              <a:highlight>
                <a:schemeClr val="lt1"/>
              </a:highlight>
              <a:latin typeface="Inter"/>
              <a:ea typeface="Inter"/>
              <a:cs typeface="Inter"/>
              <a:sym typeface="Inter"/>
            </a:endParaRPr>
          </a:p>
          <a:p>
            <a:pPr indent="-292100" lvl="1" marL="914400" rtl="0" algn="l">
              <a:lnSpc>
                <a:spcPct val="115000"/>
              </a:lnSpc>
              <a:spcBef>
                <a:spcPts val="0"/>
              </a:spcBef>
              <a:spcAft>
                <a:spcPts val="0"/>
              </a:spcAft>
              <a:buClr>
                <a:srgbClr val="00395C"/>
              </a:buClr>
              <a:buSzPts val="1000"/>
              <a:buFont typeface="Inter"/>
              <a:buChar char="○"/>
            </a:pPr>
            <a:r>
              <a:rPr b="1" lang="en-GB" sz="1200">
                <a:solidFill>
                  <a:srgbClr val="00395C"/>
                </a:solidFill>
                <a:highlight>
                  <a:schemeClr val="lt1"/>
                </a:highlight>
                <a:latin typeface="Inter"/>
                <a:ea typeface="Inter"/>
                <a:cs typeface="Inter"/>
                <a:sym typeface="Inter"/>
              </a:rPr>
              <a:t>--domain-name:</a:t>
            </a:r>
            <a:r>
              <a:rPr lang="en-GB" sz="1200">
                <a:solidFill>
                  <a:srgbClr val="00395C"/>
                </a:solidFill>
                <a:highlight>
                  <a:schemeClr val="lt1"/>
                </a:highlight>
                <a:latin typeface="Inter"/>
                <a:ea typeface="Inter"/>
                <a:cs typeface="Inter"/>
                <a:sym typeface="Inter"/>
              </a:rPr>
              <a:t> You should use this flag if you want to use the domain name instead of the IP address to access the Picus Manager</a:t>
            </a:r>
            <a:endParaRPr sz="1200">
              <a:solidFill>
                <a:srgbClr val="00395C"/>
              </a:solidFill>
              <a:highlight>
                <a:schemeClr val="lt1"/>
              </a:highlight>
              <a:latin typeface="Inter"/>
              <a:ea typeface="Inter"/>
              <a:cs typeface="Inter"/>
              <a:sym typeface="Inter"/>
            </a:endParaRPr>
          </a:p>
          <a:p>
            <a:pPr indent="0" lvl="0" marL="914400" rtl="0" algn="l">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Inter"/>
              <a:ea typeface="Inter"/>
              <a:cs typeface="Inter"/>
              <a:sym typeface="Inter"/>
            </a:endParaRPr>
          </a:p>
          <a:p>
            <a:pPr indent="0" lvl="0" marL="914400" rtl="0" algn="l">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Inter"/>
                <a:ea typeface="Inter"/>
                <a:cs typeface="Inter"/>
                <a:sym typeface="Inter"/>
              </a:rPr>
              <a:t>Usage:</a:t>
            </a:r>
            <a:r>
              <a:rPr lang="en-GB" sz="1200">
                <a:solidFill>
                  <a:srgbClr val="00395C"/>
                </a:solidFill>
                <a:highlight>
                  <a:schemeClr val="lt1"/>
                </a:highlight>
                <a:latin typeface="Inter"/>
                <a:ea typeface="Inter"/>
                <a:cs typeface="Inter"/>
                <a:sym typeface="Inter"/>
              </a:rPr>
              <a:t> </a:t>
            </a:r>
            <a:r>
              <a:rPr lang="en-GB" sz="1200">
                <a:solidFill>
                  <a:srgbClr val="00395C"/>
                </a:solidFill>
                <a:highlight>
                  <a:schemeClr val="lt1"/>
                </a:highlight>
                <a:latin typeface="Courier New"/>
                <a:ea typeface="Courier New"/>
                <a:cs typeface="Courier New"/>
                <a:sym typeface="Courier New"/>
              </a:rPr>
              <a:t>--domain-name mypicusmanager.io</a:t>
            </a:r>
            <a:endParaRPr sz="1200">
              <a:solidFill>
                <a:srgbClr val="00395C"/>
              </a:solidFill>
              <a:highlight>
                <a:schemeClr val="lt1"/>
              </a:highlight>
              <a:latin typeface="Courier New"/>
              <a:ea typeface="Courier New"/>
              <a:cs typeface="Courier New"/>
              <a:sym typeface="Courier New"/>
            </a:endParaRPr>
          </a:p>
          <a:p>
            <a:pPr indent="-304800" lvl="1" marL="914400" rtl="0" algn="l">
              <a:lnSpc>
                <a:spcPct val="115000"/>
              </a:lnSpc>
              <a:spcBef>
                <a:spcPts val="0"/>
              </a:spcBef>
              <a:spcAft>
                <a:spcPts val="0"/>
              </a:spcAft>
              <a:buClr>
                <a:srgbClr val="00395C"/>
              </a:buClr>
              <a:buSzPts val="1200"/>
              <a:buFont typeface="Inter"/>
              <a:buChar char="○"/>
            </a:pPr>
            <a:r>
              <a:rPr b="1" lang="en-GB" sz="1200">
                <a:solidFill>
                  <a:srgbClr val="172B4D"/>
                </a:solidFill>
                <a:highlight>
                  <a:schemeClr val="lt1"/>
                </a:highlight>
                <a:latin typeface="Inter"/>
                <a:ea typeface="Inter"/>
                <a:cs typeface="Inter"/>
                <a:sym typeface="Inter"/>
              </a:rPr>
              <a:t>--custom-ssl-path: </a:t>
            </a:r>
            <a:r>
              <a:rPr lang="en-GB" sz="1200">
                <a:solidFill>
                  <a:srgbClr val="172B4D"/>
                </a:solidFill>
                <a:highlight>
                  <a:schemeClr val="lt1"/>
                </a:highlight>
                <a:latin typeface="Inter"/>
                <a:ea typeface="Inter"/>
                <a:cs typeface="Inter"/>
                <a:sym typeface="Inter"/>
              </a:rPr>
              <a:t>You can use this flag if you want to use your custom SSL certificate. You should specify the </a:t>
            </a:r>
            <a:r>
              <a:rPr b="1" lang="en-GB" sz="1200">
                <a:solidFill>
                  <a:srgbClr val="172B4D"/>
                </a:solidFill>
                <a:highlight>
                  <a:schemeClr val="lt1"/>
                </a:highlight>
                <a:latin typeface="Inter"/>
                <a:ea typeface="Inter"/>
                <a:cs typeface="Inter"/>
                <a:sym typeface="Inter"/>
              </a:rPr>
              <a:t>absolute path</a:t>
            </a:r>
            <a:r>
              <a:rPr lang="en-GB" sz="1200">
                <a:solidFill>
                  <a:srgbClr val="172B4D"/>
                </a:solidFill>
                <a:highlight>
                  <a:schemeClr val="lt1"/>
                </a:highlight>
                <a:latin typeface="Inter"/>
                <a:ea typeface="Inter"/>
                <a:cs typeface="Inter"/>
                <a:sym typeface="Inter"/>
              </a:rPr>
              <a:t> of the certificate and key. The certificate must be named </a:t>
            </a:r>
            <a:r>
              <a:rPr b="1" lang="en-GB" sz="1200">
                <a:solidFill>
                  <a:srgbClr val="172B4D"/>
                </a:solidFill>
                <a:highlight>
                  <a:schemeClr val="lt1"/>
                </a:highlight>
                <a:latin typeface="Inter"/>
                <a:ea typeface="Inter"/>
                <a:cs typeface="Inter"/>
                <a:sym typeface="Inter"/>
              </a:rPr>
              <a:t>server.crt</a:t>
            </a:r>
            <a:r>
              <a:rPr lang="en-GB" sz="1200">
                <a:solidFill>
                  <a:srgbClr val="172B4D"/>
                </a:solidFill>
                <a:highlight>
                  <a:schemeClr val="lt1"/>
                </a:highlight>
                <a:latin typeface="Inter"/>
                <a:ea typeface="Inter"/>
                <a:cs typeface="Inter"/>
                <a:sym typeface="Inter"/>
              </a:rPr>
              <a:t> and the key must be named </a:t>
            </a:r>
            <a:r>
              <a:rPr b="1" lang="en-GB" sz="1200">
                <a:solidFill>
                  <a:srgbClr val="172B4D"/>
                </a:solidFill>
                <a:highlight>
                  <a:schemeClr val="lt1"/>
                </a:highlight>
                <a:latin typeface="Inter"/>
                <a:ea typeface="Inter"/>
                <a:cs typeface="Inter"/>
                <a:sym typeface="Inter"/>
              </a:rPr>
              <a:t>key.pem</a:t>
            </a:r>
            <a:endParaRPr b="1" sz="1200">
              <a:solidFill>
                <a:srgbClr val="172B4D"/>
              </a:solidFill>
              <a:highlight>
                <a:schemeClr val="lt1"/>
              </a:highlight>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172B4D"/>
              </a:solidFill>
              <a:highlight>
                <a:schemeClr val="lt1"/>
              </a:highlight>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rPr b="1" lang="en-GB" sz="1200">
                <a:solidFill>
                  <a:srgbClr val="172B4D"/>
                </a:solidFill>
                <a:highlight>
                  <a:schemeClr val="lt1"/>
                </a:highlight>
                <a:latin typeface="Inter"/>
                <a:ea typeface="Inter"/>
                <a:cs typeface="Inter"/>
                <a:sym typeface="Inter"/>
              </a:rPr>
              <a:t>		Usage: </a:t>
            </a:r>
            <a:r>
              <a:rPr lang="en-GB" sz="1200">
                <a:solidFill>
                  <a:srgbClr val="172B4D"/>
                </a:solidFill>
                <a:highlight>
                  <a:schemeClr val="lt1"/>
                </a:highlight>
                <a:latin typeface="Courier New"/>
                <a:ea typeface="Courier New"/>
                <a:cs typeface="Courier New"/>
                <a:sym typeface="Courier New"/>
              </a:rPr>
              <a:t>--custom-ssl-path “/root”</a:t>
            </a:r>
            <a:endParaRPr sz="1200">
              <a:solidFill>
                <a:srgbClr val="172B4D"/>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Courier New"/>
              <a:ea typeface="Courier New"/>
              <a:cs typeface="Courier New"/>
              <a:sym typeface="Courier New"/>
            </a:endParaRPr>
          </a:p>
          <a:p>
            <a:pPr indent="-292100" lvl="0" marL="457200" rtl="0" algn="just">
              <a:lnSpc>
                <a:spcPct val="115000"/>
              </a:lnSpc>
              <a:spcBef>
                <a:spcPts val="0"/>
              </a:spcBef>
              <a:spcAft>
                <a:spcPts val="0"/>
              </a:spcAft>
              <a:buClr>
                <a:srgbClr val="00395C"/>
              </a:buClr>
              <a:buSzPts val="1000"/>
              <a:buFont typeface="Inter"/>
              <a:buChar char="●"/>
            </a:pPr>
            <a:r>
              <a:rPr lang="en-GB" sz="1200">
                <a:solidFill>
                  <a:srgbClr val="00395C"/>
                </a:solidFill>
                <a:highlight>
                  <a:schemeClr val="lt1"/>
                </a:highlight>
                <a:latin typeface="Inter"/>
                <a:ea typeface="Inter"/>
                <a:cs typeface="Inter"/>
                <a:sym typeface="Inter"/>
              </a:rPr>
              <a:t>Once the installation is complete, the web console will be available at https://</a:t>
            </a:r>
            <a:r>
              <a:rPr b="1" lang="en-GB" sz="1100">
                <a:solidFill>
                  <a:srgbClr val="00395C"/>
                </a:solidFill>
                <a:highlight>
                  <a:schemeClr val="lt1"/>
                </a:highlight>
                <a:latin typeface="Inter"/>
                <a:ea typeface="Inter"/>
                <a:cs typeface="Inter"/>
                <a:sym typeface="Inter"/>
              </a:rPr>
              <a:t>&lt;Manager_IP</a:t>
            </a:r>
            <a:r>
              <a:rPr b="1" lang="en-GB" sz="1200">
                <a:solidFill>
                  <a:srgbClr val="00395C"/>
                </a:solidFill>
                <a:highlight>
                  <a:schemeClr val="lt1"/>
                </a:highlight>
                <a:latin typeface="Inter"/>
                <a:ea typeface="Inter"/>
                <a:cs typeface="Inter"/>
                <a:sym typeface="Inter"/>
              </a:rPr>
              <a:t>&gt;</a:t>
            </a:r>
            <a:r>
              <a:rPr lang="en-GB" sz="1200">
                <a:solidFill>
                  <a:srgbClr val="00395C"/>
                </a:solidFill>
                <a:highlight>
                  <a:schemeClr val="lt1"/>
                </a:highlight>
                <a:latin typeface="Inter"/>
                <a:ea typeface="Inter"/>
                <a:cs typeface="Inter"/>
                <a:sym typeface="Inter"/>
              </a:rPr>
              <a:t> </a:t>
            </a:r>
            <a:endParaRPr sz="1200">
              <a:solidFill>
                <a:srgbClr val="00395C"/>
              </a:solidFill>
              <a:highlight>
                <a:schemeClr val="lt1"/>
              </a:highlight>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00395C"/>
              </a:solidFill>
              <a:highlight>
                <a:schemeClr val="lt1"/>
              </a:highlight>
              <a:latin typeface="Inter"/>
              <a:ea typeface="Inter"/>
              <a:cs typeface="Inter"/>
              <a:sym typeface="Inter"/>
            </a:endParaRPr>
          </a:p>
          <a:p>
            <a:pPr indent="457200" lvl="0" marL="0" rtl="0" algn="just">
              <a:lnSpc>
                <a:spcPct val="115000"/>
              </a:lnSpc>
              <a:spcBef>
                <a:spcPts val="0"/>
              </a:spcBef>
              <a:spcAft>
                <a:spcPts val="0"/>
              </a:spcAft>
              <a:buClr>
                <a:schemeClr val="dk1"/>
              </a:buClr>
              <a:buSzPts val="1100"/>
              <a:buFont typeface="Arial"/>
              <a:buNone/>
            </a:pPr>
            <a:r>
              <a:rPr lang="en-GB" sz="1200">
                <a:solidFill>
                  <a:srgbClr val="00395C"/>
                </a:solidFill>
                <a:highlight>
                  <a:schemeClr val="lt1"/>
                </a:highlight>
                <a:latin typeface="Inter"/>
                <a:ea typeface="Inter"/>
                <a:cs typeface="Inter"/>
                <a:sym typeface="Inter"/>
              </a:rPr>
              <a:t>Default user login credentials are as follows.</a:t>
            </a:r>
            <a:endParaRPr b="1" sz="1200">
              <a:solidFill>
                <a:srgbClr val="00395C"/>
              </a:solidFill>
              <a:highlight>
                <a:schemeClr val="lt1"/>
              </a:highlight>
              <a:latin typeface="Inter"/>
              <a:ea typeface="Inter"/>
              <a:cs typeface="Inter"/>
              <a:sym typeface="Inter"/>
            </a:endParaRPr>
          </a:p>
        </p:txBody>
      </p:sp>
      <p:pic>
        <p:nvPicPr>
          <p:cNvPr id="117" name="Google Shape;117;p21"/>
          <p:cNvPicPr preferRelativeResize="0"/>
          <p:nvPr/>
        </p:nvPicPr>
        <p:blipFill>
          <a:blip r:embed="rId3">
            <a:alphaModFix/>
          </a:blip>
          <a:stretch>
            <a:fillRect/>
          </a:stretch>
        </p:blipFill>
        <p:spPr>
          <a:xfrm>
            <a:off x="1208738" y="4570948"/>
            <a:ext cx="5534025" cy="77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p:nvPr/>
        </p:nvSpPr>
        <p:spPr>
          <a:xfrm>
            <a:off x="723900" y="609602"/>
            <a:ext cx="38100" cy="543000"/>
          </a:xfrm>
          <a:prstGeom prst="rect">
            <a:avLst/>
          </a:prstGeom>
          <a:solidFill>
            <a:srgbClr val="D80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60059"/>
              </a:solidFill>
            </a:endParaRPr>
          </a:p>
        </p:txBody>
      </p:sp>
      <p:sp>
        <p:nvSpPr>
          <p:cNvPr id="123" name="Google Shape;123;p22"/>
          <p:cNvSpPr txBox="1"/>
          <p:nvPr/>
        </p:nvSpPr>
        <p:spPr>
          <a:xfrm>
            <a:off x="998100" y="590550"/>
            <a:ext cx="59553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sz="2400">
                <a:solidFill>
                  <a:srgbClr val="D60059"/>
                </a:solidFill>
                <a:latin typeface="Red Hat Display"/>
                <a:ea typeface="Red Hat Display"/>
                <a:cs typeface="Red Hat Display"/>
                <a:sym typeface="Red Hat Display"/>
              </a:rPr>
              <a:t>2. Agent Installation</a:t>
            </a:r>
            <a:endParaRPr b="1" sz="2400">
              <a:solidFill>
                <a:srgbClr val="D60059"/>
              </a:solidFill>
              <a:latin typeface="Red Hat Display"/>
              <a:ea typeface="Red Hat Display"/>
              <a:cs typeface="Red Hat Display"/>
              <a:sym typeface="Red Hat Display"/>
            </a:endParaRPr>
          </a:p>
        </p:txBody>
      </p:sp>
      <p:sp>
        <p:nvSpPr>
          <p:cNvPr id="124" name="Google Shape;124;p22"/>
          <p:cNvSpPr txBox="1"/>
          <p:nvPr/>
        </p:nvSpPr>
        <p:spPr>
          <a:xfrm>
            <a:off x="998100" y="1213850"/>
            <a:ext cx="56700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0395C"/>
              </a:buClr>
              <a:buSzPts val="1200"/>
              <a:buFont typeface="Inter"/>
              <a:buAutoNum type="alphaUcPeriod"/>
            </a:pPr>
            <a:r>
              <a:rPr lang="en-GB" sz="1200">
                <a:solidFill>
                  <a:srgbClr val="00395C"/>
                </a:solidFill>
                <a:highlight>
                  <a:schemeClr val="lt1"/>
                </a:highlight>
                <a:latin typeface="Inter"/>
                <a:ea typeface="Inter"/>
                <a:cs typeface="Inter"/>
                <a:sym typeface="Inter"/>
              </a:rPr>
              <a:t>Deploy a Windows Golden Image behind your security controls such as NGFW/WAF/IPS with the following minimum requirements stated in below table:</a:t>
            </a:r>
            <a:endParaRPr sz="1200">
              <a:solidFill>
                <a:srgbClr val="00395C"/>
              </a:solidFill>
              <a:highlight>
                <a:srgbClr val="FFFFFF"/>
              </a:highlight>
              <a:latin typeface="Inter"/>
              <a:ea typeface="Inter"/>
              <a:cs typeface="Inter"/>
              <a:sym typeface="Inter"/>
            </a:endParaRPr>
          </a:p>
        </p:txBody>
      </p:sp>
      <p:sp>
        <p:nvSpPr>
          <p:cNvPr id="125" name="Google Shape;125;p22"/>
          <p:cNvSpPr txBox="1"/>
          <p:nvPr/>
        </p:nvSpPr>
        <p:spPr>
          <a:xfrm>
            <a:off x="998100" y="3712705"/>
            <a:ext cx="5955300" cy="419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Inter"/>
                <a:ea typeface="Inter"/>
                <a:cs typeface="Inter"/>
                <a:sym typeface="Inter"/>
              </a:rPr>
              <a:t>B.</a:t>
            </a:r>
            <a:r>
              <a:rPr lang="en-GB" sz="1200">
                <a:solidFill>
                  <a:srgbClr val="00395C"/>
                </a:solidFill>
                <a:highlight>
                  <a:schemeClr val="lt1"/>
                </a:highlight>
                <a:latin typeface="Inter"/>
                <a:ea typeface="Inter"/>
                <a:cs typeface="Inter"/>
                <a:sym typeface="Inter"/>
              </a:rPr>
              <a:t>	Make sure that your Golden Image operating system has at least</a:t>
            </a:r>
            <a:br>
              <a:rPr lang="en-GB" sz="1200">
                <a:solidFill>
                  <a:srgbClr val="00395C"/>
                </a:solidFill>
                <a:highlight>
                  <a:schemeClr val="lt1"/>
                </a:highlight>
                <a:latin typeface="Inter"/>
                <a:ea typeface="Inter"/>
                <a:cs typeface="Inter"/>
                <a:sym typeface="Inter"/>
              </a:rPr>
            </a:br>
            <a:r>
              <a:rPr lang="en-GB" sz="1200">
                <a:solidFill>
                  <a:srgbClr val="00395C"/>
                </a:solidFill>
                <a:highlight>
                  <a:schemeClr val="lt1"/>
                </a:highlight>
                <a:latin typeface="Inter"/>
                <a:ea typeface="Inter"/>
                <a:cs typeface="Inter"/>
                <a:sym typeface="Inter"/>
              </a:rPr>
              <a:t>	.NET Framework 4.5.2.</a:t>
            </a:r>
            <a:endParaRPr sz="1200">
              <a:solidFill>
                <a:srgbClr val="00395C"/>
              </a:solidFill>
              <a:highlight>
                <a:schemeClr val="lt1"/>
              </a:highlight>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Inter"/>
                <a:ea typeface="Inter"/>
                <a:cs typeface="Inter"/>
                <a:sym typeface="Inter"/>
              </a:rPr>
              <a:t>C.</a:t>
            </a:r>
            <a:r>
              <a:rPr lang="en-GB" sz="1200">
                <a:solidFill>
                  <a:srgbClr val="00395C"/>
                </a:solidFill>
                <a:highlight>
                  <a:schemeClr val="lt1"/>
                </a:highlight>
                <a:latin typeface="Inter"/>
                <a:ea typeface="Inter"/>
                <a:cs typeface="Inter"/>
                <a:sym typeface="Inter"/>
              </a:rPr>
              <a:t>	Make sure that your Golden Image has the latest Windows updates.</a:t>
            </a:r>
            <a:endParaRPr sz="1200">
              <a:solidFill>
                <a:srgbClr val="00395C"/>
              </a:solidFill>
              <a:highlight>
                <a:schemeClr val="lt1"/>
              </a:highlight>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Inter"/>
                <a:ea typeface="Inter"/>
                <a:cs typeface="Inter"/>
                <a:sym typeface="Inter"/>
              </a:rPr>
              <a:t>D.</a:t>
            </a:r>
            <a:r>
              <a:rPr lang="en-GB" sz="1200">
                <a:solidFill>
                  <a:srgbClr val="00395C"/>
                </a:solidFill>
                <a:highlight>
                  <a:schemeClr val="lt1"/>
                </a:highlight>
                <a:latin typeface="Inter"/>
                <a:ea typeface="Inter"/>
                <a:cs typeface="Inter"/>
                <a:sym typeface="Inter"/>
              </a:rPr>
              <a:t>	Make sure that your Golden Image has endpoint security controls</a:t>
            </a:r>
            <a:br>
              <a:rPr lang="en-GB" sz="1200">
                <a:solidFill>
                  <a:srgbClr val="00395C"/>
                </a:solidFill>
                <a:highlight>
                  <a:schemeClr val="lt1"/>
                </a:highlight>
                <a:latin typeface="Inter"/>
                <a:ea typeface="Inter"/>
                <a:cs typeface="Inter"/>
                <a:sym typeface="Inter"/>
              </a:rPr>
            </a:br>
            <a:r>
              <a:rPr lang="en-GB" sz="1200">
                <a:solidFill>
                  <a:srgbClr val="00395C"/>
                </a:solidFill>
                <a:highlight>
                  <a:schemeClr val="lt1"/>
                </a:highlight>
                <a:latin typeface="Inter"/>
                <a:ea typeface="Inter"/>
                <a:cs typeface="Inter"/>
                <a:sym typeface="Inter"/>
              </a:rPr>
              <a:t>	( i.e. EPP/EDR ) deployed in the same fashion as your endpoints.</a:t>
            </a:r>
            <a:endParaRPr sz="1200">
              <a:solidFill>
                <a:srgbClr val="00395C"/>
              </a:solidFill>
              <a:highlight>
                <a:schemeClr val="lt1"/>
              </a:highlight>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Inter"/>
                <a:ea typeface="Inter"/>
                <a:cs typeface="Inter"/>
                <a:sym typeface="Inter"/>
              </a:rPr>
              <a:t>E</a:t>
            </a:r>
            <a:r>
              <a:rPr b="1" lang="en-GB" sz="1200">
                <a:solidFill>
                  <a:srgbClr val="00395C"/>
                </a:solidFill>
                <a:highlight>
                  <a:schemeClr val="lt1"/>
                </a:highlight>
                <a:latin typeface="Inter"/>
                <a:ea typeface="Inter"/>
                <a:cs typeface="Inter"/>
                <a:sym typeface="Inter"/>
              </a:rPr>
              <a:t>.	</a:t>
            </a:r>
            <a:r>
              <a:rPr lang="en-GB" sz="1200">
                <a:solidFill>
                  <a:srgbClr val="00395C"/>
                </a:solidFill>
                <a:highlight>
                  <a:schemeClr val="lt1"/>
                </a:highlight>
                <a:latin typeface="Inter"/>
                <a:ea typeface="Inter"/>
                <a:cs typeface="Inter"/>
                <a:sym typeface="Inter"/>
              </a:rPr>
              <a:t>For necessary User Permission follow the article in the support portal.</a:t>
            </a:r>
            <a:endParaRPr b="1" sz="1200">
              <a:solidFill>
                <a:srgbClr val="00395C"/>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Portable Agent</a:t>
            </a:r>
            <a:endParaRPr sz="1200">
              <a:solidFill>
                <a:srgbClr val="00395C"/>
              </a:solidFill>
              <a:highlight>
                <a:schemeClr val="lt1"/>
              </a:highlight>
              <a:latin typeface="Inter"/>
              <a:ea typeface="Inter"/>
              <a:cs typeface="Inter"/>
              <a:sym typeface="Inter"/>
            </a:endParaRPr>
          </a:p>
          <a:p>
            <a:pPr indent="0" lvl="0" marL="457200" rtl="0" algn="l">
              <a:lnSpc>
                <a:spcPct val="115000"/>
              </a:lnSpc>
              <a:spcBef>
                <a:spcPts val="0"/>
              </a:spcBef>
              <a:spcAft>
                <a:spcPts val="0"/>
              </a:spcAft>
              <a:buClr>
                <a:schemeClr val="dk1"/>
              </a:buClr>
              <a:buSzPts val="1100"/>
              <a:buFont typeface="Arial"/>
              <a:buNone/>
            </a:pPr>
            <a:r>
              <a:rPr lang="en-GB" sz="1200" u="sng">
                <a:solidFill>
                  <a:srgbClr val="005DBA"/>
                </a:solidFill>
                <a:highlight>
                  <a:schemeClr val="lt1"/>
                </a:highlight>
                <a:latin typeface="Inter"/>
                <a:ea typeface="Inter"/>
                <a:cs typeface="Inter"/>
                <a:sym typeface="Inter"/>
                <a:hlinkClick r:id="rId3">
                  <a:extLst>
                    <a:ext uri="{A12FA001-AC4F-418D-AE19-62706E023703}">
                      <ahyp:hlinkClr val="tx"/>
                    </a:ext>
                  </a:extLst>
                </a:hlinkClick>
              </a:rPr>
              <a:t>https://support.picussecurity.com/hc/en-us/articles/4414877067793</a:t>
            </a:r>
            <a:endParaRPr sz="1200">
              <a:solidFill>
                <a:srgbClr val="005DBA"/>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Installable Agent</a:t>
            </a:r>
            <a:r>
              <a:rPr b="1" lang="en-GB" sz="1200">
                <a:solidFill>
                  <a:srgbClr val="00395C"/>
                </a:solidFill>
                <a:highlight>
                  <a:schemeClr val="lt1"/>
                </a:highlight>
                <a:latin typeface="Inter"/>
                <a:ea typeface="Inter"/>
                <a:cs typeface="Inter"/>
                <a:sym typeface="Inter"/>
              </a:rPr>
              <a:t> </a:t>
            </a:r>
            <a:endParaRPr b="1" sz="1200">
              <a:solidFill>
                <a:srgbClr val="00395C"/>
              </a:solidFill>
              <a:highlight>
                <a:schemeClr val="lt1"/>
              </a:highlight>
              <a:latin typeface="Inter"/>
              <a:ea typeface="Inter"/>
              <a:cs typeface="Inter"/>
              <a:sym typeface="Inter"/>
            </a:endParaRPr>
          </a:p>
          <a:p>
            <a:pPr indent="0" lvl="0" marL="457200" rtl="0" algn="l">
              <a:lnSpc>
                <a:spcPct val="115000"/>
              </a:lnSpc>
              <a:spcBef>
                <a:spcPts val="0"/>
              </a:spcBef>
              <a:spcAft>
                <a:spcPts val="0"/>
              </a:spcAft>
              <a:buClr>
                <a:schemeClr val="dk1"/>
              </a:buClr>
              <a:buSzPts val="1100"/>
              <a:buFont typeface="Arial"/>
              <a:buNone/>
            </a:pPr>
            <a:r>
              <a:rPr lang="en-GB" sz="1200" u="sng">
                <a:solidFill>
                  <a:srgbClr val="005DBA"/>
                </a:solidFill>
                <a:highlight>
                  <a:schemeClr val="lt1"/>
                </a:highlight>
                <a:latin typeface="Inter"/>
                <a:ea typeface="Inter"/>
                <a:cs typeface="Inter"/>
                <a:sym typeface="Inter"/>
              </a:rPr>
              <a:t>https://support.picussecurity.com/hc/en-us/articles/6701695147421</a:t>
            </a:r>
            <a:endParaRPr sz="1200">
              <a:solidFill>
                <a:srgbClr val="005DBA"/>
              </a:solidFill>
              <a:highlight>
                <a:schemeClr val="lt1"/>
              </a:highlight>
              <a:latin typeface="Inter"/>
              <a:ea typeface="Inter"/>
              <a:cs typeface="Inter"/>
              <a:sym typeface="Inter"/>
            </a:endParaRPr>
          </a:p>
          <a:p>
            <a:pPr indent="0" lvl="0" marL="0" rtl="0" algn="l">
              <a:lnSpc>
                <a:spcPct val="115000"/>
              </a:lnSpc>
              <a:spcBef>
                <a:spcPts val="0"/>
              </a:spcBef>
              <a:spcAft>
                <a:spcPts val="0"/>
              </a:spcAft>
              <a:buNone/>
            </a:pPr>
            <a:r>
              <a:rPr b="1" lang="en-GB" sz="1200">
                <a:solidFill>
                  <a:srgbClr val="00395C"/>
                </a:solidFill>
                <a:highlight>
                  <a:schemeClr val="lt1"/>
                </a:highlight>
                <a:latin typeface="Inter"/>
                <a:ea typeface="Inter"/>
                <a:cs typeface="Inter"/>
                <a:sym typeface="Inter"/>
              </a:rPr>
              <a:t>F.</a:t>
            </a:r>
            <a:r>
              <a:rPr lang="en-GB" sz="1200">
                <a:solidFill>
                  <a:srgbClr val="00395C"/>
                </a:solidFill>
                <a:highlight>
                  <a:schemeClr val="lt1"/>
                </a:highlight>
                <a:latin typeface="Inter"/>
                <a:ea typeface="Inter"/>
                <a:cs typeface="Inter"/>
                <a:sym typeface="Inter"/>
              </a:rPr>
              <a:t>	If you choose to deploy portable agent create a Folder named “Picus” </a:t>
            </a:r>
            <a:endParaRPr sz="1200">
              <a:solidFill>
                <a:srgbClr val="00395C"/>
              </a:solidFill>
              <a:highlight>
                <a:schemeClr val="lt1"/>
              </a:highlight>
              <a:latin typeface="Inter"/>
              <a:ea typeface="Inter"/>
              <a:cs typeface="Inter"/>
              <a:sym typeface="Inter"/>
            </a:endParaRPr>
          </a:p>
          <a:p>
            <a:pPr indent="457200" lvl="0" marL="0" rtl="0" algn="l">
              <a:lnSpc>
                <a:spcPct val="115000"/>
              </a:lnSpc>
              <a:spcBef>
                <a:spcPts val="0"/>
              </a:spcBef>
              <a:spcAft>
                <a:spcPts val="0"/>
              </a:spcAft>
              <a:buNone/>
            </a:pPr>
            <a:r>
              <a:rPr lang="en-GB" sz="1200">
                <a:solidFill>
                  <a:srgbClr val="00395C"/>
                </a:solidFill>
                <a:highlight>
                  <a:schemeClr val="lt1"/>
                </a:highlight>
                <a:latin typeface="Inter"/>
                <a:ea typeface="Inter"/>
                <a:cs typeface="Inter"/>
                <a:sym typeface="Inter"/>
              </a:rPr>
              <a:t>under the C:\ volume:</a:t>
            </a:r>
            <a:br>
              <a:rPr lang="en-GB" sz="1200">
                <a:solidFill>
                  <a:srgbClr val="00395C"/>
                </a:solidFill>
                <a:highlight>
                  <a:schemeClr val="lt1"/>
                </a:highlight>
                <a:latin typeface="Inter"/>
                <a:ea typeface="Inter"/>
                <a:cs typeface="Inter"/>
                <a:sym typeface="Inter"/>
              </a:rPr>
            </a:br>
            <a:r>
              <a:rPr lang="en-GB" sz="1200">
                <a:solidFill>
                  <a:srgbClr val="00395C"/>
                </a:solidFill>
                <a:highlight>
                  <a:schemeClr val="lt1"/>
                </a:highlight>
                <a:latin typeface="Inter"/>
                <a:ea typeface="Inter"/>
                <a:cs typeface="Inter"/>
                <a:sym typeface="Inter"/>
              </a:rPr>
              <a:t>	→  “C:\Picus”</a:t>
            </a:r>
            <a:br>
              <a:rPr lang="en-GB" sz="1200">
                <a:solidFill>
                  <a:srgbClr val="00395C"/>
                </a:solidFill>
                <a:highlight>
                  <a:schemeClr val="lt1"/>
                </a:highlight>
                <a:latin typeface="Inter"/>
                <a:ea typeface="Inter"/>
                <a:cs typeface="Inter"/>
                <a:sym typeface="Inter"/>
              </a:rPr>
            </a:br>
            <a:r>
              <a:rPr b="1" lang="en-GB" sz="1200">
                <a:solidFill>
                  <a:srgbClr val="00395C"/>
                </a:solidFill>
                <a:highlight>
                  <a:schemeClr val="lt1"/>
                </a:highlight>
                <a:latin typeface="Inter"/>
                <a:ea typeface="Inter"/>
                <a:cs typeface="Inter"/>
                <a:sym typeface="Inter"/>
              </a:rPr>
              <a:t>G.</a:t>
            </a:r>
            <a:r>
              <a:rPr lang="en-GB" sz="1200">
                <a:solidFill>
                  <a:srgbClr val="00395C"/>
                </a:solidFill>
                <a:highlight>
                  <a:schemeClr val="lt1"/>
                </a:highlight>
                <a:latin typeface="Inter"/>
                <a:ea typeface="Inter"/>
                <a:cs typeface="Inter"/>
                <a:sym typeface="Inter"/>
              </a:rPr>
              <a:t>	Many EDRs will attempt to shut down the Picus Agent, depending on </a:t>
            </a:r>
            <a:endParaRPr sz="1200">
              <a:solidFill>
                <a:srgbClr val="00395C"/>
              </a:solidFill>
              <a:highlight>
                <a:schemeClr val="lt1"/>
              </a:highlight>
              <a:latin typeface="Inter"/>
              <a:ea typeface="Inter"/>
              <a:cs typeface="Inter"/>
              <a:sym typeface="Inter"/>
            </a:endParaRPr>
          </a:p>
          <a:p>
            <a:pPr indent="0" lvl="0" marL="457200" rtl="0" algn="l">
              <a:lnSpc>
                <a:spcPct val="115000"/>
              </a:lnSpc>
              <a:spcBef>
                <a:spcPts val="0"/>
              </a:spcBef>
              <a:spcAft>
                <a:spcPts val="0"/>
              </a:spcAft>
              <a:buNone/>
            </a:pPr>
            <a:r>
              <a:rPr lang="en-GB" sz="1200">
                <a:solidFill>
                  <a:srgbClr val="00395C"/>
                </a:solidFill>
                <a:highlight>
                  <a:schemeClr val="lt1"/>
                </a:highlight>
                <a:latin typeface="Inter"/>
                <a:ea typeface="Inter"/>
                <a:cs typeface="Inter"/>
                <a:sym typeface="Inter"/>
              </a:rPr>
              <a:t>which attack scenarios are launched. Picus has several documents (on the Picus support portal) on exclusions/whitelisting the host so that Picus Agent can run. The documents for the different vendors are located here: </a:t>
            </a:r>
            <a:r>
              <a:rPr lang="en-GB" sz="1200" u="sng">
                <a:solidFill>
                  <a:srgbClr val="005DBA"/>
                </a:solidFill>
                <a:highlight>
                  <a:schemeClr val="lt1"/>
                </a:highlight>
                <a:latin typeface="Inter"/>
                <a:ea typeface="Inter"/>
                <a:cs typeface="Inter"/>
                <a:sym typeface="Inter"/>
                <a:hlinkClick r:id="rId4">
                  <a:extLst>
                    <a:ext uri="{A12FA001-AC4F-418D-AE19-62706E023703}">
                      <ahyp:hlinkClr val="tx"/>
                    </a:ext>
                  </a:extLst>
                </a:hlinkClick>
              </a:rPr>
              <a:t>https://support.picussecurity.com/hc/en-us/search?utf8=%E2%9C%93&amp;query=exclusions</a:t>
            </a:r>
            <a:endParaRPr sz="1200">
              <a:solidFill>
                <a:srgbClr val="00395C"/>
              </a:solidFill>
              <a:highlight>
                <a:schemeClr val="lt1"/>
              </a:highlight>
              <a:latin typeface="Inter"/>
              <a:ea typeface="Inter"/>
              <a:cs typeface="Inter"/>
              <a:sym typeface="Inter"/>
            </a:endParaRPr>
          </a:p>
        </p:txBody>
      </p:sp>
      <p:graphicFrame>
        <p:nvGraphicFramePr>
          <p:cNvPr id="126" name="Google Shape;126;p22"/>
          <p:cNvGraphicFramePr/>
          <p:nvPr/>
        </p:nvGraphicFramePr>
        <p:xfrm>
          <a:off x="655800" y="2069749"/>
          <a:ext cx="3000000" cy="3000000"/>
        </p:xfrm>
        <a:graphic>
          <a:graphicData uri="http://schemas.openxmlformats.org/drawingml/2006/table">
            <a:tbl>
              <a:tblPr>
                <a:noFill/>
                <a:tableStyleId>{BBB53A2E-981C-40F0-8926-A09CC61F91AF}</a:tableStyleId>
              </a:tblPr>
              <a:tblGrid>
                <a:gridCol w="1143000"/>
                <a:gridCol w="1695450"/>
                <a:gridCol w="923925"/>
                <a:gridCol w="1333500"/>
                <a:gridCol w="1152525"/>
              </a:tblGrid>
              <a:tr h="276225">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Component</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Operating System</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Disk</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Memory</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CPU</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r>
              <a:tr h="124777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Windows Simulation Agent</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500">
                          <a:solidFill>
                            <a:srgbClr val="00395C"/>
                          </a:solidFill>
                          <a:latin typeface="Inter"/>
                          <a:ea typeface="Inter"/>
                          <a:cs typeface="Inter"/>
                          <a:sym typeface="Inter"/>
                        </a:rPr>
                        <a:t>● </a:t>
                      </a:r>
                      <a:r>
                        <a:rPr lang="en-GB" sz="900">
                          <a:solidFill>
                            <a:srgbClr val="00395C"/>
                          </a:solidFill>
                          <a:latin typeface="Inter"/>
                          <a:ea typeface="Inter"/>
                          <a:cs typeface="Inter"/>
                          <a:sym typeface="Inter"/>
                        </a:rPr>
                        <a:t>Windows 10</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500">
                          <a:solidFill>
                            <a:srgbClr val="00395C"/>
                          </a:solidFill>
                          <a:latin typeface="Inter"/>
                          <a:ea typeface="Inter"/>
                          <a:cs typeface="Inter"/>
                          <a:sym typeface="Inter"/>
                        </a:rPr>
                        <a:t>● </a:t>
                      </a:r>
                      <a:r>
                        <a:rPr lang="en-GB" sz="900">
                          <a:solidFill>
                            <a:srgbClr val="00395C"/>
                          </a:solidFill>
                          <a:latin typeface="Inter"/>
                          <a:ea typeface="Inter"/>
                          <a:cs typeface="Inter"/>
                          <a:sym typeface="Inter"/>
                        </a:rPr>
                        <a:t>Windows 11</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500">
                          <a:solidFill>
                            <a:srgbClr val="00395C"/>
                          </a:solidFill>
                          <a:latin typeface="Inter"/>
                          <a:ea typeface="Inter"/>
                          <a:cs typeface="Inter"/>
                          <a:sym typeface="Inter"/>
                        </a:rPr>
                        <a:t>● </a:t>
                      </a:r>
                      <a:r>
                        <a:rPr lang="en-GB" sz="900">
                          <a:solidFill>
                            <a:srgbClr val="00395C"/>
                          </a:solidFill>
                          <a:latin typeface="Inter"/>
                          <a:ea typeface="Inter"/>
                          <a:cs typeface="Inter"/>
                          <a:sym typeface="Inter"/>
                        </a:rPr>
                        <a:t>Windows Server 2016</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500">
                          <a:solidFill>
                            <a:srgbClr val="00395C"/>
                          </a:solidFill>
                          <a:latin typeface="Inter"/>
                          <a:ea typeface="Inter"/>
                          <a:cs typeface="Inter"/>
                          <a:sym typeface="Inter"/>
                        </a:rPr>
                        <a:t>● </a:t>
                      </a:r>
                      <a:r>
                        <a:rPr lang="en-GB" sz="900">
                          <a:solidFill>
                            <a:srgbClr val="00395C"/>
                          </a:solidFill>
                          <a:latin typeface="Inter"/>
                          <a:ea typeface="Inter"/>
                          <a:cs typeface="Inter"/>
                          <a:sym typeface="Inter"/>
                        </a:rPr>
                        <a:t>Windows Server 2019</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500">
                          <a:solidFill>
                            <a:srgbClr val="00395C"/>
                          </a:solidFill>
                          <a:latin typeface="Inter"/>
                          <a:ea typeface="Inter"/>
                          <a:cs typeface="Inter"/>
                          <a:sym typeface="Inter"/>
                        </a:rPr>
                        <a:t>● </a:t>
                      </a:r>
                      <a:r>
                        <a:rPr lang="en-GB" sz="900">
                          <a:solidFill>
                            <a:srgbClr val="00395C"/>
                          </a:solidFill>
                          <a:latin typeface="Inter"/>
                          <a:ea typeface="Inter"/>
                          <a:cs typeface="Inter"/>
                          <a:sym typeface="Inter"/>
                        </a:rPr>
                        <a:t>Windows Server 2022</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Minimum 200 GB</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8 GB Minimum</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 </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16 GB Recommended</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Minimum 2 CPU</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 </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bl>
          </a:graphicData>
        </a:graphic>
      </p:graphicFrame>
      <p:sp>
        <p:nvSpPr>
          <p:cNvPr id="127" name="Google Shape;127;p22"/>
          <p:cNvSpPr txBox="1"/>
          <p:nvPr/>
        </p:nvSpPr>
        <p:spPr>
          <a:xfrm>
            <a:off x="948900" y="7905495"/>
            <a:ext cx="59553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00395C"/>
                </a:solidFill>
                <a:highlight>
                  <a:schemeClr val="lt1"/>
                </a:highlight>
                <a:latin typeface="Inter"/>
                <a:ea typeface="Inter"/>
                <a:cs typeface="Inter"/>
                <a:sym typeface="Inter"/>
              </a:rPr>
              <a:t>Based on the use cases and needs, different architectures can be implemented, yet for the sake of time and simplicity, on a standard Proof of Concept we will be using the “ Windows Agent” as it supports all available modules in the platform. </a:t>
            </a:r>
            <a:endParaRPr sz="1200">
              <a:solidFill>
                <a:srgbClr val="00395C"/>
              </a:solidFill>
              <a:highlight>
                <a:srgbClr val="FFFFFF"/>
              </a:highlight>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998100" y="609600"/>
            <a:ext cx="60408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00395C"/>
                </a:solidFill>
                <a:highlight>
                  <a:schemeClr val="lt1"/>
                </a:highlight>
                <a:latin typeface="Inter"/>
                <a:ea typeface="Inter"/>
                <a:cs typeface="Inter"/>
                <a:sym typeface="Inter"/>
              </a:rPr>
              <a:t>As Picus is validating representative systems, we highly recommend, leveraging the standard organizational “gold images” to deploy an environment/workload/VM, so that test environment will be identical to the current production systems.</a:t>
            </a: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Picus highly discourages customers from using this platform for other purposes in parallel. </a:t>
            </a: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Each Microsoft Windows platform can only run a single Picus Windows Agent instance. </a:t>
            </a:r>
            <a:endParaRPr sz="1200">
              <a:solidFill>
                <a:srgbClr val="00395C"/>
              </a:solidFill>
              <a:highlight>
                <a:schemeClr val="lt1"/>
              </a:highlight>
              <a:latin typeface="Inter"/>
              <a:ea typeface="Inter"/>
              <a:cs typeface="Inter"/>
              <a:sym typeface="Inter"/>
            </a:endParaRPr>
          </a:p>
          <a:p>
            <a:pPr indent="-304800" lvl="0" marL="4572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Multiple Picus Windows Agent instances cannot be installed on the same system.</a:t>
            </a:r>
            <a:endParaRPr b="1" sz="1200">
              <a:solidFill>
                <a:srgbClr val="00395C"/>
              </a:solidFill>
              <a:highlight>
                <a:schemeClr val="lt1"/>
              </a:highlight>
              <a:latin typeface="Inter"/>
              <a:ea typeface="Inter"/>
              <a:cs typeface="Inter"/>
              <a:sym typeface="Inter"/>
            </a:endParaRPr>
          </a:p>
        </p:txBody>
      </p:sp>
      <p:sp>
        <p:nvSpPr>
          <p:cNvPr id="133" name="Google Shape;133;p23"/>
          <p:cNvSpPr txBox="1"/>
          <p:nvPr/>
        </p:nvSpPr>
        <p:spPr>
          <a:xfrm>
            <a:off x="998100" y="6251290"/>
            <a:ext cx="6040800" cy="355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a:solidFill>
                <a:srgbClr val="00395C"/>
              </a:solidFill>
              <a:highlight>
                <a:schemeClr val="lt1"/>
              </a:highlight>
              <a:latin typeface="Inter"/>
              <a:ea typeface="Inter"/>
              <a:cs typeface="Inter"/>
              <a:sym typeface="Inter"/>
            </a:endParaRPr>
          </a:p>
          <a:p>
            <a:pPr indent="0" lvl="0" marL="0" rtl="0" algn="l">
              <a:lnSpc>
                <a:spcPct val="115000"/>
              </a:lnSpc>
              <a:spcBef>
                <a:spcPts val="0"/>
              </a:spcBef>
              <a:spcAft>
                <a:spcPts val="0"/>
              </a:spcAft>
              <a:buNone/>
            </a:pPr>
            <a:r>
              <a:rPr b="1" lang="en-GB" sz="1200">
                <a:solidFill>
                  <a:srgbClr val="00395C"/>
                </a:solidFill>
                <a:highlight>
                  <a:schemeClr val="lt1"/>
                </a:highlight>
                <a:latin typeface="Inter"/>
                <a:ea typeface="Inter"/>
                <a:cs typeface="Inter"/>
                <a:sym typeface="Inter"/>
              </a:rPr>
              <a:t>H.</a:t>
            </a:r>
            <a:r>
              <a:rPr lang="en-GB" sz="1200">
                <a:solidFill>
                  <a:srgbClr val="00395C"/>
                </a:solidFill>
                <a:highlight>
                  <a:schemeClr val="lt1"/>
                </a:highlight>
                <a:latin typeface="Inter"/>
                <a:ea typeface="Inter"/>
                <a:cs typeface="Inter"/>
                <a:sym typeface="Inter"/>
              </a:rPr>
              <a:t>	If you are going to perform Web Application Attack Simulations </a:t>
            </a:r>
            <a:endParaRPr sz="1200">
              <a:solidFill>
                <a:srgbClr val="00395C"/>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an admin privileged user must be used during Agent deployment wizard.</a:t>
            </a:r>
            <a:endParaRPr b="1" sz="1200">
              <a:solidFill>
                <a:srgbClr val="00395C"/>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Reserve a Public IP to the Picus Agent for inbound communications. </a:t>
            </a:r>
            <a:endParaRPr sz="1200">
              <a:solidFill>
                <a:srgbClr val="00395C"/>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Reserve a VIP in your WAF for Virtual Server creation. You must define separate virtual servers for each 80 and 443 services. ( optional if WAF available )</a:t>
            </a:r>
            <a:endParaRPr sz="1200">
              <a:solidFill>
                <a:srgbClr val="00395C"/>
              </a:solidFill>
              <a:highlight>
                <a:schemeClr val="lt1"/>
              </a:highlight>
              <a:latin typeface="Inter"/>
              <a:ea typeface="Inter"/>
              <a:cs typeface="Inter"/>
              <a:sym typeface="Inter"/>
            </a:endParaRPr>
          </a:p>
          <a:p>
            <a:pPr indent="0" lvl="0" marL="0" rtl="0" algn="l">
              <a:lnSpc>
                <a:spcPct val="115000"/>
              </a:lnSpc>
              <a:spcBef>
                <a:spcPts val="0"/>
              </a:spcBef>
              <a:spcAft>
                <a:spcPts val="0"/>
              </a:spcAft>
              <a:buNone/>
            </a:pPr>
            <a:r>
              <a:rPr b="1" lang="en-GB" sz="1200">
                <a:solidFill>
                  <a:srgbClr val="00395C"/>
                </a:solidFill>
                <a:highlight>
                  <a:schemeClr val="lt1"/>
                </a:highlight>
                <a:latin typeface="Inter"/>
                <a:ea typeface="Inter"/>
                <a:cs typeface="Inter"/>
                <a:sym typeface="Inter"/>
              </a:rPr>
              <a:t>I</a:t>
            </a:r>
            <a:r>
              <a:rPr b="1" lang="en-GB" sz="1200">
                <a:solidFill>
                  <a:srgbClr val="00395C"/>
                </a:solidFill>
                <a:highlight>
                  <a:schemeClr val="lt1"/>
                </a:highlight>
                <a:latin typeface="Inter"/>
                <a:ea typeface="Inter"/>
                <a:cs typeface="Inter"/>
                <a:sym typeface="Inter"/>
              </a:rPr>
              <a:t>.	</a:t>
            </a:r>
            <a:r>
              <a:rPr lang="en-GB" sz="1200">
                <a:solidFill>
                  <a:srgbClr val="00395C"/>
                </a:solidFill>
                <a:highlight>
                  <a:schemeClr val="lt1"/>
                </a:highlight>
                <a:latin typeface="Inter"/>
                <a:ea typeface="Inter"/>
                <a:cs typeface="Inter"/>
                <a:sym typeface="Inter"/>
              </a:rPr>
              <a:t>If you are going to perform Email Attack Simulations</a:t>
            </a:r>
            <a:endParaRPr sz="1200">
              <a:solidFill>
                <a:srgbClr val="00395C"/>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Create a mailbox dedicated to Picus for running Email Attack Simulations.</a:t>
            </a:r>
            <a:endParaRPr sz="1200">
              <a:solidFill>
                <a:srgbClr val="00395C"/>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Please define the following required exceptions to your mail security </a:t>
            </a:r>
            <a:endParaRPr sz="1200">
              <a:solidFill>
                <a:srgbClr val="00395C"/>
              </a:solidFill>
              <a:highlight>
                <a:schemeClr val="lt1"/>
              </a:highlight>
              <a:latin typeface="Inter"/>
              <a:ea typeface="Inter"/>
              <a:cs typeface="Inter"/>
              <a:sym typeface="Inter"/>
            </a:endParaRPr>
          </a:p>
          <a:p>
            <a:pPr indent="457200" lvl="0" marL="457200" rtl="0" algn="l">
              <a:lnSpc>
                <a:spcPct val="115000"/>
              </a:lnSpc>
              <a:spcBef>
                <a:spcPts val="0"/>
              </a:spcBef>
              <a:spcAft>
                <a:spcPts val="0"/>
              </a:spcAft>
              <a:buNone/>
            </a:pPr>
            <a:r>
              <a:rPr lang="en-GB" sz="1200">
                <a:solidFill>
                  <a:srgbClr val="00395C"/>
                </a:solidFill>
                <a:highlight>
                  <a:schemeClr val="lt1"/>
                </a:highlight>
                <a:latin typeface="Inter"/>
                <a:ea typeface="Inter"/>
                <a:cs typeface="Inter"/>
                <a:sym typeface="Inter"/>
              </a:rPr>
              <a:t>controls:</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Subject: contains “heartbeat” or contains “connection test”</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Sender domain: “validates.io”</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Receiver mailbox: Your target mailbox for Picus Simulation.</a:t>
            </a:r>
            <a:endParaRPr sz="1200">
              <a:solidFill>
                <a:srgbClr val="00395C"/>
              </a:solidFill>
              <a:highlight>
                <a:schemeClr val="lt1"/>
              </a:highlight>
              <a:latin typeface="Inter"/>
              <a:ea typeface="Inter"/>
              <a:cs typeface="Inter"/>
              <a:sym typeface="Inter"/>
            </a:endParaRPr>
          </a:p>
        </p:txBody>
      </p:sp>
      <p:sp>
        <p:nvSpPr>
          <p:cNvPr id="134" name="Google Shape;134;p23"/>
          <p:cNvSpPr txBox="1"/>
          <p:nvPr/>
        </p:nvSpPr>
        <p:spPr>
          <a:xfrm>
            <a:off x="998100" y="2994875"/>
            <a:ext cx="6040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1200">
                <a:solidFill>
                  <a:srgbClr val="00395C"/>
                </a:solidFill>
                <a:highlight>
                  <a:schemeClr val="lt1"/>
                </a:highlight>
                <a:latin typeface="Inter"/>
                <a:ea typeface="Inter"/>
                <a:cs typeface="Inter"/>
                <a:sym typeface="Inter"/>
              </a:rPr>
              <a:t>If you cannot find your vendor in Picus Knowledge Base, then please define the following required exceptions to all your endpoint security controls:</a:t>
            </a:r>
            <a:endParaRPr b="1" sz="1200">
              <a:solidFill>
                <a:srgbClr val="00395C"/>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For Portable Agent you can define these exclusions</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C:\Picus\Picus.Agent.exe</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C:\Picus\watsserver.exe </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C:\Picus\Picus.Simulator.exe </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C:\Picus\Picus.Agent.dll</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C:\Picus\Heartbeats\* or C:\Picus\Heartbeats</a:t>
            </a:r>
            <a:endParaRPr sz="1200">
              <a:solidFill>
                <a:srgbClr val="00395C"/>
              </a:solidFill>
              <a:highlight>
                <a:schemeClr val="lt1"/>
              </a:highlight>
              <a:latin typeface="Inter"/>
              <a:ea typeface="Inter"/>
              <a:cs typeface="Inter"/>
              <a:sym typeface="Inter"/>
            </a:endParaRPr>
          </a:p>
          <a:p>
            <a:pPr indent="-304800" lvl="0" marL="9144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For Installable Agent you can define these exclusions</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C:\ProgramData\Picus Security\Picus Simulation Agent\Heartbeats\*</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Picus.Simulation.AgentService.exe </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Picus.Simulation.UpdateService.exe</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Picus.Simulator.exe</a:t>
            </a:r>
            <a:endParaRPr sz="1200">
              <a:solidFill>
                <a:srgbClr val="00395C"/>
              </a:solidFill>
              <a:highlight>
                <a:schemeClr val="lt1"/>
              </a:highlight>
              <a:latin typeface="Inter"/>
              <a:ea typeface="Inter"/>
              <a:cs typeface="Inter"/>
              <a:sym typeface="Inter"/>
            </a:endParaRPr>
          </a:p>
          <a:p>
            <a:pPr indent="-304800" lvl="0" marL="1371600" rtl="0" algn="l">
              <a:lnSpc>
                <a:spcPct val="115000"/>
              </a:lnSpc>
              <a:spcBef>
                <a:spcPts val="0"/>
              </a:spcBef>
              <a:spcAft>
                <a:spcPts val="0"/>
              </a:spcAft>
              <a:buClr>
                <a:srgbClr val="00395C"/>
              </a:buClr>
              <a:buSzPts val="1200"/>
              <a:buFont typeface="Inter"/>
              <a:buChar char="●"/>
            </a:pPr>
            <a:r>
              <a:rPr lang="en-GB" sz="1200">
                <a:solidFill>
                  <a:srgbClr val="00395C"/>
                </a:solidFill>
                <a:highlight>
                  <a:schemeClr val="lt1"/>
                </a:highlight>
                <a:latin typeface="Inter"/>
                <a:ea typeface="Inter"/>
                <a:cs typeface="Inter"/>
                <a:sym typeface="Inter"/>
              </a:rPr>
              <a:t>heartbeat_scenario.exe</a:t>
            </a:r>
            <a:endParaRPr b="1" sz="1200">
              <a:solidFill>
                <a:srgbClr val="00395C"/>
              </a:solidFill>
              <a:highlight>
                <a:schemeClr val="lt1"/>
              </a:highlight>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998100" y="590550"/>
            <a:ext cx="59553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sz="1800">
                <a:solidFill>
                  <a:srgbClr val="D60059"/>
                </a:solidFill>
                <a:latin typeface="Red Hat Display"/>
                <a:ea typeface="Red Hat Display"/>
                <a:cs typeface="Red Hat Display"/>
                <a:sym typeface="Red Hat Display"/>
              </a:rPr>
              <a:t>For Detection Analytics</a:t>
            </a:r>
            <a:br>
              <a:rPr b="1" lang="en-GB" sz="1800">
                <a:solidFill>
                  <a:srgbClr val="D60059"/>
                </a:solidFill>
                <a:latin typeface="Red Hat Display"/>
                <a:ea typeface="Red Hat Display"/>
                <a:cs typeface="Red Hat Display"/>
                <a:sym typeface="Red Hat Display"/>
              </a:rPr>
            </a:br>
            <a:r>
              <a:rPr b="1" lang="en-GB" sz="1800">
                <a:solidFill>
                  <a:srgbClr val="D60059"/>
                </a:solidFill>
                <a:latin typeface="Red Hat Display"/>
                <a:ea typeface="Red Hat Display"/>
                <a:cs typeface="Red Hat Display"/>
                <a:sym typeface="Red Hat Display"/>
              </a:rPr>
              <a:t>(validating your SIEM and EDR effectiveness)</a:t>
            </a:r>
            <a:endParaRPr b="1" sz="1800">
              <a:solidFill>
                <a:srgbClr val="D60059"/>
              </a:solidFill>
              <a:latin typeface="Red Hat Display"/>
              <a:ea typeface="Red Hat Display"/>
              <a:cs typeface="Red Hat Display"/>
              <a:sym typeface="Red Hat Display"/>
            </a:endParaRPr>
          </a:p>
        </p:txBody>
      </p:sp>
      <p:sp>
        <p:nvSpPr>
          <p:cNvPr id="140" name="Google Shape;140;p24"/>
          <p:cNvSpPr txBox="1"/>
          <p:nvPr/>
        </p:nvSpPr>
        <p:spPr>
          <a:xfrm>
            <a:off x="998100" y="1364150"/>
            <a:ext cx="59553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00395C"/>
                </a:solidFill>
                <a:highlight>
                  <a:schemeClr val="lt1"/>
                </a:highlight>
                <a:latin typeface="Inter"/>
                <a:ea typeface="Inter"/>
                <a:cs typeface="Inter"/>
                <a:sym typeface="Inter"/>
              </a:rPr>
              <a:t>Deploy the Integration Agent on a CentOS 7 x64 system.This Agent will reach your SIEM/EDR via API. It is recommended to place this Image in a segment that has access to the SIEM/EDR network. </a:t>
            </a:r>
            <a:br>
              <a:rPr lang="en-GB" sz="1200">
                <a:solidFill>
                  <a:srgbClr val="00395C"/>
                </a:solidFill>
                <a:highlight>
                  <a:schemeClr val="lt1"/>
                </a:highlight>
                <a:latin typeface="Inter"/>
                <a:ea typeface="Inter"/>
                <a:cs typeface="Inter"/>
                <a:sym typeface="Inter"/>
              </a:rPr>
            </a:br>
            <a:endParaRPr sz="1200">
              <a:solidFill>
                <a:srgbClr val="00395C"/>
              </a:solidFill>
              <a:highlight>
                <a:schemeClr val="lt1"/>
              </a:highlight>
              <a:latin typeface="Inter"/>
              <a:ea typeface="Inter"/>
              <a:cs typeface="Inter"/>
              <a:sym typeface="Inter"/>
            </a:endParaRPr>
          </a:p>
          <a:p>
            <a:pPr indent="0" lvl="0" marL="0" rtl="0" algn="l">
              <a:lnSpc>
                <a:spcPct val="115000"/>
              </a:lnSpc>
              <a:spcBef>
                <a:spcPts val="0"/>
              </a:spcBef>
              <a:spcAft>
                <a:spcPts val="0"/>
              </a:spcAft>
              <a:buNone/>
            </a:pPr>
            <a:r>
              <a:rPr b="1" lang="en-GB" sz="1200">
                <a:solidFill>
                  <a:srgbClr val="D60059"/>
                </a:solidFill>
                <a:highlight>
                  <a:schemeClr val="lt1"/>
                </a:highlight>
                <a:latin typeface="Inter"/>
                <a:ea typeface="Inter"/>
                <a:cs typeface="Inter"/>
                <a:sym typeface="Inter"/>
              </a:rPr>
              <a:t>Please Note: </a:t>
            </a:r>
            <a:r>
              <a:rPr lang="en-GB" sz="1200">
                <a:solidFill>
                  <a:srgbClr val="00395C"/>
                </a:solidFill>
                <a:highlight>
                  <a:schemeClr val="lt1"/>
                </a:highlight>
                <a:latin typeface="Inter"/>
                <a:ea typeface="Inter"/>
                <a:cs typeface="Inter"/>
                <a:sym typeface="Inter"/>
              </a:rPr>
              <a:t>For details about Integration Agent installation you can reach this article in the support portal: </a:t>
            </a:r>
            <a:endParaRPr sz="1200">
              <a:solidFill>
                <a:srgbClr val="00395C"/>
              </a:solidFill>
              <a:highlight>
                <a:schemeClr val="lt1"/>
              </a:highlight>
              <a:latin typeface="Inter"/>
              <a:ea typeface="Inter"/>
              <a:cs typeface="Inter"/>
              <a:sym typeface="Inter"/>
            </a:endParaRPr>
          </a:p>
          <a:p>
            <a:pPr indent="0" lvl="0" marL="0" rtl="0" algn="l">
              <a:lnSpc>
                <a:spcPct val="115000"/>
              </a:lnSpc>
              <a:spcBef>
                <a:spcPts val="0"/>
              </a:spcBef>
              <a:spcAft>
                <a:spcPts val="0"/>
              </a:spcAft>
              <a:buNone/>
            </a:pPr>
            <a:r>
              <a:rPr lang="en-GB" sz="1200">
                <a:solidFill>
                  <a:srgbClr val="00395C"/>
                </a:solidFill>
                <a:highlight>
                  <a:schemeClr val="lt1"/>
                </a:highlight>
                <a:latin typeface="Inter"/>
                <a:ea typeface="Inter"/>
                <a:cs typeface="Inter"/>
                <a:sym typeface="Inter"/>
              </a:rPr>
              <a:t>https://support.picussecurity.com/hc/en-us/articles/5485950547345-Installation-of-Integration-Agent</a:t>
            </a:r>
            <a:endParaRPr sz="1200">
              <a:solidFill>
                <a:srgbClr val="00395C"/>
              </a:solidFill>
              <a:highlight>
                <a:schemeClr val="lt1"/>
              </a:highlight>
              <a:latin typeface="Inter"/>
              <a:ea typeface="Inter"/>
              <a:cs typeface="Inter"/>
              <a:sym typeface="Inter"/>
            </a:endParaRPr>
          </a:p>
        </p:txBody>
      </p:sp>
      <p:sp>
        <p:nvSpPr>
          <p:cNvPr id="141" name="Google Shape;141;p24"/>
          <p:cNvSpPr/>
          <p:nvPr/>
        </p:nvSpPr>
        <p:spPr>
          <a:xfrm>
            <a:off x="723900" y="609602"/>
            <a:ext cx="38100" cy="543000"/>
          </a:xfrm>
          <a:prstGeom prst="rect">
            <a:avLst/>
          </a:prstGeom>
          <a:solidFill>
            <a:srgbClr val="D80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60059"/>
              </a:solidFill>
            </a:endParaRPr>
          </a:p>
        </p:txBody>
      </p:sp>
      <p:graphicFrame>
        <p:nvGraphicFramePr>
          <p:cNvPr id="142" name="Google Shape;142;p24"/>
          <p:cNvGraphicFramePr/>
          <p:nvPr/>
        </p:nvGraphicFramePr>
        <p:xfrm>
          <a:off x="655800" y="3421758"/>
          <a:ext cx="3000000" cy="3000000"/>
        </p:xfrm>
        <a:graphic>
          <a:graphicData uri="http://schemas.openxmlformats.org/drawingml/2006/table">
            <a:tbl>
              <a:tblPr>
                <a:noFill/>
                <a:tableStyleId>{BBB53A2E-981C-40F0-8926-A09CC61F91AF}</a:tableStyleId>
              </a:tblPr>
              <a:tblGrid>
                <a:gridCol w="1143000"/>
                <a:gridCol w="1457325"/>
                <a:gridCol w="1162050"/>
                <a:gridCol w="1333500"/>
                <a:gridCol w="1152525"/>
              </a:tblGrid>
              <a:tr h="225225">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Component</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Operating System</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Disk</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Memory</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CPU</a:t>
                      </a:r>
                      <a:endParaRPr b="1" sz="1000">
                        <a:solidFill>
                          <a:srgbClr val="00395C"/>
                        </a:solidFill>
                        <a:latin typeface="Red Hat Display"/>
                        <a:ea typeface="Red Hat Display"/>
                        <a:cs typeface="Red Hat Display"/>
                        <a:sym typeface="Red Hat Display"/>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r>
              <a:tr h="86917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Integration </a:t>
                      </a:r>
                      <a:r>
                        <a:rPr lang="en-GB" sz="900">
                          <a:solidFill>
                            <a:srgbClr val="00395C"/>
                          </a:solidFill>
                          <a:latin typeface="Inter"/>
                          <a:ea typeface="Inter"/>
                          <a:cs typeface="Inter"/>
                          <a:sym typeface="Inter"/>
                        </a:rPr>
                        <a:t>Agent</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Centos 7 x64</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Minimum 50 GB</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2</a:t>
                      </a:r>
                      <a:r>
                        <a:rPr lang="en-GB" sz="900">
                          <a:solidFill>
                            <a:srgbClr val="00395C"/>
                          </a:solidFill>
                          <a:latin typeface="Inter"/>
                          <a:ea typeface="Inter"/>
                          <a:cs typeface="Inter"/>
                          <a:sym typeface="Inter"/>
                        </a:rPr>
                        <a:t> GB Minimum</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 GB Recommended</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Minimum 2 CPU</a:t>
                      </a:r>
                      <a:endParaRPr sz="9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 </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p:nvPr/>
        </p:nvSpPr>
        <p:spPr>
          <a:xfrm>
            <a:off x="723900" y="609602"/>
            <a:ext cx="38100" cy="543000"/>
          </a:xfrm>
          <a:prstGeom prst="rect">
            <a:avLst/>
          </a:prstGeom>
          <a:solidFill>
            <a:srgbClr val="D80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60059"/>
              </a:solidFill>
            </a:endParaRPr>
          </a:p>
        </p:txBody>
      </p:sp>
      <p:sp>
        <p:nvSpPr>
          <p:cNvPr id="148" name="Google Shape;148;p25"/>
          <p:cNvSpPr txBox="1"/>
          <p:nvPr/>
        </p:nvSpPr>
        <p:spPr>
          <a:xfrm>
            <a:off x="998100" y="590550"/>
            <a:ext cx="59553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sz="2400">
                <a:solidFill>
                  <a:srgbClr val="D60059"/>
                </a:solidFill>
                <a:latin typeface="Red Hat Display"/>
                <a:ea typeface="Red Hat Display"/>
                <a:cs typeface="Red Hat Display"/>
                <a:sym typeface="Red Hat Display"/>
              </a:rPr>
              <a:t>3. Communication Requirements</a:t>
            </a:r>
            <a:endParaRPr b="1" sz="2400">
              <a:solidFill>
                <a:srgbClr val="D60059"/>
              </a:solidFill>
              <a:latin typeface="Red Hat Display"/>
              <a:ea typeface="Red Hat Display"/>
              <a:cs typeface="Red Hat Display"/>
              <a:sym typeface="Red Hat Display"/>
            </a:endParaRPr>
          </a:p>
        </p:txBody>
      </p:sp>
      <p:sp>
        <p:nvSpPr>
          <p:cNvPr id="149" name="Google Shape;149;p25"/>
          <p:cNvSpPr txBox="1"/>
          <p:nvPr/>
        </p:nvSpPr>
        <p:spPr>
          <a:xfrm>
            <a:off x="998100" y="1152600"/>
            <a:ext cx="6174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00395C"/>
                </a:solidFill>
                <a:highlight>
                  <a:schemeClr val="lt1"/>
                </a:highlight>
                <a:latin typeface="Inter"/>
                <a:ea typeface="Inter"/>
                <a:cs typeface="Inter"/>
                <a:sym typeface="Inter"/>
              </a:rPr>
              <a:t>This section describes the communication requirements of the Picus Components.</a:t>
            </a:r>
            <a:endParaRPr sz="1200">
              <a:solidFill>
                <a:srgbClr val="00395C"/>
              </a:solidFill>
              <a:highlight>
                <a:srgbClr val="FFFFFF"/>
              </a:highlight>
              <a:latin typeface="Inter"/>
              <a:ea typeface="Inter"/>
              <a:cs typeface="Inter"/>
              <a:sym typeface="Inter"/>
            </a:endParaRPr>
          </a:p>
        </p:txBody>
      </p:sp>
      <p:graphicFrame>
        <p:nvGraphicFramePr>
          <p:cNvPr id="150" name="Google Shape;150;p25"/>
          <p:cNvGraphicFramePr/>
          <p:nvPr/>
        </p:nvGraphicFramePr>
        <p:xfrm>
          <a:off x="313700" y="1813875"/>
          <a:ext cx="3000000" cy="3000000"/>
        </p:xfrm>
        <a:graphic>
          <a:graphicData uri="http://schemas.openxmlformats.org/drawingml/2006/table">
            <a:tbl>
              <a:tblPr>
                <a:noFill/>
                <a:tableStyleId>{BBB53A2E-981C-40F0-8926-A09CC61F91AF}</a:tableStyleId>
              </a:tblPr>
              <a:tblGrid>
                <a:gridCol w="926850"/>
                <a:gridCol w="1168350"/>
                <a:gridCol w="1055675"/>
                <a:gridCol w="1373425"/>
                <a:gridCol w="567750"/>
                <a:gridCol w="2054850"/>
              </a:tblGrid>
              <a:tr h="473300">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Module </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Source </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Destination Hostname</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Destination IP</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Port</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GB" sz="1000">
                          <a:solidFill>
                            <a:srgbClr val="00395C"/>
                          </a:solidFill>
                          <a:latin typeface="Red Hat Display"/>
                          <a:ea typeface="Red Hat Display"/>
                          <a:cs typeface="Red Hat Display"/>
                          <a:sym typeface="Red Hat Display"/>
                        </a:rPr>
                        <a:t>Details</a:t>
                      </a:r>
                      <a:endParaRPr b="1" sz="1000">
                        <a:solidFill>
                          <a:srgbClr val="00395C"/>
                        </a:solidFill>
                        <a:latin typeface="Red Hat Display"/>
                        <a:ea typeface="Red Hat Display"/>
                        <a:cs typeface="Red Hat Display"/>
                        <a:sym typeface="Red Hat Display"/>
                      </a:endParaRPr>
                    </a:p>
                  </a:txBody>
                  <a:tcPr marT="63500" marB="63500" marR="63500" marL="63500" anchor="ctr">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solidFill>
                      <a:srgbClr val="EFEFEF"/>
                    </a:solidFill>
                  </a:tcPr>
                </a:tc>
              </a:tr>
              <a:tr h="864375">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Management</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Admin Users, Windows Simulation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Manager URL</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Manager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Access to Manager from the Windows Agent is necessary for successful registration of Agent. Also, Agent uses this communication to fetch its tasks. </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No SSL Decryption, No Security Policies</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71465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Management &amp; update</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900">
                          <a:solidFill>
                            <a:srgbClr val="00395C"/>
                          </a:solidFill>
                          <a:latin typeface="Inter"/>
                          <a:ea typeface="Inter"/>
                          <a:cs typeface="Inter"/>
                          <a:sym typeface="Inter"/>
                        </a:rPr>
                        <a:t>Windows Simulation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900">
                          <a:solidFill>
                            <a:srgbClr val="00395C"/>
                          </a:solidFill>
                          <a:latin typeface="Inter"/>
                          <a:ea typeface="Inter"/>
                          <a:cs typeface="Inter"/>
                          <a:sym typeface="Inter"/>
                        </a:rPr>
                        <a:t>dl.picus.io</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70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None/>
                      </a:pPr>
                      <a:r>
                        <a:rPr lang="en-GB" sz="900">
                          <a:solidFill>
                            <a:srgbClr val="00395C"/>
                          </a:solidFill>
                          <a:latin typeface="Inter"/>
                          <a:ea typeface="Inter"/>
                          <a:cs typeface="Inter"/>
                          <a:sym typeface="Inter"/>
                        </a:rPr>
                        <a:t>44.193.184.37</a:t>
                      </a:r>
                      <a:endParaRPr sz="900">
                        <a:solidFill>
                          <a:srgbClr val="00395C"/>
                        </a:solidFill>
                        <a:latin typeface="Inter"/>
                        <a:ea typeface="Inter"/>
                        <a:cs typeface="Inter"/>
                        <a:sym typeface="Inter"/>
                      </a:endParaRPr>
                    </a:p>
                  </a:txBody>
                  <a:tcPr marT="63500" marB="63500" marR="63500" marL="63500">
                    <a:lnL cap="flat" cmpd="sng" w="12700">
                      <a:solidFill>
                        <a:srgbClr val="C4C4C4"/>
                      </a:solidFill>
                      <a:prstDash val="solid"/>
                      <a:round/>
                      <a:headEnd len="sm" w="sm" type="none"/>
                      <a:tailEnd len="sm" w="sm" type="none"/>
                    </a:lnL>
                    <a:lnR cap="flat" cmpd="sng" w="12700">
                      <a:solidFill>
                        <a:srgbClr val="C4C4C4"/>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443</a:t>
                      </a:r>
                      <a:endParaRPr sz="900">
                        <a:solidFill>
                          <a:srgbClr val="00395C"/>
                        </a:solidFill>
                        <a:latin typeface="Inter"/>
                        <a:ea typeface="Inter"/>
                        <a:cs typeface="Inter"/>
                        <a:sym typeface="Inter"/>
                      </a:endParaRPr>
                    </a:p>
                  </a:txBody>
                  <a:tcPr marT="63500" marB="63500" marR="63500" marL="63500">
                    <a:lnL cap="flat" cmpd="sng" w="1270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800">
                          <a:solidFill>
                            <a:srgbClr val="00395C"/>
                          </a:solidFill>
                          <a:latin typeface="Inter"/>
                          <a:ea typeface="Inter"/>
                          <a:cs typeface="Inter"/>
                          <a:sym typeface="Inter"/>
                        </a:rPr>
                        <a:t>Access to this URL/IP</a:t>
                      </a:r>
                      <a:r>
                        <a:rPr lang="en-GB" sz="900">
                          <a:solidFill>
                            <a:srgbClr val="00395C"/>
                          </a:solidFill>
                          <a:latin typeface="Inter"/>
                          <a:ea typeface="Inter"/>
                          <a:cs typeface="Inter"/>
                          <a:sym typeface="Inter"/>
                        </a:rPr>
                        <a:t> </a:t>
                      </a:r>
                      <a:r>
                        <a:rPr lang="en-GB" sz="800">
                          <a:solidFill>
                            <a:srgbClr val="00395C"/>
                          </a:solidFill>
                          <a:latin typeface="Inter"/>
                          <a:ea typeface="Inter"/>
                          <a:cs typeface="Inter"/>
                          <a:sym typeface="Inter"/>
                        </a:rPr>
                        <a:t>is  required for agent installation and agent update.</a:t>
                      </a:r>
                      <a:endParaRPr sz="800">
                        <a:solidFill>
                          <a:srgbClr val="00395C"/>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b="1" lang="en-GB" sz="900">
                          <a:solidFill>
                            <a:srgbClr val="00395C"/>
                          </a:solidFill>
                          <a:latin typeface="Inter"/>
                          <a:ea typeface="Inter"/>
                          <a:cs typeface="Inter"/>
                          <a:sym typeface="Inter"/>
                        </a:rPr>
                        <a:t>No SSL Decryption, No Security Policies</a:t>
                      </a:r>
                      <a:endParaRPr sz="8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82120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Network Infiltration &amp; Endpoint</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Windows Simulation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pcsdl.com</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13.248.236.204</a:t>
                      </a:r>
                      <a:endParaRPr sz="900">
                        <a:solidFill>
                          <a:srgbClr val="00395C"/>
                        </a:solidFill>
                        <a:latin typeface="Inter"/>
                        <a:ea typeface="Inter"/>
                        <a:cs typeface="Inter"/>
                        <a:sym typeface="Inter"/>
                      </a:endParaRPr>
                    </a:p>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76.223.113.94</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70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80,443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Access to this URL is necessary for Network infiltration and Endpoint Attack heartbeats to be successful. This URL is used to download malicious files. </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w/Security Policies on NGFW/IPS/AV/EPP/EDR</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72490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Web Application</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Windows Simulation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pcswats.com</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75.2.21.234</a:t>
                      </a:r>
                      <a:endParaRPr sz="900">
                        <a:solidFill>
                          <a:srgbClr val="00395C"/>
                        </a:solidFill>
                        <a:latin typeface="Inter"/>
                        <a:ea typeface="Inter"/>
                        <a:cs typeface="Inter"/>
                        <a:sym typeface="Inter"/>
                      </a:endParaRPr>
                    </a:p>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99.83.236.107</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80,443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Access to this URL is necessary for Web Application Attacks. Agent reaches to this domain for testing purposes.</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No SSL Decryption, No Security Policies</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107090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Web Application</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44.192.255.188/30</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highlight>
                            <a:srgbClr val="FFFFFF"/>
                          </a:highlight>
                          <a:latin typeface="Inter"/>
                          <a:ea typeface="Inter"/>
                          <a:cs typeface="Inter"/>
                          <a:sym typeface="Inter"/>
                        </a:rPr>
                        <a:t>Public Name Assigned for Windows Simulation Agent</a:t>
                      </a:r>
                      <a:endParaRPr sz="900">
                        <a:solidFill>
                          <a:srgbClr val="00395C"/>
                        </a:solidFill>
                        <a:highlight>
                          <a:srgbClr val="FFFFFF"/>
                        </a:highlight>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highlight>
                            <a:srgbClr val="FFFFFF"/>
                          </a:highlight>
                          <a:latin typeface="Inter"/>
                          <a:ea typeface="Inter"/>
                          <a:cs typeface="Inter"/>
                          <a:sym typeface="Inter"/>
                        </a:rPr>
                        <a:t>Public IP Assigned for Windows Simulation Agent</a:t>
                      </a:r>
                      <a:endParaRPr sz="900">
                        <a:solidFill>
                          <a:srgbClr val="00395C"/>
                        </a:solidFill>
                        <a:highlight>
                          <a:srgbClr val="FFFFFF"/>
                        </a:highlight>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80,443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Access from this IP address to Agent’s NAT IP is necessary for Web Application Attacks to be delivered successfully to the Agent. The port numbers are default. These can be customized from Module Configuration</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w/Security Policies on WAF/IPS/NGFW</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75230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Data Exfiltration</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Windows Simulation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picexfil.com</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99.83.197.91</a:t>
                      </a:r>
                      <a:endParaRPr sz="900">
                        <a:solidFill>
                          <a:srgbClr val="00395C"/>
                        </a:solidFill>
                        <a:latin typeface="Inter"/>
                        <a:ea typeface="Inter"/>
                        <a:cs typeface="Inter"/>
                        <a:sym typeface="Inter"/>
                      </a:endParaRPr>
                    </a:p>
                    <a:p>
                      <a:pPr indent="0" lvl="0" marL="0" rtl="0" algn="just">
                        <a:lnSpc>
                          <a:spcPct val="115000"/>
                        </a:lnSpc>
                        <a:spcBef>
                          <a:spcPts val="0"/>
                        </a:spcBef>
                        <a:spcAft>
                          <a:spcPts val="0"/>
                        </a:spcAft>
                        <a:buNone/>
                      </a:pPr>
                      <a:r>
                        <a:rPr lang="en-GB" sz="900">
                          <a:solidFill>
                            <a:srgbClr val="00395C"/>
                          </a:solidFill>
                          <a:latin typeface="Inter"/>
                          <a:ea typeface="Inter"/>
                          <a:cs typeface="Inter"/>
                          <a:sym typeface="Inter"/>
                        </a:rPr>
                        <a:t>75.2.109.212</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80,443</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Access to this URL is necessary for Data exfiltration attack heartbeats to be successful. This URL is used to send exfiltrated data. </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w/Security Policies on DLP</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1029700">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Email</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Windows Simulation Agent IP</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highlight>
                            <a:srgbClr val="FFFFFF"/>
                          </a:highlight>
                          <a:latin typeface="Inter"/>
                          <a:ea typeface="Inter"/>
                          <a:cs typeface="Inter"/>
                          <a:sym typeface="Inter"/>
                        </a:rPr>
                        <a:t>Mail Server URL</a:t>
                      </a:r>
                      <a:endParaRPr sz="900">
                        <a:solidFill>
                          <a:srgbClr val="00395C"/>
                        </a:solidFill>
                        <a:highlight>
                          <a:srgbClr val="FFFFFF"/>
                        </a:highlight>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900">
                          <a:solidFill>
                            <a:srgbClr val="00395C"/>
                          </a:solidFill>
                          <a:highlight>
                            <a:srgbClr val="FFFFFF"/>
                          </a:highlight>
                          <a:latin typeface="Inter"/>
                          <a:ea typeface="Inter"/>
                          <a:cs typeface="Inter"/>
                          <a:sym typeface="Inter"/>
                        </a:rPr>
                        <a:t>Mail Server IP</a:t>
                      </a:r>
                      <a:endParaRPr sz="900">
                        <a:solidFill>
                          <a:srgbClr val="00395C"/>
                        </a:solidFill>
                        <a:highlight>
                          <a:srgbClr val="FFFFFF"/>
                        </a:highlight>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rgbClr val="00395C"/>
                          </a:solidFill>
                          <a:latin typeface="Inter"/>
                          <a:ea typeface="Inter"/>
                          <a:cs typeface="Inter"/>
                          <a:sym typeface="Inter"/>
                        </a:rPr>
                        <a:t>POP3 or IMAP or MAPI</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800">
                          <a:solidFill>
                            <a:srgbClr val="00395C"/>
                          </a:solidFill>
                          <a:latin typeface="Inter"/>
                          <a:ea typeface="Inter"/>
                          <a:cs typeface="Inter"/>
                          <a:sym typeface="Inter"/>
                        </a:rPr>
                        <a:t>Access to Mail Server is required for Windows Simulation Agent to fetch emails and verify if email is altered by security controls.</a:t>
                      </a:r>
                      <a:endParaRPr sz="800">
                        <a:solidFill>
                          <a:srgbClr val="00395C"/>
                        </a:solidFill>
                        <a:latin typeface="Inter"/>
                        <a:ea typeface="Inter"/>
                        <a:cs typeface="Inter"/>
                        <a:sym typeface="Inter"/>
                      </a:endParaRPr>
                    </a:p>
                    <a:p>
                      <a:pPr indent="0" lvl="0" marL="0" rtl="0" algn="l">
                        <a:lnSpc>
                          <a:spcPct val="115000"/>
                        </a:lnSpc>
                        <a:spcBef>
                          <a:spcPts val="0"/>
                        </a:spcBef>
                        <a:spcAft>
                          <a:spcPts val="0"/>
                        </a:spcAft>
                        <a:buNone/>
                      </a:pPr>
                      <a:r>
                        <a:rPr b="1" lang="en-GB" sz="900">
                          <a:solidFill>
                            <a:srgbClr val="00395C"/>
                          </a:solidFill>
                          <a:latin typeface="Inter"/>
                          <a:ea typeface="Inter"/>
                          <a:cs typeface="Inter"/>
                          <a:sym typeface="Inter"/>
                        </a:rPr>
                        <a:t>MAPI/443 is preferred if available.</a:t>
                      </a:r>
                      <a:endParaRPr b="1"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r h="892425">
                <a:tc>
                  <a:txBody>
                    <a:bodyPr/>
                    <a:lstStyle/>
                    <a:p>
                      <a:pPr indent="0" lvl="0" marL="0" rtl="0" algn="l">
                        <a:lnSpc>
                          <a:spcPct val="115000"/>
                        </a:lnSpc>
                        <a:spcBef>
                          <a:spcPts val="0"/>
                        </a:spcBef>
                        <a:spcAft>
                          <a:spcPts val="0"/>
                        </a:spcAft>
                        <a:buClr>
                          <a:schemeClr val="dk1"/>
                        </a:buClr>
                        <a:buSzPts val="1100"/>
                        <a:buFont typeface="Arial"/>
                        <a:buNone/>
                      </a:pPr>
                      <a:r>
                        <a:rPr lang="en-GB" sz="900">
                          <a:solidFill>
                            <a:srgbClr val="00395C"/>
                          </a:solidFill>
                          <a:latin typeface="Inter"/>
                          <a:ea typeface="Inter"/>
                          <a:cs typeface="Inter"/>
                          <a:sym typeface="Inter"/>
                        </a:rPr>
                        <a:t>Email</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700">
                      <a:solidFill>
                        <a:srgbClr val="000000"/>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900">
                          <a:solidFill>
                            <a:srgbClr val="00395C"/>
                          </a:solidFill>
                          <a:latin typeface="Inter"/>
                          <a:ea typeface="Inter"/>
                          <a:cs typeface="Inter"/>
                          <a:sym typeface="Inter"/>
                        </a:rPr>
                        <a:t>Windows Simulation Agent IP</a:t>
                      </a:r>
                      <a:endParaRPr sz="1000">
                        <a:solidFill>
                          <a:srgbClr val="00395C"/>
                        </a:solidFill>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URL Rewrite Domain</a:t>
                      </a:r>
                      <a:endParaRPr sz="900">
                        <a:solidFill>
                          <a:srgbClr val="00395C"/>
                        </a:solidFill>
                        <a:highlight>
                          <a:srgbClr val="FFFFFF"/>
                        </a:highlight>
                        <a:latin typeface="Inter"/>
                        <a:ea typeface="Inter"/>
                        <a:cs typeface="Inter"/>
                        <a:sym typeface="Inter"/>
                      </a:endParaRPr>
                    </a:p>
                  </a:txBody>
                  <a:tcPr marT="63500" marB="63500" marR="63500" marL="63500">
                    <a:lnL cap="flat" cmpd="sng" w="12700">
                      <a:solidFill>
                        <a:srgbClr val="000000"/>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t/>
                      </a:r>
                      <a:endParaRPr sz="900">
                        <a:solidFill>
                          <a:srgbClr val="00395C"/>
                        </a:solidFill>
                        <a:highlight>
                          <a:srgbClr val="FFFFFF"/>
                        </a:highlight>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9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GB" sz="1000">
                          <a:solidFill>
                            <a:srgbClr val="00395C"/>
                          </a:solidFill>
                          <a:latin typeface="Inter"/>
                          <a:ea typeface="Inter"/>
                          <a:cs typeface="Inter"/>
                          <a:sym typeface="Inter"/>
                        </a:rPr>
                        <a:t>If the URL Rewrite function of the Email Security Gateway is enabled, Agent should have access to the URL Rewrite Domain.</a:t>
                      </a:r>
                      <a:endParaRPr sz="800">
                        <a:solidFill>
                          <a:srgbClr val="00395C"/>
                        </a:solidFill>
                        <a:latin typeface="Inter"/>
                        <a:ea typeface="Inter"/>
                        <a:cs typeface="Inter"/>
                        <a:sym typeface="Inter"/>
                      </a:endParaRPr>
                    </a:p>
                  </a:txBody>
                  <a:tcPr marT="63500" marB="63500" marR="63500" marL="63500">
                    <a:lnL cap="flat" cmpd="sng" w="12650">
                      <a:solidFill>
                        <a:srgbClr val="C4C4C4"/>
                      </a:solidFill>
                      <a:prstDash val="solid"/>
                      <a:round/>
                      <a:headEnd len="sm" w="sm" type="none"/>
                      <a:tailEnd len="sm" w="sm" type="none"/>
                    </a:lnL>
                    <a:lnR cap="flat" cmpd="sng" w="12650">
                      <a:solidFill>
                        <a:srgbClr val="C4C4C4"/>
                      </a:solidFill>
                      <a:prstDash val="solid"/>
                      <a:round/>
                      <a:headEnd len="sm" w="sm" type="none"/>
                      <a:tailEnd len="sm" w="sm" type="none"/>
                    </a:lnR>
                    <a:lnT cap="flat" cmpd="sng" w="12650">
                      <a:solidFill>
                        <a:srgbClr val="C4C4C4"/>
                      </a:solidFill>
                      <a:prstDash val="solid"/>
                      <a:round/>
                      <a:headEnd len="sm" w="sm" type="none"/>
                      <a:tailEnd len="sm" w="sm" type="none"/>
                    </a:lnT>
                    <a:lnB cap="flat" cmpd="sng" w="12650">
                      <a:solidFill>
                        <a:srgbClr val="C4C4C4"/>
                      </a:solidFill>
                      <a:prstDash val="solid"/>
                      <a:round/>
                      <a:headEnd len="sm" w="sm" type="none"/>
                      <a:tailEnd len="sm" w="sm" type="none"/>
                    </a:lnB>
                  </a:tcPr>
                </a:tc>
              </a:tr>
            </a:tbl>
          </a:graphicData>
        </a:graphic>
      </p:graphicFrame>
      <p:sp>
        <p:nvSpPr>
          <p:cNvPr id="151" name="Google Shape;151;p25"/>
          <p:cNvSpPr txBox="1"/>
          <p:nvPr/>
        </p:nvSpPr>
        <p:spPr>
          <a:xfrm>
            <a:off x="998100" y="1435275"/>
            <a:ext cx="59553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GB">
                <a:solidFill>
                  <a:srgbClr val="D60059"/>
                </a:solidFill>
                <a:latin typeface="Red Hat Display"/>
                <a:ea typeface="Red Hat Display"/>
                <a:cs typeface="Red Hat Display"/>
                <a:sym typeface="Red Hat Display"/>
              </a:rPr>
              <a:t>For Attack Simulations</a:t>
            </a:r>
            <a:endParaRPr b="1">
              <a:solidFill>
                <a:srgbClr val="D60059"/>
              </a:solidFill>
              <a:latin typeface="Red Hat Display"/>
              <a:ea typeface="Red Hat Display"/>
              <a:cs typeface="Red Hat Display"/>
              <a:sym typeface="Red Hat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