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9" r:id="rId2"/>
    <p:sldId id="260" r:id="rId3"/>
    <p:sldId id="258" r:id="rId4"/>
    <p:sldId id="261" r:id="rId5"/>
    <p:sldId id="262" r:id="rId6"/>
    <p:sldId id="263" r:id="rId7"/>
    <p:sldId id="264" r:id="rId8"/>
    <p:sldId id="273" r:id="rId9"/>
    <p:sldId id="275" r:id="rId10"/>
    <p:sldId id="276" r:id="rId11"/>
    <p:sldId id="267" r:id="rId12"/>
    <p:sldId id="270" r:id="rId13"/>
    <p:sldId id="271"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3" autoAdjust="0"/>
    <p:restoredTop sz="94660"/>
  </p:normalViewPr>
  <p:slideViewPr>
    <p:cSldViewPr snapToGrid="0">
      <p:cViewPr>
        <p:scale>
          <a:sx n="63" d="100"/>
          <a:sy n="63" d="100"/>
        </p:scale>
        <p:origin x="8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61162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2022-04-13</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9606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87740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643574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87043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7C530B-87BE-470E-AE37-6AC4F38024F1}" type="datetimeFigureOut">
              <a:rPr lang="en-CA" smtClean="0"/>
              <a:t>2022-04-13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256656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7C530B-87BE-470E-AE37-6AC4F38024F1}" type="datetimeFigureOut">
              <a:rPr lang="en-CA" smtClean="0"/>
              <a:t>2022-04-13</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57860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722272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70125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422244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7C530B-87BE-470E-AE37-6AC4F38024F1}" type="datetimeFigureOut">
              <a:rPr lang="en-CA" smtClean="0"/>
              <a:t>2022-04-13</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9300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7C530B-87BE-470E-AE37-6AC4F38024F1}" type="datetimeFigureOut">
              <a:rPr lang="en-CA" smtClean="0"/>
              <a:t>2022-04-13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120334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7C530B-87BE-470E-AE37-6AC4F38024F1}" type="datetimeFigureOut">
              <a:rPr lang="en-CA" smtClean="0"/>
              <a:t>2022-04-13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48297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7C530B-87BE-470E-AE37-6AC4F38024F1}" type="datetimeFigureOut">
              <a:rPr lang="en-CA" smtClean="0"/>
              <a:t>2022-04-13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2397712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C530B-87BE-470E-AE37-6AC4F38024F1}" type="datetimeFigureOut">
              <a:rPr lang="en-CA" smtClean="0"/>
              <a:t>2022-04-13</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66052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2022-04-13</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9785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C530B-87BE-470E-AE37-6AC4F38024F1}" type="datetimeFigureOut">
              <a:rPr lang="en-CA" smtClean="0"/>
              <a:t>2022-04-13</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FC8CF-AD44-4F15-9C89-5E91C43147DC}" type="slidenum">
              <a:rPr lang="en-CA" smtClean="0"/>
              <a:t>‹#›</a:t>
            </a:fld>
            <a:endParaRPr lang="en-CA"/>
          </a:p>
        </p:txBody>
      </p:sp>
    </p:spTree>
    <p:extLst>
      <p:ext uri="{BB962C8B-B14F-4D97-AF65-F5344CB8AC3E}">
        <p14:creationId xmlns:p14="http://schemas.microsoft.com/office/powerpoint/2010/main" val="31120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7C530B-87BE-470E-AE37-6AC4F38024F1}" type="datetimeFigureOut">
              <a:rPr lang="en-CA" smtClean="0"/>
              <a:t>2022-04-13</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AFC8CF-AD44-4F15-9C89-5E91C43147DC}" type="slidenum">
              <a:rPr lang="en-CA" smtClean="0"/>
              <a:t>‹#›</a:t>
            </a:fld>
            <a:endParaRPr lang="en-CA"/>
          </a:p>
        </p:txBody>
      </p:sp>
    </p:spTree>
    <p:extLst>
      <p:ext uri="{BB962C8B-B14F-4D97-AF65-F5344CB8AC3E}">
        <p14:creationId xmlns:p14="http://schemas.microsoft.com/office/powerpoint/2010/main" val="14175331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DD6F-DC20-4200-949D-CB2EBAED6CAE}"/>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Master of Applied Computing</a:t>
            </a:r>
            <a:endParaRPr lang="en-CA" dirty="0">
              <a:solidFill>
                <a:srgbClr val="EBEBEB"/>
              </a:solidFill>
            </a:endParaRPr>
          </a:p>
        </p:txBody>
      </p:sp>
      <p:pic>
        <p:nvPicPr>
          <p:cNvPr id="5" name="Picture 4" descr="Logo, company name&#10;&#10;Description automatically generated">
            <a:extLst>
              <a:ext uri="{FF2B5EF4-FFF2-40B4-BE49-F238E27FC236}">
                <a16:creationId xmlns:a16="http://schemas.microsoft.com/office/drawing/2014/main" id="{B5D7F55E-093A-4D85-9FD0-538EC6B8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71" y="3429000"/>
            <a:ext cx="4586032" cy="1513390"/>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D10C68F7-F64B-448F-BF25-C616936B10D3}"/>
              </a:ext>
            </a:extLst>
          </p:cNvPr>
          <p:cNvSpPr>
            <a:spLocks noGrp="1"/>
          </p:cNvSpPr>
          <p:nvPr>
            <p:ph idx="1"/>
          </p:nvPr>
        </p:nvSpPr>
        <p:spPr>
          <a:xfrm>
            <a:off x="5173772" y="2591925"/>
            <a:ext cx="6551597" cy="3416300"/>
          </a:xfrm>
        </p:spPr>
        <p:txBody>
          <a:bodyPr anchor="ctr">
            <a:normAutofit lnSpcReduction="10000"/>
          </a:bodyPr>
          <a:lstStyle/>
          <a:p>
            <a:endParaRPr lang="en-US" sz="4000" dirty="0"/>
          </a:p>
          <a:p>
            <a:pPr marL="0" indent="0">
              <a:buNone/>
            </a:pPr>
            <a:r>
              <a:rPr lang="en-US" sz="4000" dirty="0"/>
              <a:t>Networking &amp; Data Security</a:t>
            </a:r>
            <a:br>
              <a:rPr lang="en-US" sz="4000" dirty="0"/>
            </a:br>
            <a:r>
              <a:rPr lang="en-US" sz="4000" dirty="0"/>
              <a:t>COMP-8677-3</a:t>
            </a:r>
            <a:br>
              <a:rPr lang="en-US" sz="4000" dirty="0"/>
            </a:br>
            <a:r>
              <a:rPr lang="en-US" sz="4000" dirty="0"/>
              <a:t> </a:t>
            </a:r>
            <a:br>
              <a:rPr lang="en-US" sz="2400" dirty="0"/>
            </a:br>
            <a:r>
              <a:rPr lang="en-US" sz="2400" b="1" dirty="0"/>
              <a:t>Group:</a:t>
            </a:r>
            <a:r>
              <a:rPr lang="en-US" sz="2400" dirty="0"/>
              <a:t> Hackers 27</a:t>
            </a:r>
            <a:endParaRPr lang="en-CA" sz="2400" dirty="0"/>
          </a:p>
          <a:p>
            <a:endParaRPr lang="en-CA" dirty="0"/>
          </a:p>
        </p:txBody>
      </p:sp>
    </p:spTree>
    <p:extLst>
      <p:ext uri="{BB962C8B-B14F-4D97-AF65-F5344CB8AC3E}">
        <p14:creationId xmlns:p14="http://schemas.microsoft.com/office/powerpoint/2010/main" val="352127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D130-3272-45FC-8AD2-6320C18F3BFB}"/>
              </a:ext>
            </a:extLst>
          </p:cNvPr>
          <p:cNvSpPr>
            <a:spLocks noGrp="1"/>
          </p:cNvSpPr>
          <p:nvPr>
            <p:ph type="title"/>
          </p:nvPr>
        </p:nvSpPr>
        <p:spPr/>
        <p:txBody>
          <a:bodyPr/>
          <a:lstStyle/>
          <a:p>
            <a:r>
              <a:rPr lang="en-US" dirty="0"/>
              <a:t>Attack Demo</a:t>
            </a:r>
            <a:endParaRPr lang="en-CA" dirty="0"/>
          </a:p>
        </p:txBody>
      </p:sp>
      <p:pic>
        <p:nvPicPr>
          <p:cNvPr id="4" name="Picture 3" descr="Logo, company name&#10;&#10;Description automatically generated">
            <a:extLst>
              <a:ext uri="{FF2B5EF4-FFF2-40B4-BE49-F238E27FC236}">
                <a16:creationId xmlns:a16="http://schemas.microsoft.com/office/drawing/2014/main" id="{109AD4B2-7678-454A-8B02-91029E9E4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5" name="Picture 4" descr="Graphical user interface, application, email&#10;&#10;Description automatically generated">
            <a:extLst>
              <a:ext uri="{FF2B5EF4-FFF2-40B4-BE49-F238E27FC236}">
                <a16:creationId xmlns:a16="http://schemas.microsoft.com/office/drawing/2014/main" id="{C1D46DB4-C82B-4BD0-A7C7-DFCEAF01D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957" y="2669754"/>
            <a:ext cx="7269610" cy="3627120"/>
          </a:xfrm>
          <a:prstGeom prst="rect">
            <a:avLst/>
          </a:prstGeom>
        </p:spPr>
      </p:pic>
    </p:spTree>
    <p:extLst>
      <p:ext uri="{BB962C8B-B14F-4D97-AF65-F5344CB8AC3E}">
        <p14:creationId xmlns:p14="http://schemas.microsoft.com/office/powerpoint/2010/main" val="245229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AB7F-EEF7-4895-AAFA-279F399CC826}"/>
              </a:ext>
            </a:extLst>
          </p:cNvPr>
          <p:cNvSpPr>
            <a:spLocks noGrp="1"/>
          </p:cNvSpPr>
          <p:nvPr>
            <p:ph type="title"/>
          </p:nvPr>
        </p:nvSpPr>
        <p:spPr>
          <a:xfrm>
            <a:off x="1154954" y="973668"/>
            <a:ext cx="10026190" cy="706964"/>
          </a:xfrm>
        </p:spPr>
        <p:txBody>
          <a:bodyPr/>
          <a:lstStyle/>
          <a:p>
            <a:r>
              <a:rPr lang="en-US" dirty="0"/>
              <a:t>ARP Poisoning Attack</a:t>
            </a:r>
            <a:endParaRPr lang="en-CA" dirty="0"/>
          </a:p>
        </p:txBody>
      </p:sp>
      <p:sp>
        <p:nvSpPr>
          <p:cNvPr id="3" name="Content Placeholder 2">
            <a:extLst>
              <a:ext uri="{FF2B5EF4-FFF2-40B4-BE49-F238E27FC236}">
                <a16:creationId xmlns:a16="http://schemas.microsoft.com/office/drawing/2014/main" id="{06A856A4-260F-4C04-9901-E8E017F06CD8}"/>
              </a:ext>
            </a:extLst>
          </p:cNvPr>
          <p:cNvSpPr>
            <a:spLocks noGrp="1"/>
          </p:cNvSpPr>
          <p:nvPr>
            <p:ph sz="half" idx="1"/>
          </p:nvPr>
        </p:nvSpPr>
        <p:spPr>
          <a:xfrm>
            <a:off x="1154953" y="2603500"/>
            <a:ext cx="5593087" cy="3416301"/>
          </a:xfrm>
        </p:spPr>
        <p:txBody>
          <a:bodyPr>
            <a:noAutofit/>
          </a:bodyPr>
          <a:lstStyle/>
          <a:p>
            <a:pPr marL="0" indent="0">
              <a:buNone/>
            </a:pPr>
            <a:r>
              <a:rPr lang="en-US" sz="2000" dirty="0"/>
              <a:t>Given an IP address, the Address Resolution Protocol (ARP) is a communication protocol for determining the link layer address, such as the MAC address.</a:t>
            </a:r>
          </a:p>
          <a:p>
            <a:pPr marL="0" indent="0">
              <a:buNone/>
            </a:pPr>
            <a:r>
              <a:rPr lang="en-US" sz="2000" dirty="0"/>
              <a:t>The ARP cache poisoning attack is a typical ARP protocol exploit. Attackers can use this technique to trick the victim into adopting counterfeit IP-to-MAC mappings. This can lead to traffic being routed to the machine with the falsified MAC address, thus exposing the victim to man-in-the-middle attacks.</a:t>
            </a:r>
            <a:endParaRPr lang="en-CA" sz="2000" dirty="0"/>
          </a:p>
        </p:txBody>
      </p:sp>
      <p:pic>
        <p:nvPicPr>
          <p:cNvPr id="7" name="Content Placeholder 6" descr="Diagram&#10;&#10;Description automatically generated">
            <a:extLst>
              <a:ext uri="{FF2B5EF4-FFF2-40B4-BE49-F238E27FC236}">
                <a16:creationId xmlns:a16="http://schemas.microsoft.com/office/drawing/2014/main" id="{24FCD1E5-985D-422F-A486-C4AA2283C5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6888" y="2603500"/>
            <a:ext cx="3468062" cy="3416300"/>
          </a:xfrm>
        </p:spPr>
      </p:pic>
      <p:pic>
        <p:nvPicPr>
          <p:cNvPr id="4" name="Picture 3" descr="Logo, company name&#10;&#10;Description automatically generated">
            <a:extLst>
              <a:ext uri="{FF2B5EF4-FFF2-40B4-BE49-F238E27FC236}">
                <a16:creationId xmlns:a16="http://schemas.microsoft.com/office/drawing/2014/main" id="{55A5BF43-CB8C-468A-8A47-2FD53A292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72778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AB7F-EEF7-4895-AAFA-279F399CC826}"/>
              </a:ext>
            </a:extLst>
          </p:cNvPr>
          <p:cNvSpPr>
            <a:spLocks noGrp="1"/>
          </p:cNvSpPr>
          <p:nvPr>
            <p:ph type="title"/>
          </p:nvPr>
        </p:nvSpPr>
        <p:spPr/>
        <p:txBody>
          <a:bodyPr/>
          <a:lstStyle/>
          <a:p>
            <a:r>
              <a:rPr lang="en-US" dirty="0"/>
              <a:t>ARP Man-In-The-Middle Attack</a:t>
            </a:r>
            <a:endParaRPr lang="en-CA" dirty="0"/>
          </a:p>
        </p:txBody>
      </p:sp>
      <p:sp>
        <p:nvSpPr>
          <p:cNvPr id="3" name="Content Placeholder 2">
            <a:extLst>
              <a:ext uri="{FF2B5EF4-FFF2-40B4-BE49-F238E27FC236}">
                <a16:creationId xmlns:a16="http://schemas.microsoft.com/office/drawing/2014/main" id="{06A856A4-260F-4C04-9901-E8E017F06CD8}"/>
              </a:ext>
            </a:extLst>
          </p:cNvPr>
          <p:cNvSpPr>
            <a:spLocks noGrp="1"/>
          </p:cNvSpPr>
          <p:nvPr>
            <p:ph idx="1"/>
          </p:nvPr>
        </p:nvSpPr>
        <p:spPr>
          <a:xfrm>
            <a:off x="634093" y="2568776"/>
            <a:ext cx="10512327" cy="3416300"/>
          </a:xfrm>
        </p:spPr>
        <p:txBody>
          <a:bodyPr>
            <a:noAutofit/>
          </a:bodyPr>
          <a:lstStyle/>
          <a:p>
            <a:pPr marL="0" indent="0">
              <a:buNone/>
            </a:pPr>
            <a:r>
              <a:rPr lang="en-US" sz="2400" dirty="0"/>
              <a:t>ARP Poisoning is a type of MITM attack. Man-In-The-Middle attacks are one of the most prevalent and hazardous attacks. A MITM attack is a form of eavesdropping assault in which an attacker listens in on two parties’ communication. The attackers pretend to be both legitimate participants in the communication after they have gained access to it. In this method, neither of the original parties is aware that an attacker is present, and they communicate as if they are directly connected. But, without their knowledge, both parties communicate with the attacker rather than directly with each other.</a:t>
            </a:r>
            <a:endParaRPr lang="en-CA" sz="2400" dirty="0"/>
          </a:p>
        </p:txBody>
      </p:sp>
      <p:pic>
        <p:nvPicPr>
          <p:cNvPr id="4" name="Picture 3" descr="Logo, company name&#10;&#10;Description automatically generated">
            <a:extLst>
              <a:ext uri="{FF2B5EF4-FFF2-40B4-BE49-F238E27FC236}">
                <a16:creationId xmlns:a16="http://schemas.microsoft.com/office/drawing/2014/main" id="{55A5BF43-CB8C-468A-8A47-2FD53A292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268858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4" name="Content Placeholder 3">
            <a:extLst>
              <a:ext uri="{FF2B5EF4-FFF2-40B4-BE49-F238E27FC236}">
                <a16:creationId xmlns:a16="http://schemas.microsoft.com/office/drawing/2014/main" id="{BA4B95FC-A9E2-4C0D-A5C3-9A1AD7F68CC4}"/>
              </a:ext>
            </a:extLst>
          </p:cNvPr>
          <p:cNvPicPr>
            <a:picLocks noGrp="1" noChangeAspect="1"/>
          </p:cNvPicPr>
          <p:nvPr>
            <p:ph idx="1"/>
          </p:nvPr>
        </p:nvPicPr>
        <p:blipFill>
          <a:blip r:embed="rId4"/>
          <a:stretch>
            <a:fillRect/>
          </a:stretch>
        </p:blipFill>
        <p:spPr>
          <a:xfrm>
            <a:off x="344383" y="497208"/>
            <a:ext cx="7292715" cy="5799666"/>
          </a:xfrm>
        </p:spPr>
      </p:pic>
    </p:spTree>
    <p:extLst>
      <p:ext uri="{BB962C8B-B14F-4D97-AF65-F5344CB8AC3E}">
        <p14:creationId xmlns:p14="http://schemas.microsoft.com/office/powerpoint/2010/main" val="126408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86549"/>
            <a:ext cx="3409370" cy="1122251"/>
          </a:xfrm>
          <a:prstGeom prst="rect">
            <a:avLst/>
          </a:prstGeom>
        </p:spPr>
      </p:pic>
      <p:pic>
        <p:nvPicPr>
          <p:cNvPr id="6" name="Content Placeholder 5" descr="Graphical user interface, text, application&#10;&#10;Description automatically generated">
            <a:extLst>
              <a:ext uri="{FF2B5EF4-FFF2-40B4-BE49-F238E27FC236}">
                <a16:creationId xmlns:a16="http://schemas.microsoft.com/office/drawing/2014/main" id="{D285B058-7EE8-47A0-9A9E-63B54B8C2A2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46410" y="338390"/>
            <a:ext cx="7340873" cy="5958237"/>
          </a:xfrm>
        </p:spPr>
      </p:pic>
    </p:spTree>
    <p:extLst>
      <p:ext uri="{BB962C8B-B14F-4D97-AF65-F5344CB8AC3E}">
        <p14:creationId xmlns:p14="http://schemas.microsoft.com/office/powerpoint/2010/main" val="380509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D130-3272-45FC-8AD2-6320C18F3BFB}"/>
              </a:ext>
            </a:extLst>
          </p:cNvPr>
          <p:cNvSpPr>
            <a:spLocks noGrp="1"/>
          </p:cNvSpPr>
          <p:nvPr>
            <p:ph type="title"/>
          </p:nvPr>
        </p:nvSpPr>
        <p:spPr/>
        <p:txBody>
          <a:bodyPr/>
          <a:lstStyle/>
          <a:p>
            <a:r>
              <a:rPr lang="en-US" dirty="0"/>
              <a:t>Attack Demo</a:t>
            </a:r>
            <a:endParaRPr lang="en-CA" dirty="0"/>
          </a:p>
        </p:txBody>
      </p:sp>
      <p:pic>
        <p:nvPicPr>
          <p:cNvPr id="4" name="Picture 3" descr="Logo, company name&#10;&#10;Description automatically generated">
            <a:extLst>
              <a:ext uri="{FF2B5EF4-FFF2-40B4-BE49-F238E27FC236}">
                <a16:creationId xmlns:a16="http://schemas.microsoft.com/office/drawing/2014/main" id="{109AD4B2-7678-454A-8B02-91029E9E4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118F9FAB-71A2-453B-9F84-27D97E39F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746" y="3286302"/>
            <a:ext cx="5103958" cy="1263230"/>
          </a:xfrm>
          <a:prstGeom prst="rect">
            <a:avLst/>
          </a:prstGeom>
        </p:spPr>
      </p:pic>
      <p:pic>
        <p:nvPicPr>
          <p:cNvPr id="8" name="Picture 7" descr="Text&#10;&#10;Description automatically generated">
            <a:extLst>
              <a:ext uri="{FF2B5EF4-FFF2-40B4-BE49-F238E27FC236}">
                <a16:creationId xmlns:a16="http://schemas.microsoft.com/office/drawing/2014/main" id="{9B294C68-B91D-42ED-8832-B1B3F4FC9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80" y="2711518"/>
            <a:ext cx="5632955" cy="3573406"/>
          </a:xfrm>
          <a:prstGeom prst="rect">
            <a:avLst/>
          </a:prstGeom>
        </p:spPr>
      </p:pic>
    </p:spTree>
    <p:extLst>
      <p:ext uri="{BB962C8B-B14F-4D97-AF65-F5344CB8AC3E}">
        <p14:creationId xmlns:p14="http://schemas.microsoft.com/office/powerpoint/2010/main" val="351642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25CF6C-45D1-47FE-B52C-1C70ED471875}"/>
              </a:ext>
            </a:extLst>
          </p:cNvPr>
          <p:cNvSpPr>
            <a:spLocks noGrp="1"/>
          </p:cNvSpPr>
          <p:nvPr>
            <p:ph type="title"/>
          </p:nvPr>
        </p:nvSpPr>
        <p:spPr>
          <a:xfrm>
            <a:off x="5695061" y="1241267"/>
            <a:ext cx="5428551" cy="2589954"/>
          </a:xfrm>
        </p:spPr>
        <p:txBody>
          <a:bodyPr vert="horz" lIns="91440" tIns="45720" rIns="91440" bIns="45720" rtlCol="0" anchor="b">
            <a:normAutofit/>
          </a:bodyPr>
          <a:lstStyle/>
          <a:p>
            <a:r>
              <a:rPr lang="en-US" sz="5400" b="0" i="0" kern="1200" dirty="0">
                <a:solidFill>
                  <a:srgbClr val="EBEBEB"/>
                </a:solidFill>
                <a:latin typeface="+mj-lt"/>
                <a:ea typeface="+mj-ea"/>
                <a:cs typeface="+mj-cs"/>
              </a:rPr>
              <a:t>Thank You</a:t>
            </a:r>
          </a:p>
        </p:txBody>
      </p:sp>
      <p:grpSp>
        <p:nvGrpSpPr>
          <p:cNvPr id="15" name="Group 14">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6" name="Rectangle 15">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descr="Logo, company name&#10;&#10;Description automatically generated">
            <a:extLst>
              <a:ext uri="{FF2B5EF4-FFF2-40B4-BE49-F238E27FC236}">
                <a16:creationId xmlns:a16="http://schemas.microsoft.com/office/drawing/2014/main" id="{9E92FAB0-2E7C-40B7-98E3-500F588D1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64" y="2847170"/>
            <a:ext cx="3526244" cy="1163660"/>
          </a:xfrm>
          <a:prstGeom prst="rect">
            <a:avLst/>
          </a:prstGeom>
        </p:spPr>
      </p:pic>
    </p:spTree>
    <p:extLst>
      <p:ext uri="{BB962C8B-B14F-4D97-AF65-F5344CB8AC3E}">
        <p14:creationId xmlns:p14="http://schemas.microsoft.com/office/powerpoint/2010/main" val="29083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DD6F-DC20-4200-949D-CB2EBAED6CAE}"/>
              </a:ext>
            </a:extLst>
          </p:cNvPr>
          <p:cNvSpPr>
            <a:spLocks noGrp="1"/>
          </p:cNvSpPr>
          <p:nvPr>
            <p:ph type="title"/>
          </p:nvPr>
        </p:nvSpPr>
        <p:spPr>
          <a:xfrm>
            <a:off x="1154955" y="2434576"/>
            <a:ext cx="4141488" cy="2283824"/>
          </a:xfrm>
        </p:spPr>
        <p:txBody>
          <a:bodyPr/>
          <a:lstStyle/>
          <a:p>
            <a:pPr algn="ctr"/>
            <a:r>
              <a:rPr lang="en-US" dirty="0"/>
              <a:t>Team Members</a:t>
            </a:r>
            <a:endParaRPr lang="en-CA" dirty="0"/>
          </a:p>
        </p:txBody>
      </p:sp>
      <p:sp>
        <p:nvSpPr>
          <p:cNvPr id="3" name="Content Placeholder 2">
            <a:extLst>
              <a:ext uri="{FF2B5EF4-FFF2-40B4-BE49-F238E27FC236}">
                <a16:creationId xmlns:a16="http://schemas.microsoft.com/office/drawing/2014/main" id="{D10C68F7-F64B-448F-BF25-C616936B10D3}"/>
              </a:ext>
            </a:extLst>
          </p:cNvPr>
          <p:cNvSpPr>
            <a:spLocks noGrp="1"/>
          </p:cNvSpPr>
          <p:nvPr>
            <p:ph type="body" idx="1"/>
          </p:nvPr>
        </p:nvSpPr>
        <p:spPr>
          <a:xfrm>
            <a:off x="6895559" y="2434576"/>
            <a:ext cx="5072664" cy="2283824"/>
          </a:xfrm>
        </p:spPr>
        <p:txBody>
          <a:bodyPr>
            <a:normAutofit/>
          </a:bodyPr>
          <a:lstStyle/>
          <a:p>
            <a:r>
              <a:rPr lang="en-US" sz="2800" dirty="0"/>
              <a:t>Ankit (110026647)</a:t>
            </a:r>
          </a:p>
          <a:p>
            <a:r>
              <a:rPr lang="en-US" sz="2800" dirty="0" err="1"/>
              <a:t>Gurjit</a:t>
            </a:r>
            <a:r>
              <a:rPr lang="en-US" sz="2800" dirty="0"/>
              <a:t> Vohra (110030757)</a:t>
            </a:r>
          </a:p>
          <a:p>
            <a:r>
              <a:rPr lang="en-US" sz="2800" dirty="0"/>
              <a:t>Mehul Kohli (110058778)</a:t>
            </a:r>
            <a:endParaRPr lang="en-CA" sz="2800" dirty="0"/>
          </a:p>
        </p:txBody>
      </p:sp>
      <p:pic>
        <p:nvPicPr>
          <p:cNvPr id="5" name="Picture 4" descr="Logo, company name&#10;&#10;Description automatically generated">
            <a:extLst>
              <a:ext uri="{FF2B5EF4-FFF2-40B4-BE49-F238E27FC236}">
                <a16:creationId xmlns:a16="http://schemas.microsoft.com/office/drawing/2014/main" id="{B5D7F55E-093A-4D85-9FD0-538EC6B88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423230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Content</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idx="1"/>
          </p:nvPr>
        </p:nvSpPr>
        <p:spPr/>
        <p:txBody>
          <a:bodyPr>
            <a:normAutofit/>
          </a:bodyPr>
          <a:lstStyle/>
          <a:p>
            <a:pPr marL="0" indent="0">
              <a:buNone/>
            </a:pPr>
            <a:r>
              <a:rPr lang="en-US" sz="2800" dirty="0"/>
              <a:t>Attacks discussed in this presentation are:</a:t>
            </a:r>
          </a:p>
          <a:p>
            <a:r>
              <a:rPr lang="en-CA" sz="2800" dirty="0"/>
              <a:t>TCP SYN Flood Attack</a:t>
            </a:r>
          </a:p>
          <a:p>
            <a:r>
              <a:rPr lang="en-CA" sz="2800" dirty="0"/>
              <a:t>Mitnick Attack</a:t>
            </a:r>
          </a:p>
          <a:p>
            <a:r>
              <a:rPr lang="en-CA" sz="2800" dirty="0"/>
              <a:t>ARP Poisoning &amp; MITM Attack</a:t>
            </a:r>
          </a:p>
          <a:p>
            <a:endParaRPr lang="en-CA" sz="2800" dirty="0"/>
          </a:p>
        </p:txBody>
      </p:sp>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27213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TCP SYN FLOOD ATTACK</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idx="1"/>
          </p:nvPr>
        </p:nvSpPr>
        <p:spPr/>
        <p:txBody>
          <a:bodyPr>
            <a:normAutofit/>
          </a:bodyPr>
          <a:lstStyle/>
          <a:p>
            <a:pPr marL="0" indent="0">
              <a:buNone/>
            </a:pPr>
            <a:r>
              <a:rPr lang="en-US" sz="2400" dirty="0"/>
              <a:t>TCP SYN flood is a sort of Distributed Denial of Service (DDoS) attack that uses a portion of the standard TCP three-way handshake to consume resources on the targeted server and cause it to become unusable. In this, the attacker sends multiple TCP connection requests to the target server than it can process causing the network to slow down or completely stop.</a:t>
            </a:r>
            <a:endParaRPr lang="en-CA" sz="2400" dirty="0"/>
          </a:p>
        </p:txBody>
      </p:sp>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87470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0F3F-248A-44B0-908A-E6AB2F57FC82}"/>
              </a:ext>
            </a:extLst>
          </p:cNvPr>
          <p:cNvSpPr>
            <a:spLocks noGrp="1"/>
          </p:cNvSpPr>
          <p:nvPr>
            <p:ph type="title"/>
          </p:nvPr>
        </p:nvSpPr>
        <p:spPr/>
        <p:txBody>
          <a:bodyPr/>
          <a:lstStyle/>
          <a:p>
            <a:r>
              <a:rPr lang="en-US" dirty="0"/>
              <a:t>How does TCP SYN FLOOD ATTACK works ?</a:t>
            </a:r>
            <a:endParaRPr lang="en-CA" dirty="0"/>
          </a:p>
        </p:txBody>
      </p:sp>
      <p:sp>
        <p:nvSpPr>
          <p:cNvPr id="3" name="Content Placeholder 2">
            <a:extLst>
              <a:ext uri="{FF2B5EF4-FFF2-40B4-BE49-F238E27FC236}">
                <a16:creationId xmlns:a16="http://schemas.microsoft.com/office/drawing/2014/main" id="{4B13D5ED-D5A0-4532-B252-B34793ADC56A}"/>
              </a:ext>
            </a:extLst>
          </p:cNvPr>
          <p:cNvSpPr>
            <a:spLocks noGrp="1"/>
          </p:cNvSpPr>
          <p:nvPr>
            <p:ph sz="half" idx="1"/>
          </p:nvPr>
        </p:nvSpPr>
        <p:spPr/>
        <p:txBody>
          <a:bodyPr>
            <a:normAutofit fontScale="85000" lnSpcReduction="10000"/>
          </a:bodyPr>
          <a:lstStyle/>
          <a:p>
            <a:pPr marL="0" indent="0">
              <a:buNone/>
            </a:pPr>
            <a:r>
              <a:rPr lang="en-US" sz="2000" b="0" i="0" dirty="0">
                <a:solidFill>
                  <a:srgbClr val="000000"/>
                </a:solidFill>
                <a:effectLst/>
                <a:latin typeface="+mj-lt"/>
              </a:rPr>
              <a:t>Using fake IP addresses, the attacker sends SYN packets to every port on the targeted server. Unaware of the attack, the server receives many requests for communication. Each open port sends a SYN-ACK packet in response to each attempt. With that, the target server will wait for ACK from the fake IP addresses causing the connection to stay open and before timeout the server receives another SYN request generating large number of half-open connections. With large amount of traffic coming in, the server crashes causing the legit connection requests to be denied.</a:t>
            </a:r>
            <a:endParaRPr lang="en-CA" sz="2000" dirty="0">
              <a:latin typeface="+mj-lt"/>
            </a:endParaRPr>
          </a:p>
        </p:txBody>
      </p:sp>
      <p:pic>
        <p:nvPicPr>
          <p:cNvPr id="7" name="Content Placeholder 6">
            <a:extLst>
              <a:ext uri="{FF2B5EF4-FFF2-40B4-BE49-F238E27FC236}">
                <a16:creationId xmlns:a16="http://schemas.microsoft.com/office/drawing/2014/main" id="{DDB3BC17-082A-4CB3-A102-E88834B72D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87418" y="2399548"/>
            <a:ext cx="4850341" cy="3484784"/>
          </a:xfrm>
        </p:spPr>
      </p:pic>
      <p:pic>
        <p:nvPicPr>
          <p:cNvPr id="4" name="Picture 3" descr="Logo, company name&#10;&#10;Description automatically generated">
            <a:extLst>
              <a:ext uri="{FF2B5EF4-FFF2-40B4-BE49-F238E27FC236}">
                <a16:creationId xmlns:a16="http://schemas.microsoft.com/office/drawing/2014/main" id="{31163FE4-A22F-458E-A0DA-AF5F519E7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74130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 name="Content Placeholder 11">
            <a:extLst>
              <a:ext uri="{FF2B5EF4-FFF2-40B4-BE49-F238E27FC236}">
                <a16:creationId xmlns:a16="http://schemas.microsoft.com/office/drawing/2014/main" id="{FB7A87AD-DB14-43AE-A42F-1A280E8D21F0}"/>
              </a:ext>
            </a:extLst>
          </p:cNvPr>
          <p:cNvPicPr>
            <a:picLocks noGrp="1" noChangeAspect="1"/>
          </p:cNvPicPr>
          <p:nvPr>
            <p:ph idx="1"/>
          </p:nvPr>
        </p:nvPicPr>
        <p:blipFill>
          <a:blip r:embed="rId3"/>
          <a:stretch>
            <a:fillRect/>
          </a:stretch>
        </p:blipFill>
        <p:spPr>
          <a:xfrm>
            <a:off x="423332" y="338390"/>
            <a:ext cx="7474794" cy="6135177"/>
          </a:xfrm>
        </p:spPr>
      </p:pic>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spTree>
    <p:extLst>
      <p:ext uri="{BB962C8B-B14F-4D97-AF65-F5344CB8AC3E}">
        <p14:creationId xmlns:p14="http://schemas.microsoft.com/office/powerpoint/2010/main" val="335911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2567-D95F-481E-9D74-C69308E4341D}"/>
              </a:ext>
            </a:extLst>
          </p:cNvPr>
          <p:cNvSpPr>
            <a:spLocks noGrp="1"/>
          </p:cNvSpPr>
          <p:nvPr>
            <p:ph type="title"/>
          </p:nvPr>
        </p:nvSpPr>
        <p:spPr/>
        <p:txBody>
          <a:bodyPr/>
          <a:lstStyle/>
          <a:p>
            <a:r>
              <a:rPr lang="en-US" dirty="0"/>
              <a:t>Attack Demo</a:t>
            </a:r>
            <a:endParaRPr lang="en-CA" dirty="0"/>
          </a:p>
        </p:txBody>
      </p:sp>
      <p:pic>
        <p:nvPicPr>
          <p:cNvPr id="14" name="Content Placeholder 13" descr="Text, letter&#10;&#10;Description automatically generated">
            <a:extLst>
              <a:ext uri="{FF2B5EF4-FFF2-40B4-BE49-F238E27FC236}">
                <a16:creationId xmlns:a16="http://schemas.microsoft.com/office/drawing/2014/main" id="{C5E91619-7CAC-4671-B366-ED7A746A27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5671" y="2664618"/>
            <a:ext cx="4213185" cy="2024953"/>
          </a:xfrm>
        </p:spPr>
      </p:pic>
      <p:pic>
        <p:nvPicPr>
          <p:cNvPr id="4" name="Picture 3" descr="Logo, company name&#10;&#10;Description automatically generated">
            <a:extLst>
              <a:ext uri="{FF2B5EF4-FFF2-40B4-BE49-F238E27FC236}">
                <a16:creationId xmlns:a16="http://schemas.microsoft.com/office/drawing/2014/main" id="{C85F4AAD-2813-49BE-95BB-912315C78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35749"/>
            <a:ext cx="3409370" cy="1122251"/>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id="{2A65D4CA-B84B-4D4F-9688-512D7909D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467" y="3902131"/>
            <a:ext cx="5446218" cy="787440"/>
          </a:xfrm>
          <a:prstGeom prst="rect">
            <a:avLst/>
          </a:prstGeom>
        </p:spPr>
      </p:pic>
      <p:pic>
        <p:nvPicPr>
          <p:cNvPr id="18" name="Picture 17" descr="Text&#10;&#10;Description automatically generated">
            <a:extLst>
              <a:ext uri="{FF2B5EF4-FFF2-40B4-BE49-F238E27FC236}">
                <a16:creationId xmlns:a16="http://schemas.microsoft.com/office/drawing/2014/main" id="{13052A5C-3A30-4C78-8B21-747A31D70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467" y="2814840"/>
            <a:ext cx="5446218" cy="1114477"/>
          </a:xfrm>
          <a:prstGeom prst="rect">
            <a:avLst/>
          </a:prstGeom>
        </p:spPr>
      </p:pic>
      <p:pic>
        <p:nvPicPr>
          <p:cNvPr id="20" name="Picture 19" descr="Graphical user interface, text, website&#10;&#10;Description automatically generated">
            <a:extLst>
              <a:ext uri="{FF2B5EF4-FFF2-40B4-BE49-F238E27FC236}">
                <a16:creationId xmlns:a16="http://schemas.microsoft.com/office/drawing/2014/main" id="{AEEAFDA4-703C-43DC-A9D3-92D7047E50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954" y="4872105"/>
            <a:ext cx="5810462" cy="863644"/>
          </a:xfrm>
          <a:prstGeom prst="rect">
            <a:avLst/>
          </a:prstGeom>
        </p:spPr>
      </p:pic>
    </p:spTree>
    <p:extLst>
      <p:ext uri="{BB962C8B-B14F-4D97-AF65-F5344CB8AC3E}">
        <p14:creationId xmlns:p14="http://schemas.microsoft.com/office/powerpoint/2010/main" val="117797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AC44-D61B-46CE-8D49-653D63AC1748}"/>
              </a:ext>
            </a:extLst>
          </p:cNvPr>
          <p:cNvSpPr>
            <a:spLocks noGrp="1"/>
          </p:cNvSpPr>
          <p:nvPr>
            <p:ph type="title"/>
          </p:nvPr>
        </p:nvSpPr>
        <p:spPr/>
        <p:txBody>
          <a:bodyPr/>
          <a:lstStyle/>
          <a:p>
            <a:r>
              <a:rPr lang="en-US" dirty="0"/>
              <a:t>Mitnick Attack</a:t>
            </a:r>
            <a:endParaRPr lang="en-CA" dirty="0"/>
          </a:p>
        </p:txBody>
      </p:sp>
      <p:sp>
        <p:nvSpPr>
          <p:cNvPr id="3" name="Content Placeholder 2">
            <a:extLst>
              <a:ext uri="{FF2B5EF4-FFF2-40B4-BE49-F238E27FC236}">
                <a16:creationId xmlns:a16="http://schemas.microsoft.com/office/drawing/2014/main" id="{B56BEEB4-55F9-4213-93E9-CC1230DB5684}"/>
              </a:ext>
            </a:extLst>
          </p:cNvPr>
          <p:cNvSpPr>
            <a:spLocks noGrp="1"/>
          </p:cNvSpPr>
          <p:nvPr>
            <p:ph idx="1"/>
          </p:nvPr>
        </p:nvSpPr>
        <p:spPr>
          <a:xfrm>
            <a:off x="1154955" y="2603500"/>
            <a:ext cx="6139926" cy="3416300"/>
          </a:xfrm>
        </p:spPr>
        <p:txBody>
          <a:bodyPr>
            <a:noAutofit/>
          </a:bodyPr>
          <a:lstStyle/>
          <a:p>
            <a:pPr marL="0" indent="0">
              <a:buNone/>
            </a:pPr>
            <a:r>
              <a:rPr lang="en-US" dirty="0">
                <a:ea typeface="+mn-lt"/>
                <a:cs typeface="+mn-lt"/>
              </a:rPr>
              <a:t>The Mitnick attack is a type of TCP session hijacking that takes use of flaws in the TCP protocol as well as the trust between two machines. The Mitnick attack creates a TCP connection between the victim client and the victim server on their behalf, which it subsequently hijacks. Mitnick was able to deduce X-TCP Terminal's sequence number generator </a:t>
            </a:r>
            <a:r>
              <a:rPr lang="en-US" dirty="0" err="1">
                <a:ea typeface="+mn-lt"/>
                <a:cs typeface="+mn-lt"/>
              </a:rPr>
              <a:t>behaviour</a:t>
            </a:r>
            <a:r>
              <a:rPr lang="en-US" dirty="0">
                <a:ea typeface="+mn-lt"/>
                <a:cs typeface="+mn-lt"/>
              </a:rPr>
              <a:t> as well as the existence of a trusted relationship between X-Terminal and Server by sniffing the packets exchanged for establishing the connection. Then it impersonates a server and uses </a:t>
            </a:r>
            <a:r>
              <a:rPr lang="en-US" dirty="0" err="1">
                <a:ea typeface="+mn-lt"/>
                <a:cs typeface="+mn-lt"/>
              </a:rPr>
              <a:t>rsh</a:t>
            </a:r>
            <a:r>
              <a:rPr lang="en-US" dirty="0">
                <a:ea typeface="+mn-lt"/>
                <a:cs typeface="+mn-lt"/>
              </a:rPr>
              <a:t> to get access to the client's machine, where it </a:t>
            </a:r>
            <a:r>
              <a:rPr lang="en-US" dirty="0" err="1">
                <a:ea typeface="+mn-lt"/>
                <a:cs typeface="+mn-lt"/>
              </a:rPr>
              <a:t>instals</a:t>
            </a:r>
            <a:r>
              <a:rPr lang="en-US" dirty="0">
                <a:ea typeface="+mn-lt"/>
                <a:cs typeface="+mn-lt"/>
              </a:rPr>
              <a:t> a backdoor that allows it to access the client at any time by corrupting </a:t>
            </a:r>
            <a:r>
              <a:rPr lang="en-US" dirty="0" err="1">
                <a:ea typeface="+mn-lt"/>
                <a:cs typeface="+mn-lt"/>
              </a:rPr>
              <a:t>the.rhosts</a:t>
            </a:r>
            <a:r>
              <a:rPr lang="en-US" dirty="0">
                <a:ea typeface="+mn-lt"/>
                <a:cs typeface="+mn-lt"/>
              </a:rPr>
              <a:t> file.</a:t>
            </a:r>
            <a:endParaRPr lang="en-US" dirty="0"/>
          </a:p>
        </p:txBody>
      </p:sp>
      <p:pic>
        <p:nvPicPr>
          <p:cNvPr id="4" name="Picture 3" descr="Logo, company name&#10;&#10;Description automatically generated">
            <a:extLst>
              <a:ext uri="{FF2B5EF4-FFF2-40B4-BE49-F238E27FC236}">
                <a16:creationId xmlns:a16="http://schemas.microsoft.com/office/drawing/2014/main" id="{D0384531-67DD-4D03-836E-13CCF1777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2630" y="5786549"/>
            <a:ext cx="3409370" cy="1122251"/>
          </a:xfrm>
          <a:prstGeom prst="rect">
            <a:avLst/>
          </a:prstGeom>
        </p:spPr>
      </p:pic>
      <p:pic>
        <p:nvPicPr>
          <p:cNvPr id="5" name="Content Placeholder 6">
            <a:extLst>
              <a:ext uri="{FF2B5EF4-FFF2-40B4-BE49-F238E27FC236}">
                <a16:creationId xmlns:a16="http://schemas.microsoft.com/office/drawing/2014/main" id="{4D8CAFB5-88FD-46EC-B8D9-AC7360A87443}"/>
              </a:ext>
            </a:extLst>
          </p:cNvPr>
          <p:cNvPicPr>
            <a:picLocks noChangeAspect="1"/>
          </p:cNvPicPr>
          <p:nvPr/>
        </p:nvPicPr>
        <p:blipFill>
          <a:blip r:embed="rId3"/>
          <a:stretch>
            <a:fillRect/>
          </a:stretch>
        </p:blipFill>
        <p:spPr>
          <a:xfrm>
            <a:off x="7518400" y="2878144"/>
            <a:ext cx="4307757" cy="2867011"/>
          </a:xfrm>
          <a:prstGeom prst="rect">
            <a:avLst/>
          </a:prstGeom>
        </p:spPr>
      </p:pic>
    </p:spTree>
    <p:extLst>
      <p:ext uri="{BB962C8B-B14F-4D97-AF65-F5344CB8AC3E}">
        <p14:creationId xmlns:p14="http://schemas.microsoft.com/office/powerpoint/2010/main" val="321817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90BF1767-46A8-4A6B-B4D0-ED9AF7FCF367}"/>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CODE</a:t>
            </a:r>
          </a:p>
        </p:txBody>
      </p:sp>
      <p:grpSp>
        <p:nvGrpSpPr>
          <p:cNvPr id="19" name="Group 1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 name="Rectangle 1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3" name="Picture 22" descr="Logo, company name&#10;&#10;Description automatically generated">
            <a:extLst>
              <a:ext uri="{FF2B5EF4-FFF2-40B4-BE49-F238E27FC236}">
                <a16:creationId xmlns:a16="http://schemas.microsoft.com/office/drawing/2014/main" id="{D187D679-4A45-4CEB-AE1D-4FD1E0E0B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2630" y="5786549"/>
            <a:ext cx="3409370" cy="1122251"/>
          </a:xfrm>
          <a:prstGeom prst="rect">
            <a:avLst/>
          </a:prstGeom>
        </p:spPr>
      </p:pic>
      <p:pic>
        <p:nvPicPr>
          <p:cNvPr id="11" name="Content Placeholder 10" descr="Graphical user interface, text, application&#10;&#10;Description automatically generated">
            <a:extLst>
              <a:ext uri="{FF2B5EF4-FFF2-40B4-BE49-F238E27FC236}">
                <a16:creationId xmlns:a16="http://schemas.microsoft.com/office/drawing/2014/main" id="{1CAFDB43-9264-4872-9CB7-BBAAE3909E2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1899" y="692928"/>
            <a:ext cx="7690340" cy="4468352"/>
          </a:xfrm>
        </p:spPr>
      </p:pic>
    </p:spTree>
    <p:extLst>
      <p:ext uri="{BB962C8B-B14F-4D97-AF65-F5344CB8AC3E}">
        <p14:creationId xmlns:p14="http://schemas.microsoft.com/office/powerpoint/2010/main" val="3409894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636</TotalTime>
  <Words>563</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Master of Applied Computing</vt:lpstr>
      <vt:lpstr>Team Members</vt:lpstr>
      <vt:lpstr>Content</vt:lpstr>
      <vt:lpstr>TCP SYN FLOOD ATTACK</vt:lpstr>
      <vt:lpstr>How does TCP SYN FLOOD ATTACK works ?</vt:lpstr>
      <vt:lpstr>CODE</vt:lpstr>
      <vt:lpstr>Attack Demo</vt:lpstr>
      <vt:lpstr>Mitnick Attack</vt:lpstr>
      <vt:lpstr>CODE</vt:lpstr>
      <vt:lpstr>Attack Demo</vt:lpstr>
      <vt:lpstr>ARP Poisoning Attack</vt:lpstr>
      <vt:lpstr>ARP Man-In-The-Middle Attack</vt:lpstr>
      <vt:lpstr>CODE</vt:lpstr>
      <vt:lpstr>CODE</vt:lpstr>
      <vt:lpstr>Attack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Applied Computing</dc:title>
  <dc:creator>. Ankit</dc:creator>
  <cp:lastModifiedBy>. Ankit</cp:lastModifiedBy>
  <cp:revision>26</cp:revision>
  <dcterms:created xsi:type="dcterms:W3CDTF">2022-04-12T19:25:34Z</dcterms:created>
  <dcterms:modified xsi:type="dcterms:W3CDTF">2022-04-13T16:18:11Z</dcterms:modified>
</cp:coreProperties>
</file>