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8" r:id="rId2"/>
    <p:sldId id="260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C0C926-B843-4354-8AC2-123EF7903FC9}">
          <p14:sldIdLst>
            <p14:sldId id="258"/>
            <p14:sldId id="260"/>
            <p14:sldId id="268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  <p14:section name="Untitled Section" id="{4E13D420-218D-405F-8C59-61617335C9C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2B5B-36B4-4336-9918-2351E8BA139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0AA51-BEA9-4585-973C-71A3A31D7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1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7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9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3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0976EAF-BBA8-4D1E-A6C6-55515F6BF1E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08A31D3-2086-4881-AE5E-49E79CA04E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83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D94958-A298-ABEC-7DCC-C7B57DF506B7}"/>
              </a:ext>
            </a:extLst>
          </p:cNvPr>
          <p:cNvSpPr txBox="1"/>
          <p:nvPr/>
        </p:nvSpPr>
        <p:spPr>
          <a:xfrm>
            <a:off x="7090347" y="3081277"/>
            <a:ext cx="4601981" cy="2862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Western countries Financial Data Submitted </a:t>
            </a:r>
          </a:p>
          <a:p>
            <a:r>
              <a:rPr lang="en-US" sz="3600" dirty="0"/>
              <a:t>by </a:t>
            </a:r>
          </a:p>
          <a:p>
            <a:r>
              <a:rPr lang="en-US" sz="3600" dirty="0"/>
              <a:t>Ankit Singh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F4157-AC91-CB27-B9AA-D3FCF61F85F1}"/>
              </a:ext>
            </a:extLst>
          </p:cNvPr>
          <p:cNvSpPr txBox="1"/>
          <p:nvPr/>
        </p:nvSpPr>
        <p:spPr>
          <a:xfrm>
            <a:off x="2878111" y="545069"/>
            <a:ext cx="5651292" cy="101566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i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9E5BE6-0C18-85AC-4591-FEC6A327AEAC}"/>
              </a:ext>
            </a:extLst>
          </p:cNvPr>
          <p:cNvSpPr/>
          <p:nvPr/>
        </p:nvSpPr>
        <p:spPr>
          <a:xfrm>
            <a:off x="13266295" y="170887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7215E0-AD2F-0705-D029-67E8227D7AEB}"/>
              </a:ext>
            </a:extLst>
          </p:cNvPr>
          <p:cNvSpPr txBox="1"/>
          <p:nvPr/>
        </p:nvSpPr>
        <p:spPr>
          <a:xfrm>
            <a:off x="3575149" y="161388"/>
            <a:ext cx="6783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 the Data Profit Column Change From Text into Number Number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3A4E6-C40C-FFB4-310F-F7DB7539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85" y="839449"/>
            <a:ext cx="7745046" cy="58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F424D-9D35-0C3B-0ACF-93D3250DB8E9}"/>
              </a:ext>
            </a:extLst>
          </p:cNvPr>
          <p:cNvSpPr txBox="1"/>
          <p:nvPr/>
        </p:nvSpPr>
        <p:spPr>
          <a:xfrm>
            <a:off x="1993692" y="179882"/>
            <a:ext cx="518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52667-A586-0337-C5AD-5E4922F93BBB}"/>
              </a:ext>
            </a:extLst>
          </p:cNvPr>
          <p:cNvSpPr txBox="1"/>
          <p:nvPr/>
        </p:nvSpPr>
        <p:spPr>
          <a:xfrm>
            <a:off x="1993692" y="2023672"/>
            <a:ext cx="78248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 2013, Velo product sales were highest, and the  Highest profit contribution for Velo product in Germany was 44% and lowest contribution in Canada 2.88. However  it worth nothing that there are outliers in the Velo product prices, with a minimum price of 15, an average price of 162, and a maximum price of 350.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 both years the highest sales were achieved by  Paseo, with Canada leading in terms of Profit 26.37% and lowest one in Germany 15.52% with Min Price 7 max price 350 Average price 106.93 Various discount were applied , with the highest discount being 53%, followed by 11% and 29%.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8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59751-3607-C8D6-4666-4F0392D3826C}"/>
              </a:ext>
            </a:extLst>
          </p:cNvPr>
          <p:cNvSpPr txBox="1"/>
          <p:nvPr/>
        </p:nvSpPr>
        <p:spPr>
          <a:xfrm>
            <a:off x="3642610" y="2608289"/>
            <a:ext cx="5156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3387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65BE55-EBD5-3ABB-E77F-66449B2214CB}"/>
              </a:ext>
            </a:extLst>
          </p:cNvPr>
          <p:cNvSpPr txBox="1"/>
          <p:nvPr/>
        </p:nvSpPr>
        <p:spPr>
          <a:xfrm>
            <a:off x="659568" y="329784"/>
            <a:ext cx="385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C51A2-02D5-2E9D-4FA9-8A459F0BDDAC}"/>
              </a:ext>
            </a:extLst>
          </p:cNvPr>
          <p:cNvSpPr txBox="1"/>
          <p:nvPr/>
        </p:nvSpPr>
        <p:spPr>
          <a:xfrm>
            <a:off x="659568" y="1037670"/>
            <a:ext cx="106430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It’s a Manufacturing company that Manufacture different Items because I Assume through Manufacturing Price.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There is two years of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dataset talks abuts sales of 6</a:t>
            </a:r>
            <a:r>
              <a:rPr lang="en-US" sz="2000" baseline="30000" dirty="0"/>
              <a:t>th</a:t>
            </a:r>
            <a:r>
              <a:rPr lang="en-US" sz="2000" dirty="0"/>
              <a:t> products across 5</a:t>
            </a:r>
            <a:r>
              <a:rPr lang="en-US" sz="2000" baseline="30000" dirty="0"/>
              <a:t>th</a:t>
            </a:r>
            <a:r>
              <a:rPr lang="en-US" sz="2000" dirty="0"/>
              <a:t> country and 5</a:t>
            </a:r>
            <a:r>
              <a:rPr lang="en-US" sz="2000" baseline="30000" dirty="0"/>
              <a:t>th</a:t>
            </a:r>
            <a:r>
              <a:rPr lang="en-US" sz="2000" dirty="0"/>
              <a:t> segments in 2013 &amp; 2014.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discount has been categorized as small, medium and high.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It also informs us of the manufacturing  price and sales price including discount.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3C21A2E8-DFFD-A2CA-EAFD-46150737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2" y="3114440"/>
            <a:ext cx="7495309" cy="311748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360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D944A-4D9B-E90D-F3E2-C56F010D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" y="584616"/>
            <a:ext cx="11602385" cy="6273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7F818-4754-A006-FF05-33A51D7960AD}"/>
              </a:ext>
            </a:extLst>
          </p:cNvPr>
          <p:cNvSpPr txBox="1"/>
          <p:nvPr/>
        </p:nvSpPr>
        <p:spPr>
          <a:xfrm>
            <a:off x="3912433" y="0"/>
            <a:ext cx="364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404484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00520-4002-B1BD-DF92-01C02F56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89" y="359764"/>
            <a:ext cx="10373194" cy="6498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D57C7F-5F96-6CDE-D079-9FF67E9FDA61}"/>
              </a:ext>
            </a:extLst>
          </p:cNvPr>
          <p:cNvSpPr txBox="1"/>
          <p:nvPr/>
        </p:nvSpPr>
        <p:spPr>
          <a:xfrm>
            <a:off x="1" y="382914"/>
            <a:ext cx="160888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Dashboard in </a:t>
            </a:r>
          </a:p>
          <a:p>
            <a:r>
              <a:rPr lang="en-US" sz="2400" dirty="0"/>
              <a:t>Power BI, 1</a:t>
            </a:r>
          </a:p>
        </p:txBody>
      </p:sp>
    </p:spTree>
    <p:extLst>
      <p:ext uri="{BB962C8B-B14F-4D97-AF65-F5344CB8AC3E}">
        <p14:creationId xmlns:p14="http://schemas.microsoft.com/office/powerpoint/2010/main" val="308832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C6675-D9AC-9620-64A9-93BDB61EBBD8}"/>
              </a:ext>
            </a:extLst>
          </p:cNvPr>
          <p:cNvSpPr txBox="1"/>
          <p:nvPr/>
        </p:nvSpPr>
        <p:spPr>
          <a:xfrm>
            <a:off x="0" y="419725"/>
            <a:ext cx="164891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Dashboard in </a:t>
            </a:r>
          </a:p>
          <a:p>
            <a:r>
              <a:rPr lang="en-US" sz="2400" dirty="0"/>
              <a:t>Power Bi, 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DCAEA-CD04-1330-A8AC-28C90C021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30" y="209861"/>
            <a:ext cx="10408170" cy="66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99547-5D13-E1D5-94A6-23C0831DE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9" y="551137"/>
            <a:ext cx="7045377" cy="6149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A7499F5-05A0-47C0-71EC-AC7B11A31EA5}"/>
              </a:ext>
            </a:extLst>
          </p:cNvPr>
          <p:cNvSpPr/>
          <p:nvPr/>
        </p:nvSpPr>
        <p:spPr>
          <a:xfrm>
            <a:off x="7509739" y="3245493"/>
            <a:ext cx="509666" cy="49842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8BB80-452B-B670-5A68-5C81C695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933" y="239843"/>
            <a:ext cx="3738881" cy="52165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85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D4D73C-9616-32F5-1B50-88A4D2B97AC1}"/>
              </a:ext>
            </a:extLst>
          </p:cNvPr>
          <p:cNvSpPr txBox="1"/>
          <p:nvPr/>
        </p:nvSpPr>
        <p:spPr>
          <a:xfrm>
            <a:off x="1349115" y="78698"/>
            <a:ext cx="532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IN 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E59AA-69DC-46BE-306A-98287361B9D5}"/>
              </a:ext>
            </a:extLst>
          </p:cNvPr>
          <p:cNvSpPr txBox="1"/>
          <p:nvPr/>
        </p:nvSpPr>
        <p:spPr>
          <a:xfrm>
            <a:off x="8228933" y="5913620"/>
            <a:ext cx="301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CSV FILE</a:t>
            </a:r>
          </a:p>
        </p:txBody>
      </p:sp>
    </p:spTree>
    <p:extLst>
      <p:ext uri="{BB962C8B-B14F-4D97-AF65-F5344CB8AC3E}">
        <p14:creationId xmlns:p14="http://schemas.microsoft.com/office/powerpoint/2010/main" val="15765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D15659-97A4-F535-993E-5E94DEF2C092}"/>
              </a:ext>
            </a:extLst>
          </p:cNvPr>
          <p:cNvSpPr txBox="1"/>
          <p:nvPr/>
        </p:nvSpPr>
        <p:spPr>
          <a:xfrm>
            <a:off x="1310640" y="182880"/>
            <a:ext cx="867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Query show only 888 , unit sold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C0FDA-7693-6195-63E1-E4821CC8FD69}"/>
              </a:ext>
            </a:extLst>
          </p:cNvPr>
          <p:cNvSpPr/>
          <p:nvPr/>
        </p:nvSpPr>
        <p:spPr>
          <a:xfrm>
            <a:off x="3368040" y="23469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A95F86-E9B7-2D73-4837-5047499D1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8744" b="7139"/>
          <a:stretch/>
        </p:blipFill>
        <p:spPr>
          <a:xfrm>
            <a:off x="396240" y="644545"/>
            <a:ext cx="10088880" cy="6030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3F71E-3050-CB97-A6F6-925F3625E35C}"/>
              </a:ext>
            </a:extLst>
          </p:cNvPr>
          <p:cNvSpPr txBox="1"/>
          <p:nvPr/>
        </p:nvSpPr>
        <p:spPr>
          <a:xfrm>
            <a:off x="10652760" y="1021080"/>
            <a:ext cx="1386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"Western Countries Financial Data" </a:t>
            </a:r>
          </a:p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units_Sold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888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914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11" descr="A computer screen with a white box&#10;&#10;Description automatically generated">
            <a:extLst>
              <a:ext uri="{FF2B5EF4-FFF2-40B4-BE49-F238E27FC236}">
                <a16:creationId xmlns:a16="http://schemas.microsoft.com/office/drawing/2014/main" id="{329FE59D-FAD3-D1F8-4DF5-1BC7067D6F4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1" r="63753" b="6714"/>
          <a:stretch/>
        </p:blipFill>
        <p:spPr>
          <a:xfrm>
            <a:off x="289560" y="883920"/>
            <a:ext cx="9860280" cy="579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CD21E-8D06-FB19-2525-31B5435D55CF}"/>
              </a:ext>
            </a:extLst>
          </p:cNvPr>
          <p:cNvSpPr txBox="1"/>
          <p:nvPr/>
        </p:nvSpPr>
        <p:spPr>
          <a:xfrm>
            <a:off x="10302240" y="883920"/>
            <a:ext cx="1737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"country"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"Western Countries Financial Data" </a:t>
            </a: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sale_price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83802-5931-79E8-90CC-34FA7DA7C347}"/>
              </a:ext>
            </a:extLst>
          </p:cNvPr>
          <p:cNvSpPr txBox="1"/>
          <p:nvPr/>
        </p:nvSpPr>
        <p:spPr>
          <a:xfrm>
            <a:off x="1965960" y="182880"/>
            <a:ext cx="562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Query show sale price only 15</a:t>
            </a:r>
            <a:r>
              <a:rPr lang="en-US" dirty="0"/>
              <a:t>,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48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79F4E-3A27-A2F1-5ECB-A6E4DBD66B89}"/>
              </a:ext>
            </a:extLst>
          </p:cNvPr>
          <p:cNvSpPr txBox="1"/>
          <p:nvPr/>
        </p:nvSpPr>
        <p:spPr>
          <a:xfrm>
            <a:off x="1996440" y="121920"/>
            <a:ext cx="553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Import data from SQL Server to 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731C0-C497-D048-415C-9FEC41AA1F3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667268"/>
            <a:ext cx="11292840" cy="60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44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412</TotalTime>
  <Words>287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2023-09-29T17:45:32Z</dcterms:created>
  <dcterms:modified xsi:type="dcterms:W3CDTF">2023-10-02T18:02:16Z</dcterms:modified>
</cp:coreProperties>
</file>