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15-Nov-22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15-Nov-22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6DB8E-4A1E-46A0-BA25-63496CB24173}"/>
              </a:ext>
            </a:extLst>
          </p:cNvPr>
          <p:cNvSpPr>
            <a:spLocks noGrp="1"/>
          </p:cNvSpPr>
          <p:nvPr>
            <p:ph type="ctrTitle"/>
          </p:nvPr>
        </p:nvSpPr>
        <p:spPr>
          <a:xfrm>
            <a:off x="1069848" y="1298448"/>
            <a:ext cx="7315200" cy="2528485"/>
          </a:xfrm>
        </p:spPr>
        <p:txBody>
          <a:bodyPr/>
          <a:lstStyle/>
          <a:p>
            <a:r>
              <a:rPr lang="en-IN" b="1" dirty="0">
                <a:latin typeface="Arial" panose="020B0604020202020204" pitchFamily="34" charset="0"/>
                <a:cs typeface="Arial" panose="020B0604020202020204" pitchFamily="34" charset="0"/>
              </a:rPr>
              <a:t>Lead Scoring Case Study</a:t>
            </a:r>
            <a:r>
              <a:rPr lang="en-IN" b="1" dirty="0"/>
              <a:t/>
            </a:r>
            <a:br>
              <a:rPr lang="en-IN" b="1" dirty="0"/>
            </a:br>
            <a:endParaRPr lang="en-IN" dirty="0"/>
          </a:p>
        </p:txBody>
      </p:sp>
      <p:sp>
        <p:nvSpPr>
          <p:cNvPr id="3" name="Subtitle 2">
            <a:extLst>
              <a:ext uri="{FF2B5EF4-FFF2-40B4-BE49-F238E27FC236}">
                <a16:creationId xmlns:a16="http://schemas.microsoft.com/office/drawing/2014/main" xmlns="" id="{50542DB7-8024-4863-88C6-508FEFC004DE}"/>
              </a:ext>
            </a:extLst>
          </p:cNvPr>
          <p:cNvSpPr>
            <a:spLocks noGrp="1"/>
          </p:cNvSpPr>
          <p:nvPr>
            <p:ph type="subTitle" idx="1"/>
          </p:nvPr>
        </p:nvSpPr>
        <p:spPr>
          <a:xfrm>
            <a:off x="1100015" y="4165600"/>
            <a:ext cx="7315200" cy="1419046"/>
          </a:xfrm>
        </p:spPr>
        <p:txBody>
          <a:bodyPr/>
          <a:lstStyle/>
          <a:p>
            <a:r>
              <a:rPr lang="en-IN" sz="1600" dirty="0">
                <a:latin typeface="Arial" panose="020B0604020202020204" pitchFamily="34" charset="0"/>
                <a:cs typeface="Arial" panose="020B0604020202020204" pitchFamily="34" charset="0"/>
              </a:rPr>
              <a:t>Pranathi R</a:t>
            </a:r>
          </a:p>
          <a:p>
            <a:r>
              <a:rPr lang="en-IN" sz="1600" dirty="0">
                <a:latin typeface="Arial" panose="020B0604020202020204" pitchFamily="34" charset="0"/>
                <a:cs typeface="Arial" panose="020B0604020202020204" pitchFamily="34" charset="0"/>
              </a:rPr>
              <a:t>Ankit </a:t>
            </a:r>
            <a:r>
              <a:rPr lang="en-IN" sz="1600" dirty="0">
                <a:latin typeface="Arial" panose="020B0604020202020204" pitchFamily="34" charset="0"/>
                <a:cs typeface="Arial" panose="020B0604020202020204" pitchFamily="34" charset="0"/>
              </a:rPr>
              <a:t>S</a:t>
            </a:r>
            <a:r>
              <a:rPr lang="en-IN" sz="1600" dirty="0" smtClean="0">
                <a:latin typeface="Arial" panose="020B0604020202020204" pitchFamily="34" charset="0"/>
                <a:cs typeface="Arial" panose="020B0604020202020204" pitchFamily="34" charset="0"/>
              </a:rPr>
              <a:t>ingh </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Mrinmoy</a:t>
            </a:r>
            <a:r>
              <a:rPr lang="en-IN" sz="1600" dirty="0">
                <a:latin typeface="Arial" panose="020B0604020202020204" pitchFamily="34" charset="0"/>
                <a:cs typeface="Arial" panose="020B0604020202020204" pitchFamily="34" charset="0"/>
              </a:rPr>
              <a:t> Choudhury</a:t>
            </a:r>
          </a:p>
          <a:p>
            <a:endParaRPr lang="en-IN" dirty="0"/>
          </a:p>
        </p:txBody>
      </p:sp>
    </p:spTree>
    <p:extLst>
      <p:ext uri="{BB962C8B-B14F-4D97-AF65-F5344CB8AC3E}">
        <p14:creationId xmlns:p14="http://schemas.microsoft.com/office/powerpoint/2010/main" val="200823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BA833-1FE7-4E46-A156-BB16D3FD76CE}"/>
              </a:ext>
            </a:extLst>
          </p:cNvPr>
          <p:cNvSpPr>
            <a:spLocks noGrp="1"/>
          </p:cNvSpPr>
          <p:nvPr>
            <p:ph type="ctrTitle"/>
          </p:nvPr>
        </p:nvSpPr>
        <p:spPr/>
        <p:txBody>
          <a:bodyPr>
            <a:normAutofit/>
          </a:bodyPr>
          <a:lstStyle/>
          <a:p>
            <a:r>
              <a:rPr lang="en-IN" sz="4800" b="1" dirty="0">
                <a:latin typeface="Arial" panose="020B0604020202020204" pitchFamily="34" charset="0"/>
                <a:cs typeface="Arial" panose="020B0604020202020204" pitchFamily="34" charset="0"/>
              </a:rPr>
              <a:t>THANK</a:t>
            </a:r>
            <a:r>
              <a:rPr lang="en-IN" sz="4800" dirty="0">
                <a:latin typeface="Arial" panose="020B0604020202020204" pitchFamily="34" charset="0"/>
                <a:cs typeface="Arial" panose="020B0604020202020204" pitchFamily="34" charset="0"/>
              </a:rPr>
              <a:t> </a:t>
            </a:r>
            <a:r>
              <a:rPr lang="en-IN" sz="4800" b="1" dirty="0">
                <a:latin typeface="Arial" panose="020B0604020202020204" pitchFamily="34" charset="0"/>
                <a:cs typeface="Arial" panose="020B0604020202020204" pitchFamily="34" charset="0"/>
              </a:rPr>
              <a:t>YOU</a:t>
            </a:r>
          </a:p>
        </p:txBody>
      </p:sp>
      <p:sp>
        <p:nvSpPr>
          <p:cNvPr id="3" name="Subtitle 2">
            <a:extLst>
              <a:ext uri="{FF2B5EF4-FFF2-40B4-BE49-F238E27FC236}">
                <a16:creationId xmlns:a16="http://schemas.microsoft.com/office/drawing/2014/main" xmlns="" id="{33299994-DDA3-4FC8-AFAC-90D7B1B65F6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4984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C0F8B-2ADB-4E02-A305-E6F04706F672}"/>
              </a:ext>
            </a:extLst>
          </p:cNvPr>
          <p:cNvSpPr>
            <a:spLocks noGrp="1"/>
          </p:cNvSpPr>
          <p:nvPr>
            <p:ph type="title"/>
          </p:nvPr>
        </p:nvSpPr>
        <p:spPr>
          <a:xfrm>
            <a:off x="265798" y="1123836"/>
            <a:ext cx="2947482" cy="4601183"/>
          </a:xfrm>
        </p:spPr>
        <p:txBody>
          <a:bodyPr>
            <a:normAutofit/>
          </a:bodyPr>
          <a:lstStyle/>
          <a:p>
            <a:r>
              <a:rPr lang="en-IN" sz="3200" dirty="0">
                <a:latin typeface="Arial Black" panose="020B0A04020102020204" pitchFamily="34" charset="0"/>
              </a:rPr>
              <a:t>PROBLEM</a:t>
            </a:r>
            <a:br>
              <a:rPr lang="en-IN" sz="3200" dirty="0">
                <a:latin typeface="Arial Black" panose="020B0A04020102020204" pitchFamily="34" charset="0"/>
              </a:rPr>
            </a:br>
            <a:r>
              <a:rPr lang="en-IN" sz="3200" dirty="0">
                <a:latin typeface="Arial Black" panose="020B0A04020102020204" pitchFamily="34" charset="0"/>
              </a:rPr>
              <a:t>STATEMENT</a:t>
            </a:r>
          </a:p>
        </p:txBody>
      </p:sp>
      <p:sp>
        <p:nvSpPr>
          <p:cNvPr id="3" name="Content Placeholder 2">
            <a:extLst>
              <a:ext uri="{FF2B5EF4-FFF2-40B4-BE49-F238E27FC236}">
                <a16:creationId xmlns:a16="http://schemas.microsoft.com/office/drawing/2014/main" xmlns="" id="{7ADB7004-9CED-4AA9-846A-77E2EF2AE1D6}"/>
              </a:ext>
            </a:extLst>
          </p:cNvPr>
          <p:cNvSpPr>
            <a:spLocks noGrp="1"/>
          </p:cNvSpPr>
          <p:nvPr>
            <p:ph idx="1"/>
          </p:nvPr>
        </p:nvSpPr>
        <p:spPr/>
        <p:txBody>
          <a:bodyPr>
            <a:normAutofit/>
          </a:bodyPr>
          <a:lstStyle/>
          <a:p>
            <a:pPr marL="0" indent="0" algn="just">
              <a:buNone/>
            </a:pPr>
            <a:r>
              <a:rPr lang="en-GB" sz="1600" dirty="0">
                <a:latin typeface="Arial" panose="020B0604020202020204" pitchFamily="34" charset="0"/>
                <a:cs typeface="Arial" panose="020B0604020202020204" pitchFamily="34" charset="0"/>
              </a:rPr>
              <a:t>X Education sells online courses to industry professionals. X Education gets a lot of leads, its lead conversion rate is poor. To make this process more efficient, the company want to identify the most potential leads. They want to build a Model which identifies the hot leads. Deployment of the model for the future use. If they successfully identify this set of leads by the model, the lead conversion rate should go up as the sales team will now be focusing more on communicating with the potential leads rather than making calls to everyone.</a:t>
            </a:r>
          </a:p>
          <a:p>
            <a:pPr marL="0" indent="0" algn="just">
              <a:buNone/>
            </a:pPr>
            <a:endParaRPr lang="en-GB" sz="1600" dirty="0">
              <a:latin typeface="Arial" panose="020B0604020202020204" pitchFamily="34" charset="0"/>
              <a:cs typeface="Arial" panose="020B0604020202020204" pitchFamily="34" charset="0"/>
            </a:endParaRPr>
          </a:p>
          <a:p>
            <a:pPr marL="0" indent="0" algn="just">
              <a:buNone/>
            </a:pPr>
            <a:endParaRPr lang="en-GB" sz="1600" dirty="0">
              <a:latin typeface="Arial" panose="020B0604020202020204" pitchFamily="34" charset="0"/>
              <a:cs typeface="Arial" panose="020B0604020202020204" pitchFamily="34" charset="0"/>
            </a:endParaRPr>
          </a:p>
          <a:p>
            <a:pPr marL="0" indent="0" algn="just">
              <a:buNone/>
            </a:pPr>
            <a:endParaRPr lang="en-GB" sz="1600" dirty="0">
              <a:latin typeface="Arial" panose="020B0604020202020204" pitchFamily="34" charset="0"/>
              <a:cs typeface="Arial" panose="020B0604020202020204" pitchFamily="34" charset="0"/>
            </a:endParaRPr>
          </a:p>
          <a:p>
            <a:pPr marL="0" indent="0" algn="just">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81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33EF5-6F47-4117-A66F-84262F60F775}"/>
              </a:ext>
            </a:extLst>
          </p:cNvPr>
          <p:cNvSpPr>
            <a:spLocks noGrp="1"/>
          </p:cNvSpPr>
          <p:nvPr>
            <p:ph type="title"/>
          </p:nvPr>
        </p:nvSpPr>
        <p:spPr>
          <a:xfrm>
            <a:off x="252918" y="1123837"/>
            <a:ext cx="3006749" cy="4601183"/>
          </a:xfrm>
        </p:spPr>
        <p:txBody>
          <a:bodyPr>
            <a:normAutofit/>
          </a:bodyPr>
          <a:lstStyle/>
          <a:p>
            <a:r>
              <a:rPr lang="en-IN" sz="2400" dirty="0">
                <a:latin typeface="Arial Black" panose="020B0A04020102020204" pitchFamily="34" charset="0"/>
              </a:rPr>
              <a:t>METHODOLOGY</a:t>
            </a:r>
          </a:p>
        </p:txBody>
      </p:sp>
      <p:sp>
        <p:nvSpPr>
          <p:cNvPr id="3" name="Content Placeholder 2">
            <a:extLst>
              <a:ext uri="{FF2B5EF4-FFF2-40B4-BE49-F238E27FC236}">
                <a16:creationId xmlns:a16="http://schemas.microsoft.com/office/drawing/2014/main" xmlns="" id="{757008E0-FAB1-4ABD-B2F3-FA915976701B}"/>
              </a:ext>
            </a:extLst>
          </p:cNvPr>
          <p:cNvSpPr>
            <a:spLocks noGrp="1"/>
          </p:cNvSpPr>
          <p:nvPr>
            <p:ph idx="1"/>
          </p:nvPr>
        </p:nvSpPr>
        <p:spPr/>
        <p:txBody>
          <a:bodyPr/>
          <a:lstStyle/>
          <a:p>
            <a:r>
              <a:rPr lang="en-GB" dirty="0"/>
              <a:t>Data cleaning and data manipulation.</a:t>
            </a:r>
          </a:p>
          <a:p>
            <a:r>
              <a:rPr lang="en-IN" dirty="0"/>
              <a:t>EDA</a:t>
            </a:r>
          </a:p>
          <a:p>
            <a:r>
              <a:rPr lang="en-GB" dirty="0"/>
              <a:t>Feature Scaling &amp; Dummy Variables and encoding of the data. </a:t>
            </a:r>
          </a:p>
          <a:p>
            <a:r>
              <a:rPr lang="en-GB" dirty="0"/>
              <a:t>Classification technique: logistic regression used for the model making and prediction. </a:t>
            </a:r>
          </a:p>
          <a:p>
            <a:r>
              <a:rPr lang="en-GB" dirty="0"/>
              <a:t>Validation of the model. </a:t>
            </a:r>
          </a:p>
          <a:p>
            <a:r>
              <a:rPr lang="en-GB" dirty="0"/>
              <a:t>Model presentation. </a:t>
            </a:r>
          </a:p>
          <a:p>
            <a:r>
              <a:rPr lang="en-GB" dirty="0"/>
              <a:t>Conclusions and recommendations.</a:t>
            </a:r>
            <a:endParaRPr lang="en-IN" dirty="0"/>
          </a:p>
        </p:txBody>
      </p:sp>
    </p:spTree>
    <p:extLst>
      <p:ext uri="{BB962C8B-B14F-4D97-AF65-F5344CB8AC3E}">
        <p14:creationId xmlns:p14="http://schemas.microsoft.com/office/powerpoint/2010/main" val="156493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8AA1F-A2C7-448E-A19C-5FF49106EF36}"/>
              </a:ext>
            </a:extLst>
          </p:cNvPr>
          <p:cNvSpPr>
            <a:spLocks noGrp="1"/>
          </p:cNvSpPr>
          <p:nvPr>
            <p:ph type="title"/>
          </p:nvPr>
        </p:nvSpPr>
        <p:spPr/>
        <p:txBody>
          <a:bodyPr/>
          <a:lstStyle/>
          <a:p>
            <a:r>
              <a:rPr lang="en-IN" dirty="0"/>
              <a:t>EDA</a:t>
            </a:r>
          </a:p>
        </p:txBody>
      </p:sp>
      <p:pic>
        <p:nvPicPr>
          <p:cNvPr id="6" name="Picture Placeholder 5">
            <a:extLst>
              <a:ext uri="{FF2B5EF4-FFF2-40B4-BE49-F238E27FC236}">
                <a16:creationId xmlns:a16="http://schemas.microsoft.com/office/drawing/2014/main" xmlns="" id="{7E76D28D-B3EC-4728-A3A9-207003B8FDD0}"/>
              </a:ext>
            </a:extLst>
          </p:cNvPr>
          <p:cNvPicPr>
            <a:picLocks noGrp="1" noChangeAspect="1"/>
          </p:cNvPicPr>
          <p:nvPr>
            <p:ph type="pic" idx="1"/>
          </p:nvPr>
        </p:nvPicPr>
        <p:blipFill>
          <a:blip r:embed="rId2"/>
          <a:srcRect l="3629" r="3629"/>
          <a:stretch>
            <a:fillRect/>
          </a:stretch>
        </p:blipFill>
        <p:spPr>
          <a:prstGeom prst="rect">
            <a:avLst/>
          </a:prstGeom>
        </p:spPr>
      </p:pic>
      <p:sp>
        <p:nvSpPr>
          <p:cNvPr id="4" name="Text Placeholder 3">
            <a:extLst>
              <a:ext uri="{FF2B5EF4-FFF2-40B4-BE49-F238E27FC236}">
                <a16:creationId xmlns:a16="http://schemas.microsoft.com/office/drawing/2014/main" xmlns="" id="{B0C15DE2-8BA3-4FD2-9B9D-F784D8780974}"/>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28051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3E88E-BA59-415C-9A5C-7A868577F1F8}"/>
              </a:ext>
            </a:extLst>
          </p:cNvPr>
          <p:cNvSpPr>
            <a:spLocks noGrp="1"/>
          </p:cNvSpPr>
          <p:nvPr>
            <p:ph type="title"/>
          </p:nvPr>
        </p:nvSpPr>
        <p:spPr/>
        <p:txBody>
          <a:bodyPr/>
          <a:lstStyle/>
          <a:p>
            <a:endParaRPr lang="en-IN" dirty="0"/>
          </a:p>
        </p:txBody>
      </p:sp>
      <p:sp>
        <p:nvSpPr>
          <p:cNvPr id="3" name="Picture Placeholder 2">
            <a:extLst>
              <a:ext uri="{FF2B5EF4-FFF2-40B4-BE49-F238E27FC236}">
                <a16:creationId xmlns:a16="http://schemas.microsoft.com/office/drawing/2014/main" xmlns="" id="{450785F5-F4F2-4806-B34A-920ABBA6A0E6}"/>
              </a:ext>
            </a:extLst>
          </p:cNvPr>
          <p:cNvSpPr>
            <a:spLocks noGrp="1"/>
          </p:cNvSpPr>
          <p:nvPr>
            <p:ph type="pic" idx="1"/>
          </p:nvPr>
        </p:nvSpPr>
        <p:spPr/>
      </p:sp>
      <p:sp>
        <p:nvSpPr>
          <p:cNvPr id="4" name="Text Placeholder 3">
            <a:extLst>
              <a:ext uri="{FF2B5EF4-FFF2-40B4-BE49-F238E27FC236}">
                <a16:creationId xmlns:a16="http://schemas.microsoft.com/office/drawing/2014/main" xmlns="" id="{12425BE0-89F2-4DEF-BEE0-E1F8B4B060D0}"/>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xmlns="" id="{1F7EA3DE-FF74-4C46-BCDB-2BAFD42CFAE8}"/>
              </a:ext>
            </a:extLst>
          </p:cNvPr>
          <p:cNvPicPr>
            <a:picLocks noChangeAspect="1"/>
          </p:cNvPicPr>
          <p:nvPr/>
        </p:nvPicPr>
        <p:blipFill>
          <a:blip r:embed="rId2"/>
          <a:stretch>
            <a:fillRect/>
          </a:stretch>
        </p:blipFill>
        <p:spPr>
          <a:xfrm>
            <a:off x="3849328" y="1017639"/>
            <a:ext cx="7542107" cy="4675238"/>
          </a:xfrm>
          <a:prstGeom prst="rect">
            <a:avLst/>
          </a:prstGeom>
        </p:spPr>
      </p:pic>
    </p:spTree>
    <p:extLst>
      <p:ext uri="{BB962C8B-B14F-4D97-AF65-F5344CB8AC3E}">
        <p14:creationId xmlns:p14="http://schemas.microsoft.com/office/powerpoint/2010/main" val="102369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04B40-C794-4984-8D0A-A03AD10E7DEE}"/>
              </a:ext>
            </a:extLst>
          </p:cNvPr>
          <p:cNvSpPr>
            <a:spLocks noGrp="1"/>
          </p:cNvSpPr>
          <p:nvPr>
            <p:ph type="title"/>
          </p:nvPr>
        </p:nvSpPr>
        <p:spPr/>
        <p:txBody>
          <a:bodyPr/>
          <a:lstStyle/>
          <a:p>
            <a:r>
              <a:rPr lang="en-IN" dirty="0"/>
              <a:t>VARIABLE RELATION</a:t>
            </a:r>
          </a:p>
        </p:txBody>
      </p:sp>
      <p:sp>
        <p:nvSpPr>
          <p:cNvPr id="3" name="Picture Placeholder 2">
            <a:extLst>
              <a:ext uri="{FF2B5EF4-FFF2-40B4-BE49-F238E27FC236}">
                <a16:creationId xmlns:a16="http://schemas.microsoft.com/office/drawing/2014/main" xmlns="" id="{7E565796-1EEF-4851-9A54-1C1D686CDC3D}"/>
              </a:ext>
            </a:extLst>
          </p:cNvPr>
          <p:cNvSpPr>
            <a:spLocks noGrp="1"/>
          </p:cNvSpPr>
          <p:nvPr>
            <p:ph type="pic" idx="1"/>
          </p:nvPr>
        </p:nvSpPr>
        <p:spPr/>
      </p:sp>
      <p:sp>
        <p:nvSpPr>
          <p:cNvPr id="4" name="Text Placeholder 3">
            <a:extLst>
              <a:ext uri="{FF2B5EF4-FFF2-40B4-BE49-F238E27FC236}">
                <a16:creationId xmlns:a16="http://schemas.microsoft.com/office/drawing/2014/main" xmlns="" id="{E2762AA9-6127-489F-BF1A-37C1E9E9B5AB}"/>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xmlns="" id="{6166A991-52E6-4735-AA1F-6C61D603497A}"/>
              </a:ext>
            </a:extLst>
          </p:cNvPr>
          <p:cNvPicPr>
            <a:picLocks noChangeAspect="1"/>
          </p:cNvPicPr>
          <p:nvPr/>
        </p:nvPicPr>
        <p:blipFill>
          <a:blip r:embed="rId2"/>
          <a:stretch>
            <a:fillRect/>
          </a:stretch>
        </p:blipFill>
        <p:spPr>
          <a:xfrm>
            <a:off x="4134678" y="1142999"/>
            <a:ext cx="6997147" cy="4422913"/>
          </a:xfrm>
          <a:prstGeom prst="rect">
            <a:avLst/>
          </a:prstGeom>
        </p:spPr>
      </p:pic>
    </p:spTree>
    <p:extLst>
      <p:ext uri="{BB962C8B-B14F-4D97-AF65-F5344CB8AC3E}">
        <p14:creationId xmlns:p14="http://schemas.microsoft.com/office/powerpoint/2010/main" val="289452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470AC-9BE8-4396-97D9-BB1BA20CA699}"/>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xmlns="" id="{8F6CC4ED-B34C-43EA-9A8C-622C03C32EF3}"/>
              </a:ext>
            </a:extLst>
          </p:cNvPr>
          <p:cNvSpPr>
            <a:spLocks noGrp="1"/>
          </p:cNvSpPr>
          <p:nvPr>
            <p:ph type="pic" idx="1"/>
          </p:nvPr>
        </p:nvSpPr>
        <p:spPr/>
      </p:sp>
      <p:sp>
        <p:nvSpPr>
          <p:cNvPr id="4" name="Text Placeholder 3">
            <a:extLst>
              <a:ext uri="{FF2B5EF4-FFF2-40B4-BE49-F238E27FC236}">
                <a16:creationId xmlns:a16="http://schemas.microsoft.com/office/drawing/2014/main" xmlns="" id="{CC8D93ED-A422-4716-9A84-396663E41B12}"/>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xmlns="" id="{458490B2-E737-437A-B1AD-DAF02886BF82}"/>
              </a:ext>
            </a:extLst>
          </p:cNvPr>
          <p:cNvPicPr>
            <a:picLocks noChangeAspect="1"/>
          </p:cNvPicPr>
          <p:nvPr/>
        </p:nvPicPr>
        <p:blipFill>
          <a:blip r:embed="rId2"/>
          <a:stretch>
            <a:fillRect/>
          </a:stretch>
        </p:blipFill>
        <p:spPr>
          <a:xfrm>
            <a:off x="3784922" y="1273214"/>
            <a:ext cx="7743463" cy="4178461"/>
          </a:xfrm>
          <a:prstGeom prst="rect">
            <a:avLst/>
          </a:prstGeom>
        </p:spPr>
      </p:pic>
    </p:spTree>
    <p:extLst>
      <p:ext uri="{BB962C8B-B14F-4D97-AF65-F5344CB8AC3E}">
        <p14:creationId xmlns:p14="http://schemas.microsoft.com/office/powerpoint/2010/main" val="349706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1A70A-6B76-4F89-B5A9-4B84761FE72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ROC CURVE</a:t>
            </a:r>
          </a:p>
        </p:txBody>
      </p:sp>
      <p:sp>
        <p:nvSpPr>
          <p:cNvPr id="3" name="Picture Placeholder 2">
            <a:extLst>
              <a:ext uri="{FF2B5EF4-FFF2-40B4-BE49-F238E27FC236}">
                <a16:creationId xmlns:a16="http://schemas.microsoft.com/office/drawing/2014/main" xmlns="" id="{18A95654-DA0F-4E95-922B-277131818C25}"/>
              </a:ext>
            </a:extLst>
          </p:cNvPr>
          <p:cNvSpPr>
            <a:spLocks noGrp="1"/>
          </p:cNvSpPr>
          <p:nvPr>
            <p:ph type="pic" idx="1"/>
          </p:nvPr>
        </p:nvSpPr>
        <p:spPr/>
      </p:sp>
      <p:sp>
        <p:nvSpPr>
          <p:cNvPr id="4" name="Text Placeholder 3">
            <a:extLst>
              <a:ext uri="{FF2B5EF4-FFF2-40B4-BE49-F238E27FC236}">
                <a16:creationId xmlns:a16="http://schemas.microsoft.com/office/drawing/2014/main" xmlns="" id="{94BAABAE-EF93-478A-A175-6CD5E737883D}"/>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xmlns="" id="{A8301E08-B39B-44E9-AB7F-BA31D7EF91CD}"/>
              </a:ext>
            </a:extLst>
          </p:cNvPr>
          <p:cNvPicPr>
            <a:picLocks noChangeAspect="1"/>
          </p:cNvPicPr>
          <p:nvPr/>
        </p:nvPicPr>
        <p:blipFill>
          <a:blip r:embed="rId2"/>
          <a:stretch>
            <a:fillRect/>
          </a:stretch>
        </p:blipFill>
        <p:spPr>
          <a:xfrm>
            <a:off x="4009291" y="949569"/>
            <a:ext cx="7209693" cy="4622855"/>
          </a:xfrm>
          <a:prstGeom prst="rect">
            <a:avLst/>
          </a:prstGeom>
        </p:spPr>
      </p:pic>
    </p:spTree>
    <p:extLst>
      <p:ext uri="{BB962C8B-B14F-4D97-AF65-F5344CB8AC3E}">
        <p14:creationId xmlns:p14="http://schemas.microsoft.com/office/powerpoint/2010/main" val="108683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24875-613E-407A-827D-388E99C6CCF5}"/>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xmlns="" id="{EB1FEA4F-9E5D-4736-BE02-64E05354F947}"/>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Variable that matter the most in potential buyers are :</a:t>
            </a:r>
          </a:p>
          <a:p>
            <a:r>
              <a:rPr lang="en-IN" dirty="0">
                <a:latin typeface="Arial" panose="020B0604020202020204" pitchFamily="34" charset="0"/>
                <a:cs typeface="Arial" panose="020B0604020202020204" pitchFamily="34" charset="0"/>
              </a:rPr>
              <a:t>Total number of visits.</a:t>
            </a:r>
          </a:p>
          <a:p>
            <a:r>
              <a:rPr lang="en-IN" dirty="0">
                <a:latin typeface="Arial" panose="020B0604020202020204" pitchFamily="34" charset="0"/>
                <a:cs typeface="Arial" panose="020B0604020202020204" pitchFamily="34" charset="0"/>
              </a:rPr>
              <a:t>Current occupation of the lead.</a:t>
            </a:r>
          </a:p>
          <a:p>
            <a:r>
              <a:rPr lang="en-IN"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Total time spend on the Website</a:t>
            </a:r>
          </a:p>
          <a:p>
            <a:r>
              <a:rPr lang="en-GB" dirty="0">
                <a:latin typeface="Arial" panose="020B0604020202020204" pitchFamily="34" charset="0"/>
                <a:cs typeface="Arial" panose="020B0604020202020204" pitchFamily="34" charset="0"/>
              </a:rPr>
              <a:t>What was the source of the lead. If lead is direct traffic then there is more possibility that lead would join to the course.</a:t>
            </a:r>
          </a:p>
          <a:p>
            <a:endParaRPr lang="en-IN" dirty="0"/>
          </a:p>
        </p:txBody>
      </p:sp>
    </p:spTree>
    <p:extLst>
      <p:ext uri="{BB962C8B-B14F-4D97-AF65-F5344CB8AC3E}">
        <p14:creationId xmlns:p14="http://schemas.microsoft.com/office/powerpoint/2010/main" val="8695411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124</TotalTime>
  <Words>220</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Corbel</vt:lpstr>
      <vt:lpstr>Wingdings 2</vt:lpstr>
      <vt:lpstr>Frame</vt:lpstr>
      <vt:lpstr>Lead Scoring Case Study </vt:lpstr>
      <vt:lpstr>PROBLEM STATEMENT</vt:lpstr>
      <vt:lpstr>METHODOLOGY</vt:lpstr>
      <vt:lpstr>EDA</vt:lpstr>
      <vt:lpstr>PowerPoint Presentation</vt:lpstr>
      <vt:lpstr>VARIABLE RELATION</vt:lpstr>
      <vt:lpstr>PowerPoint Presentation</vt:lpstr>
      <vt:lpstr>ROC CURVE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Navaneeth Kashyap</dc:creator>
  <cp:lastModifiedBy>Lenovo</cp:lastModifiedBy>
  <cp:revision>14</cp:revision>
  <dcterms:created xsi:type="dcterms:W3CDTF">2022-11-13T16:44:27Z</dcterms:created>
  <dcterms:modified xsi:type="dcterms:W3CDTF">2022-11-15T12:29:07Z</dcterms:modified>
</cp:coreProperties>
</file>