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theme/themeOverride3.xml" ContentType="application/vnd.openxmlformats-officedocument.themeOverride+xml"/>
  <Default Extension="wmf" ContentType="image/x-wmf"/>
  <Override PartName="/ppt/notesSlides/notesSlide18.xml" ContentType="application/vnd.openxmlformats-officedocument.presentationml.notesSlide+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theme/themeOverride2.xml" ContentType="application/vnd.openxmlformats-officedocument.themeOverr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0"/>
  </p:notesMasterIdLst>
  <p:sldIdLst>
    <p:sldId id="513" r:id="rId2"/>
    <p:sldId id="505" r:id="rId3"/>
    <p:sldId id="412"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258" r:id="rId30"/>
    <p:sldId id="259" r:id="rId31"/>
    <p:sldId id="260" r:id="rId32"/>
    <p:sldId id="413" r:id="rId33"/>
    <p:sldId id="261" r:id="rId34"/>
    <p:sldId id="262" r:id="rId35"/>
    <p:sldId id="263" r:id="rId36"/>
    <p:sldId id="264" r:id="rId37"/>
    <p:sldId id="265" r:id="rId38"/>
    <p:sldId id="266" r:id="rId39"/>
    <p:sldId id="267" r:id="rId40"/>
    <p:sldId id="268" r:id="rId41"/>
    <p:sldId id="269" r:id="rId42"/>
    <p:sldId id="274" r:id="rId43"/>
    <p:sldId id="275" r:id="rId44"/>
    <p:sldId id="276" r:id="rId45"/>
    <p:sldId id="277" r:id="rId46"/>
    <p:sldId id="278" r:id="rId47"/>
    <p:sldId id="457" r:id="rId48"/>
    <p:sldId id="458" r:id="rId49"/>
    <p:sldId id="459" r:id="rId50"/>
    <p:sldId id="460" r:id="rId51"/>
    <p:sldId id="461" r:id="rId52"/>
    <p:sldId id="462" r:id="rId53"/>
    <p:sldId id="463" r:id="rId54"/>
    <p:sldId id="464" r:id="rId55"/>
    <p:sldId id="465" r:id="rId56"/>
    <p:sldId id="466" r:id="rId57"/>
    <p:sldId id="512" r:id="rId58"/>
    <p:sldId id="467" r:id="rId59"/>
    <p:sldId id="468" r:id="rId60"/>
    <p:sldId id="279" r:id="rId61"/>
    <p:sldId id="280" r:id="rId62"/>
    <p:sldId id="281" r:id="rId63"/>
    <p:sldId id="282" r:id="rId64"/>
    <p:sldId id="283" r:id="rId65"/>
    <p:sldId id="284" r:id="rId66"/>
    <p:sldId id="285" r:id="rId67"/>
    <p:sldId id="286" r:id="rId68"/>
    <p:sldId id="287" r:id="rId69"/>
    <p:sldId id="288" r:id="rId70"/>
    <p:sldId id="289" r:id="rId71"/>
    <p:sldId id="290" r:id="rId72"/>
    <p:sldId id="291" r:id="rId73"/>
    <p:sldId id="475" r:id="rId74"/>
    <p:sldId id="476" r:id="rId75"/>
    <p:sldId id="292" r:id="rId76"/>
    <p:sldId id="293" r:id="rId77"/>
    <p:sldId id="294" r:id="rId78"/>
    <p:sldId id="295" r:id="rId79"/>
    <p:sldId id="296" r:id="rId80"/>
    <p:sldId id="297" r:id="rId81"/>
    <p:sldId id="298" r:id="rId82"/>
    <p:sldId id="299" r:id="rId83"/>
    <p:sldId id="300" r:id="rId84"/>
    <p:sldId id="301" r:id="rId85"/>
    <p:sldId id="302" r:id="rId86"/>
    <p:sldId id="303" r:id="rId87"/>
    <p:sldId id="304" r:id="rId88"/>
    <p:sldId id="305" r:id="rId89"/>
    <p:sldId id="306" r:id="rId90"/>
    <p:sldId id="483" r:id="rId91"/>
    <p:sldId id="484" r:id="rId92"/>
    <p:sldId id="485" r:id="rId93"/>
    <p:sldId id="486" r:id="rId94"/>
    <p:sldId id="487" r:id="rId95"/>
    <p:sldId id="488" r:id="rId96"/>
    <p:sldId id="489" r:id="rId97"/>
    <p:sldId id="490" r:id="rId98"/>
    <p:sldId id="491" r:id="rId99"/>
    <p:sldId id="492" r:id="rId100"/>
    <p:sldId id="493" r:id="rId101"/>
    <p:sldId id="494" r:id="rId102"/>
    <p:sldId id="495" r:id="rId103"/>
    <p:sldId id="496" r:id="rId104"/>
    <p:sldId id="497" r:id="rId105"/>
    <p:sldId id="498" r:id="rId106"/>
    <p:sldId id="499" r:id="rId107"/>
    <p:sldId id="500" r:id="rId108"/>
    <p:sldId id="501" r:id="rId109"/>
    <p:sldId id="502" r:id="rId110"/>
    <p:sldId id="503" r:id="rId111"/>
    <p:sldId id="504" r:id="rId112"/>
    <p:sldId id="312" r:id="rId113"/>
    <p:sldId id="313" r:id="rId114"/>
    <p:sldId id="314" r:id="rId115"/>
    <p:sldId id="315" r:id="rId116"/>
    <p:sldId id="316" r:id="rId117"/>
    <p:sldId id="317" r:id="rId118"/>
    <p:sldId id="318" r:id="rId119"/>
    <p:sldId id="319" r:id="rId120"/>
    <p:sldId id="320" r:id="rId121"/>
    <p:sldId id="322" r:id="rId122"/>
    <p:sldId id="334" r:id="rId123"/>
    <p:sldId id="514" r:id="rId124"/>
    <p:sldId id="515" r:id="rId125"/>
    <p:sldId id="516" r:id="rId126"/>
    <p:sldId id="517" r:id="rId127"/>
    <p:sldId id="518" r:id="rId128"/>
    <p:sldId id="519" r:id="rId129"/>
    <p:sldId id="520" r:id="rId130"/>
    <p:sldId id="521" r:id="rId131"/>
    <p:sldId id="522" r:id="rId132"/>
    <p:sldId id="523" r:id="rId133"/>
    <p:sldId id="524" r:id="rId134"/>
    <p:sldId id="525" r:id="rId135"/>
    <p:sldId id="526" r:id="rId136"/>
    <p:sldId id="527" r:id="rId137"/>
    <p:sldId id="528" r:id="rId138"/>
    <p:sldId id="529" r:id="rId139"/>
    <p:sldId id="530" r:id="rId140"/>
    <p:sldId id="531" r:id="rId141"/>
    <p:sldId id="532" r:id="rId142"/>
    <p:sldId id="533" r:id="rId143"/>
    <p:sldId id="534" r:id="rId144"/>
    <p:sldId id="535" r:id="rId145"/>
    <p:sldId id="536" r:id="rId146"/>
    <p:sldId id="537" r:id="rId147"/>
    <p:sldId id="538" r:id="rId148"/>
    <p:sldId id="539" r:id="rId149"/>
    <p:sldId id="540" r:id="rId150"/>
    <p:sldId id="541" r:id="rId151"/>
    <p:sldId id="542" r:id="rId152"/>
    <p:sldId id="543" r:id="rId153"/>
    <p:sldId id="544" r:id="rId154"/>
    <p:sldId id="545" r:id="rId155"/>
    <p:sldId id="575" r:id="rId156"/>
    <p:sldId id="576" r:id="rId157"/>
    <p:sldId id="577" r:id="rId158"/>
    <p:sldId id="578" r:id="rId159"/>
    <p:sldId id="579" r:id="rId160"/>
    <p:sldId id="580" r:id="rId161"/>
    <p:sldId id="581" r:id="rId162"/>
    <p:sldId id="582" r:id="rId163"/>
    <p:sldId id="583" r:id="rId164"/>
    <p:sldId id="584" r:id="rId165"/>
    <p:sldId id="585" r:id="rId166"/>
    <p:sldId id="586" r:id="rId167"/>
    <p:sldId id="587" r:id="rId168"/>
    <p:sldId id="588" r:id="rId169"/>
    <p:sldId id="589" r:id="rId170"/>
    <p:sldId id="590" r:id="rId171"/>
    <p:sldId id="591" r:id="rId172"/>
    <p:sldId id="592" r:id="rId173"/>
    <p:sldId id="593" r:id="rId174"/>
    <p:sldId id="594" r:id="rId175"/>
    <p:sldId id="595" r:id="rId176"/>
    <p:sldId id="596" r:id="rId177"/>
    <p:sldId id="597" r:id="rId178"/>
    <p:sldId id="598" r:id="rId179"/>
    <p:sldId id="599" r:id="rId180"/>
    <p:sldId id="600" r:id="rId181"/>
    <p:sldId id="601" r:id="rId182"/>
    <p:sldId id="602" r:id="rId183"/>
    <p:sldId id="603" r:id="rId184"/>
    <p:sldId id="604" r:id="rId185"/>
    <p:sldId id="605" r:id="rId186"/>
    <p:sldId id="606" r:id="rId187"/>
    <p:sldId id="607" r:id="rId188"/>
    <p:sldId id="608" r:id="rId189"/>
    <p:sldId id="609" r:id="rId190"/>
    <p:sldId id="610" r:id="rId191"/>
    <p:sldId id="611" r:id="rId192"/>
    <p:sldId id="612" r:id="rId193"/>
    <p:sldId id="613" r:id="rId194"/>
    <p:sldId id="614" r:id="rId195"/>
    <p:sldId id="615" r:id="rId196"/>
    <p:sldId id="616" r:id="rId197"/>
    <p:sldId id="617" r:id="rId198"/>
    <p:sldId id="618" r:id="rId199"/>
    <p:sldId id="619" r:id="rId200"/>
    <p:sldId id="620" r:id="rId201"/>
    <p:sldId id="621" r:id="rId202"/>
    <p:sldId id="622" r:id="rId203"/>
    <p:sldId id="623" r:id="rId204"/>
    <p:sldId id="624" r:id="rId205"/>
    <p:sldId id="625" r:id="rId206"/>
    <p:sldId id="626" r:id="rId207"/>
    <p:sldId id="627" r:id="rId208"/>
    <p:sldId id="628" r:id="rId209"/>
    <p:sldId id="629" r:id="rId210"/>
    <p:sldId id="630" r:id="rId211"/>
    <p:sldId id="631" r:id="rId212"/>
    <p:sldId id="632" r:id="rId213"/>
    <p:sldId id="633" r:id="rId214"/>
    <p:sldId id="634" r:id="rId215"/>
    <p:sldId id="635" r:id="rId216"/>
    <p:sldId id="636" r:id="rId217"/>
    <p:sldId id="637" r:id="rId218"/>
    <p:sldId id="638" r:id="rId219"/>
    <p:sldId id="639" r:id="rId220"/>
    <p:sldId id="546" r:id="rId221"/>
    <p:sldId id="547" r:id="rId222"/>
    <p:sldId id="548" r:id="rId223"/>
    <p:sldId id="549" r:id="rId224"/>
    <p:sldId id="550" r:id="rId225"/>
    <p:sldId id="551" r:id="rId226"/>
    <p:sldId id="552" r:id="rId227"/>
    <p:sldId id="553" r:id="rId228"/>
    <p:sldId id="554" r:id="rId229"/>
    <p:sldId id="555" r:id="rId230"/>
    <p:sldId id="556" r:id="rId231"/>
    <p:sldId id="557" r:id="rId232"/>
    <p:sldId id="558" r:id="rId233"/>
    <p:sldId id="559" r:id="rId234"/>
    <p:sldId id="561" r:id="rId235"/>
    <p:sldId id="562" r:id="rId236"/>
    <p:sldId id="563" r:id="rId237"/>
    <p:sldId id="564" r:id="rId238"/>
    <p:sldId id="565" r:id="rId239"/>
    <p:sldId id="566" r:id="rId240"/>
    <p:sldId id="567" r:id="rId241"/>
    <p:sldId id="568" r:id="rId242"/>
    <p:sldId id="569" r:id="rId243"/>
    <p:sldId id="570" r:id="rId244"/>
    <p:sldId id="571" r:id="rId245"/>
    <p:sldId id="572" r:id="rId246"/>
    <p:sldId id="573" r:id="rId247"/>
    <p:sldId id="574" r:id="rId248"/>
    <p:sldId id="511" r:id="rId2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531F50-27BE-421C-8E3B-39058FED5BBA}" type="datetimeFigureOut">
              <a:rPr lang="en-US" smtClean="0"/>
              <a:pPr/>
              <a:t>7/26/2020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14717-4F25-43BF-A0E4-C33899CEB0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3.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D2D67-B10A-4661-A0BF-62FFA8C38207}" type="slidenum">
              <a:rPr lang="en-US" smtClean="0"/>
              <a:pPr/>
              <a:t>119</a:t>
            </a:fld>
            <a:endParaRPr lang="en-US"/>
          </a:p>
        </p:txBody>
      </p:sp>
    </p:spTree>
    <p:extLst>
      <p:ext uri="{BB962C8B-B14F-4D97-AF65-F5344CB8AC3E}">
        <p14:creationId xmlns="" xmlns:p14="http://schemas.microsoft.com/office/powerpoint/2010/main" val="2424694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B03133-5A8C-46B2-83E4-9DA66E034216}" type="slidenum">
              <a:rPr lang="en-US" altLang="en-US">
                <a:solidFill>
                  <a:srgbClr val="000000"/>
                </a:solidFill>
              </a:rPr>
              <a:pPr eaLnBrk="1" hangingPunct="1"/>
              <a:t>184</a:t>
            </a:fld>
            <a:endParaRPr lang="en-US" altLang="en-US">
              <a:solidFill>
                <a:srgbClr val="000000"/>
              </a:solidFill>
            </a:endParaRPr>
          </a:p>
        </p:txBody>
      </p:sp>
      <p:sp>
        <p:nvSpPr>
          <p:cNvPr id="108547" name="Rectangle 2"/>
          <p:cNvSpPr>
            <a:spLocks noGrp="1" noRot="1" noChangeAspect="1" noChangeArrowheads="1" noTextEdit="1"/>
          </p:cNvSpPr>
          <p:nvPr>
            <p:ph type="sldImg"/>
          </p:nvPr>
        </p:nvSpPr>
        <p:spPr>
          <a:xfrm>
            <a:off x="449263" y="173038"/>
            <a:ext cx="5911850" cy="4433887"/>
          </a:xfrm>
          <a:ln w="12700" cap="flat">
            <a:solidFill>
              <a:schemeClr val="tx1"/>
            </a:solidFill>
          </a:ln>
        </p:spPr>
      </p:sp>
      <p:sp>
        <p:nvSpPr>
          <p:cNvPr id="108548" name="Rectangle 3"/>
          <p:cNvSpPr>
            <a:spLocks noGrp="1" noChangeArrowheads="1"/>
          </p:cNvSpPr>
          <p:nvPr>
            <p:ph type="body" idx="1"/>
          </p:nvPr>
        </p:nvSpPr>
        <p:spPr>
          <a:xfrm>
            <a:off x="400050" y="4683125"/>
            <a:ext cx="5983288" cy="37957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8272" tIns="44137" rIns="88272" bIns="44137"/>
          <a:lstStyle/>
          <a:p>
            <a:pPr defTabSz="390525" eaLnBrk="1" hangingPunct="1">
              <a:spcBef>
                <a:spcPct val="0"/>
              </a:spcBef>
              <a:tabLst>
                <a:tab pos="452438" algn="l"/>
              </a:tabLst>
            </a:pPr>
            <a:r>
              <a:rPr lang="en-US" altLang="en-US" smtClean="0"/>
              <a:t>Using a Subquery</a:t>
            </a:r>
          </a:p>
          <a:p>
            <a:pPr marL="114300" lvl="1" defTabSz="390525" eaLnBrk="1" hangingPunct="1">
              <a:spcBef>
                <a:spcPct val="0"/>
              </a:spcBef>
              <a:tabLst>
                <a:tab pos="452438" algn="l"/>
              </a:tabLst>
            </a:pPr>
            <a:r>
              <a:rPr lang="en-US" altLang="en-US" smtClean="0"/>
              <a:t>In the example in the slide, the </a:t>
            </a:r>
            <a:r>
              <a:rPr lang="en-US" altLang="en-US" smtClean="0">
                <a:solidFill>
                  <a:srgbClr val="FC0128"/>
                </a:solidFill>
              </a:rPr>
              <a:t>inner query r</a:t>
            </a:r>
            <a:r>
              <a:rPr lang="en-US" altLang="en-US" smtClean="0"/>
              <a:t>eturns the salary of the employee with employee number 149. The </a:t>
            </a:r>
            <a:r>
              <a:rPr lang="en-US" altLang="en-US" smtClean="0">
                <a:solidFill>
                  <a:srgbClr val="FC0128"/>
                </a:solidFill>
              </a:rPr>
              <a:t>outer query </a:t>
            </a:r>
            <a:r>
              <a:rPr lang="en-US" altLang="en-US" smtClean="0"/>
              <a:t>uses the result of the inner query to display the names of all the employees who earn more than this amount.</a:t>
            </a:r>
          </a:p>
          <a:p>
            <a:pPr marL="114300" lvl="1" defTabSz="390525" eaLnBrk="1" hangingPunct="1">
              <a:spcBef>
                <a:spcPct val="0"/>
              </a:spcBef>
              <a:tabLst>
                <a:tab pos="452438" algn="l"/>
              </a:tabLst>
            </a:pPr>
            <a:r>
              <a:rPr lang="en-US" altLang="en-US" b="1" smtClean="0"/>
              <a:t>Example</a:t>
            </a:r>
          </a:p>
          <a:p>
            <a:pPr marL="114300" lvl="1" defTabSz="390525" eaLnBrk="1" hangingPunct="1">
              <a:tabLst>
                <a:tab pos="452438" algn="l"/>
              </a:tabLst>
            </a:pPr>
            <a:r>
              <a:rPr lang="en-US" altLang="en-US" smtClean="0"/>
              <a:t>Display the names of all employees who earn less than the average salary in the company.</a:t>
            </a:r>
          </a:p>
          <a:p>
            <a:pPr marL="114300" lvl="1" defTabSz="390525" eaLnBrk="1" hangingPunct="1">
              <a:tabLst>
                <a:tab pos="452438" algn="l"/>
              </a:tabLst>
            </a:pPr>
            <a:r>
              <a:rPr lang="en-US" altLang="en-US" smtClean="0">
                <a:latin typeface="Courier New" panose="02070309020205020404" pitchFamily="49" charset="0"/>
              </a:rPr>
              <a:t>   SELECT last_name, job_id, 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p>
          <a:p>
            <a:pPr marL="114300" lvl="1" defTabSz="390525" eaLnBrk="1" hangingPunct="1">
              <a:spcBef>
                <a:spcPct val="0"/>
              </a:spcBef>
              <a:tabLst>
                <a:tab pos="452438" algn="l"/>
              </a:tabLst>
            </a:pPr>
            <a:r>
              <a:rPr lang="en-US" altLang="en-US" smtClean="0">
                <a:latin typeface="Courier New" panose="02070309020205020404" pitchFamily="49" charset="0"/>
              </a:rPr>
              <a:t>   WHERE  salary &lt; (SELECT AVG(salary)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endParaRPr lang="en-US" altLang="en-US" smtClean="0"/>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r>
              <a:rPr lang="en-US" altLang="en-US" smtClean="0">
                <a:solidFill>
                  <a:srgbClr val="0000FF"/>
                </a:solidFill>
              </a:rPr>
              <a:t>Instructor Note</a:t>
            </a:r>
          </a:p>
          <a:p>
            <a:pPr marL="114300" lvl="1" defTabSz="390525" eaLnBrk="1" hangingPunct="1">
              <a:tabLst>
                <a:tab pos="452438" algn="l"/>
              </a:tabLst>
            </a:pPr>
            <a:r>
              <a:rPr lang="en-US" altLang="en-US" smtClean="0">
                <a:solidFill>
                  <a:srgbClr val="0000FF"/>
                </a:solidFill>
              </a:rPr>
              <a:t>You can skip this slide if the students are already familiar with these concepts.</a:t>
            </a:r>
          </a:p>
        </p:txBody>
      </p:sp>
    </p:spTree>
    <p:extLst>
      <p:ext uri="{BB962C8B-B14F-4D97-AF65-F5344CB8AC3E}">
        <p14:creationId xmlns:p14="http://schemas.microsoft.com/office/powerpoint/2010/main" xmlns="" val="172024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85724A-756D-47CF-A4A5-F87C4690E412}" type="slidenum">
              <a:rPr lang="en-US" altLang="en-US">
                <a:solidFill>
                  <a:srgbClr val="000000"/>
                </a:solidFill>
              </a:rPr>
              <a:pPr eaLnBrk="1" hangingPunct="1"/>
              <a:t>192</a:t>
            </a:fld>
            <a:endParaRPr lang="en-US" altLang="en-US">
              <a:solidFill>
                <a:srgbClr val="000000"/>
              </a:solidFill>
            </a:endParaRPr>
          </a:p>
        </p:txBody>
      </p:sp>
      <p:sp>
        <p:nvSpPr>
          <p:cNvPr id="113667" name="Rectangle 2"/>
          <p:cNvSpPr>
            <a:spLocks noGrp="1" noRot="1" noChangeAspect="1" noChangeArrowheads="1" noTextEdit="1"/>
          </p:cNvSpPr>
          <p:nvPr>
            <p:ph type="sldImg"/>
          </p:nvPr>
        </p:nvSpPr>
        <p:spPr>
          <a:xfrm>
            <a:off x="488950" y="160338"/>
            <a:ext cx="5875338" cy="4406900"/>
          </a:xfrm>
          <a:ln w="12700" cap="flat">
            <a:solidFill>
              <a:schemeClr val="tx1"/>
            </a:solidFill>
          </a:ln>
        </p:spPr>
      </p:sp>
      <p:sp>
        <p:nvSpPr>
          <p:cNvPr id="113668" name="Rectangle 3"/>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tabLst>
                <a:tab pos="471488" algn="l"/>
              </a:tabLst>
            </a:pPr>
            <a:r>
              <a:rPr lang="en-US" altLang="en-US" smtClean="0"/>
              <a:t>Creating Tables</a:t>
            </a:r>
          </a:p>
          <a:p>
            <a:pPr marL="119063" lvl="1" defTabSz="425450" eaLnBrk="1" hangingPunct="1">
              <a:tabLst>
                <a:tab pos="471488" algn="l"/>
              </a:tabLst>
            </a:pPr>
            <a:r>
              <a:rPr lang="en-US" altLang="en-US" smtClean="0"/>
              <a:t>The example on the slide creates the </a:t>
            </a:r>
            <a:r>
              <a:rPr lang="en-US" altLang="en-US" smtClean="0">
                <a:latin typeface="Courier New" panose="02070309020205020404" pitchFamily="49" charset="0"/>
              </a:rPr>
              <a:t>DEPT</a:t>
            </a:r>
            <a:r>
              <a:rPr lang="en-US" altLang="en-US" smtClean="0"/>
              <a:t> table, with three columns: namely, </a:t>
            </a:r>
            <a:r>
              <a:rPr lang="en-US" altLang="en-US" smtClean="0">
                <a:latin typeface="Courier New" panose="02070309020205020404" pitchFamily="49" charset="0"/>
              </a:rPr>
              <a:t>DEPTNO</a:t>
            </a:r>
            <a:r>
              <a:rPr lang="en-US" altLang="en-US" smtClean="0"/>
              <a:t>, </a:t>
            </a:r>
            <a:r>
              <a:rPr lang="en-US" altLang="en-US" smtClean="0">
                <a:latin typeface="Courier New" panose="02070309020205020404" pitchFamily="49" charset="0"/>
              </a:rPr>
              <a:t>DNAME</a:t>
            </a:r>
            <a:r>
              <a:rPr lang="en-US" altLang="en-US" smtClean="0"/>
              <a:t>, and </a:t>
            </a:r>
            <a:r>
              <a:rPr lang="en-US" altLang="en-US" smtClean="0">
                <a:latin typeface="Courier New" panose="02070309020205020404" pitchFamily="49" charset="0"/>
              </a:rPr>
              <a:t>LOC</a:t>
            </a:r>
            <a:r>
              <a:rPr lang="en-US" altLang="en-US" smtClean="0"/>
              <a:t>. It further confirms the creation of the table by issuing the </a:t>
            </a:r>
            <a:r>
              <a:rPr lang="en-US" altLang="en-US" smtClean="0">
                <a:latin typeface="Courier New" panose="02070309020205020404" pitchFamily="49" charset="0"/>
              </a:rPr>
              <a:t>DESCRIBE</a:t>
            </a:r>
            <a:r>
              <a:rPr lang="en-US" altLang="en-US" smtClean="0"/>
              <a:t> command. </a:t>
            </a:r>
          </a:p>
          <a:p>
            <a:pPr marL="119063" lvl="1" defTabSz="425450" eaLnBrk="1" hangingPunct="1">
              <a:tabLst>
                <a:tab pos="471488" algn="l"/>
              </a:tabLst>
            </a:pPr>
            <a:r>
              <a:rPr lang="en-US" altLang="en-US" smtClean="0"/>
              <a:t>Because creating a table is a </a:t>
            </a:r>
            <a:r>
              <a:rPr lang="en-US" altLang="en-US" smtClean="0">
                <a:solidFill>
                  <a:srgbClr val="FC0128"/>
                </a:solidFill>
              </a:rPr>
              <a:t>DDL statement</a:t>
            </a:r>
            <a:r>
              <a:rPr lang="en-US" altLang="en-US" smtClean="0"/>
              <a:t>, an automatic </a:t>
            </a:r>
            <a:r>
              <a:rPr lang="en-US" altLang="en-US" smtClean="0">
                <a:solidFill>
                  <a:srgbClr val="FC0128"/>
                </a:solidFill>
              </a:rPr>
              <a:t>commit </a:t>
            </a:r>
            <a:r>
              <a:rPr lang="en-US" altLang="en-US" smtClean="0"/>
              <a:t>takes place when this statement is executed. </a:t>
            </a:r>
          </a:p>
          <a:p>
            <a:pPr marL="119063" lvl="1" defTabSz="425450" eaLnBrk="1" hangingPunct="1">
              <a:tabLst>
                <a:tab pos="471488" algn="l"/>
              </a:tabLst>
            </a:pPr>
            <a:endParaRPr lang="en-US" altLang="en-US" smtClean="0"/>
          </a:p>
          <a:p>
            <a:pPr marL="119063" lvl="1" defTabSz="425450" eaLnBrk="1" hangingPunct="1">
              <a:tabLst>
                <a:tab pos="471488" algn="l"/>
              </a:tabLst>
            </a:pPr>
            <a:endParaRPr lang="en-US" altLang="en-US" smtClean="0"/>
          </a:p>
          <a:p>
            <a:pPr marL="119063" lvl="1" defTabSz="425450" eaLnBrk="1" hangingPunct="1">
              <a:tabLst>
                <a:tab pos="471488" algn="l"/>
              </a:tabLst>
            </a:pPr>
            <a:endParaRPr lang="en-US" altLang="en-US" smtClean="0"/>
          </a:p>
          <a:p>
            <a:pPr marL="119063" lvl="1" defTabSz="425450" eaLnBrk="1" hangingPunct="1">
              <a:tabLst>
                <a:tab pos="471488" algn="l"/>
              </a:tabLst>
            </a:pPr>
            <a:endParaRPr lang="en-US" altLang="en-US" smtClean="0"/>
          </a:p>
          <a:p>
            <a:pPr marL="119063" lvl="1" defTabSz="425450" eaLnBrk="1" hangingPunct="1">
              <a:tabLst>
                <a:tab pos="471488" algn="l"/>
              </a:tabLst>
            </a:pPr>
            <a:endParaRPr lang="en-US" altLang="en-US" smtClean="0"/>
          </a:p>
          <a:p>
            <a:pPr marL="119063" lvl="1" defTabSz="425450" eaLnBrk="1" hangingPunct="1">
              <a:tabLst>
                <a:tab pos="471488" algn="l"/>
              </a:tabLst>
            </a:pPr>
            <a:endParaRPr lang="en-US" altLang="en-US" smtClean="0"/>
          </a:p>
          <a:p>
            <a:pPr marL="119063" lvl="1" defTabSz="425450" eaLnBrk="1" hangingPunct="1">
              <a:tabLst>
                <a:tab pos="471488" algn="l"/>
              </a:tabLst>
            </a:pPr>
            <a:endParaRPr lang="en-US" altLang="en-US" smtClean="0"/>
          </a:p>
          <a:p>
            <a:pPr marL="119063" lvl="1" defTabSz="425450" eaLnBrk="1" hangingPunct="1">
              <a:tabLst>
                <a:tab pos="471488" algn="l"/>
              </a:tabLst>
            </a:pPr>
            <a:endParaRPr lang="en-US" altLang="en-US" smtClean="0"/>
          </a:p>
          <a:p>
            <a:pPr marL="119063" lvl="1" defTabSz="425450" eaLnBrk="1" hangingPunct="1">
              <a:tabLst>
                <a:tab pos="471488" algn="l"/>
              </a:tabLst>
            </a:pPr>
            <a:endParaRPr lang="en-US" altLang="en-US" smtClean="0"/>
          </a:p>
          <a:p>
            <a:pPr defTabSz="425450" eaLnBrk="1" hangingPunct="1">
              <a:tabLst>
                <a:tab pos="471488" algn="l"/>
              </a:tabLst>
            </a:pPr>
            <a:endParaRPr lang="en-US" altLang="en-US" smtClean="0">
              <a:solidFill>
                <a:schemeClr val="accent2"/>
              </a:solidFill>
            </a:endParaRPr>
          </a:p>
          <a:p>
            <a:pPr defTabSz="425450" eaLnBrk="1" hangingPunct="1">
              <a:tabLst>
                <a:tab pos="471488" algn="l"/>
              </a:tabLst>
            </a:pPr>
            <a:r>
              <a:rPr lang="en-US" altLang="en-US" smtClean="0">
                <a:solidFill>
                  <a:srgbClr val="0000FF"/>
                </a:solidFill>
              </a:rPr>
              <a:t>Instructor Note </a:t>
            </a:r>
          </a:p>
          <a:p>
            <a:pPr marL="119063" lvl="1" defTabSz="425450" eaLnBrk="1" hangingPunct="1">
              <a:tabLst>
                <a:tab pos="471488" algn="l"/>
              </a:tabLst>
            </a:pPr>
            <a:r>
              <a:rPr lang="en-US" altLang="en-US" smtClean="0">
                <a:solidFill>
                  <a:srgbClr val="0000FF"/>
                </a:solidFill>
              </a:rPr>
              <a:t>Explain that additional syntax for </a:t>
            </a:r>
            <a:r>
              <a:rPr lang="en-US" altLang="en-US" smtClean="0">
                <a:solidFill>
                  <a:srgbClr val="0000FF"/>
                </a:solidFill>
                <a:latin typeface="Courier New" panose="02070309020205020404" pitchFamily="49" charset="0"/>
              </a:rPr>
              <a:t>CREATE TABLE</a:t>
            </a:r>
            <a:r>
              <a:rPr lang="en-US" altLang="en-US" smtClean="0">
                <a:solidFill>
                  <a:srgbClr val="0000FF"/>
                </a:solidFill>
              </a:rPr>
              <a:t> could include constraints and so on. For more information on the </a:t>
            </a:r>
            <a:r>
              <a:rPr lang="en-US" altLang="en-US" smtClean="0">
                <a:solidFill>
                  <a:srgbClr val="0000FF"/>
                </a:solidFill>
                <a:latin typeface="Courier New" panose="02070309020205020404" pitchFamily="49" charset="0"/>
              </a:rPr>
              <a:t>CREATE TABLE</a:t>
            </a:r>
            <a:r>
              <a:rPr lang="en-US" altLang="en-US" smtClean="0">
                <a:solidFill>
                  <a:srgbClr val="0000FF"/>
                </a:solidFill>
              </a:rPr>
              <a:t> syntax, refer to: </a:t>
            </a:r>
            <a:r>
              <a:rPr lang="en-US" altLang="en-US" i="1" smtClean="0">
                <a:solidFill>
                  <a:srgbClr val="0000FF"/>
                </a:solidFill>
              </a:rPr>
              <a:t>Oracle9i SQL Reference, </a:t>
            </a:r>
            <a:r>
              <a:rPr lang="en-US" altLang="en-US" smtClean="0">
                <a:solidFill>
                  <a:srgbClr val="0000FF"/>
                </a:solidFill>
              </a:rPr>
              <a:t>“</a:t>
            </a:r>
            <a:r>
              <a:rPr lang="en-US" altLang="en-US" smtClean="0">
                <a:solidFill>
                  <a:srgbClr val="0000FF"/>
                </a:solidFill>
                <a:latin typeface="Courier New" panose="02070309020205020404" pitchFamily="49" charset="0"/>
              </a:rPr>
              <a:t>CREATE TABLE</a:t>
            </a:r>
            <a:r>
              <a:rPr lang="en-US" altLang="en-US" smtClean="0">
                <a:solidFill>
                  <a:srgbClr val="0000FF"/>
                </a:solidFill>
              </a:rPr>
              <a:t>. ”</a:t>
            </a:r>
          </a:p>
        </p:txBody>
      </p:sp>
    </p:spTree>
    <p:extLst>
      <p:ext uri="{BB962C8B-B14F-4D97-AF65-F5344CB8AC3E}">
        <p14:creationId xmlns:p14="http://schemas.microsoft.com/office/powerpoint/2010/main" xmlns="" val="1591665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CA8ED5-A903-4359-9CE7-3DDC18E23508}" type="slidenum">
              <a:rPr lang="en-US" altLang="en-US">
                <a:solidFill>
                  <a:srgbClr val="000000"/>
                </a:solidFill>
              </a:rPr>
              <a:pPr eaLnBrk="1" hangingPunct="1"/>
              <a:t>193</a:t>
            </a:fld>
            <a:endParaRPr lang="en-US" altLang="en-US">
              <a:solidFill>
                <a:srgbClr val="000000"/>
              </a:solidFill>
            </a:endParaRPr>
          </a:p>
        </p:txBody>
      </p:sp>
      <p:sp>
        <p:nvSpPr>
          <p:cNvPr id="2052" name="Rectangle 2"/>
          <p:cNvSpPr>
            <a:spLocks noGrp="1" noChangeArrowheads="1"/>
          </p:cNvSpPr>
          <p:nvPr>
            <p:ph type="body" idx="1"/>
          </p:nvPr>
        </p:nvSpPr>
        <p:spPr>
          <a:xfrm>
            <a:off x="412750" y="4722813"/>
            <a:ext cx="6029325" cy="3757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7038" eaLnBrk="1" hangingPunct="1"/>
            <a:r>
              <a:rPr lang="en-US" altLang="en-US" smtClean="0"/>
              <a:t>Constraints</a:t>
            </a:r>
            <a:endParaRPr lang="en-US" altLang="en-US" i="1" smtClean="0"/>
          </a:p>
          <a:p>
            <a:pPr marL="120650" lvl="1" defTabSz="427038" eaLnBrk="1" hangingPunct="1"/>
            <a:r>
              <a:rPr lang="en-US" altLang="en-US" smtClean="0"/>
              <a:t>The Oracle Server uses</a:t>
            </a:r>
            <a:r>
              <a:rPr lang="en-US" altLang="en-US" i="1" smtClean="0"/>
              <a:t> </a:t>
            </a:r>
            <a:r>
              <a:rPr lang="en-US" altLang="en-US" i="1" smtClean="0">
                <a:solidFill>
                  <a:srgbClr val="FC0128"/>
                </a:solidFill>
                <a:latin typeface="Courier New" panose="02070309020205020404" pitchFamily="49" charset="0"/>
              </a:rPr>
              <a:t>constraints</a:t>
            </a:r>
            <a:r>
              <a:rPr lang="en-US" altLang="en-US" i="1" smtClean="0"/>
              <a:t> </a:t>
            </a:r>
            <a:r>
              <a:rPr lang="en-US" altLang="en-US" smtClean="0"/>
              <a:t>to prevent invalid data entry into tables.</a:t>
            </a:r>
          </a:p>
          <a:p>
            <a:pPr marL="120650" lvl="1" defTabSz="427038" eaLnBrk="1" hangingPunct="1"/>
            <a:r>
              <a:rPr lang="en-US" altLang="en-US" smtClean="0"/>
              <a:t>You can use constraints to do the following:</a:t>
            </a:r>
          </a:p>
          <a:p>
            <a:pPr marL="465138" lvl="2" indent="-223838" defTabSz="427038" eaLnBrk="1" hangingPunct="1"/>
            <a:r>
              <a:rPr lang="en-US" altLang="en-US" smtClean="0"/>
              <a:t>Enforce rules on the data in a table whenever a row is inserted, updated, or deleted from that table. The constraint must be satisfied for the operation to succeed.</a:t>
            </a:r>
          </a:p>
          <a:p>
            <a:pPr marL="465138" lvl="2" indent="-223838" defTabSz="427038" eaLnBrk="1" hangingPunct="1"/>
            <a:r>
              <a:rPr lang="en-US" altLang="en-US" smtClean="0"/>
              <a:t>Prevent the deletion of a table if there are dependencies from other tables</a:t>
            </a:r>
          </a:p>
          <a:p>
            <a:pPr marL="465138" lvl="2" indent="-223838" defTabSz="427038" eaLnBrk="1" hangingPunct="1"/>
            <a:r>
              <a:rPr lang="en-US" altLang="en-US" smtClean="0"/>
              <a:t>Provide rules for Oracle tools, such as Oracle Developer</a:t>
            </a:r>
          </a:p>
          <a:p>
            <a:pPr marL="120650" lvl="1" defTabSz="427038" eaLnBrk="1" hangingPunct="1"/>
            <a:r>
              <a:rPr lang="en-US" altLang="en-US" b="1" smtClean="0"/>
              <a:t>Data Integrity Constraints</a:t>
            </a:r>
            <a:endParaRPr lang="en-US" altLang="en-US" smtClean="0"/>
          </a:p>
          <a:p>
            <a:pPr defTabSz="427038" eaLnBrk="1" hangingPunct="1"/>
            <a:endParaRPr lang="en-US" altLang="en-US" smtClean="0"/>
          </a:p>
          <a:p>
            <a:pPr defTabSz="427038" eaLnBrk="1" hangingPunct="1"/>
            <a:endParaRPr lang="en-US" altLang="en-US" smtClean="0"/>
          </a:p>
          <a:p>
            <a:pPr defTabSz="427038" eaLnBrk="1" hangingPunct="1"/>
            <a:endParaRPr lang="en-US" altLang="en-US" smtClean="0"/>
          </a:p>
          <a:p>
            <a:pPr defTabSz="427038" eaLnBrk="1" hangingPunct="1"/>
            <a:endParaRPr lang="en-US" altLang="en-US" smtClean="0"/>
          </a:p>
          <a:p>
            <a:pPr defTabSz="427038" eaLnBrk="1" hangingPunct="1"/>
            <a:endParaRPr lang="en-US" altLang="en-US" smtClean="0"/>
          </a:p>
          <a:p>
            <a:pPr defTabSz="427038" eaLnBrk="1" hangingPunct="1"/>
            <a:endParaRPr lang="en-US" altLang="en-US" smtClean="0"/>
          </a:p>
          <a:p>
            <a:pPr defTabSz="427038" eaLnBrk="1" hangingPunct="1"/>
            <a:endParaRPr lang="en-US" altLang="en-US" smtClean="0"/>
          </a:p>
          <a:p>
            <a:pPr defTabSz="427038" eaLnBrk="1" hangingPunct="1">
              <a:lnSpc>
                <a:spcPct val="95000"/>
              </a:lnSpc>
              <a:spcBef>
                <a:spcPct val="0"/>
              </a:spcBef>
            </a:pPr>
            <a:endParaRPr lang="en-US" altLang="en-US" b="1" smtClean="0">
              <a:latin typeface="Times" panose="02020603050405020304" pitchFamily="18" charset="0"/>
            </a:endParaRPr>
          </a:p>
          <a:p>
            <a:pPr defTabSz="427038" eaLnBrk="1" hangingPunct="1">
              <a:lnSpc>
                <a:spcPct val="95000"/>
              </a:lnSpc>
              <a:spcBef>
                <a:spcPct val="0"/>
              </a:spcBef>
            </a:pPr>
            <a:r>
              <a:rPr lang="en-US" altLang="en-US" b="1" smtClean="0">
                <a:latin typeface="Times" panose="02020603050405020304" pitchFamily="18" charset="0"/>
              </a:rPr>
              <a:t/>
            </a:r>
            <a:br>
              <a:rPr lang="en-US" altLang="en-US" b="1" smtClean="0">
                <a:latin typeface="Times" panose="02020603050405020304" pitchFamily="18" charset="0"/>
              </a:rPr>
            </a:br>
            <a:endParaRPr lang="en-US" altLang="en-US" b="1" smtClean="0">
              <a:latin typeface="Times" panose="02020603050405020304" pitchFamily="18" charset="0"/>
            </a:endParaRPr>
          </a:p>
          <a:p>
            <a:pPr marL="120650" lvl="1" defTabSz="427038" eaLnBrk="1" hangingPunct="1"/>
            <a:r>
              <a:rPr lang="en-US" altLang="en-US" smtClean="0"/>
              <a:t>For more information, see </a:t>
            </a:r>
            <a:r>
              <a:rPr lang="en-US" altLang="en-US" i="1" smtClean="0"/>
              <a:t>Oracle9i SQL Reference, </a:t>
            </a:r>
            <a:r>
              <a:rPr lang="en-US" altLang="en-US" smtClean="0"/>
              <a:t>“</a:t>
            </a:r>
            <a:r>
              <a:rPr lang="en-US" altLang="en-US" smtClean="0">
                <a:latin typeface="Courier New" panose="02070309020205020404" pitchFamily="49" charset="0"/>
              </a:rPr>
              <a:t>CONSTRAINT</a:t>
            </a:r>
            <a:r>
              <a:rPr lang="en-US" altLang="en-US" smtClean="0"/>
              <a:t>.”</a:t>
            </a:r>
          </a:p>
        </p:txBody>
      </p:sp>
      <p:sp>
        <p:nvSpPr>
          <p:cNvPr id="2053" name="Rectangle 3"/>
          <p:cNvSpPr>
            <a:spLocks noGrp="1" noRot="1" noChangeAspect="1" noChangeArrowheads="1" noTextEdit="1"/>
          </p:cNvSpPr>
          <p:nvPr>
            <p:ph type="sldImg"/>
          </p:nvPr>
        </p:nvSpPr>
        <p:spPr>
          <a:xfrm>
            <a:off x="488950" y="158750"/>
            <a:ext cx="5878513" cy="4408488"/>
          </a:xfrm>
          <a:ln w="12700" cap="flat">
            <a:solidFill>
              <a:schemeClr val="tx1"/>
            </a:solidFill>
          </a:ln>
        </p:spPr>
      </p:sp>
      <p:graphicFrame>
        <p:nvGraphicFramePr>
          <p:cNvPr id="2050" name="Object 4"/>
          <p:cNvGraphicFramePr>
            <a:graphicFrameLocks/>
          </p:cNvGraphicFramePr>
          <p:nvPr/>
        </p:nvGraphicFramePr>
        <p:xfrm>
          <a:off x="652463" y="6413500"/>
          <a:ext cx="5684837" cy="2228850"/>
        </p:xfrm>
        <a:graphic>
          <a:graphicData uri="http://schemas.openxmlformats.org/presentationml/2006/ole">
            <p:oleObj spid="_x0000_s1026" name="Document" r:id="rId4" imgW="5969000" imgH="2312988" progId="Word.Document.8">
              <p:embed/>
            </p:oleObj>
          </a:graphicData>
        </a:graphic>
      </p:graphicFrame>
    </p:spTree>
    <p:extLst>
      <p:ext uri="{BB962C8B-B14F-4D97-AF65-F5344CB8AC3E}">
        <p14:creationId xmlns:p14="http://schemas.microsoft.com/office/powerpoint/2010/main" xmlns="" val="259920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5E45F9-F2C9-4894-B9B8-3E373D2C38B6}" type="slidenum">
              <a:rPr lang="en-US" altLang="en-US">
                <a:solidFill>
                  <a:srgbClr val="000000"/>
                </a:solidFill>
              </a:rPr>
              <a:pPr eaLnBrk="1" hangingPunct="1"/>
              <a:t>206</a:t>
            </a:fld>
            <a:endParaRPr lang="en-US" altLang="en-US">
              <a:solidFill>
                <a:srgbClr val="000000"/>
              </a:solidFill>
            </a:endParaRPr>
          </a:p>
        </p:txBody>
      </p:sp>
      <p:sp>
        <p:nvSpPr>
          <p:cNvPr id="114691" name="Rectangle 2"/>
          <p:cNvSpPr>
            <a:spLocks noGrp="1" noRot="1" noChangeAspect="1" noChangeArrowheads="1" noTextEdit="1"/>
          </p:cNvSpPr>
          <p:nvPr>
            <p:ph type="sldImg"/>
          </p:nvPr>
        </p:nvSpPr>
        <p:spPr>
          <a:xfrm>
            <a:off x="488950" y="160338"/>
            <a:ext cx="5875338" cy="4406900"/>
          </a:xfrm>
          <a:ln w="12700" cap="flat">
            <a:solidFill>
              <a:schemeClr val="tx1"/>
            </a:solidFill>
          </a:ln>
        </p:spPr>
      </p:sp>
      <p:sp>
        <p:nvSpPr>
          <p:cNvPr id="114692" name="Rectangle 3"/>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tabLst>
                <a:tab pos="471488" algn="l"/>
              </a:tabLst>
            </a:pPr>
            <a:r>
              <a:rPr lang="en-US" altLang="en-US" smtClean="0"/>
              <a:t>Adding a Column</a:t>
            </a:r>
          </a:p>
          <a:p>
            <a:pPr marL="119063" lvl="1" defTabSz="425450" eaLnBrk="1" hangingPunct="1">
              <a:tabLst>
                <a:tab pos="471488" algn="l"/>
              </a:tabLst>
            </a:pPr>
            <a:r>
              <a:rPr lang="en-US" altLang="en-US" smtClean="0"/>
              <a:t>The graphic in the slide adds the </a:t>
            </a:r>
            <a:r>
              <a:rPr lang="en-US" altLang="en-US" smtClean="0">
                <a:latin typeface="Courier New" panose="02070309020205020404" pitchFamily="49" charset="0"/>
              </a:rPr>
              <a:t>JOB_ID</a:t>
            </a:r>
            <a:r>
              <a:rPr lang="en-US" altLang="en-US" smtClean="0"/>
              <a:t> column to the </a:t>
            </a:r>
            <a:r>
              <a:rPr lang="en-US" altLang="en-US" smtClean="0">
                <a:latin typeface="Courier New" panose="02070309020205020404" pitchFamily="49" charset="0"/>
              </a:rPr>
              <a:t>DEPT80</a:t>
            </a:r>
            <a:r>
              <a:rPr lang="en-US" altLang="en-US" smtClean="0"/>
              <a:t> table. Notice that the new column becomes the last column in the table.</a:t>
            </a:r>
          </a:p>
        </p:txBody>
      </p:sp>
    </p:spTree>
    <p:extLst>
      <p:ext uri="{BB962C8B-B14F-4D97-AF65-F5344CB8AC3E}">
        <p14:creationId xmlns:p14="http://schemas.microsoft.com/office/powerpoint/2010/main" xmlns="" val="106370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DD981B-7708-4879-83E9-5FA0EAAE84CC}" type="slidenum">
              <a:rPr lang="en-US" altLang="en-US">
                <a:solidFill>
                  <a:srgbClr val="000000"/>
                </a:solidFill>
              </a:rPr>
              <a:pPr eaLnBrk="1" hangingPunct="1"/>
              <a:t>208</a:t>
            </a:fld>
            <a:endParaRPr lang="en-US" altLang="en-US">
              <a:solidFill>
                <a:srgbClr val="000000"/>
              </a:solidFill>
            </a:endParaRPr>
          </a:p>
        </p:txBody>
      </p:sp>
      <p:sp>
        <p:nvSpPr>
          <p:cNvPr id="115715" name="Rectangle 2"/>
          <p:cNvSpPr>
            <a:spLocks noChangeArrowheads="1"/>
          </p:cNvSpPr>
          <p:nvPr/>
        </p:nvSpPr>
        <p:spPr bwMode="auto">
          <a:xfrm>
            <a:off x="3883025" y="0"/>
            <a:ext cx="297656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smtClean="0">
              <a:solidFill>
                <a:srgbClr val="000000"/>
              </a:solidFill>
            </a:endParaRPr>
          </a:p>
        </p:txBody>
      </p:sp>
      <p:sp>
        <p:nvSpPr>
          <p:cNvPr id="115716" name="Rectangle 3"/>
          <p:cNvSpPr>
            <a:spLocks noChangeArrowheads="1"/>
          </p:cNvSpPr>
          <p:nvPr/>
        </p:nvSpPr>
        <p:spPr bwMode="auto">
          <a:xfrm>
            <a:off x="-3175" y="0"/>
            <a:ext cx="297338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smtClean="0">
              <a:solidFill>
                <a:srgbClr val="000000"/>
              </a:solidFill>
            </a:endParaRPr>
          </a:p>
        </p:txBody>
      </p:sp>
      <p:sp>
        <p:nvSpPr>
          <p:cNvPr id="115717" name="Rectangle 4"/>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tabLst>
                <a:tab pos="471488" algn="l"/>
              </a:tabLst>
            </a:pPr>
            <a:r>
              <a:rPr lang="en-US" altLang="en-US" smtClean="0"/>
              <a:t>Dropping a Column</a:t>
            </a:r>
          </a:p>
          <a:p>
            <a:pPr marL="119063" lvl="1" defTabSz="425450" eaLnBrk="1" hangingPunct="1">
              <a:tabLst>
                <a:tab pos="471488" algn="l"/>
              </a:tabLst>
            </a:pPr>
            <a:r>
              <a:rPr lang="en-US" altLang="en-US" smtClean="0"/>
              <a:t>You can drop a column from a table by using the </a:t>
            </a:r>
            <a:r>
              <a:rPr lang="en-US" altLang="en-US" smtClean="0">
                <a:latin typeface="Courier New" panose="02070309020205020404" pitchFamily="49" charset="0"/>
              </a:rPr>
              <a:t>ALTER TABLE</a:t>
            </a:r>
            <a:r>
              <a:rPr lang="en-US" altLang="en-US" smtClean="0"/>
              <a:t> statement with the </a:t>
            </a:r>
            <a:r>
              <a:rPr lang="en-US" altLang="en-US" smtClean="0">
                <a:solidFill>
                  <a:srgbClr val="FC0128"/>
                </a:solidFill>
                <a:latin typeface="Courier New" panose="02070309020205020404" pitchFamily="49" charset="0"/>
              </a:rPr>
              <a:t>DROP COLUMN</a:t>
            </a:r>
            <a:r>
              <a:rPr lang="en-US" altLang="en-US" smtClean="0">
                <a:solidFill>
                  <a:srgbClr val="FC0128"/>
                </a:solidFill>
              </a:rPr>
              <a:t> clause</a:t>
            </a:r>
            <a:r>
              <a:rPr lang="en-US" altLang="en-US" smtClean="0"/>
              <a:t>. This is a feature available in Oracle8</a:t>
            </a:r>
            <a:r>
              <a:rPr lang="en-US" altLang="en-US" i="1" smtClean="0"/>
              <a:t>i</a:t>
            </a:r>
            <a:r>
              <a:rPr lang="en-US" altLang="en-US" smtClean="0"/>
              <a:t> and later release.</a:t>
            </a:r>
          </a:p>
          <a:p>
            <a:pPr defTabSz="425450" eaLnBrk="1" hangingPunct="1">
              <a:tabLst>
                <a:tab pos="471488" algn="l"/>
              </a:tabLst>
            </a:pPr>
            <a:r>
              <a:rPr lang="en-US" altLang="en-US" smtClean="0"/>
              <a:t>Guidelines</a:t>
            </a:r>
          </a:p>
          <a:p>
            <a:pPr marL="465138" lvl="2" indent="-225425" defTabSz="425450" eaLnBrk="1" hangingPunct="1">
              <a:tabLst>
                <a:tab pos="471488" algn="l"/>
              </a:tabLst>
            </a:pPr>
            <a:r>
              <a:rPr lang="en-US" altLang="en-US" smtClean="0"/>
              <a:t>The column may or may not contain data.</a:t>
            </a:r>
          </a:p>
          <a:p>
            <a:pPr marL="465138" lvl="2" indent="-225425" defTabSz="425450" eaLnBrk="1" hangingPunct="1">
              <a:tabLst>
                <a:tab pos="471488" algn="l"/>
              </a:tabLst>
            </a:pPr>
            <a:r>
              <a:rPr lang="en-US" altLang="en-US" smtClean="0"/>
              <a:t>Using the </a:t>
            </a:r>
            <a:r>
              <a:rPr lang="en-US" altLang="en-US" smtClean="0">
                <a:latin typeface="Courier New" panose="02070309020205020404" pitchFamily="49" charset="0"/>
              </a:rPr>
              <a:t>ALTER TABLE</a:t>
            </a:r>
            <a:r>
              <a:rPr lang="en-US" altLang="en-US" smtClean="0"/>
              <a:t> statement, only one column can be dropped at a time.</a:t>
            </a:r>
          </a:p>
          <a:p>
            <a:pPr marL="465138" lvl="2" indent="-225425" defTabSz="425450" eaLnBrk="1" hangingPunct="1">
              <a:tabLst>
                <a:tab pos="471488" algn="l"/>
              </a:tabLst>
            </a:pPr>
            <a:r>
              <a:rPr lang="en-US" altLang="en-US" smtClean="0"/>
              <a:t>The table must have at least one column remaining in it after it is altered.</a:t>
            </a:r>
          </a:p>
          <a:p>
            <a:pPr marL="465138" lvl="2" indent="-225425" defTabSz="425450" eaLnBrk="1" hangingPunct="1">
              <a:tabLst>
                <a:tab pos="471488" algn="l"/>
              </a:tabLst>
            </a:pPr>
            <a:r>
              <a:rPr lang="en-US" altLang="en-US" smtClean="0"/>
              <a:t>Once a column is dropped, it cannot be recovered.</a:t>
            </a:r>
          </a:p>
          <a:p>
            <a:pPr marL="465138" lvl="2" indent="-225425" defTabSz="425450" eaLnBrk="1" hangingPunct="1">
              <a:tabLst>
                <a:tab pos="471488" algn="l"/>
              </a:tabLst>
            </a:pPr>
            <a:endParaRPr lang="en-US" altLang="en-US" smtClean="0"/>
          </a:p>
          <a:p>
            <a:pPr marL="465138" lvl="2" indent="-225425" defTabSz="425450" eaLnBrk="1" hangingPunct="1">
              <a:tabLst>
                <a:tab pos="471488" algn="l"/>
              </a:tabLst>
            </a:pPr>
            <a:endParaRPr lang="en-US" altLang="en-US" smtClean="0"/>
          </a:p>
          <a:p>
            <a:pPr marL="465138" lvl="2" indent="-225425" defTabSz="425450" eaLnBrk="1" hangingPunct="1">
              <a:tabLst>
                <a:tab pos="471488" algn="l"/>
              </a:tabLst>
            </a:pPr>
            <a:endParaRPr lang="en-US" altLang="en-US" smtClean="0"/>
          </a:p>
          <a:p>
            <a:pPr marL="465138" lvl="2" indent="-225425" defTabSz="425450" eaLnBrk="1" hangingPunct="1">
              <a:tabLst>
                <a:tab pos="471488" algn="l"/>
              </a:tabLst>
            </a:pPr>
            <a:endParaRPr lang="en-US" altLang="en-US" smtClean="0"/>
          </a:p>
          <a:p>
            <a:pPr marL="465138" lvl="2" indent="-225425" defTabSz="425450" eaLnBrk="1" hangingPunct="1">
              <a:tabLst>
                <a:tab pos="471488" algn="l"/>
              </a:tabLst>
            </a:pPr>
            <a:endParaRPr lang="en-US" altLang="en-US" smtClean="0"/>
          </a:p>
          <a:p>
            <a:pPr marL="465138" lvl="2" indent="-225425" defTabSz="425450" eaLnBrk="1" hangingPunct="1">
              <a:tabLst>
                <a:tab pos="471488" algn="l"/>
              </a:tabLst>
            </a:pPr>
            <a:endParaRPr lang="en-US" altLang="en-US" smtClean="0"/>
          </a:p>
          <a:p>
            <a:pPr defTabSz="425450" eaLnBrk="1" hangingPunct="1">
              <a:tabLst>
                <a:tab pos="471488" algn="l"/>
              </a:tabLst>
            </a:pPr>
            <a:r>
              <a:rPr lang="en-US" altLang="en-US" smtClean="0">
                <a:solidFill>
                  <a:srgbClr val="0000FF"/>
                </a:solidFill>
              </a:rPr>
              <a:t>Instructor Note</a:t>
            </a:r>
          </a:p>
          <a:p>
            <a:pPr marL="119063" lvl="1" defTabSz="425450" eaLnBrk="1" hangingPunct="1">
              <a:tabLst>
                <a:tab pos="471488" algn="l"/>
              </a:tabLst>
            </a:pPr>
            <a:r>
              <a:rPr lang="en-US" altLang="en-US" smtClean="0">
                <a:solidFill>
                  <a:srgbClr val="0000FF"/>
                </a:solidFill>
              </a:rPr>
              <a:t>When a column is dropped from a table, any other columns in that table that are marked with the </a:t>
            </a:r>
            <a:r>
              <a:rPr lang="en-US" altLang="en-US" smtClean="0">
                <a:solidFill>
                  <a:srgbClr val="0000FF"/>
                </a:solidFill>
                <a:latin typeface="Courier New" panose="02070309020205020404" pitchFamily="49" charset="0"/>
              </a:rPr>
              <a:t>SET UNUSED</a:t>
            </a:r>
            <a:r>
              <a:rPr lang="en-US" altLang="en-US" smtClean="0">
                <a:solidFill>
                  <a:srgbClr val="0000FF"/>
                </a:solidFill>
              </a:rPr>
              <a:t> option are dropped, too.</a:t>
            </a:r>
          </a:p>
        </p:txBody>
      </p:sp>
      <p:sp>
        <p:nvSpPr>
          <p:cNvPr id="115718" name="Rectangle 5"/>
          <p:cNvSpPr>
            <a:spLocks noGrp="1" noRot="1" noChangeAspect="1" noChangeArrowheads="1" noTextEdit="1"/>
          </p:cNvSpPr>
          <p:nvPr>
            <p:ph type="sldImg"/>
          </p:nvPr>
        </p:nvSpPr>
        <p:spPr>
          <a:xfrm>
            <a:off x="488950" y="160338"/>
            <a:ext cx="5875338" cy="4406900"/>
          </a:xfrm>
          <a:ln w="12700" cap="flat">
            <a:solidFill>
              <a:schemeClr val="tx1"/>
            </a:solidFill>
          </a:ln>
        </p:spPr>
      </p:sp>
    </p:spTree>
    <p:extLst>
      <p:ext uri="{BB962C8B-B14F-4D97-AF65-F5344CB8AC3E}">
        <p14:creationId xmlns:p14="http://schemas.microsoft.com/office/powerpoint/2010/main" xmlns="" val="2965084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F9B7BE-CBD5-48DC-A673-58095FE2D0E7}" type="slidenum">
              <a:rPr lang="en-US" altLang="en-US">
                <a:solidFill>
                  <a:srgbClr val="000000"/>
                </a:solidFill>
              </a:rPr>
              <a:pPr eaLnBrk="1" hangingPunct="1"/>
              <a:t>210</a:t>
            </a:fld>
            <a:endParaRPr lang="en-US" altLang="en-US">
              <a:solidFill>
                <a:srgbClr val="000000"/>
              </a:solidFill>
            </a:endParaRPr>
          </a:p>
        </p:txBody>
      </p:sp>
      <p:sp>
        <p:nvSpPr>
          <p:cNvPr id="116739" name="Rectangle 2"/>
          <p:cNvSpPr>
            <a:spLocks noGrp="1" noRot="1" noChangeAspect="1" noChangeArrowheads="1" noTextEdit="1"/>
          </p:cNvSpPr>
          <p:nvPr>
            <p:ph type="sldImg"/>
          </p:nvPr>
        </p:nvSpPr>
        <p:spPr>
          <a:xfrm>
            <a:off x="490538" y="161925"/>
            <a:ext cx="5873750" cy="4405313"/>
          </a:xfrm>
          <a:ln w="12700" cap="flat">
            <a:solidFill>
              <a:schemeClr val="tx1"/>
            </a:solidFill>
          </a:ln>
        </p:spPr>
      </p:sp>
      <p:sp>
        <p:nvSpPr>
          <p:cNvPr id="116740" name="Rectangle 3"/>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r>
              <a:rPr lang="en-US" altLang="en-US" smtClean="0"/>
              <a:t>Dropping a Table</a:t>
            </a:r>
          </a:p>
          <a:p>
            <a:pPr marL="119063" lvl="1" defTabSz="425450" eaLnBrk="1" hangingPunct="1"/>
            <a:r>
              <a:rPr lang="en-US" altLang="en-US" smtClean="0"/>
              <a:t>The </a:t>
            </a:r>
            <a:r>
              <a:rPr lang="en-US" altLang="en-US" smtClean="0">
                <a:solidFill>
                  <a:srgbClr val="FC0128"/>
                </a:solidFill>
                <a:latin typeface="Courier New" panose="02070309020205020404" pitchFamily="49" charset="0"/>
              </a:rPr>
              <a:t>DROP TABLE</a:t>
            </a:r>
            <a:r>
              <a:rPr lang="en-US" altLang="en-US" smtClean="0">
                <a:solidFill>
                  <a:srgbClr val="FC0128"/>
                </a:solidFill>
              </a:rPr>
              <a:t> </a:t>
            </a:r>
            <a:r>
              <a:rPr lang="en-US" altLang="en-US" smtClean="0"/>
              <a:t>statement removes the definition of an Oracle table. When you drop a table, the database loses all the data in the table and all the indexes associated with it. </a:t>
            </a:r>
          </a:p>
          <a:p>
            <a:pPr marL="119063" lvl="1" defTabSz="425450" eaLnBrk="1" hangingPunct="1"/>
            <a:r>
              <a:rPr lang="en-US" altLang="en-US" b="1" smtClean="0"/>
              <a:t>Syntax</a:t>
            </a:r>
          </a:p>
          <a:p>
            <a:pPr defTabSz="425450" eaLnBrk="1" hangingPunct="1"/>
            <a:r>
              <a:rPr lang="en-US" altLang="en-US" b="1" smtClean="0">
                <a:latin typeface="Courier New" panose="02070309020205020404" pitchFamily="49" charset="0"/>
              </a:rPr>
              <a:t>     DROP TABLE </a:t>
            </a:r>
            <a:r>
              <a:rPr lang="en-US" altLang="en-US" b="1" i="1" smtClean="0">
                <a:latin typeface="Courier New" panose="02070309020205020404" pitchFamily="49" charset="0"/>
              </a:rPr>
              <a:t>table</a:t>
            </a:r>
            <a:endParaRPr lang="en-US" altLang="en-US" smtClean="0"/>
          </a:p>
          <a:p>
            <a:pPr marL="119063" lvl="1" defTabSz="425450" eaLnBrk="1" hangingPunct="1"/>
            <a:r>
              <a:rPr lang="en-US" altLang="en-US" smtClean="0"/>
              <a:t>In the syntax:</a:t>
            </a:r>
            <a:endParaRPr lang="en-US" altLang="en-US" b="1" smtClean="0"/>
          </a:p>
          <a:p>
            <a:pPr marL="119063" lvl="1" defTabSz="425450" eaLnBrk="1" hangingPunct="1"/>
            <a:r>
              <a:rPr lang="en-US" altLang="en-US" i="1" smtClean="0"/>
              <a:t>	</a:t>
            </a:r>
            <a:r>
              <a:rPr lang="en-US" altLang="en-US" i="1" smtClean="0">
                <a:latin typeface="Courier New" panose="02070309020205020404" pitchFamily="49" charset="0"/>
              </a:rPr>
              <a:t>table</a:t>
            </a:r>
            <a:r>
              <a:rPr lang="en-US" altLang="en-US" smtClean="0"/>
              <a:t>		is the name of the table</a:t>
            </a:r>
          </a:p>
          <a:p>
            <a:pPr marL="119063" lvl="1" defTabSz="425450" eaLnBrk="1" hangingPunct="1"/>
            <a:r>
              <a:rPr lang="en-US" altLang="en-US" b="1" smtClean="0"/>
              <a:t>Guidelines</a:t>
            </a:r>
            <a:endParaRPr lang="en-US" altLang="en-US" smtClean="0"/>
          </a:p>
          <a:p>
            <a:pPr marL="465138" lvl="2" indent="-225425" defTabSz="425450" eaLnBrk="1" hangingPunct="1"/>
            <a:r>
              <a:rPr lang="en-US" altLang="en-US" smtClean="0"/>
              <a:t>All data is deleted from the table.</a:t>
            </a:r>
          </a:p>
          <a:p>
            <a:pPr marL="465138" lvl="2" indent="-225425" defTabSz="425450" eaLnBrk="1" hangingPunct="1"/>
            <a:r>
              <a:rPr lang="en-US" altLang="en-US" smtClean="0"/>
              <a:t>Any views and synonyms remain but are invalid.</a:t>
            </a:r>
          </a:p>
          <a:p>
            <a:pPr marL="465138" lvl="2" indent="-225425" defTabSz="425450" eaLnBrk="1" hangingPunct="1"/>
            <a:r>
              <a:rPr lang="en-US" altLang="en-US" smtClean="0"/>
              <a:t>Any pending transactions are committed.</a:t>
            </a:r>
          </a:p>
          <a:p>
            <a:pPr marL="465138" lvl="2" indent="-225425" defTabSz="425450" eaLnBrk="1" hangingPunct="1"/>
            <a:r>
              <a:rPr lang="en-US" altLang="en-US" smtClean="0"/>
              <a:t>Only the creator of the table or a user with the </a:t>
            </a:r>
            <a:r>
              <a:rPr lang="en-US" altLang="en-US" smtClean="0">
                <a:latin typeface="Courier New" panose="02070309020205020404" pitchFamily="49" charset="0"/>
              </a:rPr>
              <a:t>DROP ANY TABLE</a:t>
            </a:r>
            <a:r>
              <a:rPr lang="en-US" altLang="en-US" smtClean="0"/>
              <a:t> privilege can remove a table.</a:t>
            </a:r>
          </a:p>
          <a:p>
            <a:pPr marL="119063" lvl="1" defTabSz="425450" eaLnBrk="1" hangingPunct="1"/>
            <a:r>
              <a:rPr lang="en-US" altLang="en-US" b="1" smtClean="0"/>
              <a:t>Note:</a:t>
            </a:r>
            <a:r>
              <a:rPr lang="en-US" altLang="en-US" smtClean="0"/>
              <a:t> The </a:t>
            </a:r>
            <a:r>
              <a:rPr lang="en-US" altLang="en-US" smtClean="0">
                <a:latin typeface="Courier New" panose="02070309020205020404" pitchFamily="49" charset="0"/>
              </a:rPr>
              <a:t>DROP TABLE</a:t>
            </a:r>
            <a:r>
              <a:rPr lang="en-US" altLang="en-US" smtClean="0"/>
              <a:t> statement, once executed, is irreversible. The Oracle Server does not question the action when you issue the </a:t>
            </a:r>
            <a:r>
              <a:rPr lang="en-US" altLang="en-US" smtClean="0">
                <a:latin typeface="Courier New" panose="02070309020205020404" pitchFamily="49" charset="0"/>
              </a:rPr>
              <a:t>DROP TABLE</a:t>
            </a:r>
            <a:r>
              <a:rPr lang="en-US" altLang="en-US" smtClean="0"/>
              <a:t> statement. If you own that table or have a high-level privilege, then the table is immediately removed. As with all DDL statements, </a:t>
            </a:r>
            <a:r>
              <a:rPr lang="en-US" altLang="en-US" smtClean="0">
                <a:latin typeface="Courier New" panose="02070309020205020404" pitchFamily="49" charset="0"/>
              </a:rPr>
              <a:t>DROP TABLE</a:t>
            </a:r>
            <a:r>
              <a:rPr lang="en-US" altLang="en-US" smtClean="0"/>
              <a:t> is committed automatically.</a:t>
            </a:r>
          </a:p>
        </p:txBody>
      </p:sp>
    </p:spTree>
    <p:extLst>
      <p:ext uri="{BB962C8B-B14F-4D97-AF65-F5344CB8AC3E}">
        <p14:creationId xmlns:p14="http://schemas.microsoft.com/office/powerpoint/2010/main" xmlns="" val="3973862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7F95BB-4F8D-468C-A7FB-4019BBF59ED4}" type="slidenum">
              <a:rPr lang="en-US" altLang="en-US">
                <a:solidFill>
                  <a:srgbClr val="000000"/>
                </a:solidFill>
              </a:rPr>
              <a:pPr eaLnBrk="1" hangingPunct="1"/>
              <a:t>211</a:t>
            </a:fld>
            <a:endParaRPr lang="en-US" altLang="en-US">
              <a:solidFill>
                <a:srgbClr val="000000"/>
              </a:solidFill>
            </a:endParaRPr>
          </a:p>
        </p:txBody>
      </p:sp>
      <p:sp>
        <p:nvSpPr>
          <p:cNvPr id="117763" name="Rectangle 2"/>
          <p:cNvSpPr>
            <a:spLocks noGrp="1" noRot="1" noChangeAspect="1" noChangeArrowheads="1" noTextEdit="1"/>
          </p:cNvSpPr>
          <p:nvPr>
            <p:ph type="sldImg"/>
          </p:nvPr>
        </p:nvSpPr>
        <p:spPr>
          <a:xfrm>
            <a:off x="490538" y="161925"/>
            <a:ext cx="5873750" cy="4405313"/>
          </a:xfrm>
          <a:ln w="12700" cap="flat">
            <a:solidFill>
              <a:schemeClr val="tx1"/>
            </a:solidFill>
          </a:ln>
        </p:spPr>
      </p:sp>
      <p:sp>
        <p:nvSpPr>
          <p:cNvPr id="117764" name="Rectangle 3"/>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r>
              <a:rPr lang="en-US" altLang="en-US" smtClean="0"/>
              <a:t>Truncating a Table</a:t>
            </a:r>
          </a:p>
          <a:p>
            <a:pPr marL="119063" lvl="1" defTabSz="425450" eaLnBrk="1" hangingPunct="1"/>
            <a:r>
              <a:rPr lang="en-US" altLang="en-US" smtClean="0"/>
              <a:t>Another DDL statement is the </a:t>
            </a:r>
            <a:r>
              <a:rPr lang="en-US" altLang="en-US" smtClean="0">
                <a:solidFill>
                  <a:srgbClr val="FC0128"/>
                </a:solidFill>
                <a:latin typeface="Courier New" panose="02070309020205020404" pitchFamily="49" charset="0"/>
              </a:rPr>
              <a:t>TRUNCATE TABLE</a:t>
            </a:r>
            <a:r>
              <a:rPr lang="en-US" altLang="en-US" smtClean="0">
                <a:solidFill>
                  <a:srgbClr val="FC0128"/>
                </a:solidFill>
              </a:rPr>
              <a:t> statement</a:t>
            </a:r>
            <a:r>
              <a:rPr lang="en-US" altLang="en-US" smtClean="0"/>
              <a:t>, which is used to remove all rows from a table and to release the storage space used by that table. When using the </a:t>
            </a:r>
            <a:r>
              <a:rPr lang="en-US" altLang="en-US" smtClean="0">
                <a:latin typeface="Courier New" panose="02070309020205020404" pitchFamily="49" charset="0"/>
              </a:rPr>
              <a:t>TRUNCATE TABLE</a:t>
            </a:r>
            <a:r>
              <a:rPr lang="en-US" altLang="en-US" smtClean="0"/>
              <a:t> statement, you cannot rollback row removal.</a:t>
            </a:r>
          </a:p>
          <a:p>
            <a:pPr marL="119063" lvl="1" defTabSz="425450" eaLnBrk="1" hangingPunct="1"/>
            <a:r>
              <a:rPr lang="en-US" altLang="en-US" b="1" smtClean="0"/>
              <a:t>Syntax</a:t>
            </a:r>
            <a:endParaRPr lang="en-US" altLang="en-US" smtClean="0"/>
          </a:p>
          <a:p>
            <a:pPr marL="119063" lvl="1" defTabSz="425450" eaLnBrk="1" hangingPunct="1"/>
            <a:r>
              <a:rPr lang="en-US" altLang="en-US" smtClean="0">
                <a:latin typeface="Courier New" panose="02070309020205020404" pitchFamily="49" charset="0"/>
              </a:rPr>
              <a:t>   TRUNCATE  TABLE   </a:t>
            </a:r>
            <a:r>
              <a:rPr lang="en-US" altLang="en-US" i="1" smtClean="0">
                <a:latin typeface="Courier New" panose="02070309020205020404" pitchFamily="49" charset="0"/>
              </a:rPr>
              <a:t>table;</a:t>
            </a:r>
            <a:endParaRPr lang="en-US" altLang="en-US" smtClean="0"/>
          </a:p>
          <a:p>
            <a:pPr marL="119063" lvl="1" defTabSz="425450" eaLnBrk="1" hangingPunct="1"/>
            <a:r>
              <a:rPr lang="en-US" altLang="en-US" smtClean="0"/>
              <a:t>In the syntax:</a:t>
            </a:r>
            <a:endParaRPr lang="en-US" altLang="en-US" b="1" smtClean="0"/>
          </a:p>
          <a:p>
            <a:pPr marL="119063" lvl="1" defTabSz="425450" eaLnBrk="1" hangingPunct="1"/>
            <a:r>
              <a:rPr lang="en-US" altLang="en-US" b="1" smtClean="0"/>
              <a:t>	</a:t>
            </a:r>
            <a:r>
              <a:rPr lang="en-US" altLang="en-US" i="1" smtClean="0">
                <a:latin typeface="Courier New" panose="02070309020205020404" pitchFamily="49" charset="0"/>
              </a:rPr>
              <a:t>table</a:t>
            </a:r>
            <a:r>
              <a:rPr lang="en-US" altLang="en-US" i="1" smtClean="0"/>
              <a:t>			</a:t>
            </a:r>
            <a:r>
              <a:rPr lang="en-US" altLang="en-US" smtClean="0"/>
              <a:t>is the name of the table</a:t>
            </a:r>
          </a:p>
          <a:p>
            <a:pPr marL="119063" lvl="1" defTabSz="425450" eaLnBrk="1" hangingPunct="1"/>
            <a:r>
              <a:rPr lang="en-US" altLang="en-US" smtClean="0"/>
              <a:t>You must be the owner of the table or have </a:t>
            </a:r>
            <a:r>
              <a:rPr lang="en-US" altLang="en-US" smtClean="0">
                <a:solidFill>
                  <a:srgbClr val="FC0128"/>
                </a:solidFill>
                <a:latin typeface="Courier New" panose="02070309020205020404" pitchFamily="49" charset="0"/>
              </a:rPr>
              <a:t>DELETE TABLE</a:t>
            </a:r>
            <a:r>
              <a:rPr lang="en-US" altLang="en-US" smtClean="0">
                <a:solidFill>
                  <a:srgbClr val="FC0128"/>
                </a:solidFill>
              </a:rPr>
              <a:t> system privileges</a:t>
            </a:r>
            <a:r>
              <a:rPr lang="en-US" altLang="en-US" smtClean="0"/>
              <a:t> to truncate a table.</a:t>
            </a:r>
          </a:p>
          <a:p>
            <a:pPr marL="119063" lvl="1" defTabSz="425450" eaLnBrk="1" hangingPunct="1"/>
            <a:r>
              <a:rPr lang="en-US" altLang="en-US" smtClean="0"/>
              <a:t>The </a:t>
            </a:r>
            <a:r>
              <a:rPr lang="en-US" altLang="en-US" smtClean="0">
                <a:latin typeface="Courier New" panose="02070309020205020404" pitchFamily="49" charset="0"/>
              </a:rPr>
              <a:t>DELETE</a:t>
            </a:r>
            <a:r>
              <a:rPr lang="en-US" altLang="en-US" smtClean="0"/>
              <a:t> statement can also remove all rows from a table, but it does not release storage space. The </a:t>
            </a:r>
            <a:r>
              <a:rPr lang="en-US" altLang="en-US" smtClean="0">
                <a:latin typeface="Courier New" panose="02070309020205020404" pitchFamily="49" charset="0"/>
              </a:rPr>
              <a:t>TRUNCATE</a:t>
            </a:r>
            <a:r>
              <a:rPr lang="en-US" altLang="en-US" smtClean="0"/>
              <a:t> command is faster. Removing rows with the </a:t>
            </a:r>
            <a:r>
              <a:rPr lang="en-US" altLang="en-US" smtClean="0">
                <a:latin typeface="Courier New" panose="02070309020205020404" pitchFamily="49" charset="0"/>
              </a:rPr>
              <a:t>TRUNCATE</a:t>
            </a:r>
            <a:r>
              <a:rPr lang="en-US" altLang="en-US" smtClean="0"/>
              <a:t> statement is faster than removing them with the </a:t>
            </a:r>
            <a:r>
              <a:rPr lang="en-US" altLang="en-US" smtClean="0">
                <a:latin typeface="Courier New" panose="02070309020205020404" pitchFamily="49" charset="0"/>
              </a:rPr>
              <a:t>DELETE</a:t>
            </a:r>
            <a:r>
              <a:rPr lang="en-US" altLang="en-US" smtClean="0"/>
              <a:t> statement for the following reasons:</a:t>
            </a:r>
          </a:p>
          <a:p>
            <a:pPr marL="465138" lvl="2" indent="-225425" defTabSz="425450" eaLnBrk="1" hangingPunct="1"/>
            <a:r>
              <a:rPr lang="en-US" altLang="en-US" smtClean="0"/>
              <a:t>The </a:t>
            </a:r>
            <a:r>
              <a:rPr lang="en-US" altLang="en-US" smtClean="0">
                <a:latin typeface="Courier New" panose="02070309020205020404" pitchFamily="49" charset="0"/>
              </a:rPr>
              <a:t>TRUNCATE</a:t>
            </a:r>
            <a:r>
              <a:rPr lang="en-US" altLang="en-US" smtClean="0"/>
              <a:t> statement is a data definition language (DDL) statement and generates no rollback information. </a:t>
            </a:r>
          </a:p>
          <a:p>
            <a:pPr marL="465138" lvl="2" indent="-225425" defTabSz="425450" eaLnBrk="1" hangingPunct="1"/>
            <a:r>
              <a:rPr lang="en-US" altLang="en-US" smtClean="0"/>
              <a:t>Truncating a table does not fire the delete triggers of the table. </a:t>
            </a:r>
          </a:p>
          <a:p>
            <a:pPr marL="465138" lvl="2" indent="-225425" defTabSz="425450" eaLnBrk="1" hangingPunct="1"/>
            <a:r>
              <a:rPr lang="en-US" altLang="en-US" smtClean="0"/>
              <a:t>If the table is the parent of a referential integrity constraint, you cannot truncate the table. Disable the constraint before issuing the </a:t>
            </a:r>
            <a:r>
              <a:rPr lang="en-US" altLang="en-US" smtClean="0">
                <a:latin typeface="Courier New" panose="02070309020205020404" pitchFamily="49" charset="0"/>
              </a:rPr>
              <a:t>TRUNCATE</a:t>
            </a:r>
            <a:r>
              <a:rPr lang="en-US" altLang="en-US" smtClean="0"/>
              <a:t> statement.</a:t>
            </a:r>
          </a:p>
        </p:txBody>
      </p:sp>
    </p:spTree>
    <p:extLst>
      <p:ext uri="{BB962C8B-B14F-4D97-AF65-F5344CB8AC3E}">
        <p14:creationId xmlns:p14="http://schemas.microsoft.com/office/powerpoint/2010/main" xmlns="" val="3068005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A57E29-4A63-4A4A-A85D-C2DCC6A044B3}" type="slidenum">
              <a:rPr lang="en-US" altLang="en-US">
                <a:solidFill>
                  <a:srgbClr val="000000"/>
                </a:solidFill>
              </a:rPr>
              <a:pPr eaLnBrk="1" hangingPunct="1"/>
              <a:t>212</a:t>
            </a:fld>
            <a:endParaRPr lang="en-US" altLang="en-US">
              <a:solidFill>
                <a:srgbClr val="000000"/>
              </a:solidFill>
            </a:endParaRPr>
          </a:p>
        </p:txBody>
      </p:sp>
      <p:sp>
        <p:nvSpPr>
          <p:cNvPr id="118787" name="Rectangle 2"/>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r>
              <a:rPr lang="en-US" altLang="en-US" smtClean="0"/>
              <a:t>Summary</a:t>
            </a:r>
          </a:p>
          <a:p>
            <a:pPr marL="119063" lvl="1" defTabSz="425450" eaLnBrk="1" hangingPunct="1"/>
            <a:r>
              <a:rPr lang="en-US" altLang="en-US" smtClean="0"/>
              <a:t>In this lesson, you should have learned how to use DDL commands to create, alter, drop, and rename tables. You also learned how to truncate a table and add comments to a table.</a:t>
            </a:r>
          </a:p>
          <a:p>
            <a:pPr marL="119063" lvl="1" defTabSz="425450" eaLnBrk="1" hangingPunct="1">
              <a:lnSpc>
                <a:spcPct val="95000"/>
              </a:lnSpc>
              <a:spcBef>
                <a:spcPct val="25000"/>
              </a:spcBef>
            </a:pPr>
            <a:r>
              <a:rPr lang="en-US" altLang="en-US" b="1" smtClean="0">
                <a:latin typeface="Courier New" panose="02070309020205020404" pitchFamily="49" charset="0"/>
              </a:rPr>
              <a:t>CREATE TABLE</a:t>
            </a:r>
            <a:endParaRPr lang="en-US" altLang="en-US" smtClean="0">
              <a:latin typeface="Courier New" panose="02070309020205020404" pitchFamily="49" charset="0"/>
            </a:endParaRPr>
          </a:p>
          <a:p>
            <a:pPr marL="465138" lvl="2" indent="-225425" defTabSz="425450" eaLnBrk="1" hangingPunct="1">
              <a:lnSpc>
                <a:spcPct val="95000"/>
              </a:lnSpc>
              <a:spcBef>
                <a:spcPct val="25000"/>
              </a:spcBef>
            </a:pPr>
            <a:r>
              <a:rPr lang="en-US" altLang="en-US" smtClean="0"/>
              <a:t>Create a table</a:t>
            </a:r>
          </a:p>
          <a:p>
            <a:pPr marL="465138" lvl="2" indent="-225425" defTabSz="425450" eaLnBrk="1" hangingPunct="1">
              <a:lnSpc>
                <a:spcPct val="95000"/>
              </a:lnSpc>
              <a:spcBef>
                <a:spcPct val="25000"/>
              </a:spcBef>
            </a:pPr>
            <a:r>
              <a:rPr lang="en-US" altLang="en-US" smtClean="0"/>
              <a:t>Create a table based on another table by using a subquery</a:t>
            </a:r>
          </a:p>
          <a:p>
            <a:pPr marL="119063" lvl="1" defTabSz="425450" eaLnBrk="1" hangingPunct="1">
              <a:lnSpc>
                <a:spcPct val="95000"/>
              </a:lnSpc>
              <a:spcBef>
                <a:spcPct val="25000"/>
              </a:spcBef>
            </a:pPr>
            <a:r>
              <a:rPr lang="en-US" altLang="en-US" b="1" smtClean="0">
                <a:latin typeface="Courier New" panose="02070309020205020404" pitchFamily="49" charset="0"/>
              </a:rPr>
              <a:t>ALTER TABLE</a:t>
            </a:r>
            <a:endParaRPr lang="en-US" altLang="en-US" smtClean="0"/>
          </a:p>
          <a:p>
            <a:pPr marL="465138" lvl="2" indent="-225425" defTabSz="425450" eaLnBrk="1" hangingPunct="1">
              <a:lnSpc>
                <a:spcPct val="95000"/>
              </a:lnSpc>
              <a:spcBef>
                <a:spcPct val="25000"/>
              </a:spcBef>
            </a:pPr>
            <a:r>
              <a:rPr lang="en-US" altLang="en-US" smtClean="0"/>
              <a:t>Modify table structures</a:t>
            </a:r>
          </a:p>
          <a:p>
            <a:pPr marL="465138" lvl="2" indent="-225425" defTabSz="425450" eaLnBrk="1" hangingPunct="1">
              <a:lnSpc>
                <a:spcPct val="95000"/>
              </a:lnSpc>
              <a:spcBef>
                <a:spcPct val="25000"/>
              </a:spcBef>
            </a:pPr>
            <a:r>
              <a:rPr lang="en-US" altLang="en-US" smtClean="0"/>
              <a:t>Change column widths, change column data types, and add columns</a:t>
            </a:r>
          </a:p>
          <a:p>
            <a:pPr marL="119063" lvl="1" defTabSz="425450" eaLnBrk="1" hangingPunct="1">
              <a:lnSpc>
                <a:spcPct val="95000"/>
              </a:lnSpc>
              <a:spcBef>
                <a:spcPct val="25000"/>
              </a:spcBef>
            </a:pPr>
            <a:r>
              <a:rPr lang="en-US" altLang="en-US" b="1" smtClean="0">
                <a:latin typeface="Courier New" panose="02070309020205020404" pitchFamily="49" charset="0"/>
              </a:rPr>
              <a:t>DROP TABLE</a:t>
            </a:r>
            <a:endParaRPr lang="en-US" altLang="en-US" smtClean="0"/>
          </a:p>
          <a:p>
            <a:pPr marL="465138" lvl="2" indent="-225425" defTabSz="425450" eaLnBrk="1" hangingPunct="1">
              <a:lnSpc>
                <a:spcPct val="95000"/>
              </a:lnSpc>
              <a:spcBef>
                <a:spcPct val="25000"/>
              </a:spcBef>
            </a:pPr>
            <a:r>
              <a:rPr lang="en-US" altLang="en-US" smtClean="0"/>
              <a:t>Remove rows and a table structure </a:t>
            </a:r>
          </a:p>
          <a:p>
            <a:pPr marL="465138" lvl="2" indent="-225425" defTabSz="425450" eaLnBrk="1" hangingPunct="1">
              <a:lnSpc>
                <a:spcPct val="95000"/>
              </a:lnSpc>
              <a:spcBef>
                <a:spcPct val="25000"/>
              </a:spcBef>
            </a:pPr>
            <a:r>
              <a:rPr lang="en-US" altLang="en-US" smtClean="0"/>
              <a:t>Once executed, this statement cannot be rolled back</a:t>
            </a:r>
          </a:p>
          <a:p>
            <a:pPr marL="119063" lvl="1" defTabSz="425450" eaLnBrk="1" hangingPunct="1">
              <a:lnSpc>
                <a:spcPct val="95000"/>
              </a:lnSpc>
              <a:spcBef>
                <a:spcPct val="25000"/>
              </a:spcBef>
            </a:pPr>
            <a:r>
              <a:rPr lang="en-US" altLang="en-US" b="1" smtClean="0">
                <a:latin typeface="Courier New" panose="02070309020205020404" pitchFamily="49" charset="0"/>
              </a:rPr>
              <a:t>RENAME</a:t>
            </a:r>
            <a:endParaRPr lang="en-US" altLang="en-US" smtClean="0"/>
          </a:p>
          <a:p>
            <a:pPr marL="465138" lvl="2" indent="-225425" defTabSz="425450" eaLnBrk="1" hangingPunct="1">
              <a:lnSpc>
                <a:spcPct val="95000"/>
              </a:lnSpc>
              <a:spcBef>
                <a:spcPct val="25000"/>
              </a:spcBef>
            </a:pPr>
            <a:r>
              <a:rPr lang="en-US" altLang="en-US" smtClean="0"/>
              <a:t>Rename a table, view, sequence, or synonym</a:t>
            </a:r>
          </a:p>
          <a:p>
            <a:pPr marL="119063" lvl="1" defTabSz="425450" eaLnBrk="1" hangingPunct="1">
              <a:lnSpc>
                <a:spcPct val="95000"/>
              </a:lnSpc>
              <a:spcBef>
                <a:spcPct val="25000"/>
              </a:spcBef>
            </a:pPr>
            <a:r>
              <a:rPr lang="en-US" altLang="en-US" b="1" smtClean="0">
                <a:latin typeface="Courier New" panose="02070309020205020404" pitchFamily="49" charset="0"/>
              </a:rPr>
              <a:t>TRUNCATE</a:t>
            </a:r>
            <a:endParaRPr lang="en-US" altLang="en-US" smtClean="0"/>
          </a:p>
          <a:p>
            <a:pPr marL="465138" lvl="2" indent="-225425" defTabSz="425450" eaLnBrk="1" hangingPunct="1">
              <a:lnSpc>
                <a:spcPct val="95000"/>
              </a:lnSpc>
              <a:spcBef>
                <a:spcPct val="25000"/>
              </a:spcBef>
            </a:pPr>
            <a:r>
              <a:rPr lang="en-US" altLang="en-US" smtClean="0"/>
              <a:t>Remove all rows from a table and release the storage space used by the table</a:t>
            </a:r>
          </a:p>
          <a:p>
            <a:pPr marL="465138" lvl="2" indent="-225425" defTabSz="425450" eaLnBrk="1" hangingPunct="1">
              <a:lnSpc>
                <a:spcPct val="95000"/>
              </a:lnSpc>
              <a:spcBef>
                <a:spcPct val="25000"/>
              </a:spcBef>
            </a:pPr>
            <a:r>
              <a:rPr lang="en-US" altLang="en-US" smtClean="0"/>
              <a:t>The </a:t>
            </a:r>
            <a:r>
              <a:rPr lang="en-US" altLang="en-US" smtClean="0">
                <a:latin typeface="Courier New" panose="02070309020205020404" pitchFamily="49" charset="0"/>
              </a:rPr>
              <a:t>DELETE</a:t>
            </a:r>
            <a:r>
              <a:rPr lang="en-US" altLang="en-US" smtClean="0"/>
              <a:t> statement removes only rows</a:t>
            </a:r>
          </a:p>
          <a:p>
            <a:pPr marL="119063" lvl="1" defTabSz="425450" eaLnBrk="1" hangingPunct="1">
              <a:lnSpc>
                <a:spcPct val="95000"/>
              </a:lnSpc>
              <a:spcBef>
                <a:spcPct val="25000"/>
              </a:spcBef>
            </a:pPr>
            <a:r>
              <a:rPr lang="en-US" altLang="en-US" b="1" smtClean="0">
                <a:latin typeface="Courier New" panose="02070309020205020404" pitchFamily="49" charset="0"/>
              </a:rPr>
              <a:t>COMMENT</a:t>
            </a:r>
            <a:endParaRPr lang="en-US" altLang="en-US" smtClean="0"/>
          </a:p>
          <a:p>
            <a:pPr marL="465138" lvl="2" indent="-225425" defTabSz="425450" eaLnBrk="1" hangingPunct="1">
              <a:lnSpc>
                <a:spcPct val="95000"/>
              </a:lnSpc>
              <a:spcBef>
                <a:spcPct val="25000"/>
              </a:spcBef>
            </a:pPr>
            <a:r>
              <a:rPr lang="en-US" altLang="en-US" smtClean="0"/>
              <a:t>Add a comment to a table or a column</a:t>
            </a:r>
          </a:p>
          <a:p>
            <a:pPr marL="465138" lvl="2" indent="-225425" defTabSz="425450" eaLnBrk="1" hangingPunct="1">
              <a:lnSpc>
                <a:spcPct val="95000"/>
              </a:lnSpc>
              <a:spcBef>
                <a:spcPct val="25000"/>
              </a:spcBef>
            </a:pPr>
            <a:r>
              <a:rPr lang="en-US" altLang="en-US" smtClean="0"/>
              <a:t>Query the data dictionary to view the comment</a:t>
            </a:r>
          </a:p>
        </p:txBody>
      </p:sp>
      <p:sp>
        <p:nvSpPr>
          <p:cNvPr id="118788" name="Rectangle 3"/>
          <p:cNvSpPr>
            <a:spLocks noGrp="1" noRot="1" noChangeAspect="1" noChangeArrowheads="1" noTextEdit="1"/>
          </p:cNvSpPr>
          <p:nvPr>
            <p:ph type="sldImg"/>
          </p:nvPr>
        </p:nvSpPr>
        <p:spPr>
          <a:xfrm>
            <a:off x="490538" y="161925"/>
            <a:ext cx="5873750" cy="4405313"/>
          </a:xfrm>
          <a:ln w="12700" cap="flat">
            <a:solidFill>
              <a:schemeClr val="tx1"/>
            </a:solidFill>
          </a:ln>
        </p:spPr>
      </p:sp>
    </p:spTree>
    <p:extLst>
      <p:ext uri="{BB962C8B-B14F-4D97-AF65-F5344CB8AC3E}">
        <p14:creationId xmlns:p14="http://schemas.microsoft.com/office/powerpoint/2010/main" xmlns="" val="3523966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CFD340-33A0-4C0F-8CAE-9C5984141002}" type="slidenum">
              <a:rPr lang="en-US" altLang="en-US">
                <a:solidFill>
                  <a:srgbClr val="000000"/>
                </a:solidFill>
              </a:rPr>
              <a:pPr eaLnBrk="1" hangingPunct="1"/>
              <a:t>213</a:t>
            </a:fld>
            <a:endParaRPr lang="en-US" altLang="en-US">
              <a:solidFill>
                <a:srgbClr val="000000"/>
              </a:solidFill>
            </a:endParaRPr>
          </a:p>
        </p:txBody>
      </p:sp>
      <p:sp>
        <p:nvSpPr>
          <p:cNvPr id="121859" name="Rectangle 2"/>
          <p:cNvSpPr>
            <a:spLocks noGrp="1" noRot="1" noChangeAspect="1" noChangeArrowheads="1" noTextEdit="1"/>
          </p:cNvSpPr>
          <p:nvPr>
            <p:ph type="sldImg"/>
          </p:nvPr>
        </p:nvSpPr>
        <p:spPr>
          <a:xfrm>
            <a:off x="490538" y="161925"/>
            <a:ext cx="5873750" cy="4405313"/>
          </a:xfrm>
          <a:ln w="12700" cap="flat">
            <a:solidFill>
              <a:schemeClr val="tx1"/>
            </a:solidFill>
          </a:ln>
        </p:spPr>
      </p:sp>
      <p:sp>
        <p:nvSpPr>
          <p:cNvPr id="121860" name="Rectangle 3"/>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r>
              <a:rPr lang="en-US" altLang="en-US" smtClean="0"/>
              <a:t>Renaming a Table</a:t>
            </a:r>
          </a:p>
          <a:p>
            <a:pPr marL="119063" lvl="1" defTabSz="425450" eaLnBrk="1" hangingPunct="1"/>
            <a:r>
              <a:rPr lang="en-US" altLang="en-US" smtClean="0"/>
              <a:t>Additional DDL statements include the </a:t>
            </a:r>
            <a:r>
              <a:rPr lang="en-US" altLang="en-US" smtClean="0">
                <a:solidFill>
                  <a:srgbClr val="FC0128"/>
                </a:solidFill>
                <a:latin typeface="Courier New" panose="02070309020205020404" pitchFamily="49" charset="0"/>
              </a:rPr>
              <a:t>RENAME</a:t>
            </a:r>
            <a:r>
              <a:rPr lang="en-US" altLang="en-US" smtClean="0">
                <a:solidFill>
                  <a:srgbClr val="FC0128"/>
                </a:solidFill>
              </a:rPr>
              <a:t> statement</a:t>
            </a:r>
            <a:r>
              <a:rPr lang="en-US" altLang="en-US" smtClean="0"/>
              <a:t>, which is used to rename a table, view, sequence, or a synonym. </a:t>
            </a:r>
          </a:p>
          <a:p>
            <a:pPr marL="119063" lvl="1" defTabSz="425450" eaLnBrk="1" hangingPunct="1"/>
            <a:r>
              <a:rPr lang="en-US" altLang="en-US" b="1" smtClean="0"/>
              <a:t>Syntax</a:t>
            </a:r>
          </a:p>
          <a:p>
            <a:pPr marL="119063" lvl="1" defTabSz="425450" eaLnBrk="1" hangingPunct="1"/>
            <a:r>
              <a:rPr lang="en-US" altLang="en-US" smtClean="0">
                <a:latin typeface="Courier New" panose="02070309020205020404" pitchFamily="49" charset="0"/>
              </a:rPr>
              <a:t> RENAME    </a:t>
            </a:r>
            <a:r>
              <a:rPr lang="en-US" altLang="en-US" i="1" smtClean="0">
                <a:latin typeface="Courier New" panose="02070309020205020404" pitchFamily="49" charset="0"/>
              </a:rPr>
              <a:t>old_name</a:t>
            </a:r>
            <a:r>
              <a:rPr lang="en-US" altLang="en-US" smtClean="0">
                <a:latin typeface="Courier New" panose="02070309020205020404" pitchFamily="49" charset="0"/>
              </a:rPr>
              <a:t>  TO  </a:t>
            </a:r>
            <a:r>
              <a:rPr lang="en-US" altLang="en-US" i="1" smtClean="0">
                <a:latin typeface="Courier New" panose="02070309020205020404" pitchFamily="49" charset="0"/>
              </a:rPr>
              <a:t>new_name;</a:t>
            </a:r>
            <a:endParaRPr lang="en-US" altLang="en-US" smtClean="0"/>
          </a:p>
          <a:p>
            <a:pPr marL="119063" lvl="1" defTabSz="425450" eaLnBrk="1" hangingPunct="1"/>
            <a:r>
              <a:rPr lang="en-US" altLang="en-US" smtClean="0"/>
              <a:t>In the syntax:</a:t>
            </a:r>
            <a:endParaRPr lang="en-US" altLang="en-US" b="1" smtClean="0"/>
          </a:p>
          <a:p>
            <a:pPr marL="119063" lvl="1" defTabSz="425450" eaLnBrk="1" hangingPunct="1"/>
            <a:r>
              <a:rPr lang="en-US" altLang="en-US" b="1" smtClean="0"/>
              <a:t>	</a:t>
            </a:r>
            <a:r>
              <a:rPr lang="en-US" altLang="en-US" i="1" smtClean="0">
                <a:latin typeface="Courier New" panose="02070309020205020404" pitchFamily="49" charset="0"/>
              </a:rPr>
              <a:t>old_name</a:t>
            </a:r>
            <a:r>
              <a:rPr lang="en-US" altLang="en-US" i="1" smtClean="0"/>
              <a:t>	</a:t>
            </a:r>
            <a:r>
              <a:rPr lang="en-US" altLang="en-US" smtClean="0"/>
              <a:t>		is the old name of the table, view, sequence, or synonym.</a:t>
            </a:r>
          </a:p>
          <a:p>
            <a:pPr marL="119063" lvl="1" defTabSz="425450" eaLnBrk="1" hangingPunct="1"/>
            <a:r>
              <a:rPr lang="en-US" altLang="en-US" smtClean="0"/>
              <a:t>	</a:t>
            </a:r>
            <a:r>
              <a:rPr lang="en-US" altLang="en-US" i="1" smtClean="0">
                <a:latin typeface="Courier New" panose="02070309020205020404" pitchFamily="49" charset="0"/>
              </a:rPr>
              <a:t>new_name</a:t>
            </a:r>
            <a:r>
              <a:rPr lang="en-US" altLang="en-US" i="1" smtClean="0"/>
              <a:t>	</a:t>
            </a:r>
            <a:r>
              <a:rPr lang="en-US" altLang="en-US" smtClean="0"/>
              <a:t>		is the new name of the table, view, sequence, or synonym.</a:t>
            </a:r>
          </a:p>
          <a:p>
            <a:pPr marL="119063" lvl="1" defTabSz="425450" eaLnBrk="1" hangingPunct="1"/>
            <a:r>
              <a:rPr lang="en-US" altLang="en-US" smtClean="0"/>
              <a:t>You must be the owner of the object that you rename.</a:t>
            </a:r>
          </a:p>
          <a:p>
            <a:pPr defTabSz="425450" eaLnBrk="1" hangingPunct="1"/>
            <a:endParaRPr lang="en-US" altLang="en-US" b="1" smtClean="0">
              <a:latin typeface="Times New Roman" panose="02020603050405020304" pitchFamily="18" charset="0"/>
            </a:endParaRPr>
          </a:p>
        </p:txBody>
      </p:sp>
    </p:spTree>
    <p:extLst>
      <p:ext uri="{BB962C8B-B14F-4D97-AF65-F5344CB8AC3E}">
        <p14:creationId xmlns:p14="http://schemas.microsoft.com/office/powerpoint/2010/main" xmlns="" val="3698545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5A7B22-C589-4458-B869-9CF254AB8014}" type="slidenum">
              <a:rPr lang="en-US" altLang="en-US">
                <a:solidFill>
                  <a:srgbClr val="000000"/>
                </a:solidFill>
              </a:rPr>
              <a:pPr eaLnBrk="1" hangingPunct="1"/>
              <a:t>214</a:t>
            </a:fld>
            <a:endParaRPr lang="en-US" altLang="en-US">
              <a:solidFill>
                <a:srgbClr val="000000"/>
              </a:solidFill>
            </a:endParaRPr>
          </a:p>
        </p:txBody>
      </p:sp>
      <p:sp>
        <p:nvSpPr>
          <p:cNvPr id="124931" name="Rectangle 2"/>
          <p:cNvSpPr>
            <a:spLocks noGrp="1" noRot="1" noChangeAspect="1" noChangeArrowheads="1" noTextEdit="1"/>
          </p:cNvSpPr>
          <p:nvPr>
            <p:ph type="sldImg"/>
          </p:nvPr>
        </p:nvSpPr>
        <p:spPr>
          <a:xfrm>
            <a:off x="490538" y="161925"/>
            <a:ext cx="5873750" cy="4405313"/>
          </a:xfrm>
          <a:ln w="12700" cap="flat">
            <a:solidFill>
              <a:schemeClr val="tx1"/>
            </a:solidFill>
          </a:ln>
        </p:spPr>
      </p:sp>
      <p:sp>
        <p:nvSpPr>
          <p:cNvPr id="124932" name="Rectangle 3"/>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r>
              <a:rPr lang="en-US" altLang="en-US" smtClean="0"/>
              <a:t>Renaming a Table</a:t>
            </a:r>
          </a:p>
          <a:p>
            <a:pPr marL="119063" lvl="1" defTabSz="425450" eaLnBrk="1" hangingPunct="1"/>
            <a:r>
              <a:rPr lang="en-US" altLang="en-US" smtClean="0"/>
              <a:t>Additional DDL statements include the </a:t>
            </a:r>
            <a:r>
              <a:rPr lang="en-US" altLang="en-US" smtClean="0">
                <a:solidFill>
                  <a:srgbClr val="FC0128"/>
                </a:solidFill>
                <a:latin typeface="Courier New" panose="02070309020205020404" pitchFamily="49" charset="0"/>
              </a:rPr>
              <a:t>RENAME</a:t>
            </a:r>
            <a:r>
              <a:rPr lang="en-US" altLang="en-US" smtClean="0">
                <a:solidFill>
                  <a:srgbClr val="FC0128"/>
                </a:solidFill>
              </a:rPr>
              <a:t> statement</a:t>
            </a:r>
            <a:r>
              <a:rPr lang="en-US" altLang="en-US" smtClean="0"/>
              <a:t>, which is used to rename a table, view, sequence, or a synonym. </a:t>
            </a:r>
          </a:p>
          <a:p>
            <a:pPr marL="119063" lvl="1" defTabSz="425450" eaLnBrk="1" hangingPunct="1"/>
            <a:r>
              <a:rPr lang="en-US" altLang="en-US" b="1" smtClean="0"/>
              <a:t>Syntax</a:t>
            </a:r>
          </a:p>
          <a:p>
            <a:pPr marL="119063" lvl="1" defTabSz="425450" eaLnBrk="1" hangingPunct="1"/>
            <a:r>
              <a:rPr lang="en-US" altLang="en-US" smtClean="0">
                <a:latin typeface="Courier New" panose="02070309020205020404" pitchFamily="49" charset="0"/>
              </a:rPr>
              <a:t> RENAME    </a:t>
            </a:r>
            <a:r>
              <a:rPr lang="en-US" altLang="en-US" i="1" smtClean="0">
                <a:latin typeface="Courier New" panose="02070309020205020404" pitchFamily="49" charset="0"/>
              </a:rPr>
              <a:t>old_name</a:t>
            </a:r>
            <a:r>
              <a:rPr lang="en-US" altLang="en-US" smtClean="0">
                <a:latin typeface="Courier New" panose="02070309020205020404" pitchFamily="49" charset="0"/>
              </a:rPr>
              <a:t>  TO  </a:t>
            </a:r>
            <a:r>
              <a:rPr lang="en-US" altLang="en-US" i="1" smtClean="0">
                <a:latin typeface="Courier New" panose="02070309020205020404" pitchFamily="49" charset="0"/>
              </a:rPr>
              <a:t>new_name;</a:t>
            </a:r>
            <a:endParaRPr lang="en-US" altLang="en-US" smtClean="0"/>
          </a:p>
          <a:p>
            <a:pPr marL="119063" lvl="1" defTabSz="425450" eaLnBrk="1" hangingPunct="1"/>
            <a:r>
              <a:rPr lang="en-US" altLang="en-US" smtClean="0"/>
              <a:t>In the syntax:</a:t>
            </a:r>
            <a:endParaRPr lang="en-US" altLang="en-US" b="1" smtClean="0"/>
          </a:p>
          <a:p>
            <a:pPr marL="119063" lvl="1" defTabSz="425450" eaLnBrk="1" hangingPunct="1"/>
            <a:r>
              <a:rPr lang="en-US" altLang="en-US" b="1" smtClean="0"/>
              <a:t>	</a:t>
            </a:r>
            <a:r>
              <a:rPr lang="en-US" altLang="en-US" i="1" smtClean="0">
                <a:latin typeface="Courier New" panose="02070309020205020404" pitchFamily="49" charset="0"/>
              </a:rPr>
              <a:t>old_name</a:t>
            </a:r>
            <a:r>
              <a:rPr lang="en-US" altLang="en-US" i="1" smtClean="0"/>
              <a:t>	</a:t>
            </a:r>
            <a:r>
              <a:rPr lang="en-US" altLang="en-US" smtClean="0"/>
              <a:t>		is the old name of the table, view, sequence, or synonym.</a:t>
            </a:r>
          </a:p>
          <a:p>
            <a:pPr marL="119063" lvl="1" defTabSz="425450" eaLnBrk="1" hangingPunct="1"/>
            <a:r>
              <a:rPr lang="en-US" altLang="en-US" smtClean="0"/>
              <a:t>	</a:t>
            </a:r>
            <a:r>
              <a:rPr lang="en-US" altLang="en-US" i="1" smtClean="0">
                <a:latin typeface="Courier New" panose="02070309020205020404" pitchFamily="49" charset="0"/>
              </a:rPr>
              <a:t>new_name</a:t>
            </a:r>
            <a:r>
              <a:rPr lang="en-US" altLang="en-US" i="1" smtClean="0"/>
              <a:t>	</a:t>
            </a:r>
            <a:r>
              <a:rPr lang="en-US" altLang="en-US" smtClean="0"/>
              <a:t>		is the new name of the table, view, sequence, or synonym.</a:t>
            </a:r>
          </a:p>
          <a:p>
            <a:pPr marL="119063" lvl="1" defTabSz="425450" eaLnBrk="1" hangingPunct="1"/>
            <a:r>
              <a:rPr lang="en-US" altLang="en-US" smtClean="0"/>
              <a:t>You must be the owner of the object that you rename.</a:t>
            </a:r>
          </a:p>
          <a:p>
            <a:pPr defTabSz="425450" eaLnBrk="1" hangingPunct="1"/>
            <a:endParaRPr lang="en-US" altLang="en-US" b="1" smtClean="0">
              <a:latin typeface="Times New Roman" panose="02020603050405020304" pitchFamily="18" charset="0"/>
            </a:endParaRPr>
          </a:p>
        </p:txBody>
      </p:sp>
    </p:spTree>
    <p:extLst>
      <p:ext uri="{BB962C8B-B14F-4D97-AF65-F5344CB8AC3E}">
        <p14:creationId xmlns:p14="http://schemas.microsoft.com/office/powerpoint/2010/main" xmlns="" val="266272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7FC624-A9CF-4EAD-90DC-291C78B97B39}" type="slidenum">
              <a:rPr lang="en-US" altLang="en-US">
                <a:solidFill>
                  <a:srgbClr val="000000"/>
                </a:solidFill>
              </a:rPr>
              <a:pPr eaLnBrk="1" hangingPunct="1"/>
              <a:t>176</a:t>
            </a:fld>
            <a:endParaRPr lang="en-US" altLang="en-US">
              <a:solidFill>
                <a:srgbClr val="000000"/>
              </a:solidFill>
            </a:endParaRPr>
          </a:p>
        </p:txBody>
      </p:sp>
      <p:sp>
        <p:nvSpPr>
          <p:cNvPr id="100355" name="Rectangle 2"/>
          <p:cNvSpPr>
            <a:spLocks noGrp="1" noChangeArrowheads="1"/>
          </p:cNvSpPr>
          <p:nvPr>
            <p:ph type="body" idx="1"/>
          </p:nvPr>
        </p:nvSpPr>
        <p:spPr>
          <a:xfrm>
            <a:off x="400050" y="4757738"/>
            <a:ext cx="5964238" cy="37973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107950" defTabSz="458788" eaLnBrk="1" hangingPunct="1">
              <a:tabLst>
                <a:tab pos="439738" algn="l"/>
              </a:tabLst>
            </a:pPr>
            <a:r>
              <a:rPr lang="en-US" altLang="en-US" smtClean="0"/>
              <a:t>What Is a Subquery?</a:t>
            </a:r>
          </a:p>
          <a:p>
            <a:pPr marL="222250" lvl="1" defTabSz="458788" eaLnBrk="1" hangingPunct="1">
              <a:tabLst>
                <a:tab pos="439738" algn="l"/>
              </a:tabLst>
            </a:pPr>
            <a:r>
              <a:rPr lang="en-US" altLang="en-US" smtClean="0"/>
              <a:t>A </a:t>
            </a:r>
            <a:r>
              <a:rPr lang="en-US" altLang="en-US" i="1" smtClean="0"/>
              <a:t>subquery</a:t>
            </a:r>
            <a:r>
              <a:rPr lang="en-US" altLang="en-US" b="1" i="1" smtClean="0"/>
              <a:t> </a:t>
            </a:r>
            <a:r>
              <a:rPr lang="en-US" altLang="en-US" smtClean="0"/>
              <a:t>is a </a:t>
            </a:r>
            <a:r>
              <a:rPr lang="en-US" altLang="en-US" smtClean="0">
                <a:latin typeface="Courier New" panose="02070309020205020404" pitchFamily="49" charset="0"/>
              </a:rPr>
              <a:t>SELECT</a:t>
            </a:r>
            <a:r>
              <a:rPr lang="en-US" altLang="en-US" smtClean="0"/>
              <a:t> statement that is embedded in a clause of another SQL statement, called the parent statement.</a:t>
            </a:r>
          </a:p>
          <a:p>
            <a:pPr marL="222250" lvl="1" defTabSz="458788" eaLnBrk="1" hangingPunct="1">
              <a:tabLst>
                <a:tab pos="439738" algn="l"/>
              </a:tabLst>
            </a:pPr>
            <a:r>
              <a:rPr lang="en-US" altLang="en-US" smtClean="0"/>
              <a:t>The </a:t>
            </a:r>
            <a:r>
              <a:rPr lang="en-US" altLang="en-US" smtClean="0">
                <a:solidFill>
                  <a:srgbClr val="FC0128"/>
                </a:solidFill>
              </a:rPr>
              <a:t>subquery (</a:t>
            </a:r>
            <a:r>
              <a:rPr lang="en-US" altLang="en-US" smtClean="0"/>
              <a:t>inner query) returns a value that is used by the parent statement. Using a nested subquery is equivalent to performing two sequential queries and using the result of the inner query as the search value in the outer query (main query).</a:t>
            </a:r>
          </a:p>
          <a:p>
            <a:pPr marL="222250" lvl="1" defTabSz="458788" eaLnBrk="1" hangingPunct="1">
              <a:tabLst>
                <a:tab pos="439738" algn="l"/>
              </a:tabLst>
            </a:pPr>
            <a:r>
              <a:rPr lang="en-US" altLang="en-US" smtClean="0"/>
              <a:t>Subqueries can be used for the following purposes: </a:t>
            </a:r>
          </a:p>
          <a:p>
            <a:pPr marL="546100" lvl="2" indent="-209550" defTabSz="458788" eaLnBrk="1" hangingPunct="1">
              <a:tabLst>
                <a:tab pos="439738" algn="l"/>
              </a:tabLst>
            </a:pPr>
            <a:r>
              <a:rPr lang="en-US" altLang="en-US" smtClean="0"/>
              <a:t>To provide values for conditions in </a:t>
            </a:r>
            <a:r>
              <a:rPr lang="en-US" altLang="en-US" smtClean="0">
                <a:latin typeface="Courier New" panose="02070309020205020404" pitchFamily="49" charset="0"/>
              </a:rPr>
              <a:t>WHERE</a:t>
            </a:r>
            <a:r>
              <a:rPr lang="en-US" altLang="en-US" smtClean="0"/>
              <a:t>, </a:t>
            </a:r>
            <a:r>
              <a:rPr lang="en-US" altLang="en-US" smtClean="0">
                <a:latin typeface="Courier New" panose="02070309020205020404" pitchFamily="49" charset="0"/>
              </a:rPr>
              <a:t>HAVING</a:t>
            </a:r>
            <a:r>
              <a:rPr lang="en-US" altLang="en-US" smtClean="0"/>
              <a:t>, and </a:t>
            </a:r>
            <a:r>
              <a:rPr lang="en-US" altLang="en-US" smtClean="0">
                <a:latin typeface="Courier New" panose="02070309020205020404" pitchFamily="49" charset="0"/>
              </a:rPr>
              <a:t>START WITH</a:t>
            </a:r>
            <a:r>
              <a:rPr lang="en-US" altLang="en-US" smtClean="0"/>
              <a:t> clauses of </a:t>
            </a:r>
            <a:r>
              <a:rPr lang="en-US" altLang="en-US" smtClean="0">
                <a:latin typeface="Courier New" panose="02070309020205020404" pitchFamily="49" charset="0"/>
              </a:rPr>
              <a:t>SELECT</a:t>
            </a:r>
            <a:r>
              <a:rPr lang="en-US" altLang="en-US" smtClean="0"/>
              <a:t> statements</a:t>
            </a:r>
          </a:p>
          <a:p>
            <a:pPr marL="546100" lvl="2" indent="-209550" defTabSz="458788" eaLnBrk="1" hangingPunct="1">
              <a:tabLst>
                <a:tab pos="439738" algn="l"/>
              </a:tabLst>
            </a:pPr>
            <a:r>
              <a:rPr lang="en-US" altLang="en-US" smtClean="0"/>
              <a:t>To define the set of rows to be inserted into the target table of an </a:t>
            </a:r>
            <a:r>
              <a:rPr lang="en-US" altLang="en-US" smtClean="0">
                <a:latin typeface="Courier New" panose="02070309020205020404" pitchFamily="49" charset="0"/>
              </a:rPr>
              <a:t>INSERT</a:t>
            </a:r>
            <a:r>
              <a:rPr lang="en-US" altLang="en-US" smtClean="0"/>
              <a:t> or </a:t>
            </a:r>
            <a:r>
              <a:rPr lang="en-US" altLang="en-US" smtClean="0">
                <a:latin typeface="Courier New" panose="02070309020205020404" pitchFamily="49" charset="0"/>
              </a:rPr>
              <a:t>CREATE TABLE </a:t>
            </a:r>
            <a:r>
              <a:rPr lang="en-US" altLang="en-US" smtClean="0"/>
              <a:t>statement</a:t>
            </a:r>
          </a:p>
          <a:p>
            <a:pPr marL="546100" lvl="2" indent="-209550" defTabSz="458788" eaLnBrk="1" hangingPunct="1">
              <a:tabLst>
                <a:tab pos="439738" algn="l"/>
              </a:tabLst>
            </a:pPr>
            <a:r>
              <a:rPr lang="en-US" altLang="en-US" smtClean="0"/>
              <a:t>To define the set of rows to be included in a view or snapshot in a </a:t>
            </a:r>
            <a:r>
              <a:rPr lang="en-US" altLang="en-US" smtClean="0">
                <a:latin typeface="Courier New" panose="02070309020205020404" pitchFamily="49" charset="0"/>
              </a:rPr>
              <a:t>CREATE VIEW</a:t>
            </a:r>
            <a:r>
              <a:rPr lang="en-US" altLang="en-US" smtClean="0"/>
              <a:t> or </a:t>
            </a:r>
            <a:r>
              <a:rPr lang="en-US" altLang="en-US" smtClean="0">
                <a:latin typeface="Courier New" panose="02070309020205020404" pitchFamily="49" charset="0"/>
              </a:rPr>
              <a:t>CREATE SNAPSHOT</a:t>
            </a:r>
            <a:r>
              <a:rPr lang="en-US" altLang="en-US" smtClean="0"/>
              <a:t> statement</a:t>
            </a:r>
          </a:p>
          <a:p>
            <a:pPr marL="546100" lvl="2" indent="-209550" defTabSz="458788" eaLnBrk="1" hangingPunct="1">
              <a:tabLst>
                <a:tab pos="439738" algn="l"/>
              </a:tabLst>
            </a:pPr>
            <a:r>
              <a:rPr lang="en-US" altLang="en-US" smtClean="0"/>
              <a:t>To define one or more values to be assigned to existing rows in an </a:t>
            </a:r>
            <a:r>
              <a:rPr lang="en-US" altLang="en-US" smtClean="0">
                <a:latin typeface="Courier New" panose="02070309020205020404" pitchFamily="49" charset="0"/>
              </a:rPr>
              <a:t>UPDATE</a:t>
            </a:r>
            <a:r>
              <a:rPr lang="en-US" altLang="en-US" smtClean="0"/>
              <a:t> statement</a:t>
            </a:r>
          </a:p>
          <a:p>
            <a:pPr marL="546100" lvl="2" indent="-209550" defTabSz="458788" eaLnBrk="1" hangingPunct="1">
              <a:tabLst>
                <a:tab pos="439738" algn="l"/>
              </a:tabLst>
            </a:pPr>
            <a:r>
              <a:rPr lang="en-US" altLang="en-US" smtClean="0"/>
              <a:t>To define a table to be operated on by a containing query. (You do this by placing the subquery in the </a:t>
            </a:r>
            <a:r>
              <a:rPr lang="en-US" altLang="en-US" smtClean="0">
                <a:latin typeface="Courier New" panose="02070309020205020404" pitchFamily="49" charset="0"/>
              </a:rPr>
              <a:t>FROM</a:t>
            </a:r>
            <a:r>
              <a:rPr lang="en-US" altLang="en-US" smtClean="0"/>
              <a:t> clause. This can be done in </a:t>
            </a:r>
            <a:r>
              <a:rPr lang="en-US" altLang="en-US" smtClean="0">
                <a:latin typeface="Courier New" panose="02070309020205020404" pitchFamily="49" charset="0"/>
              </a:rPr>
              <a:t>INSERT</a:t>
            </a:r>
            <a:r>
              <a:rPr lang="en-US" altLang="en-US" smtClean="0"/>
              <a:t>, </a:t>
            </a:r>
            <a:r>
              <a:rPr lang="en-US" altLang="en-US" smtClean="0">
                <a:latin typeface="Courier New" panose="02070309020205020404" pitchFamily="49" charset="0"/>
              </a:rPr>
              <a:t>UPDATE</a:t>
            </a:r>
            <a:r>
              <a:rPr lang="en-US" altLang="en-US" smtClean="0"/>
              <a:t>, and </a:t>
            </a:r>
            <a:r>
              <a:rPr lang="en-US" altLang="en-US" smtClean="0">
                <a:latin typeface="Courier New" panose="02070309020205020404" pitchFamily="49" charset="0"/>
              </a:rPr>
              <a:t>DELETE</a:t>
            </a:r>
            <a:r>
              <a:rPr lang="en-US" altLang="en-US" smtClean="0"/>
              <a:t> statements as well.)</a:t>
            </a:r>
          </a:p>
          <a:p>
            <a:pPr marL="222250" lvl="1" defTabSz="458788" eaLnBrk="1" hangingPunct="1">
              <a:tabLst>
                <a:tab pos="439738" algn="l"/>
              </a:tabLst>
            </a:pPr>
            <a:r>
              <a:rPr lang="en-US" altLang="en-US" b="1" smtClean="0"/>
              <a:t>Note:</a:t>
            </a:r>
            <a:r>
              <a:rPr lang="en-US" altLang="en-US" smtClean="0"/>
              <a:t> A subquery is evaluated once for the entire parent statement.</a:t>
            </a:r>
          </a:p>
          <a:p>
            <a:pPr marL="107950" defTabSz="458788" eaLnBrk="1" hangingPunct="1">
              <a:tabLst>
                <a:tab pos="439738" algn="l"/>
              </a:tabLst>
            </a:pPr>
            <a:r>
              <a:rPr lang="en-US" altLang="en-US" smtClean="0">
                <a:solidFill>
                  <a:srgbClr val="0000FF"/>
                </a:solidFill>
              </a:rPr>
              <a:t>Instructor Note</a:t>
            </a:r>
          </a:p>
          <a:p>
            <a:pPr marL="222250" lvl="1" defTabSz="458788" eaLnBrk="1" hangingPunct="1">
              <a:tabLst>
                <a:tab pos="439738" algn="l"/>
              </a:tabLst>
            </a:pPr>
            <a:r>
              <a:rPr lang="en-US" altLang="en-US" smtClean="0">
                <a:solidFill>
                  <a:srgbClr val="0000FF"/>
                </a:solidFill>
              </a:rPr>
              <a:t>You can skip this slide if the students are already familiar with these concepts.</a:t>
            </a:r>
          </a:p>
          <a:p>
            <a:pPr marL="222250" lvl="1" defTabSz="458788" eaLnBrk="1" hangingPunct="1">
              <a:tabLst>
                <a:tab pos="439738" algn="l"/>
              </a:tabLst>
            </a:pPr>
            <a:endParaRPr lang="en-US" altLang="en-US" smtClean="0">
              <a:solidFill>
                <a:srgbClr val="0000FF"/>
              </a:solidFill>
            </a:endParaRPr>
          </a:p>
          <a:p>
            <a:pPr marL="107950" defTabSz="458788" eaLnBrk="1" hangingPunct="1">
              <a:tabLst>
                <a:tab pos="439738" algn="l"/>
              </a:tabLst>
            </a:pPr>
            <a:endParaRPr lang="en-US" altLang="en-US" b="1" smtClean="0">
              <a:solidFill>
                <a:srgbClr val="0000FF"/>
              </a:solidFill>
              <a:latin typeface="Times New Roman" panose="02020603050405020304" pitchFamily="18" charset="0"/>
            </a:endParaRPr>
          </a:p>
        </p:txBody>
      </p:sp>
      <p:sp>
        <p:nvSpPr>
          <p:cNvPr id="100356" name="Rectangle 3"/>
          <p:cNvSpPr>
            <a:spLocks noGrp="1" noRot="1" noChangeAspect="1" noChangeArrowheads="1" noTextEdit="1"/>
          </p:cNvSpPr>
          <p:nvPr>
            <p:ph type="sldImg"/>
          </p:nvPr>
        </p:nvSpPr>
        <p:spPr>
          <a:xfrm>
            <a:off x="447675" y="173038"/>
            <a:ext cx="5911850" cy="4433887"/>
          </a:xfrm>
          <a:ln w="12700" cap="flat">
            <a:solidFill>
              <a:schemeClr val="tx1"/>
            </a:solidFill>
          </a:ln>
        </p:spPr>
      </p:sp>
    </p:spTree>
    <p:extLst>
      <p:ext uri="{BB962C8B-B14F-4D97-AF65-F5344CB8AC3E}">
        <p14:creationId xmlns:p14="http://schemas.microsoft.com/office/powerpoint/2010/main" xmlns="" val="2065787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05665-E267-4A7C-B87E-8BC1F5098872}" type="slidenum">
              <a:rPr lang="en-US" altLang="en-US">
                <a:solidFill>
                  <a:srgbClr val="000000"/>
                </a:solidFill>
              </a:rPr>
              <a:pPr eaLnBrk="1" hangingPunct="1"/>
              <a:t>215</a:t>
            </a:fld>
            <a:endParaRPr lang="en-US" altLang="en-US">
              <a:solidFill>
                <a:srgbClr val="000000"/>
              </a:solidFill>
            </a:endParaRPr>
          </a:p>
        </p:txBody>
      </p:sp>
      <p:sp>
        <p:nvSpPr>
          <p:cNvPr id="128003" name="Rectangle 2"/>
          <p:cNvSpPr>
            <a:spLocks noGrp="1" noRot="1" noChangeAspect="1" noChangeArrowheads="1" noTextEdit="1"/>
          </p:cNvSpPr>
          <p:nvPr>
            <p:ph type="sldImg"/>
          </p:nvPr>
        </p:nvSpPr>
        <p:spPr>
          <a:xfrm>
            <a:off x="490538" y="161925"/>
            <a:ext cx="5873750" cy="4405313"/>
          </a:xfrm>
          <a:ln w="12700" cap="flat">
            <a:solidFill>
              <a:schemeClr val="tx1"/>
            </a:solidFill>
          </a:ln>
        </p:spPr>
      </p:sp>
      <p:sp>
        <p:nvSpPr>
          <p:cNvPr id="128004" name="Rectangle 3"/>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r>
              <a:rPr lang="en-US" altLang="en-US" smtClean="0"/>
              <a:t>Renaming a Table</a:t>
            </a:r>
          </a:p>
          <a:p>
            <a:pPr marL="119063" lvl="1" defTabSz="425450" eaLnBrk="1" hangingPunct="1"/>
            <a:r>
              <a:rPr lang="en-US" altLang="en-US" smtClean="0"/>
              <a:t>Additional DDL statements include the </a:t>
            </a:r>
            <a:r>
              <a:rPr lang="en-US" altLang="en-US" smtClean="0">
                <a:solidFill>
                  <a:srgbClr val="FC0128"/>
                </a:solidFill>
                <a:latin typeface="Courier New" panose="02070309020205020404" pitchFamily="49" charset="0"/>
              </a:rPr>
              <a:t>RENAME</a:t>
            </a:r>
            <a:r>
              <a:rPr lang="en-US" altLang="en-US" smtClean="0">
                <a:solidFill>
                  <a:srgbClr val="FC0128"/>
                </a:solidFill>
              </a:rPr>
              <a:t> statement</a:t>
            </a:r>
            <a:r>
              <a:rPr lang="en-US" altLang="en-US" smtClean="0"/>
              <a:t>, which is used to rename a table, view, sequence, or a synonym. </a:t>
            </a:r>
          </a:p>
          <a:p>
            <a:pPr marL="119063" lvl="1" defTabSz="425450" eaLnBrk="1" hangingPunct="1"/>
            <a:r>
              <a:rPr lang="en-US" altLang="en-US" b="1" smtClean="0"/>
              <a:t>Syntax</a:t>
            </a:r>
          </a:p>
          <a:p>
            <a:pPr marL="119063" lvl="1" defTabSz="425450" eaLnBrk="1" hangingPunct="1"/>
            <a:r>
              <a:rPr lang="en-US" altLang="en-US" smtClean="0">
                <a:latin typeface="Courier New" panose="02070309020205020404" pitchFamily="49" charset="0"/>
              </a:rPr>
              <a:t> RENAME    </a:t>
            </a:r>
            <a:r>
              <a:rPr lang="en-US" altLang="en-US" i="1" smtClean="0">
                <a:latin typeface="Courier New" panose="02070309020205020404" pitchFamily="49" charset="0"/>
              </a:rPr>
              <a:t>old_name</a:t>
            </a:r>
            <a:r>
              <a:rPr lang="en-US" altLang="en-US" smtClean="0">
                <a:latin typeface="Courier New" panose="02070309020205020404" pitchFamily="49" charset="0"/>
              </a:rPr>
              <a:t>  TO  </a:t>
            </a:r>
            <a:r>
              <a:rPr lang="en-US" altLang="en-US" i="1" smtClean="0">
                <a:latin typeface="Courier New" panose="02070309020205020404" pitchFamily="49" charset="0"/>
              </a:rPr>
              <a:t>new_name;</a:t>
            </a:r>
            <a:endParaRPr lang="en-US" altLang="en-US" smtClean="0"/>
          </a:p>
          <a:p>
            <a:pPr marL="119063" lvl="1" defTabSz="425450" eaLnBrk="1" hangingPunct="1"/>
            <a:r>
              <a:rPr lang="en-US" altLang="en-US" smtClean="0"/>
              <a:t>In the syntax:</a:t>
            </a:r>
            <a:endParaRPr lang="en-US" altLang="en-US" b="1" smtClean="0"/>
          </a:p>
          <a:p>
            <a:pPr marL="119063" lvl="1" defTabSz="425450" eaLnBrk="1" hangingPunct="1"/>
            <a:r>
              <a:rPr lang="en-US" altLang="en-US" b="1" smtClean="0"/>
              <a:t>	</a:t>
            </a:r>
            <a:r>
              <a:rPr lang="en-US" altLang="en-US" i="1" smtClean="0">
                <a:latin typeface="Courier New" panose="02070309020205020404" pitchFamily="49" charset="0"/>
              </a:rPr>
              <a:t>old_name</a:t>
            </a:r>
            <a:r>
              <a:rPr lang="en-US" altLang="en-US" i="1" smtClean="0"/>
              <a:t>	</a:t>
            </a:r>
            <a:r>
              <a:rPr lang="en-US" altLang="en-US" smtClean="0"/>
              <a:t>		is the old name of the table, view, sequence, or synonym.</a:t>
            </a:r>
          </a:p>
          <a:p>
            <a:pPr marL="119063" lvl="1" defTabSz="425450" eaLnBrk="1" hangingPunct="1"/>
            <a:r>
              <a:rPr lang="en-US" altLang="en-US" smtClean="0"/>
              <a:t>	</a:t>
            </a:r>
            <a:r>
              <a:rPr lang="en-US" altLang="en-US" i="1" smtClean="0">
                <a:latin typeface="Courier New" panose="02070309020205020404" pitchFamily="49" charset="0"/>
              </a:rPr>
              <a:t>new_name</a:t>
            </a:r>
            <a:r>
              <a:rPr lang="en-US" altLang="en-US" i="1" smtClean="0"/>
              <a:t>	</a:t>
            </a:r>
            <a:r>
              <a:rPr lang="en-US" altLang="en-US" smtClean="0"/>
              <a:t>		is the new name of the table, view, sequence, or synonym.</a:t>
            </a:r>
          </a:p>
          <a:p>
            <a:pPr marL="119063" lvl="1" defTabSz="425450" eaLnBrk="1" hangingPunct="1"/>
            <a:r>
              <a:rPr lang="en-US" altLang="en-US" smtClean="0"/>
              <a:t>You must be the owner of the object that you rename.</a:t>
            </a:r>
          </a:p>
          <a:p>
            <a:pPr defTabSz="425450" eaLnBrk="1" hangingPunct="1"/>
            <a:endParaRPr lang="en-US" altLang="en-US" b="1" smtClean="0">
              <a:latin typeface="Times New Roman" panose="02020603050405020304" pitchFamily="18" charset="0"/>
            </a:endParaRPr>
          </a:p>
        </p:txBody>
      </p:sp>
    </p:spTree>
    <p:extLst>
      <p:ext uri="{BB962C8B-B14F-4D97-AF65-F5344CB8AC3E}">
        <p14:creationId xmlns:p14="http://schemas.microsoft.com/office/powerpoint/2010/main" xmlns="" val="1046000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F875DB-E6B3-4369-B0C2-B3C7F347C55C}" type="slidenum">
              <a:rPr lang="en-US" altLang="en-US">
                <a:solidFill>
                  <a:srgbClr val="000000"/>
                </a:solidFill>
              </a:rPr>
              <a:pPr eaLnBrk="1" hangingPunct="1"/>
              <a:t>216</a:t>
            </a:fld>
            <a:endParaRPr lang="en-US" altLang="en-US">
              <a:solidFill>
                <a:srgbClr val="000000"/>
              </a:solidFill>
            </a:endParaRPr>
          </a:p>
        </p:txBody>
      </p:sp>
      <p:sp>
        <p:nvSpPr>
          <p:cNvPr id="129027" name="Rectangle 2"/>
          <p:cNvSpPr>
            <a:spLocks noGrp="1" noRot="1" noChangeAspect="1" noChangeArrowheads="1" noTextEdit="1"/>
          </p:cNvSpPr>
          <p:nvPr>
            <p:ph type="sldImg"/>
          </p:nvPr>
        </p:nvSpPr>
        <p:spPr>
          <a:xfrm>
            <a:off x="490538" y="161925"/>
            <a:ext cx="5873750" cy="4405313"/>
          </a:xfrm>
          <a:ln w="12700" cap="flat">
            <a:solidFill>
              <a:schemeClr val="tx1"/>
            </a:solidFill>
          </a:ln>
        </p:spPr>
      </p:sp>
      <p:sp>
        <p:nvSpPr>
          <p:cNvPr id="129028" name="Rectangle 3"/>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r>
              <a:rPr lang="en-US" altLang="en-US" smtClean="0"/>
              <a:t>Renaming a Table</a:t>
            </a:r>
          </a:p>
          <a:p>
            <a:pPr marL="119063" lvl="1" defTabSz="425450" eaLnBrk="1" hangingPunct="1"/>
            <a:r>
              <a:rPr lang="en-US" altLang="en-US" smtClean="0"/>
              <a:t>Additional DDL statements include the </a:t>
            </a:r>
            <a:r>
              <a:rPr lang="en-US" altLang="en-US" smtClean="0">
                <a:solidFill>
                  <a:srgbClr val="FC0128"/>
                </a:solidFill>
                <a:latin typeface="Courier New" panose="02070309020205020404" pitchFamily="49" charset="0"/>
              </a:rPr>
              <a:t>RENAME</a:t>
            </a:r>
            <a:r>
              <a:rPr lang="en-US" altLang="en-US" smtClean="0">
                <a:solidFill>
                  <a:srgbClr val="FC0128"/>
                </a:solidFill>
              </a:rPr>
              <a:t> statement</a:t>
            </a:r>
            <a:r>
              <a:rPr lang="en-US" altLang="en-US" smtClean="0"/>
              <a:t>, which is used to rename a table, view, sequence, or a synonym. </a:t>
            </a:r>
          </a:p>
          <a:p>
            <a:pPr marL="119063" lvl="1" defTabSz="425450" eaLnBrk="1" hangingPunct="1"/>
            <a:r>
              <a:rPr lang="en-US" altLang="en-US" b="1" smtClean="0"/>
              <a:t>Syntax</a:t>
            </a:r>
          </a:p>
          <a:p>
            <a:pPr marL="119063" lvl="1" defTabSz="425450" eaLnBrk="1" hangingPunct="1"/>
            <a:r>
              <a:rPr lang="en-US" altLang="en-US" smtClean="0">
                <a:latin typeface="Courier New" panose="02070309020205020404" pitchFamily="49" charset="0"/>
              </a:rPr>
              <a:t> RENAME    </a:t>
            </a:r>
            <a:r>
              <a:rPr lang="en-US" altLang="en-US" i="1" smtClean="0">
                <a:latin typeface="Courier New" panose="02070309020205020404" pitchFamily="49" charset="0"/>
              </a:rPr>
              <a:t>old_name</a:t>
            </a:r>
            <a:r>
              <a:rPr lang="en-US" altLang="en-US" smtClean="0">
                <a:latin typeface="Courier New" panose="02070309020205020404" pitchFamily="49" charset="0"/>
              </a:rPr>
              <a:t>  TO  </a:t>
            </a:r>
            <a:r>
              <a:rPr lang="en-US" altLang="en-US" i="1" smtClean="0">
                <a:latin typeface="Courier New" panose="02070309020205020404" pitchFamily="49" charset="0"/>
              </a:rPr>
              <a:t>new_name;</a:t>
            </a:r>
            <a:endParaRPr lang="en-US" altLang="en-US" smtClean="0"/>
          </a:p>
          <a:p>
            <a:pPr marL="119063" lvl="1" defTabSz="425450" eaLnBrk="1" hangingPunct="1"/>
            <a:r>
              <a:rPr lang="en-US" altLang="en-US" smtClean="0"/>
              <a:t>In the syntax:</a:t>
            </a:r>
            <a:endParaRPr lang="en-US" altLang="en-US" b="1" smtClean="0"/>
          </a:p>
          <a:p>
            <a:pPr marL="119063" lvl="1" defTabSz="425450" eaLnBrk="1" hangingPunct="1"/>
            <a:r>
              <a:rPr lang="en-US" altLang="en-US" b="1" smtClean="0"/>
              <a:t>	</a:t>
            </a:r>
            <a:r>
              <a:rPr lang="en-US" altLang="en-US" i="1" smtClean="0">
                <a:latin typeface="Courier New" panose="02070309020205020404" pitchFamily="49" charset="0"/>
              </a:rPr>
              <a:t>old_name</a:t>
            </a:r>
            <a:r>
              <a:rPr lang="en-US" altLang="en-US" i="1" smtClean="0"/>
              <a:t>	</a:t>
            </a:r>
            <a:r>
              <a:rPr lang="en-US" altLang="en-US" smtClean="0"/>
              <a:t>		is the old name of the table, view, sequence, or synonym.</a:t>
            </a:r>
          </a:p>
          <a:p>
            <a:pPr marL="119063" lvl="1" defTabSz="425450" eaLnBrk="1" hangingPunct="1"/>
            <a:r>
              <a:rPr lang="en-US" altLang="en-US" smtClean="0"/>
              <a:t>	</a:t>
            </a:r>
            <a:r>
              <a:rPr lang="en-US" altLang="en-US" i="1" smtClean="0">
                <a:latin typeface="Courier New" panose="02070309020205020404" pitchFamily="49" charset="0"/>
              </a:rPr>
              <a:t>new_name</a:t>
            </a:r>
            <a:r>
              <a:rPr lang="en-US" altLang="en-US" i="1" smtClean="0"/>
              <a:t>	</a:t>
            </a:r>
            <a:r>
              <a:rPr lang="en-US" altLang="en-US" smtClean="0"/>
              <a:t>		is the new name of the table, view, sequence, or synonym.</a:t>
            </a:r>
          </a:p>
          <a:p>
            <a:pPr marL="119063" lvl="1" defTabSz="425450" eaLnBrk="1" hangingPunct="1"/>
            <a:r>
              <a:rPr lang="en-US" altLang="en-US" smtClean="0"/>
              <a:t>You must be the owner of the object that you rename.</a:t>
            </a:r>
          </a:p>
          <a:p>
            <a:pPr defTabSz="425450" eaLnBrk="1" hangingPunct="1"/>
            <a:endParaRPr lang="en-US" altLang="en-US" b="1" smtClean="0">
              <a:latin typeface="Times New Roman" panose="02020603050405020304" pitchFamily="18" charset="0"/>
            </a:endParaRPr>
          </a:p>
        </p:txBody>
      </p:sp>
    </p:spTree>
    <p:extLst>
      <p:ext uri="{BB962C8B-B14F-4D97-AF65-F5344CB8AC3E}">
        <p14:creationId xmlns:p14="http://schemas.microsoft.com/office/powerpoint/2010/main" xmlns="" val="3408173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50D4A6-9DBE-495D-9EE3-AFA0AD15A0F4}" type="slidenum">
              <a:rPr lang="en-US" altLang="en-US">
                <a:solidFill>
                  <a:srgbClr val="000000"/>
                </a:solidFill>
              </a:rPr>
              <a:pPr eaLnBrk="1" hangingPunct="1"/>
              <a:t>217</a:t>
            </a:fld>
            <a:endParaRPr lang="en-US" altLang="en-US">
              <a:solidFill>
                <a:srgbClr val="000000"/>
              </a:solidFill>
            </a:endParaRPr>
          </a:p>
        </p:txBody>
      </p:sp>
      <p:sp>
        <p:nvSpPr>
          <p:cNvPr id="131075" name="Rectangle 2"/>
          <p:cNvSpPr>
            <a:spLocks noGrp="1" noRot="1" noChangeAspect="1" noChangeArrowheads="1" noTextEdit="1"/>
          </p:cNvSpPr>
          <p:nvPr>
            <p:ph type="sldImg"/>
          </p:nvPr>
        </p:nvSpPr>
        <p:spPr>
          <a:xfrm>
            <a:off x="490538" y="161925"/>
            <a:ext cx="5873750" cy="4405313"/>
          </a:xfrm>
          <a:ln w="12700" cap="flat">
            <a:solidFill>
              <a:schemeClr val="tx1"/>
            </a:solidFill>
          </a:ln>
        </p:spPr>
      </p:sp>
      <p:sp>
        <p:nvSpPr>
          <p:cNvPr id="131076" name="Rectangle 3"/>
          <p:cNvSpPr>
            <a:spLocks noGrp="1" noChangeArrowheads="1"/>
          </p:cNvSpPr>
          <p:nvPr>
            <p:ph type="body" idx="1"/>
          </p:nvPr>
        </p:nvSpPr>
        <p:spPr>
          <a:xfrm>
            <a:off x="412750" y="4773613"/>
            <a:ext cx="6029325" cy="3756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6" tIns="45658" rIns="91316" bIns="45658"/>
          <a:lstStyle/>
          <a:p>
            <a:pPr defTabSz="425450" eaLnBrk="1" hangingPunct="1"/>
            <a:r>
              <a:rPr lang="en-US" altLang="en-US" smtClean="0"/>
              <a:t>Renaming a Table</a:t>
            </a:r>
          </a:p>
          <a:p>
            <a:pPr marL="119063" lvl="1" defTabSz="425450" eaLnBrk="1" hangingPunct="1"/>
            <a:r>
              <a:rPr lang="en-US" altLang="en-US" smtClean="0"/>
              <a:t>Additional DDL statements include the </a:t>
            </a:r>
            <a:r>
              <a:rPr lang="en-US" altLang="en-US" smtClean="0">
                <a:solidFill>
                  <a:srgbClr val="FC0128"/>
                </a:solidFill>
                <a:latin typeface="Courier New" panose="02070309020205020404" pitchFamily="49" charset="0"/>
              </a:rPr>
              <a:t>RENAME</a:t>
            </a:r>
            <a:r>
              <a:rPr lang="en-US" altLang="en-US" smtClean="0">
                <a:solidFill>
                  <a:srgbClr val="FC0128"/>
                </a:solidFill>
              </a:rPr>
              <a:t> statement</a:t>
            </a:r>
            <a:r>
              <a:rPr lang="en-US" altLang="en-US" smtClean="0"/>
              <a:t>, which is used to rename a table, view, sequence, or a synonym. </a:t>
            </a:r>
          </a:p>
          <a:p>
            <a:pPr marL="119063" lvl="1" defTabSz="425450" eaLnBrk="1" hangingPunct="1"/>
            <a:r>
              <a:rPr lang="en-US" altLang="en-US" b="1" smtClean="0"/>
              <a:t>Syntax</a:t>
            </a:r>
          </a:p>
          <a:p>
            <a:pPr marL="119063" lvl="1" defTabSz="425450" eaLnBrk="1" hangingPunct="1"/>
            <a:r>
              <a:rPr lang="en-US" altLang="en-US" smtClean="0">
                <a:latin typeface="Courier New" panose="02070309020205020404" pitchFamily="49" charset="0"/>
              </a:rPr>
              <a:t> RENAME    </a:t>
            </a:r>
            <a:r>
              <a:rPr lang="en-US" altLang="en-US" i="1" smtClean="0">
                <a:latin typeface="Courier New" panose="02070309020205020404" pitchFamily="49" charset="0"/>
              </a:rPr>
              <a:t>old_name</a:t>
            </a:r>
            <a:r>
              <a:rPr lang="en-US" altLang="en-US" smtClean="0">
                <a:latin typeface="Courier New" panose="02070309020205020404" pitchFamily="49" charset="0"/>
              </a:rPr>
              <a:t>  TO  </a:t>
            </a:r>
            <a:r>
              <a:rPr lang="en-US" altLang="en-US" i="1" smtClean="0">
                <a:latin typeface="Courier New" panose="02070309020205020404" pitchFamily="49" charset="0"/>
              </a:rPr>
              <a:t>new_name;</a:t>
            </a:r>
            <a:endParaRPr lang="en-US" altLang="en-US" smtClean="0"/>
          </a:p>
          <a:p>
            <a:pPr marL="119063" lvl="1" defTabSz="425450" eaLnBrk="1" hangingPunct="1"/>
            <a:r>
              <a:rPr lang="en-US" altLang="en-US" smtClean="0"/>
              <a:t>In the syntax:</a:t>
            </a:r>
            <a:endParaRPr lang="en-US" altLang="en-US" b="1" smtClean="0"/>
          </a:p>
          <a:p>
            <a:pPr marL="119063" lvl="1" defTabSz="425450" eaLnBrk="1" hangingPunct="1"/>
            <a:r>
              <a:rPr lang="en-US" altLang="en-US" b="1" smtClean="0"/>
              <a:t>	</a:t>
            </a:r>
            <a:r>
              <a:rPr lang="en-US" altLang="en-US" i="1" smtClean="0">
                <a:latin typeface="Courier New" panose="02070309020205020404" pitchFamily="49" charset="0"/>
              </a:rPr>
              <a:t>old_name</a:t>
            </a:r>
            <a:r>
              <a:rPr lang="en-US" altLang="en-US" i="1" smtClean="0"/>
              <a:t>	</a:t>
            </a:r>
            <a:r>
              <a:rPr lang="en-US" altLang="en-US" smtClean="0"/>
              <a:t>		is the old name of the table, view, sequence, or synonym.</a:t>
            </a:r>
          </a:p>
          <a:p>
            <a:pPr marL="119063" lvl="1" defTabSz="425450" eaLnBrk="1" hangingPunct="1"/>
            <a:r>
              <a:rPr lang="en-US" altLang="en-US" smtClean="0"/>
              <a:t>	</a:t>
            </a:r>
            <a:r>
              <a:rPr lang="en-US" altLang="en-US" i="1" smtClean="0">
                <a:latin typeface="Courier New" panose="02070309020205020404" pitchFamily="49" charset="0"/>
              </a:rPr>
              <a:t>new_name</a:t>
            </a:r>
            <a:r>
              <a:rPr lang="en-US" altLang="en-US" i="1" smtClean="0"/>
              <a:t>	</a:t>
            </a:r>
            <a:r>
              <a:rPr lang="en-US" altLang="en-US" smtClean="0"/>
              <a:t>		is the new name of the table, view, sequence, or synonym.</a:t>
            </a:r>
          </a:p>
          <a:p>
            <a:pPr marL="119063" lvl="1" defTabSz="425450" eaLnBrk="1" hangingPunct="1"/>
            <a:r>
              <a:rPr lang="en-US" altLang="en-US" smtClean="0"/>
              <a:t>You must be the owner of the object that you rename.</a:t>
            </a:r>
          </a:p>
          <a:p>
            <a:pPr defTabSz="425450" eaLnBrk="1" hangingPunct="1"/>
            <a:endParaRPr lang="en-US" altLang="en-US" b="1" smtClean="0">
              <a:latin typeface="Times New Roman" panose="02020603050405020304" pitchFamily="18" charset="0"/>
            </a:endParaRPr>
          </a:p>
        </p:txBody>
      </p:sp>
    </p:spTree>
    <p:extLst>
      <p:ext uri="{BB962C8B-B14F-4D97-AF65-F5344CB8AC3E}">
        <p14:creationId xmlns:p14="http://schemas.microsoft.com/office/powerpoint/2010/main" xmlns="" val="296947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3C3D11-B1EF-4C67-8B94-C60948D937C1}" type="slidenum">
              <a:rPr lang="en-US" altLang="en-US">
                <a:solidFill>
                  <a:srgbClr val="000000"/>
                </a:solidFill>
              </a:rPr>
              <a:pPr eaLnBrk="1" hangingPunct="1"/>
              <a:t>177</a:t>
            </a:fld>
            <a:endParaRPr lang="en-US" altLang="en-US">
              <a:solidFill>
                <a:srgbClr val="000000"/>
              </a:solidFill>
            </a:endParaRPr>
          </a:p>
        </p:txBody>
      </p:sp>
      <p:sp>
        <p:nvSpPr>
          <p:cNvPr id="101379" name="Rectangle 2"/>
          <p:cNvSpPr>
            <a:spLocks noGrp="1" noChangeArrowheads="1"/>
          </p:cNvSpPr>
          <p:nvPr>
            <p:ph type="body" idx="1"/>
          </p:nvPr>
        </p:nvSpPr>
        <p:spPr>
          <a:xfrm>
            <a:off x="409575" y="4764088"/>
            <a:ext cx="5994400" cy="37512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8272" tIns="44137" rIns="88272" bIns="44137"/>
          <a:lstStyle/>
          <a:p>
            <a:pPr defTabSz="393700" eaLnBrk="1" hangingPunct="1"/>
            <a:r>
              <a:rPr lang="en-US" altLang="en-US" smtClean="0"/>
              <a:t>Subqueries</a:t>
            </a:r>
          </a:p>
          <a:p>
            <a:pPr marL="114300" lvl="1" defTabSz="393700" eaLnBrk="1" hangingPunct="1"/>
            <a:r>
              <a:rPr lang="en-US" altLang="en-US" smtClean="0">
                <a:latin typeface="Times" panose="02020603050405020304" pitchFamily="18" charset="0"/>
              </a:rPr>
              <a:t>You can build powerful statements out of simple ones by using subqueries. </a:t>
            </a:r>
            <a:r>
              <a:rPr lang="en-US" altLang="en-US" smtClean="0"/>
              <a:t>Subqueries</a:t>
            </a:r>
            <a:r>
              <a:rPr lang="en-US" altLang="en-US" smtClean="0">
                <a:latin typeface="Times" panose="02020603050405020304" pitchFamily="18" charset="0"/>
              </a:rPr>
              <a:t> can be very useful when you need to select rows from a table with a condition that depends on the data in the table itself or some other table. </a:t>
            </a:r>
            <a:r>
              <a:rPr lang="en-US" altLang="en-US" smtClean="0"/>
              <a:t>Subqueries are very useful for writing SQL statements that need values based on one or more unknown conditional values.</a:t>
            </a:r>
          </a:p>
          <a:p>
            <a:pPr marL="114300" lvl="1" defTabSz="393700" eaLnBrk="1" hangingPunct="1"/>
            <a:r>
              <a:rPr lang="en-US" altLang="en-US" smtClean="0"/>
              <a:t>In the syntax:</a:t>
            </a:r>
          </a:p>
          <a:p>
            <a:pPr algn="just" defTabSz="393700" eaLnBrk="1" hangingPunct="1">
              <a:lnSpc>
                <a:spcPct val="112000"/>
              </a:lnSpc>
              <a:spcBef>
                <a:spcPct val="0"/>
              </a:spcBef>
            </a:pPr>
            <a:r>
              <a:rPr lang="en-US" altLang="en-US" b="1" i="1" smtClean="0">
                <a:latin typeface="Times" panose="02020603050405020304" pitchFamily="18" charset="0"/>
              </a:rPr>
              <a:t>	</a:t>
            </a:r>
            <a:r>
              <a:rPr lang="en-US" altLang="en-US" b="1" i="1" smtClean="0">
                <a:latin typeface="Courier New" panose="02070309020205020404" pitchFamily="49" charset="0"/>
              </a:rPr>
              <a:t>operator</a:t>
            </a:r>
            <a:r>
              <a:rPr lang="en-US" altLang="en-US" b="1" smtClean="0">
                <a:latin typeface="Times" panose="02020603050405020304" pitchFamily="18" charset="0"/>
              </a:rPr>
              <a:t>	includes a comparison operator such as &gt;, =, or </a:t>
            </a:r>
            <a:r>
              <a:rPr lang="en-US" altLang="en-US" b="1" smtClean="0">
                <a:latin typeface="Courier New" panose="02070309020205020404" pitchFamily="49" charset="0"/>
              </a:rPr>
              <a:t>IN</a:t>
            </a:r>
            <a:endParaRPr lang="en-US" altLang="en-US" b="1" smtClean="0">
              <a:latin typeface="Times" panose="02020603050405020304" pitchFamily="18" charset="0"/>
            </a:endParaRPr>
          </a:p>
          <a:p>
            <a:pPr marL="114300" lvl="1" defTabSz="393700" eaLnBrk="1" hangingPunct="1"/>
            <a:r>
              <a:rPr lang="en-US" altLang="en-US" b="1" smtClean="0"/>
              <a:t>Note:</a:t>
            </a:r>
            <a:r>
              <a:rPr lang="en-US" altLang="en-US" smtClean="0"/>
              <a:t> </a:t>
            </a:r>
            <a:r>
              <a:rPr lang="en-US" altLang="en-US" smtClean="0">
                <a:solidFill>
                  <a:srgbClr val="FC0128"/>
                </a:solidFill>
              </a:rPr>
              <a:t>Comparison operators</a:t>
            </a:r>
            <a:r>
              <a:rPr lang="en-US" altLang="en-US" smtClean="0"/>
              <a:t> fall into two classes: single-row operators (&gt;, =, &gt;=, &lt;, &lt;&gt;, &lt;=) and multiple-row operators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ANY</a:t>
            </a:r>
            <a:r>
              <a:rPr lang="en-US" altLang="en-US" smtClean="0"/>
              <a:t>, </a:t>
            </a:r>
            <a:r>
              <a:rPr lang="en-US" altLang="en-US" smtClean="0">
                <a:latin typeface="Courier New" panose="02070309020205020404" pitchFamily="49" charset="0"/>
              </a:rPr>
              <a:t>ALL</a:t>
            </a:r>
            <a:r>
              <a:rPr lang="en-US" altLang="en-US" smtClean="0"/>
              <a:t>). </a:t>
            </a:r>
          </a:p>
          <a:p>
            <a:pPr marL="114300" lvl="1" defTabSz="393700" eaLnBrk="1" hangingPunct="1"/>
            <a:r>
              <a:rPr lang="en-US" altLang="en-US" smtClean="0"/>
              <a:t>The subquery is often referred to as a nested </a:t>
            </a:r>
            <a:r>
              <a:rPr lang="en-US" altLang="en-US" smtClean="0">
                <a:latin typeface="Courier New" panose="02070309020205020404" pitchFamily="49" charset="0"/>
              </a:rPr>
              <a:t>SELECT</a:t>
            </a:r>
            <a:r>
              <a:rPr lang="en-US" altLang="en-US" smtClean="0"/>
              <a:t>, sub-</a:t>
            </a:r>
            <a:r>
              <a:rPr lang="en-US" altLang="en-US" smtClean="0">
                <a:latin typeface="Courier New" panose="02070309020205020404" pitchFamily="49" charset="0"/>
              </a:rPr>
              <a:t>SELECT</a:t>
            </a:r>
            <a:r>
              <a:rPr lang="en-US" altLang="en-US" smtClean="0"/>
              <a:t>, or inner </a:t>
            </a:r>
            <a:r>
              <a:rPr lang="en-US" altLang="en-US" smtClean="0">
                <a:latin typeface="Courier New" panose="02070309020205020404" pitchFamily="49" charset="0"/>
              </a:rPr>
              <a:t>SELECT</a:t>
            </a:r>
            <a:r>
              <a:rPr lang="en-US" altLang="en-US" smtClean="0"/>
              <a:t> statement. The inner and outer queries can retrieve data from either the same table or different tables.</a:t>
            </a:r>
          </a:p>
          <a:p>
            <a:pPr marL="114300" lvl="1" defTabSz="393700" eaLnBrk="1" hangingPunct="1"/>
            <a:endParaRPr lang="en-US" altLang="en-US" smtClean="0"/>
          </a:p>
          <a:p>
            <a:pPr marL="114300" lvl="1" defTabSz="393700" eaLnBrk="1" hangingPunct="1"/>
            <a:endParaRPr lang="en-US" altLang="en-US" smtClean="0"/>
          </a:p>
          <a:p>
            <a:pPr marL="114300" lvl="1" defTabSz="393700" eaLnBrk="1" hangingPunct="1"/>
            <a:endParaRPr lang="en-US" altLang="en-US" smtClean="0"/>
          </a:p>
          <a:p>
            <a:pPr marL="114300" lvl="1" defTabSz="393700" eaLnBrk="1" hangingPunct="1"/>
            <a:endParaRPr lang="en-US" altLang="en-US" smtClean="0"/>
          </a:p>
          <a:p>
            <a:pPr marL="114300" lvl="1" defTabSz="393700" eaLnBrk="1" hangingPunct="1"/>
            <a:endParaRPr lang="en-US" altLang="en-US" smtClean="0"/>
          </a:p>
          <a:p>
            <a:pPr defTabSz="393700" eaLnBrk="1" hangingPunct="1"/>
            <a:r>
              <a:rPr lang="en-US" altLang="en-US" smtClean="0">
                <a:solidFill>
                  <a:srgbClr val="0000FF"/>
                </a:solidFill>
              </a:rPr>
              <a:t>Instructor Note</a:t>
            </a:r>
          </a:p>
          <a:p>
            <a:pPr marL="114300" lvl="1" defTabSz="393700" eaLnBrk="1" hangingPunct="1"/>
            <a:r>
              <a:rPr lang="en-US" altLang="en-US" smtClean="0">
                <a:solidFill>
                  <a:srgbClr val="0000FF"/>
                </a:solidFill>
              </a:rPr>
              <a:t>You can skip this slide if the students are already familiar with these concepts.</a:t>
            </a:r>
          </a:p>
          <a:p>
            <a:pPr defTabSz="393700" eaLnBrk="1" hangingPunct="1"/>
            <a:endParaRPr lang="en-US" altLang="en-US" b="1" smtClean="0">
              <a:solidFill>
                <a:srgbClr val="0000FF"/>
              </a:solidFill>
              <a:latin typeface="Times New Roman" panose="02020603050405020304" pitchFamily="18" charset="0"/>
            </a:endParaRPr>
          </a:p>
        </p:txBody>
      </p:sp>
      <p:sp>
        <p:nvSpPr>
          <p:cNvPr id="101380" name="Rectangle 3"/>
          <p:cNvSpPr>
            <a:spLocks noGrp="1" noRot="1" noChangeAspect="1" noChangeArrowheads="1" noTextEdit="1"/>
          </p:cNvSpPr>
          <p:nvPr>
            <p:ph type="sldImg"/>
          </p:nvPr>
        </p:nvSpPr>
        <p:spPr>
          <a:xfrm>
            <a:off x="444500" y="223838"/>
            <a:ext cx="5854700" cy="4391025"/>
          </a:xfrm>
          <a:ln w="12700" cap="flat">
            <a:solidFill>
              <a:schemeClr val="tx1"/>
            </a:solidFill>
          </a:ln>
        </p:spPr>
      </p:sp>
    </p:spTree>
    <p:extLst>
      <p:ext uri="{BB962C8B-B14F-4D97-AF65-F5344CB8AC3E}">
        <p14:creationId xmlns:p14="http://schemas.microsoft.com/office/powerpoint/2010/main" xmlns="" val="203446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1333BF-1FD2-49CA-9EC3-1310B127BD8B}" type="slidenum">
              <a:rPr lang="en-US" altLang="en-US">
                <a:solidFill>
                  <a:srgbClr val="000000"/>
                </a:solidFill>
              </a:rPr>
              <a:pPr eaLnBrk="1" hangingPunct="1"/>
              <a:t>178</a:t>
            </a:fld>
            <a:endParaRPr lang="en-US" altLang="en-US">
              <a:solidFill>
                <a:srgbClr val="000000"/>
              </a:solidFill>
            </a:endParaRPr>
          </a:p>
        </p:txBody>
      </p:sp>
      <p:sp>
        <p:nvSpPr>
          <p:cNvPr id="102403" name="Rectangle 2"/>
          <p:cNvSpPr>
            <a:spLocks noGrp="1" noRot="1" noChangeAspect="1" noChangeArrowheads="1" noTextEdit="1"/>
          </p:cNvSpPr>
          <p:nvPr>
            <p:ph type="sldImg"/>
          </p:nvPr>
        </p:nvSpPr>
        <p:spPr>
          <a:xfrm>
            <a:off x="449263" y="173038"/>
            <a:ext cx="5911850" cy="4433887"/>
          </a:xfrm>
          <a:ln w="12700" cap="flat">
            <a:solidFill>
              <a:schemeClr val="tx1"/>
            </a:solidFill>
          </a:ln>
        </p:spPr>
      </p:sp>
      <p:sp>
        <p:nvSpPr>
          <p:cNvPr id="102404" name="Rectangle 3"/>
          <p:cNvSpPr>
            <a:spLocks noGrp="1" noChangeArrowheads="1"/>
          </p:cNvSpPr>
          <p:nvPr>
            <p:ph type="body" idx="1"/>
          </p:nvPr>
        </p:nvSpPr>
        <p:spPr>
          <a:xfrm>
            <a:off x="400050" y="4683125"/>
            <a:ext cx="5983288" cy="37957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8272" tIns="44137" rIns="88272" bIns="44137"/>
          <a:lstStyle/>
          <a:p>
            <a:pPr defTabSz="390525" eaLnBrk="1" hangingPunct="1">
              <a:spcBef>
                <a:spcPct val="0"/>
              </a:spcBef>
              <a:tabLst>
                <a:tab pos="452438" algn="l"/>
              </a:tabLst>
            </a:pPr>
            <a:r>
              <a:rPr lang="en-US" altLang="en-US" smtClean="0"/>
              <a:t>Using a Subquery</a:t>
            </a:r>
          </a:p>
          <a:p>
            <a:pPr marL="114300" lvl="1" defTabSz="390525" eaLnBrk="1" hangingPunct="1">
              <a:spcBef>
                <a:spcPct val="0"/>
              </a:spcBef>
              <a:tabLst>
                <a:tab pos="452438" algn="l"/>
              </a:tabLst>
            </a:pPr>
            <a:r>
              <a:rPr lang="en-US" altLang="en-US" smtClean="0"/>
              <a:t>In the example in the slide, the </a:t>
            </a:r>
            <a:r>
              <a:rPr lang="en-US" altLang="en-US" smtClean="0">
                <a:solidFill>
                  <a:srgbClr val="FC0128"/>
                </a:solidFill>
              </a:rPr>
              <a:t>inner query r</a:t>
            </a:r>
            <a:r>
              <a:rPr lang="en-US" altLang="en-US" smtClean="0"/>
              <a:t>eturns the salary of the employee with employee number 149. The </a:t>
            </a:r>
            <a:r>
              <a:rPr lang="en-US" altLang="en-US" smtClean="0">
                <a:solidFill>
                  <a:srgbClr val="FC0128"/>
                </a:solidFill>
              </a:rPr>
              <a:t>outer query </a:t>
            </a:r>
            <a:r>
              <a:rPr lang="en-US" altLang="en-US" smtClean="0"/>
              <a:t>uses the result of the inner query to display the names of all the employees who earn more than this amount.</a:t>
            </a:r>
          </a:p>
          <a:p>
            <a:pPr marL="114300" lvl="1" defTabSz="390525" eaLnBrk="1" hangingPunct="1">
              <a:spcBef>
                <a:spcPct val="0"/>
              </a:spcBef>
              <a:tabLst>
                <a:tab pos="452438" algn="l"/>
              </a:tabLst>
            </a:pPr>
            <a:r>
              <a:rPr lang="en-US" altLang="en-US" b="1" smtClean="0"/>
              <a:t>Example</a:t>
            </a:r>
          </a:p>
          <a:p>
            <a:pPr marL="114300" lvl="1" defTabSz="390525" eaLnBrk="1" hangingPunct="1">
              <a:tabLst>
                <a:tab pos="452438" algn="l"/>
              </a:tabLst>
            </a:pPr>
            <a:r>
              <a:rPr lang="en-US" altLang="en-US" smtClean="0"/>
              <a:t>Display the names of all employees who earn less than the average salary in the company.</a:t>
            </a:r>
          </a:p>
          <a:p>
            <a:pPr marL="114300" lvl="1" defTabSz="390525" eaLnBrk="1" hangingPunct="1">
              <a:tabLst>
                <a:tab pos="452438" algn="l"/>
              </a:tabLst>
            </a:pPr>
            <a:r>
              <a:rPr lang="en-US" altLang="en-US" smtClean="0">
                <a:latin typeface="Courier New" panose="02070309020205020404" pitchFamily="49" charset="0"/>
              </a:rPr>
              <a:t>   SELECT last_name, job_id, 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p>
          <a:p>
            <a:pPr marL="114300" lvl="1" defTabSz="390525" eaLnBrk="1" hangingPunct="1">
              <a:spcBef>
                <a:spcPct val="0"/>
              </a:spcBef>
              <a:tabLst>
                <a:tab pos="452438" algn="l"/>
              </a:tabLst>
            </a:pPr>
            <a:r>
              <a:rPr lang="en-US" altLang="en-US" smtClean="0">
                <a:latin typeface="Courier New" panose="02070309020205020404" pitchFamily="49" charset="0"/>
              </a:rPr>
              <a:t>   WHERE  salary &lt; (SELECT AVG(salary)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endParaRPr lang="en-US" altLang="en-US" smtClean="0"/>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r>
              <a:rPr lang="en-US" altLang="en-US" smtClean="0">
                <a:solidFill>
                  <a:srgbClr val="0000FF"/>
                </a:solidFill>
              </a:rPr>
              <a:t>Instructor Note</a:t>
            </a:r>
          </a:p>
          <a:p>
            <a:pPr marL="114300" lvl="1" defTabSz="390525" eaLnBrk="1" hangingPunct="1">
              <a:tabLst>
                <a:tab pos="452438" algn="l"/>
              </a:tabLst>
            </a:pPr>
            <a:r>
              <a:rPr lang="en-US" altLang="en-US" smtClean="0">
                <a:solidFill>
                  <a:srgbClr val="0000FF"/>
                </a:solidFill>
              </a:rPr>
              <a:t>You can skip this slide if the students are already familiar with these concepts.</a:t>
            </a:r>
          </a:p>
        </p:txBody>
      </p:sp>
    </p:spTree>
    <p:extLst>
      <p:ext uri="{BB962C8B-B14F-4D97-AF65-F5344CB8AC3E}">
        <p14:creationId xmlns:p14="http://schemas.microsoft.com/office/powerpoint/2010/main" xmlns="" val="54970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C18B35-BDEE-4109-9399-22605A8FD3BA}" type="slidenum">
              <a:rPr lang="en-US" altLang="en-US">
                <a:solidFill>
                  <a:srgbClr val="000000"/>
                </a:solidFill>
              </a:rPr>
              <a:pPr eaLnBrk="1" hangingPunct="1"/>
              <a:t>179</a:t>
            </a:fld>
            <a:endParaRPr lang="en-US" altLang="en-US">
              <a:solidFill>
                <a:srgbClr val="000000"/>
              </a:solidFill>
            </a:endParaRPr>
          </a:p>
        </p:txBody>
      </p:sp>
      <p:sp>
        <p:nvSpPr>
          <p:cNvPr id="103427" name="Rectangle 2"/>
          <p:cNvSpPr>
            <a:spLocks noGrp="1" noRot="1" noChangeAspect="1" noChangeArrowheads="1" noTextEdit="1"/>
          </p:cNvSpPr>
          <p:nvPr>
            <p:ph type="sldImg"/>
          </p:nvPr>
        </p:nvSpPr>
        <p:spPr>
          <a:xfrm>
            <a:off x="449263" y="173038"/>
            <a:ext cx="5911850" cy="4433887"/>
          </a:xfrm>
          <a:ln w="12700" cap="flat">
            <a:solidFill>
              <a:schemeClr val="tx1"/>
            </a:solidFill>
          </a:ln>
        </p:spPr>
      </p:sp>
      <p:sp>
        <p:nvSpPr>
          <p:cNvPr id="103428" name="Rectangle 3"/>
          <p:cNvSpPr>
            <a:spLocks noGrp="1" noChangeArrowheads="1"/>
          </p:cNvSpPr>
          <p:nvPr>
            <p:ph type="body" idx="1"/>
          </p:nvPr>
        </p:nvSpPr>
        <p:spPr>
          <a:xfrm>
            <a:off x="400050" y="4683125"/>
            <a:ext cx="5983288" cy="37957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8272" tIns="44137" rIns="88272" bIns="44137"/>
          <a:lstStyle/>
          <a:p>
            <a:pPr defTabSz="390525" eaLnBrk="1" hangingPunct="1">
              <a:spcBef>
                <a:spcPct val="0"/>
              </a:spcBef>
              <a:tabLst>
                <a:tab pos="452438" algn="l"/>
              </a:tabLst>
            </a:pPr>
            <a:r>
              <a:rPr lang="en-US" altLang="en-US" smtClean="0"/>
              <a:t>Using a Subquery</a:t>
            </a:r>
          </a:p>
          <a:p>
            <a:pPr marL="114300" lvl="1" defTabSz="390525" eaLnBrk="1" hangingPunct="1">
              <a:spcBef>
                <a:spcPct val="0"/>
              </a:spcBef>
              <a:tabLst>
                <a:tab pos="452438" algn="l"/>
              </a:tabLst>
            </a:pPr>
            <a:r>
              <a:rPr lang="en-US" altLang="en-US" smtClean="0"/>
              <a:t>In the example in the slide, the </a:t>
            </a:r>
            <a:r>
              <a:rPr lang="en-US" altLang="en-US" smtClean="0">
                <a:solidFill>
                  <a:srgbClr val="FC0128"/>
                </a:solidFill>
              </a:rPr>
              <a:t>inner query r</a:t>
            </a:r>
            <a:r>
              <a:rPr lang="en-US" altLang="en-US" smtClean="0"/>
              <a:t>eturns the salary of the employee with employee number 149. The </a:t>
            </a:r>
            <a:r>
              <a:rPr lang="en-US" altLang="en-US" smtClean="0">
                <a:solidFill>
                  <a:srgbClr val="FC0128"/>
                </a:solidFill>
              </a:rPr>
              <a:t>outer query </a:t>
            </a:r>
            <a:r>
              <a:rPr lang="en-US" altLang="en-US" smtClean="0"/>
              <a:t>uses the result of the inner query to display the names of all the employees who earn more than this amount.</a:t>
            </a:r>
          </a:p>
          <a:p>
            <a:pPr marL="114300" lvl="1" defTabSz="390525" eaLnBrk="1" hangingPunct="1">
              <a:spcBef>
                <a:spcPct val="0"/>
              </a:spcBef>
              <a:tabLst>
                <a:tab pos="452438" algn="l"/>
              </a:tabLst>
            </a:pPr>
            <a:r>
              <a:rPr lang="en-US" altLang="en-US" b="1" smtClean="0"/>
              <a:t>Example</a:t>
            </a:r>
          </a:p>
          <a:p>
            <a:pPr marL="114300" lvl="1" defTabSz="390525" eaLnBrk="1" hangingPunct="1">
              <a:tabLst>
                <a:tab pos="452438" algn="l"/>
              </a:tabLst>
            </a:pPr>
            <a:r>
              <a:rPr lang="en-US" altLang="en-US" smtClean="0"/>
              <a:t>Display the names of all employees who earn less than the average salary in the company.</a:t>
            </a:r>
          </a:p>
          <a:p>
            <a:pPr marL="114300" lvl="1" defTabSz="390525" eaLnBrk="1" hangingPunct="1">
              <a:tabLst>
                <a:tab pos="452438" algn="l"/>
              </a:tabLst>
            </a:pPr>
            <a:r>
              <a:rPr lang="en-US" altLang="en-US" smtClean="0">
                <a:latin typeface="Courier New" panose="02070309020205020404" pitchFamily="49" charset="0"/>
              </a:rPr>
              <a:t>   SELECT last_name, job_id, 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p>
          <a:p>
            <a:pPr marL="114300" lvl="1" defTabSz="390525" eaLnBrk="1" hangingPunct="1">
              <a:spcBef>
                <a:spcPct val="0"/>
              </a:spcBef>
              <a:tabLst>
                <a:tab pos="452438" algn="l"/>
              </a:tabLst>
            </a:pPr>
            <a:r>
              <a:rPr lang="en-US" altLang="en-US" smtClean="0">
                <a:latin typeface="Courier New" panose="02070309020205020404" pitchFamily="49" charset="0"/>
              </a:rPr>
              <a:t>   WHERE  salary &lt; (SELECT AVG(salary)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endParaRPr lang="en-US" altLang="en-US" smtClean="0"/>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r>
              <a:rPr lang="en-US" altLang="en-US" smtClean="0">
                <a:solidFill>
                  <a:srgbClr val="0000FF"/>
                </a:solidFill>
              </a:rPr>
              <a:t>Instructor Note</a:t>
            </a:r>
          </a:p>
          <a:p>
            <a:pPr marL="114300" lvl="1" defTabSz="390525" eaLnBrk="1" hangingPunct="1">
              <a:tabLst>
                <a:tab pos="452438" algn="l"/>
              </a:tabLst>
            </a:pPr>
            <a:r>
              <a:rPr lang="en-US" altLang="en-US" smtClean="0">
                <a:solidFill>
                  <a:srgbClr val="0000FF"/>
                </a:solidFill>
              </a:rPr>
              <a:t>You can skip this slide if the students are already familiar with these concepts.</a:t>
            </a:r>
          </a:p>
        </p:txBody>
      </p:sp>
    </p:spTree>
    <p:extLst>
      <p:ext uri="{BB962C8B-B14F-4D97-AF65-F5344CB8AC3E}">
        <p14:creationId xmlns:p14="http://schemas.microsoft.com/office/powerpoint/2010/main" xmlns="" val="3387475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5A4105-26FC-468F-986D-211A07BE7348}" type="slidenum">
              <a:rPr lang="en-US" altLang="en-US">
                <a:solidFill>
                  <a:srgbClr val="000000"/>
                </a:solidFill>
              </a:rPr>
              <a:pPr eaLnBrk="1" hangingPunct="1"/>
              <a:t>180</a:t>
            </a:fld>
            <a:endParaRPr lang="en-US" altLang="en-US">
              <a:solidFill>
                <a:srgbClr val="000000"/>
              </a:solidFill>
            </a:endParaRPr>
          </a:p>
        </p:txBody>
      </p:sp>
      <p:sp>
        <p:nvSpPr>
          <p:cNvPr id="104451" name="Rectangle 2"/>
          <p:cNvSpPr>
            <a:spLocks noGrp="1" noRot="1" noChangeAspect="1" noChangeArrowheads="1" noTextEdit="1"/>
          </p:cNvSpPr>
          <p:nvPr>
            <p:ph type="sldImg"/>
          </p:nvPr>
        </p:nvSpPr>
        <p:spPr>
          <a:xfrm>
            <a:off x="449263" y="173038"/>
            <a:ext cx="5911850" cy="4433887"/>
          </a:xfrm>
          <a:ln w="12700" cap="flat">
            <a:solidFill>
              <a:schemeClr val="tx1"/>
            </a:solidFill>
          </a:ln>
        </p:spPr>
      </p:sp>
      <p:sp>
        <p:nvSpPr>
          <p:cNvPr id="104452" name="Rectangle 3"/>
          <p:cNvSpPr>
            <a:spLocks noGrp="1" noChangeArrowheads="1"/>
          </p:cNvSpPr>
          <p:nvPr>
            <p:ph type="body" idx="1"/>
          </p:nvPr>
        </p:nvSpPr>
        <p:spPr>
          <a:xfrm>
            <a:off x="400050" y="4683125"/>
            <a:ext cx="5983288" cy="37957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8272" tIns="44137" rIns="88272" bIns="44137"/>
          <a:lstStyle/>
          <a:p>
            <a:pPr defTabSz="390525" eaLnBrk="1" hangingPunct="1">
              <a:spcBef>
                <a:spcPct val="0"/>
              </a:spcBef>
              <a:tabLst>
                <a:tab pos="452438" algn="l"/>
              </a:tabLst>
            </a:pPr>
            <a:r>
              <a:rPr lang="en-US" altLang="en-US" smtClean="0"/>
              <a:t>Using a Subquery</a:t>
            </a:r>
          </a:p>
          <a:p>
            <a:pPr marL="114300" lvl="1" defTabSz="390525" eaLnBrk="1" hangingPunct="1">
              <a:spcBef>
                <a:spcPct val="0"/>
              </a:spcBef>
              <a:tabLst>
                <a:tab pos="452438" algn="l"/>
              </a:tabLst>
            </a:pPr>
            <a:r>
              <a:rPr lang="en-US" altLang="en-US" smtClean="0"/>
              <a:t>In the example in the slide, the </a:t>
            </a:r>
            <a:r>
              <a:rPr lang="en-US" altLang="en-US" smtClean="0">
                <a:solidFill>
                  <a:srgbClr val="FC0128"/>
                </a:solidFill>
              </a:rPr>
              <a:t>inner query r</a:t>
            </a:r>
            <a:r>
              <a:rPr lang="en-US" altLang="en-US" smtClean="0"/>
              <a:t>eturns the salary of the employee with employee number 149. The </a:t>
            </a:r>
            <a:r>
              <a:rPr lang="en-US" altLang="en-US" smtClean="0">
                <a:solidFill>
                  <a:srgbClr val="FC0128"/>
                </a:solidFill>
              </a:rPr>
              <a:t>outer query </a:t>
            </a:r>
            <a:r>
              <a:rPr lang="en-US" altLang="en-US" smtClean="0"/>
              <a:t>uses the result of the inner query to display the names of all the employees who earn more than this amount.</a:t>
            </a:r>
          </a:p>
          <a:p>
            <a:pPr marL="114300" lvl="1" defTabSz="390525" eaLnBrk="1" hangingPunct="1">
              <a:spcBef>
                <a:spcPct val="0"/>
              </a:spcBef>
              <a:tabLst>
                <a:tab pos="452438" algn="l"/>
              </a:tabLst>
            </a:pPr>
            <a:r>
              <a:rPr lang="en-US" altLang="en-US" b="1" smtClean="0"/>
              <a:t>Example</a:t>
            </a:r>
          </a:p>
          <a:p>
            <a:pPr marL="114300" lvl="1" defTabSz="390525" eaLnBrk="1" hangingPunct="1">
              <a:tabLst>
                <a:tab pos="452438" algn="l"/>
              </a:tabLst>
            </a:pPr>
            <a:r>
              <a:rPr lang="en-US" altLang="en-US" smtClean="0"/>
              <a:t>Display the names of all employees who earn less than the average salary in the company.</a:t>
            </a:r>
          </a:p>
          <a:p>
            <a:pPr marL="114300" lvl="1" defTabSz="390525" eaLnBrk="1" hangingPunct="1">
              <a:tabLst>
                <a:tab pos="452438" algn="l"/>
              </a:tabLst>
            </a:pPr>
            <a:r>
              <a:rPr lang="en-US" altLang="en-US" smtClean="0">
                <a:latin typeface="Courier New" panose="02070309020205020404" pitchFamily="49" charset="0"/>
              </a:rPr>
              <a:t>   SELECT last_name, job_id, 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p>
          <a:p>
            <a:pPr marL="114300" lvl="1" defTabSz="390525" eaLnBrk="1" hangingPunct="1">
              <a:spcBef>
                <a:spcPct val="0"/>
              </a:spcBef>
              <a:tabLst>
                <a:tab pos="452438" algn="l"/>
              </a:tabLst>
            </a:pPr>
            <a:r>
              <a:rPr lang="en-US" altLang="en-US" smtClean="0">
                <a:latin typeface="Courier New" panose="02070309020205020404" pitchFamily="49" charset="0"/>
              </a:rPr>
              <a:t>   WHERE  salary &lt; (SELECT AVG(salary)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endParaRPr lang="en-US" altLang="en-US" smtClean="0"/>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r>
              <a:rPr lang="en-US" altLang="en-US" smtClean="0">
                <a:solidFill>
                  <a:srgbClr val="0000FF"/>
                </a:solidFill>
              </a:rPr>
              <a:t>Instructor Note</a:t>
            </a:r>
          </a:p>
          <a:p>
            <a:pPr marL="114300" lvl="1" defTabSz="390525" eaLnBrk="1" hangingPunct="1">
              <a:tabLst>
                <a:tab pos="452438" algn="l"/>
              </a:tabLst>
            </a:pPr>
            <a:r>
              <a:rPr lang="en-US" altLang="en-US" smtClean="0">
                <a:solidFill>
                  <a:srgbClr val="0000FF"/>
                </a:solidFill>
              </a:rPr>
              <a:t>You can skip this slide if the students are already familiar with these concepts.</a:t>
            </a:r>
          </a:p>
        </p:txBody>
      </p:sp>
    </p:spTree>
    <p:extLst>
      <p:ext uri="{BB962C8B-B14F-4D97-AF65-F5344CB8AC3E}">
        <p14:creationId xmlns:p14="http://schemas.microsoft.com/office/powerpoint/2010/main" xmlns="" val="391732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27EB04-281E-410B-82C9-7A77AC1C609D}" type="slidenum">
              <a:rPr lang="en-US" altLang="en-US">
                <a:solidFill>
                  <a:srgbClr val="000000"/>
                </a:solidFill>
              </a:rPr>
              <a:pPr eaLnBrk="1" hangingPunct="1"/>
              <a:t>181</a:t>
            </a:fld>
            <a:endParaRPr lang="en-US" altLang="en-US">
              <a:solidFill>
                <a:srgbClr val="000000"/>
              </a:solidFill>
            </a:endParaRPr>
          </a:p>
        </p:txBody>
      </p:sp>
      <p:sp>
        <p:nvSpPr>
          <p:cNvPr id="105475" name="Rectangle 2"/>
          <p:cNvSpPr>
            <a:spLocks noGrp="1" noRot="1" noChangeAspect="1" noChangeArrowheads="1" noTextEdit="1"/>
          </p:cNvSpPr>
          <p:nvPr>
            <p:ph type="sldImg"/>
          </p:nvPr>
        </p:nvSpPr>
        <p:spPr>
          <a:xfrm>
            <a:off x="449263" y="173038"/>
            <a:ext cx="5911850" cy="4433887"/>
          </a:xfrm>
          <a:ln w="12700" cap="flat">
            <a:solidFill>
              <a:schemeClr val="tx1"/>
            </a:solidFill>
          </a:ln>
        </p:spPr>
      </p:sp>
      <p:sp>
        <p:nvSpPr>
          <p:cNvPr id="105476" name="Rectangle 3"/>
          <p:cNvSpPr>
            <a:spLocks noGrp="1" noChangeArrowheads="1"/>
          </p:cNvSpPr>
          <p:nvPr>
            <p:ph type="body" idx="1"/>
          </p:nvPr>
        </p:nvSpPr>
        <p:spPr>
          <a:xfrm>
            <a:off x="400050" y="4683125"/>
            <a:ext cx="5983288" cy="37957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8272" tIns="44137" rIns="88272" bIns="44137"/>
          <a:lstStyle/>
          <a:p>
            <a:pPr defTabSz="390525" eaLnBrk="1" hangingPunct="1">
              <a:spcBef>
                <a:spcPct val="0"/>
              </a:spcBef>
              <a:tabLst>
                <a:tab pos="452438" algn="l"/>
              </a:tabLst>
            </a:pPr>
            <a:r>
              <a:rPr lang="en-US" altLang="en-US" smtClean="0"/>
              <a:t>Using a Subquery</a:t>
            </a:r>
          </a:p>
          <a:p>
            <a:pPr marL="114300" lvl="1" defTabSz="390525" eaLnBrk="1" hangingPunct="1">
              <a:spcBef>
                <a:spcPct val="0"/>
              </a:spcBef>
              <a:tabLst>
                <a:tab pos="452438" algn="l"/>
              </a:tabLst>
            </a:pPr>
            <a:r>
              <a:rPr lang="en-US" altLang="en-US" smtClean="0"/>
              <a:t>In the example in the slide, the </a:t>
            </a:r>
            <a:r>
              <a:rPr lang="en-US" altLang="en-US" smtClean="0">
                <a:solidFill>
                  <a:srgbClr val="FC0128"/>
                </a:solidFill>
              </a:rPr>
              <a:t>inner query r</a:t>
            </a:r>
            <a:r>
              <a:rPr lang="en-US" altLang="en-US" smtClean="0"/>
              <a:t>eturns the salary of the employee with employee number 149. The </a:t>
            </a:r>
            <a:r>
              <a:rPr lang="en-US" altLang="en-US" smtClean="0">
                <a:solidFill>
                  <a:srgbClr val="FC0128"/>
                </a:solidFill>
              </a:rPr>
              <a:t>outer query </a:t>
            </a:r>
            <a:r>
              <a:rPr lang="en-US" altLang="en-US" smtClean="0"/>
              <a:t>uses the result of the inner query to display the names of all the employees who earn more than this amount.</a:t>
            </a:r>
          </a:p>
          <a:p>
            <a:pPr marL="114300" lvl="1" defTabSz="390525" eaLnBrk="1" hangingPunct="1">
              <a:spcBef>
                <a:spcPct val="0"/>
              </a:spcBef>
              <a:tabLst>
                <a:tab pos="452438" algn="l"/>
              </a:tabLst>
            </a:pPr>
            <a:r>
              <a:rPr lang="en-US" altLang="en-US" b="1" smtClean="0"/>
              <a:t>Example</a:t>
            </a:r>
          </a:p>
          <a:p>
            <a:pPr marL="114300" lvl="1" defTabSz="390525" eaLnBrk="1" hangingPunct="1">
              <a:tabLst>
                <a:tab pos="452438" algn="l"/>
              </a:tabLst>
            </a:pPr>
            <a:r>
              <a:rPr lang="en-US" altLang="en-US" smtClean="0"/>
              <a:t>Display the names of all employees who earn less than the average salary in the company.</a:t>
            </a:r>
          </a:p>
          <a:p>
            <a:pPr marL="114300" lvl="1" defTabSz="390525" eaLnBrk="1" hangingPunct="1">
              <a:tabLst>
                <a:tab pos="452438" algn="l"/>
              </a:tabLst>
            </a:pPr>
            <a:r>
              <a:rPr lang="en-US" altLang="en-US" smtClean="0">
                <a:latin typeface="Courier New" panose="02070309020205020404" pitchFamily="49" charset="0"/>
              </a:rPr>
              <a:t>   SELECT last_name, job_id, 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p>
          <a:p>
            <a:pPr marL="114300" lvl="1" defTabSz="390525" eaLnBrk="1" hangingPunct="1">
              <a:spcBef>
                <a:spcPct val="0"/>
              </a:spcBef>
              <a:tabLst>
                <a:tab pos="452438" algn="l"/>
              </a:tabLst>
            </a:pPr>
            <a:r>
              <a:rPr lang="en-US" altLang="en-US" smtClean="0">
                <a:latin typeface="Courier New" panose="02070309020205020404" pitchFamily="49" charset="0"/>
              </a:rPr>
              <a:t>   WHERE  salary &lt; (SELECT AVG(salary)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endParaRPr lang="en-US" altLang="en-US" smtClean="0"/>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r>
              <a:rPr lang="en-US" altLang="en-US" smtClean="0">
                <a:solidFill>
                  <a:srgbClr val="0000FF"/>
                </a:solidFill>
              </a:rPr>
              <a:t>Instructor Note</a:t>
            </a:r>
          </a:p>
          <a:p>
            <a:pPr marL="114300" lvl="1" defTabSz="390525" eaLnBrk="1" hangingPunct="1">
              <a:tabLst>
                <a:tab pos="452438" algn="l"/>
              </a:tabLst>
            </a:pPr>
            <a:r>
              <a:rPr lang="en-US" altLang="en-US" smtClean="0">
                <a:solidFill>
                  <a:srgbClr val="0000FF"/>
                </a:solidFill>
              </a:rPr>
              <a:t>You can skip this slide if the students are already familiar with these concepts.</a:t>
            </a:r>
          </a:p>
        </p:txBody>
      </p:sp>
    </p:spTree>
    <p:extLst>
      <p:ext uri="{BB962C8B-B14F-4D97-AF65-F5344CB8AC3E}">
        <p14:creationId xmlns:p14="http://schemas.microsoft.com/office/powerpoint/2010/main" xmlns="" val="3195934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814446-16C8-4BEE-8C88-A1F3141F13A0}" type="slidenum">
              <a:rPr lang="en-US" altLang="en-US">
                <a:solidFill>
                  <a:srgbClr val="000000"/>
                </a:solidFill>
              </a:rPr>
              <a:pPr eaLnBrk="1" hangingPunct="1"/>
              <a:t>182</a:t>
            </a:fld>
            <a:endParaRPr lang="en-US" altLang="en-US">
              <a:solidFill>
                <a:srgbClr val="000000"/>
              </a:solidFill>
            </a:endParaRPr>
          </a:p>
        </p:txBody>
      </p:sp>
      <p:sp>
        <p:nvSpPr>
          <p:cNvPr id="106499" name="Rectangle 2"/>
          <p:cNvSpPr>
            <a:spLocks noGrp="1" noRot="1" noChangeAspect="1" noChangeArrowheads="1" noTextEdit="1"/>
          </p:cNvSpPr>
          <p:nvPr>
            <p:ph type="sldImg"/>
          </p:nvPr>
        </p:nvSpPr>
        <p:spPr>
          <a:xfrm>
            <a:off x="449263" y="173038"/>
            <a:ext cx="5911850" cy="4433887"/>
          </a:xfrm>
          <a:ln w="12700" cap="flat">
            <a:solidFill>
              <a:schemeClr val="tx1"/>
            </a:solidFill>
          </a:ln>
        </p:spPr>
      </p:sp>
      <p:sp>
        <p:nvSpPr>
          <p:cNvPr id="106500" name="Rectangle 3"/>
          <p:cNvSpPr>
            <a:spLocks noGrp="1" noChangeArrowheads="1"/>
          </p:cNvSpPr>
          <p:nvPr>
            <p:ph type="body" idx="1"/>
          </p:nvPr>
        </p:nvSpPr>
        <p:spPr>
          <a:xfrm>
            <a:off x="400050" y="4683125"/>
            <a:ext cx="5983288" cy="37957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8272" tIns="44137" rIns="88272" bIns="44137"/>
          <a:lstStyle/>
          <a:p>
            <a:pPr defTabSz="390525" eaLnBrk="1" hangingPunct="1">
              <a:spcBef>
                <a:spcPct val="0"/>
              </a:spcBef>
              <a:tabLst>
                <a:tab pos="452438" algn="l"/>
              </a:tabLst>
            </a:pPr>
            <a:r>
              <a:rPr lang="en-US" altLang="en-US" smtClean="0"/>
              <a:t>Using a Subquery</a:t>
            </a:r>
          </a:p>
          <a:p>
            <a:pPr marL="114300" lvl="1" defTabSz="390525" eaLnBrk="1" hangingPunct="1">
              <a:spcBef>
                <a:spcPct val="0"/>
              </a:spcBef>
              <a:tabLst>
                <a:tab pos="452438" algn="l"/>
              </a:tabLst>
            </a:pPr>
            <a:r>
              <a:rPr lang="en-US" altLang="en-US" smtClean="0"/>
              <a:t>In the example in the slide, the </a:t>
            </a:r>
            <a:r>
              <a:rPr lang="en-US" altLang="en-US" smtClean="0">
                <a:solidFill>
                  <a:srgbClr val="FC0128"/>
                </a:solidFill>
              </a:rPr>
              <a:t>inner query r</a:t>
            </a:r>
            <a:r>
              <a:rPr lang="en-US" altLang="en-US" smtClean="0"/>
              <a:t>eturns the salary of the employee with employee number 149. The </a:t>
            </a:r>
            <a:r>
              <a:rPr lang="en-US" altLang="en-US" smtClean="0">
                <a:solidFill>
                  <a:srgbClr val="FC0128"/>
                </a:solidFill>
              </a:rPr>
              <a:t>outer query </a:t>
            </a:r>
            <a:r>
              <a:rPr lang="en-US" altLang="en-US" smtClean="0"/>
              <a:t>uses the result of the inner query to display the names of all the employees who earn more than this amount.</a:t>
            </a:r>
          </a:p>
          <a:p>
            <a:pPr marL="114300" lvl="1" defTabSz="390525" eaLnBrk="1" hangingPunct="1">
              <a:spcBef>
                <a:spcPct val="0"/>
              </a:spcBef>
              <a:tabLst>
                <a:tab pos="452438" algn="l"/>
              </a:tabLst>
            </a:pPr>
            <a:r>
              <a:rPr lang="en-US" altLang="en-US" b="1" smtClean="0"/>
              <a:t>Example</a:t>
            </a:r>
          </a:p>
          <a:p>
            <a:pPr marL="114300" lvl="1" defTabSz="390525" eaLnBrk="1" hangingPunct="1">
              <a:tabLst>
                <a:tab pos="452438" algn="l"/>
              </a:tabLst>
            </a:pPr>
            <a:r>
              <a:rPr lang="en-US" altLang="en-US" smtClean="0"/>
              <a:t>Display the names of all employees who earn less than the average salary in the company.</a:t>
            </a:r>
          </a:p>
          <a:p>
            <a:pPr marL="114300" lvl="1" defTabSz="390525" eaLnBrk="1" hangingPunct="1">
              <a:tabLst>
                <a:tab pos="452438" algn="l"/>
              </a:tabLst>
            </a:pPr>
            <a:r>
              <a:rPr lang="en-US" altLang="en-US" smtClean="0">
                <a:latin typeface="Courier New" panose="02070309020205020404" pitchFamily="49" charset="0"/>
              </a:rPr>
              <a:t>   SELECT last_name, job_id, 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p>
          <a:p>
            <a:pPr marL="114300" lvl="1" defTabSz="390525" eaLnBrk="1" hangingPunct="1">
              <a:spcBef>
                <a:spcPct val="0"/>
              </a:spcBef>
              <a:tabLst>
                <a:tab pos="452438" algn="l"/>
              </a:tabLst>
            </a:pPr>
            <a:r>
              <a:rPr lang="en-US" altLang="en-US" smtClean="0">
                <a:latin typeface="Courier New" panose="02070309020205020404" pitchFamily="49" charset="0"/>
              </a:rPr>
              <a:t>   WHERE  salary &lt; (SELECT AVG(salary)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endParaRPr lang="en-US" altLang="en-US" smtClean="0"/>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r>
              <a:rPr lang="en-US" altLang="en-US" smtClean="0">
                <a:solidFill>
                  <a:srgbClr val="0000FF"/>
                </a:solidFill>
              </a:rPr>
              <a:t>Instructor Note</a:t>
            </a:r>
          </a:p>
          <a:p>
            <a:pPr marL="114300" lvl="1" defTabSz="390525" eaLnBrk="1" hangingPunct="1">
              <a:tabLst>
                <a:tab pos="452438" algn="l"/>
              </a:tabLst>
            </a:pPr>
            <a:r>
              <a:rPr lang="en-US" altLang="en-US" smtClean="0">
                <a:solidFill>
                  <a:srgbClr val="0000FF"/>
                </a:solidFill>
              </a:rPr>
              <a:t>You can skip this slide if the students are already familiar with these concepts.</a:t>
            </a:r>
          </a:p>
        </p:txBody>
      </p:sp>
    </p:spTree>
    <p:extLst>
      <p:ext uri="{BB962C8B-B14F-4D97-AF65-F5344CB8AC3E}">
        <p14:creationId xmlns:p14="http://schemas.microsoft.com/office/powerpoint/2010/main" xmlns="" val="2317846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954D7-EFFF-4182-9AC5-A62FBDA8C900}" type="slidenum">
              <a:rPr lang="en-US" altLang="en-US">
                <a:solidFill>
                  <a:srgbClr val="000000"/>
                </a:solidFill>
              </a:rPr>
              <a:pPr eaLnBrk="1" hangingPunct="1"/>
              <a:t>183</a:t>
            </a:fld>
            <a:endParaRPr lang="en-US" altLang="en-US">
              <a:solidFill>
                <a:srgbClr val="000000"/>
              </a:solidFill>
            </a:endParaRPr>
          </a:p>
        </p:txBody>
      </p:sp>
      <p:sp>
        <p:nvSpPr>
          <p:cNvPr id="107523" name="Rectangle 2"/>
          <p:cNvSpPr>
            <a:spLocks noGrp="1" noRot="1" noChangeAspect="1" noChangeArrowheads="1" noTextEdit="1"/>
          </p:cNvSpPr>
          <p:nvPr>
            <p:ph type="sldImg"/>
          </p:nvPr>
        </p:nvSpPr>
        <p:spPr>
          <a:xfrm>
            <a:off x="449263" y="173038"/>
            <a:ext cx="5911850" cy="4433887"/>
          </a:xfrm>
          <a:ln w="12700" cap="flat">
            <a:solidFill>
              <a:schemeClr val="tx1"/>
            </a:solidFill>
          </a:ln>
        </p:spPr>
      </p:sp>
      <p:sp>
        <p:nvSpPr>
          <p:cNvPr id="107524" name="Rectangle 3"/>
          <p:cNvSpPr>
            <a:spLocks noGrp="1" noChangeArrowheads="1"/>
          </p:cNvSpPr>
          <p:nvPr>
            <p:ph type="body" idx="1"/>
          </p:nvPr>
        </p:nvSpPr>
        <p:spPr>
          <a:xfrm>
            <a:off x="400050" y="4683125"/>
            <a:ext cx="5983288" cy="37957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8272" tIns="44137" rIns="88272" bIns="44137"/>
          <a:lstStyle/>
          <a:p>
            <a:pPr defTabSz="390525" eaLnBrk="1" hangingPunct="1">
              <a:spcBef>
                <a:spcPct val="0"/>
              </a:spcBef>
              <a:tabLst>
                <a:tab pos="452438" algn="l"/>
              </a:tabLst>
            </a:pPr>
            <a:r>
              <a:rPr lang="en-US" altLang="en-US" smtClean="0"/>
              <a:t>Using a Subquery</a:t>
            </a:r>
          </a:p>
          <a:p>
            <a:pPr marL="114300" lvl="1" defTabSz="390525" eaLnBrk="1" hangingPunct="1">
              <a:spcBef>
                <a:spcPct val="0"/>
              </a:spcBef>
              <a:tabLst>
                <a:tab pos="452438" algn="l"/>
              </a:tabLst>
            </a:pPr>
            <a:r>
              <a:rPr lang="en-US" altLang="en-US" smtClean="0"/>
              <a:t>In the example in the slide, the </a:t>
            </a:r>
            <a:r>
              <a:rPr lang="en-US" altLang="en-US" smtClean="0">
                <a:solidFill>
                  <a:srgbClr val="FC0128"/>
                </a:solidFill>
              </a:rPr>
              <a:t>inner query r</a:t>
            </a:r>
            <a:r>
              <a:rPr lang="en-US" altLang="en-US" smtClean="0"/>
              <a:t>eturns the salary of the employee with employee number 149. The </a:t>
            </a:r>
            <a:r>
              <a:rPr lang="en-US" altLang="en-US" smtClean="0">
                <a:solidFill>
                  <a:srgbClr val="FC0128"/>
                </a:solidFill>
              </a:rPr>
              <a:t>outer query </a:t>
            </a:r>
            <a:r>
              <a:rPr lang="en-US" altLang="en-US" smtClean="0"/>
              <a:t>uses the result of the inner query to display the names of all the employees who earn more than this amount.</a:t>
            </a:r>
          </a:p>
          <a:p>
            <a:pPr marL="114300" lvl="1" defTabSz="390525" eaLnBrk="1" hangingPunct="1">
              <a:spcBef>
                <a:spcPct val="0"/>
              </a:spcBef>
              <a:tabLst>
                <a:tab pos="452438" algn="l"/>
              </a:tabLst>
            </a:pPr>
            <a:r>
              <a:rPr lang="en-US" altLang="en-US" b="1" smtClean="0"/>
              <a:t>Example</a:t>
            </a:r>
          </a:p>
          <a:p>
            <a:pPr marL="114300" lvl="1" defTabSz="390525" eaLnBrk="1" hangingPunct="1">
              <a:tabLst>
                <a:tab pos="452438" algn="l"/>
              </a:tabLst>
            </a:pPr>
            <a:r>
              <a:rPr lang="en-US" altLang="en-US" smtClean="0"/>
              <a:t>Display the names of all employees who earn less than the average salary in the company.</a:t>
            </a:r>
          </a:p>
          <a:p>
            <a:pPr marL="114300" lvl="1" defTabSz="390525" eaLnBrk="1" hangingPunct="1">
              <a:tabLst>
                <a:tab pos="452438" algn="l"/>
              </a:tabLst>
            </a:pPr>
            <a:r>
              <a:rPr lang="en-US" altLang="en-US" smtClean="0">
                <a:latin typeface="Courier New" panose="02070309020205020404" pitchFamily="49" charset="0"/>
              </a:rPr>
              <a:t>   SELECT last_name, job_id, 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p>
          <a:p>
            <a:pPr marL="114300" lvl="1" defTabSz="390525" eaLnBrk="1" hangingPunct="1">
              <a:spcBef>
                <a:spcPct val="0"/>
              </a:spcBef>
              <a:tabLst>
                <a:tab pos="452438" algn="l"/>
              </a:tabLst>
            </a:pPr>
            <a:r>
              <a:rPr lang="en-US" altLang="en-US" smtClean="0">
                <a:latin typeface="Courier New" panose="02070309020205020404" pitchFamily="49" charset="0"/>
              </a:rPr>
              <a:t>   WHERE  salary &lt; (SELECT AVG(salary)</a:t>
            </a:r>
          </a:p>
          <a:p>
            <a:pPr marL="114300" lvl="1" defTabSz="390525" eaLnBrk="1" hangingPunct="1">
              <a:spcBef>
                <a:spcPct val="0"/>
              </a:spcBef>
              <a:tabLst>
                <a:tab pos="452438" algn="l"/>
              </a:tabLst>
            </a:pPr>
            <a:r>
              <a:rPr lang="en-US" altLang="en-US" smtClean="0">
                <a:latin typeface="Courier New" panose="02070309020205020404" pitchFamily="49" charset="0"/>
              </a:rPr>
              <a:t>                    FROM   employees);</a:t>
            </a:r>
            <a:endParaRPr lang="en-US" altLang="en-US" smtClean="0"/>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endParaRPr lang="en-US" altLang="en-US" smtClean="0">
              <a:solidFill>
                <a:srgbClr val="0000FF"/>
              </a:solidFill>
            </a:endParaRPr>
          </a:p>
          <a:p>
            <a:pPr defTabSz="390525" eaLnBrk="1" hangingPunct="1">
              <a:tabLst>
                <a:tab pos="452438" algn="l"/>
              </a:tabLst>
            </a:pPr>
            <a:r>
              <a:rPr lang="en-US" altLang="en-US" smtClean="0">
                <a:solidFill>
                  <a:srgbClr val="0000FF"/>
                </a:solidFill>
              </a:rPr>
              <a:t>Instructor Note</a:t>
            </a:r>
          </a:p>
          <a:p>
            <a:pPr marL="114300" lvl="1" defTabSz="390525" eaLnBrk="1" hangingPunct="1">
              <a:tabLst>
                <a:tab pos="452438" algn="l"/>
              </a:tabLst>
            </a:pPr>
            <a:r>
              <a:rPr lang="en-US" altLang="en-US" smtClean="0">
                <a:solidFill>
                  <a:srgbClr val="0000FF"/>
                </a:solidFill>
              </a:rPr>
              <a:t>You can skip this slide if the students are already familiar with these concepts.</a:t>
            </a:r>
          </a:p>
        </p:txBody>
      </p:sp>
    </p:spTree>
    <p:extLst>
      <p:ext uri="{BB962C8B-B14F-4D97-AF65-F5344CB8AC3E}">
        <p14:creationId xmlns:p14="http://schemas.microsoft.com/office/powerpoint/2010/main" xmlns="" val="321494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0D76FF-8A75-4042-8E66-6EE12486B349}"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D76FF-8A75-4042-8E66-6EE12486B349}"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D76FF-8A75-4042-8E66-6EE12486B349}"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E8E170C-81EB-4A8A-BD66-9855BE379DF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6444327D-6353-43D9-ABD6-360A7F7F8BB9}" type="slidenum">
              <a:rPr lang="en-US" altLang="en-US"/>
              <a:pPr/>
              <a:t>‹#›</a:t>
            </a:fld>
            <a:endParaRPr lang="en-US" altLang="en-US"/>
          </a:p>
        </p:txBody>
      </p:sp>
    </p:spTree>
    <p:extLst>
      <p:ext uri="{BB962C8B-B14F-4D97-AF65-F5344CB8AC3E}">
        <p14:creationId xmlns:p14="http://schemas.microsoft.com/office/powerpoint/2010/main" xmlns="" val="245155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D76FF-8A75-4042-8E66-6EE12486B349}"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D76FF-8A75-4042-8E66-6EE12486B349}"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0D76FF-8A75-4042-8E66-6EE12486B349}"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0D76FF-8A75-4042-8E66-6EE12486B349}" type="datetimeFigureOut">
              <a:rPr lang="en-US" smtClean="0"/>
              <a:pPr/>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D76FF-8A75-4042-8E66-6EE12486B349}" type="datetimeFigureOut">
              <a:rPr lang="en-US" smtClean="0"/>
              <a:pPr/>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D76FF-8A75-4042-8E66-6EE12486B349}" type="datetimeFigureOut">
              <a:rPr lang="en-US" smtClean="0"/>
              <a:pPr/>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D76FF-8A75-4042-8E66-6EE12486B349}"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D76FF-8A75-4042-8E66-6EE12486B349}"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FF82C-0E3F-4BAE-8274-8869178E08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D76FF-8A75-4042-8E66-6EE12486B349}" type="datetimeFigureOut">
              <a:rPr lang="en-US" smtClean="0"/>
              <a:pPr/>
              <a:t>7/26/2020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FF82C-0E3F-4BAE-8274-8869178E08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hyperlink" Target="mailto:raman9999@gmail.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38600" y="914400"/>
            <a:ext cx="4724400" cy="3810000"/>
          </a:xfrm>
        </p:spPr>
        <p:txBody>
          <a:bodyPr>
            <a:normAutofit fontScale="77500" lnSpcReduction="20000"/>
          </a:bodyPr>
          <a:lstStyle/>
          <a:p>
            <a:pPr algn="l"/>
            <a:r>
              <a:rPr lang="en-US" b="1" dirty="0" smtClean="0">
                <a:solidFill>
                  <a:schemeClr val="tx1"/>
                </a:solidFill>
              </a:rPr>
              <a:t>Name           :</a:t>
            </a:r>
            <a:r>
              <a:rPr lang="en-US" dirty="0" smtClean="0"/>
              <a:t> </a:t>
            </a:r>
            <a:r>
              <a:rPr lang="en-US" b="1" dirty="0" smtClean="0">
                <a:solidFill>
                  <a:srgbClr val="0070C0"/>
                </a:solidFill>
              </a:rPr>
              <a:t>RAMNATH NISHAD</a:t>
            </a:r>
          </a:p>
          <a:p>
            <a:pPr algn="l"/>
            <a:endParaRPr lang="en-US" sz="2800" dirty="0" smtClean="0">
              <a:solidFill>
                <a:schemeClr val="tx1"/>
              </a:solidFill>
            </a:endParaRPr>
          </a:p>
          <a:p>
            <a:pPr algn="l"/>
            <a:r>
              <a:rPr lang="en-US" sz="2800" dirty="0" smtClean="0">
                <a:solidFill>
                  <a:schemeClr val="tx1"/>
                </a:solidFill>
              </a:rPr>
              <a:t>Experience     :</a:t>
            </a:r>
            <a:r>
              <a:rPr lang="en-US" sz="2800" dirty="0" smtClean="0"/>
              <a:t> </a:t>
            </a:r>
            <a:r>
              <a:rPr lang="en-US" sz="2800" dirty="0" smtClean="0">
                <a:solidFill>
                  <a:schemeClr val="tx1"/>
                </a:solidFill>
              </a:rPr>
              <a:t>15 Yrs</a:t>
            </a:r>
          </a:p>
          <a:p>
            <a:pPr algn="l"/>
            <a:endParaRPr lang="en-US" sz="2800" i="1" dirty="0" smtClean="0">
              <a:solidFill>
                <a:srgbClr val="FF0000"/>
              </a:solidFill>
            </a:endParaRPr>
          </a:p>
          <a:p>
            <a:pPr algn="l"/>
            <a:r>
              <a:rPr lang="en-US" sz="2800" b="1" dirty="0" smtClean="0">
                <a:solidFill>
                  <a:srgbClr val="00B000"/>
                </a:solidFill>
                <a:latin typeface="Calibri Light" pitchFamily="34" charset="0"/>
                <a:cs typeface="Calibri Light" pitchFamily="34" charset="0"/>
              </a:rPr>
              <a:t>Profile             : Trainer and Consultant</a:t>
            </a:r>
          </a:p>
          <a:p>
            <a:pPr algn="l"/>
            <a:endParaRPr lang="en-US" sz="2800" b="1" dirty="0" smtClean="0">
              <a:solidFill>
                <a:schemeClr val="tx1"/>
              </a:solidFill>
            </a:endParaRPr>
          </a:p>
          <a:p>
            <a:pPr algn="l"/>
            <a:r>
              <a:rPr lang="en-US" sz="2800" dirty="0" smtClean="0">
                <a:solidFill>
                  <a:schemeClr val="tx1"/>
                </a:solidFill>
              </a:rPr>
              <a:t>Technologies  </a:t>
            </a:r>
            <a:r>
              <a:rPr lang="en-US" sz="2800" b="1" dirty="0" smtClean="0">
                <a:solidFill>
                  <a:schemeClr val="tx1"/>
                </a:solidFill>
              </a:rPr>
              <a:t>:</a:t>
            </a:r>
            <a:r>
              <a:rPr lang="en-US" sz="2800" i="1" dirty="0" smtClean="0">
                <a:solidFill>
                  <a:srgbClr val="FF0000"/>
                </a:solidFill>
              </a:rPr>
              <a:t> </a:t>
            </a:r>
          </a:p>
          <a:p>
            <a:pPr algn="l"/>
            <a:r>
              <a:rPr lang="en-US" sz="2800" i="1" dirty="0" smtClean="0">
                <a:solidFill>
                  <a:srgbClr val="FF0000"/>
                </a:solidFill>
              </a:rPr>
              <a:t>                           .NET Full-Stack </a:t>
            </a:r>
          </a:p>
          <a:p>
            <a:pPr algn="l"/>
            <a:r>
              <a:rPr lang="en-US" sz="2800" i="1" dirty="0" smtClean="0">
                <a:solidFill>
                  <a:srgbClr val="FF0000"/>
                </a:solidFill>
              </a:rPr>
              <a:t>                                      &amp; </a:t>
            </a:r>
          </a:p>
          <a:p>
            <a:pPr algn="l"/>
            <a:r>
              <a:rPr lang="en-US" sz="2800" i="1" dirty="0" smtClean="0">
                <a:solidFill>
                  <a:srgbClr val="FF0000"/>
                </a:solidFill>
              </a:rPr>
              <a:t>                           Front-End   Frameworks</a:t>
            </a:r>
          </a:p>
        </p:txBody>
      </p:sp>
      <p:pic>
        <p:nvPicPr>
          <p:cNvPr id="216066" name="Picture 2"/>
          <p:cNvPicPr>
            <a:picLocks noChangeAspect="1" noChangeArrowheads="1"/>
          </p:cNvPicPr>
          <p:nvPr/>
        </p:nvPicPr>
        <p:blipFill>
          <a:blip r:embed="rId2" cstate="print"/>
          <a:srcRect/>
          <a:stretch>
            <a:fillRect/>
          </a:stretch>
        </p:blipFill>
        <p:spPr bwMode="auto">
          <a:xfrm>
            <a:off x="533400" y="609600"/>
            <a:ext cx="3314700" cy="4986337"/>
          </a:xfrm>
          <a:prstGeom prst="rect">
            <a:avLst/>
          </a:prstGeom>
          <a:noFill/>
          <a:ln w="9525">
            <a:noFill/>
            <a:miter lim="800000"/>
            <a:headEnd/>
            <a:tailEnd/>
          </a:ln>
        </p:spPr>
      </p:pic>
      <p:sp>
        <p:nvSpPr>
          <p:cNvPr id="5" name="Rectangle 4"/>
          <p:cNvSpPr/>
          <p:nvPr/>
        </p:nvSpPr>
        <p:spPr>
          <a:xfrm>
            <a:off x="3886200" y="5253335"/>
            <a:ext cx="5024004" cy="461665"/>
          </a:xfrm>
          <a:prstGeom prst="rect">
            <a:avLst/>
          </a:prstGeom>
        </p:spPr>
        <p:txBody>
          <a:bodyPr wrap="none">
            <a:spAutoFit/>
          </a:bodyPr>
          <a:lstStyle/>
          <a:p>
            <a:r>
              <a:rPr lang="en-US" sz="2400" b="1" dirty="0" smtClean="0">
                <a:solidFill>
                  <a:srgbClr val="0070C0"/>
                </a:solidFill>
              </a:rPr>
              <a:t>www.linkedin.com/in/ramnathnishad</a:t>
            </a:r>
            <a:endParaRPr lang="en-US" sz="2400" b="1"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3-Tier Architecture </a:t>
            </a:r>
          </a:p>
        </p:txBody>
      </p:sp>
      <p:sp>
        <p:nvSpPr>
          <p:cNvPr id="9219" name="Rectangle 3"/>
          <p:cNvSpPr>
            <a:spLocks noGrp="1" noChangeArrowheads="1"/>
          </p:cNvSpPr>
          <p:nvPr>
            <p:ph type="body" idx="1"/>
          </p:nvPr>
        </p:nvSpPr>
        <p:spPr/>
        <p:txBody>
          <a:bodyPr/>
          <a:lstStyle/>
          <a:p>
            <a:pPr eaLnBrk="1" hangingPunct="1">
              <a:lnSpc>
                <a:spcPct val="90000"/>
              </a:lnSpc>
            </a:pPr>
            <a:r>
              <a:rPr lang="en-US" sz="2800" smtClean="0"/>
              <a:t>All the three layers reside separately either on same machine or different machine</a:t>
            </a:r>
          </a:p>
          <a:p>
            <a:pPr eaLnBrk="1" hangingPunct="1">
              <a:lnSpc>
                <a:spcPct val="90000"/>
              </a:lnSpc>
              <a:buFont typeface="Wingdings" pitchFamily="2" charset="2"/>
              <a:buNone/>
            </a:pPr>
            <a:r>
              <a:rPr lang="en-US" sz="2800" smtClean="0"/>
              <a:t>		-user tier</a:t>
            </a:r>
          </a:p>
          <a:p>
            <a:pPr eaLnBrk="1" hangingPunct="1">
              <a:lnSpc>
                <a:spcPct val="90000"/>
              </a:lnSpc>
              <a:buFont typeface="Wingdings" pitchFamily="2" charset="2"/>
              <a:buNone/>
            </a:pPr>
            <a:r>
              <a:rPr lang="en-US" sz="2800" smtClean="0"/>
              <a:t>		- Business tier</a:t>
            </a:r>
          </a:p>
          <a:p>
            <a:pPr eaLnBrk="1" hangingPunct="1">
              <a:lnSpc>
                <a:spcPct val="90000"/>
              </a:lnSpc>
              <a:buFont typeface="Wingdings" pitchFamily="2" charset="2"/>
              <a:buNone/>
            </a:pPr>
            <a:r>
              <a:rPr lang="en-US" sz="2800" smtClean="0"/>
              <a:t>		- Data tier</a:t>
            </a:r>
          </a:p>
          <a:p>
            <a:pPr eaLnBrk="1" hangingPunct="1">
              <a:lnSpc>
                <a:spcPct val="90000"/>
              </a:lnSpc>
              <a:buFont typeface="Wingdings" pitchFamily="2" charset="2"/>
              <a:buNone/>
            </a:pPr>
            <a:r>
              <a:rPr lang="en-US" sz="2800" smtClean="0">
                <a:solidFill>
                  <a:schemeClr val="hlink"/>
                </a:solidFill>
              </a:rPr>
              <a:t>Benefits</a:t>
            </a:r>
            <a:r>
              <a:rPr lang="en-US" sz="2800" smtClean="0"/>
              <a:t>:- </a:t>
            </a:r>
          </a:p>
          <a:p>
            <a:pPr eaLnBrk="1" hangingPunct="1">
              <a:lnSpc>
                <a:spcPct val="90000"/>
              </a:lnSpc>
              <a:buFont typeface="Wingdings" pitchFamily="2" charset="2"/>
              <a:buNone/>
            </a:pPr>
            <a:r>
              <a:rPr lang="en-US" sz="2800" smtClean="0"/>
              <a:t>	-parallel development of different tier</a:t>
            </a:r>
          </a:p>
          <a:p>
            <a:pPr eaLnBrk="1" hangingPunct="1">
              <a:lnSpc>
                <a:spcPct val="90000"/>
              </a:lnSpc>
              <a:buFont typeface="Wingdings" pitchFamily="2" charset="2"/>
              <a:buNone/>
            </a:pPr>
            <a:r>
              <a:rPr lang="en-US" sz="2800" smtClean="0"/>
              <a:t>	-due to above it gives u encapsulation</a:t>
            </a:r>
          </a:p>
          <a:p>
            <a:pPr eaLnBrk="1" hangingPunct="1">
              <a:lnSpc>
                <a:spcPct val="90000"/>
              </a:lnSpc>
              <a:buFont typeface="Wingdings" pitchFamily="2" charset="2"/>
              <a:buNone/>
            </a:pPr>
            <a:r>
              <a:rPr lang="en-US" sz="2800" smtClean="0"/>
              <a:t>	-easier maintenance and supports</a:t>
            </a:r>
          </a:p>
          <a:p>
            <a:pPr eaLnBrk="1" hangingPunct="1">
              <a:lnSpc>
                <a:spcPct val="90000"/>
              </a:lnSpc>
              <a:buFont typeface="Wingdings" pitchFamily="2" charset="2"/>
              <a:buNone/>
            </a:pPr>
            <a:endParaRPr lang="en-US" sz="2800" smtClean="0"/>
          </a:p>
          <a:p>
            <a:pPr eaLnBrk="1" hangingPunct="1">
              <a:lnSpc>
                <a:spcPct val="90000"/>
              </a:lnSpc>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z="2800" b="1" smtClean="0">
                <a:latin typeface="Verdana" pitchFamily="34" charset="0"/>
              </a:rPr>
              <a:t>Implicit Enumeration Conversion </a:t>
            </a:r>
            <a:r>
              <a:rPr lang="en-US" sz="2800" b="1" smtClean="0"/>
              <a:t/>
            </a:r>
            <a:br>
              <a:rPr lang="en-US" sz="2800" b="1" smtClean="0"/>
            </a:br>
            <a:endParaRPr lang="en-US" sz="2800" b="1" smtClean="0"/>
          </a:p>
        </p:txBody>
      </p:sp>
      <p:sp>
        <p:nvSpPr>
          <p:cNvPr id="75779" name="Rectangle 3"/>
          <p:cNvSpPr>
            <a:spLocks noGrp="1" noChangeArrowheads="1"/>
          </p:cNvSpPr>
          <p:nvPr>
            <p:ph type="body" idx="1"/>
          </p:nvPr>
        </p:nvSpPr>
        <p:spPr/>
        <p:txBody>
          <a:bodyPr/>
          <a:lstStyle/>
          <a:p>
            <a:pPr eaLnBrk="1" hangingPunct="1"/>
            <a:r>
              <a:rPr lang="en-US" smtClean="0">
                <a:latin typeface="Verdana" pitchFamily="34" charset="0"/>
              </a:rPr>
              <a:t>An implicit enumeration conversion permits the decimal integer literal 0 to be converted to any enum type. </a:t>
            </a:r>
            <a:r>
              <a:rPr lang="en-US" smtClean="0"/>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z="3200" b="1" smtClean="0">
                <a:latin typeface="Verdana" pitchFamily="34" charset="0"/>
              </a:rPr>
              <a:t>Implicit Reference Conversion </a:t>
            </a:r>
            <a:r>
              <a:rPr lang="en-US" sz="3200" b="1" smtClean="0"/>
              <a:t/>
            </a:r>
            <a:br>
              <a:rPr lang="en-US" sz="3200" b="1" smtClean="0"/>
            </a:br>
            <a:endParaRPr lang="en-US" sz="3200" b="1" smtClean="0"/>
          </a:p>
        </p:txBody>
      </p:sp>
      <p:sp>
        <p:nvSpPr>
          <p:cNvPr id="76803" name="Rectangle 3"/>
          <p:cNvSpPr>
            <a:spLocks noGrp="1" noChangeArrowheads="1"/>
          </p:cNvSpPr>
          <p:nvPr>
            <p:ph type="body" idx="1"/>
          </p:nvPr>
        </p:nvSpPr>
        <p:spPr/>
        <p:txBody>
          <a:bodyPr/>
          <a:lstStyle/>
          <a:p>
            <a:pPr algn="just" eaLnBrk="1" hangingPunct="1"/>
            <a:r>
              <a:rPr lang="en-US" sz="2800" smtClean="0">
                <a:latin typeface="Verdana" pitchFamily="34" charset="0"/>
              </a:rPr>
              <a:t>The possible implicit reference conversions are </a:t>
            </a:r>
            <a:endParaRPr lang="en-US" sz="2800" smtClean="0"/>
          </a:p>
          <a:p>
            <a:pPr algn="just" eaLnBrk="1" hangingPunct="1">
              <a:buFont typeface="Wingdings" pitchFamily="2" charset="2"/>
              <a:buAutoNum type="arabicPeriod"/>
            </a:pPr>
            <a:r>
              <a:rPr lang="en-US" sz="2400" smtClean="0">
                <a:latin typeface="Verdana" pitchFamily="34" charset="0"/>
              </a:rPr>
              <a:t>From any reference type to object. </a:t>
            </a:r>
            <a:endParaRPr lang="en-US" sz="2400" smtClean="0"/>
          </a:p>
          <a:p>
            <a:pPr algn="just" eaLnBrk="1" hangingPunct="1">
              <a:buFont typeface="Wingdings" pitchFamily="2" charset="2"/>
              <a:buAutoNum type="arabicPeriod"/>
            </a:pPr>
            <a:r>
              <a:rPr lang="en-US" sz="2400" smtClean="0">
                <a:latin typeface="Verdana" pitchFamily="34" charset="0"/>
              </a:rPr>
              <a:t>From any class type D to any class type B, provided D is inherited from B. </a:t>
            </a:r>
            <a:endParaRPr lang="en-US" sz="2400" smtClean="0"/>
          </a:p>
          <a:p>
            <a:pPr algn="just" eaLnBrk="1" hangingPunct="1">
              <a:buFont typeface="Wingdings" pitchFamily="2" charset="2"/>
              <a:buAutoNum type="arabicPeriod"/>
            </a:pPr>
            <a:r>
              <a:rPr lang="en-US" sz="2400" smtClean="0">
                <a:latin typeface="Verdana" pitchFamily="34" charset="0"/>
              </a:rPr>
              <a:t>From any class type A to interface type I, provided A implements I. </a:t>
            </a:r>
            <a:endParaRPr lang="en-US" sz="2400" smtClean="0"/>
          </a:p>
          <a:p>
            <a:pPr algn="just" eaLnBrk="1" hangingPunct="1">
              <a:buFont typeface="Wingdings" pitchFamily="2" charset="2"/>
              <a:buAutoNum type="arabicPeriod"/>
            </a:pPr>
            <a:r>
              <a:rPr lang="en-US" sz="2400" smtClean="0">
                <a:latin typeface="Verdana" pitchFamily="34" charset="0"/>
              </a:rPr>
              <a:t>From any interface type I2 to any other interface type I1, provided I2 inherits I1. </a:t>
            </a:r>
            <a:endParaRPr lang="en-US" sz="2400" smtClean="0"/>
          </a:p>
          <a:p>
            <a:pPr eaLnBrk="1" hangingPunct="1">
              <a:buFont typeface="Wingdings" pitchFamily="2" charset="2"/>
              <a:buNone/>
            </a:pPr>
            <a:endParaRPr lang="en-US" sz="240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1"/>
          </p:nvPr>
        </p:nvSpPr>
        <p:spPr/>
        <p:txBody>
          <a:bodyPr/>
          <a:lstStyle/>
          <a:p>
            <a:pPr marL="609600" indent="-609600" algn="just" eaLnBrk="1" hangingPunct="1">
              <a:lnSpc>
                <a:spcPct val="90000"/>
              </a:lnSpc>
              <a:buFont typeface="Wingdings" pitchFamily="2" charset="2"/>
              <a:buAutoNum type="arabicPeriod"/>
            </a:pPr>
            <a:r>
              <a:rPr lang="en-US" sz="2400" smtClean="0">
                <a:latin typeface="Verdana" pitchFamily="34" charset="0"/>
              </a:rPr>
              <a:t>From any array type to System.Array. </a:t>
            </a:r>
            <a:endParaRPr lang="en-US" sz="2400" smtClean="0"/>
          </a:p>
          <a:p>
            <a:pPr marL="609600" indent="-609600" algn="just" eaLnBrk="1" hangingPunct="1">
              <a:lnSpc>
                <a:spcPct val="90000"/>
              </a:lnSpc>
              <a:buFont typeface="Wingdings" pitchFamily="2" charset="2"/>
              <a:buAutoNum type="arabicPeriod"/>
            </a:pPr>
            <a:r>
              <a:rPr lang="en-US" sz="2400" smtClean="0">
                <a:latin typeface="Verdana" pitchFamily="34" charset="0"/>
              </a:rPr>
              <a:t>From any array type A with element type a  to an array type B with element type b provided A &amp; B differ only in element type (but the same number of elements) and both a and b are reference types and an implicit reference conversion exists between a &amp; b. </a:t>
            </a:r>
            <a:endParaRPr lang="en-US" sz="2400" smtClean="0"/>
          </a:p>
          <a:p>
            <a:pPr marL="609600" indent="-609600" algn="just" eaLnBrk="1" hangingPunct="1">
              <a:lnSpc>
                <a:spcPct val="90000"/>
              </a:lnSpc>
              <a:buFont typeface="Wingdings" pitchFamily="2" charset="2"/>
              <a:buAutoNum type="arabicPeriod"/>
            </a:pPr>
            <a:r>
              <a:rPr lang="en-US" sz="2400" smtClean="0">
                <a:latin typeface="Verdana" pitchFamily="34" charset="0"/>
              </a:rPr>
              <a:t>From any delegate type to System.Delegate type. </a:t>
            </a:r>
            <a:endParaRPr lang="en-US" sz="2400" smtClean="0"/>
          </a:p>
          <a:p>
            <a:pPr marL="609600" indent="-609600" algn="just" eaLnBrk="1" hangingPunct="1">
              <a:lnSpc>
                <a:spcPct val="90000"/>
              </a:lnSpc>
              <a:buFont typeface="Wingdings" pitchFamily="2" charset="2"/>
              <a:buAutoNum type="arabicPeriod"/>
            </a:pPr>
            <a:r>
              <a:rPr lang="en-US" sz="2400" smtClean="0">
                <a:latin typeface="Verdana" pitchFamily="34" charset="0"/>
              </a:rPr>
              <a:t>From any array type or delegate type to System.ICloneable </a:t>
            </a:r>
            <a:endParaRPr lang="en-US" sz="2400" smtClean="0"/>
          </a:p>
          <a:p>
            <a:pPr marL="609600" indent="-609600" algn="just" eaLnBrk="1" hangingPunct="1">
              <a:lnSpc>
                <a:spcPct val="90000"/>
              </a:lnSpc>
              <a:buFont typeface="Wingdings" pitchFamily="2" charset="2"/>
              <a:buAutoNum type="arabicPeriod"/>
            </a:pPr>
            <a:r>
              <a:rPr lang="en-US" sz="2400" smtClean="0">
                <a:latin typeface="Verdana" pitchFamily="34" charset="0"/>
              </a:rPr>
              <a:t>From null type to any reference type.</a:t>
            </a:r>
            <a:endParaRPr lang="en-US" sz="2400" smtClean="0"/>
          </a:p>
          <a:p>
            <a:pPr marL="609600" indent="-609600" eaLnBrk="1" hangingPunct="1">
              <a:lnSpc>
                <a:spcPct val="90000"/>
              </a:lnSpc>
            </a:pPr>
            <a:endParaRPr lang="en-US" sz="280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eaLnBrk="1" hangingPunct="1"/>
            <a:r>
              <a:rPr lang="en-US" sz="3600" b="1" smtClean="0">
                <a:latin typeface="Verdana" pitchFamily="34" charset="0"/>
              </a:rPr>
              <a:t>Boxing Conversions</a:t>
            </a:r>
            <a:r>
              <a:rPr lang="en-US" sz="3600" b="1" smtClean="0"/>
              <a:t/>
            </a:r>
            <a:br>
              <a:rPr lang="en-US" sz="3600" b="1" smtClean="0"/>
            </a:br>
            <a:endParaRPr lang="en-US" sz="3600" b="1" smtClean="0"/>
          </a:p>
        </p:txBody>
      </p:sp>
      <p:sp>
        <p:nvSpPr>
          <p:cNvPr id="78851" name="Rectangle 3"/>
          <p:cNvSpPr>
            <a:spLocks noGrp="1" noChangeArrowheads="1"/>
          </p:cNvSpPr>
          <p:nvPr>
            <p:ph type="body" idx="1"/>
          </p:nvPr>
        </p:nvSpPr>
        <p:spPr/>
        <p:txBody>
          <a:bodyPr/>
          <a:lstStyle/>
          <a:p>
            <a:pPr algn="just" eaLnBrk="1" hangingPunct="1">
              <a:lnSpc>
                <a:spcPct val="90000"/>
              </a:lnSpc>
            </a:pPr>
            <a:r>
              <a:rPr lang="en-US" sz="2400" dirty="0" smtClean="0">
                <a:latin typeface="Verdana" pitchFamily="34" charset="0"/>
              </a:rPr>
              <a:t>Boxing is the conversion of any value type to object type. Remember that boxing is an implicit conversion. Boxing a value of value type like </a:t>
            </a:r>
            <a:r>
              <a:rPr lang="en-US" sz="2400" dirty="0" err="1" smtClean="0">
                <a:latin typeface="Verdana" pitchFamily="34" charset="0"/>
              </a:rPr>
              <a:t>int</a:t>
            </a:r>
            <a:r>
              <a:rPr lang="en-US" sz="2400" dirty="0" smtClean="0">
                <a:latin typeface="Verdana" pitchFamily="34" charset="0"/>
              </a:rPr>
              <a:t> consists of allocating an object instance and copying the value of the value type into that object instance. An example for boxing is shown below.  </a:t>
            </a:r>
          </a:p>
          <a:p>
            <a:pPr eaLnBrk="1" hangingPunct="1">
              <a:lnSpc>
                <a:spcPct val="90000"/>
              </a:lnSpc>
            </a:pPr>
            <a:r>
              <a:rPr lang="en-US" sz="2400" b="1" dirty="0" err="1" smtClean="0">
                <a:latin typeface="Verdana" pitchFamily="34" charset="0"/>
              </a:rPr>
              <a:t>int</a:t>
            </a:r>
            <a:r>
              <a:rPr lang="en-US" sz="2400" b="1" dirty="0" smtClean="0">
                <a:latin typeface="Verdana" pitchFamily="34" charset="0"/>
              </a:rPr>
              <a:t> x = 10;</a:t>
            </a:r>
            <a:br>
              <a:rPr lang="en-US" sz="2400" b="1" dirty="0" smtClean="0">
                <a:latin typeface="Verdana" pitchFamily="34" charset="0"/>
              </a:rPr>
            </a:br>
            <a:r>
              <a:rPr lang="en-US" sz="2400" b="1" dirty="0" smtClean="0">
                <a:latin typeface="Verdana" pitchFamily="34" charset="0"/>
              </a:rPr>
              <a:t>object o = x; //Boxing</a:t>
            </a:r>
            <a:br>
              <a:rPr lang="en-US" sz="2400" b="1" dirty="0" smtClean="0">
                <a:latin typeface="Verdana" pitchFamily="34" charset="0"/>
              </a:rPr>
            </a:br>
            <a:r>
              <a:rPr lang="en-US" sz="2400" b="1" dirty="0" smtClean="0">
                <a:latin typeface="Verdana" pitchFamily="34" charset="0"/>
              </a:rPr>
              <a:t>if(o is </a:t>
            </a:r>
            <a:r>
              <a:rPr lang="en-US" sz="2400" b="1" dirty="0" err="1" smtClean="0">
                <a:latin typeface="Verdana" pitchFamily="34" charset="0"/>
              </a:rPr>
              <a:t>int</a:t>
            </a:r>
            <a:r>
              <a:rPr lang="en-US" sz="2400" b="1" dirty="0" smtClean="0">
                <a:latin typeface="Verdana" pitchFamily="34" charset="0"/>
              </a:rPr>
              <a:t>)</a:t>
            </a:r>
            <a:br>
              <a:rPr lang="en-US" sz="2400" b="1" dirty="0" smtClean="0">
                <a:latin typeface="Verdana" pitchFamily="34" charset="0"/>
              </a:rPr>
            </a:br>
            <a:r>
              <a:rPr lang="en-US" sz="2400" b="1" dirty="0" err="1" smtClean="0">
                <a:latin typeface="Verdana" pitchFamily="34" charset="0"/>
              </a:rPr>
              <a:t>Console.WriteLine</a:t>
            </a:r>
            <a:r>
              <a:rPr lang="en-US" sz="2400" b="1" dirty="0" smtClean="0">
                <a:latin typeface="Verdana" pitchFamily="34" charset="0"/>
              </a:rPr>
              <a:t>(“o contains </a:t>
            </a:r>
            <a:r>
              <a:rPr lang="en-US" sz="2400" b="1" dirty="0" err="1" smtClean="0">
                <a:latin typeface="Verdana" pitchFamily="34" charset="0"/>
              </a:rPr>
              <a:t>int</a:t>
            </a:r>
            <a:r>
              <a:rPr lang="en-US" sz="2400" b="1" dirty="0" smtClean="0">
                <a:latin typeface="Verdana" pitchFamily="34" charset="0"/>
              </a:rPr>
              <a:t> type”);</a:t>
            </a:r>
            <a:r>
              <a:rPr lang="en-US" sz="2400" dirty="0" smtClean="0">
                <a:latin typeface="Verdana" pitchFamily="34" charset="0"/>
              </a:rPr>
              <a:t>  </a:t>
            </a:r>
            <a:endParaRPr lang="en-US" sz="2400" dirty="0" smtClean="0"/>
          </a:p>
          <a:p>
            <a:pPr eaLnBrk="1" hangingPunct="1">
              <a:lnSpc>
                <a:spcPct val="90000"/>
              </a:lnSpc>
            </a:pPr>
            <a:endParaRPr lang="en-US" sz="2400"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p:txBody>
          <a:bodyPr/>
          <a:lstStyle/>
          <a:p>
            <a:pPr algn="just" eaLnBrk="1" hangingPunct="1"/>
            <a:r>
              <a:rPr lang="en-US" smtClean="0">
                <a:latin typeface="Verdana" pitchFamily="34" charset="0"/>
              </a:rPr>
              <a:t>A boxing conversion making a copy of the value being boxed. But when we convert a reference type to object type, the object continues to reference the same instance. </a:t>
            </a:r>
            <a:endParaRPr lang="en-US" smtClean="0"/>
          </a:p>
          <a:p>
            <a:pPr eaLnBrk="1" hangingPunct="1"/>
            <a:endParaRPr lang="en-US"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533400"/>
            <a:ext cx="8229600" cy="1143000"/>
          </a:xfrm>
        </p:spPr>
        <p:txBody>
          <a:bodyPr/>
          <a:lstStyle/>
          <a:p>
            <a:pPr eaLnBrk="1" hangingPunct="1"/>
            <a:r>
              <a:rPr lang="en-US" sz="3200" b="1" dirty="0" smtClean="0">
                <a:latin typeface="Verdana" pitchFamily="34" charset="0"/>
              </a:rPr>
              <a:t>Explicit Conversions in C# </a:t>
            </a:r>
            <a:r>
              <a:rPr lang="en-US" sz="3200" b="1" dirty="0" smtClean="0"/>
              <a:t/>
            </a:r>
            <a:br>
              <a:rPr lang="en-US" sz="3200" b="1" dirty="0" smtClean="0"/>
            </a:br>
            <a:endParaRPr lang="en-US" sz="3200" b="1" dirty="0" smtClean="0"/>
          </a:p>
        </p:txBody>
      </p:sp>
      <p:sp>
        <p:nvSpPr>
          <p:cNvPr id="80899" name="Rectangle 3"/>
          <p:cNvSpPr>
            <a:spLocks noGrp="1" noChangeArrowheads="1"/>
          </p:cNvSpPr>
          <p:nvPr>
            <p:ph type="body" idx="1"/>
          </p:nvPr>
        </p:nvSpPr>
        <p:spPr>
          <a:xfrm>
            <a:off x="1182688" y="1828800"/>
            <a:ext cx="7772400" cy="4114800"/>
          </a:xfrm>
        </p:spPr>
        <p:txBody>
          <a:bodyPr/>
          <a:lstStyle/>
          <a:p>
            <a:pPr algn="just" eaLnBrk="1" hangingPunct="1"/>
            <a:r>
              <a:rPr lang="en-US" sz="2400" dirty="0" smtClean="0">
                <a:latin typeface="Verdana" pitchFamily="34" charset="0"/>
              </a:rPr>
              <a:t>The explicit conversions are forced conversions in C# by using the casting operator (). There may be a data loss due to explicit conversions. For example when we explicitly convert a double type to an </a:t>
            </a:r>
            <a:r>
              <a:rPr lang="en-US" sz="2400" dirty="0" err="1" smtClean="0">
                <a:latin typeface="Verdana" pitchFamily="34" charset="0"/>
              </a:rPr>
              <a:t>int</a:t>
            </a:r>
            <a:r>
              <a:rPr lang="en-US" sz="2400" dirty="0" smtClean="0">
                <a:latin typeface="Verdana" pitchFamily="34" charset="0"/>
              </a:rPr>
              <a:t> type as shown below          </a:t>
            </a:r>
            <a:endParaRPr lang="en-US" sz="2400" dirty="0" smtClean="0"/>
          </a:p>
          <a:p>
            <a:pPr eaLnBrk="1" hangingPunct="1"/>
            <a:r>
              <a:rPr lang="en-US" sz="2400" b="1" dirty="0" err="1" smtClean="0">
                <a:latin typeface="Verdana" pitchFamily="34" charset="0"/>
              </a:rPr>
              <a:t>int</a:t>
            </a:r>
            <a:r>
              <a:rPr lang="en-US" sz="2400" b="1" dirty="0" smtClean="0">
                <a:latin typeface="Verdana" pitchFamily="34" charset="0"/>
              </a:rPr>
              <a:t> x = (</a:t>
            </a:r>
            <a:r>
              <a:rPr lang="en-US" sz="2400" b="1" dirty="0" err="1" smtClean="0">
                <a:latin typeface="Verdana" pitchFamily="34" charset="0"/>
              </a:rPr>
              <a:t>int</a:t>
            </a:r>
            <a:r>
              <a:rPr lang="en-US" sz="2400" b="1" dirty="0" smtClean="0">
                <a:latin typeface="Verdana" pitchFamily="34" charset="0"/>
              </a:rPr>
              <a:t>) 26.45; //Explicit conversion</a:t>
            </a:r>
            <a:r>
              <a:rPr lang="en-US" sz="2400" dirty="0" smtClean="0">
                <a:latin typeface="Verdana" pitchFamily="34" charset="0"/>
              </a:rPr>
              <a:t/>
            </a:r>
            <a:br>
              <a:rPr lang="en-US" sz="2400" dirty="0" smtClean="0">
                <a:latin typeface="Verdana" pitchFamily="34" charset="0"/>
              </a:rPr>
            </a:br>
            <a:r>
              <a:rPr lang="en-US" sz="2400" b="1" dirty="0" err="1" smtClean="0">
                <a:latin typeface="Verdana" pitchFamily="34" charset="0"/>
              </a:rPr>
              <a:t>Console.WriteLine</a:t>
            </a:r>
            <a:r>
              <a:rPr lang="en-US" sz="2400" b="1" dirty="0" smtClean="0">
                <a:latin typeface="Verdana" pitchFamily="34" charset="0"/>
              </a:rPr>
              <a:t>(x); </a:t>
            </a:r>
            <a:r>
              <a:rPr lang="en-US" sz="2000" b="1" dirty="0" smtClean="0">
                <a:latin typeface="Verdana" pitchFamily="34" charset="0"/>
              </a:rPr>
              <a:t>// Displays only 26</a:t>
            </a:r>
            <a:r>
              <a:rPr lang="en-US" sz="2400" b="1" dirty="0" smtClean="0">
                <a:latin typeface="Verdana" pitchFamily="34" charset="0"/>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z="2800" b="1" smtClean="0">
                <a:latin typeface="Verdana" pitchFamily="34" charset="0"/>
              </a:rPr>
              <a:t>Explicit Numerical Conversions </a:t>
            </a:r>
            <a:r>
              <a:rPr lang="en-US" sz="2800" b="1" smtClean="0"/>
              <a:t/>
            </a:r>
            <a:br>
              <a:rPr lang="en-US" sz="2800" b="1" smtClean="0"/>
            </a:br>
            <a:endParaRPr lang="en-US" sz="2800" b="1" smtClean="0"/>
          </a:p>
        </p:txBody>
      </p:sp>
      <p:sp>
        <p:nvSpPr>
          <p:cNvPr id="81923" name="Rectangle 3"/>
          <p:cNvSpPr>
            <a:spLocks noGrp="1" noChangeArrowheads="1"/>
          </p:cNvSpPr>
          <p:nvPr>
            <p:ph type="body" idx="1"/>
          </p:nvPr>
        </p:nvSpPr>
        <p:spPr/>
        <p:txBody>
          <a:bodyPr/>
          <a:lstStyle/>
          <a:p>
            <a:pPr eaLnBrk="1" hangingPunct="1"/>
            <a:r>
              <a:rPr lang="en-US" sz="2800" smtClean="0">
                <a:latin typeface="Verdana" pitchFamily="34" charset="0"/>
              </a:rPr>
              <a:t>They are the conversions from a numeric type to another numeric type for which an implicit conversion doesn’t already exist. It is possible to convert any numerical type to any other numerical type explicitly. The explicit numerical conversions can result possibly a data loss or OverflowException to be thrown.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2800" b="1" smtClean="0">
                <a:latin typeface="Verdana" pitchFamily="34" charset="0"/>
              </a:rPr>
              <a:t>Explicit Enumeration Conversions </a:t>
            </a:r>
            <a:r>
              <a:rPr lang="en-US" sz="2800" b="1" smtClean="0"/>
              <a:t/>
            </a:r>
            <a:br>
              <a:rPr lang="en-US" sz="2800" b="1" smtClean="0"/>
            </a:br>
            <a:endParaRPr lang="en-US" sz="2800" b="1" smtClean="0"/>
          </a:p>
        </p:txBody>
      </p:sp>
      <p:sp>
        <p:nvSpPr>
          <p:cNvPr id="82947" name="Rectangle 3"/>
          <p:cNvSpPr>
            <a:spLocks noGrp="1" noChangeArrowheads="1"/>
          </p:cNvSpPr>
          <p:nvPr>
            <p:ph type="body" idx="1"/>
          </p:nvPr>
        </p:nvSpPr>
        <p:spPr/>
        <p:txBody>
          <a:bodyPr/>
          <a:lstStyle/>
          <a:p>
            <a:pPr algn="just" eaLnBrk="1" hangingPunct="1">
              <a:lnSpc>
                <a:spcPct val="90000"/>
              </a:lnSpc>
            </a:pPr>
            <a:r>
              <a:rPr lang="en-US" sz="2800" smtClean="0">
                <a:latin typeface="Verdana" pitchFamily="34" charset="0"/>
              </a:rPr>
              <a:t>The explicit enumeration conversions are </a:t>
            </a:r>
            <a:endParaRPr lang="en-US" sz="2800" smtClean="0"/>
          </a:p>
          <a:p>
            <a:pPr algn="just" eaLnBrk="1" hangingPunct="1">
              <a:lnSpc>
                <a:spcPct val="90000"/>
              </a:lnSpc>
              <a:buFont typeface="Wingdings" pitchFamily="2" charset="2"/>
              <a:buAutoNum type="arabicPeriod"/>
            </a:pPr>
            <a:r>
              <a:rPr lang="en-US" sz="2800" smtClean="0">
                <a:latin typeface="Verdana" pitchFamily="34" charset="0"/>
              </a:rPr>
              <a:t>From sbyte, byte, short, ushort, int, uint, long, ulong, char, float, double or decimal to any enum type. </a:t>
            </a:r>
            <a:endParaRPr lang="en-US" sz="2800" smtClean="0"/>
          </a:p>
          <a:p>
            <a:pPr algn="just" eaLnBrk="1" hangingPunct="1">
              <a:lnSpc>
                <a:spcPct val="90000"/>
              </a:lnSpc>
              <a:buFont typeface="Wingdings" pitchFamily="2" charset="2"/>
              <a:buAutoNum type="arabicPeriod"/>
            </a:pPr>
            <a:r>
              <a:rPr lang="en-US" sz="2800" smtClean="0">
                <a:latin typeface="Verdana" pitchFamily="34" charset="0"/>
              </a:rPr>
              <a:t>From any enum type to sbyte, byte, short, ushort, int, uint, long, ulong, char, float, double or decimal. </a:t>
            </a:r>
            <a:endParaRPr lang="en-US" sz="2800" smtClean="0"/>
          </a:p>
          <a:p>
            <a:pPr algn="just" eaLnBrk="1" hangingPunct="1">
              <a:lnSpc>
                <a:spcPct val="90000"/>
              </a:lnSpc>
              <a:buFont typeface="Wingdings" pitchFamily="2" charset="2"/>
              <a:buAutoNum type="arabicPeriod"/>
            </a:pPr>
            <a:r>
              <a:rPr lang="en-US" sz="2800" smtClean="0">
                <a:latin typeface="Verdana" pitchFamily="34" charset="0"/>
              </a:rPr>
              <a:t>From any enum type to any other enum type.</a:t>
            </a:r>
            <a:endParaRPr lang="en-US" sz="2800" smtClean="0"/>
          </a:p>
          <a:p>
            <a:pPr eaLnBrk="1" hangingPunct="1">
              <a:lnSpc>
                <a:spcPct val="90000"/>
              </a:lnSpc>
            </a:pPr>
            <a:endParaRPr lang="en-US" sz="2800"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z="3200" b="1" smtClean="0">
                <a:latin typeface="Verdana" pitchFamily="34" charset="0"/>
              </a:rPr>
              <a:t>Explicit Reference Conversions </a:t>
            </a:r>
            <a:r>
              <a:rPr lang="en-US" sz="3200" b="1" smtClean="0"/>
              <a:t/>
            </a:r>
            <a:br>
              <a:rPr lang="en-US" sz="3200" b="1" smtClean="0"/>
            </a:br>
            <a:endParaRPr lang="en-US" sz="3200" b="1" smtClean="0"/>
          </a:p>
        </p:txBody>
      </p:sp>
      <p:sp>
        <p:nvSpPr>
          <p:cNvPr id="83971" name="Rectangle 3"/>
          <p:cNvSpPr>
            <a:spLocks noGrp="1" noChangeArrowheads="1"/>
          </p:cNvSpPr>
          <p:nvPr>
            <p:ph type="body" idx="1"/>
          </p:nvPr>
        </p:nvSpPr>
        <p:spPr/>
        <p:txBody>
          <a:bodyPr>
            <a:normAutofit lnSpcReduction="10000"/>
          </a:bodyPr>
          <a:lstStyle/>
          <a:p>
            <a:pPr algn="just" eaLnBrk="1" hangingPunct="1">
              <a:lnSpc>
                <a:spcPct val="90000"/>
              </a:lnSpc>
            </a:pPr>
            <a:r>
              <a:rPr lang="en-US" sz="2800" smtClean="0">
                <a:solidFill>
                  <a:schemeClr val="hlink"/>
                </a:solidFill>
                <a:latin typeface="Verdana" pitchFamily="34" charset="0"/>
              </a:rPr>
              <a:t>The possible explicit reference conversions are</a:t>
            </a:r>
            <a:r>
              <a:rPr lang="en-US" sz="2800" smtClean="0">
                <a:latin typeface="Verdana" pitchFamily="34" charset="0"/>
              </a:rPr>
              <a:t> </a:t>
            </a:r>
            <a:endParaRPr lang="en-US" sz="2800" smtClean="0"/>
          </a:p>
          <a:p>
            <a:pPr algn="just" eaLnBrk="1" hangingPunct="1">
              <a:lnSpc>
                <a:spcPct val="90000"/>
              </a:lnSpc>
              <a:buFont typeface="Wingdings" pitchFamily="2" charset="2"/>
              <a:buAutoNum type="arabicPeriod"/>
            </a:pPr>
            <a:r>
              <a:rPr lang="en-US" sz="2800" smtClean="0">
                <a:latin typeface="Verdana" pitchFamily="34" charset="0"/>
              </a:rPr>
              <a:t>From object to any reference type. </a:t>
            </a:r>
            <a:endParaRPr lang="en-US" sz="2800" smtClean="0"/>
          </a:p>
          <a:p>
            <a:pPr algn="just" eaLnBrk="1" hangingPunct="1">
              <a:lnSpc>
                <a:spcPct val="90000"/>
              </a:lnSpc>
              <a:buFont typeface="Wingdings" pitchFamily="2" charset="2"/>
              <a:buAutoNum type="arabicPeriod"/>
            </a:pPr>
            <a:r>
              <a:rPr lang="en-US" sz="2800" smtClean="0">
                <a:latin typeface="Verdana" pitchFamily="34" charset="0"/>
              </a:rPr>
              <a:t>From any class type B to any class type D, provided B is the base class of D </a:t>
            </a:r>
            <a:endParaRPr lang="en-US" sz="2800" smtClean="0"/>
          </a:p>
          <a:p>
            <a:pPr algn="just" eaLnBrk="1" hangingPunct="1">
              <a:lnSpc>
                <a:spcPct val="90000"/>
              </a:lnSpc>
              <a:buFont typeface="Wingdings" pitchFamily="2" charset="2"/>
              <a:buAutoNum type="arabicPeriod"/>
            </a:pPr>
            <a:r>
              <a:rPr lang="en-US" sz="2800" smtClean="0">
                <a:latin typeface="Verdana" pitchFamily="34" charset="0"/>
              </a:rPr>
              <a:t>From any class type A to any interface type I, provided S is not sealed and do not implement I. </a:t>
            </a:r>
            <a:endParaRPr lang="en-US" sz="2800" smtClean="0"/>
          </a:p>
          <a:p>
            <a:pPr algn="just" eaLnBrk="1" hangingPunct="1">
              <a:lnSpc>
                <a:spcPct val="90000"/>
              </a:lnSpc>
              <a:buFont typeface="Wingdings" pitchFamily="2" charset="2"/>
              <a:buAutoNum type="arabicPeriod"/>
            </a:pPr>
            <a:r>
              <a:rPr lang="en-US" sz="2800" smtClean="0">
                <a:latin typeface="Verdana" pitchFamily="34" charset="0"/>
              </a:rPr>
              <a:t>From any interface type I to any class type A, provided A is not sealed and implement I. </a:t>
            </a:r>
            <a:endParaRPr lang="en-US" sz="2800" smtClean="0"/>
          </a:p>
          <a:p>
            <a:pPr eaLnBrk="1" hangingPunct="1">
              <a:lnSpc>
                <a:spcPct val="90000"/>
              </a:lnSpc>
            </a:pPr>
            <a:endParaRPr lang="en-US" sz="280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p:txBody>
          <a:bodyPr/>
          <a:lstStyle/>
          <a:p>
            <a:pPr marL="609600" indent="-609600" eaLnBrk="1" hangingPunct="1">
              <a:lnSpc>
                <a:spcPct val="90000"/>
              </a:lnSpc>
              <a:buFont typeface="Wingdings" pitchFamily="2" charset="2"/>
              <a:buAutoNum type="arabicPeriod"/>
            </a:pPr>
            <a:r>
              <a:rPr lang="en-US" sz="2800" dirty="0" smtClean="0">
                <a:latin typeface="Verdana" pitchFamily="34" charset="0"/>
              </a:rPr>
              <a:t>From any interface type I2 to any interface type I1, provided I2 is not derived from I1. </a:t>
            </a:r>
            <a:endParaRPr lang="en-US" sz="2800" dirty="0" smtClean="0"/>
          </a:p>
          <a:p>
            <a:pPr marL="609600" indent="-609600" eaLnBrk="1" hangingPunct="1">
              <a:lnSpc>
                <a:spcPct val="90000"/>
              </a:lnSpc>
              <a:buFont typeface="Wingdings" pitchFamily="2" charset="2"/>
              <a:buAutoNum type="arabicPeriod"/>
            </a:pPr>
            <a:r>
              <a:rPr lang="en-US" sz="2800" dirty="0" smtClean="0">
                <a:latin typeface="Verdana" pitchFamily="34" charset="0"/>
              </a:rPr>
              <a:t>From </a:t>
            </a:r>
            <a:r>
              <a:rPr lang="en-US" sz="2800" dirty="0" err="1" smtClean="0">
                <a:latin typeface="Verdana" pitchFamily="34" charset="0"/>
              </a:rPr>
              <a:t>System.Array</a:t>
            </a:r>
            <a:r>
              <a:rPr lang="en-US" sz="2800" dirty="0" smtClean="0">
                <a:latin typeface="Verdana" pitchFamily="34" charset="0"/>
              </a:rPr>
              <a:t> to any array type. </a:t>
            </a:r>
            <a:endParaRPr lang="en-US" sz="2800" dirty="0" smtClean="0"/>
          </a:p>
          <a:p>
            <a:pPr marL="609600" indent="-609600" eaLnBrk="1" hangingPunct="1">
              <a:lnSpc>
                <a:spcPct val="90000"/>
              </a:lnSpc>
              <a:buFont typeface="Wingdings" pitchFamily="2" charset="2"/>
              <a:buAutoNum type="arabicPeriod"/>
            </a:pPr>
            <a:r>
              <a:rPr lang="en-US" sz="2800" dirty="0" smtClean="0">
                <a:latin typeface="Verdana" pitchFamily="34" charset="0"/>
              </a:rPr>
              <a:t>From </a:t>
            </a:r>
            <a:r>
              <a:rPr lang="en-US" sz="2800" dirty="0" err="1" smtClean="0">
                <a:latin typeface="Verdana" pitchFamily="34" charset="0"/>
              </a:rPr>
              <a:t>System.Delegate</a:t>
            </a:r>
            <a:r>
              <a:rPr lang="en-US" sz="2800" dirty="0" smtClean="0">
                <a:latin typeface="Verdana" pitchFamily="34" charset="0"/>
              </a:rPr>
              <a:t> type to any delegate type. </a:t>
            </a:r>
            <a:endParaRPr lang="en-US" sz="2800" dirty="0" smtClean="0"/>
          </a:p>
          <a:p>
            <a:pPr marL="609600" indent="-609600" eaLnBrk="1" hangingPunct="1">
              <a:lnSpc>
                <a:spcPct val="90000"/>
              </a:lnSpc>
              <a:buFont typeface="Wingdings" pitchFamily="2" charset="2"/>
              <a:buAutoNum type="arabicPeriod"/>
            </a:pPr>
            <a:r>
              <a:rPr lang="en-US" sz="2800" dirty="0" smtClean="0">
                <a:latin typeface="Verdana" pitchFamily="34" charset="0"/>
              </a:rPr>
              <a:t>From </a:t>
            </a:r>
            <a:r>
              <a:rPr lang="en-US" sz="2800" dirty="0" err="1" smtClean="0">
                <a:latin typeface="Verdana" pitchFamily="34" charset="0"/>
              </a:rPr>
              <a:t>System.ICloneable</a:t>
            </a:r>
            <a:r>
              <a:rPr lang="en-US" sz="2800" dirty="0" smtClean="0">
                <a:latin typeface="Verdana" pitchFamily="34" charset="0"/>
              </a:rPr>
              <a:t> to any array or delegate type.</a:t>
            </a:r>
            <a:endParaRPr lang="en-US" sz="2800" dirty="0" smtClean="0"/>
          </a:p>
          <a:p>
            <a:pPr marL="609600" indent="-609600" eaLnBrk="1" hangingPunct="1">
              <a:lnSpc>
                <a:spcPct val="90000"/>
              </a:lnSpc>
            </a:pPr>
            <a:r>
              <a:rPr lang="en-US" sz="2000" b="1" dirty="0" smtClean="0">
                <a:latin typeface="Verdana" pitchFamily="34" charset="0"/>
              </a:rPr>
              <a:t>Because of any reasons, if an explicit reference conversion fails, an </a:t>
            </a:r>
            <a:r>
              <a:rPr lang="en-US" sz="2000" b="1" dirty="0" err="1" smtClean="0">
                <a:latin typeface="Verdana" pitchFamily="34" charset="0"/>
              </a:rPr>
              <a:t>InvalidCastException</a:t>
            </a:r>
            <a:r>
              <a:rPr lang="en-US" sz="2000" b="1" dirty="0" smtClean="0">
                <a:latin typeface="Verdana" pitchFamily="34" charset="0"/>
              </a:rPr>
              <a:t> is thrown.</a:t>
            </a:r>
            <a:r>
              <a:rPr lang="en-US" sz="2000" b="1"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lnSpc>
                <a:spcPct val="90000"/>
              </a:lnSpc>
            </a:pPr>
            <a:r>
              <a:rPr lang="en-US" sz="2800" smtClean="0">
                <a:solidFill>
                  <a:schemeClr val="hlink"/>
                </a:solidFill>
              </a:rPr>
              <a:t>Unmanaged Application</a:t>
            </a:r>
            <a:r>
              <a:rPr lang="en-US" sz="2800" smtClean="0"/>
              <a:t>:- code after compilation is directly converted into processor code by the computer and so no other runtime is required for its execution</a:t>
            </a:r>
          </a:p>
          <a:p>
            <a:pPr eaLnBrk="1" hangingPunct="1">
              <a:lnSpc>
                <a:spcPct val="90000"/>
              </a:lnSpc>
              <a:buFont typeface="Wingdings" pitchFamily="2" charset="2"/>
              <a:buNone/>
            </a:pPr>
            <a:r>
              <a:rPr lang="en-US" sz="2800" smtClean="0"/>
              <a:t>e.g.</a:t>
            </a:r>
          </a:p>
          <a:p>
            <a:pPr eaLnBrk="1" hangingPunct="1">
              <a:lnSpc>
                <a:spcPct val="90000"/>
              </a:lnSpc>
              <a:buFont typeface="Wingdings" pitchFamily="2" charset="2"/>
              <a:buNone/>
            </a:pPr>
            <a:r>
              <a:rPr lang="en-US" sz="2800" smtClean="0"/>
              <a:t> c,c++,VB6--------compiled---&gt;processor code</a:t>
            </a:r>
          </a:p>
          <a:p>
            <a:pPr eaLnBrk="1" hangingPunct="1">
              <a:lnSpc>
                <a:spcPct val="90000"/>
              </a:lnSpc>
              <a:buFont typeface="Wingdings" pitchFamily="2" charset="2"/>
              <a:buNone/>
            </a:pPr>
            <a:r>
              <a:rPr lang="en-US" sz="2800" smtClean="0"/>
              <a:t>-exe files interact APIs (Application Programming Interface dlls) + class library files for that language while executing </a:t>
            </a:r>
          </a:p>
        </p:txBody>
      </p:sp>
      <p:sp>
        <p:nvSpPr>
          <p:cNvPr id="10243" name="Text Box 4"/>
          <p:cNvSpPr txBox="1">
            <a:spLocks noChangeArrowheads="1"/>
          </p:cNvSpPr>
          <p:nvPr/>
        </p:nvSpPr>
        <p:spPr bwMode="auto">
          <a:xfrm>
            <a:off x="1584325" y="819150"/>
            <a:ext cx="5883275" cy="641350"/>
          </a:xfrm>
          <a:prstGeom prst="rect">
            <a:avLst/>
          </a:prstGeom>
          <a:noFill/>
          <a:ln w="9525">
            <a:noFill/>
            <a:miter lim="800000"/>
            <a:headEnd/>
            <a:tailEnd/>
          </a:ln>
        </p:spPr>
        <p:txBody>
          <a:bodyPr>
            <a:spAutoFit/>
          </a:bodyPr>
          <a:lstStyle/>
          <a:p>
            <a:r>
              <a:rPr lang="en-US" sz="3600" b="1">
                <a:solidFill>
                  <a:schemeClr val="folHlink"/>
                </a:solidFill>
              </a:rPr>
              <a:t>Unmanaged Application</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pPr eaLnBrk="1" hangingPunct="1"/>
            <a:r>
              <a:rPr lang="en-US" sz="3600" b="1" smtClean="0">
                <a:latin typeface="Verdana" pitchFamily="34" charset="0"/>
              </a:rPr>
              <a:t>Un-boxing Conversions </a:t>
            </a:r>
            <a:r>
              <a:rPr lang="en-US" sz="3600" b="1" smtClean="0"/>
              <a:t/>
            </a:r>
            <a:br>
              <a:rPr lang="en-US" sz="3600" b="1" smtClean="0"/>
            </a:br>
            <a:endParaRPr lang="en-US" sz="3600" b="1" smtClean="0"/>
          </a:p>
        </p:txBody>
      </p:sp>
      <p:sp>
        <p:nvSpPr>
          <p:cNvPr id="86019" name="Rectangle 3"/>
          <p:cNvSpPr>
            <a:spLocks noGrp="1" noChangeArrowheads="1"/>
          </p:cNvSpPr>
          <p:nvPr>
            <p:ph type="body" idx="1"/>
          </p:nvPr>
        </p:nvSpPr>
        <p:spPr/>
        <p:txBody>
          <a:bodyPr/>
          <a:lstStyle/>
          <a:p>
            <a:pPr eaLnBrk="1" hangingPunct="1"/>
            <a:r>
              <a:rPr lang="en-US" dirty="0" smtClean="0">
                <a:latin typeface="Verdana" pitchFamily="34" charset="0"/>
              </a:rPr>
              <a:t>Un-boxing is the conversion of an object type to a value type. The casting operator () is necessary for un-boxing. The example for un-boxing is shown below.  </a:t>
            </a:r>
            <a:endParaRPr lang="en-US" dirty="0" smtClean="0"/>
          </a:p>
          <a:p>
            <a:pPr eaLnBrk="1" hangingPunct="1"/>
            <a:r>
              <a:rPr lang="en-US" dirty="0" err="1" smtClean="0">
                <a:latin typeface="Verdana" pitchFamily="34" charset="0"/>
              </a:rPr>
              <a:t>int</a:t>
            </a:r>
            <a:r>
              <a:rPr lang="en-US" dirty="0" smtClean="0">
                <a:latin typeface="Verdana" pitchFamily="34" charset="0"/>
              </a:rPr>
              <a:t> x = 100;</a:t>
            </a:r>
            <a:br>
              <a:rPr lang="en-US" dirty="0" smtClean="0">
                <a:latin typeface="Verdana" pitchFamily="34" charset="0"/>
              </a:rPr>
            </a:br>
            <a:r>
              <a:rPr lang="en-US" dirty="0" smtClean="0">
                <a:latin typeface="Verdana" pitchFamily="34" charset="0"/>
              </a:rPr>
              <a:t>object o = x; // Boxing</a:t>
            </a:r>
            <a:br>
              <a:rPr lang="en-US" dirty="0" smtClean="0">
                <a:latin typeface="Verdana" pitchFamily="34" charset="0"/>
              </a:rPr>
            </a:br>
            <a:r>
              <a:rPr lang="en-US" dirty="0" err="1" smtClean="0">
                <a:latin typeface="Verdana" pitchFamily="34" charset="0"/>
              </a:rPr>
              <a:t>int</a:t>
            </a:r>
            <a:r>
              <a:rPr lang="en-US" dirty="0" smtClean="0">
                <a:latin typeface="Verdana" pitchFamily="34" charset="0"/>
              </a:rPr>
              <a:t> I (</a:t>
            </a:r>
            <a:r>
              <a:rPr lang="en-US" dirty="0" err="1" smtClean="0">
                <a:latin typeface="Verdana" pitchFamily="34" charset="0"/>
              </a:rPr>
              <a:t>int</a:t>
            </a:r>
            <a:r>
              <a:rPr lang="en-US" dirty="0" smtClean="0">
                <a:latin typeface="Verdana" pitchFamily="34" charset="0"/>
              </a:rPr>
              <a:t>) o; // un-boxing </a:t>
            </a:r>
            <a:endParaRPr lang="en-US" dirty="0" smtClean="0"/>
          </a:p>
          <a:p>
            <a:pPr eaLnBrk="1" hangingPunct="1"/>
            <a:endParaRPr lang="en-US"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p:txBody>
          <a:bodyPr/>
          <a:lstStyle/>
          <a:p>
            <a:pPr eaLnBrk="1" hangingPunct="1"/>
            <a:r>
              <a:rPr lang="en-US" sz="2800" smtClean="0">
                <a:latin typeface="Verdana" pitchFamily="34" charset="0"/>
              </a:rPr>
              <a:t>For an un-boxing conversion to a given value type to succeed at run-time , the value type of the source argument must be reference type to an object that was previously created by boxing a value of the value type. If the source argument is null or a reference type to an incompatible type, an InvalidCastException is thrown. </a:t>
            </a:r>
            <a:r>
              <a:rPr lang="en-US" sz="2800" smtClean="0"/>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Garbage Collection</a:t>
            </a:r>
            <a:endParaRPr lang="en-US" dirty="0"/>
          </a:p>
        </p:txBody>
      </p:sp>
      <p:sp>
        <p:nvSpPr>
          <p:cNvPr id="5" name="Subtitle 4"/>
          <p:cNvSpPr>
            <a:spLocks noGrp="1"/>
          </p:cNvSpPr>
          <p:nvPr>
            <p:ph type="subTitle" idx="1"/>
          </p:nvPr>
        </p:nvSpPr>
        <p:spPr/>
        <p:txBody>
          <a:bodyPr/>
          <a:lstStyle/>
          <a:p>
            <a:r>
              <a:rPr lang="en-US" dirty="0" smtClean="0"/>
              <a:t>UNDERSTANDING </a:t>
            </a:r>
            <a:r>
              <a:rPr lang="en-US" dirty="0"/>
              <a:t>OBJECT LIFETIME</a:t>
            </a:r>
          </a:p>
        </p:txBody>
      </p:sp>
    </p:spTree>
    <p:extLst>
      <p:ext uri="{BB962C8B-B14F-4D97-AF65-F5344CB8AC3E}">
        <p14:creationId xmlns="" xmlns:p14="http://schemas.microsoft.com/office/powerpoint/2010/main" val="276991066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382000" cy="1421928"/>
          </a:xfrm>
        </p:spPr>
        <p:txBody>
          <a:bodyPr/>
          <a:lstStyle/>
          <a:p>
            <a:r>
              <a:rPr lang="en-US" dirty="0"/>
              <a:t>Classes, Objects, and References</a:t>
            </a:r>
          </a:p>
        </p:txBody>
      </p:sp>
      <p:sp>
        <p:nvSpPr>
          <p:cNvPr id="3" name="Content Placeholder 2"/>
          <p:cNvSpPr>
            <a:spLocks noGrp="1"/>
          </p:cNvSpPr>
          <p:nvPr>
            <p:ph idx="1"/>
          </p:nvPr>
        </p:nvSpPr>
        <p:spPr>
          <a:xfrm>
            <a:off x="381000" y="1661886"/>
            <a:ext cx="8410575" cy="4967514"/>
          </a:xfrm>
        </p:spPr>
        <p:txBody>
          <a:bodyPr>
            <a:normAutofit lnSpcReduction="10000"/>
          </a:bodyPr>
          <a:lstStyle/>
          <a:p>
            <a:r>
              <a:rPr lang="en-US" dirty="0"/>
              <a:t>C</a:t>
            </a:r>
            <a:r>
              <a:rPr lang="en-US" dirty="0" smtClean="0"/>
              <a:t>lass </a:t>
            </a:r>
            <a:r>
              <a:rPr lang="en-US" dirty="0"/>
              <a:t>is nothing more than a blueprint that describes </a:t>
            </a:r>
            <a:r>
              <a:rPr lang="en-US" dirty="0" smtClean="0"/>
              <a:t>how an </a:t>
            </a:r>
            <a:r>
              <a:rPr lang="en-US" dirty="0"/>
              <a:t>instance of this type will look and feel in memory.</a:t>
            </a:r>
            <a:endParaRPr lang="en-US" dirty="0" smtClean="0"/>
          </a:p>
          <a:p>
            <a:r>
              <a:rPr lang="en-US" dirty="0" smtClean="0"/>
              <a:t>Classes</a:t>
            </a:r>
            <a:r>
              <a:rPr lang="en-US" dirty="0"/>
              <a:t>, of course, are defined within a code </a:t>
            </a:r>
            <a:r>
              <a:rPr lang="en-US" dirty="0" smtClean="0"/>
              <a:t>file (</a:t>
            </a:r>
            <a:r>
              <a:rPr lang="en-US" dirty="0"/>
              <a:t>which in C# takes a *.</a:t>
            </a:r>
            <a:r>
              <a:rPr lang="en-US" dirty="0" err="1"/>
              <a:t>cs</a:t>
            </a:r>
            <a:r>
              <a:rPr lang="en-US" dirty="0"/>
              <a:t> extension by convention</a:t>
            </a:r>
            <a:r>
              <a:rPr lang="en-US" dirty="0" smtClean="0"/>
              <a:t>).</a:t>
            </a:r>
          </a:p>
          <a:p>
            <a:r>
              <a:rPr lang="en-US" dirty="0"/>
              <a:t>Once a class is defined, you can allocate any number of objects using the C# </a:t>
            </a:r>
            <a:r>
              <a:rPr lang="en-US" b="1" i="1" dirty="0"/>
              <a:t>new</a:t>
            </a:r>
            <a:r>
              <a:rPr lang="en-US" dirty="0"/>
              <a:t> </a:t>
            </a:r>
            <a:r>
              <a:rPr lang="en-US" dirty="0" smtClean="0"/>
              <a:t>keyword</a:t>
            </a:r>
          </a:p>
          <a:p>
            <a:r>
              <a:rPr lang="en-US" dirty="0" smtClean="0"/>
              <a:t>The </a:t>
            </a:r>
            <a:r>
              <a:rPr lang="en-US" b="1" i="1" dirty="0"/>
              <a:t>new</a:t>
            </a:r>
            <a:r>
              <a:rPr lang="en-US" dirty="0"/>
              <a:t> </a:t>
            </a:r>
            <a:r>
              <a:rPr lang="en-US" dirty="0" smtClean="0"/>
              <a:t>keyword </a:t>
            </a:r>
            <a:r>
              <a:rPr lang="en-US" dirty="0"/>
              <a:t>returns a </a:t>
            </a:r>
            <a:r>
              <a:rPr lang="en-US" i="1" dirty="0"/>
              <a:t>reference </a:t>
            </a:r>
            <a:r>
              <a:rPr lang="en-US" dirty="0"/>
              <a:t>to the object on the heap, not the </a:t>
            </a:r>
            <a:r>
              <a:rPr lang="en-US" dirty="0" smtClean="0"/>
              <a:t>actual object </a:t>
            </a:r>
            <a:r>
              <a:rPr lang="en-US" dirty="0"/>
              <a:t>itself.</a:t>
            </a:r>
          </a:p>
        </p:txBody>
      </p:sp>
    </p:spTree>
    <p:extLst>
      <p:ext uri="{BB962C8B-B14F-4D97-AF65-F5344CB8AC3E}">
        <p14:creationId xmlns="" xmlns:p14="http://schemas.microsoft.com/office/powerpoint/2010/main" val="1343822264"/>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381000" y="228600"/>
            <a:ext cx="8382000" cy="757130"/>
          </a:xfrm>
          <a:prstGeom prst="rect">
            <a:avLst/>
          </a:prstGeom>
          <a:noFill/>
        </p:spPr>
        <p:txBody>
          <a:bodyPr wrap="square" rtlCol="0">
            <a:spAutoFit/>
          </a:bodyPr>
          <a:lstStyle/>
          <a:p>
            <a:r>
              <a:rPr lang="en-US" dirty="0"/>
              <a:t>The Basics of Object Lifetime</a:t>
            </a:r>
            <a:endParaRPr lang="en-US" dirty="0">
              <a:solidFill>
                <a:srgbClr val="00B0F0"/>
              </a:solidFill>
            </a:endParaRPr>
          </a:p>
        </p:txBody>
      </p:sp>
      <p:sp>
        <p:nvSpPr>
          <p:cNvPr id="3" name="Content Placeholder 2"/>
          <p:cNvSpPr>
            <a:spLocks noGrp="1"/>
          </p:cNvSpPr>
          <p:nvPr>
            <p:ph idx="1"/>
          </p:nvPr>
        </p:nvSpPr>
        <p:spPr>
          <a:xfrm>
            <a:off x="381000" y="1417638"/>
            <a:ext cx="8410575" cy="3785652"/>
          </a:xfrm>
        </p:spPr>
        <p:txBody>
          <a:bodyPr>
            <a:normAutofit lnSpcReduction="10000"/>
          </a:bodyPr>
          <a:lstStyle/>
          <a:p>
            <a:r>
              <a:rPr lang="en-US" dirty="0"/>
              <a:t>When you are building your C# applications, you are correct to assume that the .NET </a:t>
            </a:r>
            <a:r>
              <a:rPr lang="en-US" dirty="0" smtClean="0"/>
              <a:t>runtime environment </a:t>
            </a:r>
            <a:r>
              <a:rPr lang="en-US" dirty="0"/>
              <a:t>will take care of the managed heap without your direct intervention</a:t>
            </a:r>
            <a:r>
              <a:rPr lang="en-US" dirty="0" smtClean="0"/>
              <a:t>.</a:t>
            </a:r>
          </a:p>
          <a:p>
            <a:r>
              <a:rPr lang="en-US" b="1" dirty="0"/>
              <a:t>Rule </a:t>
            </a:r>
            <a:r>
              <a:rPr lang="en-US" dirty="0"/>
              <a:t>Allocate a class instance onto the managed heap using the new keyword and forget about it.</a:t>
            </a:r>
          </a:p>
        </p:txBody>
      </p:sp>
    </p:spTree>
    <p:extLst>
      <p:ext uri="{BB962C8B-B14F-4D97-AF65-F5344CB8AC3E}">
        <p14:creationId xmlns="" xmlns:p14="http://schemas.microsoft.com/office/powerpoint/2010/main" val="1695125349"/>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b="0" dirty="0"/>
              <a:t>The Role of Application Roots</a:t>
            </a:r>
            <a:endParaRPr lang="en-US" dirty="0"/>
          </a:p>
        </p:txBody>
      </p:sp>
      <p:sp>
        <p:nvSpPr>
          <p:cNvPr id="3" name="Content Placeholder 2"/>
          <p:cNvSpPr>
            <a:spLocks noGrp="1"/>
          </p:cNvSpPr>
          <p:nvPr>
            <p:ph idx="1"/>
          </p:nvPr>
        </p:nvSpPr>
        <p:spPr>
          <a:xfrm>
            <a:off x="381000" y="1417638"/>
            <a:ext cx="8410575" cy="3785652"/>
          </a:xfrm>
        </p:spPr>
        <p:txBody>
          <a:bodyPr>
            <a:normAutofit lnSpcReduction="10000"/>
          </a:bodyPr>
          <a:lstStyle/>
          <a:p>
            <a:r>
              <a:rPr lang="en-US" dirty="0"/>
              <a:t>References to any static objects/static fields</a:t>
            </a:r>
          </a:p>
          <a:p>
            <a:r>
              <a:rPr lang="en-US" dirty="0" smtClean="0"/>
              <a:t>References </a:t>
            </a:r>
            <a:r>
              <a:rPr lang="en-US" dirty="0"/>
              <a:t>to local objects within an application’s code base</a:t>
            </a:r>
          </a:p>
          <a:p>
            <a:r>
              <a:rPr lang="en-US" dirty="0" smtClean="0"/>
              <a:t>References </a:t>
            </a:r>
            <a:r>
              <a:rPr lang="en-US" dirty="0"/>
              <a:t>to object parameters passed into a method</a:t>
            </a:r>
          </a:p>
          <a:p>
            <a:r>
              <a:rPr lang="en-US" dirty="0" smtClean="0"/>
              <a:t>References </a:t>
            </a:r>
            <a:r>
              <a:rPr lang="en-US" dirty="0"/>
              <a:t>to objects waiting to be </a:t>
            </a:r>
            <a:r>
              <a:rPr lang="en-US" i="1" dirty="0" smtClean="0"/>
              <a:t>finalized</a:t>
            </a:r>
            <a:endParaRPr lang="en-US" dirty="0"/>
          </a:p>
          <a:p>
            <a:r>
              <a:rPr lang="en-US" dirty="0" smtClean="0"/>
              <a:t>Any </a:t>
            </a:r>
            <a:r>
              <a:rPr lang="en-US" dirty="0"/>
              <a:t>CPU register that references an object</a:t>
            </a:r>
          </a:p>
        </p:txBody>
      </p:sp>
    </p:spTree>
    <p:extLst>
      <p:ext uri="{BB962C8B-B14F-4D97-AF65-F5344CB8AC3E}">
        <p14:creationId xmlns="" xmlns:p14="http://schemas.microsoft.com/office/powerpoint/2010/main" val="1027540547"/>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421928"/>
          </a:xfrm>
        </p:spPr>
        <p:txBody>
          <a:bodyPr/>
          <a:lstStyle/>
          <a:p>
            <a:r>
              <a:rPr lang="en-US" dirty="0"/>
              <a:t>Understanding Object Generations</a:t>
            </a:r>
          </a:p>
        </p:txBody>
      </p:sp>
      <p:sp>
        <p:nvSpPr>
          <p:cNvPr id="3" name="Content Placeholder 2"/>
          <p:cNvSpPr>
            <a:spLocks noGrp="1"/>
          </p:cNvSpPr>
          <p:nvPr>
            <p:ph idx="1"/>
          </p:nvPr>
        </p:nvSpPr>
        <p:spPr>
          <a:xfrm>
            <a:off x="381000" y="1417638"/>
            <a:ext cx="8410575" cy="4108817"/>
          </a:xfrm>
        </p:spPr>
        <p:txBody>
          <a:bodyPr/>
          <a:lstStyle/>
          <a:p>
            <a:r>
              <a:rPr lang="en-US" sz="3000" i="1" dirty="0" smtClean="0"/>
              <a:t>Generation 0</a:t>
            </a:r>
            <a:r>
              <a:rPr lang="en-US" sz="3000" dirty="0" smtClean="0"/>
              <a:t>: Identifies a newly allocated object that has never been marked for collection.</a:t>
            </a:r>
          </a:p>
          <a:p>
            <a:r>
              <a:rPr lang="en-US" sz="3000" i="1" dirty="0" smtClean="0"/>
              <a:t>Generation 1</a:t>
            </a:r>
            <a:r>
              <a:rPr lang="en-US" sz="3000" dirty="0" smtClean="0"/>
              <a:t>: Identifies an object that has survived a garbage collection (i.e., it was marked for collection but was not removed due to the fact that the sufficient heap space was acquired).</a:t>
            </a:r>
          </a:p>
          <a:p>
            <a:r>
              <a:rPr lang="en-US" sz="3000" i="1" dirty="0" smtClean="0"/>
              <a:t>Generation 2</a:t>
            </a:r>
            <a:r>
              <a:rPr lang="en-US" sz="3000" dirty="0" smtClean="0"/>
              <a:t>: Identifies an object that has survived more than one sweep of the garbage collector.</a:t>
            </a:r>
            <a:endParaRPr lang="en-US" sz="3000" dirty="0"/>
          </a:p>
        </p:txBody>
      </p:sp>
    </p:spTree>
    <p:extLst>
      <p:ext uri="{BB962C8B-B14F-4D97-AF65-F5344CB8AC3E}">
        <p14:creationId xmlns="" xmlns:p14="http://schemas.microsoft.com/office/powerpoint/2010/main" val="4018933903"/>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a:t>The </a:t>
            </a:r>
            <a:r>
              <a:rPr lang="en-US" dirty="0" err="1"/>
              <a:t>System.GC</a:t>
            </a:r>
            <a:r>
              <a:rPr lang="en-US" dirty="0"/>
              <a:t> Type</a:t>
            </a:r>
          </a:p>
        </p:txBody>
      </p:sp>
      <p:sp>
        <p:nvSpPr>
          <p:cNvPr id="3" name="Content Placeholder 2"/>
          <p:cNvSpPr>
            <a:spLocks noGrp="1"/>
          </p:cNvSpPr>
          <p:nvPr>
            <p:ph idx="1"/>
          </p:nvPr>
        </p:nvSpPr>
        <p:spPr>
          <a:xfrm>
            <a:off x="381000" y="1417638"/>
            <a:ext cx="8410575" cy="2899255"/>
          </a:xfrm>
        </p:spPr>
        <p:txBody>
          <a:bodyPr>
            <a:normAutofit lnSpcReduction="10000"/>
          </a:bodyPr>
          <a:lstStyle/>
          <a:p>
            <a:r>
              <a:rPr lang="en-US" dirty="0" err="1"/>
              <a:t>System.GC</a:t>
            </a:r>
            <a:r>
              <a:rPr lang="en-US" dirty="0"/>
              <a:t> that allows you to </a:t>
            </a:r>
            <a:r>
              <a:rPr lang="en-US" dirty="0" smtClean="0"/>
              <a:t>programmatically interact </a:t>
            </a:r>
            <a:r>
              <a:rPr lang="en-US" dirty="0"/>
              <a:t>with the garbage collector using a set of static </a:t>
            </a:r>
            <a:r>
              <a:rPr lang="en-US" dirty="0" smtClean="0"/>
              <a:t>members</a:t>
            </a:r>
          </a:p>
          <a:p>
            <a:r>
              <a:rPr lang="en-US" dirty="0"/>
              <a:t>Typically, </a:t>
            </a:r>
            <a:r>
              <a:rPr lang="en-US" dirty="0" err="1" smtClean="0"/>
              <a:t>System.GC</a:t>
            </a:r>
            <a:r>
              <a:rPr lang="en-US" dirty="0" smtClean="0"/>
              <a:t> </a:t>
            </a:r>
            <a:r>
              <a:rPr lang="en-US" dirty="0"/>
              <a:t>is </a:t>
            </a:r>
            <a:r>
              <a:rPr lang="en-US" dirty="0" smtClean="0"/>
              <a:t>used when </a:t>
            </a:r>
            <a:r>
              <a:rPr lang="en-US" dirty="0"/>
              <a:t>you are creating classes that make internal use of </a:t>
            </a:r>
            <a:r>
              <a:rPr lang="en-US" i="1" dirty="0" smtClean="0"/>
              <a:t>unmanaged resources</a:t>
            </a:r>
            <a:r>
              <a:rPr lang="en-US" dirty="0"/>
              <a:t>.</a:t>
            </a:r>
          </a:p>
        </p:txBody>
      </p:sp>
    </p:spTree>
    <p:extLst>
      <p:ext uri="{BB962C8B-B14F-4D97-AF65-F5344CB8AC3E}">
        <p14:creationId xmlns="" xmlns:p14="http://schemas.microsoft.com/office/powerpoint/2010/main" val="3749646181"/>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GC to Collect</a:t>
            </a:r>
            <a:endParaRPr lang="en-US" dirty="0"/>
          </a:p>
        </p:txBody>
      </p:sp>
      <p:sp>
        <p:nvSpPr>
          <p:cNvPr id="3" name="Content Placeholder 2"/>
          <p:cNvSpPr>
            <a:spLocks noGrp="1"/>
          </p:cNvSpPr>
          <p:nvPr>
            <p:ph idx="1"/>
          </p:nvPr>
        </p:nvSpPr>
        <p:spPr>
          <a:xfrm>
            <a:off x="381000" y="1417638"/>
            <a:ext cx="8410575" cy="1126462"/>
          </a:xfrm>
        </p:spPr>
        <p:txBody>
          <a:bodyPr>
            <a:normAutofit lnSpcReduction="10000"/>
          </a:bodyPr>
          <a:lstStyle/>
          <a:p>
            <a:r>
              <a:rPr lang="en-US" dirty="0" err="1" smtClean="0"/>
              <a:t>GC.Collect</a:t>
            </a:r>
            <a:r>
              <a:rPr lang="en-US" dirty="0"/>
              <a:t>();</a:t>
            </a:r>
          </a:p>
          <a:p>
            <a:r>
              <a:rPr lang="en-US" dirty="0" err="1" smtClean="0"/>
              <a:t>GC.SupressFinalizers</a:t>
            </a:r>
            <a:r>
              <a:rPr lang="en-US" dirty="0"/>
              <a:t>();</a:t>
            </a:r>
          </a:p>
        </p:txBody>
      </p:sp>
    </p:spTree>
    <p:extLst>
      <p:ext uri="{BB962C8B-B14F-4D97-AF65-F5344CB8AC3E}">
        <p14:creationId xmlns="" xmlns:p14="http://schemas.microsoft.com/office/powerpoint/2010/main" val="1721301841"/>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b="0" dirty="0"/>
              <a:t>Building Disposable Objects</a:t>
            </a:r>
            <a:endParaRPr lang="en-US" dirty="0"/>
          </a:p>
        </p:txBody>
      </p:sp>
      <p:sp>
        <p:nvSpPr>
          <p:cNvPr id="3" name="Content Placeholder 2"/>
          <p:cNvSpPr>
            <a:spLocks noGrp="1"/>
          </p:cNvSpPr>
          <p:nvPr>
            <p:ph idx="1"/>
          </p:nvPr>
        </p:nvSpPr>
        <p:spPr>
          <a:xfrm>
            <a:off x="381000" y="1417638"/>
            <a:ext cx="8410575" cy="3859518"/>
          </a:xfrm>
        </p:spPr>
        <p:txBody>
          <a:bodyPr>
            <a:normAutofit lnSpcReduction="10000"/>
          </a:bodyPr>
          <a:lstStyle/>
          <a:p>
            <a:r>
              <a:rPr lang="en-US" dirty="0"/>
              <a:t>As an alternative to overriding Finalize</a:t>
            </a:r>
            <a:r>
              <a:rPr lang="en-US" dirty="0" smtClean="0"/>
              <a:t>()</a:t>
            </a:r>
          </a:p>
          <a:p>
            <a:r>
              <a:rPr lang="en-US" dirty="0" smtClean="0"/>
              <a:t>Your </a:t>
            </a:r>
            <a:r>
              <a:rPr lang="en-US" dirty="0"/>
              <a:t>class could implement </a:t>
            </a:r>
            <a:r>
              <a:rPr lang="en-US" dirty="0" smtClean="0"/>
              <a:t>the </a:t>
            </a:r>
            <a:r>
              <a:rPr lang="en-US" dirty="0" err="1" smtClean="0"/>
              <a:t>IDisposable</a:t>
            </a:r>
            <a:r>
              <a:rPr lang="en-US" dirty="0" smtClean="0"/>
              <a:t> </a:t>
            </a:r>
            <a:r>
              <a:rPr lang="en-US" dirty="0"/>
              <a:t>interface, which defines a single method named Dispose</a:t>
            </a:r>
            <a:r>
              <a:rPr lang="en-US" dirty="0" smtClean="0"/>
              <a:t>():</a:t>
            </a:r>
          </a:p>
          <a:p>
            <a:r>
              <a:rPr lang="en-US" sz="2000" dirty="0" smtClean="0"/>
              <a:t>static </a:t>
            </a:r>
            <a:r>
              <a:rPr lang="en-US" sz="2000" dirty="0"/>
              <a:t>void </a:t>
            </a:r>
            <a:r>
              <a:rPr lang="en-US" sz="2000" dirty="0" err="1"/>
              <a:t>DisposeFileStream</a:t>
            </a:r>
            <a:r>
              <a:rPr lang="en-US" sz="2000" dirty="0"/>
              <a:t>()</a:t>
            </a:r>
          </a:p>
          <a:p>
            <a:r>
              <a:rPr lang="en-US" sz="2000" dirty="0"/>
              <a:t>{</a:t>
            </a:r>
          </a:p>
          <a:p>
            <a:r>
              <a:rPr lang="en-US" sz="2000" dirty="0" err="1"/>
              <a:t>FileStream</a:t>
            </a:r>
            <a:r>
              <a:rPr lang="en-US" sz="2000" dirty="0"/>
              <a:t> </a:t>
            </a:r>
            <a:r>
              <a:rPr lang="en-US" sz="2000" dirty="0" err="1"/>
              <a:t>fs</a:t>
            </a:r>
            <a:r>
              <a:rPr lang="en-US" sz="2000" dirty="0"/>
              <a:t> = new </a:t>
            </a:r>
            <a:r>
              <a:rPr lang="en-US" sz="2000" dirty="0" err="1"/>
              <a:t>FileStream</a:t>
            </a:r>
            <a:r>
              <a:rPr lang="en-US" sz="2000" dirty="0"/>
              <a:t>("myFile.txt", </a:t>
            </a:r>
            <a:r>
              <a:rPr lang="en-US" sz="2000" dirty="0" err="1"/>
              <a:t>FileMode.OpenOrCreate</a:t>
            </a:r>
            <a:r>
              <a:rPr lang="en-US" sz="2000" dirty="0"/>
              <a:t>);</a:t>
            </a:r>
          </a:p>
          <a:p>
            <a:r>
              <a:rPr lang="en-US" sz="2000" dirty="0" smtClean="0"/>
              <a:t> </a:t>
            </a:r>
            <a:r>
              <a:rPr lang="en-US" sz="2000" dirty="0" err="1" smtClean="0"/>
              <a:t>fs.Dispose</a:t>
            </a:r>
            <a:r>
              <a:rPr lang="en-US" sz="2000" dirty="0"/>
              <a:t>();</a:t>
            </a:r>
          </a:p>
          <a:p>
            <a:r>
              <a:rPr lang="en-US" sz="2000" dirty="0"/>
              <a:t>}</a:t>
            </a:r>
          </a:p>
        </p:txBody>
      </p:sp>
    </p:spTree>
    <p:extLst>
      <p:ext uri="{BB962C8B-B14F-4D97-AF65-F5344CB8AC3E}">
        <p14:creationId xmlns="" xmlns:p14="http://schemas.microsoft.com/office/powerpoint/2010/main" val="691058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1524000"/>
            <a:ext cx="7848600" cy="4602163"/>
          </a:xfrm>
        </p:spPr>
        <p:txBody>
          <a:bodyPr/>
          <a:lstStyle/>
          <a:p>
            <a:pPr eaLnBrk="1" hangingPunct="1">
              <a:lnSpc>
                <a:spcPct val="90000"/>
              </a:lnSpc>
              <a:buFont typeface="Wingdings" pitchFamily="2" charset="2"/>
              <a:buNone/>
            </a:pPr>
            <a:r>
              <a:rPr lang="en-US" sz="2800" dirty="0" smtClean="0">
                <a:solidFill>
                  <a:schemeClr val="hlink"/>
                </a:solidFill>
              </a:rPr>
              <a:t>			</a:t>
            </a:r>
            <a:r>
              <a:rPr lang="en-US" sz="2000" b="1" dirty="0" smtClean="0">
                <a:solidFill>
                  <a:srgbClr val="FF0000"/>
                </a:solidFill>
              </a:rPr>
              <a:t>Managed Application</a:t>
            </a:r>
          </a:p>
          <a:p>
            <a:pPr eaLnBrk="1" hangingPunct="1">
              <a:lnSpc>
                <a:spcPct val="90000"/>
              </a:lnSpc>
              <a:buFont typeface="Wingdings" pitchFamily="2" charset="2"/>
              <a:buNone/>
            </a:pPr>
            <a:r>
              <a:rPr lang="en-US" sz="2000" b="1" dirty="0" smtClean="0">
                <a:solidFill>
                  <a:srgbClr val="FF0000"/>
                </a:solidFill>
              </a:rPr>
              <a:t>				Code</a:t>
            </a:r>
          </a:p>
          <a:p>
            <a:pPr eaLnBrk="1" hangingPunct="1">
              <a:lnSpc>
                <a:spcPct val="90000"/>
              </a:lnSpc>
              <a:buFont typeface="Wingdings" pitchFamily="2" charset="2"/>
              <a:buNone/>
            </a:pPr>
            <a:endParaRPr lang="en-US" sz="2000" b="1" dirty="0" smtClean="0"/>
          </a:p>
          <a:p>
            <a:pPr eaLnBrk="1" hangingPunct="1">
              <a:lnSpc>
                <a:spcPct val="90000"/>
              </a:lnSpc>
              <a:buFont typeface="Wingdings" pitchFamily="2" charset="2"/>
              <a:buNone/>
            </a:pPr>
            <a:r>
              <a:rPr lang="en-US" sz="2000" b="1" dirty="0" smtClean="0"/>
              <a:t>				compiled</a:t>
            </a:r>
          </a:p>
          <a:p>
            <a:pPr eaLnBrk="1" hangingPunct="1">
              <a:lnSpc>
                <a:spcPct val="90000"/>
              </a:lnSpc>
              <a:buFont typeface="Wingdings" pitchFamily="2" charset="2"/>
              <a:buNone/>
            </a:pPr>
            <a:endParaRPr lang="en-US" sz="2000" b="1" dirty="0" smtClean="0"/>
          </a:p>
          <a:p>
            <a:pPr eaLnBrk="1" hangingPunct="1">
              <a:lnSpc>
                <a:spcPct val="90000"/>
              </a:lnSpc>
              <a:buFont typeface="Wingdings" pitchFamily="2" charset="2"/>
              <a:buNone/>
            </a:pPr>
            <a:r>
              <a:rPr lang="en-US" sz="2000" b="1" dirty="0" smtClean="0"/>
              <a:t>			Intermediate language/Byte code</a:t>
            </a:r>
          </a:p>
          <a:p>
            <a:pPr eaLnBrk="1" hangingPunct="1">
              <a:lnSpc>
                <a:spcPct val="90000"/>
              </a:lnSpc>
              <a:buFont typeface="Wingdings" pitchFamily="2" charset="2"/>
              <a:buNone/>
            </a:pPr>
            <a:endParaRPr lang="en-US" sz="2000" b="1" dirty="0" smtClean="0"/>
          </a:p>
          <a:p>
            <a:pPr eaLnBrk="1" hangingPunct="1">
              <a:lnSpc>
                <a:spcPct val="90000"/>
              </a:lnSpc>
              <a:buFont typeface="Wingdings" pitchFamily="2" charset="2"/>
              <a:buNone/>
            </a:pPr>
            <a:r>
              <a:rPr lang="en-US" sz="2000" b="1" dirty="0" smtClean="0"/>
              <a:t>		 Runtime Environment for execution</a:t>
            </a:r>
          </a:p>
          <a:p>
            <a:pPr eaLnBrk="1" hangingPunct="1">
              <a:lnSpc>
                <a:spcPct val="90000"/>
              </a:lnSpc>
              <a:buFont typeface="Wingdings" pitchFamily="2" charset="2"/>
              <a:buNone/>
            </a:pPr>
            <a:endParaRPr lang="en-US" sz="2000" b="1" dirty="0" smtClean="0"/>
          </a:p>
          <a:p>
            <a:pPr eaLnBrk="1" hangingPunct="1">
              <a:lnSpc>
                <a:spcPct val="90000"/>
              </a:lnSpc>
              <a:buFont typeface="Wingdings" pitchFamily="2" charset="2"/>
              <a:buNone/>
            </a:pPr>
            <a:r>
              <a:rPr lang="en-US" sz="2000" b="1" dirty="0" smtClean="0"/>
              <a:t>			native processor code</a:t>
            </a:r>
          </a:p>
          <a:p>
            <a:pPr eaLnBrk="1" hangingPunct="1">
              <a:lnSpc>
                <a:spcPct val="90000"/>
              </a:lnSpc>
              <a:buFont typeface="Wingdings" pitchFamily="2" charset="2"/>
              <a:buNone/>
            </a:pPr>
            <a:endParaRPr lang="en-US" sz="2800" b="1" dirty="0" smtClean="0"/>
          </a:p>
          <a:p>
            <a:pPr eaLnBrk="1" hangingPunct="1">
              <a:lnSpc>
                <a:spcPct val="90000"/>
              </a:lnSpc>
              <a:buFont typeface="Wingdings" pitchFamily="2" charset="2"/>
              <a:buNone/>
            </a:pPr>
            <a:r>
              <a:rPr lang="en-US" sz="2000" b="1" dirty="0" smtClean="0">
                <a:solidFill>
                  <a:schemeClr val="folHlink"/>
                </a:solidFill>
              </a:rPr>
              <a:t>Languages like </a:t>
            </a:r>
            <a:r>
              <a:rPr lang="en-US" sz="2000" b="1" dirty="0" err="1" smtClean="0">
                <a:solidFill>
                  <a:schemeClr val="folHlink"/>
                </a:solidFill>
              </a:rPr>
              <a:t>c,c</a:t>
            </a:r>
            <a:r>
              <a:rPr lang="en-US" sz="2000" b="1" dirty="0" smtClean="0">
                <a:solidFill>
                  <a:schemeClr val="folHlink"/>
                </a:solidFill>
              </a:rPr>
              <a:t>++,vb6 were lacking this flexibility</a:t>
            </a:r>
          </a:p>
          <a:p>
            <a:pPr eaLnBrk="1" hangingPunct="1">
              <a:lnSpc>
                <a:spcPct val="90000"/>
              </a:lnSpc>
              <a:buFontTx/>
              <a:buChar char="•"/>
            </a:pPr>
            <a:endParaRPr lang="en-US" sz="2000" b="1" dirty="0" smtClean="0">
              <a:solidFill>
                <a:schemeClr val="folHlink"/>
              </a:solidFill>
            </a:endParaRPr>
          </a:p>
        </p:txBody>
      </p:sp>
      <p:sp>
        <p:nvSpPr>
          <p:cNvPr id="11267" name="Text Box 4"/>
          <p:cNvSpPr txBox="1">
            <a:spLocks noChangeArrowheads="1"/>
          </p:cNvSpPr>
          <p:nvPr/>
        </p:nvSpPr>
        <p:spPr bwMode="auto">
          <a:xfrm>
            <a:off x="1965325" y="490538"/>
            <a:ext cx="184150" cy="457200"/>
          </a:xfrm>
          <a:prstGeom prst="rect">
            <a:avLst/>
          </a:prstGeom>
          <a:noFill/>
          <a:ln w="9525">
            <a:noFill/>
            <a:miter lim="800000"/>
            <a:headEnd/>
            <a:tailEnd/>
          </a:ln>
        </p:spPr>
        <p:txBody>
          <a:bodyPr wrap="none">
            <a:spAutoFit/>
          </a:bodyPr>
          <a:lstStyle/>
          <a:p>
            <a:endParaRPr lang="en-US"/>
          </a:p>
        </p:txBody>
      </p:sp>
      <p:sp>
        <p:nvSpPr>
          <p:cNvPr id="11268" name="Text Box 5"/>
          <p:cNvSpPr txBox="1">
            <a:spLocks noChangeArrowheads="1"/>
          </p:cNvSpPr>
          <p:nvPr/>
        </p:nvSpPr>
        <p:spPr bwMode="auto">
          <a:xfrm>
            <a:off x="1447800" y="838200"/>
            <a:ext cx="5883275" cy="641350"/>
          </a:xfrm>
          <a:prstGeom prst="rect">
            <a:avLst/>
          </a:prstGeom>
          <a:noFill/>
          <a:ln w="9525">
            <a:noFill/>
            <a:miter lim="800000"/>
            <a:headEnd/>
            <a:tailEnd/>
          </a:ln>
        </p:spPr>
        <p:txBody>
          <a:bodyPr>
            <a:spAutoFit/>
          </a:bodyPr>
          <a:lstStyle/>
          <a:p>
            <a:r>
              <a:rPr lang="en-US" sz="3600" b="1">
                <a:solidFill>
                  <a:schemeClr val="folHlink"/>
                </a:solidFill>
              </a:rPr>
              <a:t>Managed Application</a:t>
            </a:r>
          </a:p>
        </p:txBody>
      </p:sp>
      <p:sp>
        <p:nvSpPr>
          <p:cNvPr id="11269" name="Line 6"/>
          <p:cNvSpPr>
            <a:spLocks noChangeShapeType="1"/>
          </p:cNvSpPr>
          <p:nvPr/>
        </p:nvSpPr>
        <p:spPr bwMode="auto">
          <a:xfrm>
            <a:off x="3657600" y="2286000"/>
            <a:ext cx="0" cy="381000"/>
          </a:xfrm>
          <a:prstGeom prst="line">
            <a:avLst/>
          </a:prstGeom>
          <a:noFill/>
          <a:ln w="9525">
            <a:solidFill>
              <a:schemeClr val="tx1"/>
            </a:solidFill>
            <a:miter lim="800000"/>
            <a:headEnd/>
            <a:tailEnd type="triangle" w="med" len="med"/>
          </a:ln>
        </p:spPr>
        <p:txBody>
          <a:bodyPr wrap="none" anchor="ctr"/>
          <a:lstStyle/>
          <a:p>
            <a:endParaRPr lang="en-US"/>
          </a:p>
        </p:txBody>
      </p:sp>
      <p:sp>
        <p:nvSpPr>
          <p:cNvPr id="11270" name="Line 7"/>
          <p:cNvSpPr>
            <a:spLocks noChangeShapeType="1"/>
          </p:cNvSpPr>
          <p:nvPr/>
        </p:nvSpPr>
        <p:spPr bwMode="auto">
          <a:xfrm>
            <a:off x="3657600" y="2895600"/>
            <a:ext cx="0" cy="457200"/>
          </a:xfrm>
          <a:prstGeom prst="line">
            <a:avLst/>
          </a:prstGeom>
          <a:noFill/>
          <a:ln w="9525">
            <a:solidFill>
              <a:schemeClr val="tx1"/>
            </a:solidFill>
            <a:miter lim="800000"/>
            <a:headEnd/>
            <a:tailEnd type="triangle" w="med" len="med"/>
          </a:ln>
        </p:spPr>
        <p:txBody>
          <a:bodyPr wrap="none" anchor="ctr"/>
          <a:lstStyle/>
          <a:p>
            <a:endParaRPr lang="en-US"/>
          </a:p>
        </p:txBody>
      </p:sp>
      <p:sp>
        <p:nvSpPr>
          <p:cNvPr id="11271" name="Line 8"/>
          <p:cNvSpPr>
            <a:spLocks noChangeShapeType="1"/>
          </p:cNvSpPr>
          <p:nvPr/>
        </p:nvSpPr>
        <p:spPr bwMode="auto">
          <a:xfrm>
            <a:off x="3657600" y="3657600"/>
            <a:ext cx="0" cy="457200"/>
          </a:xfrm>
          <a:prstGeom prst="line">
            <a:avLst/>
          </a:prstGeom>
          <a:noFill/>
          <a:ln w="9525">
            <a:solidFill>
              <a:schemeClr val="tx1"/>
            </a:solidFill>
            <a:miter lim="800000"/>
            <a:headEnd/>
            <a:tailEnd type="triangle" w="med" len="med"/>
          </a:ln>
        </p:spPr>
        <p:txBody>
          <a:bodyPr wrap="none" anchor="ctr"/>
          <a:lstStyle/>
          <a:p>
            <a:endParaRPr lang="en-US"/>
          </a:p>
        </p:txBody>
      </p:sp>
      <p:sp>
        <p:nvSpPr>
          <p:cNvPr id="11272" name="Line 9"/>
          <p:cNvSpPr>
            <a:spLocks noChangeShapeType="1"/>
          </p:cNvSpPr>
          <p:nvPr/>
        </p:nvSpPr>
        <p:spPr bwMode="auto">
          <a:xfrm>
            <a:off x="3657600" y="4267200"/>
            <a:ext cx="0" cy="533400"/>
          </a:xfrm>
          <a:prstGeom prst="line">
            <a:avLst/>
          </a:prstGeom>
          <a:noFill/>
          <a:ln w="9525">
            <a:solidFill>
              <a:schemeClr val="tx1"/>
            </a:solidFill>
            <a:miter lim="800000"/>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Finalize ~&lt;Class&gt;</a:t>
            </a:r>
            <a:endParaRPr lang="en-US" dirty="0"/>
          </a:p>
        </p:txBody>
      </p:sp>
      <p:sp>
        <p:nvSpPr>
          <p:cNvPr id="3" name="Content Placeholder 2"/>
          <p:cNvSpPr>
            <a:spLocks noGrp="1"/>
          </p:cNvSpPr>
          <p:nvPr>
            <p:ph idx="1"/>
          </p:nvPr>
        </p:nvSpPr>
        <p:spPr>
          <a:xfrm>
            <a:off x="381000" y="1417638"/>
            <a:ext cx="8410575" cy="3342453"/>
          </a:xfrm>
        </p:spPr>
        <p:txBody>
          <a:bodyPr>
            <a:normAutofit/>
          </a:bodyPr>
          <a:lstStyle/>
          <a:p>
            <a:r>
              <a:rPr lang="en-US" dirty="0"/>
              <a:t>Finalize() method is to ensure that </a:t>
            </a:r>
            <a:r>
              <a:rPr lang="en-US" dirty="0" smtClean="0"/>
              <a:t>a .</a:t>
            </a:r>
            <a:r>
              <a:rPr lang="en-US" dirty="0"/>
              <a:t>NET object can clean up unmanaged resources when it is </a:t>
            </a:r>
            <a:r>
              <a:rPr lang="en-US" dirty="0" smtClean="0"/>
              <a:t>garbage-collected</a:t>
            </a:r>
          </a:p>
          <a:p>
            <a:pPr>
              <a:buNone/>
            </a:pPr>
            <a:r>
              <a:rPr lang="en-US" dirty="0" smtClean="0"/>
              <a:t/>
            </a:r>
            <a:br>
              <a:rPr lang="en-US" dirty="0" smtClean="0"/>
            </a:br>
            <a:endParaRPr lang="en-US" dirty="0"/>
          </a:p>
        </p:txBody>
      </p:sp>
    </p:spTree>
    <p:extLst>
      <p:ext uri="{BB962C8B-B14F-4D97-AF65-F5344CB8AC3E}">
        <p14:creationId xmlns="" xmlns:p14="http://schemas.microsoft.com/office/powerpoint/2010/main" val="3704556540"/>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a:t>
            </a:r>
            <a:endParaRPr lang="en-US" dirty="0"/>
          </a:p>
        </p:txBody>
      </p:sp>
      <p:sp>
        <p:nvSpPr>
          <p:cNvPr id="3" name="Content Placeholder 2"/>
          <p:cNvSpPr>
            <a:spLocks noGrp="1"/>
          </p:cNvSpPr>
          <p:nvPr>
            <p:ph idx="1"/>
          </p:nvPr>
        </p:nvSpPr>
        <p:spPr>
          <a:xfrm>
            <a:off x="381000" y="1417638"/>
            <a:ext cx="8410575" cy="4653582"/>
          </a:xfrm>
        </p:spPr>
        <p:txBody>
          <a:bodyPr/>
          <a:lstStyle/>
          <a:p>
            <a:r>
              <a:rPr lang="en-US" dirty="0"/>
              <a:t>A conversion enables an expression of one type to be treated as another type. </a:t>
            </a:r>
            <a:endParaRPr lang="en-US" dirty="0" smtClean="0"/>
          </a:p>
          <a:p>
            <a:r>
              <a:rPr lang="en-US" dirty="0" smtClean="0"/>
              <a:t>Conversions </a:t>
            </a:r>
            <a:r>
              <a:rPr lang="en-US" dirty="0"/>
              <a:t>can be implicit or explicit, and this determines whether an explicit cast is required. </a:t>
            </a:r>
            <a:endParaRPr lang="en-US" dirty="0" smtClean="0"/>
          </a:p>
          <a:p>
            <a:pPr lvl="1"/>
            <a:r>
              <a:rPr lang="en-US" dirty="0" smtClean="0"/>
              <a:t>For </a:t>
            </a:r>
            <a:r>
              <a:rPr lang="en-US" dirty="0"/>
              <a:t>instance, the conversion from type </a:t>
            </a:r>
            <a:r>
              <a:rPr lang="en-US" dirty="0" err="1"/>
              <a:t>int</a:t>
            </a:r>
            <a:r>
              <a:rPr lang="en-US" dirty="0"/>
              <a:t> to type long is implicit, so expressions of type </a:t>
            </a:r>
            <a:r>
              <a:rPr lang="en-US" dirty="0" err="1"/>
              <a:t>int</a:t>
            </a:r>
            <a:r>
              <a:rPr lang="en-US" dirty="0"/>
              <a:t> can implicitly be treated as type long. </a:t>
            </a:r>
            <a:endParaRPr lang="en-US" dirty="0" smtClean="0"/>
          </a:p>
          <a:p>
            <a:pPr lvl="1"/>
            <a:r>
              <a:rPr lang="en-US" dirty="0" smtClean="0"/>
              <a:t>The </a:t>
            </a:r>
            <a:r>
              <a:rPr lang="en-US" dirty="0"/>
              <a:t>opposite conversion, from type long to type </a:t>
            </a:r>
            <a:r>
              <a:rPr lang="en-US" dirty="0" err="1"/>
              <a:t>int</a:t>
            </a:r>
            <a:r>
              <a:rPr lang="en-US" dirty="0"/>
              <a:t>, is explicit and so an explicit cast is required</a:t>
            </a:r>
          </a:p>
        </p:txBody>
      </p:sp>
    </p:spTree>
    <p:extLst>
      <p:ext uri="{BB962C8B-B14F-4D97-AF65-F5344CB8AC3E}">
        <p14:creationId xmlns="" xmlns:p14="http://schemas.microsoft.com/office/powerpoint/2010/main" val="2977253719"/>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Steps for Boxing &amp; </a:t>
            </a:r>
            <a:r>
              <a:rPr lang="en-US" dirty="0" err="1" smtClean="0"/>
              <a:t>UnBoxing</a:t>
            </a:r>
            <a:endParaRPr lang="en-US" dirty="0"/>
          </a:p>
        </p:txBody>
      </p:sp>
      <p:sp>
        <p:nvSpPr>
          <p:cNvPr id="5" name="Content Placeholder 4"/>
          <p:cNvSpPr>
            <a:spLocks noGrp="1"/>
          </p:cNvSpPr>
          <p:nvPr>
            <p:ph idx="1"/>
          </p:nvPr>
        </p:nvSpPr>
        <p:spPr>
          <a:xfrm>
            <a:off x="381000" y="1417638"/>
            <a:ext cx="8410575" cy="4672048"/>
          </a:xfrm>
        </p:spPr>
        <p:txBody>
          <a:bodyPr>
            <a:normAutofit lnSpcReduction="10000"/>
          </a:bodyPr>
          <a:lstStyle/>
          <a:p>
            <a:pPr marL="514350" indent="-514350">
              <a:buFont typeface="+mj-lt"/>
              <a:buAutoNum type="arabicPeriod"/>
            </a:pPr>
            <a:r>
              <a:rPr lang="en-US" dirty="0" smtClean="0"/>
              <a:t>A </a:t>
            </a:r>
            <a:r>
              <a:rPr lang="en-US" dirty="0"/>
              <a:t>new object must be allocated on the managed heap.</a:t>
            </a:r>
          </a:p>
          <a:p>
            <a:pPr marL="514350" indent="-514350">
              <a:buFont typeface="+mj-lt"/>
              <a:buAutoNum type="arabicPeriod"/>
            </a:pPr>
            <a:r>
              <a:rPr lang="en-US" dirty="0" smtClean="0"/>
              <a:t>The </a:t>
            </a:r>
            <a:r>
              <a:rPr lang="en-US" dirty="0"/>
              <a:t>value of the stack-based data must be transferred into that </a:t>
            </a:r>
            <a:r>
              <a:rPr lang="en-US" dirty="0" smtClean="0"/>
              <a:t>memory location</a:t>
            </a:r>
            <a:r>
              <a:rPr lang="en-US" dirty="0"/>
              <a:t>.</a:t>
            </a:r>
          </a:p>
          <a:p>
            <a:pPr marL="514350" indent="-514350">
              <a:buFont typeface="+mj-lt"/>
              <a:buAutoNum type="arabicPeriod"/>
            </a:pPr>
            <a:r>
              <a:rPr lang="en-US" dirty="0" smtClean="0"/>
              <a:t>When </a:t>
            </a:r>
            <a:r>
              <a:rPr lang="en-US" dirty="0"/>
              <a:t>unboxed, the value stored on the heap-based object must be </a:t>
            </a:r>
            <a:r>
              <a:rPr lang="en-US" dirty="0" smtClean="0"/>
              <a:t>transferred back </a:t>
            </a:r>
            <a:r>
              <a:rPr lang="en-US" dirty="0"/>
              <a:t>to the stack.</a:t>
            </a:r>
          </a:p>
          <a:p>
            <a:pPr marL="514350" indent="-514350">
              <a:buFont typeface="+mj-lt"/>
              <a:buAutoNum type="arabicPeriod"/>
            </a:pPr>
            <a:r>
              <a:rPr lang="en-US" dirty="0" smtClean="0"/>
              <a:t>The </a:t>
            </a:r>
            <a:r>
              <a:rPr lang="en-US" dirty="0"/>
              <a:t>now unused object on the heap will (eventually) be garbage collected.</a:t>
            </a:r>
          </a:p>
        </p:txBody>
      </p:sp>
    </p:spTree>
    <p:extLst>
      <p:ext uri="{BB962C8B-B14F-4D97-AF65-F5344CB8AC3E}">
        <p14:creationId xmlns="" xmlns:p14="http://schemas.microsoft.com/office/powerpoint/2010/main" val="258346706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22313" y="2819400"/>
            <a:ext cx="7772400" cy="646331"/>
          </a:xfrm>
        </p:spPr>
        <p:txBody>
          <a:bodyPr>
            <a:normAutofit fontScale="90000"/>
          </a:bodyPr>
          <a:lstStyle/>
          <a:p>
            <a:pPr algn="ctr"/>
            <a:r>
              <a:rPr lang="en-US" dirty="0" smtClean="0"/>
              <a:t>Delegates</a:t>
            </a:r>
            <a:endParaRPr lang="en-US" dirty="0"/>
          </a:p>
        </p:txBody>
      </p:sp>
    </p:spTree>
    <p:extLst>
      <p:ext uri="{BB962C8B-B14F-4D97-AF65-F5344CB8AC3E}">
        <p14:creationId xmlns:p14="http://schemas.microsoft.com/office/powerpoint/2010/main" xmlns="" val="176464953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Delegates :Defined</a:t>
            </a:r>
            <a:endParaRPr lang="en-US" dirty="0"/>
          </a:p>
        </p:txBody>
      </p:sp>
      <p:sp>
        <p:nvSpPr>
          <p:cNvPr id="5" name="Content Placeholder 4"/>
          <p:cNvSpPr>
            <a:spLocks noGrp="1"/>
          </p:cNvSpPr>
          <p:nvPr>
            <p:ph idx="1"/>
          </p:nvPr>
        </p:nvSpPr>
        <p:spPr>
          <a:xfrm>
            <a:off x="381000" y="1417638"/>
            <a:ext cx="8410575" cy="5262979"/>
          </a:xfrm>
        </p:spPr>
        <p:txBody>
          <a:bodyPr>
            <a:normAutofit lnSpcReduction="10000"/>
          </a:bodyPr>
          <a:lstStyle/>
          <a:p>
            <a:r>
              <a:rPr lang="en-US" dirty="0"/>
              <a:t>A</a:t>
            </a:r>
            <a:r>
              <a:rPr lang="en-US" dirty="0" smtClean="0"/>
              <a:t> </a:t>
            </a:r>
            <a:r>
              <a:rPr lang="en-US" dirty="0"/>
              <a:t>delegate is a type-safe object </a:t>
            </a:r>
            <a:r>
              <a:rPr lang="en-US" dirty="0" smtClean="0"/>
              <a:t>that points </a:t>
            </a:r>
            <a:r>
              <a:rPr lang="en-US" dirty="0"/>
              <a:t>to another method (or possibly a list of methods) in the application</a:t>
            </a:r>
            <a:endParaRPr lang="en-US" dirty="0" smtClean="0"/>
          </a:p>
          <a:p>
            <a:r>
              <a:rPr lang="en-US" dirty="0"/>
              <a:t>In the .NET Framework, callbacks are still possible, and this functionality is accomplished in a </a:t>
            </a:r>
            <a:r>
              <a:rPr lang="en-US" dirty="0" smtClean="0"/>
              <a:t>much safer </a:t>
            </a:r>
            <a:r>
              <a:rPr lang="en-US" dirty="0"/>
              <a:t>and more object-oriented manner using </a:t>
            </a:r>
            <a:r>
              <a:rPr lang="en-US" i="1" dirty="0"/>
              <a:t>delegates</a:t>
            </a:r>
            <a:r>
              <a:rPr lang="en-US" dirty="0" smtClean="0"/>
              <a:t>.</a:t>
            </a:r>
          </a:p>
          <a:p>
            <a:r>
              <a:rPr lang="en-US" dirty="0"/>
              <a:t>A</a:t>
            </a:r>
            <a:r>
              <a:rPr lang="en-US" dirty="0" smtClean="0"/>
              <a:t> </a:t>
            </a:r>
            <a:r>
              <a:rPr lang="en-US" dirty="0"/>
              <a:t>delegate maintains three important pieces of information:</a:t>
            </a:r>
          </a:p>
          <a:p>
            <a:pPr lvl="1"/>
            <a:r>
              <a:rPr lang="en-US" sz="1600" dirty="0" smtClean="0"/>
              <a:t>The </a:t>
            </a:r>
            <a:r>
              <a:rPr lang="en-US" sz="1600" i="1" dirty="0"/>
              <a:t>address </a:t>
            </a:r>
            <a:r>
              <a:rPr lang="en-US" sz="1600" dirty="0"/>
              <a:t>of the method on which it makes calls</a:t>
            </a:r>
          </a:p>
          <a:p>
            <a:pPr lvl="1"/>
            <a:r>
              <a:rPr lang="en-US" sz="1600" dirty="0" smtClean="0"/>
              <a:t>The </a:t>
            </a:r>
            <a:r>
              <a:rPr lang="en-US" sz="1600" i="1" dirty="0"/>
              <a:t>parameters </a:t>
            </a:r>
            <a:r>
              <a:rPr lang="en-US" sz="1600" dirty="0"/>
              <a:t>(if any) of this method</a:t>
            </a:r>
          </a:p>
          <a:p>
            <a:pPr lvl="1"/>
            <a:r>
              <a:rPr lang="en-US" sz="1600" dirty="0" smtClean="0"/>
              <a:t>The </a:t>
            </a:r>
            <a:r>
              <a:rPr lang="en-US" sz="1600" i="1" dirty="0"/>
              <a:t>return type </a:t>
            </a:r>
            <a:r>
              <a:rPr lang="en-US" sz="1600" dirty="0"/>
              <a:t>(if any) of this method</a:t>
            </a:r>
          </a:p>
        </p:txBody>
      </p:sp>
    </p:spTree>
    <p:extLst>
      <p:ext uri="{BB962C8B-B14F-4D97-AF65-F5344CB8AC3E}">
        <p14:creationId xmlns:p14="http://schemas.microsoft.com/office/powerpoint/2010/main" xmlns="" val="2735538099"/>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Xtra</a:t>
            </a:r>
            <a:r>
              <a:rPr lang="en-US" dirty="0" smtClean="0"/>
              <a:t>:</a:t>
            </a:r>
            <a:endParaRPr lang="en-US" dirty="0"/>
          </a:p>
        </p:txBody>
      </p:sp>
      <p:sp>
        <p:nvSpPr>
          <p:cNvPr id="3" name="Content Placeholder 2"/>
          <p:cNvSpPr>
            <a:spLocks noGrp="1"/>
          </p:cNvSpPr>
          <p:nvPr>
            <p:ph idx="1"/>
          </p:nvPr>
        </p:nvSpPr>
        <p:spPr>
          <a:xfrm>
            <a:off x="381000" y="1417638"/>
            <a:ext cx="8410575" cy="3490186"/>
          </a:xfrm>
        </p:spPr>
        <p:txBody>
          <a:bodyPr>
            <a:normAutofit lnSpcReduction="10000"/>
          </a:bodyPr>
          <a:lstStyle/>
          <a:p>
            <a:r>
              <a:rPr lang="en-US" dirty="0" smtClean="0"/>
              <a:t>A </a:t>
            </a:r>
            <a:r>
              <a:rPr lang="en-US" dirty="0"/>
              <a:t>delegate variable can have the value null(no method assigned).</a:t>
            </a:r>
          </a:p>
          <a:p>
            <a:r>
              <a:rPr lang="en-US" dirty="0" smtClean="0"/>
              <a:t>If </a:t>
            </a:r>
            <a:r>
              <a:rPr lang="en-US" dirty="0"/>
              <a:t>null, a delegate variable must not be called (otherwise exception).</a:t>
            </a:r>
          </a:p>
          <a:p>
            <a:r>
              <a:rPr lang="en-US" dirty="0" smtClean="0"/>
              <a:t>Delegate </a:t>
            </a:r>
            <a:r>
              <a:rPr lang="en-US" dirty="0"/>
              <a:t>variables are first class objects: can be stored in a data structure, passed as parameter, etc.</a:t>
            </a:r>
          </a:p>
        </p:txBody>
      </p:sp>
    </p:spTree>
    <p:extLst>
      <p:ext uri="{BB962C8B-B14F-4D97-AF65-F5344CB8AC3E}">
        <p14:creationId xmlns:p14="http://schemas.microsoft.com/office/powerpoint/2010/main" xmlns="" val="1743396123"/>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Delegate</a:t>
            </a:r>
            <a:endParaRPr lang="en-US" dirty="0"/>
          </a:p>
        </p:txBody>
      </p:sp>
      <p:sp>
        <p:nvSpPr>
          <p:cNvPr id="3" name="Content Placeholder 2"/>
          <p:cNvSpPr>
            <a:spLocks noGrp="1"/>
          </p:cNvSpPr>
          <p:nvPr>
            <p:ph idx="1"/>
          </p:nvPr>
        </p:nvSpPr>
        <p:spPr>
          <a:xfrm>
            <a:off x="381000" y="1417638"/>
            <a:ext cx="8410575" cy="4745915"/>
          </a:xfrm>
        </p:spPr>
        <p:txBody>
          <a:bodyPr>
            <a:normAutofit lnSpcReduction="10000"/>
          </a:bodyPr>
          <a:lstStyle/>
          <a:p>
            <a:r>
              <a:rPr lang="en-US" dirty="0" smtClean="0"/>
              <a:t>A </a:t>
            </a:r>
            <a:r>
              <a:rPr lang="en-US" dirty="0"/>
              <a:t>delegate variable can hold multiple values at the same time </a:t>
            </a:r>
          </a:p>
          <a:p>
            <a:r>
              <a:rPr lang="en-US" dirty="0" smtClean="0">
                <a:latin typeface="Consolas"/>
              </a:rPr>
              <a:t>c1.AboutToBlow </a:t>
            </a:r>
            <a:r>
              <a:rPr lang="en-US" dirty="0">
                <a:latin typeface="Consolas"/>
              </a:rPr>
              <a:t>+= </a:t>
            </a:r>
            <a:r>
              <a:rPr lang="en-US" dirty="0" err="1">
                <a:latin typeface="Consolas"/>
              </a:rPr>
              <a:t>CarIsAlmostDoomed</a:t>
            </a:r>
            <a:r>
              <a:rPr lang="en-US" dirty="0">
                <a:latin typeface="Consolas"/>
              </a:rPr>
              <a:t>;</a:t>
            </a:r>
          </a:p>
          <a:p>
            <a:r>
              <a:rPr lang="en-US" dirty="0" smtClean="0">
                <a:latin typeface="Consolas"/>
              </a:rPr>
              <a:t>c1.AboutToBlow </a:t>
            </a:r>
            <a:r>
              <a:rPr lang="en-US" dirty="0">
                <a:latin typeface="Consolas"/>
              </a:rPr>
              <a:t>+= </a:t>
            </a:r>
            <a:r>
              <a:rPr lang="en-US" dirty="0" err="1">
                <a:latin typeface="Consolas"/>
              </a:rPr>
              <a:t>CarAboutToBlow</a:t>
            </a:r>
            <a:r>
              <a:rPr lang="en-US" dirty="0">
                <a:latin typeface="Consolas"/>
              </a:rPr>
              <a:t>;</a:t>
            </a:r>
          </a:p>
          <a:p>
            <a:r>
              <a:rPr lang="en-US" dirty="0" smtClean="0"/>
              <a:t>Note:</a:t>
            </a:r>
          </a:p>
          <a:p>
            <a:r>
              <a:rPr lang="en-US" sz="2400" dirty="0" smtClean="0"/>
              <a:t>if </a:t>
            </a:r>
            <a:r>
              <a:rPr lang="en-US" sz="2400" dirty="0"/>
              <a:t>the multicast delegate is a function, the value of the last call is </a:t>
            </a:r>
            <a:r>
              <a:rPr lang="en-US" sz="2400" dirty="0" smtClean="0"/>
              <a:t>returned</a:t>
            </a:r>
          </a:p>
          <a:p>
            <a:r>
              <a:rPr lang="en-US" sz="2400" dirty="0" smtClean="0"/>
              <a:t>if </a:t>
            </a:r>
            <a:r>
              <a:rPr lang="en-US" sz="2400" dirty="0"/>
              <a:t>the multicast delegate has an </a:t>
            </a:r>
            <a:r>
              <a:rPr lang="en-US" sz="2400" dirty="0" smtClean="0"/>
              <a:t>out parameter</a:t>
            </a:r>
            <a:r>
              <a:rPr lang="en-US" sz="2400" dirty="0"/>
              <a:t>, the parameter of the last call is </a:t>
            </a:r>
            <a:r>
              <a:rPr lang="en-US" sz="2400" dirty="0" smtClean="0"/>
              <a:t>returned</a:t>
            </a:r>
            <a:endParaRPr lang="en-US" dirty="0"/>
          </a:p>
        </p:txBody>
      </p:sp>
    </p:spTree>
    <p:extLst>
      <p:ext uri="{BB962C8B-B14F-4D97-AF65-F5344CB8AC3E}">
        <p14:creationId xmlns:p14="http://schemas.microsoft.com/office/powerpoint/2010/main" xmlns="" val="56515997"/>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01731"/>
          </a:xfrm>
        </p:spPr>
        <p:txBody>
          <a:bodyPr>
            <a:normAutofit fontScale="90000"/>
          </a:bodyPr>
          <a:lstStyle/>
          <a:p>
            <a:r>
              <a:rPr lang="en-US" sz="4400" dirty="0" smtClean="0"/>
              <a:t>Events: </a:t>
            </a:r>
            <a:r>
              <a:rPr lang="en-US" sz="4400" dirty="0"/>
              <a:t>Special Delegate Variables </a:t>
            </a:r>
          </a:p>
        </p:txBody>
      </p:sp>
      <p:sp>
        <p:nvSpPr>
          <p:cNvPr id="3" name="Content Placeholder 2"/>
          <p:cNvSpPr>
            <a:spLocks noGrp="1"/>
          </p:cNvSpPr>
          <p:nvPr>
            <p:ph idx="1"/>
          </p:nvPr>
        </p:nvSpPr>
        <p:spPr>
          <a:xfrm>
            <a:off x="381000" y="1417638"/>
            <a:ext cx="8410575" cy="2603790"/>
          </a:xfrm>
        </p:spPr>
        <p:txBody>
          <a:bodyPr/>
          <a:lstStyle/>
          <a:p>
            <a:r>
              <a:rPr lang="en-US" dirty="0" smtClean="0"/>
              <a:t>Why </a:t>
            </a:r>
            <a:r>
              <a:rPr lang="en-US" dirty="0"/>
              <a:t>events instead of normal delegate variables</a:t>
            </a:r>
            <a:r>
              <a:rPr lang="en-US" dirty="0" smtClean="0"/>
              <a:t>?</a:t>
            </a:r>
          </a:p>
          <a:p>
            <a:r>
              <a:rPr lang="en-US" dirty="0" smtClean="0"/>
              <a:t>Only </a:t>
            </a:r>
            <a:r>
              <a:rPr lang="en-US" dirty="0"/>
              <a:t>the class that declares the event can fire it(better abstraction).</a:t>
            </a:r>
          </a:p>
          <a:p>
            <a:endParaRPr lang="en-US" dirty="0"/>
          </a:p>
        </p:txBody>
      </p:sp>
    </p:spTree>
    <p:extLst>
      <p:ext uri="{BB962C8B-B14F-4D97-AF65-F5344CB8AC3E}">
        <p14:creationId xmlns:p14="http://schemas.microsoft.com/office/powerpoint/2010/main" xmlns="" val="1516448278"/>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Collections</a:t>
            </a:r>
            <a:endParaRPr lang="en-US" dirty="0"/>
          </a:p>
        </p:txBody>
      </p:sp>
      <p:sp>
        <p:nvSpPr>
          <p:cNvPr id="5" name="Subtitle 4"/>
          <p:cNvSpPr>
            <a:spLocks noGrp="1"/>
          </p:cNvSpPr>
          <p:nvPr>
            <p:ph type="subTitle" idx="1"/>
          </p:nvPr>
        </p:nvSpPr>
        <p:spPr/>
        <p:txBody>
          <a:bodyPr/>
          <a:lstStyle/>
          <a:p>
            <a:r>
              <a:rPr lang="en-US" dirty="0" err="1" smtClean="0"/>
              <a:t>System.Collections</a:t>
            </a:r>
            <a:endParaRPr lang="en-US" dirty="0"/>
          </a:p>
        </p:txBody>
      </p:sp>
    </p:spTree>
    <p:extLst>
      <p:ext uri="{BB962C8B-B14F-4D97-AF65-F5344CB8AC3E}">
        <p14:creationId xmlns:p14="http://schemas.microsoft.com/office/powerpoint/2010/main" xmlns="" val="201353245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ArrayList</a:t>
            </a:r>
            <a:r>
              <a:rPr lang="en-US" dirty="0"/>
              <a:t> Class</a:t>
            </a:r>
          </a:p>
        </p:txBody>
      </p:sp>
      <p:sp>
        <p:nvSpPr>
          <p:cNvPr id="5" name="Content Placeholder 4"/>
          <p:cNvSpPr>
            <a:spLocks noGrp="1"/>
          </p:cNvSpPr>
          <p:nvPr>
            <p:ph idx="1"/>
          </p:nvPr>
        </p:nvSpPr>
        <p:spPr>
          <a:xfrm>
            <a:off x="381000" y="1417638"/>
            <a:ext cx="8410575" cy="4967514"/>
          </a:xfrm>
        </p:spPr>
        <p:txBody>
          <a:bodyPr/>
          <a:lstStyle/>
          <a:p>
            <a:r>
              <a:rPr lang="en-US" dirty="0"/>
              <a:t>Represents a dynamically </a:t>
            </a:r>
            <a:r>
              <a:rPr lang="en-US" dirty="0" smtClean="0"/>
              <a:t>sized  collection </a:t>
            </a:r>
            <a:r>
              <a:rPr lang="en-US" dirty="0"/>
              <a:t>of objects listed </a:t>
            </a:r>
            <a:r>
              <a:rPr lang="en-US" dirty="0" smtClean="0"/>
              <a:t>in sequential </a:t>
            </a:r>
            <a:r>
              <a:rPr lang="en-US" dirty="0"/>
              <a:t>order</a:t>
            </a:r>
            <a:r>
              <a:rPr lang="en-US" dirty="0" smtClean="0"/>
              <a:t>.</a:t>
            </a:r>
          </a:p>
          <a:p>
            <a:r>
              <a:rPr lang="en-US" dirty="0"/>
              <a:t>The </a:t>
            </a:r>
            <a:r>
              <a:rPr lang="en-US" b="1" dirty="0" err="1"/>
              <a:t>ArrayList</a:t>
            </a:r>
            <a:r>
              <a:rPr lang="en-US" dirty="0"/>
              <a:t> is not guaranteed to be sorted. You must sort the </a:t>
            </a:r>
            <a:r>
              <a:rPr lang="en-US" b="1" dirty="0" err="1" smtClean="0"/>
              <a:t>ArrayList</a:t>
            </a:r>
            <a:endParaRPr lang="en-US" b="1" dirty="0" smtClean="0"/>
          </a:p>
          <a:p>
            <a:r>
              <a:rPr lang="en-US" b="1" dirty="0" smtClean="0"/>
              <a:t>Syntax</a:t>
            </a:r>
          </a:p>
          <a:p>
            <a:pPr marL="0" indent="0">
              <a:buNone/>
            </a:pPr>
            <a:r>
              <a:rPr lang="en-US" dirty="0" err="1" smtClean="0"/>
              <a:t>ArrayList</a:t>
            </a:r>
            <a:r>
              <a:rPr lang="en-US" dirty="0" smtClean="0"/>
              <a:t> </a:t>
            </a:r>
            <a:r>
              <a:rPr lang="en-US" dirty="0" err="1"/>
              <a:t>myAL</a:t>
            </a:r>
            <a:r>
              <a:rPr lang="en-US" dirty="0"/>
              <a:t> = new </a:t>
            </a:r>
            <a:r>
              <a:rPr lang="en-US" dirty="0" err="1"/>
              <a:t>ArrayList</a:t>
            </a:r>
            <a:r>
              <a:rPr lang="en-US" dirty="0"/>
              <a:t>();</a:t>
            </a:r>
          </a:p>
          <a:p>
            <a:pPr marL="0" indent="0">
              <a:buNone/>
            </a:pPr>
            <a:r>
              <a:rPr lang="en-US" dirty="0"/>
              <a:t>            </a:t>
            </a:r>
            <a:r>
              <a:rPr lang="en-US" dirty="0" err="1"/>
              <a:t>myAL.Add</a:t>
            </a:r>
            <a:r>
              <a:rPr lang="en-US" dirty="0"/>
              <a:t>("Hello");</a:t>
            </a:r>
          </a:p>
          <a:p>
            <a:pPr marL="0" indent="0">
              <a:buNone/>
            </a:pPr>
            <a:r>
              <a:rPr lang="en-US" dirty="0"/>
              <a:t>            </a:t>
            </a:r>
            <a:r>
              <a:rPr lang="en-US" dirty="0" err="1"/>
              <a:t>myAL.Add</a:t>
            </a:r>
            <a:r>
              <a:rPr lang="en-US" dirty="0"/>
              <a:t>("World");</a:t>
            </a:r>
          </a:p>
          <a:p>
            <a:pPr marL="0" indent="0">
              <a:buNone/>
            </a:pPr>
            <a:endParaRPr lang="en-US" dirty="0"/>
          </a:p>
        </p:txBody>
      </p:sp>
    </p:spTree>
    <p:extLst>
      <p:ext uri="{BB962C8B-B14F-4D97-AF65-F5344CB8AC3E}">
        <p14:creationId xmlns:p14="http://schemas.microsoft.com/office/powerpoint/2010/main" xmlns="" val="17821937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eaLnBrk="1" hangingPunct="1">
              <a:buFontTx/>
              <a:buChar char="•"/>
            </a:pPr>
            <a:r>
              <a:rPr lang="en-US" smtClean="0"/>
              <a:t>Java was the first language to have this using the runtime environment called JVM (java virtual machine)</a:t>
            </a:r>
          </a:p>
          <a:p>
            <a:pPr eaLnBrk="1" hangingPunct="1">
              <a:buFontTx/>
              <a:buChar char="•"/>
            </a:pPr>
            <a:endParaRPr lang="en-US" smtClean="0"/>
          </a:p>
          <a:p>
            <a:pPr eaLnBrk="1" hangingPunct="1">
              <a:buFontTx/>
              <a:buChar char="•"/>
            </a:pPr>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BitArray</a:t>
            </a:r>
            <a:r>
              <a:rPr lang="en-US" dirty="0"/>
              <a:t> Class</a:t>
            </a:r>
          </a:p>
        </p:txBody>
      </p:sp>
      <p:sp>
        <p:nvSpPr>
          <p:cNvPr id="3" name="Content Placeholder 2"/>
          <p:cNvSpPr>
            <a:spLocks noGrp="1"/>
          </p:cNvSpPr>
          <p:nvPr>
            <p:ph idx="1"/>
          </p:nvPr>
        </p:nvSpPr>
        <p:spPr>
          <a:xfrm>
            <a:off x="381000" y="1417638"/>
            <a:ext cx="8410575" cy="1865126"/>
          </a:xfrm>
        </p:spPr>
        <p:txBody>
          <a:bodyPr>
            <a:normAutofit lnSpcReduction="10000"/>
          </a:bodyPr>
          <a:lstStyle/>
          <a:p>
            <a:r>
              <a:rPr lang="en-US" dirty="0"/>
              <a:t>Manages a compact array of bit values, which are represented as Booleans, where </a:t>
            </a:r>
            <a:r>
              <a:rPr lang="en-US" b="1" dirty="0"/>
              <a:t>true</a:t>
            </a:r>
            <a:r>
              <a:rPr lang="en-US" dirty="0"/>
              <a:t> indicates that the bit is on (1) and </a:t>
            </a:r>
            <a:r>
              <a:rPr lang="en-US" b="1" dirty="0"/>
              <a:t>false</a:t>
            </a:r>
            <a:r>
              <a:rPr lang="en-US" dirty="0"/>
              <a:t> indicates the bit is off (0). </a:t>
            </a:r>
          </a:p>
        </p:txBody>
      </p:sp>
    </p:spTree>
    <p:extLst>
      <p:ext uri="{BB962C8B-B14F-4D97-AF65-F5344CB8AC3E}">
        <p14:creationId xmlns:p14="http://schemas.microsoft.com/office/powerpoint/2010/main" xmlns="" val="1236885747"/>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r>
              <a:rPr lang="en-US" dirty="0"/>
              <a:t> Class</a:t>
            </a:r>
          </a:p>
        </p:txBody>
      </p:sp>
      <p:sp>
        <p:nvSpPr>
          <p:cNvPr id="3" name="Content Placeholder 2"/>
          <p:cNvSpPr>
            <a:spLocks noGrp="1"/>
          </p:cNvSpPr>
          <p:nvPr>
            <p:ph idx="1"/>
          </p:nvPr>
        </p:nvSpPr>
        <p:spPr>
          <a:xfrm>
            <a:off x="381000" y="1417638"/>
            <a:ext cx="8410575" cy="4524315"/>
          </a:xfrm>
        </p:spPr>
        <p:txBody>
          <a:bodyPr>
            <a:normAutofit lnSpcReduction="10000"/>
          </a:bodyPr>
          <a:lstStyle/>
          <a:p>
            <a:r>
              <a:rPr lang="en-US" dirty="0"/>
              <a:t>Represents a collection of key/value pairs that are organized based on the hash code of the key. </a:t>
            </a:r>
            <a:endParaRPr lang="en-US" dirty="0" smtClean="0"/>
          </a:p>
          <a:p>
            <a:r>
              <a:rPr lang="en-US" dirty="0"/>
              <a:t>Each element is a key/value pair stored in a </a:t>
            </a:r>
            <a:r>
              <a:rPr lang="en-US" b="1" dirty="0" err="1"/>
              <a:t>DictionaryEntry</a:t>
            </a:r>
            <a:r>
              <a:rPr lang="en-US" dirty="0"/>
              <a:t> object. </a:t>
            </a:r>
            <a:endParaRPr lang="en-US" dirty="0" smtClean="0"/>
          </a:p>
          <a:p>
            <a:r>
              <a:rPr lang="en-US" dirty="0" smtClean="0"/>
              <a:t>A </a:t>
            </a:r>
            <a:r>
              <a:rPr lang="en-US" dirty="0"/>
              <a:t>key cannot be a null </a:t>
            </a:r>
            <a:r>
              <a:rPr lang="en-US" dirty="0" smtClean="0"/>
              <a:t>reference, but </a:t>
            </a:r>
            <a:r>
              <a:rPr lang="en-US" dirty="0"/>
              <a:t>a value can be</a:t>
            </a:r>
            <a:r>
              <a:rPr lang="en-US" dirty="0" smtClean="0"/>
              <a:t>.</a:t>
            </a:r>
          </a:p>
          <a:p>
            <a:r>
              <a:rPr lang="en-US" dirty="0" smtClean="0"/>
              <a:t>Duplicate keys are not allowed, can have duplicate values.</a:t>
            </a:r>
            <a:endParaRPr lang="en-US" dirty="0"/>
          </a:p>
        </p:txBody>
      </p:sp>
    </p:spTree>
    <p:extLst>
      <p:ext uri="{BB962C8B-B14F-4D97-AF65-F5344CB8AC3E}">
        <p14:creationId xmlns:p14="http://schemas.microsoft.com/office/powerpoint/2010/main" xmlns="" val="2091675825"/>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a:t>
            </a:r>
            <a:r>
              <a:rPr lang="en-US" dirty="0" smtClean="0"/>
              <a:t> Class contd..</a:t>
            </a:r>
            <a:endParaRPr lang="en-US" dirty="0"/>
          </a:p>
        </p:txBody>
      </p:sp>
      <p:sp>
        <p:nvSpPr>
          <p:cNvPr id="3" name="Content Placeholder 2"/>
          <p:cNvSpPr>
            <a:spLocks noGrp="1"/>
          </p:cNvSpPr>
          <p:nvPr>
            <p:ph idx="1"/>
          </p:nvPr>
        </p:nvSpPr>
        <p:spPr>
          <a:xfrm>
            <a:off x="381000" y="1417638"/>
            <a:ext cx="8410575" cy="5761577"/>
          </a:xfrm>
        </p:spPr>
        <p:txBody>
          <a:bodyPr/>
          <a:lstStyle/>
          <a:p>
            <a:r>
              <a:rPr lang="en-US" sz="2800" dirty="0"/>
              <a:t>The Item property is the default property</a:t>
            </a:r>
          </a:p>
          <a:p>
            <a:r>
              <a:rPr lang="en-US" sz="2800" dirty="0" smtClean="0"/>
              <a:t>Create </a:t>
            </a:r>
            <a:r>
              <a:rPr lang="en-US" sz="2800" dirty="0" err="1" smtClean="0"/>
              <a:t>Hashtable</a:t>
            </a:r>
            <a:endParaRPr lang="en-US" sz="2800" dirty="0" smtClean="0"/>
          </a:p>
          <a:p>
            <a:pPr lvl="1"/>
            <a:r>
              <a:rPr lang="en-US" sz="2400" dirty="0" err="1"/>
              <a:t>Hashtable</a:t>
            </a:r>
            <a:r>
              <a:rPr lang="en-US" sz="2400" dirty="0"/>
              <a:t> </a:t>
            </a:r>
            <a:r>
              <a:rPr lang="en-US" sz="2400" dirty="0" err="1"/>
              <a:t>openWith</a:t>
            </a:r>
            <a:r>
              <a:rPr lang="en-US" sz="2400" dirty="0"/>
              <a:t> = new </a:t>
            </a:r>
            <a:r>
              <a:rPr lang="en-US" sz="2400" dirty="0" err="1"/>
              <a:t>Hashtable</a:t>
            </a:r>
            <a:r>
              <a:rPr lang="en-US" sz="2400" dirty="0" smtClean="0"/>
              <a:t>();</a:t>
            </a:r>
          </a:p>
          <a:p>
            <a:r>
              <a:rPr lang="en-US" sz="2800" dirty="0"/>
              <a:t>A</a:t>
            </a:r>
            <a:r>
              <a:rPr lang="en-US" sz="2800" dirty="0" smtClean="0"/>
              <a:t>ccessing elements, The </a:t>
            </a:r>
            <a:r>
              <a:rPr lang="en-US" sz="2800" dirty="0"/>
              <a:t>Item property is the default property</a:t>
            </a:r>
          </a:p>
          <a:p>
            <a:pPr lvl="1"/>
            <a:r>
              <a:rPr lang="en-US" sz="2400" dirty="0" err="1"/>
              <a:t>openWith</a:t>
            </a:r>
            <a:r>
              <a:rPr lang="en-US" sz="2400" dirty="0"/>
              <a:t>["rtf</a:t>
            </a:r>
            <a:r>
              <a:rPr lang="en-US" sz="2400" dirty="0" smtClean="0"/>
              <a:t>"]</a:t>
            </a:r>
          </a:p>
          <a:p>
            <a:r>
              <a:rPr lang="en-US" sz="2800" dirty="0"/>
              <a:t>The default Item property can be used to change the value</a:t>
            </a:r>
          </a:p>
          <a:p>
            <a:pPr lvl="1"/>
            <a:r>
              <a:rPr lang="en-US" sz="2400" dirty="0" err="1"/>
              <a:t>openWith</a:t>
            </a:r>
            <a:r>
              <a:rPr lang="en-US" sz="2400" dirty="0"/>
              <a:t>["rtf"] = "winword.exe</a:t>
            </a:r>
            <a:r>
              <a:rPr lang="en-US" sz="2400" dirty="0" smtClean="0"/>
              <a:t>";</a:t>
            </a:r>
          </a:p>
          <a:p>
            <a:r>
              <a:rPr lang="en-US" sz="2800" dirty="0" err="1"/>
              <a:t>ContainsKey</a:t>
            </a:r>
            <a:r>
              <a:rPr lang="en-US" sz="2800" dirty="0"/>
              <a:t> can be used to test keys before inserting </a:t>
            </a:r>
          </a:p>
          <a:p>
            <a:pPr marL="463550" lvl="1" indent="0">
              <a:buNone/>
            </a:pPr>
            <a:endParaRPr lang="en-US" dirty="0"/>
          </a:p>
          <a:p>
            <a:endParaRPr lang="en-US" dirty="0"/>
          </a:p>
        </p:txBody>
      </p:sp>
    </p:spTree>
    <p:extLst>
      <p:ext uri="{BB962C8B-B14F-4D97-AF65-F5344CB8AC3E}">
        <p14:creationId xmlns:p14="http://schemas.microsoft.com/office/powerpoint/2010/main" xmlns="" val="3754873402"/>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Class</a:t>
            </a:r>
            <a:endParaRPr lang="en-US" dirty="0"/>
          </a:p>
        </p:txBody>
      </p:sp>
      <p:sp>
        <p:nvSpPr>
          <p:cNvPr id="3" name="Content Placeholder 2"/>
          <p:cNvSpPr>
            <a:spLocks noGrp="1"/>
          </p:cNvSpPr>
          <p:nvPr>
            <p:ph idx="1"/>
          </p:nvPr>
        </p:nvSpPr>
        <p:spPr>
          <a:xfrm>
            <a:off x="381000" y="1417638"/>
            <a:ext cx="8410575" cy="3490186"/>
          </a:xfrm>
        </p:spPr>
        <p:txBody>
          <a:bodyPr>
            <a:normAutofit lnSpcReduction="10000"/>
          </a:bodyPr>
          <a:lstStyle/>
          <a:p>
            <a:r>
              <a:rPr lang="en-US" dirty="0"/>
              <a:t>Represents a first-in, first-out collection of objects</a:t>
            </a:r>
            <a:r>
              <a:rPr lang="en-US" dirty="0" smtClean="0"/>
              <a:t>.</a:t>
            </a:r>
          </a:p>
          <a:p>
            <a:r>
              <a:rPr lang="en-US" dirty="0"/>
              <a:t>Queues are useful for storing messages in the order they were received for sequential processing</a:t>
            </a:r>
            <a:r>
              <a:rPr lang="en-US" dirty="0" smtClean="0"/>
              <a:t>.</a:t>
            </a:r>
          </a:p>
          <a:p>
            <a:r>
              <a:rPr lang="en-US" dirty="0"/>
              <a:t>Objects stored in a </a:t>
            </a:r>
            <a:r>
              <a:rPr lang="en-US" b="1" dirty="0"/>
              <a:t>Queue</a:t>
            </a:r>
            <a:r>
              <a:rPr lang="en-US" dirty="0"/>
              <a:t> are inserted at one end and removed from the other</a:t>
            </a:r>
          </a:p>
        </p:txBody>
      </p:sp>
    </p:spTree>
    <p:extLst>
      <p:ext uri="{BB962C8B-B14F-4D97-AF65-F5344CB8AC3E}">
        <p14:creationId xmlns:p14="http://schemas.microsoft.com/office/powerpoint/2010/main" xmlns="" val="85018917"/>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Class Contd..</a:t>
            </a:r>
            <a:endParaRPr lang="en-US" dirty="0"/>
          </a:p>
        </p:txBody>
      </p:sp>
      <p:sp>
        <p:nvSpPr>
          <p:cNvPr id="3" name="Content Placeholder 2"/>
          <p:cNvSpPr>
            <a:spLocks noGrp="1"/>
          </p:cNvSpPr>
          <p:nvPr>
            <p:ph idx="1"/>
          </p:nvPr>
        </p:nvSpPr>
        <p:spPr>
          <a:xfrm>
            <a:off x="381000" y="1417638"/>
            <a:ext cx="8410575" cy="3490186"/>
          </a:xfrm>
        </p:spPr>
        <p:txBody>
          <a:bodyPr/>
          <a:lstStyle/>
          <a:p>
            <a:r>
              <a:rPr lang="en-US" b="1" dirty="0" err="1"/>
              <a:t>Queue.Enqueue</a:t>
            </a:r>
            <a:r>
              <a:rPr lang="en-US" b="1" dirty="0"/>
              <a:t> Method </a:t>
            </a:r>
            <a:r>
              <a:rPr lang="en-US" dirty="0" smtClean="0"/>
              <a:t>Adds </a:t>
            </a:r>
            <a:r>
              <a:rPr lang="en-US" dirty="0"/>
              <a:t>an object to the end of the </a:t>
            </a:r>
            <a:r>
              <a:rPr lang="en-US" b="1" dirty="0" smtClean="0"/>
              <a:t>Queue</a:t>
            </a:r>
          </a:p>
          <a:p>
            <a:r>
              <a:rPr lang="en-US" b="1" dirty="0" err="1"/>
              <a:t>Queue.Dequeue</a:t>
            </a:r>
            <a:r>
              <a:rPr lang="en-US" b="1" dirty="0"/>
              <a:t> Method </a:t>
            </a:r>
            <a:r>
              <a:rPr lang="en-US" dirty="0" smtClean="0"/>
              <a:t>Removes </a:t>
            </a:r>
            <a:r>
              <a:rPr lang="en-US" dirty="0"/>
              <a:t>and returns the object at the beginning of the </a:t>
            </a:r>
            <a:r>
              <a:rPr lang="en-US" dirty="0" smtClean="0"/>
              <a:t>Queue</a:t>
            </a:r>
          </a:p>
          <a:p>
            <a:r>
              <a:rPr lang="en-US" b="1" dirty="0" err="1"/>
              <a:t>Queue.Peek</a:t>
            </a:r>
            <a:r>
              <a:rPr lang="en-US" b="1" dirty="0"/>
              <a:t> Method </a:t>
            </a:r>
            <a:r>
              <a:rPr lang="en-US" dirty="0" smtClean="0"/>
              <a:t>Returns </a:t>
            </a:r>
            <a:r>
              <a:rPr lang="en-US" dirty="0"/>
              <a:t>the object at the beginning of the Queue without removing it.</a:t>
            </a:r>
          </a:p>
        </p:txBody>
      </p:sp>
    </p:spTree>
    <p:extLst>
      <p:ext uri="{BB962C8B-B14F-4D97-AF65-F5344CB8AC3E}">
        <p14:creationId xmlns:p14="http://schemas.microsoft.com/office/powerpoint/2010/main" xmlns="" val="3708403520"/>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SortedList</a:t>
            </a:r>
            <a:r>
              <a:rPr lang="en-US" dirty="0"/>
              <a:t> Class</a:t>
            </a:r>
          </a:p>
        </p:txBody>
      </p:sp>
      <p:sp>
        <p:nvSpPr>
          <p:cNvPr id="3" name="Content Placeholder 2"/>
          <p:cNvSpPr>
            <a:spLocks noGrp="1"/>
          </p:cNvSpPr>
          <p:nvPr>
            <p:ph idx="1"/>
          </p:nvPr>
        </p:nvSpPr>
        <p:spPr>
          <a:xfrm>
            <a:off x="381000" y="1417638"/>
            <a:ext cx="8410575" cy="5447645"/>
          </a:xfrm>
        </p:spPr>
        <p:txBody>
          <a:bodyPr>
            <a:normAutofit lnSpcReduction="10000"/>
          </a:bodyPr>
          <a:lstStyle/>
          <a:p>
            <a:r>
              <a:rPr lang="en-US" sz="2800" dirty="0"/>
              <a:t>Represents a collection of key/value pairs that are sorted by the keys and are accessible by key and by index. </a:t>
            </a:r>
            <a:endParaRPr lang="en-US" sz="2800" dirty="0" smtClean="0"/>
          </a:p>
          <a:p>
            <a:r>
              <a:rPr lang="en-US" sz="2800" dirty="0" smtClean="0"/>
              <a:t>The </a:t>
            </a:r>
            <a:r>
              <a:rPr lang="en-US" sz="2800" dirty="0"/>
              <a:t>index sequence is based on the sort sequence. </a:t>
            </a:r>
            <a:endParaRPr lang="en-US" sz="2800" dirty="0" smtClean="0"/>
          </a:p>
          <a:p>
            <a:r>
              <a:rPr lang="en-US" sz="2800" dirty="0" smtClean="0"/>
              <a:t>When </a:t>
            </a:r>
            <a:r>
              <a:rPr lang="en-US" sz="2800" dirty="0"/>
              <a:t>an element is added, it is inserted into </a:t>
            </a:r>
            <a:r>
              <a:rPr lang="en-US" sz="2800" b="1" dirty="0" err="1"/>
              <a:t>SortedList</a:t>
            </a:r>
            <a:r>
              <a:rPr lang="en-US" sz="2800" dirty="0"/>
              <a:t> in the correct sort order, and the indexing adjusts accordingly. </a:t>
            </a:r>
            <a:endParaRPr lang="en-US" sz="2800" dirty="0" smtClean="0"/>
          </a:p>
          <a:p>
            <a:r>
              <a:rPr lang="en-US" sz="2800" dirty="0" smtClean="0"/>
              <a:t>When </a:t>
            </a:r>
            <a:r>
              <a:rPr lang="en-US" sz="2800" dirty="0"/>
              <a:t>an element is removed, the indexing also adjusts accordingly. </a:t>
            </a:r>
            <a:endParaRPr lang="en-US" sz="2800" dirty="0" smtClean="0"/>
          </a:p>
          <a:p>
            <a:r>
              <a:rPr lang="en-US" sz="2800" dirty="0" smtClean="0"/>
              <a:t>Therefore</a:t>
            </a:r>
            <a:r>
              <a:rPr lang="en-US" sz="2800" dirty="0"/>
              <a:t>, the index of a specific key/value pair might change as elements are added or removed from the </a:t>
            </a:r>
            <a:r>
              <a:rPr lang="en-US" sz="2800" b="1" dirty="0" err="1"/>
              <a:t>SortedList</a:t>
            </a:r>
            <a:r>
              <a:rPr lang="en-US" sz="2800" dirty="0"/>
              <a:t> object.</a:t>
            </a:r>
          </a:p>
        </p:txBody>
      </p:sp>
    </p:spTree>
    <p:extLst>
      <p:ext uri="{BB962C8B-B14F-4D97-AF65-F5344CB8AC3E}">
        <p14:creationId xmlns:p14="http://schemas.microsoft.com/office/powerpoint/2010/main" xmlns="" val="1136852777"/>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Class</a:t>
            </a:r>
          </a:p>
        </p:txBody>
      </p:sp>
      <p:sp>
        <p:nvSpPr>
          <p:cNvPr id="3" name="Content Placeholder 2"/>
          <p:cNvSpPr>
            <a:spLocks noGrp="1"/>
          </p:cNvSpPr>
          <p:nvPr>
            <p:ph idx="1"/>
          </p:nvPr>
        </p:nvSpPr>
        <p:spPr>
          <a:xfrm>
            <a:off x="381000" y="1417638"/>
            <a:ext cx="8410575" cy="4524315"/>
          </a:xfrm>
        </p:spPr>
        <p:txBody>
          <a:bodyPr>
            <a:normAutofit lnSpcReduction="10000"/>
          </a:bodyPr>
          <a:lstStyle/>
          <a:p>
            <a:r>
              <a:rPr lang="en-US" dirty="0"/>
              <a:t>A last-in, first-out (LIFO) </a:t>
            </a:r>
            <a:r>
              <a:rPr lang="en-US" dirty="0" smtClean="0"/>
              <a:t>stack providing </a:t>
            </a:r>
            <a:r>
              <a:rPr lang="en-US" dirty="0"/>
              <a:t>push and pop (and peek</a:t>
            </a:r>
            <a:r>
              <a:rPr lang="en-US" dirty="0" smtClean="0"/>
              <a:t>) functionality</a:t>
            </a:r>
          </a:p>
          <a:p>
            <a:r>
              <a:rPr lang="en-US" dirty="0"/>
              <a:t>The capacity of a </a:t>
            </a:r>
            <a:r>
              <a:rPr lang="en-US" b="1" dirty="0"/>
              <a:t>Stack</a:t>
            </a:r>
            <a:r>
              <a:rPr lang="en-US" dirty="0"/>
              <a:t> is the number of elements the </a:t>
            </a:r>
            <a:r>
              <a:rPr lang="en-US" b="1" dirty="0"/>
              <a:t>Stack</a:t>
            </a:r>
            <a:r>
              <a:rPr lang="en-US" dirty="0"/>
              <a:t> can hold. </a:t>
            </a:r>
            <a:endParaRPr lang="en-US" dirty="0" smtClean="0"/>
          </a:p>
          <a:p>
            <a:r>
              <a:rPr lang="en-US" dirty="0" smtClean="0"/>
              <a:t>As </a:t>
            </a:r>
            <a:r>
              <a:rPr lang="en-US" dirty="0"/>
              <a:t>elements are added to a </a:t>
            </a:r>
            <a:r>
              <a:rPr lang="en-US" b="1" dirty="0"/>
              <a:t>Stack</a:t>
            </a:r>
            <a:r>
              <a:rPr lang="en-US" dirty="0"/>
              <a:t>, the capacity is automatically increased as required through reallocation</a:t>
            </a:r>
            <a:r>
              <a:rPr lang="en-US" dirty="0" smtClean="0"/>
              <a:t>.</a:t>
            </a:r>
          </a:p>
          <a:p>
            <a:r>
              <a:rPr lang="en-US" dirty="0"/>
              <a:t>Stack accepts a null reference  as a valid value and allows duplicate elements.</a:t>
            </a:r>
          </a:p>
        </p:txBody>
      </p:sp>
    </p:spTree>
    <p:extLst>
      <p:ext uri="{BB962C8B-B14F-4D97-AF65-F5344CB8AC3E}">
        <p14:creationId xmlns:p14="http://schemas.microsoft.com/office/powerpoint/2010/main" xmlns="" val="4272643688"/>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System.Collections.Specialized</a:t>
            </a:r>
            <a:endParaRPr lang="en-US" dirty="0"/>
          </a:p>
        </p:txBody>
      </p:sp>
      <p:sp>
        <p:nvSpPr>
          <p:cNvPr id="3" name="Content Placeholder 2"/>
          <p:cNvSpPr>
            <a:spLocks noGrp="1"/>
          </p:cNvSpPr>
          <p:nvPr>
            <p:ph idx="1"/>
          </p:nvPr>
        </p:nvSpPr>
        <p:spPr>
          <a:xfrm>
            <a:off x="381000" y="1417638"/>
            <a:ext cx="8410575" cy="5133713"/>
          </a:xfrm>
        </p:spPr>
        <p:txBody>
          <a:bodyPr>
            <a:normAutofit lnSpcReduction="10000"/>
          </a:bodyPr>
          <a:lstStyle/>
          <a:p>
            <a:r>
              <a:rPr lang="en-US" sz="2800" b="1" dirty="0" err="1"/>
              <a:t>StringCollection</a:t>
            </a:r>
            <a:r>
              <a:rPr lang="en-US" sz="2800" b="1" dirty="0"/>
              <a:t> </a:t>
            </a:r>
            <a:r>
              <a:rPr lang="en-US" sz="2800" b="1" dirty="0" smtClean="0"/>
              <a:t>Class : </a:t>
            </a:r>
            <a:r>
              <a:rPr lang="en-US" sz="2800" dirty="0"/>
              <a:t>Represents a collection of strings. </a:t>
            </a:r>
            <a:endParaRPr lang="en-US" sz="2800" dirty="0" smtClean="0"/>
          </a:p>
          <a:p>
            <a:r>
              <a:rPr lang="en-US" sz="2800" b="1" dirty="0" err="1"/>
              <a:t>StringDictionary</a:t>
            </a:r>
            <a:r>
              <a:rPr lang="en-US" sz="2800" b="1" dirty="0"/>
              <a:t> </a:t>
            </a:r>
            <a:r>
              <a:rPr lang="en-US" sz="2800" b="1" dirty="0" smtClean="0"/>
              <a:t>Class: </a:t>
            </a:r>
            <a:r>
              <a:rPr lang="en-US" sz="2800" dirty="0"/>
              <a:t>Implements a hash table with the key and the value strongly typed to be strings rather than </a:t>
            </a:r>
            <a:r>
              <a:rPr lang="en-US" sz="2800" dirty="0" smtClean="0"/>
              <a:t>objects</a:t>
            </a:r>
          </a:p>
          <a:p>
            <a:r>
              <a:rPr lang="en-US" sz="2800" b="1" dirty="0" err="1"/>
              <a:t>ListDictionary</a:t>
            </a:r>
            <a:r>
              <a:rPr lang="en-US" sz="2800" b="1" dirty="0"/>
              <a:t> </a:t>
            </a:r>
            <a:r>
              <a:rPr lang="en-US" sz="2800" b="1" dirty="0" err="1" smtClean="0"/>
              <a:t>Class:</a:t>
            </a:r>
            <a:r>
              <a:rPr lang="en-US" sz="2800" dirty="0" err="1" smtClean="0"/>
              <a:t>Implements</a:t>
            </a:r>
            <a:r>
              <a:rPr lang="en-US" sz="2800" dirty="0" smtClean="0"/>
              <a:t> </a:t>
            </a:r>
            <a:r>
              <a:rPr lang="en-US" sz="2800" b="1" dirty="0" err="1"/>
              <a:t>IDictionary</a:t>
            </a:r>
            <a:r>
              <a:rPr lang="en-US" sz="2800" dirty="0"/>
              <a:t> using a singly linked list. Recommended for collections that typically contain 10 items or less</a:t>
            </a:r>
            <a:r>
              <a:rPr lang="en-US" sz="2800" dirty="0" smtClean="0"/>
              <a:t>.</a:t>
            </a:r>
          </a:p>
          <a:p>
            <a:r>
              <a:rPr lang="en-US" sz="2800" b="1" dirty="0" err="1"/>
              <a:t>HybridDictionary</a:t>
            </a:r>
            <a:r>
              <a:rPr lang="en-US" sz="2800" b="1" dirty="0"/>
              <a:t> </a:t>
            </a:r>
            <a:r>
              <a:rPr lang="en-US" sz="2800" b="1" dirty="0" smtClean="0"/>
              <a:t>Class: </a:t>
            </a:r>
            <a:r>
              <a:rPr lang="en-IN" sz="2800" dirty="0" smtClean="0"/>
              <a:t>A </a:t>
            </a:r>
            <a:r>
              <a:rPr lang="en-IN" sz="2800" dirty="0"/>
              <a:t>collection that uses a </a:t>
            </a:r>
            <a:r>
              <a:rPr lang="en-IN" sz="2800" dirty="0" err="1"/>
              <a:t>ListDictionary</a:t>
            </a:r>
            <a:r>
              <a:rPr lang="en-IN" sz="2800" dirty="0"/>
              <a:t> for storage when the number of items in the collection is small, and then migrates the items to a </a:t>
            </a:r>
            <a:r>
              <a:rPr lang="en-IN" sz="2800" dirty="0" err="1"/>
              <a:t>Hashtable</a:t>
            </a:r>
            <a:r>
              <a:rPr lang="en-IN" sz="2800" dirty="0"/>
              <a:t> for large collections</a:t>
            </a:r>
            <a:endParaRPr lang="en-US" sz="2800" dirty="0"/>
          </a:p>
        </p:txBody>
      </p:sp>
    </p:spTree>
    <p:extLst>
      <p:ext uri="{BB962C8B-B14F-4D97-AF65-F5344CB8AC3E}">
        <p14:creationId xmlns:p14="http://schemas.microsoft.com/office/powerpoint/2010/main" xmlns="" val="2568384598"/>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Collections</a:t>
            </a:r>
            <a:endParaRPr lang="en-US" dirty="0"/>
          </a:p>
        </p:txBody>
      </p:sp>
      <p:sp>
        <p:nvSpPr>
          <p:cNvPr id="3" name="Content Placeholder 2"/>
          <p:cNvSpPr>
            <a:spLocks noGrp="1"/>
          </p:cNvSpPr>
          <p:nvPr>
            <p:ph idx="1"/>
          </p:nvPr>
        </p:nvSpPr>
        <p:spPr>
          <a:xfrm>
            <a:off x="381000" y="1417638"/>
            <a:ext cx="8410575" cy="4819781"/>
          </a:xfrm>
        </p:spPr>
        <p:txBody>
          <a:bodyPr>
            <a:normAutofit lnSpcReduction="10000"/>
          </a:bodyPr>
          <a:lstStyle/>
          <a:p>
            <a:r>
              <a:rPr lang="en-US" dirty="0" err="1"/>
              <a:t>System.Collections</a:t>
            </a:r>
            <a:r>
              <a:rPr lang="en-US" dirty="0"/>
              <a:t> and </a:t>
            </a:r>
            <a:r>
              <a:rPr lang="en-US" dirty="0" err="1" smtClean="0"/>
              <a:t>System.Collections.Specialized</a:t>
            </a:r>
            <a:r>
              <a:rPr lang="en-US" dirty="0" smtClean="0"/>
              <a:t> classes can </a:t>
            </a:r>
            <a:r>
              <a:rPr lang="en-US" dirty="0"/>
              <a:t>result in some poorly performing </a:t>
            </a:r>
            <a:r>
              <a:rPr lang="en-US" dirty="0" smtClean="0"/>
              <a:t>code</a:t>
            </a:r>
          </a:p>
          <a:p>
            <a:r>
              <a:rPr lang="en-US" dirty="0"/>
              <a:t>C</a:t>
            </a:r>
            <a:r>
              <a:rPr lang="en-US" dirty="0" smtClean="0"/>
              <a:t>lassic </a:t>
            </a:r>
            <a:r>
              <a:rPr lang="en-US" dirty="0"/>
              <a:t>collection classes are not type safe because they were </a:t>
            </a:r>
            <a:r>
              <a:rPr lang="en-US" dirty="0" smtClean="0"/>
              <a:t>developed </a:t>
            </a:r>
            <a:r>
              <a:rPr lang="en-US" dirty="0"/>
              <a:t>to operate on </a:t>
            </a:r>
            <a:r>
              <a:rPr lang="en-US" dirty="0" err="1" smtClean="0"/>
              <a:t>System.Objects</a:t>
            </a:r>
            <a:endParaRPr lang="en-US" dirty="0" smtClean="0"/>
          </a:p>
          <a:p>
            <a:r>
              <a:rPr lang="en-US" dirty="0"/>
              <a:t>Given these (and other) issues, .NET 2.0 introduced a brand new set of collection classes, which </a:t>
            </a:r>
            <a:r>
              <a:rPr lang="en-US" dirty="0" smtClean="0"/>
              <a:t>are packaged </a:t>
            </a:r>
            <a:r>
              <a:rPr lang="en-US" dirty="0"/>
              <a:t>up in the </a:t>
            </a:r>
            <a:r>
              <a:rPr lang="en-US" dirty="0" err="1"/>
              <a:t>System.Collections.Generic</a:t>
            </a:r>
            <a:r>
              <a:rPr lang="en-US" dirty="0"/>
              <a:t> namespace.</a:t>
            </a:r>
            <a:endParaRPr lang="en-US" dirty="0" smtClean="0"/>
          </a:p>
        </p:txBody>
      </p:sp>
    </p:spTree>
    <p:extLst>
      <p:ext uri="{BB962C8B-B14F-4D97-AF65-F5344CB8AC3E}">
        <p14:creationId xmlns:p14="http://schemas.microsoft.com/office/powerpoint/2010/main" xmlns="" val="1452150397"/>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Steps for Boxing &amp; </a:t>
            </a:r>
            <a:r>
              <a:rPr lang="en-US" dirty="0" err="1" smtClean="0"/>
              <a:t>UnBoxing</a:t>
            </a:r>
            <a:endParaRPr lang="en-US" dirty="0"/>
          </a:p>
        </p:txBody>
      </p:sp>
      <p:sp>
        <p:nvSpPr>
          <p:cNvPr id="5" name="Content Placeholder 4"/>
          <p:cNvSpPr>
            <a:spLocks noGrp="1"/>
          </p:cNvSpPr>
          <p:nvPr>
            <p:ph idx="1"/>
          </p:nvPr>
        </p:nvSpPr>
        <p:spPr>
          <a:xfrm>
            <a:off x="381000" y="1417638"/>
            <a:ext cx="8410575" cy="4672048"/>
          </a:xfrm>
        </p:spPr>
        <p:txBody>
          <a:bodyPr>
            <a:normAutofit lnSpcReduction="10000"/>
          </a:bodyPr>
          <a:lstStyle/>
          <a:p>
            <a:pPr marL="514350" indent="-514350">
              <a:buFont typeface="+mj-lt"/>
              <a:buAutoNum type="arabicPeriod"/>
            </a:pPr>
            <a:r>
              <a:rPr lang="en-US" dirty="0" smtClean="0"/>
              <a:t>A </a:t>
            </a:r>
            <a:r>
              <a:rPr lang="en-US" dirty="0"/>
              <a:t>new object must be allocated on the managed heap.</a:t>
            </a:r>
          </a:p>
          <a:p>
            <a:pPr marL="514350" indent="-514350">
              <a:buFont typeface="+mj-lt"/>
              <a:buAutoNum type="arabicPeriod"/>
            </a:pPr>
            <a:r>
              <a:rPr lang="en-US" dirty="0" smtClean="0"/>
              <a:t>The </a:t>
            </a:r>
            <a:r>
              <a:rPr lang="en-US" dirty="0"/>
              <a:t>value of the stack-based data must be transferred into that </a:t>
            </a:r>
            <a:r>
              <a:rPr lang="en-US" dirty="0" smtClean="0"/>
              <a:t>memory location</a:t>
            </a:r>
            <a:r>
              <a:rPr lang="en-US" dirty="0"/>
              <a:t>.</a:t>
            </a:r>
          </a:p>
          <a:p>
            <a:pPr marL="514350" indent="-514350">
              <a:buFont typeface="+mj-lt"/>
              <a:buAutoNum type="arabicPeriod"/>
            </a:pPr>
            <a:r>
              <a:rPr lang="en-US" dirty="0" smtClean="0"/>
              <a:t>When </a:t>
            </a:r>
            <a:r>
              <a:rPr lang="en-US" dirty="0"/>
              <a:t>unboxed, the value stored on the heap-based object must be </a:t>
            </a:r>
            <a:r>
              <a:rPr lang="en-US" dirty="0" smtClean="0"/>
              <a:t>transferred back </a:t>
            </a:r>
            <a:r>
              <a:rPr lang="en-US" dirty="0"/>
              <a:t>to the stack.</a:t>
            </a:r>
          </a:p>
          <a:p>
            <a:pPr marL="514350" indent="-514350">
              <a:buFont typeface="+mj-lt"/>
              <a:buAutoNum type="arabicPeriod"/>
            </a:pPr>
            <a:r>
              <a:rPr lang="en-US" dirty="0" smtClean="0"/>
              <a:t>The </a:t>
            </a:r>
            <a:r>
              <a:rPr lang="en-US" dirty="0"/>
              <a:t>now unused object on the heap will (eventually) be garbage collected.</a:t>
            </a:r>
          </a:p>
        </p:txBody>
      </p:sp>
    </p:spTree>
    <p:extLst>
      <p:ext uri="{BB962C8B-B14F-4D97-AF65-F5344CB8AC3E}">
        <p14:creationId xmlns:p14="http://schemas.microsoft.com/office/powerpoint/2010/main" xmlns="" val="25834670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sz="4000" dirty="0" smtClean="0">
                <a:solidFill>
                  <a:srgbClr val="C00000"/>
                </a:solidFill>
              </a:rPr>
              <a:t>Drawbacks of current technology and unmanaged applications</a:t>
            </a:r>
          </a:p>
        </p:txBody>
      </p:sp>
      <p:sp>
        <p:nvSpPr>
          <p:cNvPr id="13315" name="Rectangle 3"/>
          <p:cNvSpPr>
            <a:spLocks noGrp="1" noChangeArrowheads="1"/>
          </p:cNvSpPr>
          <p:nvPr>
            <p:ph type="body" idx="1"/>
          </p:nvPr>
        </p:nvSpPr>
        <p:spPr/>
        <p:txBody>
          <a:bodyPr/>
          <a:lstStyle/>
          <a:p>
            <a:pPr eaLnBrk="1" hangingPunct="1">
              <a:lnSpc>
                <a:spcPct val="90000"/>
              </a:lnSpc>
            </a:pPr>
            <a:r>
              <a:rPr lang="en-US" sz="2800" smtClean="0"/>
              <a:t>COM was a great invention in VB industry from Microsoft but it has deployment problem</a:t>
            </a:r>
          </a:p>
          <a:p>
            <a:pPr eaLnBrk="1" hangingPunct="1">
              <a:lnSpc>
                <a:spcPct val="90000"/>
              </a:lnSpc>
            </a:pPr>
            <a:r>
              <a:rPr lang="en-US" sz="2800" smtClean="0"/>
              <a:t>DLL hell</a:t>
            </a:r>
          </a:p>
          <a:p>
            <a:pPr eaLnBrk="1" hangingPunct="1">
              <a:lnSpc>
                <a:spcPct val="90000"/>
              </a:lnSpc>
            </a:pPr>
            <a:r>
              <a:rPr lang="en-US" sz="2800" smtClean="0"/>
              <a:t>Incase of overwriting the component application were not storing version information of the component</a:t>
            </a:r>
          </a:p>
          <a:p>
            <a:pPr eaLnBrk="1" hangingPunct="1">
              <a:lnSpc>
                <a:spcPct val="90000"/>
              </a:lnSpc>
            </a:pPr>
            <a:r>
              <a:rPr lang="en-US" sz="2800" smtClean="0"/>
              <a:t>Single language dependent</a:t>
            </a:r>
          </a:p>
          <a:p>
            <a:pPr eaLnBrk="1" hangingPunct="1">
              <a:lnSpc>
                <a:spcPct val="90000"/>
              </a:lnSpc>
            </a:pPr>
            <a:r>
              <a:rPr lang="en-US" sz="2800" smtClean="0"/>
              <a:t>Java has Java/ActiveX bridge and Microsoft has VM (Virtual machine) which uses JavaBeans as an ActiveX COM component</a:t>
            </a:r>
          </a:p>
          <a:p>
            <a:pPr eaLnBrk="1" hangingPunct="1">
              <a:lnSpc>
                <a:spcPct val="90000"/>
              </a:lnSpc>
              <a:buFont typeface="Wingdings" pitchFamily="2" charset="2"/>
              <a:buNone/>
            </a:pPr>
            <a:endParaRPr lang="en-US" sz="2800" smtClean="0"/>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Generic Collection classes</a:t>
            </a:r>
            <a:endParaRPr lang="en-US" dirty="0"/>
          </a:p>
        </p:txBody>
      </p:sp>
      <p:sp>
        <p:nvSpPr>
          <p:cNvPr id="3" name="Content Placeholder 2"/>
          <p:cNvSpPr>
            <a:spLocks noGrp="1"/>
          </p:cNvSpPr>
          <p:nvPr>
            <p:ph idx="1"/>
          </p:nvPr>
        </p:nvSpPr>
        <p:spPr>
          <a:xfrm>
            <a:off x="381000" y="1417638"/>
            <a:ext cx="8410575" cy="1717393"/>
          </a:xfrm>
        </p:spPr>
        <p:txBody>
          <a:bodyPr>
            <a:normAutofit lnSpcReduction="10000"/>
          </a:bodyPr>
          <a:lstStyle/>
          <a:p>
            <a:r>
              <a:rPr lang="en-US" dirty="0" smtClean="0"/>
              <a:t>Rectify Boxing/</a:t>
            </a:r>
            <a:r>
              <a:rPr lang="en-US" dirty="0" err="1" smtClean="0"/>
              <a:t>UnBoxing</a:t>
            </a:r>
            <a:r>
              <a:rPr lang="en-US" dirty="0" smtClean="0"/>
              <a:t> penalties </a:t>
            </a:r>
          </a:p>
          <a:p>
            <a:r>
              <a:rPr lang="en-US" dirty="0" smtClean="0"/>
              <a:t>Lack of type Safety</a:t>
            </a:r>
          </a:p>
          <a:p>
            <a:r>
              <a:rPr lang="en-US" dirty="0" smtClean="0"/>
              <a:t>To avoid building a custom collection</a:t>
            </a:r>
            <a:endParaRPr lang="en-US" dirty="0"/>
          </a:p>
        </p:txBody>
      </p:sp>
    </p:spTree>
    <p:extLst>
      <p:ext uri="{BB962C8B-B14F-4D97-AF65-F5344CB8AC3E}">
        <p14:creationId xmlns:p14="http://schemas.microsoft.com/office/powerpoint/2010/main" xmlns="" val="4121584522"/>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Problem Statement</a:t>
            </a:r>
          </a:p>
        </p:txBody>
      </p:sp>
      <p:sp>
        <p:nvSpPr>
          <p:cNvPr id="3" name="Content Placeholder 2"/>
          <p:cNvSpPr>
            <a:spLocks noGrp="1"/>
          </p:cNvSpPr>
          <p:nvPr>
            <p:ph idx="1"/>
          </p:nvPr>
        </p:nvSpPr>
        <p:spPr>
          <a:xfrm>
            <a:off x="381000" y="1417638"/>
            <a:ext cx="8410575" cy="3859518"/>
          </a:xfrm>
        </p:spPr>
        <p:txBody>
          <a:bodyPr/>
          <a:lstStyle/>
          <a:p>
            <a:pPr marL="0" indent="0">
              <a:buNone/>
            </a:pPr>
            <a:r>
              <a:rPr lang="en-US" sz="1600" dirty="0" smtClean="0">
                <a:solidFill>
                  <a:srgbClr val="FF0000"/>
                </a:solidFill>
                <a:latin typeface="Consolas"/>
              </a:rPr>
              <a:t>Problem 1</a:t>
            </a:r>
          </a:p>
          <a:p>
            <a:pPr marL="0" indent="0">
              <a:buNone/>
            </a:pPr>
            <a:r>
              <a:rPr lang="en-US" sz="1600" dirty="0" smtClean="0">
                <a:solidFill>
                  <a:srgbClr val="FF0000"/>
                </a:solidFill>
                <a:latin typeface="Consolas"/>
              </a:rPr>
              <a:t>Stack</a:t>
            </a:r>
            <a:r>
              <a:rPr lang="en-US" sz="1600" dirty="0" smtClean="0">
                <a:solidFill>
                  <a:prstClr val="black"/>
                </a:solidFill>
                <a:latin typeface="Consolas"/>
              </a:rPr>
              <a:t> </a:t>
            </a:r>
            <a:r>
              <a:rPr lang="en-US" sz="1600" dirty="0" err="1">
                <a:solidFill>
                  <a:prstClr val="black"/>
                </a:solidFill>
                <a:latin typeface="Consolas"/>
              </a:rPr>
              <a:t>stack</a:t>
            </a:r>
            <a:r>
              <a:rPr lang="en-US" sz="1600" dirty="0">
                <a:solidFill>
                  <a:prstClr val="black"/>
                </a:solidFill>
                <a:latin typeface="Consolas"/>
              </a:rPr>
              <a:t> = </a:t>
            </a:r>
            <a:r>
              <a:rPr lang="en-US" sz="1600" dirty="0">
                <a:solidFill>
                  <a:srgbClr val="FF0000"/>
                </a:solidFill>
                <a:latin typeface="Consolas"/>
              </a:rPr>
              <a:t>new</a:t>
            </a:r>
            <a:r>
              <a:rPr lang="en-US" sz="1600" dirty="0">
                <a:solidFill>
                  <a:prstClr val="black"/>
                </a:solidFill>
                <a:latin typeface="Consolas"/>
              </a:rPr>
              <a:t> </a:t>
            </a:r>
            <a:r>
              <a:rPr lang="en-US" sz="1600" dirty="0">
                <a:solidFill>
                  <a:srgbClr val="FF0000"/>
                </a:solidFill>
                <a:latin typeface="Consolas"/>
              </a:rPr>
              <a:t>Stack</a:t>
            </a:r>
            <a:r>
              <a:rPr lang="en-US" sz="1600" dirty="0">
                <a:solidFill>
                  <a:prstClr val="black"/>
                </a:solidFill>
                <a:latin typeface="Consolas"/>
              </a:rPr>
              <a:t>();</a:t>
            </a:r>
          </a:p>
          <a:p>
            <a:pPr marL="0" indent="0">
              <a:buNone/>
            </a:pPr>
            <a:r>
              <a:rPr lang="en-US" sz="1600" dirty="0" smtClean="0">
                <a:solidFill>
                  <a:prstClr val="black"/>
                </a:solidFill>
                <a:latin typeface="Consolas"/>
              </a:rPr>
              <a:t>      </a:t>
            </a:r>
            <a:r>
              <a:rPr lang="en-US" sz="1600" dirty="0" err="1" smtClean="0">
                <a:solidFill>
                  <a:prstClr val="black"/>
                </a:solidFill>
                <a:latin typeface="Consolas"/>
              </a:rPr>
              <a:t>stack.Push</a:t>
            </a:r>
            <a:r>
              <a:rPr lang="en-US" sz="1600" dirty="0" smtClean="0">
                <a:solidFill>
                  <a:prstClr val="black"/>
                </a:solidFill>
                <a:latin typeface="Consolas"/>
              </a:rPr>
              <a:t>(1</a:t>
            </a:r>
            <a:r>
              <a:rPr lang="en-US" sz="1600" dirty="0">
                <a:solidFill>
                  <a:prstClr val="black"/>
                </a:solidFill>
                <a:latin typeface="Consolas"/>
              </a:rPr>
              <a:t>);</a:t>
            </a:r>
          </a:p>
          <a:p>
            <a:pPr marL="0" indent="0">
              <a:buNone/>
            </a:pPr>
            <a:r>
              <a:rPr lang="en-US" sz="1600" dirty="0">
                <a:solidFill>
                  <a:prstClr val="black"/>
                </a:solidFill>
                <a:latin typeface="Consolas"/>
              </a:rPr>
              <a:t>      </a:t>
            </a:r>
            <a:r>
              <a:rPr lang="en-US" sz="1600" dirty="0" err="1" smtClean="0">
                <a:solidFill>
                  <a:prstClr val="black"/>
                </a:solidFill>
                <a:latin typeface="Consolas"/>
              </a:rPr>
              <a:t>stack.Push</a:t>
            </a:r>
            <a:r>
              <a:rPr lang="en-US" sz="1600" dirty="0" smtClean="0">
                <a:solidFill>
                  <a:prstClr val="black"/>
                </a:solidFill>
                <a:latin typeface="Consolas"/>
              </a:rPr>
              <a:t>(2</a:t>
            </a:r>
            <a:r>
              <a:rPr lang="en-US" sz="1600" dirty="0">
                <a:solidFill>
                  <a:prstClr val="black"/>
                </a:solidFill>
                <a:latin typeface="Consolas"/>
              </a:rPr>
              <a:t>);</a:t>
            </a:r>
          </a:p>
          <a:p>
            <a:pPr marL="0" indent="0">
              <a:buNone/>
            </a:pPr>
            <a:r>
              <a:rPr lang="en-US" sz="1600" dirty="0">
                <a:solidFill>
                  <a:prstClr val="black"/>
                </a:solidFill>
                <a:latin typeface="Consolas"/>
              </a:rPr>
              <a:t>      </a:t>
            </a:r>
            <a:r>
              <a:rPr lang="en-US" sz="1600" dirty="0" err="1" smtClean="0">
                <a:solidFill>
                  <a:srgbClr val="FF0000"/>
                </a:solidFill>
                <a:latin typeface="Consolas"/>
              </a:rPr>
              <a:t>int</a:t>
            </a:r>
            <a:r>
              <a:rPr lang="en-US" sz="1600" dirty="0" smtClean="0">
                <a:solidFill>
                  <a:prstClr val="black"/>
                </a:solidFill>
                <a:latin typeface="Consolas"/>
              </a:rPr>
              <a:t> </a:t>
            </a:r>
            <a:r>
              <a:rPr lang="en-US" sz="1600" dirty="0">
                <a:solidFill>
                  <a:prstClr val="black"/>
                </a:solidFill>
                <a:latin typeface="Consolas"/>
              </a:rPr>
              <a:t>number = (</a:t>
            </a:r>
            <a:r>
              <a:rPr lang="en-US" sz="1600" dirty="0" err="1">
                <a:solidFill>
                  <a:srgbClr val="FF0000"/>
                </a:solidFill>
                <a:latin typeface="Consolas"/>
              </a:rPr>
              <a:t>int</a:t>
            </a:r>
            <a:r>
              <a:rPr lang="en-US" sz="1600" dirty="0">
                <a:solidFill>
                  <a:prstClr val="black"/>
                </a:solidFill>
                <a:latin typeface="Consolas"/>
              </a:rPr>
              <a:t>)</a:t>
            </a:r>
            <a:r>
              <a:rPr lang="en-US" sz="1600" dirty="0" err="1">
                <a:solidFill>
                  <a:prstClr val="black"/>
                </a:solidFill>
                <a:latin typeface="Consolas"/>
              </a:rPr>
              <a:t>stack.Pop</a:t>
            </a:r>
            <a:r>
              <a:rPr lang="en-US" sz="1600" dirty="0" smtClean="0">
                <a:solidFill>
                  <a:prstClr val="black"/>
                </a:solidFill>
                <a:latin typeface="Consolas"/>
              </a:rPr>
              <a:t>();</a:t>
            </a:r>
          </a:p>
          <a:p>
            <a:pPr marL="0" indent="0">
              <a:buNone/>
            </a:pPr>
            <a:endParaRPr lang="en-US" sz="1600" dirty="0" smtClean="0">
              <a:solidFill>
                <a:prstClr val="black"/>
              </a:solidFill>
              <a:latin typeface="Consolas"/>
            </a:endParaRPr>
          </a:p>
          <a:p>
            <a:pPr marL="0" indent="0">
              <a:buNone/>
            </a:pPr>
            <a:r>
              <a:rPr lang="en-US" sz="1600" dirty="0" smtClean="0">
                <a:solidFill>
                  <a:srgbClr val="FF0000"/>
                </a:solidFill>
                <a:latin typeface="Consolas"/>
              </a:rPr>
              <a:t>Problem 2</a:t>
            </a:r>
            <a:endParaRPr lang="en-US" sz="1600" dirty="0">
              <a:solidFill>
                <a:srgbClr val="FF0000"/>
              </a:solidFill>
              <a:latin typeface="Consolas"/>
            </a:endParaRPr>
          </a:p>
          <a:p>
            <a:pPr marL="0" indent="0">
              <a:buNone/>
            </a:pPr>
            <a:r>
              <a:rPr lang="en-US" sz="1600" dirty="0" smtClean="0">
                <a:solidFill>
                  <a:srgbClr val="FF0000"/>
                </a:solidFill>
                <a:latin typeface="Consolas"/>
              </a:rPr>
              <a:t>Stack</a:t>
            </a:r>
            <a:r>
              <a:rPr lang="en-US" sz="1600" dirty="0" smtClean="0">
                <a:solidFill>
                  <a:prstClr val="black"/>
                </a:solidFill>
                <a:latin typeface="Consolas"/>
              </a:rPr>
              <a:t> </a:t>
            </a:r>
            <a:r>
              <a:rPr lang="en-US" sz="1600" dirty="0" err="1">
                <a:solidFill>
                  <a:prstClr val="black"/>
                </a:solidFill>
                <a:latin typeface="Consolas"/>
              </a:rPr>
              <a:t>stack</a:t>
            </a:r>
            <a:r>
              <a:rPr lang="en-US" sz="1600" dirty="0">
                <a:solidFill>
                  <a:prstClr val="black"/>
                </a:solidFill>
                <a:latin typeface="Consolas"/>
              </a:rPr>
              <a:t> = </a:t>
            </a:r>
            <a:r>
              <a:rPr lang="en-US" sz="1600" dirty="0">
                <a:solidFill>
                  <a:srgbClr val="FF0000"/>
                </a:solidFill>
                <a:latin typeface="Consolas"/>
              </a:rPr>
              <a:t>new</a:t>
            </a:r>
            <a:r>
              <a:rPr lang="en-US" sz="1600" dirty="0">
                <a:solidFill>
                  <a:prstClr val="black"/>
                </a:solidFill>
                <a:latin typeface="Consolas"/>
              </a:rPr>
              <a:t> </a:t>
            </a:r>
            <a:r>
              <a:rPr lang="en-US" sz="1600" dirty="0">
                <a:solidFill>
                  <a:srgbClr val="FF0000"/>
                </a:solidFill>
                <a:latin typeface="Consolas"/>
              </a:rPr>
              <a:t>Stack</a:t>
            </a:r>
            <a:r>
              <a:rPr lang="en-US" sz="1600" dirty="0">
                <a:solidFill>
                  <a:prstClr val="black"/>
                </a:solidFill>
                <a:latin typeface="Consolas"/>
              </a:rPr>
              <a:t>();</a:t>
            </a:r>
          </a:p>
          <a:p>
            <a:pPr marL="0" indent="0">
              <a:buNone/>
            </a:pPr>
            <a:r>
              <a:rPr lang="en-US" sz="1600" dirty="0">
                <a:solidFill>
                  <a:prstClr val="black"/>
                </a:solidFill>
                <a:latin typeface="Consolas"/>
              </a:rPr>
              <a:t>            </a:t>
            </a:r>
            <a:r>
              <a:rPr lang="en-US" sz="1600" dirty="0" err="1">
                <a:solidFill>
                  <a:prstClr val="black"/>
                </a:solidFill>
                <a:latin typeface="Consolas"/>
              </a:rPr>
              <a:t>stack.Push</a:t>
            </a:r>
            <a:r>
              <a:rPr lang="en-US" sz="1600" dirty="0">
                <a:solidFill>
                  <a:prstClr val="black"/>
                </a:solidFill>
                <a:latin typeface="Consolas"/>
              </a:rPr>
              <a:t>(1);</a:t>
            </a:r>
          </a:p>
          <a:p>
            <a:pPr marL="0" indent="0">
              <a:buNone/>
            </a:pPr>
            <a:r>
              <a:rPr lang="en-US" sz="1600" dirty="0" smtClean="0">
                <a:solidFill>
                  <a:schemeClr val="bg1">
                    <a:lumMod val="20000"/>
                    <a:lumOff val="80000"/>
                  </a:schemeClr>
                </a:solidFill>
                <a:latin typeface="Consolas"/>
              </a:rPr>
              <a:t>     </a:t>
            </a:r>
            <a:r>
              <a:rPr lang="en-US" sz="1600" dirty="0">
                <a:solidFill>
                  <a:schemeClr val="bg1">
                    <a:lumMod val="20000"/>
                    <a:lumOff val="80000"/>
                  </a:schemeClr>
                </a:solidFill>
                <a:latin typeface="Consolas"/>
              </a:rPr>
              <a:t>//This compiles, but is not type safe, and will throw an exception: </a:t>
            </a:r>
          </a:p>
          <a:p>
            <a:pPr marL="0" indent="0">
              <a:buNone/>
            </a:pPr>
            <a:r>
              <a:rPr lang="en-US" sz="1600" dirty="0">
                <a:solidFill>
                  <a:prstClr val="black"/>
                </a:solidFill>
                <a:latin typeface="Consolas"/>
              </a:rPr>
              <a:t>            </a:t>
            </a:r>
            <a:r>
              <a:rPr lang="en-US" sz="1600" dirty="0">
                <a:solidFill>
                  <a:srgbClr val="FF0000"/>
                </a:solidFill>
                <a:latin typeface="Consolas"/>
              </a:rPr>
              <a:t>string</a:t>
            </a:r>
            <a:r>
              <a:rPr lang="en-US" sz="1600" dirty="0">
                <a:solidFill>
                  <a:prstClr val="black"/>
                </a:solidFill>
                <a:latin typeface="Consolas"/>
              </a:rPr>
              <a:t> number = (</a:t>
            </a:r>
            <a:r>
              <a:rPr lang="en-US" sz="1600" dirty="0">
                <a:solidFill>
                  <a:srgbClr val="FF0000"/>
                </a:solidFill>
                <a:latin typeface="Consolas"/>
              </a:rPr>
              <a:t>string</a:t>
            </a:r>
            <a:r>
              <a:rPr lang="en-US" sz="1600" dirty="0">
                <a:solidFill>
                  <a:prstClr val="black"/>
                </a:solidFill>
                <a:latin typeface="Consolas"/>
              </a:rPr>
              <a:t>)</a:t>
            </a:r>
            <a:r>
              <a:rPr lang="en-US" sz="1600" dirty="0" err="1">
                <a:solidFill>
                  <a:prstClr val="black"/>
                </a:solidFill>
                <a:latin typeface="Consolas"/>
              </a:rPr>
              <a:t>stack.Pop</a:t>
            </a:r>
            <a:r>
              <a:rPr lang="en-US" sz="1600" dirty="0">
                <a:solidFill>
                  <a:prstClr val="black"/>
                </a:solidFill>
                <a:latin typeface="Consolas"/>
              </a:rPr>
              <a:t>();</a:t>
            </a:r>
          </a:p>
          <a:p>
            <a:endParaRPr lang="en-US" dirty="0"/>
          </a:p>
        </p:txBody>
      </p:sp>
    </p:spTree>
    <p:extLst>
      <p:ext uri="{BB962C8B-B14F-4D97-AF65-F5344CB8AC3E}">
        <p14:creationId xmlns:p14="http://schemas.microsoft.com/office/powerpoint/2010/main" xmlns="" val="1612391685"/>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Generics</a:t>
            </a:r>
            <a:endParaRPr lang="en-US" dirty="0"/>
          </a:p>
        </p:txBody>
      </p:sp>
      <p:sp>
        <p:nvSpPr>
          <p:cNvPr id="5" name="Content Placeholder 4"/>
          <p:cNvSpPr>
            <a:spLocks noGrp="1"/>
          </p:cNvSpPr>
          <p:nvPr>
            <p:ph idx="1"/>
          </p:nvPr>
        </p:nvSpPr>
        <p:spPr>
          <a:xfrm>
            <a:off x="381000" y="1417638"/>
            <a:ext cx="8410575" cy="5152180"/>
          </a:xfrm>
        </p:spPr>
        <p:txBody>
          <a:bodyPr>
            <a:normAutofit lnSpcReduction="10000"/>
          </a:bodyPr>
          <a:lstStyle/>
          <a:p>
            <a:r>
              <a:rPr lang="en-US" dirty="0"/>
              <a:t>Generics provide better performance because they do not result in boxing </a:t>
            </a:r>
            <a:r>
              <a:rPr lang="en-US" dirty="0" smtClean="0"/>
              <a:t>or unboxing </a:t>
            </a:r>
            <a:r>
              <a:rPr lang="en-US" dirty="0"/>
              <a:t>penalties.</a:t>
            </a:r>
          </a:p>
          <a:p>
            <a:r>
              <a:rPr lang="en-US" dirty="0"/>
              <a:t>Generics are more type safe because they can only contain the type of type </a:t>
            </a:r>
            <a:r>
              <a:rPr lang="en-US" dirty="0" smtClean="0"/>
              <a:t>you specify</a:t>
            </a:r>
            <a:r>
              <a:rPr lang="en-US" dirty="0"/>
              <a:t>.</a:t>
            </a:r>
          </a:p>
          <a:p>
            <a:r>
              <a:rPr lang="en-US" dirty="0"/>
              <a:t>Generics greatly reduce the need to build custom collection types because </a:t>
            </a:r>
            <a:r>
              <a:rPr lang="en-US" dirty="0" smtClean="0"/>
              <a:t>the base </a:t>
            </a:r>
            <a:r>
              <a:rPr lang="en-US" dirty="0"/>
              <a:t>class library provides several prefabricated containers</a:t>
            </a:r>
            <a:r>
              <a:rPr lang="en-US" dirty="0" smtClean="0"/>
              <a:t>.</a:t>
            </a:r>
          </a:p>
          <a:p>
            <a:r>
              <a:rPr lang="en-US" sz="2400" b="1" dirty="0" smtClean="0"/>
              <a:t>NOTE: Only </a:t>
            </a:r>
            <a:r>
              <a:rPr lang="en-US" sz="2400" b="1" dirty="0"/>
              <a:t>classes, structures, interfaces, and delegates can be written generically; </a:t>
            </a:r>
            <a:r>
              <a:rPr lang="en-US" sz="2400" b="1" dirty="0" err="1"/>
              <a:t>enum</a:t>
            </a:r>
            <a:r>
              <a:rPr lang="en-US" sz="2400" b="1" dirty="0"/>
              <a:t> types cannot</a:t>
            </a:r>
          </a:p>
        </p:txBody>
      </p:sp>
    </p:spTree>
    <p:extLst>
      <p:ext uri="{BB962C8B-B14F-4D97-AF65-F5344CB8AC3E}">
        <p14:creationId xmlns:p14="http://schemas.microsoft.com/office/powerpoint/2010/main" xmlns="" val="3355829462"/>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dirty="0" smtClean="0"/>
              <a:t>Generics?</a:t>
            </a:r>
            <a:endParaRPr lang="en-US" dirty="0"/>
          </a:p>
        </p:txBody>
      </p:sp>
      <p:sp>
        <p:nvSpPr>
          <p:cNvPr id="3" name="Content Placeholder 2"/>
          <p:cNvSpPr>
            <a:spLocks noGrp="1"/>
          </p:cNvSpPr>
          <p:nvPr>
            <p:ph idx="1"/>
          </p:nvPr>
        </p:nvSpPr>
        <p:spPr>
          <a:xfrm>
            <a:off x="381000" y="1417638"/>
            <a:ext cx="8410575" cy="3933384"/>
          </a:xfrm>
        </p:spPr>
        <p:txBody>
          <a:bodyPr>
            <a:normAutofit lnSpcReduction="10000"/>
          </a:bodyPr>
          <a:lstStyle/>
          <a:p>
            <a:r>
              <a:rPr lang="en-US" dirty="0"/>
              <a:t>Generics allow you to define type-safe classes without compromising type safety, performance, or productivity</a:t>
            </a:r>
            <a:r>
              <a:rPr lang="en-US" dirty="0" smtClean="0"/>
              <a:t>.</a:t>
            </a:r>
          </a:p>
          <a:p>
            <a:r>
              <a:rPr lang="en-US" dirty="0"/>
              <a:t>You implement the server only once as a generic server, while at the same time you can declare and use it with any type</a:t>
            </a:r>
            <a:r>
              <a:rPr lang="en-US" dirty="0" smtClean="0"/>
              <a:t>.</a:t>
            </a:r>
          </a:p>
          <a:p>
            <a:r>
              <a:rPr lang="en-US" dirty="0"/>
              <a:t>To do that, use the </a:t>
            </a:r>
            <a:r>
              <a:rPr lang="en-US" b="1" dirty="0"/>
              <a:t>&lt;</a:t>
            </a:r>
            <a:r>
              <a:rPr lang="en-US" dirty="0"/>
              <a:t> and </a:t>
            </a:r>
            <a:r>
              <a:rPr lang="en-US" b="1" dirty="0"/>
              <a:t>&gt;</a:t>
            </a:r>
            <a:r>
              <a:rPr lang="en-US" dirty="0"/>
              <a:t> brackets, enclosing a generic type parameter. </a:t>
            </a:r>
          </a:p>
        </p:txBody>
      </p:sp>
    </p:spTree>
    <p:extLst>
      <p:ext uri="{BB962C8B-B14F-4D97-AF65-F5344CB8AC3E}">
        <p14:creationId xmlns:p14="http://schemas.microsoft.com/office/powerpoint/2010/main" xmlns="" val="1049874693"/>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81000" y="1417638"/>
            <a:ext cx="8410575" cy="2899255"/>
          </a:xfrm>
        </p:spPr>
        <p:txBody>
          <a:bodyPr/>
          <a:lstStyle/>
          <a:p>
            <a:pPr marL="0" indent="0">
              <a:buNone/>
            </a:pPr>
            <a:r>
              <a:rPr lang="en-US" dirty="0" smtClean="0">
                <a:latin typeface="Consolas"/>
              </a:rPr>
              <a:t>Stack&lt;</a:t>
            </a:r>
            <a:r>
              <a:rPr lang="en-US" dirty="0" err="1" smtClean="0">
                <a:solidFill>
                  <a:srgbClr val="FF0000"/>
                </a:solidFill>
                <a:latin typeface="Consolas"/>
              </a:rPr>
              <a:t>int</a:t>
            </a:r>
            <a:r>
              <a:rPr lang="en-US" dirty="0">
                <a:solidFill>
                  <a:prstClr val="black"/>
                </a:solidFill>
                <a:latin typeface="Consolas"/>
              </a:rPr>
              <a:t>&gt; stack = </a:t>
            </a:r>
            <a:r>
              <a:rPr lang="en-US" dirty="0">
                <a:solidFill>
                  <a:srgbClr val="FF0000"/>
                </a:solidFill>
                <a:latin typeface="Consolas"/>
              </a:rPr>
              <a:t>new</a:t>
            </a:r>
            <a:r>
              <a:rPr lang="en-US" dirty="0">
                <a:solidFill>
                  <a:prstClr val="black"/>
                </a:solidFill>
                <a:latin typeface="Consolas"/>
              </a:rPr>
              <a:t> Stack&lt;</a:t>
            </a:r>
            <a:r>
              <a:rPr lang="en-US" dirty="0" err="1">
                <a:solidFill>
                  <a:srgbClr val="FF0000"/>
                </a:solidFill>
                <a:latin typeface="Consolas"/>
              </a:rPr>
              <a:t>int</a:t>
            </a:r>
            <a:r>
              <a:rPr lang="en-US" dirty="0">
                <a:solidFill>
                  <a:prstClr val="black"/>
                </a:solidFill>
                <a:latin typeface="Consolas"/>
              </a:rPr>
              <a:t>&gt;();</a:t>
            </a:r>
          </a:p>
          <a:p>
            <a:pPr marL="0" indent="0">
              <a:buNone/>
            </a:pPr>
            <a:r>
              <a:rPr lang="en-US" dirty="0" err="1" smtClean="0">
                <a:solidFill>
                  <a:prstClr val="black"/>
                </a:solidFill>
                <a:latin typeface="Consolas"/>
              </a:rPr>
              <a:t>stack.Push</a:t>
            </a:r>
            <a:r>
              <a:rPr lang="en-US" dirty="0" smtClean="0">
                <a:solidFill>
                  <a:prstClr val="black"/>
                </a:solidFill>
                <a:latin typeface="Consolas"/>
              </a:rPr>
              <a:t>(1</a:t>
            </a:r>
            <a:r>
              <a:rPr lang="en-US" dirty="0">
                <a:solidFill>
                  <a:prstClr val="black"/>
                </a:solidFill>
                <a:latin typeface="Consolas"/>
              </a:rPr>
              <a:t>);</a:t>
            </a:r>
          </a:p>
          <a:p>
            <a:pPr marL="0" indent="0">
              <a:buNone/>
            </a:pPr>
            <a:r>
              <a:rPr lang="en-US" dirty="0" err="1" smtClean="0">
                <a:solidFill>
                  <a:prstClr val="black"/>
                </a:solidFill>
                <a:latin typeface="Consolas"/>
              </a:rPr>
              <a:t>stack.Push</a:t>
            </a:r>
            <a:r>
              <a:rPr lang="en-US" dirty="0" smtClean="0">
                <a:solidFill>
                  <a:prstClr val="black"/>
                </a:solidFill>
                <a:latin typeface="Consolas"/>
              </a:rPr>
              <a:t>(2</a:t>
            </a:r>
            <a:r>
              <a:rPr lang="en-US" dirty="0">
                <a:solidFill>
                  <a:prstClr val="black"/>
                </a:solidFill>
                <a:latin typeface="Consolas"/>
              </a:rPr>
              <a:t>);</a:t>
            </a:r>
          </a:p>
          <a:p>
            <a:pPr marL="0" indent="0">
              <a:buNone/>
            </a:pPr>
            <a:r>
              <a:rPr lang="en-US" dirty="0" err="1" smtClean="0">
                <a:solidFill>
                  <a:srgbClr val="FF0000"/>
                </a:solidFill>
                <a:latin typeface="Consolas"/>
              </a:rPr>
              <a:t>int</a:t>
            </a:r>
            <a:r>
              <a:rPr lang="en-US" dirty="0" smtClean="0">
                <a:solidFill>
                  <a:prstClr val="black"/>
                </a:solidFill>
                <a:latin typeface="Consolas"/>
              </a:rPr>
              <a:t> </a:t>
            </a:r>
            <a:r>
              <a:rPr lang="en-US" dirty="0">
                <a:solidFill>
                  <a:prstClr val="black"/>
                </a:solidFill>
                <a:latin typeface="Consolas"/>
              </a:rPr>
              <a:t>number = </a:t>
            </a:r>
            <a:r>
              <a:rPr lang="en-US" dirty="0" err="1">
                <a:solidFill>
                  <a:prstClr val="black"/>
                </a:solidFill>
                <a:latin typeface="Consolas"/>
              </a:rPr>
              <a:t>stack.Pop</a:t>
            </a:r>
            <a:r>
              <a:rPr lang="en-US" dirty="0">
                <a:solidFill>
                  <a:prstClr val="black"/>
                </a:solidFill>
                <a:latin typeface="Consolas"/>
              </a:rPr>
              <a:t>();</a:t>
            </a:r>
          </a:p>
          <a:p>
            <a:endParaRPr lang="en-US" dirty="0"/>
          </a:p>
        </p:txBody>
      </p:sp>
    </p:spTree>
    <p:extLst>
      <p:ext uri="{BB962C8B-B14F-4D97-AF65-F5344CB8AC3E}">
        <p14:creationId xmlns:p14="http://schemas.microsoft.com/office/powerpoint/2010/main" xmlns="" val="1302145044"/>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421928"/>
          </a:xfrm>
        </p:spPr>
        <p:txBody>
          <a:bodyPr>
            <a:normAutofit fontScale="90000"/>
          </a:bodyPr>
          <a:lstStyle/>
          <a:p>
            <a:r>
              <a:rPr lang="en-US" dirty="0" err="1" smtClean="0"/>
              <a:t>System.Collections.Generic</a:t>
            </a:r>
            <a:r>
              <a:rPr lang="en-US" dirty="0" smtClean="0"/>
              <a:t> Namespace</a:t>
            </a:r>
            <a:endParaRPr lang="en-US" dirty="0"/>
          </a:p>
        </p:txBody>
      </p:sp>
      <p:sp>
        <p:nvSpPr>
          <p:cNvPr id="3" name="Content Placeholder 2"/>
          <p:cNvSpPr>
            <a:spLocks noGrp="1"/>
          </p:cNvSpPr>
          <p:nvPr>
            <p:ph idx="1"/>
          </p:nvPr>
        </p:nvSpPr>
        <p:spPr>
          <a:xfrm>
            <a:off x="381000" y="1752600"/>
            <a:ext cx="8410575" cy="4081117"/>
          </a:xfrm>
        </p:spPr>
        <p:txBody>
          <a:bodyPr>
            <a:normAutofit lnSpcReduction="10000"/>
          </a:bodyPr>
          <a:lstStyle/>
          <a:p>
            <a:r>
              <a:rPr lang="en-US" dirty="0"/>
              <a:t>Dictionary&lt;</a:t>
            </a:r>
            <a:r>
              <a:rPr lang="en-US" dirty="0" err="1"/>
              <a:t>TKey</a:t>
            </a:r>
            <a:r>
              <a:rPr lang="en-US" dirty="0"/>
              <a:t>, </a:t>
            </a:r>
            <a:r>
              <a:rPr lang="en-US" dirty="0" err="1"/>
              <a:t>TValue</a:t>
            </a:r>
            <a:r>
              <a:rPr lang="en-US" dirty="0"/>
              <a:t>&gt;</a:t>
            </a:r>
          </a:p>
          <a:p>
            <a:r>
              <a:rPr lang="en-US" dirty="0"/>
              <a:t>List&lt;T&gt;</a:t>
            </a:r>
          </a:p>
          <a:p>
            <a:r>
              <a:rPr lang="en-US" dirty="0" err="1"/>
              <a:t>LinkedList</a:t>
            </a:r>
            <a:r>
              <a:rPr lang="en-US" dirty="0"/>
              <a:t>&lt;T&gt;</a:t>
            </a:r>
          </a:p>
          <a:p>
            <a:r>
              <a:rPr lang="en-US" dirty="0"/>
              <a:t>Queue&lt;T&gt;</a:t>
            </a:r>
          </a:p>
          <a:p>
            <a:r>
              <a:rPr lang="en-US" dirty="0" err="1" smtClean="0"/>
              <a:t>SortedDictionary</a:t>
            </a:r>
            <a:r>
              <a:rPr lang="en-US" dirty="0" smtClean="0"/>
              <a:t>&lt;</a:t>
            </a:r>
            <a:r>
              <a:rPr lang="en-US" dirty="0" err="1" smtClean="0"/>
              <a:t>TKey,TValue</a:t>
            </a:r>
            <a:r>
              <a:rPr lang="en-US" dirty="0"/>
              <a:t>&gt;</a:t>
            </a:r>
          </a:p>
          <a:p>
            <a:r>
              <a:rPr lang="en-US" dirty="0" err="1" smtClean="0"/>
              <a:t>SortedList</a:t>
            </a:r>
            <a:r>
              <a:rPr lang="en-US" dirty="0" smtClean="0"/>
              <a:t>&lt;T</a:t>
            </a:r>
            <a:r>
              <a:rPr lang="en-US" dirty="0"/>
              <a:t>&gt;</a:t>
            </a:r>
          </a:p>
          <a:p>
            <a:r>
              <a:rPr lang="en-US" dirty="0"/>
              <a:t>Stack&lt;T&gt;</a:t>
            </a:r>
          </a:p>
        </p:txBody>
      </p:sp>
    </p:spTree>
    <p:extLst>
      <p:ext uri="{BB962C8B-B14F-4D97-AF65-F5344CB8AC3E}">
        <p14:creationId xmlns:p14="http://schemas.microsoft.com/office/powerpoint/2010/main" xmlns="" val="3321110431"/>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01731"/>
          </a:xfrm>
        </p:spPr>
        <p:txBody>
          <a:bodyPr>
            <a:normAutofit fontScale="90000"/>
          </a:bodyPr>
          <a:lstStyle/>
          <a:p>
            <a:r>
              <a:rPr lang="en-US" sz="4400" dirty="0"/>
              <a:t>Creating Custom Generic Methods</a:t>
            </a:r>
          </a:p>
        </p:txBody>
      </p:sp>
      <p:sp>
        <p:nvSpPr>
          <p:cNvPr id="3" name="Content Placeholder 2"/>
          <p:cNvSpPr>
            <a:spLocks noGrp="1"/>
          </p:cNvSpPr>
          <p:nvPr>
            <p:ph idx="1"/>
          </p:nvPr>
        </p:nvSpPr>
        <p:spPr>
          <a:xfrm>
            <a:off x="381000" y="1417639"/>
            <a:ext cx="8410575" cy="4830762"/>
          </a:xfrm>
        </p:spPr>
        <p:txBody>
          <a:bodyPr/>
          <a:lstStyle/>
          <a:p>
            <a:pPr marL="0" indent="0">
              <a:buNone/>
            </a:pPr>
            <a:r>
              <a:rPr lang="en-US" sz="1800" dirty="0">
                <a:solidFill>
                  <a:srgbClr val="FF0000"/>
                </a:solidFill>
                <a:latin typeface="Consolas"/>
              </a:rPr>
              <a:t>static</a:t>
            </a:r>
            <a:r>
              <a:rPr lang="en-US" sz="1800" dirty="0">
                <a:solidFill>
                  <a:prstClr val="black"/>
                </a:solidFill>
                <a:latin typeface="Consolas"/>
              </a:rPr>
              <a:t> </a:t>
            </a:r>
            <a:r>
              <a:rPr lang="en-US" sz="1800" dirty="0">
                <a:solidFill>
                  <a:srgbClr val="FF0000"/>
                </a:solidFill>
                <a:latin typeface="Consolas"/>
              </a:rPr>
              <a:t>void</a:t>
            </a:r>
            <a:r>
              <a:rPr lang="en-US" sz="1800" dirty="0">
                <a:solidFill>
                  <a:prstClr val="black"/>
                </a:solidFill>
                <a:latin typeface="Consolas"/>
              </a:rPr>
              <a:t> Swap(</a:t>
            </a:r>
            <a:r>
              <a:rPr lang="en-US" sz="1800" dirty="0">
                <a:solidFill>
                  <a:srgbClr val="FF0000"/>
                </a:solidFill>
                <a:latin typeface="Consolas"/>
              </a:rPr>
              <a:t>ref</a:t>
            </a:r>
            <a:r>
              <a:rPr lang="en-US" sz="1800" dirty="0">
                <a:solidFill>
                  <a:prstClr val="black"/>
                </a:solidFill>
                <a:latin typeface="Consolas"/>
              </a:rPr>
              <a:t> </a:t>
            </a:r>
            <a:r>
              <a:rPr lang="en-US" sz="1800" dirty="0" err="1">
                <a:solidFill>
                  <a:srgbClr val="FF0000"/>
                </a:solidFill>
                <a:latin typeface="Consolas"/>
              </a:rPr>
              <a:t>int</a:t>
            </a:r>
            <a:r>
              <a:rPr lang="en-US" sz="1800" dirty="0">
                <a:solidFill>
                  <a:prstClr val="black"/>
                </a:solidFill>
                <a:latin typeface="Consolas"/>
              </a:rPr>
              <a:t> a, </a:t>
            </a:r>
            <a:r>
              <a:rPr lang="en-US" sz="1800" dirty="0">
                <a:solidFill>
                  <a:srgbClr val="FF0000"/>
                </a:solidFill>
                <a:latin typeface="Consolas"/>
              </a:rPr>
              <a:t>ref</a:t>
            </a:r>
            <a:r>
              <a:rPr lang="en-US" sz="1800" dirty="0">
                <a:solidFill>
                  <a:prstClr val="black"/>
                </a:solidFill>
                <a:latin typeface="Consolas"/>
              </a:rPr>
              <a:t> </a:t>
            </a:r>
            <a:r>
              <a:rPr lang="en-US" sz="1800" dirty="0" err="1">
                <a:solidFill>
                  <a:srgbClr val="FF0000"/>
                </a:solidFill>
                <a:latin typeface="Consolas"/>
              </a:rPr>
              <a:t>int</a:t>
            </a:r>
            <a:r>
              <a:rPr lang="en-US" sz="1800" dirty="0">
                <a:solidFill>
                  <a:prstClr val="black"/>
                </a:solidFill>
                <a:latin typeface="Consolas"/>
              </a:rPr>
              <a:t> b)</a:t>
            </a:r>
          </a:p>
          <a:p>
            <a:pPr marL="0" indent="0">
              <a:buNone/>
            </a:pPr>
            <a:r>
              <a:rPr lang="en-US" sz="1800" dirty="0">
                <a:solidFill>
                  <a:prstClr val="black"/>
                </a:solidFill>
                <a:latin typeface="Consolas"/>
              </a:rPr>
              <a:t>    {</a:t>
            </a:r>
          </a:p>
          <a:p>
            <a:pPr marL="0" indent="0">
              <a:buNone/>
            </a:pPr>
            <a:r>
              <a:rPr lang="en-US" sz="1800" dirty="0">
                <a:solidFill>
                  <a:prstClr val="black"/>
                </a:solidFill>
                <a:latin typeface="Consolas"/>
              </a:rPr>
              <a:t>        </a:t>
            </a:r>
            <a:r>
              <a:rPr lang="en-US" sz="1800" dirty="0" err="1">
                <a:solidFill>
                  <a:srgbClr val="FF0000"/>
                </a:solidFill>
                <a:latin typeface="Consolas"/>
              </a:rPr>
              <a:t>int</a:t>
            </a:r>
            <a:r>
              <a:rPr lang="en-US" sz="1800" dirty="0">
                <a:solidFill>
                  <a:prstClr val="black"/>
                </a:solidFill>
                <a:latin typeface="Consolas"/>
              </a:rPr>
              <a:t> temp;</a:t>
            </a:r>
          </a:p>
          <a:p>
            <a:pPr marL="0" indent="0">
              <a:buNone/>
            </a:pPr>
            <a:r>
              <a:rPr lang="en-US" sz="1800" dirty="0">
                <a:solidFill>
                  <a:prstClr val="black"/>
                </a:solidFill>
                <a:latin typeface="Consolas"/>
              </a:rPr>
              <a:t>        temp = a;</a:t>
            </a:r>
          </a:p>
          <a:p>
            <a:pPr marL="0" indent="0">
              <a:buNone/>
            </a:pPr>
            <a:r>
              <a:rPr lang="en-US" sz="1800" dirty="0">
                <a:solidFill>
                  <a:prstClr val="black"/>
                </a:solidFill>
                <a:latin typeface="Consolas"/>
              </a:rPr>
              <a:t>        a = b;</a:t>
            </a:r>
          </a:p>
          <a:p>
            <a:pPr marL="0" indent="0">
              <a:buNone/>
            </a:pPr>
            <a:r>
              <a:rPr lang="en-US" sz="1800" dirty="0" smtClean="0">
                <a:solidFill>
                  <a:prstClr val="black"/>
                </a:solidFill>
                <a:latin typeface="Consolas"/>
              </a:rPr>
              <a:t>        </a:t>
            </a:r>
            <a:r>
              <a:rPr lang="en-US" sz="1800" dirty="0">
                <a:solidFill>
                  <a:prstClr val="black"/>
                </a:solidFill>
                <a:latin typeface="Consolas"/>
              </a:rPr>
              <a:t>b = temp;</a:t>
            </a:r>
          </a:p>
          <a:p>
            <a:pPr marL="0" indent="0">
              <a:buNone/>
            </a:pPr>
            <a:r>
              <a:rPr lang="en-US" sz="1800" dirty="0">
                <a:solidFill>
                  <a:prstClr val="black"/>
                </a:solidFill>
                <a:latin typeface="Consolas"/>
              </a:rPr>
              <a:t>    }</a:t>
            </a:r>
          </a:p>
          <a:p>
            <a:pPr marL="0" indent="0">
              <a:buNone/>
            </a:pPr>
            <a:r>
              <a:rPr lang="en-US" sz="1800" dirty="0">
                <a:solidFill>
                  <a:srgbClr val="FF0000"/>
                </a:solidFill>
                <a:latin typeface="Consolas"/>
              </a:rPr>
              <a:t>static</a:t>
            </a:r>
            <a:r>
              <a:rPr lang="en-US" sz="1800" dirty="0">
                <a:solidFill>
                  <a:prstClr val="black"/>
                </a:solidFill>
                <a:latin typeface="Consolas"/>
              </a:rPr>
              <a:t> </a:t>
            </a:r>
            <a:r>
              <a:rPr lang="en-US" sz="1800" dirty="0">
                <a:solidFill>
                  <a:srgbClr val="FF0000"/>
                </a:solidFill>
                <a:latin typeface="Consolas"/>
              </a:rPr>
              <a:t>void</a:t>
            </a:r>
            <a:r>
              <a:rPr lang="en-US" sz="1800" dirty="0">
                <a:solidFill>
                  <a:prstClr val="black"/>
                </a:solidFill>
                <a:latin typeface="Consolas"/>
              </a:rPr>
              <a:t> Swap(</a:t>
            </a:r>
            <a:r>
              <a:rPr lang="en-US" sz="1800" dirty="0">
                <a:solidFill>
                  <a:srgbClr val="FF0000"/>
                </a:solidFill>
                <a:latin typeface="Consolas"/>
              </a:rPr>
              <a:t>ref</a:t>
            </a:r>
            <a:r>
              <a:rPr lang="en-US" sz="1800" dirty="0">
                <a:solidFill>
                  <a:prstClr val="black"/>
                </a:solidFill>
                <a:latin typeface="Consolas"/>
              </a:rPr>
              <a:t> Person a, </a:t>
            </a:r>
            <a:r>
              <a:rPr lang="en-US" sz="1800" dirty="0">
                <a:solidFill>
                  <a:srgbClr val="FF0000"/>
                </a:solidFill>
                <a:latin typeface="Consolas"/>
              </a:rPr>
              <a:t>ref</a:t>
            </a:r>
            <a:r>
              <a:rPr lang="en-US" sz="1800" dirty="0">
                <a:solidFill>
                  <a:prstClr val="black"/>
                </a:solidFill>
                <a:latin typeface="Consolas"/>
              </a:rPr>
              <a:t> Person b)</a:t>
            </a:r>
          </a:p>
          <a:p>
            <a:pPr marL="0" indent="0">
              <a:buNone/>
            </a:pPr>
            <a:r>
              <a:rPr lang="en-US" sz="1800" dirty="0">
                <a:solidFill>
                  <a:prstClr val="black"/>
                </a:solidFill>
                <a:latin typeface="Consolas"/>
              </a:rPr>
              <a:t>    {</a:t>
            </a:r>
          </a:p>
          <a:p>
            <a:pPr marL="0" indent="0">
              <a:buNone/>
            </a:pPr>
            <a:r>
              <a:rPr lang="en-US" sz="1800" dirty="0">
                <a:solidFill>
                  <a:prstClr val="black"/>
                </a:solidFill>
                <a:latin typeface="Consolas"/>
              </a:rPr>
              <a:t>        Person temp;</a:t>
            </a:r>
          </a:p>
          <a:p>
            <a:pPr marL="0" indent="0">
              <a:buNone/>
            </a:pPr>
            <a:r>
              <a:rPr lang="en-US" sz="1800" dirty="0">
                <a:solidFill>
                  <a:prstClr val="black"/>
                </a:solidFill>
                <a:latin typeface="Consolas"/>
              </a:rPr>
              <a:t>        temp = a;</a:t>
            </a:r>
          </a:p>
          <a:p>
            <a:pPr marL="0" indent="0">
              <a:buNone/>
            </a:pPr>
            <a:r>
              <a:rPr lang="en-US" sz="1800" dirty="0">
                <a:solidFill>
                  <a:prstClr val="black"/>
                </a:solidFill>
                <a:latin typeface="Consolas"/>
              </a:rPr>
              <a:t>        a = b;</a:t>
            </a:r>
          </a:p>
          <a:p>
            <a:pPr marL="0" indent="0">
              <a:buNone/>
            </a:pPr>
            <a:r>
              <a:rPr lang="en-US" sz="1800" dirty="0">
                <a:solidFill>
                  <a:prstClr val="black"/>
                </a:solidFill>
                <a:latin typeface="Consolas"/>
              </a:rPr>
              <a:t>        b = temp;</a:t>
            </a:r>
          </a:p>
          <a:p>
            <a:pPr marL="0" indent="0">
              <a:buNone/>
            </a:pPr>
            <a:r>
              <a:rPr lang="en-US" sz="1800" dirty="0">
                <a:solidFill>
                  <a:prstClr val="black"/>
                </a:solidFill>
                <a:latin typeface="Consolas"/>
              </a:rPr>
              <a:t>	}</a:t>
            </a:r>
          </a:p>
          <a:p>
            <a:endParaRPr lang="en-US" dirty="0" smtClean="0"/>
          </a:p>
          <a:p>
            <a:endParaRPr lang="en-US" dirty="0"/>
          </a:p>
        </p:txBody>
      </p:sp>
    </p:spTree>
    <p:extLst>
      <p:ext uri="{BB962C8B-B14F-4D97-AF65-F5344CB8AC3E}">
        <p14:creationId xmlns:p14="http://schemas.microsoft.com/office/powerpoint/2010/main" xmlns="" val="1511761500"/>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Method</a:t>
            </a:r>
            <a:endParaRPr lang="en-US" dirty="0"/>
          </a:p>
        </p:txBody>
      </p:sp>
      <p:sp>
        <p:nvSpPr>
          <p:cNvPr id="3" name="Content Placeholder 2"/>
          <p:cNvSpPr>
            <a:spLocks noGrp="1"/>
          </p:cNvSpPr>
          <p:nvPr>
            <p:ph idx="1"/>
          </p:nvPr>
        </p:nvSpPr>
        <p:spPr>
          <a:xfrm>
            <a:off x="381000" y="1417638"/>
            <a:ext cx="8410575" cy="5216813"/>
          </a:xfrm>
        </p:spPr>
        <p:txBody>
          <a:bodyPr>
            <a:normAutofit lnSpcReduction="10000"/>
          </a:bodyPr>
          <a:lstStyle/>
          <a:p>
            <a:r>
              <a:rPr lang="en-US" sz="3000" dirty="0" smtClean="0">
                <a:latin typeface="Consolas"/>
              </a:rPr>
              <a:t>Generic </a:t>
            </a:r>
            <a:r>
              <a:rPr lang="en-US" sz="3000" dirty="0">
                <a:latin typeface="Consolas"/>
              </a:rPr>
              <a:t>method is defined by specifying the type parameters after the method name</a:t>
            </a:r>
            <a:endParaRPr lang="fr-FR" sz="3000" dirty="0" smtClean="0">
              <a:latin typeface="Consolas"/>
            </a:endParaRPr>
          </a:p>
          <a:p>
            <a:pPr marL="0" indent="0">
              <a:buNone/>
            </a:pPr>
            <a:r>
              <a:rPr lang="fr-FR" sz="3000" dirty="0" err="1" smtClean="0">
                <a:solidFill>
                  <a:srgbClr val="FF0000"/>
                </a:solidFill>
                <a:latin typeface="Consolas"/>
              </a:rPr>
              <a:t>static</a:t>
            </a:r>
            <a:r>
              <a:rPr lang="fr-FR" sz="3000" dirty="0" smtClean="0">
                <a:solidFill>
                  <a:prstClr val="black"/>
                </a:solidFill>
                <a:latin typeface="Consolas"/>
              </a:rPr>
              <a:t> </a:t>
            </a:r>
            <a:r>
              <a:rPr lang="fr-FR" sz="3000" dirty="0" err="1">
                <a:solidFill>
                  <a:srgbClr val="FF0000"/>
                </a:solidFill>
                <a:latin typeface="Consolas"/>
              </a:rPr>
              <a:t>void</a:t>
            </a:r>
            <a:r>
              <a:rPr lang="fr-FR" sz="3000" dirty="0">
                <a:solidFill>
                  <a:prstClr val="black"/>
                </a:solidFill>
                <a:latin typeface="Consolas"/>
              </a:rPr>
              <a:t> Swap&lt;T&gt;(</a:t>
            </a:r>
            <a:r>
              <a:rPr lang="fr-FR" sz="3000" dirty="0" err="1">
                <a:solidFill>
                  <a:srgbClr val="FF0000"/>
                </a:solidFill>
                <a:latin typeface="Consolas"/>
              </a:rPr>
              <a:t>ref</a:t>
            </a:r>
            <a:r>
              <a:rPr lang="fr-FR" sz="3000" dirty="0">
                <a:solidFill>
                  <a:prstClr val="black"/>
                </a:solidFill>
                <a:latin typeface="Consolas"/>
              </a:rPr>
              <a:t> T a, </a:t>
            </a:r>
            <a:r>
              <a:rPr lang="fr-FR" sz="3000" dirty="0" err="1">
                <a:solidFill>
                  <a:srgbClr val="FF0000"/>
                </a:solidFill>
                <a:latin typeface="Consolas"/>
              </a:rPr>
              <a:t>ref</a:t>
            </a:r>
            <a:r>
              <a:rPr lang="fr-FR" sz="3000" dirty="0">
                <a:solidFill>
                  <a:prstClr val="black"/>
                </a:solidFill>
                <a:latin typeface="Consolas"/>
              </a:rPr>
              <a:t> T b)</a:t>
            </a:r>
          </a:p>
          <a:p>
            <a:pPr marL="0" indent="0">
              <a:buNone/>
            </a:pPr>
            <a:r>
              <a:rPr lang="en-US" sz="3000" dirty="0">
                <a:solidFill>
                  <a:prstClr val="black"/>
                </a:solidFill>
                <a:latin typeface="Consolas"/>
              </a:rPr>
              <a:t>{</a:t>
            </a:r>
          </a:p>
          <a:p>
            <a:pPr marL="0" indent="0">
              <a:buNone/>
            </a:pPr>
            <a:r>
              <a:rPr lang="en-US" sz="3000" dirty="0" smtClean="0">
                <a:solidFill>
                  <a:prstClr val="black"/>
                </a:solidFill>
                <a:latin typeface="Consolas"/>
              </a:rPr>
              <a:t>    </a:t>
            </a:r>
            <a:r>
              <a:rPr lang="en-US" sz="3000" dirty="0">
                <a:solidFill>
                  <a:prstClr val="black"/>
                </a:solidFill>
                <a:latin typeface="Consolas"/>
              </a:rPr>
              <a:t>T temp;</a:t>
            </a:r>
          </a:p>
          <a:p>
            <a:pPr marL="0" indent="0">
              <a:buNone/>
            </a:pPr>
            <a:r>
              <a:rPr lang="en-US" sz="3000" dirty="0">
                <a:solidFill>
                  <a:prstClr val="black"/>
                </a:solidFill>
                <a:latin typeface="Consolas"/>
              </a:rPr>
              <a:t>    temp = a;</a:t>
            </a:r>
          </a:p>
          <a:p>
            <a:pPr marL="0" indent="0">
              <a:buNone/>
            </a:pPr>
            <a:r>
              <a:rPr lang="en-US" sz="3000" dirty="0">
                <a:solidFill>
                  <a:prstClr val="black"/>
                </a:solidFill>
                <a:latin typeface="Consolas"/>
              </a:rPr>
              <a:t>    a = b;</a:t>
            </a:r>
          </a:p>
          <a:p>
            <a:pPr marL="0" indent="0">
              <a:buNone/>
            </a:pPr>
            <a:r>
              <a:rPr lang="en-US" sz="3000" dirty="0">
                <a:solidFill>
                  <a:prstClr val="black"/>
                </a:solidFill>
                <a:latin typeface="Consolas"/>
              </a:rPr>
              <a:t>    b = temp;</a:t>
            </a:r>
          </a:p>
          <a:p>
            <a:pPr marL="0" indent="0">
              <a:buNone/>
            </a:pPr>
            <a:r>
              <a:rPr lang="en-US" sz="3000" dirty="0" smtClean="0">
                <a:solidFill>
                  <a:prstClr val="black"/>
                </a:solidFill>
                <a:latin typeface="Consolas"/>
              </a:rPr>
              <a:t>}</a:t>
            </a:r>
            <a:endParaRPr lang="en-US" sz="3000" dirty="0">
              <a:solidFill>
                <a:prstClr val="black"/>
              </a:solidFill>
              <a:latin typeface="Consolas"/>
            </a:endParaRPr>
          </a:p>
        </p:txBody>
      </p:sp>
    </p:spTree>
    <p:extLst>
      <p:ext uri="{BB962C8B-B14F-4D97-AF65-F5344CB8AC3E}">
        <p14:creationId xmlns:p14="http://schemas.microsoft.com/office/powerpoint/2010/main" xmlns="" val="233806953"/>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a:t>Constraining Type Parameters</a:t>
            </a:r>
          </a:p>
        </p:txBody>
      </p:sp>
      <p:sp>
        <p:nvSpPr>
          <p:cNvPr id="3" name="Content Placeholder 2"/>
          <p:cNvSpPr>
            <a:spLocks noGrp="1"/>
          </p:cNvSpPr>
          <p:nvPr>
            <p:ph idx="1"/>
          </p:nvPr>
        </p:nvSpPr>
        <p:spPr>
          <a:xfrm>
            <a:off x="381000" y="1417638"/>
            <a:ext cx="8410575" cy="2899255"/>
          </a:xfrm>
        </p:spPr>
        <p:txBody>
          <a:bodyPr>
            <a:normAutofit lnSpcReduction="10000"/>
          </a:bodyPr>
          <a:lstStyle/>
          <a:p>
            <a:r>
              <a:rPr lang="en-US" dirty="0"/>
              <a:t>where T : </a:t>
            </a:r>
            <a:r>
              <a:rPr lang="en-US" dirty="0" err="1"/>
              <a:t>struct</a:t>
            </a:r>
            <a:endParaRPr lang="en-US" dirty="0"/>
          </a:p>
          <a:p>
            <a:r>
              <a:rPr lang="en-US" dirty="0"/>
              <a:t>where T : class</a:t>
            </a:r>
          </a:p>
          <a:p>
            <a:r>
              <a:rPr lang="en-US" dirty="0"/>
              <a:t>where T : new</a:t>
            </a:r>
            <a:r>
              <a:rPr lang="en-US" dirty="0" smtClean="0"/>
              <a:t>()</a:t>
            </a:r>
          </a:p>
          <a:p>
            <a:r>
              <a:rPr lang="en-US" dirty="0"/>
              <a:t>where T : </a:t>
            </a:r>
            <a:r>
              <a:rPr lang="en-US" dirty="0" err="1"/>
              <a:t>NameOfBaseClass</a:t>
            </a:r>
            <a:endParaRPr lang="en-US" dirty="0"/>
          </a:p>
          <a:p>
            <a:r>
              <a:rPr lang="en-US" dirty="0"/>
              <a:t>where T : </a:t>
            </a:r>
            <a:r>
              <a:rPr lang="en-US" dirty="0" err="1"/>
              <a:t>NameOfInterface</a:t>
            </a:r>
            <a:endParaRPr lang="en-US" dirty="0"/>
          </a:p>
        </p:txBody>
      </p:sp>
    </p:spTree>
    <p:extLst>
      <p:ext uri="{BB962C8B-B14F-4D97-AF65-F5344CB8AC3E}">
        <p14:creationId xmlns:p14="http://schemas.microsoft.com/office/powerpoint/2010/main" xmlns="" val="1871204137"/>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Delegate</a:t>
            </a:r>
            <a:endParaRPr lang="en-US" dirty="0"/>
          </a:p>
        </p:txBody>
      </p:sp>
      <p:sp>
        <p:nvSpPr>
          <p:cNvPr id="5" name="Content Placeholder 4"/>
          <p:cNvSpPr>
            <a:spLocks noGrp="1"/>
          </p:cNvSpPr>
          <p:nvPr>
            <p:ph idx="1"/>
          </p:nvPr>
        </p:nvSpPr>
        <p:spPr>
          <a:xfrm>
            <a:off x="381000" y="1417638"/>
            <a:ext cx="8410575" cy="4154984"/>
          </a:xfrm>
        </p:spPr>
        <p:txBody>
          <a:bodyPr>
            <a:normAutofit lnSpcReduction="10000"/>
          </a:bodyPr>
          <a:lstStyle/>
          <a:p>
            <a:r>
              <a:rPr lang="en-US" dirty="0" smtClean="0"/>
              <a:t>A delegate </a:t>
            </a:r>
            <a:r>
              <a:rPr lang="en-US" dirty="0"/>
              <a:t>is a type-safe object </a:t>
            </a:r>
            <a:r>
              <a:rPr lang="en-US" dirty="0" smtClean="0"/>
              <a:t>that points </a:t>
            </a:r>
            <a:r>
              <a:rPr lang="en-US" dirty="0"/>
              <a:t>to another method (or possibly a list of methods) in the </a:t>
            </a:r>
            <a:r>
              <a:rPr lang="en-US" dirty="0" smtClean="0"/>
              <a:t>application</a:t>
            </a:r>
          </a:p>
          <a:p>
            <a:r>
              <a:rPr lang="en-US" dirty="0"/>
              <a:t>A</a:t>
            </a:r>
            <a:r>
              <a:rPr lang="en-US" dirty="0" smtClean="0"/>
              <a:t> </a:t>
            </a:r>
            <a:r>
              <a:rPr lang="en-US" dirty="0"/>
              <a:t>delegate maintains three important pieces of information:</a:t>
            </a:r>
          </a:p>
          <a:p>
            <a:pPr lvl="1"/>
            <a:r>
              <a:rPr lang="en-US" dirty="0" smtClean="0"/>
              <a:t>The </a:t>
            </a:r>
            <a:r>
              <a:rPr lang="en-US" i="1" dirty="0"/>
              <a:t>address </a:t>
            </a:r>
            <a:r>
              <a:rPr lang="en-US" dirty="0"/>
              <a:t>of the method on which it makes calls</a:t>
            </a:r>
          </a:p>
          <a:p>
            <a:pPr lvl="1"/>
            <a:r>
              <a:rPr lang="en-US" dirty="0" smtClean="0"/>
              <a:t>The </a:t>
            </a:r>
            <a:r>
              <a:rPr lang="en-US" i="1" dirty="0"/>
              <a:t>parameters </a:t>
            </a:r>
            <a:r>
              <a:rPr lang="en-US" dirty="0"/>
              <a:t>(if any) of this method</a:t>
            </a:r>
          </a:p>
          <a:p>
            <a:pPr lvl="1"/>
            <a:r>
              <a:rPr lang="en-US" dirty="0" smtClean="0"/>
              <a:t>The </a:t>
            </a:r>
            <a:r>
              <a:rPr lang="en-US" i="1" dirty="0"/>
              <a:t>return type </a:t>
            </a:r>
            <a:r>
              <a:rPr lang="en-US" dirty="0"/>
              <a:t>(if any) of this method</a:t>
            </a:r>
          </a:p>
        </p:txBody>
      </p:sp>
    </p:spTree>
    <p:extLst>
      <p:ext uri="{BB962C8B-B14F-4D97-AF65-F5344CB8AC3E}">
        <p14:creationId xmlns:p14="http://schemas.microsoft.com/office/powerpoint/2010/main" xmlns="" val="117425272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1874837"/>
            <a:ext cx="8229600" cy="4525963"/>
          </a:xfrm>
        </p:spPr>
        <p:txBody>
          <a:bodyPr/>
          <a:lstStyle/>
          <a:p>
            <a:pPr eaLnBrk="1" hangingPunct="1"/>
            <a:r>
              <a:rPr lang="en-US" dirty="0" smtClean="0"/>
              <a:t>Two language features cannot be combined easily</a:t>
            </a:r>
          </a:p>
          <a:p>
            <a:pPr eaLnBrk="1" hangingPunct="1">
              <a:buFont typeface="Wingdings" pitchFamily="2" charset="2"/>
              <a:buNone/>
            </a:pPr>
            <a:r>
              <a:rPr lang="en-US" dirty="0" smtClean="0"/>
              <a:t>e.g. </a:t>
            </a:r>
            <a:r>
              <a:rPr lang="en-US" dirty="0" smtClean="0">
                <a:solidFill>
                  <a:schemeClr val="hlink"/>
                </a:solidFill>
              </a:rPr>
              <a:t>c/</a:t>
            </a:r>
            <a:r>
              <a:rPr lang="en-US" dirty="0" err="1" smtClean="0">
                <a:solidFill>
                  <a:schemeClr val="hlink"/>
                </a:solidFill>
              </a:rPr>
              <a:t>c++</a:t>
            </a:r>
            <a:r>
              <a:rPr lang="en-US" dirty="0" smtClean="0">
                <a:solidFill>
                  <a:schemeClr val="hlink"/>
                </a:solidFill>
              </a:rPr>
              <a:t> features (Thread)		</a:t>
            </a:r>
            <a:r>
              <a:rPr lang="en-US" sz="2400" dirty="0" smtClean="0">
                <a:solidFill>
                  <a:schemeClr val="hlink"/>
                </a:solidFill>
              </a:rPr>
              <a:t>VB</a:t>
            </a:r>
          </a:p>
        </p:txBody>
      </p:sp>
      <p:sp>
        <p:nvSpPr>
          <p:cNvPr id="14339" name="Line 4"/>
          <p:cNvSpPr>
            <a:spLocks noChangeShapeType="1"/>
          </p:cNvSpPr>
          <p:nvPr/>
        </p:nvSpPr>
        <p:spPr bwMode="auto">
          <a:xfrm>
            <a:off x="4495800" y="3505200"/>
            <a:ext cx="381000" cy="609600"/>
          </a:xfrm>
          <a:prstGeom prst="line">
            <a:avLst/>
          </a:prstGeom>
          <a:noFill/>
          <a:ln w="9525">
            <a:solidFill>
              <a:schemeClr val="tx1"/>
            </a:solidFill>
            <a:round/>
            <a:headEnd/>
            <a:tailEnd type="triangle" w="med" len="med"/>
          </a:ln>
        </p:spPr>
        <p:txBody>
          <a:bodyPr/>
          <a:lstStyle/>
          <a:p>
            <a:endParaRPr lang="en-US"/>
          </a:p>
        </p:txBody>
      </p:sp>
      <p:sp>
        <p:nvSpPr>
          <p:cNvPr id="14340" name="Line 5"/>
          <p:cNvSpPr>
            <a:spLocks noChangeShapeType="1"/>
          </p:cNvSpPr>
          <p:nvPr/>
        </p:nvSpPr>
        <p:spPr bwMode="auto">
          <a:xfrm flipH="1">
            <a:off x="6248400" y="3657600"/>
            <a:ext cx="762000" cy="533400"/>
          </a:xfrm>
          <a:prstGeom prst="line">
            <a:avLst/>
          </a:prstGeom>
          <a:noFill/>
          <a:ln w="9525">
            <a:solidFill>
              <a:schemeClr val="tx1"/>
            </a:solidFill>
            <a:round/>
            <a:headEnd/>
            <a:tailEnd type="triangle" w="med" len="med"/>
          </a:ln>
        </p:spPr>
        <p:txBody>
          <a:bodyPr/>
          <a:lstStyle/>
          <a:p>
            <a:endParaRPr lang="en-US"/>
          </a:p>
        </p:txBody>
      </p:sp>
      <p:sp>
        <p:nvSpPr>
          <p:cNvPr id="14341" name="Text Box 6"/>
          <p:cNvSpPr txBox="1">
            <a:spLocks noChangeArrowheads="1"/>
          </p:cNvSpPr>
          <p:nvPr/>
        </p:nvSpPr>
        <p:spPr bwMode="auto">
          <a:xfrm>
            <a:off x="4038600" y="4191000"/>
            <a:ext cx="3292475" cy="366713"/>
          </a:xfrm>
          <a:prstGeom prst="rect">
            <a:avLst/>
          </a:prstGeom>
          <a:noFill/>
          <a:ln w="9525">
            <a:noFill/>
            <a:miter lim="800000"/>
            <a:headEnd/>
            <a:tailEnd/>
          </a:ln>
        </p:spPr>
        <p:txBody>
          <a:bodyPr wrap="none">
            <a:spAutoFit/>
          </a:bodyPr>
          <a:lstStyle/>
          <a:p>
            <a:pPr eaLnBrk="0" hangingPunct="0"/>
            <a:r>
              <a:rPr lang="en-US" sz="1800" b="1">
                <a:solidFill>
                  <a:schemeClr val="hlink"/>
                </a:solidFill>
                <a:latin typeface="Garamond" pitchFamily="18" charset="0"/>
              </a:rPr>
              <a:t>Combination not possible easily</a:t>
            </a:r>
          </a:p>
        </p:txBody>
      </p:sp>
      <p:sp>
        <p:nvSpPr>
          <p:cNvPr id="14342" name="Text Box 7"/>
          <p:cNvSpPr txBox="1">
            <a:spLocks noChangeArrowheads="1"/>
          </p:cNvSpPr>
          <p:nvPr/>
        </p:nvSpPr>
        <p:spPr bwMode="auto">
          <a:xfrm>
            <a:off x="6324600" y="3048000"/>
            <a:ext cx="2127250" cy="457200"/>
          </a:xfrm>
          <a:prstGeom prst="rect">
            <a:avLst/>
          </a:prstGeom>
          <a:noFill/>
          <a:ln w="9525">
            <a:noFill/>
            <a:miter lim="800000"/>
            <a:headEnd/>
            <a:tailEnd/>
          </a:ln>
        </p:spPr>
        <p:txBody>
          <a:bodyPr wrap="none">
            <a:spAutoFit/>
          </a:bodyPr>
          <a:lstStyle/>
          <a:p>
            <a:r>
              <a:rPr lang="en-US" dirty="0">
                <a:solidFill>
                  <a:schemeClr val="hlink"/>
                </a:solidFill>
              </a:rPr>
              <a:t>features (GUI)</a:t>
            </a:r>
          </a:p>
        </p:txBody>
      </p:sp>
      <p:sp>
        <p:nvSpPr>
          <p:cNvPr id="7" name="Text Box 4"/>
          <p:cNvSpPr txBox="1">
            <a:spLocks noChangeArrowheads="1"/>
          </p:cNvSpPr>
          <p:nvPr/>
        </p:nvSpPr>
        <p:spPr bwMode="auto">
          <a:xfrm>
            <a:off x="1219200" y="914400"/>
            <a:ext cx="7623175" cy="641350"/>
          </a:xfrm>
          <a:prstGeom prst="rect">
            <a:avLst/>
          </a:prstGeom>
          <a:noFill/>
          <a:ln w="9525">
            <a:noFill/>
            <a:miter lim="800000"/>
            <a:headEnd/>
            <a:tailEnd/>
          </a:ln>
        </p:spPr>
        <p:txBody>
          <a:bodyPr wrap="none">
            <a:spAutoFit/>
          </a:bodyPr>
          <a:lstStyle/>
          <a:p>
            <a:pPr eaLnBrk="0" hangingPunct="0"/>
            <a:r>
              <a:rPr lang="en-US" sz="3600" b="1" dirty="0">
                <a:solidFill>
                  <a:schemeClr val="folHlink"/>
                </a:solidFill>
                <a:latin typeface="Garamond" pitchFamily="18" charset="0"/>
              </a:rPr>
              <a:t>Drawbacks of unmanaged Application</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smtClean="0"/>
              <a:t>Lambda Expressions</a:t>
            </a:r>
            <a:endParaRPr lang="en-US" smtClean="0"/>
          </a:p>
        </p:txBody>
      </p:sp>
      <p:sp>
        <p:nvSpPr>
          <p:cNvPr id="8195" name="Content Placeholder 2"/>
          <p:cNvSpPr>
            <a:spLocks noGrp="1"/>
          </p:cNvSpPr>
          <p:nvPr>
            <p:ph idx="1"/>
          </p:nvPr>
        </p:nvSpPr>
        <p:spPr>
          <a:xfrm>
            <a:off x="457200" y="1219200"/>
            <a:ext cx="8229600" cy="5410200"/>
          </a:xfrm>
        </p:spPr>
        <p:txBody>
          <a:bodyPr/>
          <a:lstStyle/>
          <a:p>
            <a:pPr eaLnBrk="1" hangingPunct="1"/>
            <a:r>
              <a:rPr lang="en-US" smtClean="0"/>
              <a:t>C# 3.0 introduces lambda expressions, which allow the definition of anonymous methods using more concise syntax.</a:t>
            </a:r>
          </a:p>
          <a:p>
            <a:pPr eaLnBrk="1" hangingPunct="1"/>
            <a:r>
              <a:rPr lang="en-US" smtClean="0"/>
              <a:t>Lambda expressions can also optionally postpone code generation by creating an </a:t>
            </a:r>
            <a:r>
              <a:rPr lang="en-US" i="1" smtClean="0"/>
              <a:t>expression tree that allows further manipulation before code is actually </a:t>
            </a:r>
            <a:r>
              <a:rPr lang="en-US" smtClean="0"/>
              <a:t>generated, which happens at execution time.</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b="1" smtClean="0"/>
              <a:t>Lambda Expressions</a:t>
            </a:r>
            <a:endParaRPr lang="en-US" smtClean="0"/>
          </a:p>
        </p:txBody>
      </p:sp>
      <p:sp>
        <p:nvSpPr>
          <p:cNvPr id="9219" name="Content Placeholder 2"/>
          <p:cNvSpPr>
            <a:spLocks noGrp="1"/>
          </p:cNvSpPr>
          <p:nvPr>
            <p:ph idx="1"/>
          </p:nvPr>
        </p:nvSpPr>
        <p:spPr/>
        <p:txBody>
          <a:bodyPr/>
          <a:lstStyle/>
          <a:p>
            <a:pPr eaLnBrk="1" hangingPunct="1"/>
            <a:r>
              <a:rPr lang="en-US" smtClean="0"/>
              <a:t>We removed the </a:t>
            </a:r>
            <a:r>
              <a:rPr lang="en-US" i="1" smtClean="0"/>
              <a:t>delegate keyword before the parameter list and added the =&gt; token between </a:t>
            </a:r>
            <a:r>
              <a:rPr lang="en-US" smtClean="0"/>
              <a:t>the parameter list and the method code.</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0"/>
            <a:ext cx="8229600" cy="1143000"/>
          </a:xfrm>
        </p:spPr>
        <p:txBody>
          <a:bodyPr/>
          <a:lstStyle/>
          <a:p>
            <a:pPr eaLnBrk="1" hangingPunct="1"/>
            <a:r>
              <a:rPr lang="en-US" b="1" smtClean="0"/>
              <a:t>Lambda Expressions</a:t>
            </a:r>
            <a:endParaRPr lang="en-US" smtClean="0"/>
          </a:p>
        </p:txBody>
      </p:sp>
      <p:sp>
        <p:nvSpPr>
          <p:cNvPr id="10243" name="Content Placeholder 2"/>
          <p:cNvSpPr>
            <a:spLocks noGrp="1"/>
          </p:cNvSpPr>
          <p:nvPr>
            <p:ph idx="1"/>
          </p:nvPr>
        </p:nvSpPr>
        <p:spPr>
          <a:xfrm>
            <a:off x="457200" y="1066800"/>
            <a:ext cx="8229600" cy="5562600"/>
          </a:xfrm>
        </p:spPr>
        <p:txBody>
          <a:bodyPr>
            <a:normAutofit lnSpcReduction="10000"/>
          </a:bodyPr>
          <a:lstStyle/>
          <a:p>
            <a:pPr eaLnBrk="1" hangingPunct="1">
              <a:defRPr/>
            </a:pPr>
            <a:r>
              <a:rPr lang="en-US" b="1" dirty="0" smtClean="0"/>
              <a:t>public </a:t>
            </a:r>
            <a:r>
              <a:rPr lang="en-US" b="1" dirty="0" err="1" smtClean="0"/>
              <a:t>int</a:t>
            </a:r>
            <a:r>
              <a:rPr lang="en-US" b="1" dirty="0" smtClean="0"/>
              <a:t> sum(</a:t>
            </a:r>
            <a:r>
              <a:rPr lang="en-US" b="1" dirty="0" err="1" smtClean="0"/>
              <a:t>int</a:t>
            </a:r>
            <a:r>
              <a:rPr lang="en-US" b="1" dirty="0" smtClean="0"/>
              <a:t> </a:t>
            </a:r>
            <a:r>
              <a:rPr lang="en-US" b="1" dirty="0" err="1" smtClean="0"/>
              <a:t>a,int</a:t>
            </a:r>
            <a:r>
              <a:rPr lang="en-US" b="1" dirty="0" smtClean="0"/>
              <a:t> b){return </a:t>
            </a:r>
            <a:r>
              <a:rPr lang="en-US" b="1" dirty="0" err="1" smtClean="0"/>
              <a:t>a+b</a:t>
            </a:r>
            <a:r>
              <a:rPr lang="en-US" b="1" dirty="0" smtClean="0"/>
              <a:t>;}</a:t>
            </a:r>
          </a:p>
          <a:p>
            <a:pPr eaLnBrk="1" hangingPunct="1">
              <a:buFont typeface="Arial" charset="0"/>
              <a:buNone/>
              <a:defRPr/>
            </a:pPr>
            <a:endParaRPr lang="en-US" b="1" dirty="0" smtClean="0"/>
          </a:p>
          <a:p>
            <a:pPr eaLnBrk="1" hangingPunct="1">
              <a:defRPr/>
            </a:pPr>
            <a:r>
              <a:rPr lang="en-US" b="1" dirty="0" smtClean="0"/>
              <a:t>delegate( </a:t>
            </a:r>
            <a:r>
              <a:rPr lang="en-US" b="1" dirty="0" err="1" smtClean="0"/>
              <a:t>int</a:t>
            </a:r>
            <a:r>
              <a:rPr lang="en-US" b="1" dirty="0" smtClean="0"/>
              <a:t> a, </a:t>
            </a:r>
            <a:r>
              <a:rPr lang="en-US" b="1" dirty="0" err="1" smtClean="0"/>
              <a:t>int</a:t>
            </a:r>
            <a:r>
              <a:rPr lang="en-US" b="1" dirty="0" smtClean="0"/>
              <a:t> b ) { return a + b; }</a:t>
            </a:r>
          </a:p>
          <a:p>
            <a:pPr eaLnBrk="1" hangingPunct="1">
              <a:buFont typeface="Arial" charset="0"/>
              <a:buNone/>
              <a:defRPr/>
            </a:pPr>
            <a:endParaRPr lang="en-US" b="1" dirty="0" smtClean="0"/>
          </a:p>
          <a:p>
            <a:pPr eaLnBrk="1" hangingPunct="1">
              <a:defRPr/>
            </a:pPr>
            <a:r>
              <a:rPr lang="en-US" b="1" dirty="0" smtClean="0"/>
              <a:t>( </a:t>
            </a:r>
            <a:r>
              <a:rPr lang="en-US" b="1" dirty="0" err="1" smtClean="0"/>
              <a:t>int</a:t>
            </a:r>
            <a:r>
              <a:rPr lang="en-US" b="1" dirty="0" smtClean="0"/>
              <a:t> a, </a:t>
            </a:r>
            <a:r>
              <a:rPr lang="en-US" b="1" dirty="0" err="1" smtClean="0"/>
              <a:t>int</a:t>
            </a:r>
            <a:r>
              <a:rPr lang="en-US" b="1" dirty="0" smtClean="0"/>
              <a:t> b ) =&gt; { return a + b; }</a:t>
            </a:r>
            <a:r>
              <a:rPr lang="en-US" b="1" dirty="0" smtClean="0">
                <a:solidFill>
                  <a:srgbClr val="00B050"/>
                </a:solidFill>
              </a:rPr>
              <a:t> </a:t>
            </a:r>
            <a:r>
              <a:rPr lang="en-US" sz="2400" b="1" dirty="0" smtClean="0">
                <a:solidFill>
                  <a:srgbClr val="00B050"/>
                </a:solidFill>
              </a:rPr>
              <a:t>// explicitly typed</a:t>
            </a:r>
            <a:endParaRPr lang="en-US" b="1" dirty="0" smtClean="0"/>
          </a:p>
          <a:p>
            <a:pPr eaLnBrk="1" hangingPunct="1">
              <a:defRPr/>
            </a:pPr>
            <a:endParaRPr lang="en-US" b="1" dirty="0" smtClean="0"/>
          </a:p>
          <a:p>
            <a:pPr eaLnBrk="1" hangingPunct="1">
              <a:defRPr/>
            </a:pPr>
            <a:r>
              <a:rPr lang="en-US" b="1" dirty="0" smtClean="0"/>
              <a:t>( a, b ) =&gt; { return a + b; }</a:t>
            </a:r>
            <a:r>
              <a:rPr lang="en-US" b="1" dirty="0" smtClean="0">
                <a:solidFill>
                  <a:srgbClr val="00B050"/>
                </a:solidFill>
              </a:rPr>
              <a:t> //implicitly typed</a:t>
            </a:r>
            <a:endParaRPr lang="en-US" b="1" dirty="0" smtClean="0"/>
          </a:p>
          <a:p>
            <a:pPr eaLnBrk="1" hangingPunct="1">
              <a:defRPr/>
            </a:pPr>
            <a:r>
              <a:rPr lang="en-US" b="1" dirty="0" smtClean="0">
                <a:solidFill>
                  <a:srgbClr val="0070C0"/>
                </a:solidFill>
              </a:rPr>
              <a:t>You can read this formula as “given a and b, both integers, return </a:t>
            </a:r>
            <a:r>
              <a:rPr lang="en-US" b="1" dirty="0" err="1" smtClean="0">
                <a:solidFill>
                  <a:srgbClr val="0070C0"/>
                </a:solidFill>
              </a:rPr>
              <a:t>a+b</a:t>
            </a:r>
            <a:r>
              <a:rPr lang="en-US" b="1" dirty="0" smtClean="0">
                <a:solidFill>
                  <a:srgbClr val="0070C0"/>
                </a:solidFill>
              </a:rPr>
              <a:t> that is the sum of a and b.”</a:t>
            </a:r>
          </a:p>
          <a:p>
            <a:pPr eaLnBrk="1" hangingPunct="1">
              <a:defRPr/>
            </a:pPr>
            <a:endParaRPr lang="en-US" b="1"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e.g. Lambda expression examples</a:t>
            </a:r>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eaLnBrk="1" hangingPunct="1">
              <a:buFont typeface="Arial" charset="0"/>
              <a:buNone/>
              <a:defRPr/>
            </a:pPr>
            <a:endParaRPr lang="en-US" sz="2400" dirty="0" smtClean="0"/>
          </a:p>
          <a:p>
            <a:pPr eaLnBrk="1" hangingPunct="1">
              <a:buFont typeface="Arial" charset="0"/>
              <a:buNone/>
              <a:defRPr/>
            </a:pPr>
            <a:r>
              <a:rPr lang="en-US" sz="2400" dirty="0" smtClean="0">
                <a:solidFill>
                  <a:srgbClr val="FF0000"/>
                </a:solidFill>
              </a:rPr>
              <a:t>public int sum(int a, int b)</a:t>
            </a:r>
          </a:p>
          <a:p>
            <a:pPr eaLnBrk="1" hangingPunct="1">
              <a:buFont typeface="Arial" charset="0"/>
              <a:buNone/>
              <a:defRPr/>
            </a:pPr>
            <a:r>
              <a:rPr lang="en-US" sz="2400" dirty="0" smtClean="0">
                <a:solidFill>
                  <a:srgbClr val="FF0000"/>
                </a:solidFill>
              </a:rPr>
              <a:t>{ return a + b; }</a:t>
            </a:r>
          </a:p>
          <a:p>
            <a:pPr eaLnBrk="1" hangingPunct="1">
              <a:buFont typeface="Arial" charset="0"/>
              <a:buNone/>
              <a:defRPr/>
            </a:pPr>
            <a:endParaRPr lang="en-US" sz="2400" dirty="0" smtClean="0">
              <a:solidFill>
                <a:srgbClr val="FF0000"/>
              </a:solidFill>
            </a:endParaRPr>
          </a:p>
          <a:p>
            <a:pPr eaLnBrk="1" hangingPunct="1">
              <a:buFont typeface="Arial" charset="0"/>
              <a:buNone/>
              <a:defRPr/>
            </a:pPr>
            <a:r>
              <a:rPr lang="en-US" sz="2400" dirty="0" smtClean="0">
                <a:solidFill>
                  <a:srgbClr val="FF0000"/>
                </a:solidFill>
              </a:rPr>
              <a:t>mydlg dlg1 = new mydlg(math.sum);</a:t>
            </a:r>
          </a:p>
          <a:p>
            <a:pPr eaLnBrk="1" hangingPunct="1">
              <a:buFont typeface="Arial" charset="0"/>
              <a:buNone/>
              <a:defRPr/>
            </a:pPr>
            <a:r>
              <a:rPr lang="en-US" sz="2400" dirty="0" smtClean="0">
                <a:solidFill>
                  <a:srgbClr val="FF0000"/>
                </a:solidFill>
              </a:rPr>
              <a:t>Console.WriteLine(dlg1(10, 20).ToString());</a:t>
            </a:r>
          </a:p>
          <a:p>
            <a:pPr eaLnBrk="1" hangingPunct="1">
              <a:buFont typeface="Arial" charset="0"/>
              <a:buNone/>
              <a:defRPr/>
            </a:pPr>
            <a:endParaRPr lang="en-US" sz="2400" dirty="0" smtClean="0"/>
          </a:p>
          <a:p>
            <a:pPr eaLnBrk="1" hangingPunct="1">
              <a:buFont typeface="Arial" charset="0"/>
              <a:buNone/>
              <a:defRPr/>
            </a:pPr>
            <a:endParaRPr lang="en-US" sz="2400" dirty="0" smtClean="0"/>
          </a:p>
          <a:p>
            <a:pPr eaLnBrk="1" hangingPunct="1">
              <a:buFont typeface="Arial" charset="0"/>
              <a:buNone/>
              <a:defRPr/>
            </a:pPr>
            <a:r>
              <a:rPr lang="en-US" sz="2400" b="1" dirty="0" smtClean="0">
                <a:solidFill>
                  <a:srgbClr val="7030A0"/>
                </a:solidFill>
              </a:rPr>
              <a:t>mydlg dlg2 = new mydlg(delegate (int a, int b){ return a + b; });</a:t>
            </a:r>
          </a:p>
          <a:p>
            <a:pPr eaLnBrk="1" hangingPunct="1">
              <a:buFont typeface="Arial" charset="0"/>
              <a:buNone/>
              <a:defRPr/>
            </a:pPr>
            <a:r>
              <a:rPr lang="en-US" sz="2400" b="1" dirty="0" smtClean="0">
                <a:solidFill>
                  <a:srgbClr val="7030A0"/>
                </a:solidFill>
              </a:rPr>
              <a:t>Console.WriteLine(dlg2(10, 20).ToString());</a:t>
            </a:r>
            <a:endParaRPr lang="en-US" b="1" dirty="0" smtClean="0">
              <a:solidFill>
                <a:srgbClr val="7030A0"/>
              </a:solidFill>
            </a:endParaRPr>
          </a:p>
          <a:p>
            <a:pPr eaLnBrk="1" hangingPunct="1">
              <a:buFont typeface="Arial" charset="0"/>
              <a:buNone/>
              <a:defRPr/>
            </a:pPr>
            <a:endParaRPr lang="en-US" dirty="0" smtClean="0"/>
          </a:p>
          <a:p>
            <a:pPr eaLnBrk="1" hangingPunct="1">
              <a:buFont typeface="Arial" charset="0"/>
              <a:buNone/>
              <a:defRPr/>
            </a:pPr>
            <a:r>
              <a:rPr lang="en-US" sz="2400" b="1" dirty="0" smtClean="0">
                <a:solidFill>
                  <a:srgbClr val="0070C0"/>
                </a:solidFill>
              </a:rPr>
              <a:t>mydlg dlg3=new mydlg (( int a, int b )=&gt;{return a+b;}); </a:t>
            </a:r>
            <a:r>
              <a:rPr lang="en-US" sz="2400" b="1" dirty="0" smtClean="0">
                <a:solidFill>
                  <a:srgbClr val="00B050"/>
                </a:solidFill>
              </a:rPr>
              <a:t>// explicitly typed</a:t>
            </a:r>
          </a:p>
          <a:p>
            <a:pPr eaLnBrk="1" hangingPunct="1">
              <a:buFont typeface="Arial" charset="0"/>
              <a:buNone/>
              <a:defRPr/>
            </a:pPr>
            <a:r>
              <a:rPr lang="en-US" sz="2400" b="1" dirty="0" smtClean="0">
                <a:solidFill>
                  <a:srgbClr val="0070C0"/>
                </a:solidFill>
              </a:rPr>
              <a:t> Console.WriteLine(dlg3(100, 200).ToString());</a:t>
            </a:r>
          </a:p>
          <a:p>
            <a:pPr eaLnBrk="1" hangingPunct="1">
              <a:buFont typeface="Arial" charset="0"/>
              <a:buNone/>
              <a:defRPr/>
            </a:pPr>
            <a:endParaRPr lang="en-US" sz="2400" b="1" dirty="0" smtClean="0">
              <a:solidFill>
                <a:srgbClr val="0070C0"/>
              </a:solidFill>
            </a:endParaRPr>
          </a:p>
          <a:p>
            <a:pPr eaLnBrk="1" hangingPunct="1">
              <a:buFont typeface="Arial" charset="0"/>
              <a:buNone/>
              <a:defRPr/>
            </a:pPr>
            <a:r>
              <a:rPr lang="en-US" sz="2400" b="1" dirty="0" smtClean="0">
                <a:solidFill>
                  <a:srgbClr val="0070C0"/>
                </a:solidFill>
              </a:rPr>
              <a:t>mydlg dlg4=new mydlg ((a, b )=&gt;{return a+b;}); </a:t>
            </a:r>
            <a:r>
              <a:rPr lang="en-US" sz="2400" b="1" dirty="0" smtClean="0">
                <a:solidFill>
                  <a:srgbClr val="00B050"/>
                </a:solidFill>
              </a:rPr>
              <a:t>//implicitly typed</a:t>
            </a:r>
          </a:p>
          <a:p>
            <a:pPr eaLnBrk="1" hangingPunct="1">
              <a:buFont typeface="Arial" charset="0"/>
              <a:buNone/>
              <a:defRPr/>
            </a:pPr>
            <a:r>
              <a:rPr lang="en-US" sz="2400" b="1" dirty="0" smtClean="0">
                <a:solidFill>
                  <a:srgbClr val="0070C0"/>
                </a:solidFill>
              </a:rPr>
              <a:t> Console.WriteLine(dlg4(100, 200).ToString());</a:t>
            </a:r>
          </a:p>
          <a:p>
            <a:pPr eaLnBrk="1" hangingPunct="1">
              <a:buFont typeface="Arial" charset="0"/>
              <a:buNone/>
              <a:defRPr/>
            </a:pPr>
            <a:endParaRPr lang="en-US" sz="2400" b="1" dirty="0" smtClean="0">
              <a:solidFill>
                <a:srgbClr val="0070C0"/>
              </a:solidFill>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Lambda expression examples</a:t>
            </a:r>
          </a:p>
        </p:txBody>
      </p:sp>
      <p:sp>
        <p:nvSpPr>
          <p:cNvPr id="12291" name="Content Placeholder 2"/>
          <p:cNvSpPr>
            <a:spLocks noGrp="1"/>
          </p:cNvSpPr>
          <p:nvPr>
            <p:ph idx="1"/>
          </p:nvPr>
        </p:nvSpPr>
        <p:spPr>
          <a:xfrm>
            <a:off x="457200" y="1295400"/>
            <a:ext cx="8229600" cy="5257800"/>
          </a:xfrm>
        </p:spPr>
        <p:txBody>
          <a:bodyPr/>
          <a:lstStyle/>
          <a:p>
            <a:pPr eaLnBrk="1" hangingPunct="1"/>
            <a:r>
              <a:rPr lang="en-US" sz="2200" smtClean="0"/>
              <a:t>( </a:t>
            </a:r>
            <a:r>
              <a:rPr lang="en-US" sz="2200" smtClean="0">
                <a:solidFill>
                  <a:srgbClr val="0070C0"/>
                </a:solidFill>
              </a:rPr>
              <a:t>int</a:t>
            </a:r>
            <a:r>
              <a:rPr lang="en-US" sz="2200" smtClean="0"/>
              <a:t> a, </a:t>
            </a:r>
            <a:r>
              <a:rPr lang="en-US" sz="2200" smtClean="0">
                <a:solidFill>
                  <a:srgbClr val="0070C0"/>
                </a:solidFill>
              </a:rPr>
              <a:t>int</a:t>
            </a:r>
            <a:r>
              <a:rPr lang="en-US" sz="2200" smtClean="0"/>
              <a:t> b ) =&gt; { return a + b; } </a:t>
            </a:r>
            <a:r>
              <a:rPr lang="en-US" sz="2200" smtClean="0">
                <a:solidFill>
                  <a:srgbClr val="00B050"/>
                </a:solidFill>
              </a:rPr>
              <a:t>// Explicitly typed, statement body</a:t>
            </a:r>
          </a:p>
          <a:p>
            <a:pPr eaLnBrk="1" hangingPunct="1"/>
            <a:r>
              <a:rPr lang="en-US" sz="2200" smtClean="0"/>
              <a:t>( </a:t>
            </a:r>
            <a:r>
              <a:rPr lang="en-US" sz="2200" smtClean="0">
                <a:solidFill>
                  <a:srgbClr val="0070C0"/>
                </a:solidFill>
              </a:rPr>
              <a:t>int</a:t>
            </a:r>
            <a:r>
              <a:rPr lang="en-US" sz="2200" smtClean="0"/>
              <a:t> a, </a:t>
            </a:r>
            <a:r>
              <a:rPr lang="en-US" sz="2200" smtClean="0">
                <a:solidFill>
                  <a:srgbClr val="0070C0"/>
                </a:solidFill>
              </a:rPr>
              <a:t>int</a:t>
            </a:r>
            <a:r>
              <a:rPr lang="en-US" sz="2200" smtClean="0"/>
              <a:t> b ) =&gt; a + b; </a:t>
            </a:r>
            <a:r>
              <a:rPr lang="en-US" sz="2200" smtClean="0">
                <a:solidFill>
                  <a:srgbClr val="00B050"/>
                </a:solidFill>
              </a:rPr>
              <a:t>// Explicitly typed, expression body</a:t>
            </a:r>
          </a:p>
          <a:p>
            <a:pPr eaLnBrk="1" hangingPunct="1"/>
            <a:r>
              <a:rPr lang="en-US" sz="2200" smtClean="0"/>
              <a:t>( a, b ) =&gt; { return a + b; } </a:t>
            </a:r>
            <a:r>
              <a:rPr lang="en-US" sz="2200" smtClean="0">
                <a:solidFill>
                  <a:srgbClr val="00B050"/>
                </a:solidFill>
              </a:rPr>
              <a:t>// Implicitly typed, statement body</a:t>
            </a:r>
          </a:p>
          <a:p>
            <a:pPr eaLnBrk="1" hangingPunct="1"/>
            <a:r>
              <a:rPr lang="en-US" sz="2200" smtClean="0"/>
              <a:t>( a, b ) =&gt; a + b </a:t>
            </a:r>
            <a:r>
              <a:rPr lang="en-US" sz="2200" smtClean="0">
                <a:solidFill>
                  <a:srgbClr val="00B050"/>
                </a:solidFill>
              </a:rPr>
              <a:t>// Implicitly typed, expression body</a:t>
            </a:r>
          </a:p>
          <a:p>
            <a:pPr eaLnBrk="1" hangingPunct="1"/>
            <a:r>
              <a:rPr lang="en-US" sz="2200" smtClean="0"/>
              <a:t>( x ) =&gt; sum += x </a:t>
            </a:r>
            <a:r>
              <a:rPr lang="en-US" sz="2200" smtClean="0">
                <a:solidFill>
                  <a:srgbClr val="00B050"/>
                </a:solidFill>
              </a:rPr>
              <a:t>// Single parameter with parentheses</a:t>
            </a:r>
          </a:p>
          <a:p>
            <a:pPr eaLnBrk="1" hangingPunct="1"/>
            <a:r>
              <a:rPr lang="pt-BR" sz="2200" smtClean="0"/>
              <a:t>x =&gt; sum += x </a:t>
            </a:r>
            <a:r>
              <a:rPr lang="pt-BR" sz="2200" smtClean="0">
                <a:solidFill>
                  <a:srgbClr val="00B050"/>
                </a:solidFill>
              </a:rPr>
              <a:t>// Single parameter no parentheses</a:t>
            </a:r>
          </a:p>
          <a:p>
            <a:pPr eaLnBrk="1" hangingPunct="1"/>
            <a:r>
              <a:rPr lang="en-US" sz="2200" smtClean="0"/>
              <a:t>() =&gt; sum + 1 </a:t>
            </a:r>
            <a:r>
              <a:rPr lang="en-US" sz="2200" smtClean="0">
                <a:solidFill>
                  <a:srgbClr val="00B050"/>
                </a:solidFill>
              </a:rPr>
              <a:t>// No parameters</a:t>
            </a:r>
          </a:p>
          <a:p>
            <a:pPr eaLnBrk="1" hangingPunct="1">
              <a:buFont typeface="Arial" charset="0"/>
              <a:buNone/>
            </a:pPr>
            <a:endParaRPr lang="en-US" sz="2400" b="1" smtClean="0"/>
          </a:p>
          <a:p>
            <a:pPr eaLnBrk="1" hangingPunct="1">
              <a:buFont typeface="Arial" charset="0"/>
              <a:buNone/>
            </a:pPr>
            <a:r>
              <a:rPr lang="en-US" sz="2400" b="1" smtClean="0"/>
              <a:t>Predicate and Projection</a:t>
            </a:r>
          </a:p>
          <a:p>
            <a:pPr eaLnBrk="1" hangingPunct="1"/>
            <a:r>
              <a:rPr lang="en-US" sz="2400" smtClean="0"/>
              <a:t>A </a:t>
            </a:r>
            <a:r>
              <a:rPr lang="en-US" sz="2400" i="1" smtClean="0"/>
              <a:t>predicate is a Boolean expression e.g. </a:t>
            </a:r>
            <a:r>
              <a:rPr lang="en-US" sz="2400" smtClean="0">
                <a:solidFill>
                  <a:srgbClr val="FF0000"/>
                </a:solidFill>
              </a:rPr>
              <a:t>( age ) =&gt; age &gt; 21</a:t>
            </a:r>
          </a:p>
          <a:p>
            <a:pPr eaLnBrk="1" hangingPunct="1"/>
            <a:r>
              <a:rPr lang="en-US" sz="2400" smtClean="0"/>
              <a:t>A </a:t>
            </a:r>
            <a:r>
              <a:rPr lang="en-US" sz="2400" i="1" smtClean="0"/>
              <a:t>projection is an expression that returns a type different from the type of its single </a:t>
            </a:r>
            <a:r>
              <a:rPr lang="en-US" sz="2400" smtClean="0"/>
              <a:t>parameter: e.g. </a:t>
            </a:r>
            <a:r>
              <a:rPr lang="en-US" sz="2400" smtClean="0">
                <a:solidFill>
                  <a:srgbClr val="FF0000"/>
                </a:solidFill>
              </a:rPr>
              <a:t>( s ) =&gt; s.Length</a:t>
            </a:r>
            <a:endParaRPr lang="en-US" sz="2200" smtClean="0">
              <a:solidFill>
                <a:srgbClr val="FF0000"/>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525963"/>
          </a:xfrm>
        </p:spPr>
        <p:txBody>
          <a:bodyPr>
            <a:normAutofit/>
          </a:bodyPr>
          <a:lstStyle/>
          <a:p>
            <a:pPr algn="ctr">
              <a:buNone/>
            </a:pPr>
            <a:endParaRPr lang="en-US" sz="8000" dirty="0" smtClean="0"/>
          </a:p>
          <a:p>
            <a:pPr algn="ctr">
              <a:buNone/>
            </a:pPr>
            <a:r>
              <a:rPr lang="en-US" sz="8000" dirty="0" smtClean="0"/>
              <a:t>SQL</a:t>
            </a:r>
            <a:endParaRPr lang="en-US" sz="8000" dirty="0"/>
          </a:p>
        </p:txBody>
      </p:sp>
    </p:spTree>
    <p:extLst>
      <p:ext uri="{BB962C8B-B14F-4D97-AF65-F5344CB8AC3E}">
        <p14:creationId xmlns:p14="http://schemas.microsoft.com/office/powerpoint/2010/main" xmlns="" val="89797722"/>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normAutofit/>
          </a:bodyPr>
          <a:lstStyle/>
          <a:p>
            <a:endParaRPr lang="en-US" sz="2400" dirty="0"/>
          </a:p>
          <a:p>
            <a:r>
              <a:rPr lang="en-US" sz="2400" dirty="0"/>
              <a:t>Introduction </a:t>
            </a:r>
          </a:p>
          <a:p>
            <a:r>
              <a:rPr lang="en-US" sz="2400" dirty="0" smtClean="0"/>
              <a:t> </a:t>
            </a:r>
            <a:r>
              <a:rPr lang="en-US" sz="2400" dirty="0"/>
              <a:t>RDBMS </a:t>
            </a:r>
          </a:p>
          <a:p>
            <a:r>
              <a:rPr lang="en-US" sz="2400" dirty="0" smtClean="0"/>
              <a:t> </a:t>
            </a:r>
            <a:r>
              <a:rPr lang="en-US" sz="2400" dirty="0"/>
              <a:t>Introduction to SQL Server </a:t>
            </a:r>
          </a:p>
          <a:p>
            <a:r>
              <a:rPr lang="en-US" sz="2400" dirty="0" smtClean="0"/>
              <a:t>Data </a:t>
            </a:r>
            <a:r>
              <a:rPr lang="en-US" sz="2400" dirty="0"/>
              <a:t>Definition Language </a:t>
            </a:r>
          </a:p>
          <a:p>
            <a:r>
              <a:rPr lang="en-US" sz="2400" dirty="0" smtClean="0"/>
              <a:t> </a:t>
            </a:r>
            <a:r>
              <a:rPr lang="en-US" sz="2400" dirty="0"/>
              <a:t>Create &amp; Alter and Drop Table </a:t>
            </a:r>
          </a:p>
          <a:p>
            <a:r>
              <a:rPr lang="en-US" sz="2400" dirty="0" smtClean="0"/>
              <a:t> </a:t>
            </a:r>
            <a:r>
              <a:rPr lang="en-US" sz="2400" dirty="0"/>
              <a:t>Implementing Constraints </a:t>
            </a:r>
          </a:p>
          <a:p>
            <a:r>
              <a:rPr lang="en-US" sz="2400" dirty="0" smtClean="0"/>
              <a:t> </a:t>
            </a:r>
            <a:r>
              <a:rPr lang="en-US" sz="2400" dirty="0"/>
              <a:t>Create &amp; Alter and Drop Constraints </a:t>
            </a:r>
          </a:p>
          <a:p>
            <a:r>
              <a:rPr lang="en-US" sz="2400" dirty="0"/>
              <a:t>Joins </a:t>
            </a:r>
            <a:endParaRPr lang="en-US" sz="2400" dirty="0" smtClean="0"/>
          </a:p>
          <a:p>
            <a:r>
              <a:rPr lang="en-US" sz="2400" dirty="0" err="1" smtClean="0"/>
              <a:t>SubQuery</a:t>
            </a:r>
            <a:endParaRPr lang="en-US" sz="2400" dirty="0"/>
          </a:p>
          <a:p>
            <a:endParaRPr lang="en-US" dirty="0"/>
          </a:p>
        </p:txBody>
      </p:sp>
    </p:spTree>
    <p:extLst>
      <p:ext uri="{BB962C8B-B14F-4D97-AF65-F5344CB8AC3E}">
        <p14:creationId xmlns:p14="http://schemas.microsoft.com/office/powerpoint/2010/main" xmlns="" val="708372695"/>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pPr marL="404813" indent="-404813" defTabSz="346075">
              <a:tabLst>
                <a:tab pos="571500" algn="l"/>
              </a:tabLst>
            </a:pPr>
            <a:r>
              <a:rPr lang="en-US" altLang="en-US" dirty="0"/>
              <a:t>Stands for Structural Query Language</a:t>
            </a:r>
          </a:p>
          <a:p>
            <a:pPr marL="404813" indent="-404813" defTabSz="346075">
              <a:tabLst>
                <a:tab pos="571500" algn="l"/>
              </a:tabLst>
            </a:pPr>
            <a:r>
              <a:rPr lang="en-US" altLang="en-US" dirty="0"/>
              <a:t>Accepted as Standard Language(ISO,ANSI)  for Relational database</a:t>
            </a:r>
          </a:p>
          <a:p>
            <a:pPr marL="404813" indent="-404813" defTabSz="346075">
              <a:tabLst>
                <a:tab pos="571500" algn="l"/>
              </a:tabLst>
            </a:pPr>
            <a:r>
              <a:rPr lang="en-US" altLang="en-US" dirty="0"/>
              <a:t>Non Procedural Language</a:t>
            </a:r>
          </a:p>
          <a:p>
            <a:pPr marL="404813" indent="-404813" defTabSz="346075">
              <a:buNone/>
              <a:tabLst>
                <a:tab pos="571500" algn="l"/>
              </a:tabLst>
            </a:pPr>
            <a:r>
              <a:rPr lang="en-US" altLang="en-US" dirty="0" smtClean="0"/>
              <a:t>     (</a:t>
            </a:r>
            <a:r>
              <a:rPr lang="en-US" altLang="en-US" sz="3100" dirty="0"/>
              <a:t>what should be done/not how it should be done)</a:t>
            </a:r>
          </a:p>
          <a:p>
            <a:pPr marL="404813" indent="-404813" defTabSz="346075">
              <a:tabLst>
                <a:tab pos="571500" algn="l"/>
              </a:tabLst>
            </a:pPr>
            <a:r>
              <a:rPr lang="en-US" altLang="en-US" dirty="0"/>
              <a:t>Interface used to access data from database</a:t>
            </a:r>
          </a:p>
          <a:p>
            <a:endParaRPr lang="en-US" dirty="0"/>
          </a:p>
        </p:txBody>
      </p:sp>
    </p:spTree>
    <p:extLst>
      <p:ext uri="{BB962C8B-B14F-4D97-AF65-F5344CB8AC3E}">
        <p14:creationId xmlns:p14="http://schemas.microsoft.com/office/powerpoint/2010/main" xmlns="" val="2210044531"/>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Command Query</a:t>
            </a:r>
            <a:endParaRPr lang="en-US" dirty="0"/>
          </a:p>
        </p:txBody>
      </p:sp>
      <p:sp>
        <p:nvSpPr>
          <p:cNvPr id="3" name="Content Placeholder 2"/>
          <p:cNvSpPr>
            <a:spLocks noGrp="1"/>
          </p:cNvSpPr>
          <p:nvPr>
            <p:ph idx="1"/>
          </p:nvPr>
        </p:nvSpPr>
        <p:spPr/>
        <p:txBody>
          <a:bodyPr>
            <a:normAutofit fontScale="92500" lnSpcReduction="10000"/>
          </a:bodyPr>
          <a:lstStyle/>
          <a:p>
            <a:pPr>
              <a:lnSpc>
                <a:spcPct val="75000"/>
              </a:lnSpc>
              <a:spcAft>
                <a:spcPct val="50000"/>
              </a:spcAft>
            </a:pPr>
            <a:r>
              <a:rPr lang="en-US" altLang="en-US" dirty="0">
                <a:latin typeface="Times New Roman" panose="02020603050405020304" pitchFamily="18" charset="0"/>
              </a:rPr>
              <a:t>Syntax :	SELECT (</a:t>
            </a:r>
            <a:r>
              <a:rPr lang="en-US" altLang="en-US" dirty="0" err="1">
                <a:latin typeface="Times New Roman" panose="02020603050405020304" pitchFamily="18" charset="0"/>
              </a:rPr>
              <a:t>column_list</a:t>
            </a:r>
            <a:r>
              <a:rPr lang="en-US" altLang="en-US" dirty="0">
                <a:latin typeface="Times New Roman" panose="02020603050405020304" pitchFamily="18" charset="0"/>
              </a:rPr>
              <a:t> )</a:t>
            </a:r>
          </a:p>
          <a:p>
            <a:pPr>
              <a:lnSpc>
                <a:spcPct val="75000"/>
              </a:lnSpc>
              <a:spcAft>
                <a:spcPct val="50000"/>
              </a:spcAft>
            </a:pPr>
            <a:r>
              <a:rPr lang="en-US" altLang="en-US" dirty="0">
                <a:latin typeface="Times New Roman" panose="02020603050405020304" pitchFamily="18" charset="0"/>
              </a:rPr>
              <a:t>                     FROM    (</a:t>
            </a:r>
            <a:r>
              <a:rPr lang="en-US" altLang="en-US" dirty="0" err="1">
                <a:latin typeface="Times New Roman" panose="02020603050405020304" pitchFamily="18" charset="0"/>
              </a:rPr>
              <a:t>table_list</a:t>
            </a:r>
            <a:r>
              <a:rPr lang="en-US" altLang="en-US" dirty="0">
                <a:latin typeface="Times New Roman" panose="02020603050405020304" pitchFamily="18" charset="0"/>
              </a:rPr>
              <a:t> )</a:t>
            </a:r>
          </a:p>
          <a:p>
            <a:pPr>
              <a:lnSpc>
                <a:spcPct val="75000"/>
              </a:lnSpc>
              <a:spcAft>
                <a:spcPct val="50000"/>
              </a:spcAft>
            </a:pPr>
            <a:r>
              <a:rPr lang="en-US" altLang="en-US" dirty="0">
                <a:latin typeface="Times New Roman" panose="02020603050405020304" pitchFamily="18" charset="0"/>
              </a:rPr>
              <a:t>                     WHERE   (row restriction)</a:t>
            </a:r>
          </a:p>
          <a:p>
            <a:pPr>
              <a:lnSpc>
                <a:spcPct val="75000"/>
              </a:lnSpc>
              <a:spcAft>
                <a:spcPct val="50000"/>
              </a:spcAft>
            </a:pPr>
            <a:r>
              <a:rPr lang="en-US" altLang="en-US" dirty="0">
                <a:latin typeface="Times New Roman" panose="02020603050405020304" pitchFamily="18" charset="0"/>
              </a:rPr>
              <a:t> 		GROUP BY (attribute names)</a:t>
            </a:r>
          </a:p>
          <a:p>
            <a:pPr>
              <a:lnSpc>
                <a:spcPct val="75000"/>
              </a:lnSpc>
              <a:spcAft>
                <a:spcPct val="50000"/>
              </a:spcAft>
            </a:pPr>
            <a:r>
              <a:rPr lang="en-US" altLang="en-US" dirty="0">
                <a:latin typeface="Times New Roman" panose="02020603050405020304" pitchFamily="18" charset="0"/>
              </a:rPr>
              <a:t>                     HAVING (group restriction)</a:t>
            </a:r>
          </a:p>
          <a:p>
            <a:pPr>
              <a:spcAft>
                <a:spcPct val="50000"/>
              </a:spcAft>
            </a:pPr>
            <a:r>
              <a:rPr lang="en-US" altLang="en-US" dirty="0">
                <a:latin typeface="Times New Roman" panose="02020603050405020304" pitchFamily="18" charset="0"/>
              </a:rPr>
              <a:t>                     ORDER BY (attribute name or </a:t>
            </a:r>
            <a:r>
              <a:rPr lang="en-US" altLang="en-US" dirty="0" smtClean="0">
                <a:latin typeface="Times New Roman" panose="02020603050405020304" pitchFamily="18" charset="0"/>
              </a:rPr>
              <a:t>          names</a:t>
            </a:r>
            <a:r>
              <a:rPr lang="en-US" altLang="en-US" sz="2400" b="1" dirty="0">
                <a:latin typeface="Helvetica" panose="020B0604020202020204" pitchFamily="34" charset="0"/>
              </a:rPr>
              <a:t>)</a:t>
            </a:r>
          </a:p>
          <a:p>
            <a:endParaRPr lang="en-US" dirty="0"/>
          </a:p>
        </p:txBody>
      </p:sp>
    </p:spTree>
    <p:extLst>
      <p:ext uri="{BB962C8B-B14F-4D97-AF65-F5344CB8AC3E}">
        <p14:creationId xmlns:p14="http://schemas.microsoft.com/office/powerpoint/2010/main" xmlns="" val="263038801"/>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Datatype</a:t>
            </a:r>
            <a:endParaRPr lang="en-US" dirty="0"/>
          </a:p>
        </p:txBody>
      </p:sp>
      <p:sp>
        <p:nvSpPr>
          <p:cNvPr id="3" name="Content Placeholder 2"/>
          <p:cNvSpPr>
            <a:spLocks noGrp="1"/>
          </p:cNvSpPr>
          <p:nvPr>
            <p:ph idx="1"/>
          </p:nvPr>
        </p:nvSpPr>
        <p:spPr>
          <a:xfrm>
            <a:off x="762000" y="1596413"/>
            <a:ext cx="8077200" cy="4640899"/>
          </a:xfrm>
        </p:spPr>
        <p:txBody>
          <a:bodyPr>
            <a:normAutofit/>
          </a:bodyPr>
          <a:lstStyle/>
          <a:p>
            <a:pPr lvl="2">
              <a:buFont typeface="Symbol" panose="05050102010706020507" pitchFamily="18" charset="2"/>
              <a:buChar char="·"/>
            </a:pPr>
            <a:r>
              <a:rPr lang="en-US" altLang="en-US" sz="2000" dirty="0"/>
              <a:t> The different Datatypes available are:</a:t>
            </a:r>
          </a:p>
          <a:p>
            <a:pPr lvl="2"/>
            <a:endParaRPr lang="en-US" altLang="en-US" sz="1200" dirty="0"/>
          </a:p>
          <a:p>
            <a:pPr lvl="3">
              <a:buFont typeface="Symbol" panose="05050102010706020507" pitchFamily="18" charset="2"/>
              <a:buChar char="·"/>
            </a:pPr>
            <a:r>
              <a:rPr lang="en-US" altLang="en-US" sz="2000" dirty="0"/>
              <a:t>   CHAR		:To store character type of data</a:t>
            </a:r>
          </a:p>
          <a:p>
            <a:pPr lvl="3">
              <a:buFont typeface="Symbol" panose="05050102010706020507" pitchFamily="18" charset="2"/>
              <a:buChar char="·"/>
            </a:pPr>
            <a:endParaRPr lang="en-US" altLang="en-US" sz="2000" dirty="0"/>
          </a:p>
          <a:p>
            <a:pPr lvl="3">
              <a:buFontTx/>
              <a:buChar char="•"/>
            </a:pPr>
            <a:endParaRPr lang="en-US" altLang="en-US" sz="600" dirty="0"/>
          </a:p>
          <a:p>
            <a:pPr lvl="3">
              <a:buFont typeface="Symbol" panose="05050102010706020507" pitchFamily="18" charset="2"/>
              <a:buChar char="·"/>
            </a:pPr>
            <a:r>
              <a:rPr lang="en-US" altLang="en-US" sz="2000" dirty="0"/>
              <a:t>   VARCHAR	:Similar to CHAR but can store variable 				  number of characters</a:t>
            </a:r>
            <a:endParaRPr lang="en-US" altLang="en-US" sz="700" dirty="0"/>
          </a:p>
          <a:p>
            <a:pPr lvl="3">
              <a:buFont typeface="Symbol" panose="05050102010706020507" pitchFamily="18" charset="2"/>
              <a:buNone/>
            </a:pPr>
            <a:endParaRPr lang="en-US" altLang="en-US" sz="2000" dirty="0"/>
          </a:p>
          <a:p>
            <a:pPr lvl="3">
              <a:buFont typeface="Symbol" panose="05050102010706020507" pitchFamily="18" charset="2"/>
              <a:buChar char="·"/>
            </a:pPr>
            <a:r>
              <a:rPr lang="en-US" altLang="en-US" dirty="0"/>
              <a:t>    NUMERIC              :Stores fixed and floating point numbers</a:t>
            </a:r>
          </a:p>
          <a:p>
            <a:pPr lvl="3">
              <a:buFont typeface="Symbol" panose="05050102010706020507" pitchFamily="18" charset="2"/>
              <a:buNone/>
            </a:pPr>
            <a:endParaRPr lang="en-US" altLang="en-US" dirty="0"/>
          </a:p>
          <a:p>
            <a:pPr lvl="3">
              <a:buFont typeface="Symbol" panose="05050102010706020507" pitchFamily="18" charset="2"/>
              <a:buChar char="·"/>
            </a:pPr>
            <a:r>
              <a:rPr lang="en-US" altLang="en-US" dirty="0"/>
              <a:t>     DATE		: Stores point-in-time values (</a:t>
            </a:r>
            <a:r>
              <a:rPr lang="en-US" altLang="en-US" dirty="0" err="1"/>
              <a:t>i,e</a:t>
            </a:r>
            <a:r>
              <a:rPr lang="en-US" altLang="en-US" dirty="0"/>
              <a:t>. date and 			   time) 	  in a table</a:t>
            </a:r>
            <a:endParaRPr lang="en-US" dirty="0"/>
          </a:p>
        </p:txBody>
      </p:sp>
    </p:spTree>
    <p:extLst>
      <p:ext uri="{BB962C8B-B14F-4D97-AF65-F5344CB8AC3E}">
        <p14:creationId xmlns:p14="http://schemas.microsoft.com/office/powerpoint/2010/main" xmlns="" val="261356412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914400" y="1752600"/>
            <a:ext cx="7772400" cy="4114800"/>
          </a:xfrm>
        </p:spPr>
        <p:txBody>
          <a:bodyPr/>
          <a:lstStyle/>
          <a:p>
            <a:pPr eaLnBrk="1" hangingPunct="1"/>
            <a:r>
              <a:rPr lang="en-US" sz="2400" dirty="0" smtClean="0"/>
              <a:t>Today technologies revolve around internet where better web-services are required.</a:t>
            </a:r>
          </a:p>
          <a:p>
            <a:pPr eaLnBrk="1" hangingPunct="1"/>
            <a:r>
              <a:rPr lang="en-US" sz="2400" dirty="0" smtClean="0"/>
              <a:t>ASP came up as powerful but it is clumsy</a:t>
            </a:r>
          </a:p>
          <a:p>
            <a:pPr lvl="1" eaLnBrk="1" hangingPunct="1"/>
            <a:r>
              <a:rPr lang="en-US" sz="2000" dirty="0" smtClean="0">
                <a:solidFill>
                  <a:schemeClr val="folHlink"/>
                </a:solidFill>
              </a:rPr>
              <a:t>lot of scripts are required to use ASP which is against OOP s features</a:t>
            </a:r>
          </a:p>
          <a:p>
            <a:pPr lvl="1" eaLnBrk="1" hangingPunct="1"/>
            <a:r>
              <a:rPr lang="en-US" sz="2000" dirty="0" smtClean="0">
                <a:solidFill>
                  <a:schemeClr val="folHlink"/>
                </a:solidFill>
              </a:rPr>
              <a:t>it supports only VBScript, </a:t>
            </a:r>
            <a:r>
              <a:rPr lang="en-US" sz="2000" dirty="0" err="1" smtClean="0">
                <a:solidFill>
                  <a:schemeClr val="folHlink"/>
                </a:solidFill>
              </a:rPr>
              <a:t>JScript</a:t>
            </a:r>
            <a:r>
              <a:rPr lang="en-US" sz="2000" dirty="0" smtClean="0">
                <a:solidFill>
                  <a:schemeClr val="folHlink"/>
                </a:solidFill>
              </a:rPr>
              <a:t> and JavaScript </a:t>
            </a:r>
          </a:p>
          <a:p>
            <a:pPr lvl="1" eaLnBrk="1" hangingPunct="1"/>
            <a:r>
              <a:rPr lang="en-US" sz="2000" dirty="0" smtClean="0">
                <a:solidFill>
                  <a:schemeClr val="folHlink"/>
                </a:solidFill>
              </a:rPr>
              <a:t>all browsers are not compatible with scripting languages so ASP was facing this freedom problem</a:t>
            </a:r>
          </a:p>
          <a:p>
            <a:pPr lvl="1" eaLnBrk="1" hangingPunct="1"/>
            <a:r>
              <a:rPr lang="en-US" sz="2000" dirty="0" smtClean="0">
                <a:solidFill>
                  <a:schemeClr val="folHlink"/>
                </a:solidFill>
              </a:rPr>
              <a:t>Round trip to the sever while working with database was wasting time in execution</a:t>
            </a:r>
          </a:p>
          <a:p>
            <a:pPr eaLnBrk="1" hangingPunct="1">
              <a:buFont typeface="Wingdings" pitchFamily="2" charset="2"/>
              <a:buNone/>
            </a:pPr>
            <a:endParaRPr lang="en-US" sz="2000" dirty="0" smtClean="0">
              <a:solidFill>
                <a:schemeClr val="folHlink"/>
              </a:solidFill>
            </a:endParaRPr>
          </a:p>
          <a:p>
            <a:pPr eaLnBrk="1" hangingPunct="1">
              <a:buFont typeface="Wingdings" pitchFamily="2" charset="2"/>
              <a:buNone/>
            </a:pPr>
            <a:endParaRPr lang="en-US" sz="2400" dirty="0" smtClean="0"/>
          </a:p>
        </p:txBody>
      </p:sp>
      <p:sp>
        <p:nvSpPr>
          <p:cNvPr id="3" name="Text Box 4"/>
          <p:cNvSpPr txBox="1">
            <a:spLocks noChangeArrowheads="1"/>
          </p:cNvSpPr>
          <p:nvPr/>
        </p:nvSpPr>
        <p:spPr bwMode="auto">
          <a:xfrm>
            <a:off x="1219200" y="914400"/>
            <a:ext cx="7623175" cy="641350"/>
          </a:xfrm>
          <a:prstGeom prst="rect">
            <a:avLst/>
          </a:prstGeom>
          <a:noFill/>
          <a:ln w="9525">
            <a:noFill/>
            <a:miter lim="800000"/>
            <a:headEnd/>
            <a:tailEnd/>
          </a:ln>
        </p:spPr>
        <p:txBody>
          <a:bodyPr wrap="none">
            <a:spAutoFit/>
          </a:bodyPr>
          <a:lstStyle/>
          <a:p>
            <a:pPr eaLnBrk="0" hangingPunct="0"/>
            <a:r>
              <a:rPr lang="en-US" sz="3600" b="1" dirty="0">
                <a:solidFill>
                  <a:schemeClr val="folHlink"/>
                </a:solidFill>
                <a:latin typeface="Garamond" pitchFamily="18" charset="0"/>
              </a:rPr>
              <a:t>Drawbacks of unmanaged Application</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a:xfrm>
            <a:off x="762000" y="1596413"/>
            <a:ext cx="8077200" cy="4856923"/>
          </a:xfrm>
        </p:spPr>
        <p:txBody>
          <a:bodyPr>
            <a:normAutofit fontScale="70000" lnSpcReduction="20000"/>
          </a:bodyPr>
          <a:lstStyle/>
          <a:p>
            <a:pPr marL="0" indent="0">
              <a:buNone/>
            </a:pPr>
            <a:endParaRPr lang="en-US" altLang="en-US" b="1" u="sng" dirty="0">
              <a:latin typeface="Times New Roman" panose="02020603050405020304" pitchFamily="18" charset="0"/>
            </a:endParaRPr>
          </a:p>
          <a:p>
            <a:r>
              <a:rPr lang="en-US" altLang="en-US" dirty="0">
                <a:solidFill>
                  <a:srgbClr val="FF3300"/>
                </a:solidFill>
                <a:latin typeface="Times New Roman" panose="02020603050405020304" pitchFamily="18" charset="0"/>
              </a:rPr>
              <a:t>1. To Create Table</a:t>
            </a:r>
          </a:p>
          <a:p>
            <a:r>
              <a:rPr lang="en-US" altLang="en-US" dirty="0">
                <a:latin typeface="Times New Roman" panose="02020603050405020304" pitchFamily="18" charset="0"/>
              </a:rPr>
              <a:t>     </a:t>
            </a:r>
            <a:r>
              <a:rPr lang="en-US" altLang="en-US" dirty="0">
                <a:solidFill>
                  <a:srgbClr val="6600FF"/>
                </a:solidFill>
                <a:latin typeface="Times New Roman" panose="02020603050405020304" pitchFamily="18" charset="0"/>
              </a:rPr>
              <a:t>Create Table </a:t>
            </a:r>
            <a:r>
              <a:rPr lang="en-US" altLang="en-US" dirty="0" err="1">
                <a:solidFill>
                  <a:srgbClr val="6600FF"/>
                </a:solidFill>
                <a:latin typeface="Times New Roman" panose="02020603050405020304" pitchFamily="18" charset="0"/>
              </a:rPr>
              <a:t>Tablename</a:t>
            </a:r>
            <a:endParaRPr lang="en-US" altLang="en-US" dirty="0">
              <a:solidFill>
                <a:srgbClr val="6600FF"/>
              </a:solidFill>
              <a:latin typeface="Times New Roman" panose="02020603050405020304" pitchFamily="18" charset="0"/>
            </a:endParaRPr>
          </a:p>
          <a:p>
            <a:r>
              <a:rPr lang="en-US" altLang="en-US" dirty="0">
                <a:solidFill>
                  <a:srgbClr val="6600FF"/>
                </a:solidFill>
                <a:latin typeface="Times New Roman" panose="02020603050405020304" pitchFamily="18" charset="0"/>
              </a:rPr>
              <a:t>       (</a:t>
            </a:r>
          </a:p>
          <a:p>
            <a:r>
              <a:rPr lang="en-US" altLang="en-US" dirty="0">
                <a:solidFill>
                  <a:srgbClr val="6600FF"/>
                </a:solidFill>
                <a:latin typeface="Times New Roman" panose="02020603050405020304" pitchFamily="18" charset="0"/>
              </a:rPr>
              <a:t>          field Name </a:t>
            </a:r>
            <a:r>
              <a:rPr lang="en-US" altLang="en-US" dirty="0" err="1">
                <a:solidFill>
                  <a:srgbClr val="6600FF"/>
                </a:solidFill>
                <a:latin typeface="Times New Roman" panose="02020603050405020304" pitchFamily="18" charset="0"/>
              </a:rPr>
              <a:t>DataType</a:t>
            </a:r>
            <a:r>
              <a:rPr lang="en-US" altLang="en-US" dirty="0">
                <a:solidFill>
                  <a:srgbClr val="6600FF"/>
                </a:solidFill>
                <a:latin typeface="Times New Roman" panose="02020603050405020304" pitchFamily="18" charset="0"/>
              </a:rPr>
              <a:t> (Size)</a:t>
            </a:r>
          </a:p>
          <a:p>
            <a:r>
              <a:rPr lang="en-US" altLang="en-US" dirty="0">
                <a:solidFill>
                  <a:srgbClr val="6600FF"/>
                </a:solidFill>
                <a:latin typeface="Times New Roman" panose="02020603050405020304" pitchFamily="18" charset="0"/>
              </a:rPr>
              <a:t>       )</a:t>
            </a:r>
          </a:p>
          <a:p>
            <a:endParaRPr lang="en-US" altLang="en-US" sz="1000" dirty="0">
              <a:latin typeface="Times New Roman" panose="02020603050405020304" pitchFamily="18" charset="0"/>
            </a:endParaRPr>
          </a:p>
          <a:p>
            <a:r>
              <a:rPr lang="en-US" altLang="en-US" dirty="0">
                <a:solidFill>
                  <a:srgbClr val="FF3300"/>
                </a:solidFill>
                <a:latin typeface="Times New Roman" panose="02020603050405020304" pitchFamily="18" charset="0"/>
              </a:rPr>
              <a:t>2. To Display The Content Of  Table</a:t>
            </a:r>
          </a:p>
          <a:p>
            <a:r>
              <a:rPr lang="en-US" altLang="en-US" dirty="0">
                <a:latin typeface="Times New Roman" panose="02020603050405020304" pitchFamily="18" charset="0"/>
              </a:rPr>
              <a:t>     </a:t>
            </a:r>
            <a:r>
              <a:rPr lang="en-US" altLang="en-US" dirty="0">
                <a:solidFill>
                  <a:srgbClr val="6600FF"/>
                </a:solidFill>
                <a:latin typeface="Times New Roman" panose="02020603050405020304" pitchFamily="18" charset="0"/>
              </a:rPr>
              <a:t>Select * From </a:t>
            </a:r>
            <a:r>
              <a:rPr lang="en-US" altLang="en-US" dirty="0" err="1">
                <a:solidFill>
                  <a:srgbClr val="6600FF"/>
                </a:solidFill>
                <a:latin typeface="Times New Roman" panose="02020603050405020304" pitchFamily="18" charset="0"/>
              </a:rPr>
              <a:t>Tablename</a:t>
            </a:r>
            <a:r>
              <a:rPr lang="en-US" altLang="en-US" dirty="0">
                <a:solidFill>
                  <a:srgbClr val="6600FF"/>
                </a:solidFill>
                <a:latin typeface="Times New Roman" panose="02020603050405020304" pitchFamily="18" charset="0"/>
              </a:rPr>
              <a:t>;</a:t>
            </a:r>
          </a:p>
          <a:p>
            <a:endParaRPr lang="en-US" altLang="en-US" dirty="0">
              <a:solidFill>
                <a:srgbClr val="6600FF"/>
              </a:solidFill>
              <a:latin typeface="Times New Roman" panose="02020603050405020304" pitchFamily="18" charset="0"/>
            </a:endParaRPr>
          </a:p>
          <a:p>
            <a:r>
              <a:rPr lang="en-US" altLang="en-US" dirty="0">
                <a:solidFill>
                  <a:srgbClr val="FF3300"/>
                </a:solidFill>
                <a:latin typeface="Times New Roman" panose="02020603050405020304" pitchFamily="18" charset="0"/>
              </a:rPr>
              <a:t>3. To Display Structure Of Table</a:t>
            </a:r>
          </a:p>
          <a:p>
            <a:r>
              <a:rPr lang="en-US" altLang="en-US" dirty="0">
                <a:latin typeface="Times New Roman" panose="02020603050405020304" pitchFamily="18" charset="0"/>
              </a:rPr>
              <a:t>     </a:t>
            </a:r>
            <a:r>
              <a:rPr lang="en-US" altLang="en-US" dirty="0" err="1">
                <a:solidFill>
                  <a:srgbClr val="6600FF"/>
                </a:solidFill>
                <a:latin typeface="Times New Roman" panose="02020603050405020304" pitchFamily="18" charset="0"/>
              </a:rPr>
              <a:t>Desc</a:t>
            </a:r>
            <a:r>
              <a:rPr lang="en-US" altLang="en-US" dirty="0">
                <a:solidFill>
                  <a:srgbClr val="6600FF"/>
                </a:solidFill>
                <a:latin typeface="Times New Roman" panose="02020603050405020304" pitchFamily="18" charset="0"/>
              </a:rPr>
              <a:t> </a:t>
            </a:r>
            <a:r>
              <a:rPr lang="en-US" altLang="en-US" dirty="0" err="1">
                <a:solidFill>
                  <a:srgbClr val="6600FF"/>
                </a:solidFill>
                <a:latin typeface="Times New Roman" panose="02020603050405020304" pitchFamily="18" charset="0"/>
              </a:rPr>
              <a:t>Tablename</a:t>
            </a:r>
            <a:r>
              <a:rPr lang="en-US" altLang="en-US" dirty="0">
                <a:solidFill>
                  <a:srgbClr val="6600FF"/>
                </a:solidFill>
                <a:latin typeface="Times New Roman" panose="02020603050405020304" pitchFamily="18" charset="0"/>
              </a:rPr>
              <a:t>;</a:t>
            </a:r>
          </a:p>
          <a:p>
            <a:endParaRPr lang="en-US" altLang="en-US" dirty="0">
              <a:solidFill>
                <a:srgbClr val="6600FF"/>
              </a:solidFill>
              <a:latin typeface="Times New Roman" panose="02020603050405020304" pitchFamily="18" charset="0"/>
            </a:endParaRPr>
          </a:p>
          <a:p>
            <a:r>
              <a:rPr lang="en-US" altLang="en-US" dirty="0">
                <a:solidFill>
                  <a:srgbClr val="FF3300"/>
                </a:solidFill>
                <a:latin typeface="Times New Roman" panose="02020603050405020304" pitchFamily="18" charset="0"/>
              </a:rPr>
              <a:t>4.To Display All Tables (For Current User)</a:t>
            </a:r>
          </a:p>
          <a:p>
            <a:r>
              <a:rPr lang="en-US" altLang="en-US" dirty="0">
                <a:solidFill>
                  <a:srgbClr val="6600FF"/>
                </a:solidFill>
                <a:latin typeface="Times New Roman" panose="02020603050405020304" pitchFamily="18" charset="0"/>
              </a:rPr>
              <a:t>      Select * From Tab; </a:t>
            </a:r>
          </a:p>
        </p:txBody>
      </p:sp>
    </p:spTree>
    <p:extLst>
      <p:ext uri="{BB962C8B-B14F-4D97-AF65-F5344CB8AC3E}">
        <p14:creationId xmlns:p14="http://schemas.microsoft.com/office/powerpoint/2010/main" xmlns="" val="2187009025"/>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27584" y="-26988"/>
            <a:ext cx="8316416" cy="941388"/>
          </a:xfrm>
          <a:prstGeom prst="rect">
            <a:avLst/>
          </a:prstGeom>
          <a:solidFill>
            <a:schemeClr val="bg1"/>
          </a:solidFill>
        </p:spPr>
        <p:txBody>
          <a:bodyPr lIns="92075" tIns="46038" rIns="92075" bIns="46038">
            <a:normAutofit/>
          </a:bodyPr>
          <a:lstStyle/>
          <a:p>
            <a:pPr algn="ctr"/>
            <a:r>
              <a:rPr lang="en-US" sz="3200" dirty="0"/>
              <a:t>OPERATORS USED WITH WHERE</a:t>
            </a:r>
            <a:endParaRPr lang="en-IN" sz="3200" dirty="0"/>
          </a:p>
        </p:txBody>
      </p:sp>
      <p:graphicFrame>
        <p:nvGraphicFramePr>
          <p:cNvPr id="8" name="Table 7"/>
          <p:cNvGraphicFramePr>
            <a:graphicFrameLocks noGrp="1"/>
          </p:cNvGraphicFramePr>
          <p:nvPr/>
        </p:nvGraphicFramePr>
        <p:xfrm>
          <a:off x="755650" y="1268413"/>
          <a:ext cx="7921625" cy="5211761"/>
        </p:xfrm>
        <a:graphic>
          <a:graphicData uri="http://schemas.openxmlformats.org/drawingml/2006/table">
            <a:tbl>
              <a:tblPr firstRow="1" bandRow="1">
                <a:tableStyleId>{5C22544A-7EE6-4342-B048-85BDC9FD1C3A}</a:tableStyleId>
              </a:tblPr>
              <a:tblGrid>
                <a:gridCol w="3600739"/>
                <a:gridCol w="4320886"/>
              </a:tblGrid>
              <a:tr h="1188871">
                <a:tc>
                  <a:txBody>
                    <a:bodyPr/>
                    <a:lstStyle/>
                    <a:p>
                      <a:pPr algn="ctr"/>
                      <a:r>
                        <a:rPr lang="en-US" sz="3600" dirty="0" smtClean="0">
                          <a:solidFill>
                            <a:srgbClr val="FF0000"/>
                          </a:solidFill>
                        </a:rPr>
                        <a:t>OPERATOR</a:t>
                      </a:r>
                      <a:r>
                        <a:rPr lang="en-US" sz="3600" baseline="0" dirty="0" smtClean="0">
                          <a:solidFill>
                            <a:srgbClr val="FF0000"/>
                          </a:solidFill>
                        </a:rPr>
                        <a:t> TYPE</a:t>
                      </a:r>
                      <a:endParaRPr lang="en-IN" sz="3600" dirty="0">
                        <a:solidFill>
                          <a:srgbClr val="FF0000"/>
                        </a:solidFill>
                      </a:endParaRPr>
                    </a:p>
                  </a:txBody>
                  <a:tcPr marL="91449" marR="91449" marT="45726" marB="45726">
                    <a:solidFill>
                      <a:srgbClr val="FFC000"/>
                    </a:solidFill>
                  </a:tcPr>
                </a:tc>
                <a:tc>
                  <a:txBody>
                    <a:bodyPr/>
                    <a:lstStyle/>
                    <a:p>
                      <a:pPr algn="ctr"/>
                      <a:r>
                        <a:rPr lang="en-US" sz="3600" dirty="0" smtClean="0">
                          <a:solidFill>
                            <a:srgbClr val="FF0000"/>
                          </a:solidFill>
                        </a:rPr>
                        <a:t>OPERATOR</a:t>
                      </a:r>
                      <a:endParaRPr lang="en-IN" sz="3600" dirty="0">
                        <a:solidFill>
                          <a:srgbClr val="FF0000"/>
                        </a:solidFill>
                      </a:endParaRPr>
                    </a:p>
                  </a:txBody>
                  <a:tcPr marL="91449" marR="91449" marT="45726" marB="45726">
                    <a:solidFill>
                      <a:srgbClr val="FFC000"/>
                    </a:solidFill>
                  </a:tcPr>
                </a:tc>
              </a:tr>
              <a:tr h="584576">
                <a:tc>
                  <a:txBody>
                    <a:bodyPr/>
                    <a:lstStyle/>
                    <a:p>
                      <a:r>
                        <a:rPr lang="en-US" sz="3200" dirty="0" smtClean="0"/>
                        <a:t>COMPARISON</a:t>
                      </a:r>
                      <a:endParaRPr lang="en-IN" sz="3200" dirty="0"/>
                    </a:p>
                  </a:txBody>
                  <a:tcPr marL="91449" marR="91449" marT="45726" marB="45726"/>
                </a:tc>
                <a:tc>
                  <a:txBody>
                    <a:bodyPr/>
                    <a:lstStyle/>
                    <a:p>
                      <a:r>
                        <a:rPr lang="en-US" sz="3200" dirty="0" smtClean="0"/>
                        <a:t>=,&lt;=,&gt;=,&lt;&gt;</a:t>
                      </a:r>
                      <a:endParaRPr lang="en-IN" sz="3200" dirty="0"/>
                    </a:p>
                  </a:txBody>
                  <a:tcPr marL="91449" marR="91449" marT="45726" marB="45726"/>
                </a:tc>
              </a:tr>
              <a:tr h="584576">
                <a:tc>
                  <a:txBody>
                    <a:bodyPr/>
                    <a:lstStyle/>
                    <a:p>
                      <a:r>
                        <a:rPr lang="en-US" sz="3200" dirty="0" smtClean="0">
                          <a:solidFill>
                            <a:srgbClr val="0000FF"/>
                          </a:solidFill>
                        </a:rPr>
                        <a:t>LOGICAL</a:t>
                      </a:r>
                      <a:endParaRPr lang="en-IN" sz="3200" dirty="0">
                        <a:solidFill>
                          <a:srgbClr val="0000FF"/>
                        </a:solidFill>
                      </a:endParaRPr>
                    </a:p>
                  </a:txBody>
                  <a:tcPr marL="91449" marR="91449" marT="45726" marB="45726"/>
                </a:tc>
                <a:tc>
                  <a:txBody>
                    <a:bodyPr/>
                    <a:lstStyle/>
                    <a:p>
                      <a:r>
                        <a:rPr lang="en-US" sz="3200" dirty="0" smtClean="0">
                          <a:solidFill>
                            <a:srgbClr val="0000FF"/>
                          </a:solidFill>
                        </a:rPr>
                        <a:t>AND,OR,NOT</a:t>
                      </a:r>
                      <a:endParaRPr lang="en-IN" sz="3200" dirty="0">
                        <a:solidFill>
                          <a:srgbClr val="0000FF"/>
                        </a:solidFill>
                      </a:endParaRPr>
                    </a:p>
                  </a:txBody>
                  <a:tcPr marL="91449" marR="91449" marT="45726" marB="45726"/>
                </a:tc>
              </a:tr>
              <a:tr h="709951">
                <a:tc>
                  <a:txBody>
                    <a:bodyPr/>
                    <a:lstStyle/>
                    <a:p>
                      <a:r>
                        <a:rPr lang="en-US" sz="3200" dirty="0" smtClean="0">
                          <a:solidFill>
                            <a:srgbClr val="FF0066"/>
                          </a:solidFill>
                        </a:rPr>
                        <a:t>SPECIAL</a:t>
                      </a:r>
                      <a:endParaRPr lang="en-IN" sz="3200" dirty="0">
                        <a:solidFill>
                          <a:srgbClr val="FF0066"/>
                        </a:solidFill>
                      </a:endParaRPr>
                    </a:p>
                  </a:txBody>
                  <a:tcPr marL="91449" marR="91449" marT="45726" marB="45726"/>
                </a:tc>
                <a:tc>
                  <a:txBody>
                    <a:bodyPr/>
                    <a:lstStyle/>
                    <a:p>
                      <a:r>
                        <a:rPr lang="en-US" sz="3200" dirty="0" smtClean="0">
                          <a:solidFill>
                            <a:srgbClr val="FF0066"/>
                          </a:solidFill>
                        </a:rPr>
                        <a:t>IN,NOT IN ,BETWEEN</a:t>
                      </a:r>
                      <a:endParaRPr lang="en-IN" sz="3200" dirty="0">
                        <a:solidFill>
                          <a:srgbClr val="FF0066"/>
                        </a:solidFill>
                      </a:endParaRPr>
                    </a:p>
                  </a:txBody>
                  <a:tcPr marL="91449" marR="91449" marT="45726" marB="45726"/>
                </a:tc>
              </a:tr>
              <a:tr h="1066936">
                <a:tc>
                  <a:txBody>
                    <a:bodyPr/>
                    <a:lstStyle/>
                    <a:p>
                      <a:r>
                        <a:rPr lang="en-US" sz="3200" dirty="0" smtClean="0">
                          <a:solidFill>
                            <a:srgbClr val="008080"/>
                          </a:solidFill>
                        </a:rPr>
                        <a:t>PATTERN</a:t>
                      </a:r>
                      <a:r>
                        <a:rPr lang="en-US" sz="3200" baseline="0" dirty="0" smtClean="0">
                          <a:solidFill>
                            <a:srgbClr val="008080"/>
                          </a:solidFill>
                        </a:rPr>
                        <a:t> MATCHING</a:t>
                      </a:r>
                      <a:endParaRPr lang="en-IN" sz="3200" dirty="0">
                        <a:solidFill>
                          <a:srgbClr val="008080"/>
                        </a:solidFill>
                      </a:endParaRPr>
                    </a:p>
                  </a:txBody>
                  <a:tcPr marL="91449" marR="91449" marT="45726" marB="45726"/>
                </a:tc>
                <a:tc>
                  <a:txBody>
                    <a:bodyPr/>
                    <a:lstStyle/>
                    <a:p>
                      <a:r>
                        <a:rPr lang="en-US" sz="3200" dirty="0" smtClean="0">
                          <a:solidFill>
                            <a:srgbClr val="008080"/>
                          </a:solidFill>
                        </a:rPr>
                        <a:t>LIKE,NOT LIKE</a:t>
                      </a:r>
                      <a:endParaRPr lang="en-IN" sz="3200" dirty="0">
                        <a:solidFill>
                          <a:srgbClr val="008080"/>
                        </a:solidFill>
                      </a:endParaRPr>
                    </a:p>
                  </a:txBody>
                  <a:tcPr marL="91449" marR="91449" marT="45726" marB="45726"/>
                </a:tc>
              </a:tr>
              <a:tr h="1076851">
                <a:tc>
                  <a:txBody>
                    <a:bodyPr/>
                    <a:lstStyle/>
                    <a:p>
                      <a:r>
                        <a:rPr lang="en-US" sz="3200" dirty="0" smtClean="0">
                          <a:solidFill>
                            <a:srgbClr val="CC6600"/>
                          </a:solidFill>
                        </a:rPr>
                        <a:t>NULL</a:t>
                      </a:r>
                      <a:endParaRPr lang="en-IN" sz="3200" dirty="0">
                        <a:solidFill>
                          <a:srgbClr val="CC6600"/>
                        </a:solidFill>
                      </a:endParaRPr>
                    </a:p>
                  </a:txBody>
                  <a:tcPr marL="91449" marR="91449" marT="45726" marB="45726"/>
                </a:tc>
                <a:tc>
                  <a:txBody>
                    <a:bodyPr/>
                    <a:lstStyle/>
                    <a:p>
                      <a:r>
                        <a:rPr lang="en-US" sz="3200" dirty="0" smtClean="0">
                          <a:solidFill>
                            <a:srgbClr val="CC6600"/>
                          </a:solidFill>
                        </a:rPr>
                        <a:t>IS NULL,IS NOT</a:t>
                      </a:r>
                      <a:r>
                        <a:rPr lang="en-US" sz="3200" baseline="0" dirty="0" smtClean="0">
                          <a:solidFill>
                            <a:srgbClr val="CC6600"/>
                          </a:solidFill>
                        </a:rPr>
                        <a:t> NULL</a:t>
                      </a:r>
                      <a:endParaRPr lang="en-IN" sz="3200" dirty="0">
                        <a:solidFill>
                          <a:srgbClr val="CC6600"/>
                        </a:solidFill>
                      </a:endParaRPr>
                    </a:p>
                  </a:txBody>
                  <a:tcPr marL="91449" marR="91449" marT="45726" marB="45726"/>
                </a:tc>
              </a:tr>
            </a:tbl>
          </a:graphicData>
        </a:graphic>
      </p:graphicFrame>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755576" y="0"/>
            <a:ext cx="8388424" cy="1046440"/>
          </a:xfrm>
          <a:prstGeom prst="rect">
            <a:avLst/>
          </a:prstGeom>
          <a:solidFill>
            <a:schemeClr val="bg1"/>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dirty="0">
                <a:solidFill>
                  <a:srgbClr val="339933"/>
                </a:solidFill>
              </a:rPr>
              <a:t> </a:t>
            </a:r>
            <a:r>
              <a:rPr lang="en-US" altLang="en-US" sz="4400" dirty="0"/>
              <a:t>Pattern Matching(Like operator)</a:t>
            </a:r>
            <a:r>
              <a:rPr lang="en-US" altLang="en-US" dirty="0"/>
              <a:t>	</a:t>
            </a:r>
          </a:p>
        </p:txBody>
      </p:sp>
      <p:graphicFrame>
        <p:nvGraphicFramePr>
          <p:cNvPr id="20483" name="Group 3"/>
          <p:cNvGraphicFramePr>
            <a:graphicFrameLocks noGrp="1"/>
          </p:cNvGraphicFramePr>
          <p:nvPr>
            <p:ph/>
          </p:nvPr>
        </p:nvGraphicFramePr>
        <p:xfrm>
          <a:off x="533400" y="2027238"/>
          <a:ext cx="8229600" cy="3717997"/>
        </p:xfrm>
        <a:graphic>
          <a:graphicData uri="http://schemas.openxmlformats.org/drawingml/2006/table">
            <a:tbl>
              <a:tblPr/>
              <a:tblGrid>
                <a:gridCol w="2590800"/>
                <a:gridCol w="5638800"/>
              </a:tblGrid>
              <a:tr h="7159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Arial" pitchFamily="34" charset="0"/>
                        </a:rPr>
                        <a:t>COMMAND</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Arial" pitchFamily="34" charset="0"/>
                        </a:rPr>
                        <a:t>DESCRIPTION</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7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6600CC"/>
                          </a:solidFill>
                          <a:effectLst/>
                          <a:latin typeface="Arial" pitchFamily="34" charset="0"/>
                        </a:rPr>
                        <a:t> S%</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6600CC"/>
                          </a:solidFill>
                          <a:effectLst/>
                          <a:latin typeface="Arial" pitchFamily="34" charset="0"/>
                        </a:rPr>
                        <a:t>BEGIN WITH 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7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6600CC"/>
                          </a:solidFill>
                          <a:effectLst/>
                          <a:latin typeface="Arial" pitchFamily="34" charset="0"/>
                        </a:rPr>
                        <a:t>%S</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6600CC"/>
                          </a:solidFill>
                          <a:effectLst/>
                          <a:latin typeface="Arial" pitchFamily="34" charset="0"/>
                        </a:rPr>
                        <a:t>END WITH 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7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6600CC"/>
                          </a:solidFill>
                          <a:effectLst/>
                          <a:latin typeface="Arial" pitchFamily="34" charset="0"/>
                        </a:rPr>
                        <a:t>_S%</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6600CC"/>
                          </a:solidFill>
                          <a:effectLst/>
                          <a:latin typeface="Arial" pitchFamily="34" charset="0"/>
                        </a:rPr>
                        <a:t>SECOND LETTER STARTING WITH 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7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6600CC"/>
                          </a:solidFill>
                          <a:effectLst/>
                          <a:latin typeface="Arial" pitchFamily="34" charset="0"/>
                        </a:rPr>
                        <a:t>_____</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6600CC"/>
                          </a:solidFill>
                          <a:effectLst/>
                          <a:latin typeface="Arial" pitchFamily="34" charset="0"/>
                        </a:rPr>
                        <a:t>EXACTLY 5 LETTERS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899592" y="0"/>
            <a:ext cx="8244408" cy="717550"/>
          </a:xfrm>
          <a:prstGeom prst="rect">
            <a:avLst/>
          </a:prstGeom>
          <a:solidFill>
            <a:schemeClr val="bg1"/>
          </a:solidFill>
          <a:ln>
            <a:noFill/>
          </a:ln>
        </p:spPr>
        <p:txBody>
          <a:bodyPr lIns="92075" tIns="46038" rIns="92075" bIns="46038"/>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2" algn="ctr" eaLnBrk="1" hangingPunct="1"/>
            <a:r>
              <a:rPr lang="en-US" altLang="en-US" sz="4400" dirty="0"/>
              <a:t>Aggregate Functions</a:t>
            </a:r>
          </a:p>
        </p:txBody>
      </p:sp>
      <p:sp>
        <p:nvSpPr>
          <p:cNvPr id="17" name="TextBox 16"/>
          <p:cNvSpPr txBox="1"/>
          <p:nvPr/>
        </p:nvSpPr>
        <p:spPr>
          <a:xfrm>
            <a:off x="684039" y="947738"/>
            <a:ext cx="2663825" cy="3292475"/>
          </a:xfrm>
          <a:prstGeom prst="rect">
            <a:avLst/>
          </a:prstGeom>
          <a:noFill/>
          <a:ln>
            <a:solidFill>
              <a:srgbClr val="00B050"/>
            </a:solidFill>
          </a:ln>
        </p:spPr>
        <p:txBody>
          <a:bodyPr>
            <a:spAutoFit/>
          </a:bodyPr>
          <a:lstStyle/>
          <a:p>
            <a:pPr fontAlgn="auto">
              <a:spcBef>
                <a:spcPts val="0"/>
              </a:spcBef>
              <a:spcAft>
                <a:spcPts val="0"/>
              </a:spcAft>
              <a:defRPr/>
            </a:pPr>
            <a:r>
              <a:rPr lang="en-US" sz="3200" i="1" dirty="0">
                <a:solidFill>
                  <a:srgbClr val="FF0000"/>
                </a:solidFill>
                <a:cs typeface="+mn-cs"/>
              </a:rPr>
              <a:t>COUNT(*)</a:t>
            </a:r>
            <a:endParaRPr lang="en-US" sz="3200" i="1" dirty="0">
              <a:solidFill>
                <a:srgbClr val="FF0000"/>
              </a:solidFill>
              <a:latin typeface="+mn-lt"/>
              <a:cs typeface="+mn-cs"/>
            </a:endParaRPr>
          </a:p>
          <a:p>
            <a:pPr fontAlgn="auto">
              <a:spcBef>
                <a:spcPts val="0"/>
              </a:spcBef>
              <a:spcAft>
                <a:spcPts val="0"/>
              </a:spcAft>
              <a:buFont typeface="Arial" pitchFamily="34" charset="0"/>
              <a:buChar char="•"/>
              <a:defRPr/>
            </a:pPr>
            <a:endParaRPr lang="en-US" sz="1200" i="1" dirty="0">
              <a:solidFill>
                <a:srgbClr val="FF0000"/>
              </a:solidFill>
              <a:latin typeface="+mn-lt"/>
              <a:cs typeface="+mn-cs"/>
            </a:endParaRPr>
          </a:p>
          <a:p>
            <a:pPr fontAlgn="auto">
              <a:spcBef>
                <a:spcPts val="0"/>
              </a:spcBef>
              <a:spcAft>
                <a:spcPts val="0"/>
              </a:spcAft>
              <a:defRPr/>
            </a:pPr>
            <a:r>
              <a:rPr lang="en-US" sz="3200" i="1" dirty="0">
                <a:solidFill>
                  <a:srgbClr val="468E42"/>
                </a:solidFill>
                <a:cs typeface="+mn-cs"/>
              </a:rPr>
              <a:t>MIN</a:t>
            </a:r>
          </a:p>
          <a:p>
            <a:pPr fontAlgn="auto">
              <a:spcBef>
                <a:spcPts val="0"/>
              </a:spcBef>
              <a:spcAft>
                <a:spcPts val="0"/>
              </a:spcAft>
              <a:defRPr/>
            </a:pPr>
            <a:endParaRPr lang="en-US" sz="1200" i="1" dirty="0">
              <a:solidFill>
                <a:srgbClr val="468E42"/>
              </a:solidFill>
              <a:cs typeface="+mn-cs"/>
            </a:endParaRPr>
          </a:p>
          <a:p>
            <a:pPr fontAlgn="auto">
              <a:spcBef>
                <a:spcPts val="0"/>
              </a:spcBef>
              <a:spcAft>
                <a:spcPts val="0"/>
              </a:spcAft>
              <a:defRPr/>
            </a:pPr>
            <a:r>
              <a:rPr lang="en-US" sz="3200" i="1" dirty="0">
                <a:solidFill>
                  <a:srgbClr val="5319F5"/>
                </a:solidFill>
                <a:latin typeface="+mn-lt"/>
                <a:cs typeface="+mn-cs"/>
              </a:rPr>
              <a:t>MAX</a:t>
            </a:r>
          </a:p>
          <a:p>
            <a:pPr fontAlgn="auto">
              <a:spcBef>
                <a:spcPts val="0"/>
              </a:spcBef>
              <a:spcAft>
                <a:spcPts val="0"/>
              </a:spcAft>
              <a:buFont typeface="Arial" pitchFamily="34" charset="0"/>
              <a:buChar char="•"/>
              <a:defRPr/>
            </a:pPr>
            <a:endParaRPr lang="en-US" sz="1200" i="1" dirty="0">
              <a:solidFill>
                <a:srgbClr val="5319F5"/>
              </a:solidFill>
              <a:latin typeface="+mn-lt"/>
              <a:cs typeface="+mn-cs"/>
            </a:endParaRPr>
          </a:p>
          <a:p>
            <a:pPr fontAlgn="auto">
              <a:spcBef>
                <a:spcPts val="0"/>
              </a:spcBef>
              <a:spcAft>
                <a:spcPts val="0"/>
              </a:spcAft>
              <a:defRPr/>
            </a:pPr>
            <a:r>
              <a:rPr lang="en-US" sz="3200" i="1" dirty="0">
                <a:solidFill>
                  <a:schemeClr val="tx1">
                    <a:lumMod val="95000"/>
                    <a:lumOff val="5000"/>
                  </a:schemeClr>
                </a:solidFill>
                <a:cs typeface="+mn-cs"/>
              </a:rPr>
              <a:t>AVG</a:t>
            </a:r>
            <a:endParaRPr lang="en-US" sz="3200" i="1" dirty="0">
              <a:solidFill>
                <a:schemeClr val="tx1">
                  <a:lumMod val="95000"/>
                  <a:lumOff val="5000"/>
                </a:schemeClr>
              </a:solidFill>
              <a:latin typeface="+mn-lt"/>
              <a:cs typeface="+mn-cs"/>
            </a:endParaRPr>
          </a:p>
          <a:p>
            <a:pPr fontAlgn="auto">
              <a:spcBef>
                <a:spcPts val="0"/>
              </a:spcBef>
              <a:spcAft>
                <a:spcPts val="0"/>
              </a:spcAft>
              <a:buFont typeface="Arial" pitchFamily="34" charset="0"/>
              <a:buChar char="•"/>
              <a:defRPr/>
            </a:pPr>
            <a:endParaRPr lang="en-US" sz="1200" i="1" dirty="0">
              <a:solidFill>
                <a:schemeClr val="tx1">
                  <a:lumMod val="95000"/>
                  <a:lumOff val="5000"/>
                </a:schemeClr>
              </a:solidFill>
              <a:latin typeface="+mn-lt"/>
              <a:cs typeface="+mn-cs"/>
            </a:endParaRPr>
          </a:p>
          <a:p>
            <a:pPr fontAlgn="auto">
              <a:spcBef>
                <a:spcPts val="0"/>
              </a:spcBef>
              <a:spcAft>
                <a:spcPts val="0"/>
              </a:spcAft>
              <a:defRPr/>
            </a:pPr>
            <a:r>
              <a:rPr lang="en-US" sz="3200" i="1" dirty="0">
                <a:solidFill>
                  <a:srgbClr val="CC0066"/>
                </a:solidFill>
                <a:cs typeface="+mn-cs"/>
              </a:rPr>
              <a:t>SUM</a:t>
            </a:r>
            <a:endParaRPr lang="en-US" sz="3200" i="1" dirty="0">
              <a:solidFill>
                <a:srgbClr val="9933FF"/>
              </a:solidFill>
              <a:latin typeface="+mn-lt"/>
              <a:cs typeface="+mn-cs"/>
            </a:endParaRPr>
          </a:p>
        </p:txBody>
      </p:sp>
      <p:sp>
        <p:nvSpPr>
          <p:cNvPr id="18" name="Right Brace 17"/>
          <p:cNvSpPr/>
          <p:nvPr/>
        </p:nvSpPr>
        <p:spPr>
          <a:xfrm>
            <a:off x="3276600" y="1125538"/>
            <a:ext cx="142875" cy="1655762"/>
          </a:xfrm>
          <a:prstGeom prst="rightBrace">
            <a:avLst/>
          </a:prstGeom>
          <a:ln>
            <a:solidFill>
              <a:srgbClr val="00FF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sp>
        <p:nvSpPr>
          <p:cNvPr id="19" name="Right Brace 18"/>
          <p:cNvSpPr/>
          <p:nvPr/>
        </p:nvSpPr>
        <p:spPr>
          <a:xfrm>
            <a:off x="3492500" y="2997200"/>
            <a:ext cx="142875" cy="1223963"/>
          </a:xfrm>
          <a:prstGeom prst="rightBrace">
            <a:avLst/>
          </a:prstGeom>
          <a:ln>
            <a:solidFill>
              <a:srgbClr val="00FF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sp>
        <p:nvSpPr>
          <p:cNvPr id="21" name="Cloud 20"/>
          <p:cNvSpPr/>
          <p:nvPr/>
        </p:nvSpPr>
        <p:spPr>
          <a:xfrm>
            <a:off x="3995738" y="930275"/>
            <a:ext cx="3776662" cy="1562100"/>
          </a:xfrm>
          <a:prstGeom prst="cloud">
            <a:avLst/>
          </a:prstGeom>
          <a:solidFill>
            <a:srgbClr val="FF00FF"/>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DATE</a:t>
            </a:r>
          </a:p>
          <a:p>
            <a:pPr algn="ctr">
              <a:defRPr/>
            </a:pPr>
            <a:r>
              <a:rPr lang="en-US" sz="2800" dirty="0"/>
              <a:t>CHARACTER</a:t>
            </a:r>
          </a:p>
          <a:p>
            <a:pPr algn="ctr">
              <a:defRPr/>
            </a:pPr>
            <a:r>
              <a:rPr lang="en-US" sz="2800" dirty="0"/>
              <a:t>NUMERIC</a:t>
            </a:r>
          </a:p>
        </p:txBody>
      </p:sp>
      <p:sp>
        <p:nvSpPr>
          <p:cNvPr id="22" name="Cloud 21"/>
          <p:cNvSpPr/>
          <p:nvPr/>
        </p:nvSpPr>
        <p:spPr>
          <a:xfrm>
            <a:off x="4148138" y="2730500"/>
            <a:ext cx="3395662" cy="1058863"/>
          </a:xfrm>
          <a:prstGeom prst="cloud">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t>NUMERIC</a:t>
            </a:r>
          </a:p>
        </p:txBody>
      </p:sp>
      <p:sp>
        <p:nvSpPr>
          <p:cNvPr id="23" name="TextBox 22"/>
          <p:cNvSpPr txBox="1"/>
          <p:nvPr/>
        </p:nvSpPr>
        <p:spPr>
          <a:xfrm>
            <a:off x="684039" y="4672013"/>
            <a:ext cx="2303636" cy="1077912"/>
          </a:xfrm>
          <a:prstGeom prst="rect">
            <a:avLst/>
          </a:prstGeom>
          <a:noFill/>
          <a:ln>
            <a:solidFill>
              <a:srgbClr val="00B050"/>
            </a:solidFill>
          </a:ln>
        </p:spPr>
        <p:txBody>
          <a:bodyPr wrap="square">
            <a:spAutoFit/>
          </a:bodyPr>
          <a:lstStyle/>
          <a:p>
            <a:pPr fontAlgn="auto">
              <a:spcBef>
                <a:spcPts val="0"/>
              </a:spcBef>
              <a:spcAft>
                <a:spcPts val="0"/>
              </a:spcAft>
              <a:defRPr/>
            </a:pPr>
            <a:r>
              <a:rPr lang="en-US" sz="3200" i="1" dirty="0">
                <a:solidFill>
                  <a:srgbClr val="CC6600"/>
                </a:solidFill>
                <a:cs typeface="+mn-cs"/>
              </a:rPr>
              <a:t>GROUP BY</a:t>
            </a:r>
          </a:p>
          <a:p>
            <a:pPr fontAlgn="auto">
              <a:spcBef>
                <a:spcPts val="0"/>
              </a:spcBef>
              <a:spcAft>
                <a:spcPts val="0"/>
              </a:spcAft>
              <a:defRPr/>
            </a:pPr>
            <a:r>
              <a:rPr lang="en-US" sz="3200" i="1" dirty="0">
                <a:solidFill>
                  <a:srgbClr val="660033"/>
                </a:solidFill>
                <a:latin typeface="+mn-lt"/>
                <a:cs typeface="+mn-cs"/>
              </a:rPr>
              <a:t>HAVING</a:t>
            </a:r>
          </a:p>
        </p:txBody>
      </p:sp>
      <p:sp>
        <p:nvSpPr>
          <p:cNvPr id="24" name="Right Arrow 23"/>
          <p:cNvSpPr/>
          <p:nvPr/>
        </p:nvSpPr>
        <p:spPr>
          <a:xfrm>
            <a:off x="3132138" y="4941888"/>
            <a:ext cx="1079500" cy="71437"/>
          </a:xfrm>
          <a:prstGeom prst="right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370" name="TextBox 24"/>
          <p:cNvSpPr txBox="1">
            <a:spLocks noChangeArrowheads="1"/>
          </p:cNvSpPr>
          <p:nvPr/>
        </p:nvSpPr>
        <p:spPr bwMode="auto">
          <a:xfrm>
            <a:off x="4500563" y="4724400"/>
            <a:ext cx="2663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TO GROUP RESULTS</a:t>
            </a:r>
            <a:endParaRPr lang="en-IN" altLang="en-US"/>
          </a:p>
        </p:txBody>
      </p:sp>
      <p:sp>
        <p:nvSpPr>
          <p:cNvPr id="15371" name="TextBox 26"/>
          <p:cNvSpPr txBox="1">
            <a:spLocks noChangeArrowheads="1"/>
          </p:cNvSpPr>
          <p:nvPr/>
        </p:nvSpPr>
        <p:spPr bwMode="auto">
          <a:xfrm>
            <a:off x="4572000" y="5291138"/>
            <a:ext cx="26638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TO RESTRICT GROUPS</a:t>
            </a:r>
            <a:endParaRPr lang="en-IN" altLang="en-US"/>
          </a:p>
        </p:txBody>
      </p:sp>
      <p:sp>
        <p:nvSpPr>
          <p:cNvPr id="28" name="Right Arrow 27"/>
          <p:cNvSpPr/>
          <p:nvPr/>
        </p:nvSpPr>
        <p:spPr>
          <a:xfrm>
            <a:off x="3203575" y="5516563"/>
            <a:ext cx="1081088" cy="73025"/>
          </a:xfrm>
          <a:prstGeom prst="right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971550"/>
            <a:ext cx="8458200" cy="582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en-US" altLang="en-US" sz="1600" dirty="0"/>
          </a:p>
          <a:p>
            <a:pPr lvl="2" algn="just">
              <a:buFont typeface="Symbol" panose="05050102010706020507" pitchFamily="18" charset="2"/>
              <a:buNone/>
            </a:pPr>
            <a:r>
              <a:rPr lang="en-US" altLang="en-US" sz="2000" dirty="0"/>
              <a:t>The aggregate functions produce a single value for an entire </a:t>
            </a:r>
          </a:p>
          <a:p>
            <a:pPr lvl="2" algn="just">
              <a:buFont typeface="Symbol" panose="05050102010706020507" pitchFamily="18" charset="2"/>
              <a:buNone/>
            </a:pPr>
            <a:r>
              <a:rPr lang="en-US" altLang="en-US" sz="2000" dirty="0"/>
              <a:t>group or table</a:t>
            </a:r>
          </a:p>
          <a:p>
            <a:pPr lvl="2" algn="just"/>
            <a:endParaRPr lang="en-US" altLang="en-US" sz="2000" dirty="0">
              <a:solidFill>
                <a:srgbClr val="FF0066"/>
              </a:solidFill>
            </a:endParaRPr>
          </a:p>
          <a:p>
            <a:pPr lvl="2" algn="just">
              <a:buFont typeface="Symbol" panose="05050102010706020507" pitchFamily="18" charset="2"/>
              <a:buChar char="·"/>
            </a:pPr>
            <a:r>
              <a:rPr lang="en-US" altLang="en-US" sz="2000" dirty="0">
                <a:solidFill>
                  <a:srgbClr val="FF0066"/>
                </a:solidFill>
              </a:rPr>
              <a:t>   COUNT	determines the number of rows or non NULL </a:t>
            </a:r>
          </a:p>
          <a:p>
            <a:pPr lvl="2" algn="just">
              <a:buFont typeface="Symbol" panose="05050102010706020507" pitchFamily="18" charset="2"/>
              <a:buNone/>
            </a:pPr>
            <a:r>
              <a:rPr lang="en-US" altLang="en-US" sz="2000" dirty="0">
                <a:solidFill>
                  <a:srgbClr val="FF0066"/>
                </a:solidFill>
              </a:rPr>
              <a:t>    column values</a:t>
            </a:r>
          </a:p>
          <a:p>
            <a:pPr lvl="3" algn="just"/>
            <a:endParaRPr lang="en-US" altLang="en-US" sz="2000" dirty="0">
              <a:solidFill>
                <a:srgbClr val="0033CC"/>
              </a:solidFill>
            </a:endParaRPr>
          </a:p>
          <a:p>
            <a:pPr lvl="2" algn="just">
              <a:buFont typeface="Symbol" panose="05050102010706020507" pitchFamily="18" charset="2"/>
              <a:buChar char="·"/>
            </a:pPr>
            <a:r>
              <a:rPr lang="en-US" altLang="en-US" sz="2000" dirty="0">
                <a:solidFill>
                  <a:srgbClr val="0033CC"/>
                </a:solidFill>
              </a:rPr>
              <a:t>   SUM	 determines the sum of all selected columns</a:t>
            </a:r>
          </a:p>
          <a:p>
            <a:pPr lvl="3" algn="just"/>
            <a:endParaRPr lang="en-US" altLang="en-US" sz="2000" dirty="0">
              <a:solidFill>
                <a:srgbClr val="0033CC"/>
              </a:solidFill>
            </a:endParaRPr>
          </a:p>
          <a:p>
            <a:pPr lvl="2" algn="just">
              <a:buFont typeface="Symbol" panose="05050102010706020507" pitchFamily="18" charset="2"/>
              <a:buChar char="·"/>
            </a:pPr>
            <a:r>
              <a:rPr lang="en-US" altLang="en-US" sz="2000" dirty="0">
                <a:solidFill>
                  <a:srgbClr val="800000"/>
                </a:solidFill>
              </a:rPr>
              <a:t>   MAX	: determines the largest of all selected values of a </a:t>
            </a:r>
          </a:p>
          <a:p>
            <a:pPr lvl="2" algn="just">
              <a:buFont typeface="Symbol" panose="05050102010706020507" pitchFamily="18" charset="2"/>
              <a:buNone/>
            </a:pPr>
            <a:r>
              <a:rPr lang="en-US" altLang="en-US" sz="2000" dirty="0">
                <a:solidFill>
                  <a:srgbClr val="800000"/>
                </a:solidFill>
              </a:rPr>
              <a:t>    column</a:t>
            </a:r>
          </a:p>
          <a:p>
            <a:pPr lvl="3" algn="just"/>
            <a:endParaRPr lang="en-US" altLang="en-US" sz="2000" dirty="0">
              <a:solidFill>
                <a:srgbClr val="FF5050"/>
              </a:solidFill>
            </a:endParaRPr>
          </a:p>
          <a:p>
            <a:pPr lvl="2" algn="just">
              <a:buFont typeface="Symbol" panose="05050102010706020507" pitchFamily="18" charset="2"/>
              <a:buChar char="·"/>
            </a:pPr>
            <a:r>
              <a:rPr lang="en-US" altLang="en-US" sz="2000" dirty="0">
                <a:solidFill>
                  <a:srgbClr val="FF5050"/>
                </a:solidFill>
              </a:rPr>
              <a:t>   MIN	: determines the smallest of all selected values of a </a:t>
            </a:r>
          </a:p>
          <a:p>
            <a:pPr lvl="2" algn="just">
              <a:buFont typeface="Symbol" panose="05050102010706020507" pitchFamily="18" charset="2"/>
              <a:buNone/>
            </a:pPr>
            <a:r>
              <a:rPr lang="en-US" altLang="en-US" sz="2000" dirty="0">
                <a:solidFill>
                  <a:srgbClr val="FF5050"/>
                </a:solidFill>
              </a:rPr>
              <a:t>    column</a:t>
            </a:r>
          </a:p>
          <a:p>
            <a:pPr lvl="3" algn="just"/>
            <a:endParaRPr lang="en-US" altLang="en-US" sz="2000" dirty="0">
              <a:solidFill>
                <a:srgbClr val="008000"/>
              </a:solidFill>
            </a:endParaRPr>
          </a:p>
          <a:p>
            <a:pPr lvl="2" algn="just">
              <a:buFont typeface="Symbol" panose="05050102010706020507" pitchFamily="18" charset="2"/>
              <a:buChar char="·"/>
            </a:pPr>
            <a:r>
              <a:rPr lang="en-US" altLang="en-US" sz="2000" dirty="0">
                <a:solidFill>
                  <a:srgbClr val="008000"/>
                </a:solidFill>
              </a:rPr>
              <a:t>   AVG	: determines the average of all selected values of a </a:t>
            </a:r>
          </a:p>
          <a:p>
            <a:pPr lvl="2" algn="just">
              <a:buFont typeface="Symbol" panose="05050102010706020507" pitchFamily="18" charset="2"/>
              <a:buNone/>
            </a:pPr>
            <a:r>
              <a:rPr lang="en-US" altLang="en-US" sz="2000" dirty="0">
                <a:solidFill>
                  <a:srgbClr val="008000"/>
                </a:solidFill>
              </a:rPr>
              <a:t>    column</a:t>
            </a:r>
          </a:p>
          <a:p>
            <a:pPr lvl="3" algn="just"/>
            <a:endParaRPr lang="en-US" altLang="en-US" sz="2000" dirty="0"/>
          </a:p>
          <a:p>
            <a:pPr lvl="2" algn="just">
              <a:buFont typeface="Symbol" panose="05050102010706020507" pitchFamily="18" charset="2"/>
              <a:buChar char="·"/>
            </a:pPr>
            <a:r>
              <a:rPr lang="en-US" altLang="en-US" sz="2000" dirty="0"/>
              <a:t>   In all the above functions, NULLs are ignored</a:t>
            </a:r>
            <a:endParaRPr lang="en-US" altLang="en-US" sz="2000" dirty="0">
              <a:latin typeface="Times New Roman" panose="02020603050405020304" pitchFamily="18" charset="0"/>
            </a:endParaRPr>
          </a:p>
        </p:txBody>
      </p:sp>
      <p:sp>
        <p:nvSpPr>
          <p:cNvPr id="16387" name="Text Box 3"/>
          <p:cNvSpPr txBox="1">
            <a:spLocks noChangeArrowheads="1"/>
          </p:cNvSpPr>
          <p:nvPr/>
        </p:nvSpPr>
        <p:spPr bwMode="auto">
          <a:xfrm>
            <a:off x="899592" y="0"/>
            <a:ext cx="8244408" cy="717550"/>
          </a:xfrm>
          <a:prstGeom prst="rect">
            <a:avLst/>
          </a:prstGeom>
          <a:solidFill>
            <a:schemeClr val="bg1"/>
          </a:solidFill>
          <a:ln>
            <a:noFill/>
          </a:ln>
        </p:spPr>
        <p:txBody>
          <a:bodyPr lIns="92075" tIns="46038" rIns="92075" bIns="46038"/>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2" algn="ctr" eaLnBrk="1" hangingPunct="1"/>
            <a:r>
              <a:rPr lang="en-US" altLang="en-US" sz="4400" dirty="0"/>
              <a:t>Aggregate Functions</a:t>
            </a:r>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90500" y="1352550"/>
            <a:ext cx="8458200" cy="5602288"/>
          </a:xfrm>
          <a:prstGeom prst="rect">
            <a:avLst/>
          </a:prstGeom>
          <a:noFill/>
          <a:ln w="9525">
            <a:noFill/>
            <a:miter lim="800000"/>
            <a:headEnd/>
            <a:tailEnd/>
          </a:ln>
        </p:spPr>
        <p:txBody>
          <a:bodyPr>
            <a:spAutoFit/>
          </a:bodyPr>
          <a:lstStyle/>
          <a:p>
            <a:pPr algn="just" eaLnBrk="0" hangingPunct="0">
              <a:defRPr/>
            </a:pPr>
            <a:endParaRPr lang="en-US" sz="1400" dirty="0">
              <a:cs typeface="+mn-cs"/>
            </a:endParaRPr>
          </a:p>
          <a:p>
            <a:pPr lvl="2" algn="just" eaLnBrk="0" hangingPunct="0">
              <a:buFont typeface="Symbol" pitchFamily="18" charset="2"/>
              <a:buChar char="·"/>
              <a:defRPr/>
            </a:pPr>
            <a:r>
              <a:rPr lang="en-US" sz="2000" dirty="0">
                <a:solidFill>
                  <a:srgbClr val="FF0066"/>
                </a:solidFill>
                <a:cs typeface="+mn-cs"/>
              </a:rPr>
              <a:t> </a:t>
            </a:r>
            <a:r>
              <a:rPr lang="en-US" sz="2000" dirty="0">
                <a:cs typeface="+mn-cs"/>
              </a:rPr>
              <a:t>  </a:t>
            </a:r>
            <a:r>
              <a:rPr lang="en-US" sz="2000" dirty="0">
                <a:solidFill>
                  <a:srgbClr val="FF6600"/>
                </a:solidFill>
                <a:cs typeface="+mn-cs"/>
              </a:rPr>
              <a:t>The GROUP BY clause is used to divide the rows in a table </a:t>
            </a:r>
          </a:p>
          <a:p>
            <a:pPr lvl="2" algn="just" eaLnBrk="0" hangingPunct="0">
              <a:buFont typeface="Symbol" pitchFamily="18" charset="2"/>
              <a:buNone/>
              <a:defRPr/>
            </a:pPr>
            <a:r>
              <a:rPr lang="en-US" sz="2000" dirty="0">
                <a:solidFill>
                  <a:srgbClr val="FF6600"/>
                </a:solidFill>
                <a:cs typeface="+mn-cs"/>
              </a:rPr>
              <a:t>    into smaller groups</a:t>
            </a:r>
          </a:p>
          <a:p>
            <a:pPr lvl="3" algn="just" eaLnBrk="0" hangingPunct="0">
              <a:defRPr/>
            </a:pPr>
            <a:endParaRPr lang="en-US" sz="1400" dirty="0">
              <a:solidFill>
                <a:srgbClr val="FF6600"/>
              </a:solidFill>
              <a:cs typeface="+mn-cs"/>
            </a:endParaRPr>
          </a:p>
          <a:p>
            <a:pPr lvl="2" algn="just" eaLnBrk="0" hangingPunct="0">
              <a:buFont typeface="Symbol" pitchFamily="18" charset="2"/>
              <a:buChar char="·"/>
              <a:defRPr/>
            </a:pPr>
            <a:r>
              <a:rPr lang="en-US" sz="2000" dirty="0">
                <a:solidFill>
                  <a:schemeClr val="accent2"/>
                </a:solidFill>
                <a:cs typeface="+mn-cs"/>
              </a:rPr>
              <a:t> </a:t>
            </a:r>
            <a:r>
              <a:rPr lang="en-US" sz="2000" dirty="0">
                <a:cs typeface="+mn-cs"/>
              </a:rPr>
              <a:t>  </a:t>
            </a:r>
            <a:r>
              <a:rPr lang="en-US" sz="2000" dirty="0">
                <a:solidFill>
                  <a:schemeClr val="accent2"/>
                </a:solidFill>
                <a:cs typeface="+mn-cs"/>
              </a:rPr>
              <a:t>The GROUP BY clause is used with SELECT clause</a:t>
            </a:r>
          </a:p>
          <a:p>
            <a:pPr lvl="2" algn="just" eaLnBrk="0" hangingPunct="0">
              <a:defRPr/>
            </a:pPr>
            <a:endParaRPr lang="en-US" sz="1400" dirty="0">
              <a:solidFill>
                <a:schemeClr val="accent2"/>
              </a:solidFill>
              <a:cs typeface="+mn-cs"/>
            </a:endParaRPr>
          </a:p>
          <a:p>
            <a:pPr lvl="2" algn="just" eaLnBrk="0" hangingPunct="0">
              <a:buFont typeface="Symbol" pitchFamily="18" charset="2"/>
              <a:buChar char="·"/>
              <a:defRPr/>
            </a:pPr>
            <a:r>
              <a:rPr lang="en-US" sz="2000" dirty="0">
                <a:cs typeface="+mn-cs"/>
              </a:rPr>
              <a:t>   </a:t>
            </a:r>
            <a:r>
              <a:rPr lang="en-US" sz="2000" dirty="0">
                <a:solidFill>
                  <a:srgbClr val="666633"/>
                </a:solidFill>
                <a:cs typeface="+mn-cs"/>
              </a:rPr>
              <a:t>SQL groups the result after it retrieves the rows from a table</a:t>
            </a:r>
          </a:p>
          <a:p>
            <a:pPr lvl="2" algn="just" eaLnBrk="0" hangingPunct="0">
              <a:defRPr/>
            </a:pPr>
            <a:endParaRPr lang="en-US" sz="1400" dirty="0">
              <a:solidFill>
                <a:srgbClr val="666633"/>
              </a:solidFill>
              <a:cs typeface="+mn-cs"/>
            </a:endParaRPr>
          </a:p>
          <a:p>
            <a:pPr lvl="2" algn="just" eaLnBrk="0" hangingPunct="0">
              <a:buFont typeface="Symbol" pitchFamily="18" charset="2"/>
              <a:buChar char="·"/>
              <a:defRPr/>
            </a:pPr>
            <a:r>
              <a:rPr lang="en-US" sz="2000" dirty="0">
                <a:solidFill>
                  <a:schemeClr val="accent1">
                    <a:lumMod val="75000"/>
                  </a:schemeClr>
                </a:solidFill>
                <a:cs typeface="+mn-cs"/>
              </a:rPr>
              <a:t> </a:t>
            </a:r>
            <a:r>
              <a:rPr lang="en-US" sz="2000" dirty="0">
                <a:cs typeface="+mn-cs"/>
              </a:rPr>
              <a:t>  </a:t>
            </a:r>
            <a:r>
              <a:rPr lang="en-US" sz="2000" dirty="0">
                <a:solidFill>
                  <a:schemeClr val="hlink"/>
                </a:solidFill>
                <a:cs typeface="+mn-cs"/>
              </a:rPr>
              <a:t>Conditional retrieval of rows from a grouped result is possible </a:t>
            </a:r>
          </a:p>
          <a:p>
            <a:pPr lvl="2" algn="just" eaLnBrk="0" hangingPunct="0">
              <a:buFont typeface="Symbol" pitchFamily="18" charset="2"/>
              <a:buNone/>
              <a:defRPr/>
            </a:pPr>
            <a:r>
              <a:rPr lang="en-US" sz="2000" dirty="0">
                <a:solidFill>
                  <a:schemeClr val="hlink"/>
                </a:solidFill>
                <a:cs typeface="+mn-cs"/>
              </a:rPr>
              <a:t>    with the HAVING clause</a:t>
            </a:r>
          </a:p>
          <a:p>
            <a:pPr lvl="2" algn="just" eaLnBrk="0" hangingPunct="0">
              <a:defRPr/>
            </a:pPr>
            <a:endParaRPr lang="en-US" sz="1400" dirty="0">
              <a:solidFill>
                <a:schemeClr val="hlink"/>
              </a:solidFill>
              <a:cs typeface="+mn-cs"/>
            </a:endParaRPr>
          </a:p>
          <a:p>
            <a:pPr lvl="2" algn="just" eaLnBrk="0" hangingPunct="0">
              <a:buFont typeface="Symbol" pitchFamily="18" charset="2"/>
              <a:buChar char="·"/>
              <a:defRPr/>
            </a:pPr>
            <a:r>
              <a:rPr lang="en-US" sz="2000" dirty="0">
                <a:solidFill>
                  <a:srgbClr val="FF33CC"/>
                </a:solidFill>
                <a:cs typeface="+mn-cs"/>
              </a:rPr>
              <a:t> </a:t>
            </a:r>
            <a:r>
              <a:rPr lang="en-US" sz="2000" dirty="0">
                <a:cs typeface="+mn-cs"/>
              </a:rPr>
              <a:t>  </a:t>
            </a:r>
            <a:r>
              <a:rPr lang="en-US" sz="2000" dirty="0">
                <a:solidFill>
                  <a:srgbClr val="CC00CC"/>
                </a:solidFill>
                <a:cs typeface="+mn-cs"/>
              </a:rPr>
              <a:t>The syntax for GROUP BY clause is </a:t>
            </a:r>
          </a:p>
          <a:p>
            <a:pPr lvl="3" algn="just" eaLnBrk="0" hangingPunct="0">
              <a:defRPr/>
            </a:pPr>
            <a:endParaRPr lang="en-US" sz="1400" dirty="0">
              <a:solidFill>
                <a:srgbClr val="CC00CC"/>
              </a:solidFill>
              <a:cs typeface="+mn-cs"/>
            </a:endParaRPr>
          </a:p>
          <a:p>
            <a:pPr lvl="2" algn="just" eaLnBrk="0" hangingPunct="0">
              <a:defRPr/>
            </a:pPr>
            <a:r>
              <a:rPr lang="en-US" sz="2000" dirty="0">
                <a:solidFill>
                  <a:srgbClr val="CC00CC"/>
                </a:solidFill>
                <a:cs typeface="+mn-cs"/>
              </a:rPr>
              <a:t>	SELECT[DISTINCT] &lt;column list&gt; | &lt;</a:t>
            </a:r>
            <a:r>
              <a:rPr lang="en-US" sz="2000" dirty="0" err="1">
                <a:solidFill>
                  <a:srgbClr val="CC00CC"/>
                </a:solidFill>
                <a:cs typeface="+mn-cs"/>
              </a:rPr>
              <a:t>expr</a:t>
            </a:r>
            <a:r>
              <a:rPr lang="en-US" sz="2000" dirty="0">
                <a:solidFill>
                  <a:srgbClr val="CC00CC"/>
                </a:solidFill>
                <a:cs typeface="+mn-cs"/>
              </a:rPr>
              <a:t>&gt;</a:t>
            </a:r>
          </a:p>
          <a:p>
            <a:pPr lvl="2" algn="just" eaLnBrk="0" hangingPunct="0">
              <a:defRPr/>
            </a:pPr>
            <a:r>
              <a:rPr lang="en-US" sz="2000" dirty="0">
                <a:solidFill>
                  <a:srgbClr val="CC00CC"/>
                </a:solidFill>
                <a:cs typeface="+mn-cs"/>
              </a:rPr>
              <a:t>	FROM &lt;table&gt;[,&lt;table&gt;] [WHERE condition]</a:t>
            </a:r>
          </a:p>
          <a:p>
            <a:pPr lvl="2" algn="just" eaLnBrk="0" hangingPunct="0">
              <a:defRPr/>
            </a:pPr>
            <a:r>
              <a:rPr lang="en-US" sz="2000" dirty="0">
                <a:solidFill>
                  <a:srgbClr val="CC00CC"/>
                </a:solidFill>
                <a:cs typeface="+mn-cs"/>
              </a:rPr>
              <a:t>	GROUP BY &lt;</a:t>
            </a:r>
            <a:r>
              <a:rPr lang="en-US" sz="2000" dirty="0" err="1">
                <a:solidFill>
                  <a:srgbClr val="CC00CC"/>
                </a:solidFill>
                <a:cs typeface="+mn-cs"/>
              </a:rPr>
              <a:t>col</a:t>
            </a:r>
            <a:r>
              <a:rPr lang="en-US" sz="2000" dirty="0">
                <a:solidFill>
                  <a:srgbClr val="CC00CC"/>
                </a:solidFill>
                <a:cs typeface="+mn-cs"/>
              </a:rPr>
              <a:t> | </a:t>
            </a:r>
            <a:r>
              <a:rPr lang="en-US" sz="2000" dirty="0" err="1">
                <a:solidFill>
                  <a:srgbClr val="CC00CC"/>
                </a:solidFill>
                <a:cs typeface="+mn-cs"/>
              </a:rPr>
              <a:t>expr</a:t>
            </a:r>
            <a:r>
              <a:rPr lang="en-US" sz="2000" dirty="0">
                <a:solidFill>
                  <a:srgbClr val="CC00CC"/>
                </a:solidFill>
                <a:cs typeface="+mn-cs"/>
              </a:rPr>
              <a:t>&gt;</a:t>
            </a:r>
          </a:p>
          <a:p>
            <a:pPr lvl="2" algn="just" eaLnBrk="0" hangingPunct="0">
              <a:defRPr/>
            </a:pPr>
            <a:r>
              <a:rPr lang="en-US" sz="2000" dirty="0">
                <a:solidFill>
                  <a:srgbClr val="CC00CC"/>
                </a:solidFill>
                <a:cs typeface="+mn-cs"/>
              </a:rPr>
              <a:t>	[HAVING  &lt;</a:t>
            </a:r>
            <a:r>
              <a:rPr lang="en-US" sz="2000" dirty="0" err="1">
                <a:solidFill>
                  <a:srgbClr val="CC00CC"/>
                </a:solidFill>
                <a:cs typeface="+mn-cs"/>
              </a:rPr>
              <a:t>cond</a:t>
            </a:r>
            <a:r>
              <a:rPr lang="en-US" sz="2000" dirty="0">
                <a:solidFill>
                  <a:srgbClr val="CC00CC"/>
                </a:solidFill>
                <a:cs typeface="+mn-cs"/>
              </a:rPr>
              <a:t>&gt;]</a:t>
            </a:r>
          </a:p>
          <a:p>
            <a:pPr lvl="2" algn="just" eaLnBrk="0" hangingPunct="0">
              <a:defRPr/>
            </a:pPr>
            <a:endParaRPr lang="en-US" sz="1400" dirty="0">
              <a:solidFill>
                <a:srgbClr val="CC00CC"/>
              </a:solidFill>
              <a:cs typeface="+mn-cs"/>
            </a:endParaRPr>
          </a:p>
          <a:p>
            <a:pPr lvl="2" algn="just" eaLnBrk="0" hangingPunct="0">
              <a:buFont typeface="Symbol" pitchFamily="18" charset="2"/>
              <a:buChar char="·"/>
              <a:defRPr/>
            </a:pPr>
            <a:r>
              <a:rPr lang="en-US" sz="2000" dirty="0">
                <a:solidFill>
                  <a:srgbClr val="00B0F0"/>
                </a:solidFill>
                <a:cs typeface="+mn-cs"/>
              </a:rPr>
              <a:t>  </a:t>
            </a:r>
            <a:r>
              <a:rPr lang="en-US" sz="2000" dirty="0">
                <a:cs typeface="+mn-cs"/>
              </a:rPr>
              <a:t> </a:t>
            </a:r>
            <a:r>
              <a:rPr lang="en-US" sz="2000" dirty="0">
                <a:solidFill>
                  <a:srgbClr val="0066FF"/>
                </a:solidFill>
                <a:cs typeface="+mn-cs"/>
              </a:rPr>
              <a:t>ORDER BY clause can be used to order the final result </a:t>
            </a:r>
          </a:p>
          <a:p>
            <a:pPr algn="just" eaLnBrk="0" hangingPunct="0">
              <a:defRPr/>
            </a:pPr>
            <a:endParaRPr lang="en-US" sz="2000" dirty="0">
              <a:solidFill>
                <a:srgbClr val="0066FF"/>
              </a:solidFill>
              <a:latin typeface="Times New Roman" pitchFamily="18" charset="0"/>
              <a:cs typeface="+mn-cs"/>
            </a:endParaRPr>
          </a:p>
        </p:txBody>
      </p:sp>
      <p:sp>
        <p:nvSpPr>
          <p:cNvPr id="17411" name="Rectangle 3"/>
          <p:cNvSpPr>
            <a:spLocks noChangeArrowheads="1"/>
          </p:cNvSpPr>
          <p:nvPr/>
        </p:nvSpPr>
        <p:spPr bwMode="auto">
          <a:xfrm>
            <a:off x="899592" y="0"/>
            <a:ext cx="8244408" cy="944563"/>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400" dirty="0"/>
              <a:t>Group by and Having Clause</a:t>
            </a: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 y="1390650"/>
            <a:ext cx="83820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algn="just">
              <a:buFont typeface="Symbol" panose="05050102010706020507" pitchFamily="18" charset="2"/>
              <a:buNone/>
            </a:pPr>
            <a:endParaRPr lang="en-US" altLang="en-US" sz="2400" b="1" dirty="0"/>
          </a:p>
          <a:p>
            <a:pPr algn="just"/>
            <a:endParaRPr lang="en-US" altLang="en-US" sz="2000" dirty="0"/>
          </a:p>
          <a:p>
            <a:pPr lvl="2" algn="just">
              <a:buFont typeface="Symbol" panose="05050102010706020507" pitchFamily="18" charset="2"/>
              <a:buChar char="·"/>
            </a:pPr>
            <a:r>
              <a:rPr lang="en-US" altLang="en-US" sz="2000" dirty="0">
                <a:solidFill>
                  <a:schemeClr val="accent2"/>
                </a:solidFill>
              </a:rPr>
              <a:t>   </a:t>
            </a:r>
            <a:r>
              <a:rPr lang="en-US" altLang="en-US" sz="2000" dirty="0">
                <a:solidFill>
                  <a:srgbClr val="9900CC"/>
                </a:solidFill>
              </a:rPr>
              <a:t>It chooses rows based on the </a:t>
            </a:r>
            <a:r>
              <a:rPr lang="en-US" altLang="en-US" sz="2000" b="1" dirty="0">
                <a:solidFill>
                  <a:srgbClr val="9900CC"/>
                </a:solidFill>
              </a:rPr>
              <a:t>where </a:t>
            </a:r>
            <a:r>
              <a:rPr lang="en-US" altLang="en-US" sz="2000" dirty="0">
                <a:solidFill>
                  <a:srgbClr val="9900CC"/>
                </a:solidFill>
              </a:rPr>
              <a:t>clause</a:t>
            </a:r>
          </a:p>
          <a:p>
            <a:pPr algn="just"/>
            <a:endParaRPr lang="en-US" altLang="en-US" sz="2000" dirty="0">
              <a:solidFill>
                <a:srgbClr val="9900CC"/>
              </a:solidFill>
            </a:endParaRPr>
          </a:p>
          <a:p>
            <a:pPr lvl="2" algn="just">
              <a:buFont typeface="Symbol" panose="05050102010706020507" pitchFamily="18" charset="2"/>
              <a:buChar char="·"/>
            </a:pPr>
            <a:r>
              <a:rPr lang="en-US" altLang="en-US" sz="2000" dirty="0">
                <a:solidFill>
                  <a:srgbClr val="9900CC"/>
                </a:solidFill>
              </a:rPr>
              <a:t>   It groups those rows together based on the </a:t>
            </a:r>
            <a:r>
              <a:rPr lang="en-US" altLang="en-US" sz="2000" b="1" dirty="0">
                <a:solidFill>
                  <a:srgbClr val="9900CC"/>
                </a:solidFill>
              </a:rPr>
              <a:t>group by</a:t>
            </a:r>
            <a:r>
              <a:rPr lang="en-US" altLang="en-US" sz="2000" dirty="0">
                <a:solidFill>
                  <a:srgbClr val="9900CC"/>
                </a:solidFill>
              </a:rPr>
              <a:t>.</a:t>
            </a:r>
          </a:p>
          <a:p>
            <a:pPr algn="just"/>
            <a:endParaRPr lang="en-US" altLang="en-US" sz="2000" dirty="0">
              <a:solidFill>
                <a:srgbClr val="9900CC"/>
              </a:solidFill>
            </a:endParaRPr>
          </a:p>
          <a:p>
            <a:pPr lvl="2" algn="just">
              <a:buFont typeface="Symbol" panose="05050102010706020507" pitchFamily="18" charset="2"/>
              <a:buChar char="·"/>
            </a:pPr>
            <a:r>
              <a:rPr lang="en-US" altLang="en-US" sz="2000" dirty="0">
                <a:solidFill>
                  <a:srgbClr val="9900CC"/>
                </a:solidFill>
              </a:rPr>
              <a:t>   It calculates the results of the group functions for each group.</a:t>
            </a:r>
          </a:p>
          <a:p>
            <a:pPr algn="just"/>
            <a:endParaRPr lang="en-US" altLang="en-US" sz="2000" dirty="0">
              <a:solidFill>
                <a:srgbClr val="9900CC"/>
              </a:solidFill>
            </a:endParaRPr>
          </a:p>
          <a:p>
            <a:pPr lvl="2" algn="just">
              <a:buFont typeface="Symbol" panose="05050102010706020507" pitchFamily="18" charset="2"/>
              <a:buChar char="·"/>
            </a:pPr>
            <a:r>
              <a:rPr lang="en-US" altLang="en-US" sz="2000" dirty="0">
                <a:solidFill>
                  <a:srgbClr val="9900CC"/>
                </a:solidFill>
              </a:rPr>
              <a:t>   It chooses and eliminates groups based on the </a:t>
            </a:r>
            <a:r>
              <a:rPr lang="en-US" altLang="en-US" sz="2000" b="1" dirty="0">
                <a:solidFill>
                  <a:srgbClr val="9900CC"/>
                </a:solidFill>
              </a:rPr>
              <a:t>having </a:t>
            </a:r>
            <a:r>
              <a:rPr lang="en-US" altLang="en-US" sz="2000" dirty="0">
                <a:solidFill>
                  <a:srgbClr val="9900CC"/>
                </a:solidFill>
              </a:rPr>
              <a:t>clause</a:t>
            </a:r>
          </a:p>
          <a:p>
            <a:pPr algn="just"/>
            <a:endParaRPr lang="en-US" altLang="en-US" sz="2000" dirty="0">
              <a:solidFill>
                <a:srgbClr val="9900CC"/>
              </a:solidFill>
            </a:endParaRPr>
          </a:p>
          <a:p>
            <a:pPr lvl="2" algn="just">
              <a:buFont typeface="Symbol" panose="05050102010706020507" pitchFamily="18" charset="2"/>
              <a:buChar char="·"/>
            </a:pPr>
            <a:r>
              <a:rPr lang="en-US" altLang="en-US" sz="2000" dirty="0">
                <a:solidFill>
                  <a:srgbClr val="9900CC"/>
                </a:solidFill>
              </a:rPr>
              <a:t>   It orders the groups based on the results of the group  </a:t>
            </a:r>
          </a:p>
          <a:p>
            <a:pPr lvl="2" algn="just">
              <a:buFont typeface="Symbol" panose="05050102010706020507" pitchFamily="18" charset="2"/>
              <a:buNone/>
            </a:pPr>
            <a:r>
              <a:rPr lang="en-US" altLang="en-US" sz="2000" dirty="0">
                <a:solidFill>
                  <a:srgbClr val="9900CC"/>
                </a:solidFill>
              </a:rPr>
              <a:t>     functions in the </a:t>
            </a:r>
            <a:r>
              <a:rPr lang="en-US" altLang="en-US" sz="2000" b="1" dirty="0">
                <a:solidFill>
                  <a:srgbClr val="9900CC"/>
                </a:solidFill>
              </a:rPr>
              <a:t>order by</a:t>
            </a:r>
            <a:r>
              <a:rPr lang="en-US" altLang="en-US" sz="2000" dirty="0">
                <a:solidFill>
                  <a:srgbClr val="9900CC"/>
                </a:solidFill>
              </a:rPr>
              <a:t>. The </a:t>
            </a:r>
            <a:r>
              <a:rPr lang="en-US" altLang="en-US" sz="2000" b="1" dirty="0">
                <a:solidFill>
                  <a:srgbClr val="9900CC"/>
                </a:solidFill>
              </a:rPr>
              <a:t>order by </a:t>
            </a:r>
            <a:r>
              <a:rPr lang="en-US" altLang="en-US" sz="2000" dirty="0">
                <a:solidFill>
                  <a:srgbClr val="9900CC"/>
                </a:solidFill>
              </a:rPr>
              <a:t>must use either a </a:t>
            </a:r>
          </a:p>
          <a:p>
            <a:pPr lvl="2" algn="just">
              <a:buFont typeface="Symbol" panose="05050102010706020507" pitchFamily="18" charset="2"/>
              <a:buNone/>
            </a:pPr>
            <a:r>
              <a:rPr lang="en-US" altLang="en-US" sz="2000" dirty="0">
                <a:solidFill>
                  <a:srgbClr val="9900CC"/>
                </a:solidFill>
              </a:rPr>
              <a:t>    group function or a column in the </a:t>
            </a:r>
            <a:r>
              <a:rPr lang="en-US" altLang="en-US" sz="2000" b="1" dirty="0">
                <a:solidFill>
                  <a:srgbClr val="9900CC"/>
                </a:solidFill>
              </a:rPr>
              <a:t>group by </a:t>
            </a:r>
            <a:r>
              <a:rPr lang="en-US" altLang="en-US" sz="2000" dirty="0">
                <a:solidFill>
                  <a:srgbClr val="9900CC"/>
                </a:solidFill>
              </a:rPr>
              <a:t>clause.</a:t>
            </a:r>
          </a:p>
          <a:p>
            <a:pPr algn="just"/>
            <a:endParaRPr lang="en-US" altLang="en-US" sz="2000" dirty="0">
              <a:solidFill>
                <a:srgbClr val="9900CC"/>
              </a:solidFill>
              <a:latin typeface="Times New Roman" panose="02020603050405020304" pitchFamily="18" charset="0"/>
            </a:endParaRPr>
          </a:p>
        </p:txBody>
      </p:sp>
      <p:sp>
        <p:nvSpPr>
          <p:cNvPr id="18435" name="Rectangle 3"/>
          <p:cNvSpPr>
            <a:spLocks noChangeArrowheads="1"/>
          </p:cNvSpPr>
          <p:nvPr/>
        </p:nvSpPr>
        <p:spPr bwMode="auto">
          <a:xfrm>
            <a:off x="899592" y="0"/>
            <a:ext cx="8244408" cy="76200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400"/>
              <a:t>Order of Execution</a:t>
            </a: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3568" y="-63500"/>
            <a:ext cx="8460432" cy="977900"/>
          </a:xfrm>
          <a:solidFill>
            <a:schemeClr val="bg1"/>
          </a:solidFill>
        </p:spPr>
        <p:txBody>
          <a:bodyPr/>
          <a:lstStyle/>
          <a:p>
            <a:pPr eaLnBrk="1" hangingPunct="1"/>
            <a:r>
              <a:rPr lang="en-US" altLang="en-US" dirty="0" smtClean="0"/>
              <a:t>                      JOINS</a:t>
            </a:r>
          </a:p>
        </p:txBody>
      </p:sp>
      <p:sp>
        <p:nvSpPr>
          <p:cNvPr id="20483" name="Rectangle 3"/>
          <p:cNvSpPr>
            <a:spLocks noChangeArrowheads="1"/>
          </p:cNvSpPr>
          <p:nvPr/>
        </p:nvSpPr>
        <p:spPr bwMode="auto">
          <a:xfrm>
            <a:off x="228600" y="1219200"/>
            <a:ext cx="8915400" cy="618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algn="just" eaLnBrk="1" fontAlgn="base" hangingPunct="1">
              <a:spcBef>
                <a:spcPct val="0"/>
              </a:spcBef>
              <a:spcAft>
                <a:spcPct val="0"/>
              </a:spcAft>
              <a:buFontTx/>
              <a:buChar char="•"/>
            </a:pPr>
            <a:r>
              <a:rPr lang="en-US" altLang="en-US" sz="3200" dirty="0" smtClean="0">
                <a:solidFill>
                  <a:srgbClr val="FF9900"/>
                </a:solidFill>
              </a:rPr>
              <a:t>Joins are used to combine columns   </a:t>
            </a:r>
          </a:p>
          <a:p>
            <a:pPr lvl="2" algn="just" eaLnBrk="1" fontAlgn="base" hangingPunct="1">
              <a:spcBef>
                <a:spcPct val="0"/>
              </a:spcBef>
              <a:spcAft>
                <a:spcPct val="0"/>
              </a:spcAft>
            </a:pPr>
            <a:r>
              <a:rPr lang="en-US" altLang="en-US" sz="3200" dirty="0" smtClean="0">
                <a:solidFill>
                  <a:srgbClr val="FF9900"/>
                </a:solidFill>
              </a:rPr>
              <a:t>    from  different tables</a:t>
            </a:r>
          </a:p>
          <a:p>
            <a:pPr lvl="2" algn="just" eaLnBrk="1" fontAlgn="base" hangingPunct="1">
              <a:spcBef>
                <a:spcPct val="0"/>
              </a:spcBef>
              <a:spcAft>
                <a:spcPct val="0"/>
              </a:spcAft>
            </a:pPr>
            <a:endParaRPr lang="en-US" altLang="en-US" sz="3200" dirty="0" smtClean="0">
              <a:solidFill>
                <a:srgbClr val="FF9900"/>
              </a:solidFill>
            </a:endParaRPr>
          </a:p>
          <a:p>
            <a:pPr lvl="2" algn="just" eaLnBrk="1" fontAlgn="base" hangingPunct="1">
              <a:spcBef>
                <a:spcPct val="0"/>
              </a:spcBef>
              <a:spcAft>
                <a:spcPct val="0"/>
              </a:spcAft>
              <a:buFont typeface="Arial" panose="020B0604020202020204" pitchFamily="34" charset="0"/>
              <a:buChar char="•"/>
            </a:pPr>
            <a:r>
              <a:rPr lang="en-US" altLang="en-US" sz="3200" dirty="0" smtClean="0">
                <a:solidFill>
                  <a:srgbClr val="3366FF"/>
                </a:solidFill>
              </a:rPr>
              <a:t> From clause will have table formats </a:t>
            </a:r>
            <a:r>
              <a:rPr lang="en-US" altLang="en-US" sz="3200" dirty="0" smtClean="0">
                <a:solidFill>
                  <a:srgbClr val="FF0000"/>
                </a:solidFill>
              </a:rPr>
              <a:t>(O)    	</a:t>
            </a:r>
            <a:r>
              <a:rPr lang="en-US" altLang="en-US" sz="3200" dirty="0" err="1" smtClean="0">
                <a:solidFill>
                  <a:srgbClr val="FF0000"/>
                </a:solidFill>
              </a:rPr>
              <a:t>eg</a:t>
            </a:r>
            <a:r>
              <a:rPr lang="en-US" altLang="en-US" sz="3200" dirty="0" smtClean="0">
                <a:solidFill>
                  <a:srgbClr val="FF0000"/>
                </a:solidFill>
              </a:rPr>
              <a:t>: EMP,DEPT   or EMP E,DEPT D</a:t>
            </a:r>
          </a:p>
          <a:p>
            <a:pPr lvl="2" algn="just" eaLnBrk="1" fontAlgn="base" hangingPunct="1">
              <a:spcBef>
                <a:spcPct val="0"/>
              </a:spcBef>
              <a:spcAft>
                <a:spcPct val="0"/>
              </a:spcAft>
            </a:pPr>
            <a:endParaRPr lang="en-US" altLang="en-US" sz="3200" dirty="0" smtClean="0">
              <a:solidFill>
                <a:srgbClr val="FF0000"/>
              </a:solidFill>
            </a:endParaRPr>
          </a:p>
          <a:p>
            <a:pPr lvl="2" algn="just" eaLnBrk="1" fontAlgn="base" hangingPunct="1">
              <a:spcBef>
                <a:spcPct val="0"/>
              </a:spcBef>
              <a:spcAft>
                <a:spcPct val="0"/>
              </a:spcAft>
              <a:buFont typeface="Arial" panose="020B0604020202020204" pitchFamily="34" charset="0"/>
              <a:buChar char="•"/>
            </a:pPr>
            <a:r>
              <a:rPr lang="en-US" altLang="en-US" sz="3200" dirty="0" smtClean="0">
                <a:solidFill>
                  <a:srgbClr val="000000"/>
                </a:solidFill>
              </a:rPr>
              <a:t> Type of Join Specified </a:t>
            </a:r>
            <a:r>
              <a:rPr lang="en-US" altLang="en-US" sz="3200" dirty="0" smtClean="0">
                <a:solidFill>
                  <a:srgbClr val="00B050"/>
                </a:solidFill>
              </a:rPr>
              <a:t>(S)</a:t>
            </a:r>
          </a:p>
          <a:p>
            <a:pPr lvl="2" algn="just" eaLnBrk="1" fontAlgn="base" hangingPunct="1">
              <a:spcBef>
                <a:spcPct val="0"/>
              </a:spcBef>
              <a:spcAft>
                <a:spcPct val="0"/>
              </a:spcAft>
            </a:pPr>
            <a:endParaRPr lang="en-US" altLang="en-US" sz="3200" dirty="0" smtClean="0">
              <a:solidFill>
                <a:srgbClr val="FF0000"/>
              </a:solidFill>
            </a:endParaRPr>
          </a:p>
          <a:p>
            <a:pPr lvl="2" eaLnBrk="1" fontAlgn="base" hangingPunct="1">
              <a:spcBef>
                <a:spcPct val="0"/>
              </a:spcBef>
              <a:spcAft>
                <a:spcPct val="0"/>
              </a:spcAft>
              <a:buFontTx/>
              <a:buChar char="•"/>
            </a:pPr>
            <a:r>
              <a:rPr lang="en-US" altLang="en-US" sz="2800" dirty="0" smtClean="0">
                <a:solidFill>
                  <a:srgbClr val="179FB1"/>
                </a:solidFill>
              </a:rPr>
              <a:t> Join condition uses  </a:t>
            </a:r>
            <a:r>
              <a:rPr lang="en-US" altLang="en-US" sz="2800" dirty="0" smtClean="0">
                <a:solidFill>
                  <a:srgbClr val="FF00FF"/>
                </a:solidFill>
              </a:rPr>
              <a:t> </a:t>
            </a:r>
            <a:r>
              <a:rPr lang="en-US" altLang="en-US" sz="2800" dirty="0" smtClean="0">
                <a:solidFill>
                  <a:srgbClr val="FF0000"/>
                </a:solidFill>
              </a:rPr>
              <a:t>Where(O), </a:t>
            </a:r>
            <a:r>
              <a:rPr lang="en-US" altLang="en-US" sz="2800" dirty="0" smtClean="0">
                <a:solidFill>
                  <a:srgbClr val="00B050"/>
                </a:solidFill>
              </a:rPr>
              <a:t>ON(S)</a:t>
            </a:r>
          </a:p>
          <a:p>
            <a:pPr lvl="2" eaLnBrk="1" fontAlgn="base" hangingPunct="1">
              <a:spcBef>
                <a:spcPct val="0"/>
              </a:spcBef>
              <a:spcAft>
                <a:spcPct val="0"/>
              </a:spcAft>
              <a:buFontTx/>
              <a:buChar char="•"/>
            </a:pPr>
            <a:endParaRPr lang="en-US" altLang="en-US" sz="2800" dirty="0" smtClean="0">
              <a:solidFill>
                <a:srgbClr val="00B050"/>
              </a:solidFill>
            </a:endParaRPr>
          </a:p>
          <a:p>
            <a:pPr lvl="2" algn="just" eaLnBrk="1" fontAlgn="base" hangingPunct="1">
              <a:spcBef>
                <a:spcPct val="0"/>
              </a:spcBef>
              <a:spcAft>
                <a:spcPct val="0"/>
              </a:spcAft>
              <a:buFont typeface="Arial" panose="020B0604020202020204" pitchFamily="34" charset="0"/>
              <a:buChar char="•"/>
            </a:pPr>
            <a:r>
              <a:rPr lang="en-US" altLang="en-US" sz="2800" dirty="0" smtClean="0">
                <a:solidFill>
                  <a:srgbClr val="CC0099"/>
                </a:solidFill>
              </a:rPr>
              <a:t> Column Names should have format  </a:t>
            </a:r>
          </a:p>
          <a:p>
            <a:pPr lvl="2" algn="just" eaLnBrk="1" fontAlgn="base" hangingPunct="1">
              <a:spcBef>
                <a:spcPct val="0"/>
              </a:spcBef>
              <a:spcAft>
                <a:spcPct val="0"/>
              </a:spcAft>
            </a:pPr>
            <a:r>
              <a:rPr lang="en-US" altLang="en-US" sz="2800" dirty="0" smtClean="0">
                <a:solidFill>
                  <a:srgbClr val="9900CC"/>
                </a:solidFill>
              </a:rPr>
              <a:t>   </a:t>
            </a:r>
            <a:r>
              <a:rPr lang="en-US" altLang="en-US" sz="2800" dirty="0" err="1" smtClean="0">
                <a:solidFill>
                  <a:srgbClr val="FF0000"/>
                </a:solidFill>
              </a:rPr>
              <a:t>eg</a:t>
            </a:r>
            <a:r>
              <a:rPr lang="en-US" altLang="en-US" sz="2800" dirty="0" smtClean="0">
                <a:solidFill>
                  <a:srgbClr val="FF0000"/>
                </a:solidFill>
              </a:rPr>
              <a:t>: </a:t>
            </a:r>
            <a:r>
              <a:rPr lang="en-US" altLang="en-US" sz="2800" dirty="0" err="1" smtClean="0">
                <a:solidFill>
                  <a:srgbClr val="FF0000"/>
                </a:solidFill>
              </a:rPr>
              <a:t>emp.ename</a:t>
            </a:r>
            <a:r>
              <a:rPr lang="en-US" altLang="en-US" sz="2800" dirty="0" smtClean="0">
                <a:solidFill>
                  <a:srgbClr val="FF0000"/>
                </a:solidFill>
              </a:rPr>
              <a:t>     or </a:t>
            </a:r>
            <a:r>
              <a:rPr lang="en-US" altLang="en-US" sz="2800" dirty="0" err="1" smtClean="0">
                <a:solidFill>
                  <a:srgbClr val="FF0000"/>
                </a:solidFill>
              </a:rPr>
              <a:t>e.ename</a:t>
            </a:r>
            <a:endParaRPr lang="en-US" altLang="en-US" sz="2800" dirty="0" smtClean="0">
              <a:solidFill>
                <a:srgbClr val="FF0000"/>
              </a:solidFill>
            </a:endParaRPr>
          </a:p>
          <a:p>
            <a:pPr lvl="2" eaLnBrk="1" fontAlgn="base" hangingPunct="1">
              <a:spcBef>
                <a:spcPct val="0"/>
              </a:spcBef>
              <a:spcAft>
                <a:spcPct val="0"/>
              </a:spcAft>
            </a:pPr>
            <a:endParaRPr lang="en-US" altLang="en-US" sz="2800" dirty="0" smtClean="0">
              <a:solidFill>
                <a:srgbClr val="000000"/>
              </a:solidFill>
            </a:endParaRP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15616" y="0"/>
            <a:ext cx="8028384" cy="1020763"/>
          </a:xfrm>
          <a:solidFill>
            <a:schemeClr val="bg1"/>
          </a:solidFill>
        </p:spPr>
        <p:txBody>
          <a:bodyPr lIns="92075" tIns="46038" rIns="92075" bIns="46038" anchor="t"/>
          <a:lstStyle/>
          <a:p>
            <a:pPr eaLnBrk="1" hangingPunct="1"/>
            <a:r>
              <a:rPr lang="en-US" altLang="en-US" dirty="0" smtClean="0"/>
              <a:t>JOIN SYNTAX</a:t>
            </a:r>
          </a:p>
        </p:txBody>
      </p:sp>
      <p:graphicFrame>
        <p:nvGraphicFramePr>
          <p:cNvPr id="50203" name="Group 27"/>
          <p:cNvGraphicFramePr>
            <a:graphicFrameLocks noGrp="1"/>
          </p:cNvGraphicFramePr>
          <p:nvPr>
            <p:ph type="tbl" idx="1"/>
            <p:extLst>
              <p:ext uri="{D42A27DB-BD31-4B8C-83A1-F6EECF244321}">
                <p14:modId xmlns:p14="http://schemas.microsoft.com/office/powerpoint/2010/main" xmlns="" val="1429619663"/>
              </p:ext>
            </p:extLst>
          </p:nvPr>
        </p:nvGraphicFramePr>
        <p:xfrm>
          <a:off x="899592" y="1020763"/>
          <a:ext cx="5616624" cy="5094395"/>
        </p:xfrm>
        <a:graphic>
          <a:graphicData uri="http://schemas.openxmlformats.org/drawingml/2006/table">
            <a:tbl>
              <a:tblPr/>
              <a:tblGrid>
                <a:gridCol w="5616624"/>
              </a:tblGrid>
              <a:tr h="1057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3300"/>
                          </a:solidFill>
                          <a:effectLst/>
                          <a:latin typeface="Arial" pitchFamily="34" charset="0"/>
                        </a:rPr>
                        <a:t>    </a:t>
                      </a:r>
                      <a:r>
                        <a:rPr kumimoji="0" lang="en-US" sz="2400" b="1" i="0" u="none" strike="noStrike" cap="none" normalizeH="0" baseline="0" dirty="0" smtClean="0">
                          <a:ln>
                            <a:noFill/>
                          </a:ln>
                          <a:solidFill>
                            <a:srgbClr val="00B050"/>
                          </a:solidFill>
                          <a:effectLst/>
                          <a:latin typeface="Arial" pitchFamily="34" charset="0"/>
                        </a:rPr>
                        <a:t>SQL 99 SYNTAX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B050"/>
                          </a:solidFill>
                          <a:effectLst/>
                          <a:latin typeface="Arial" pitchFamily="34" charset="0"/>
                        </a:rPr>
                        <a:t>(S)</a:t>
                      </a:r>
                    </a:p>
                  </a:txBody>
                  <a:tcPr marL="92075" marR="92075" marT="46035" marB="460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521">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solidFill>
                            <a:schemeClr val="accent2"/>
                          </a:solidFill>
                          <a:effectLst/>
                          <a:latin typeface="Arial" pitchFamily="34" charset="0"/>
                        </a:rPr>
                        <a:t>Inner </a:t>
                      </a:r>
                    </a:p>
                  </a:txBody>
                  <a:tcPr marL="92075" marR="92075" marT="46035" marB="460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5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accent2"/>
                        </a:solidFill>
                        <a:effectLst/>
                        <a:latin typeface="Arial" pitchFamily="34" charset="0"/>
                      </a:endParaRPr>
                    </a:p>
                  </a:txBody>
                  <a:tcPr marL="92075" marR="92075" marT="46035" marB="460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521">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solidFill>
                            <a:schemeClr val="accent2"/>
                          </a:solidFill>
                          <a:effectLst/>
                          <a:latin typeface="Arial" pitchFamily="34" charset="0"/>
                        </a:rPr>
                        <a:t> Outer Join(</a:t>
                      </a:r>
                      <a:r>
                        <a:rPr kumimoji="0" lang="en-US" sz="2800" b="0" i="0" u="none" strike="noStrike" cap="none" normalizeH="0" baseline="0" dirty="0" err="1" smtClean="0">
                          <a:ln>
                            <a:noFill/>
                          </a:ln>
                          <a:solidFill>
                            <a:schemeClr val="accent2"/>
                          </a:solidFill>
                          <a:effectLst/>
                          <a:latin typeface="Arial" pitchFamily="34" charset="0"/>
                        </a:rPr>
                        <a:t>Left,Right,Full</a:t>
                      </a:r>
                      <a:r>
                        <a:rPr kumimoji="0" lang="en-US" sz="2800" b="0" i="0" u="none" strike="noStrike" cap="none" normalizeH="0" baseline="0" dirty="0" smtClean="0">
                          <a:ln>
                            <a:noFill/>
                          </a:ln>
                          <a:solidFill>
                            <a:schemeClr val="accent2"/>
                          </a:solidFill>
                          <a:effectLst/>
                          <a:latin typeface="Arial" pitchFamily="34" charset="0"/>
                        </a:rPr>
                        <a:t>)</a:t>
                      </a:r>
                    </a:p>
                  </a:txBody>
                  <a:tcPr marL="92075" marR="92075" marT="46035" marB="460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accent2"/>
                        </a:solidFill>
                        <a:effectLst/>
                        <a:latin typeface="Arial" pitchFamily="34" charset="0"/>
                      </a:endParaRPr>
                    </a:p>
                  </a:txBody>
                  <a:tcPr marL="92075" marR="92075" marT="46035" marB="460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521">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solidFill>
                            <a:schemeClr val="accent2"/>
                          </a:solidFill>
                          <a:effectLst/>
                          <a:latin typeface="Arial" pitchFamily="34" charset="0"/>
                        </a:rPr>
                        <a:t> Cross</a:t>
                      </a:r>
                    </a:p>
                  </a:txBody>
                  <a:tcPr marL="92075" marR="92075" marT="46035" marB="460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27">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solidFill>
                            <a:schemeClr val="accent2"/>
                          </a:solidFill>
                          <a:effectLst/>
                          <a:latin typeface="Arial" pitchFamily="34" charset="0"/>
                        </a:rPr>
                        <a:t>Natural</a:t>
                      </a:r>
                    </a:p>
                  </a:txBody>
                  <a:tcPr marL="92075" marR="92075" marT="46035" marB="460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27">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solidFill>
                            <a:schemeClr val="accent2"/>
                          </a:solidFill>
                          <a:effectLst/>
                          <a:latin typeface="Arial" pitchFamily="34" charset="0"/>
                        </a:rPr>
                        <a:t>Using </a:t>
                      </a:r>
                    </a:p>
                  </a:txBody>
                  <a:tcPr marL="92075" marR="92075" marT="46035" marB="460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3568" y="0"/>
            <a:ext cx="8460432" cy="762000"/>
          </a:xfrm>
          <a:solidFill>
            <a:schemeClr val="bg1"/>
          </a:solidFill>
        </p:spPr>
        <p:txBody>
          <a:bodyPr lIns="92075" tIns="46038" rIns="92075" bIns="46038" anchor="t">
            <a:normAutofit fontScale="90000"/>
          </a:bodyPr>
          <a:lstStyle/>
          <a:p>
            <a:pPr eaLnBrk="1" hangingPunct="1"/>
            <a:r>
              <a:rPr lang="en-US" altLang="en-US" dirty="0" smtClean="0"/>
              <a:t>EQUI JOIN/INNER JOIN</a:t>
            </a:r>
          </a:p>
        </p:txBody>
      </p:sp>
      <p:sp>
        <p:nvSpPr>
          <p:cNvPr id="22531" name="Text Box 3"/>
          <p:cNvSpPr txBox="1">
            <a:spLocks noChangeArrowheads="1"/>
          </p:cNvSpPr>
          <p:nvPr/>
        </p:nvSpPr>
        <p:spPr bwMode="auto">
          <a:xfrm>
            <a:off x="0" y="1143000"/>
            <a:ext cx="91440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50000"/>
              </a:spcBef>
              <a:spcAft>
                <a:spcPct val="0"/>
              </a:spcAft>
            </a:pPr>
            <a:r>
              <a:rPr lang="en-US" altLang="en-US" sz="2400" b="1" smtClean="0">
                <a:solidFill>
                  <a:srgbClr val="000000"/>
                </a:solidFill>
                <a:latin typeface="Times New Roman" panose="02020603050405020304" pitchFamily="18" charset="0"/>
              </a:rPr>
              <a:t> </a:t>
            </a:r>
            <a:r>
              <a:rPr lang="en-US" altLang="en-US" sz="2400" b="1" smtClean="0">
                <a:solidFill>
                  <a:srgbClr val="FF0000"/>
                </a:solidFill>
                <a:latin typeface="Times New Roman" panose="02020603050405020304" pitchFamily="18" charset="0"/>
              </a:rPr>
              <a:t> * Used for tables with common columns</a:t>
            </a:r>
          </a:p>
          <a:p>
            <a:pPr fontAlgn="base">
              <a:spcBef>
                <a:spcPct val="50000"/>
              </a:spcBef>
              <a:spcAft>
                <a:spcPct val="0"/>
              </a:spcAft>
            </a:pPr>
            <a:r>
              <a:rPr lang="en-US" altLang="en-US" sz="2400" b="1" smtClean="0">
                <a:solidFill>
                  <a:srgbClr val="000000"/>
                </a:solidFill>
                <a:latin typeface="Times New Roman" panose="02020603050405020304" pitchFamily="18" charset="0"/>
              </a:rPr>
              <a:t>   * Uses = operator</a:t>
            </a:r>
          </a:p>
        </p:txBody>
      </p:sp>
      <p:graphicFrame>
        <p:nvGraphicFramePr>
          <p:cNvPr id="5" name="Table 4"/>
          <p:cNvGraphicFramePr>
            <a:graphicFrameLocks noGrp="1"/>
          </p:cNvGraphicFramePr>
          <p:nvPr>
            <p:extLst>
              <p:ext uri="{D42A27DB-BD31-4B8C-83A1-F6EECF244321}">
                <p14:modId xmlns:p14="http://schemas.microsoft.com/office/powerpoint/2010/main" xmlns="" val="2500168971"/>
              </p:ext>
            </p:extLst>
          </p:nvPr>
        </p:nvGraphicFramePr>
        <p:xfrm>
          <a:off x="827584" y="3068960"/>
          <a:ext cx="4343400" cy="2926060"/>
        </p:xfrm>
        <a:graphic>
          <a:graphicData uri="http://schemas.openxmlformats.org/drawingml/2006/table">
            <a:tbl>
              <a:tblPr firstRow="1" bandRow="1">
                <a:tableStyleId>{5C22544A-7EE6-4342-B048-85BDC9FD1C3A}</a:tableStyleId>
              </a:tblPr>
              <a:tblGrid>
                <a:gridCol w="4343400"/>
              </a:tblGrid>
              <a:tr h="640011">
                <a:tc>
                  <a:txBody>
                    <a:bodyPr/>
                    <a:lstStyle/>
                    <a:p>
                      <a:pPr algn="ctr"/>
                      <a:r>
                        <a:rPr lang="en-US" sz="3600" b="1" dirty="0" smtClean="0">
                          <a:solidFill>
                            <a:srgbClr val="00B050"/>
                          </a:solidFill>
                        </a:rPr>
                        <a:t>SQL 99 SYNTAX</a:t>
                      </a:r>
                      <a:endParaRPr lang="en-US" sz="3600" b="1" dirty="0">
                        <a:solidFill>
                          <a:srgbClr val="00B050"/>
                        </a:solidFill>
                      </a:endParaRPr>
                    </a:p>
                  </a:txBody>
                  <a:tcPr marT="45715" marB="45715"/>
                </a:tc>
              </a:tr>
              <a:tr h="2285752">
                <a:tc>
                  <a:txBody>
                    <a:bodyPr/>
                    <a:lstStyle/>
                    <a:p>
                      <a:r>
                        <a:rPr lang="en-US" sz="1800" dirty="0" smtClean="0"/>
                        <a:t>SELECT </a:t>
                      </a:r>
                      <a:r>
                        <a:rPr lang="en-US" sz="1800" dirty="0" smtClean="0">
                          <a:solidFill>
                            <a:srgbClr val="3366FF"/>
                          </a:solidFill>
                        </a:rPr>
                        <a:t>        </a:t>
                      </a:r>
                      <a:r>
                        <a:rPr lang="en-US" sz="1800" dirty="0" smtClean="0">
                          <a:solidFill>
                            <a:srgbClr val="0000FF"/>
                          </a:solidFill>
                        </a:rPr>
                        <a:t>E.ENAME,D.DNAME </a:t>
                      </a:r>
                    </a:p>
                    <a:p>
                      <a:endParaRPr lang="en-US" sz="1800" dirty="0" smtClean="0">
                        <a:solidFill>
                          <a:srgbClr val="0000FF"/>
                        </a:solidFill>
                      </a:endParaRPr>
                    </a:p>
                    <a:p>
                      <a:r>
                        <a:rPr lang="en-US" sz="1800" dirty="0" smtClean="0"/>
                        <a:t>FROM            </a:t>
                      </a:r>
                      <a:r>
                        <a:rPr lang="en-US" sz="1800" kern="1200" dirty="0" smtClean="0">
                          <a:solidFill>
                            <a:srgbClr val="0000FF"/>
                          </a:solidFill>
                          <a:latin typeface="+mn-lt"/>
                          <a:ea typeface="+mn-ea"/>
                          <a:cs typeface="+mn-cs"/>
                        </a:rPr>
                        <a:t>EMP E</a:t>
                      </a:r>
                    </a:p>
                    <a:p>
                      <a:endParaRPr lang="en-US" sz="1800" kern="1200" dirty="0" smtClean="0">
                        <a:solidFill>
                          <a:srgbClr val="0000FF"/>
                        </a:solidFill>
                        <a:latin typeface="+mn-lt"/>
                        <a:ea typeface="+mn-ea"/>
                        <a:cs typeface="+mn-cs"/>
                      </a:endParaRPr>
                    </a:p>
                    <a:p>
                      <a:r>
                        <a:rPr lang="en-US" sz="1800" kern="1200" dirty="0" smtClean="0">
                          <a:solidFill>
                            <a:schemeClr val="tx1"/>
                          </a:solidFill>
                          <a:latin typeface="+mn-lt"/>
                          <a:ea typeface="+mn-ea"/>
                          <a:cs typeface="+mn-cs"/>
                        </a:rPr>
                        <a:t>INNER</a:t>
                      </a:r>
                      <a:r>
                        <a:rPr lang="en-US" sz="1800" kern="1200" baseline="0" dirty="0" smtClean="0">
                          <a:solidFill>
                            <a:schemeClr val="tx1"/>
                          </a:solidFill>
                          <a:latin typeface="+mn-lt"/>
                          <a:ea typeface="+mn-ea"/>
                          <a:cs typeface="+mn-cs"/>
                        </a:rPr>
                        <a:t> JOIN </a:t>
                      </a:r>
                      <a:r>
                        <a:rPr lang="en-US" sz="1800" kern="1200" baseline="0" dirty="0" smtClean="0">
                          <a:solidFill>
                            <a:srgbClr val="0000FF"/>
                          </a:solidFill>
                          <a:latin typeface="+mn-lt"/>
                          <a:ea typeface="+mn-ea"/>
                          <a:cs typeface="+mn-cs"/>
                        </a:rPr>
                        <a:t> </a:t>
                      </a:r>
                      <a:r>
                        <a:rPr lang="en-US" sz="1800" kern="1200" dirty="0" smtClean="0">
                          <a:solidFill>
                            <a:srgbClr val="0000FF"/>
                          </a:solidFill>
                          <a:latin typeface="+mn-lt"/>
                          <a:ea typeface="+mn-ea"/>
                          <a:cs typeface="+mn-cs"/>
                        </a:rPr>
                        <a:t>DEPT D</a:t>
                      </a:r>
                    </a:p>
                    <a:p>
                      <a:endParaRPr lang="en-US" sz="1800" kern="1200" dirty="0" smtClean="0">
                        <a:solidFill>
                          <a:srgbClr val="0000FF"/>
                        </a:solidFill>
                        <a:latin typeface="+mn-lt"/>
                        <a:ea typeface="+mn-ea"/>
                        <a:cs typeface="+mn-cs"/>
                      </a:endParaRPr>
                    </a:p>
                    <a:p>
                      <a:r>
                        <a:rPr lang="en-US" sz="1800" dirty="0" smtClean="0"/>
                        <a:t>ON                 </a:t>
                      </a:r>
                      <a:r>
                        <a:rPr lang="en-US" sz="1800" kern="1200" dirty="0" smtClean="0">
                          <a:solidFill>
                            <a:srgbClr val="0000FF"/>
                          </a:solidFill>
                          <a:latin typeface="+mn-lt"/>
                          <a:ea typeface="+mn-ea"/>
                          <a:cs typeface="+mn-cs"/>
                        </a:rPr>
                        <a:t>E.DEPTNO=D.DEPTNO</a:t>
                      </a:r>
                    </a:p>
                    <a:p>
                      <a:endParaRPr lang="en-US" sz="1800" dirty="0"/>
                    </a:p>
                  </a:txBody>
                  <a:tcPr marT="45715" marB="45715">
                    <a:blipFill>
                      <a:blip r:embed="rId2"/>
                      <a:tile tx="0" ty="0" sx="100000" sy="100000" flip="none" algn="tl"/>
                    </a:blip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p:txBody>
          <a:bodyPr/>
          <a:lstStyle/>
          <a:p>
            <a:pPr eaLnBrk="1" hangingPunct="1"/>
            <a:r>
              <a:rPr lang="en-US" smtClean="0"/>
              <a:t>Cross-language development was difficult(COM was there but different CTS was creating problem)</a:t>
            </a:r>
          </a:p>
          <a:p>
            <a:pPr eaLnBrk="1" hangingPunct="1"/>
            <a:r>
              <a:rPr lang="en-US" smtClean="0"/>
              <a:t>Inheritance and overriding to extend the feature of component was not possible</a:t>
            </a:r>
          </a:p>
          <a:p>
            <a:pPr eaLnBrk="1" hangingPunct="1">
              <a:buFontTx/>
              <a:buChar char="•"/>
            </a:pPr>
            <a:endParaRPr lang="en-US" smtClean="0"/>
          </a:p>
        </p:txBody>
      </p:sp>
      <p:sp>
        <p:nvSpPr>
          <p:cNvPr id="16387" name="Text Box 4"/>
          <p:cNvSpPr txBox="1">
            <a:spLocks noChangeArrowheads="1"/>
          </p:cNvSpPr>
          <p:nvPr/>
        </p:nvSpPr>
        <p:spPr bwMode="auto">
          <a:xfrm>
            <a:off x="1219200" y="914400"/>
            <a:ext cx="7623175" cy="641350"/>
          </a:xfrm>
          <a:prstGeom prst="rect">
            <a:avLst/>
          </a:prstGeom>
          <a:noFill/>
          <a:ln w="9525">
            <a:noFill/>
            <a:miter lim="800000"/>
            <a:headEnd/>
            <a:tailEnd/>
          </a:ln>
        </p:spPr>
        <p:txBody>
          <a:bodyPr wrap="none">
            <a:spAutoFit/>
          </a:bodyPr>
          <a:lstStyle/>
          <a:p>
            <a:pPr eaLnBrk="0" hangingPunct="0"/>
            <a:r>
              <a:rPr lang="en-US" sz="3600" b="1" dirty="0">
                <a:solidFill>
                  <a:schemeClr val="folHlink"/>
                </a:solidFill>
                <a:latin typeface="Garamond" pitchFamily="18" charset="0"/>
              </a:rPr>
              <a:t>Drawbacks of unmanaged Application</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584" y="0"/>
            <a:ext cx="8316416" cy="762000"/>
          </a:xfrm>
          <a:solidFill>
            <a:schemeClr val="bg1"/>
          </a:solidFill>
        </p:spPr>
        <p:txBody>
          <a:bodyPr lIns="92075" tIns="46038" rIns="92075" bIns="46038" anchor="t">
            <a:normAutofit fontScale="90000"/>
          </a:bodyPr>
          <a:lstStyle/>
          <a:p>
            <a:pPr eaLnBrk="1" hangingPunct="1"/>
            <a:r>
              <a:rPr lang="en-US" altLang="en-US" dirty="0" smtClean="0"/>
              <a:t>OUTER JOIN</a:t>
            </a:r>
          </a:p>
        </p:txBody>
      </p:sp>
      <p:sp>
        <p:nvSpPr>
          <p:cNvPr id="23555" name="Text Box 3"/>
          <p:cNvSpPr txBox="1">
            <a:spLocks noChangeArrowheads="1"/>
          </p:cNvSpPr>
          <p:nvPr/>
        </p:nvSpPr>
        <p:spPr bwMode="auto">
          <a:xfrm>
            <a:off x="0" y="1143000"/>
            <a:ext cx="9144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50000"/>
              </a:spcBef>
              <a:spcAft>
                <a:spcPct val="0"/>
              </a:spcAft>
            </a:pPr>
            <a:r>
              <a:rPr lang="en-US" altLang="en-US" sz="2400" b="1" dirty="0" smtClean="0">
                <a:solidFill>
                  <a:srgbClr val="000000"/>
                </a:solidFill>
                <a:latin typeface="Times New Roman" panose="02020603050405020304" pitchFamily="18" charset="0"/>
              </a:rPr>
              <a:t> </a:t>
            </a:r>
            <a:r>
              <a:rPr lang="en-US" altLang="en-US" sz="2400" b="1" dirty="0" smtClean="0">
                <a:solidFill>
                  <a:srgbClr val="FF0000"/>
                </a:solidFill>
                <a:latin typeface="Times New Roman" panose="02020603050405020304" pitchFamily="18" charset="0"/>
              </a:rPr>
              <a:t> *    OUTER JOIN=EQUIJOIN+MISSING DATA</a:t>
            </a:r>
          </a:p>
        </p:txBody>
      </p:sp>
      <p:graphicFrame>
        <p:nvGraphicFramePr>
          <p:cNvPr id="5" name="Table 4"/>
          <p:cNvGraphicFramePr>
            <a:graphicFrameLocks noGrp="1"/>
          </p:cNvGraphicFramePr>
          <p:nvPr>
            <p:extLst>
              <p:ext uri="{D42A27DB-BD31-4B8C-83A1-F6EECF244321}">
                <p14:modId xmlns:p14="http://schemas.microsoft.com/office/powerpoint/2010/main" xmlns="" val="1270857290"/>
              </p:ext>
            </p:extLst>
          </p:nvPr>
        </p:nvGraphicFramePr>
        <p:xfrm>
          <a:off x="1392537" y="3789040"/>
          <a:ext cx="4343400" cy="2926060"/>
        </p:xfrm>
        <a:graphic>
          <a:graphicData uri="http://schemas.openxmlformats.org/drawingml/2006/table">
            <a:tbl>
              <a:tblPr firstRow="1" bandRow="1">
                <a:tableStyleId>{5C22544A-7EE6-4342-B048-85BDC9FD1C3A}</a:tableStyleId>
              </a:tblPr>
              <a:tblGrid>
                <a:gridCol w="4343400"/>
              </a:tblGrid>
              <a:tr h="640010">
                <a:tc>
                  <a:txBody>
                    <a:bodyPr/>
                    <a:lstStyle/>
                    <a:p>
                      <a:pPr algn="ctr"/>
                      <a:r>
                        <a:rPr lang="en-US" sz="3600" b="1" dirty="0" smtClean="0">
                          <a:solidFill>
                            <a:srgbClr val="00B050"/>
                          </a:solidFill>
                        </a:rPr>
                        <a:t>SQL 99 SYNTAX</a:t>
                      </a:r>
                      <a:endParaRPr lang="en-US" sz="3600" b="1" dirty="0">
                        <a:solidFill>
                          <a:srgbClr val="00B050"/>
                        </a:solidFill>
                      </a:endParaRPr>
                    </a:p>
                  </a:txBody>
                  <a:tcPr marT="45715" marB="45715"/>
                </a:tc>
              </a:tr>
              <a:tr h="2285752">
                <a:tc>
                  <a:txBody>
                    <a:bodyPr/>
                    <a:lstStyle/>
                    <a:p>
                      <a:r>
                        <a:rPr lang="en-US" sz="1800" dirty="0" smtClean="0"/>
                        <a:t>SELECT </a:t>
                      </a:r>
                      <a:r>
                        <a:rPr lang="en-US" sz="1800" dirty="0" smtClean="0">
                          <a:solidFill>
                            <a:srgbClr val="3366FF"/>
                          </a:solidFill>
                        </a:rPr>
                        <a:t>                </a:t>
                      </a:r>
                      <a:r>
                        <a:rPr lang="en-US" sz="1800" dirty="0" smtClean="0">
                          <a:solidFill>
                            <a:srgbClr val="0000FF"/>
                          </a:solidFill>
                        </a:rPr>
                        <a:t>E.ENAME,D.DNAME </a:t>
                      </a:r>
                    </a:p>
                    <a:p>
                      <a:endParaRPr lang="en-US" sz="1800" dirty="0" smtClean="0">
                        <a:solidFill>
                          <a:srgbClr val="0000FF"/>
                        </a:solidFill>
                      </a:endParaRPr>
                    </a:p>
                    <a:p>
                      <a:r>
                        <a:rPr lang="en-US" sz="1800" dirty="0" smtClean="0"/>
                        <a:t>FROM                       </a:t>
                      </a:r>
                      <a:r>
                        <a:rPr lang="en-US" sz="1800" kern="1200" dirty="0" smtClean="0">
                          <a:solidFill>
                            <a:srgbClr val="0000FF"/>
                          </a:solidFill>
                          <a:latin typeface="+mn-lt"/>
                          <a:ea typeface="+mn-ea"/>
                          <a:cs typeface="+mn-cs"/>
                        </a:rPr>
                        <a:t>EMP E</a:t>
                      </a:r>
                    </a:p>
                    <a:p>
                      <a:endParaRPr lang="en-US" sz="1800" kern="1200" dirty="0" smtClean="0">
                        <a:solidFill>
                          <a:srgbClr val="0000FF"/>
                        </a:solidFill>
                        <a:latin typeface="+mn-lt"/>
                        <a:ea typeface="+mn-ea"/>
                        <a:cs typeface="+mn-cs"/>
                      </a:endParaRPr>
                    </a:p>
                    <a:p>
                      <a:r>
                        <a:rPr lang="en-US" sz="1800" kern="1200" dirty="0" smtClean="0">
                          <a:solidFill>
                            <a:schemeClr val="tx1"/>
                          </a:solidFill>
                          <a:latin typeface="+mn-lt"/>
                          <a:ea typeface="+mn-ea"/>
                          <a:cs typeface="+mn-cs"/>
                        </a:rPr>
                        <a:t>RIGHT OUTER</a:t>
                      </a:r>
                      <a:r>
                        <a:rPr lang="en-US" sz="1800" kern="1200" baseline="0" dirty="0" smtClean="0">
                          <a:solidFill>
                            <a:schemeClr val="tx1"/>
                          </a:solidFill>
                          <a:latin typeface="+mn-lt"/>
                          <a:ea typeface="+mn-ea"/>
                          <a:cs typeface="+mn-cs"/>
                        </a:rPr>
                        <a:t> JOIN </a:t>
                      </a:r>
                      <a:r>
                        <a:rPr lang="en-US" sz="1800" kern="1200" baseline="0" dirty="0" smtClean="0">
                          <a:solidFill>
                            <a:srgbClr val="0000FF"/>
                          </a:solidFill>
                          <a:latin typeface="+mn-lt"/>
                          <a:ea typeface="+mn-ea"/>
                          <a:cs typeface="+mn-cs"/>
                        </a:rPr>
                        <a:t> </a:t>
                      </a:r>
                      <a:r>
                        <a:rPr lang="en-US" sz="1800" kern="1200" dirty="0" smtClean="0">
                          <a:solidFill>
                            <a:srgbClr val="0000FF"/>
                          </a:solidFill>
                          <a:latin typeface="+mn-lt"/>
                          <a:ea typeface="+mn-ea"/>
                          <a:cs typeface="+mn-cs"/>
                        </a:rPr>
                        <a:t>DEPT D</a:t>
                      </a:r>
                    </a:p>
                    <a:p>
                      <a:endParaRPr lang="en-US" sz="1800" kern="1200" dirty="0" smtClean="0">
                        <a:solidFill>
                          <a:srgbClr val="0000FF"/>
                        </a:solidFill>
                        <a:latin typeface="+mn-lt"/>
                        <a:ea typeface="+mn-ea"/>
                        <a:cs typeface="+mn-cs"/>
                      </a:endParaRPr>
                    </a:p>
                    <a:p>
                      <a:r>
                        <a:rPr lang="en-US" sz="1800" dirty="0" smtClean="0"/>
                        <a:t>ON                 </a:t>
                      </a:r>
                      <a:r>
                        <a:rPr lang="en-US" sz="1800" kern="1200" dirty="0" smtClean="0">
                          <a:solidFill>
                            <a:srgbClr val="0000FF"/>
                          </a:solidFill>
                          <a:latin typeface="+mn-lt"/>
                          <a:ea typeface="+mn-ea"/>
                          <a:cs typeface="+mn-cs"/>
                        </a:rPr>
                        <a:t>E.DEPTNO=D.DEPTNO</a:t>
                      </a:r>
                    </a:p>
                    <a:p>
                      <a:endParaRPr lang="en-US" sz="1800" dirty="0"/>
                    </a:p>
                  </a:txBody>
                  <a:tcPr marT="45715" marB="45715">
                    <a:blipFill>
                      <a:blip r:embed="rId2"/>
                      <a:tile tx="0" ty="0" sx="100000" sy="100000" flip="none" algn="tl"/>
                    </a:blipFill>
                  </a:tcPr>
                </a:tc>
              </a:tr>
            </a:tbl>
          </a:graphicData>
        </a:graphic>
      </p:graphicFrame>
      <p:graphicFrame>
        <p:nvGraphicFramePr>
          <p:cNvPr id="6" name="Group 148"/>
          <p:cNvGraphicFramePr>
            <a:graphicFrameLocks noGrp="1"/>
          </p:cNvGraphicFramePr>
          <p:nvPr/>
        </p:nvGraphicFramePr>
        <p:xfrm>
          <a:off x="5867400" y="1676400"/>
          <a:ext cx="2819400" cy="1479616"/>
        </p:xfrm>
        <a:graphic>
          <a:graphicData uri="http://schemas.openxmlformats.org/drawingml/2006/table">
            <a:tbl>
              <a:tblPr/>
              <a:tblGrid>
                <a:gridCol w="718670"/>
                <a:gridCol w="1160930"/>
                <a:gridCol w="939800"/>
              </a:tblGrid>
              <a:tr h="243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rgbClr val="FF0000"/>
                          </a:solidFill>
                          <a:effectLst/>
                          <a:latin typeface="Arial" charset="0"/>
                        </a:rPr>
                        <a:t>DEPTNO</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rPr>
                        <a:t>DNAME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rPr>
                        <a:t>LOC</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10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ACCOUNTIG</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NEWYORK</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20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RESEARCH</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DALLAS</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30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SALES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CHICKAGO</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40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OPERATIONS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BOSTON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231"/>
          <p:cNvGraphicFramePr>
            <a:graphicFrameLocks/>
          </p:cNvGraphicFramePr>
          <p:nvPr>
            <p:extLst>
              <p:ext uri="{D42A27DB-BD31-4B8C-83A1-F6EECF244321}">
                <p14:modId xmlns:p14="http://schemas.microsoft.com/office/powerpoint/2010/main" xmlns="" val="2978535858"/>
              </p:ext>
            </p:extLst>
          </p:nvPr>
        </p:nvGraphicFramePr>
        <p:xfrm>
          <a:off x="611561" y="1700213"/>
          <a:ext cx="4951041" cy="1170427"/>
        </p:xfrm>
        <a:graphic>
          <a:graphicData uri="http://schemas.openxmlformats.org/drawingml/2006/table">
            <a:tbl>
              <a:tblPr/>
              <a:tblGrid>
                <a:gridCol w="424376"/>
                <a:gridCol w="637306"/>
                <a:gridCol w="725135"/>
                <a:gridCol w="593292"/>
                <a:gridCol w="725135"/>
                <a:gridCol w="593292"/>
                <a:gridCol w="593292"/>
                <a:gridCol w="659213"/>
              </a:tblGrid>
              <a:tr h="3351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EMPNO</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ENAME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rPr>
                        <a:t>JOB</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accent2"/>
                          </a:solidFill>
                          <a:effectLst/>
                          <a:latin typeface="Arial" charset="0"/>
                        </a:rPr>
                        <a:t>MGR</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rPr>
                        <a:t>HIREDATE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rPr>
                        <a:t>SAL</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rPr>
                        <a:t>COMM</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smtClean="0">
                          <a:ln>
                            <a:noFill/>
                          </a:ln>
                          <a:solidFill>
                            <a:schemeClr val="accent2"/>
                          </a:solidFill>
                          <a:effectLst/>
                          <a:latin typeface="Arial" charset="0"/>
                        </a:rPr>
                        <a:t>DEPTNO</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12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Times New Roman" pitchFamily="18" charset="0"/>
                        </a:rPr>
                        <a:t>7369</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Times New Roman" pitchFamily="18" charset="0"/>
                        </a:rPr>
                        <a:t>SMITH</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Times New Roman" pitchFamily="18" charset="0"/>
                        </a:rPr>
                        <a:t>CLERK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Times New Roman" pitchFamily="18" charset="0"/>
                        </a:rPr>
                        <a:t>7902</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17-DEC-80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800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cs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20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3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7499</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ALLEN</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SALESMAN</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7698</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20-FEB-81</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1600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300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30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7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7782</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CLARK</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MANAGER</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7839</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20-FEB-81</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2450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10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37" name="Left Arrow 7"/>
          <p:cNvSpPr>
            <a:spLocks noChangeArrowheads="1"/>
          </p:cNvSpPr>
          <p:nvPr/>
        </p:nvSpPr>
        <p:spPr bwMode="auto">
          <a:xfrm rot="10800000">
            <a:off x="4572000" y="2971800"/>
            <a:ext cx="1143000" cy="228600"/>
          </a:xfrm>
          <a:prstGeom prst="leftArrow">
            <a:avLst>
              <a:gd name="adj1" fmla="val 50000"/>
              <a:gd name="adj2" fmla="val 50000"/>
            </a:avLst>
          </a:prstGeom>
          <a:solidFill>
            <a:srgbClr val="FF66CC"/>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b="1" smtClean="0">
              <a:solidFill>
                <a:srgbClr val="000000"/>
              </a:solidFill>
            </a:endParaRPr>
          </a:p>
        </p:txBody>
      </p:sp>
      <p:sp>
        <p:nvSpPr>
          <p:cNvPr id="23638" name="Rectangle 8"/>
          <p:cNvSpPr>
            <a:spLocks noChangeArrowheads="1"/>
          </p:cNvSpPr>
          <p:nvPr/>
        </p:nvSpPr>
        <p:spPr bwMode="auto">
          <a:xfrm>
            <a:off x="4138613" y="3124200"/>
            <a:ext cx="18049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20000"/>
              </a:spcBef>
              <a:spcAft>
                <a:spcPct val="0"/>
              </a:spcAft>
            </a:pPr>
            <a:r>
              <a:rPr lang="en-US" altLang="en-US" smtClean="0">
                <a:solidFill>
                  <a:srgbClr val="000000"/>
                </a:solidFill>
              </a:rPr>
              <a:t>MISSING DATA</a:t>
            </a: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59632" y="0"/>
            <a:ext cx="7884368" cy="762000"/>
          </a:xfrm>
          <a:solidFill>
            <a:schemeClr val="bg1"/>
          </a:solidFill>
        </p:spPr>
        <p:txBody>
          <a:bodyPr lIns="92075" tIns="46038" rIns="92075" bIns="46038" anchor="t">
            <a:normAutofit fontScale="90000"/>
          </a:bodyPr>
          <a:lstStyle/>
          <a:p>
            <a:pPr eaLnBrk="1" hangingPunct="1"/>
            <a:r>
              <a:rPr lang="en-US" altLang="en-US" dirty="0" smtClean="0"/>
              <a:t>OUTER JOIN</a:t>
            </a:r>
          </a:p>
        </p:txBody>
      </p:sp>
      <p:graphicFrame>
        <p:nvGraphicFramePr>
          <p:cNvPr id="5" name="Table 4"/>
          <p:cNvGraphicFramePr>
            <a:graphicFrameLocks noGrp="1"/>
          </p:cNvGraphicFramePr>
          <p:nvPr>
            <p:extLst>
              <p:ext uri="{D42A27DB-BD31-4B8C-83A1-F6EECF244321}">
                <p14:modId xmlns:p14="http://schemas.microsoft.com/office/powerpoint/2010/main" xmlns="" val="2155586756"/>
              </p:ext>
            </p:extLst>
          </p:nvPr>
        </p:nvGraphicFramePr>
        <p:xfrm>
          <a:off x="971600" y="3717032"/>
          <a:ext cx="4343400" cy="2926060"/>
        </p:xfrm>
        <a:graphic>
          <a:graphicData uri="http://schemas.openxmlformats.org/drawingml/2006/table">
            <a:tbl>
              <a:tblPr firstRow="1" bandRow="1">
                <a:tableStyleId>{5C22544A-7EE6-4342-B048-85BDC9FD1C3A}</a:tableStyleId>
              </a:tblPr>
              <a:tblGrid>
                <a:gridCol w="4343400"/>
              </a:tblGrid>
              <a:tr h="640010">
                <a:tc>
                  <a:txBody>
                    <a:bodyPr/>
                    <a:lstStyle/>
                    <a:p>
                      <a:pPr algn="ctr"/>
                      <a:r>
                        <a:rPr lang="en-US" sz="3600" b="1" dirty="0" smtClean="0">
                          <a:solidFill>
                            <a:srgbClr val="00B050"/>
                          </a:solidFill>
                        </a:rPr>
                        <a:t>SQL 99 SYNTAX</a:t>
                      </a:r>
                      <a:endParaRPr lang="en-US" sz="3600" b="1" dirty="0">
                        <a:solidFill>
                          <a:srgbClr val="00B050"/>
                        </a:solidFill>
                      </a:endParaRPr>
                    </a:p>
                  </a:txBody>
                  <a:tcPr marT="45715" marB="45715"/>
                </a:tc>
              </a:tr>
              <a:tr h="2285752">
                <a:tc>
                  <a:txBody>
                    <a:bodyPr/>
                    <a:lstStyle/>
                    <a:p>
                      <a:r>
                        <a:rPr lang="en-US" sz="1800" dirty="0" smtClean="0"/>
                        <a:t>SELECT </a:t>
                      </a:r>
                      <a:r>
                        <a:rPr lang="en-US" sz="1800" dirty="0" smtClean="0">
                          <a:solidFill>
                            <a:srgbClr val="3366FF"/>
                          </a:solidFill>
                        </a:rPr>
                        <a:t>                </a:t>
                      </a:r>
                      <a:r>
                        <a:rPr lang="en-US" sz="1800" dirty="0" smtClean="0">
                          <a:solidFill>
                            <a:srgbClr val="0000FF"/>
                          </a:solidFill>
                        </a:rPr>
                        <a:t>E.ENAME,D.DNAME </a:t>
                      </a:r>
                    </a:p>
                    <a:p>
                      <a:endParaRPr lang="en-US" sz="1800" dirty="0" smtClean="0">
                        <a:solidFill>
                          <a:srgbClr val="0000FF"/>
                        </a:solidFill>
                      </a:endParaRPr>
                    </a:p>
                    <a:p>
                      <a:r>
                        <a:rPr lang="en-US" sz="1800" dirty="0" smtClean="0"/>
                        <a:t>FROM                       </a:t>
                      </a:r>
                      <a:r>
                        <a:rPr lang="en-US" sz="1800" kern="1200" dirty="0" smtClean="0">
                          <a:solidFill>
                            <a:srgbClr val="0000FF"/>
                          </a:solidFill>
                          <a:latin typeface="+mn-lt"/>
                          <a:ea typeface="+mn-ea"/>
                          <a:cs typeface="+mn-cs"/>
                        </a:rPr>
                        <a:t>EMP E</a:t>
                      </a:r>
                    </a:p>
                    <a:p>
                      <a:endParaRPr lang="en-US" sz="1800" kern="1200" dirty="0" smtClean="0">
                        <a:solidFill>
                          <a:srgbClr val="0000FF"/>
                        </a:solidFill>
                        <a:latin typeface="+mn-lt"/>
                        <a:ea typeface="+mn-ea"/>
                        <a:cs typeface="+mn-cs"/>
                      </a:endParaRPr>
                    </a:p>
                    <a:p>
                      <a:r>
                        <a:rPr lang="en-US" sz="1800" kern="1200" dirty="0" smtClean="0">
                          <a:solidFill>
                            <a:schemeClr val="tx1"/>
                          </a:solidFill>
                          <a:latin typeface="+mn-lt"/>
                          <a:ea typeface="+mn-ea"/>
                          <a:cs typeface="+mn-cs"/>
                        </a:rPr>
                        <a:t>LEFT OUTER</a:t>
                      </a:r>
                      <a:r>
                        <a:rPr lang="en-US" sz="1800" kern="1200" baseline="0" dirty="0" smtClean="0">
                          <a:solidFill>
                            <a:schemeClr val="tx1"/>
                          </a:solidFill>
                          <a:latin typeface="+mn-lt"/>
                          <a:ea typeface="+mn-ea"/>
                          <a:cs typeface="+mn-cs"/>
                        </a:rPr>
                        <a:t> JOIN </a:t>
                      </a:r>
                      <a:r>
                        <a:rPr lang="en-US" sz="1800" kern="1200" baseline="0" dirty="0" smtClean="0">
                          <a:solidFill>
                            <a:srgbClr val="0000FF"/>
                          </a:solidFill>
                          <a:latin typeface="+mn-lt"/>
                          <a:ea typeface="+mn-ea"/>
                          <a:cs typeface="+mn-cs"/>
                        </a:rPr>
                        <a:t> </a:t>
                      </a:r>
                      <a:r>
                        <a:rPr lang="en-US" sz="1800" kern="1200" dirty="0" smtClean="0">
                          <a:solidFill>
                            <a:srgbClr val="0000FF"/>
                          </a:solidFill>
                          <a:latin typeface="+mn-lt"/>
                          <a:ea typeface="+mn-ea"/>
                          <a:cs typeface="+mn-cs"/>
                        </a:rPr>
                        <a:t>DEPT D</a:t>
                      </a:r>
                    </a:p>
                    <a:p>
                      <a:endParaRPr lang="en-US" sz="1800" kern="1200" dirty="0" smtClean="0">
                        <a:solidFill>
                          <a:srgbClr val="0000FF"/>
                        </a:solidFill>
                        <a:latin typeface="+mn-lt"/>
                        <a:ea typeface="+mn-ea"/>
                        <a:cs typeface="+mn-cs"/>
                      </a:endParaRPr>
                    </a:p>
                    <a:p>
                      <a:r>
                        <a:rPr lang="en-US" sz="1800" dirty="0" smtClean="0"/>
                        <a:t>ON                 </a:t>
                      </a:r>
                      <a:r>
                        <a:rPr lang="en-US" sz="1800" kern="1200" dirty="0" smtClean="0">
                          <a:solidFill>
                            <a:srgbClr val="0000FF"/>
                          </a:solidFill>
                          <a:latin typeface="+mn-lt"/>
                          <a:ea typeface="+mn-ea"/>
                          <a:cs typeface="+mn-cs"/>
                        </a:rPr>
                        <a:t>E.DEPTNO=D.DEPTNO</a:t>
                      </a:r>
                    </a:p>
                    <a:p>
                      <a:endParaRPr lang="en-US" sz="1800" dirty="0"/>
                    </a:p>
                  </a:txBody>
                  <a:tcPr marT="45715" marB="45715">
                    <a:blipFill>
                      <a:blip r:embed="rId2"/>
                      <a:tile tx="0" ty="0" sx="100000" sy="100000" flip="none" algn="tl"/>
                    </a:blipFill>
                  </a:tcPr>
                </a:tc>
              </a:tr>
            </a:tbl>
          </a:graphicData>
        </a:graphic>
      </p:graphicFrame>
      <p:graphicFrame>
        <p:nvGraphicFramePr>
          <p:cNvPr id="6" name="Group 148"/>
          <p:cNvGraphicFramePr>
            <a:graphicFrameLocks noGrp="1"/>
          </p:cNvGraphicFramePr>
          <p:nvPr/>
        </p:nvGraphicFramePr>
        <p:xfrm>
          <a:off x="6172200" y="2178050"/>
          <a:ext cx="2819400" cy="1479616"/>
        </p:xfrm>
        <a:graphic>
          <a:graphicData uri="http://schemas.openxmlformats.org/drawingml/2006/table">
            <a:tbl>
              <a:tblPr/>
              <a:tblGrid>
                <a:gridCol w="718670"/>
                <a:gridCol w="1160930"/>
                <a:gridCol w="939800"/>
              </a:tblGrid>
              <a:tr h="243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rgbClr val="FF0000"/>
                          </a:solidFill>
                          <a:effectLst/>
                          <a:latin typeface="Arial" charset="0"/>
                        </a:rPr>
                        <a:t>DEPTNO</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rPr>
                        <a:t>DNAME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rPr>
                        <a:t>LOC</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10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ACCOUNTIG</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NEWYORK</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20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RESEARCH</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DALLAS</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30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SALES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CHICKAGO</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40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OPERATIONS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BOSTON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231"/>
          <p:cNvGraphicFramePr>
            <a:graphicFrameLocks/>
          </p:cNvGraphicFramePr>
          <p:nvPr>
            <p:extLst>
              <p:ext uri="{D42A27DB-BD31-4B8C-83A1-F6EECF244321}">
                <p14:modId xmlns:p14="http://schemas.microsoft.com/office/powerpoint/2010/main" xmlns="" val="1102151409"/>
              </p:ext>
            </p:extLst>
          </p:nvPr>
        </p:nvGraphicFramePr>
        <p:xfrm>
          <a:off x="761998" y="996894"/>
          <a:ext cx="5334002" cy="1376419"/>
        </p:xfrm>
        <a:graphic>
          <a:graphicData uri="http://schemas.openxmlformats.org/drawingml/2006/table">
            <a:tbl>
              <a:tblPr/>
              <a:tblGrid>
                <a:gridCol w="457201"/>
                <a:gridCol w="686601"/>
                <a:gridCol w="781224"/>
                <a:gridCol w="639183"/>
                <a:gridCol w="781224"/>
                <a:gridCol w="639183"/>
                <a:gridCol w="639183"/>
                <a:gridCol w="710203"/>
              </a:tblGrid>
              <a:tr h="3352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rgbClr val="FF0000"/>
                          </a:solidFill>
                          <a:effectLst/>
                          <a:latin typeface="Arial" charset="0"/>
                        </a:rPr>
                        <a:t>EMPNO</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ENAME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JOB</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accent2"/>
                          </a:solidFill>
                          <a:effectLst/>
                          <a:latin typeface="Arial" charset="0"/>
                        </a:rPr>
                        <a:t>MGR</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HIREDATE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SAL</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COMM</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accent2"/>
                          </a:solidFill>
                          <a:effectLst/>
                          <a:latin typeface="Arial" charset="0"/>
                        </a:rPr>
                        <a:t>DEPTNO</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1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Times New Roman" pitchFamily="18" charset="0"/>
                        </a:rPr>
                        <a:t>7369</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Times New Roman" pitchFamily="18" charset="0"/>
                        </a:rPr>
                        <a:t>SMITH</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CLERK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7902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17-DEC-80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800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cs typeface="Times New Roman" pitchFamily="1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20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7499</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ALLEN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SALESMAN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7698</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20-FEB-81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1600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300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30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7782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CLARK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MANAGER</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  7839</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20-FEB-81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2450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10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1111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RAMU</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69" name="Left Arrow 9"/>
          <p:cNvSpPr>
            <a:spLocks noChangeArrowheads="1"/>
          </p:cNvSpPr>
          <p:nvPr/>
        </p:nvSpPr>
        <p:spPr bwMode="auto">
          <a:xfrm>
            <a:off x="5181600" y="2133600"/>
            <a:ext cx="914400" cy="239713"/>
          </a:xfrm>
          <a:prstGeom prst="leftArrow">
            <a:avLst>
              <a:gd name="adj1" fmla="val 50000"/>
              <a:gd name="adj2" fmla="val 50119"/>
            </a:avLst>
          </a:prstGeom>
          <a:solidFill>
            <a:srgbClr val="FF66CC"/>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b="1" smtClean="0">
              <a:solidFill>
                <a:srgbClr val="000000"/>
              </a:solidFill>
            </a:endParaRPr>
          </a:p>
        </p:txBody>
      </p:sp>
      <p:sp>
        <p:nvSpPr>
          <p:cNvPr id="24670" name="Rectangle 10"/>
          <p:cNvSpPr>
            <a:spLocks noChangeArrowheads="1"/>
          </p:cNvSpPr>
          <p:nvPr/>
        </p:nvSpPr>
        <p:spPr bwMode="auto">
          <a:xfrm>
            <a:off x="4419600" y="2514600"/>
            <a:ext cx="18049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20000"/>
              </a:spcBef>
              <a:spcAft>
                <a:spcPct val="0"/>
              </a:spcAft>
            </a:pPr>
            <a:r>
              <a:rPr lang="en-US" altLang="en-US" smtClean="0">
                <a:solidFill>
                  <a:srgbClr val="000000"/>
                </a:solidFill>
              </a:rPr>
              <a:t>MISSING DATA</a:t>
            </a:r>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55576" y="0"/>
            <a:ext cx="8388424" cy="762000"/>
          </a:xfrm>
          <a:solidFill>
            <a:schemeClr val="bg1"/>
          </a:solidFill>
        </p:spPr>
        <p:txBody>
          <a:bodyPr lIns="92075" tIns="46038" rIns="92075" bIns="46038" anchor="t">
            <a:normAutofit fontScale="90000"/>
          </a:bodyPr>
          <a:lstStyle/>
          <a:p>
            <a:pPr eaLnBrk="1" hangingPunct="1"/>
            <a:r>
              <a:rPr lang="en-US" altLang="en-US" dirty="0" smtClean="0"/>
              <a:t>OUTER JOIN</a:t>
            </a:r>
          </a:p>
        </p:txBody>
      </p:sp>
      <p:graphicFrame>
        <p:nvGraphicFramePr>
          <p:cNvPr id="5" name="Table 4"/>
          <p:cNvGraphicFramePr>
            <a:graphicFrameLocks noGrp="1"/>
          </p:cNvGraphicFramePr>
          <p:nvPr>
            <p:extLst>
              <p:ext uri="{D42A27DB-BD31-4B8C-83A1-F6EECF244321}">
                <p14:modId xmlns:p14="http://schemas.microsoft.com/office/powerpoint/2010/main" xmlns="" val="4127426470"/>
              </p:ext>
            </p:extLst>
          </p:nvPr>
        </p:nvGraphicFramePr>
        <p:xfrm>
          <a:off x="1043608" y="2996952"/>
          <a:ext cx="4343400" cy="2926060"/>
        </p:xfrm>
        <a:graphic>
          <a:graphicData uri="http://schemas.openxmlformats.org/drawingml/2006/table">
            <a:tbl>
              <a:tblPr firstRow="1" bandRow="1">
                <a:tableStyleId>{5C22544A-7EE6-4342-B048-85BDC9FD1C3A}</a:tableStyleId>
              </a:tblPr>
              <a:tblGrid>
                <a:gridCol w="4343400"/>
              </a:tblGrid>
              <a:tr h="640011">
                <a:tc>
                  <a:txBody>
                    <a:bodyPr/>
                    <a:lstStyle/>
                    <a:p>
                      <a:pPr algn="ctr"/>
                      <a:r>
                        <a:rPr lang="en-US" sz="3600" b="1" dirty="0" smtClean="0">
                          <a:solidFill>
                            <a:srgbClr val="00B050"/>
                          </a:solidFill>
                        </a:rPr>
                        <a:t>SQL 99 SYNTAX</a:t>
                      </a:r>
                      <a:endParaRPr lang="en-US" sz="3600" b="1" dirty="0">
                        <a:solidFill>
                          <a:srgbClr val="00B050"/>
                        </a:solidFill>
                      </a:endParaRPr>
                    </a:p>
                  </a:txBody>
                  <a:tcPr marT="45715" marB="45715"/>
                </a:tc>
              </a:tr>
              <a:tr h="2285752">
                <a:tc>
                  <a:txBody>
                    <a:bodyPr/>
                    <a:lstStyle/>
                    <a:p>
                      <a:r>
                        <a:rPr lang="en-US" sz="1800" dirty="0" smtClean="0"/>
                        <a:t>SELECT </a:t>
                      </a:r>
                      <a:r>
                        <a:rPr lang="en-US" sz="1800" dirty="0" smtClean="0">
                          <a:solidFill>
                            <a:srgbClr val="3366FF"/>
                          </a:solidFill>
                        </a:rPr>
                        <a:t>                </a:t>
                      </a:r>
                      <a:r>
                        <a:rPr lang="en-US" sz="1800" dirty="0" smtClean="0">
                          <a:solidFill>
                            <a:srgbClr val="0000FF"/>
                          </a:solidFill>
                        </a:rPr>
                        <a:t>E.ENAME,D.DNAME </a:t>
                      </a:r>
                    </a:p>
                    <a:p>
                      <a:endParaRPr lang="en-US" sz="1800" dirty="0" smtClean="0">
                        <a:solidFill>
                          <a:srgbClr val="0000FF"/>
                        </a:solidFill>
                      </a:endParaRPr>
                    </a:p>
                    <a:p>
                      <a:r>
                        <a:rPr lang="en-US" sz="1800" dirty="0" smtClean="0"/>
                        <a:t>FROM                       </a:t>
                      </a:r>
                      <a:r>
                        <a:rPr lang="en-US" sz="1800" kern="1200" dirty="0" smtClean="0">
                          <a:solidFill>
                            <a:srgbClr val="0000FF"/>
                          </a:solidFill>
                          <a:latin typeface="+mn-lt"/>
                          <a:ea typeface="+mn-ea"/>
                          <a:cs typeface="+mn-cs"/>
                        </a:rPr>
                        <a:t>EMP E</a:t>
                      </a:r>
                    </a:p>
                    <a:p>
                      <a:endParaRPr lang="en-US" sz="1800" kern="1200" dirty="0" smtClean="0">
                        <a:solidFill>
                          <a:srgbClr val="0000FF"/>
                        </a:solidFill>
                        <a:latin typeface="+mn-lt"/>
                        <a:ea typeface="+mn-ea"/>
                        <a:cs typeface="+mn-cs"/>
                      </a:endParaRPr>
                    </a:p>
                    <a:p>
                      <a:r>
                        <a:rPr lang="en-US" sz="1800" kern="1200" dirty="0" smtClean="0">
                          <a:solidFill>
                            <a:schemeClr val="tx1"/>
                          </a:solidFill>
                          <a:latin typeface="+mn-lt"/>
                          <a:ea typeface="+mn-ea"/>
                          <a:cs typeface="+mn-cs"/>
                        </a:rPr>
                        <a:t>FULL OUTER</a:t>
                      </a:r>
                      <a:r>
                        <a:rPr lang="en-US" sz="1800" kern="1200" baseline="0" dirty="0" smtClean="0">
                          <a:solidFill>
                            <a:schemeClr val="tx1"/>
                          </a:solidFill>
                          <a:latin typeface="+mn-lt"/>
                          <a:ea typeface="+mn-ea"/>
                          <a:cs typeface="+mn-cs"/>
                        </a:rPr>
                        <a:t> JOIN </a:t>
                      </a:r>
                      <a:r>
                        <a:rPr lang="en-US" sz="1800" kern="1200" baseline="0" dirty="0" smtClean="0">
                          <a:solidFill>
                            <a:srgbClr val="0000FF"/>
                          </a:solidFill>
                          <a:latin typeface="+mn-lt"/>
                          <a:ea typeface="+mn-ea"/>
                          <a:cs typeface="+mn-cs"/>
                        </a:rPr>
                        <a:t> </a:t>
                      </a:r>
                      <a:r>
                        <a:rPr lang="en-US" sz="1800" kern="1200" dirty="0" smtClean="0">
                          <a:solidFill>
                            <a:srgbClr val="0000FF"/>
                          </a:solidFill>
                          <a:latin typeface="+mn-lt"/>
                          <a:ea typeface="+mn-ea"/>
                          <a:cs typeface="+mn-cs"/>
                        </a:rPr>
                        <a:t>DEPT D</a:t>
                      </a:r>
                    </a:p>
                    <a:p>
                      <a:endParaRPr lang="en-US" sz="1800" kern="1200" dirty="0" smtClean="0">
                        <a:solidFill>
                          <a:srgbClr val="0000FF"/>
                        </a:solidFill>
                        <a:latin typeface="+mn-lt"/>
                        <a:ea typeface="+mn-ea"/>
                        <a:cs typeface="+mn-cs"/>
                      </a:endParaRPr>
                    </a:p>
                    <a:p>
                      <a:r>
                        <a:rPr lang="en-US" sz="1800" dirty="0" smtClean="0"/>
                        <a:t>ON                 </a:t>
                      </a:r>
                      <a:r>
                        <a:rPr lang="en-US" sz="1800" kern="1200" dirty="0" smtClean="0">
                          <a:solidFill>
                            <a:srgbClr val="0000FF"/>
                          </a:solidFill>
                          <a:latin typeface="+mn-lt"/>
                          <a:ea typeface="+mn-ea"/>
                          <a:cs typeface="+mn-cs"/>
                        </a:rPr>
                        <a:t>E.DEPTNO=D.DEPTNO</a:t>
                      </a:r>
                    </a:p>
                    <a:p>
                      <a:endParaRPr lang="en-US" sz="1800" dirty="0"/>
                    </a:p>
                  </a:txBody>
                  <a:tcPr marT="45715" marB="45715">
                    <a:blipFill>
                      <a:blip r:embed="rId2"/>
                      <a:tile tx="0" ty="0" sx="100000" sy="100000" flip="none" algn="tl"/>
                    </a:blipFill>
                  </a:tcPr>
                </a:tc>
              </a:tr>
            </a:tbl>
          </a:graphicData>
        </a:graphic>
      </p:graphicFrame>
      <p:graphicFrame>
        <p:nvGraphicFramePr>
          <p:cNvPr id="4" name="Group 148"/>
          <p:cNvGraphicFramePr>
            <a:graphicFrameLocks noGrp="1"/>
          </p:cNvGraphicFramePr>
          <p:nvPr/>
        </p:nvGraphicFramePr>
        <p:xfrm>
          <a:off x="6172200" y="914400"/>
          <a:ext cx="2819400" cy="1479616"/>
        </p:xfrm>
        <a:graphic>
          <a:graphicData uri="http://schemas.openxmlformats.org/drawingml/2006/table">
            <a:tbl>
              <a:tblPr/>
              <a:tblGrid>
                <a:gridCol w="718670"/>
                <a:gridCol w="1160930"/>
                <a:gridCol w="939800"/>
              </a:tblGrid>
              <a:tr h="243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rgbClr val="FF0000"/>
                          </a:solidFill>
                          <a:effectLst/>
                          <a:latin typeface="Arial" charset="0"/>
                        </a:rPr>
                        <a:t>DEPTNO</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rPr>
                        <a:t>DNAME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rPr>
                        <a:t>LOC</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10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ACCOUNTIG</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NEWYORK</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20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RESEARCH</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DALLAS</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30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SALES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CHICKAGO</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40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OPERATIONS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BOSTON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231"/>
          <p:cNvGraphicFramePr>
            <a:graphicFrameLocks/>
          </p:cNvGraphicFramePr>
          <p:nvPr>
            <p:extLst>
              <p:ext uri="{D42A27DB-BD31-4B8C-83A1-F6EECF244321}">
                <p14:modId xmlns:p14="http://schemas.microsoft.com/office/powerpoint/2010/main" xmlns="" val="1271239186"/>
              </p:ext>
            </p:extLst>
          </p:nvPr>
        </p:nvGraphicFramePr>
        <p:xfrm>
          <a:off x="611560" y="1126392"/>
          <a:ext cx="5334002" cy="1376419"/>
        </p:xfrm>
        <a:graphic>
          <a:graphicData uri="http://schemas.openxmlformats.org/drawingml/2006/table">
            <a:tbl>
              <a:tblPr/>
              <a:tblGrid>
                <a:gridCol w="457201"/>
                <a:gridCol w="686601"/>
                <a:gridCol w="781224"/>
                <a:gridCol w="639183"/>
                <a:gridCol w="781224"/>
                <a:gridCol w="639183"/>
                <a:gridCol w="639183"/>
                <a:gridCol w="710203"/>
              </a:tblGrid>
              <a:tr h="3352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rgbClr val="FF0000"/>
                          </a:solidFill>
                          <a:effectLst/>
                          <a:latin typeface="Arial" charset="0"/>
                        </a:rPr>
                        <a:t>EMPNO</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ENAME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JOB</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accent2"/>
                          </a:solidFill>
                          <a:effectLst/>
                          <a:latin typeface="Arial" charset="0"/>
                        </a:rPr>
                        <a:t>MGR</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HIREDATE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SAL</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rPr>
                        <a:t>COMM</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accent2"/>
                          </a:solidFill>
                          <a:effectLst/>
                          <a:latin typeface="Arial" charset="0"/>
                        </a:rPr>
                        <a:t>DEPTNO</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1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Times New Roman" pitchFamily="18" charset="0"/>
                        </a:rPr>
                        <a:t>7369</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Times New Roman" pitchFamily="18" charset="0"/>
                        </a:rPr>
                        <a:t>SMITH</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CLERK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7902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17-DEC-80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800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cs typeface="Times New Roman" pitchFamily="1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Times New Roman" pitchFamily="18" charset="0"/>
                        </a:rPr>
                        <a:t>20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7499</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ALLEN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SALESMAN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7698</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20-FEB-81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1600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300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30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7782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CLARK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MANAGER</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7839</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20-FEB-81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2450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10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1111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RAMU</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93" name="Rectangle 7"/>
          <p:cNvSpPr>
            <a:spLocks noChangeArrowheads="1"/>
          </p:cNvSpPr>
          <p:nvPr/>
        </p:nvSpPr>
        <p:spPr bwMode="auto">
          <a:xfrm>
            <a:off x="4824413" y="2514600"/>
            <a:ext cx="18049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20000"/>
              </a:spcBef>
              <a:spcAft>
                <a:spcPct val="0"/>
              </a:spcAft>
            </a:pPr>
            <a:r>
              <a:rPr lang="en-US" altLang="en-US" smtClean="0">
                <a:solidFill>
                  <a:srgbClr val="000000"/>
                </a:solidFill>
              </a:rPr>
              <a:t>MISSING DATA</a:t>
            </a:r>
          </a:p>
        </p:txBody>
      </p:sp>
      <p:sp>
        <p:nvSpPr>
          <p:cNvPr id="9" name="Left-Right Arrow 8"/>
          <p:cNvSpPr/>
          <p:nvPr/>
        </p:nvSpPr>
        <p:spPr>
          <a:xfrm>
            <a:off x="5029200" y="2057400"/>
            <a:ext cx="1216025" cy="484188"/>
          </a:xfrm>
          <a:prstGeom prst="leftRightArrow">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576" y="0"/>
            <a:ext cx="8388424" cy="762000"/>
          </a:xfrm>
          <a:solidFill>
            <a:schemeClr val="bg1"/>
          </a:solidFill>
        </p:spPr>
        <p:txBody>
          <a:bodyPr lIns="92075" tIns="46038" rIns="92075" bIns="46038" anchor="t">
            <a:normAutofit fontScale="90000"/>
          </a:bodyPr>
          <a:lstStyle/>
          <a:p>
            <a:pPr eaLnBrk="1" hangingPunct="1"/>
            <a:r>
              <a:rPr lang="en-US" altLang="en-US" dirty="0" smtClean="0"/>
              <a:t>NON EQUI JOIN</a:t>
            </a:r>
          </a:p>
        </p:txBody>
      </p:sp>
      <p:sp>
        <p:nvSpPr>
          <p:cNvPr id="26627" name="Text Box 3"/>
          <p:cNvSpPr txBox="1">
            <a:spLocks noChangeArrowheads="1"/>
          </p:cNvSpPr>
          <p:nvPr/>
        </p:nvSpPr>
        <p:spPr bwMode="auto">
          <a:xfrm>
            <a:off x="0" y="1143000"/>
            <a:ext cx="91440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50000"/>
              </a:spcBef>
              <a:spcAft>
                <a:spcPct val="0"/>
              </a:spcAft>
            </a:pPr>
            <a:r>
              <a:rPr lang="en-US" altLang="en-US" sz="2400" b="1" dirty="0" smtClean="0">
                <a:solidFill>
                  <a:srgbClr val="000000"/>
                </a:solidFill>
                <a:latin typeface="Times New Roman" panose="02020603050405020304" pitchFamily="18" charset="0"/>
              </a:rPr>
              <a:t>               </a:t>
            </a:r>
            <a:r>
              <a:rPr lang="en-US" altLang="en-US" sz="2400" b="1" dirty="0" smtClean="0">
                <a:solidFill>
                  <a:srgbClr val="FF0000"/>
                </a:solidFill>
                <a:latin typeface="Times New Roman" panose="02020603050405020304" pitchFamily="18" charset="0"/>
              </a:rPr>
              <a:t> * Used for tables without common columns</a:t>
            </a:r>
          </a:p>
          <a:p>
            <a:pPr fontAlgn="base">
              <a:spcBef>
                <a:spcPct val="50000"/>
              </a:spcBef>
              <a:spcAft>
                <a:spcPct val="0"/>
              </a:spcAft>
            </a:pPr>
            <a:r>
              <a:rPr lang="en-US" altLang="en-US" sz="2400" b="1" dirty="0" smtClean="0">
                <a:solidFill>
                  <a:srgbClr val="000000"/>
                </a:solidFill>
                <a:latin typeface="Times New Roman" panose="02020603050405020304" pitchFamily="18" charset="0"/>
              </a:rPr>
              <a:t>                * Uses other than = operator</a:t>
            </a:r>
          </a:p>
        </p:txBody>
      </p:sp>
      <p:graphicFrame>
        <p:nvGraphicFramePr>
          <p:cNvPr id="5" name="Table 4"/>
          <p:cNvGraphicFramePr>
            <a:graphicFrameLocks noGrp="1"/>
          </p:cNvGraphicFramePr>
          <p:nvPr>
            <p:extLst>
              <p:ext uri="{D42A27DB-BD31-4B8C-83A1-F6EECF244321}">
                <p14:modId xmlns:p14="http://schemas.microsoft.com/office/powerpoint/2010/main" xmlns="" val="3485972922"/>
              </p:ext>
            </p:extLst>
          </p:nvPr>
        </p:nvGraphicFramePr>
        <p:xfrm>
          <a:off x="971600" y="2636912"/>
          <a:ext cx="4497388" cy="4023332"/>
        </p:xfrm>
        <a:graphic>
          <a:graphicData uri="http://schemas.openxmlformats.org/drawingml/2006/table">
            <a:tbl>
              <a:tblPr firstRow="1" bandRow="1">
                <a:tableStyleId>{5C22544A-7EE6-4342-B048-85BDC9FD1C3A}</a:tableStyleId>
              </a:tblPr>
              <a:tblGrid>
                <a:gridCol w="4497388"/>
              </a:tblGrid>
              <a:tr h="639979">
                <a:tc>
                  <a:txBody>
                    <a:bodyPr/>
                    <a:lstStyle/>
                    <a:p>
                      <a:pPr algn="ctr"/>
                      <a:r>
                        <a:rPr lang="en-US" sz="3600" b="1" dirty="0" smtClean="0">
                          <a:solidFill>
                            <a:srgbClr val="00B050"/>
                          </a:solidFill>
                        </a:rPr>
                        <a:t>SQL 99 SYNTAX</a:t>
                      </a:r>
                      <a:endParaRPr lang="en-US" sz="3600" b="1" dirty="0">
                        <a:solidFill>
                          <a:srgbClr val="00B050"/>
                        </a:solidFill>
                      </a:endParaRPr>
                    </a:p>
                  </a:txBody>
                  <a:tcPr marL="91445" marR="91445" marT="45713" marB="45713"/>
                </a:tc>
              </a:tr>
              <a:tr h="3382746">
                <a:tc>
                  <a:txBody>
                    <a:bodyPr/>
                    <a:lstStyle/>
                    <a:p>
                      <a:r>
                        <a:rPr lang="en-US" sz="1800" dirty="0" smtClean="0"/>
                        <a:t>SELECT </a:t>
                      </a:r>
                      <a:r>
                        <a:rPr lang="en-US" sz="1800" dirty="0" smtClean="0">
                          <a:solidFill>
                            <a:srgbClr val="3366FF"/>
                          </a:solidFill>
                        </a:rPr>
                        <a:t>    </a:t>
                      </a:r>
                      <a:r>
                        <a:rPr lang="en-US" sz="1800" dirty="0" smtClean="0">
                          <a:solidFill>
                            <a:srgbClr val="0000FF"/>
                          </a:solidFill>
                        </a:rPr>
                        <a:t>E.ENAME,E.SAL,S.GRADE</a:t>
                      </a:r>
                    </a:p>
                    <a:p>
                      <a:endParaRPr lang="en-US" sz="1800" dirty="0" smtClean="0">
                        <a:solidFill>
                          <a:srgbClr val="0000FF"/>
                        </a:solidFill>
                      </a:endParaRPr>
                    </a:p>
                    <a:p>
                      <a:r>
                        <a:rPr lang="en-US" sz="1800" dirty="0" smtClean="0"/>
                        <a:t>FROM        </a:t>
                      </a:r>
                      <a:r>
                        <a:rPr lang="en-US" sz="1800" kern="1200" dirty="0" smtClean="0">
                          <a:solidFill>
                            <a:srgbClr val="0000FF"/>
                          </a:solidFill>
                          <a:latin typeface="+mn-lt"/>
                          <a:ea typeface="+mn-ea"/>
                          <a:cs typeface="+mn-cs"/>
                        </a:rPr>
                        <a:t>EMP E</a:t>
                      </a:r>
                    </a:p>
                    <a:p>
                      <a:endParaRPr lang="en-US" sz="1800" kern="1200" dirty="0" smtClean="0">
                        <a:solidFill>
                          <a:srgbClr val="0000FF"/>
                        </a:solidFill>
                        <a:latin typeface="+mn-lt"/>
                        <a:ea typeface="+mn-ea"/>
                        <a:cs typeface="+mn-cs"/>
                      </a:endParaRPr>
                    </a:p>
                    <a:p>
                      <a:r>
                        <a:rPr lang="en-US" sz="1800" kern="1200" baseline="0" dirty="0" smtClean="0">
                          <a:solidFill>
                            <a:schemeClr val="tx1"/>
                          </a:solidFill>
                          <a:latin typeface="+mn-lt"/>
                          <a:ea typeface="+mn-ea"/>
                          <a:cs typeface="+mn-cs"/>
                        </a:rPr>
                        <a:t>JOIN </a:t>
                      </a:r>
                      <a:r>
                        <a:rPr lang="en-US" sz="1800" kern="1200" baseline="0" dirty="0" smtClean="0">
                          <a:solidFill>
                            <a:srgbClr val="0000FF"/>
                          </a:solidFill>
                          <a:latin typeface="+mn-lt"/>
                          <a:ea typeface="+mn-ea"/>
                          <a:cs typeface="+mn-cs"/>
                        </a:rPr>
                        <a:t>          </a:t>
                      </a:r>
                      <a:r>
                        <a:rPr lang="en-US" sz="1800" kern="1200" dirty="0" smtClean="0">
                          <a:solidFill>
                            <a:srgbClr val="0000FF"/>
                          </a:solidFill>
                          <a:latin typeface="+mn-lt"/>
                          <a:ea typeface="+mn-ea"/>
                          <a:cs typeface="+mn-cs"/>
                        </a:rPr>
                        <a:t>SALGRADE S</a:t>
                      </a:r>
                    </a:p>
                    <a:p>
                      <a:endParaRPr lang="en-US" sz="1800" kern="1200" dirty="0" smtClean="0">
                        <a:solidFill>
                          <a:srgbClr val="0000FF"/>
                        </a:solidFill>
                        <a:latin typeface="+mn-lt"/>
                        <a:ea typeface="+mn-ea"/>
                        <a:cs typeface="+mn-cs"/>
                      </a:endParaRPr>
                    </a:p>
                    <a:p>
                      <a:r>
                        <a:rPr lang="en-US" sz="1800" dirty="0" smtClean="0"/>
                        <a:t>ON              </a:t>
                      </a:r>
                      <a:r>
                        <a:rPr lang="en-US" sz="1800" kern="1200" dirty="0" smtClean="0">
                          <a:solidFill>
                            <a:srgbClr val="0000FF"/>
                          </a:solidFill>
                          <a:latin typeface="+mn-lt"/>
                          <a:ea typeface="+mn-ea"/>
                          <a:cs typeface="+mn-cs"/>
                        </a:rPr>
                        <a:t>E.SAL </a:t>
                      </a:r>
                    </a:p>
                    <a:p>
                      <a:endParaRPr lang="en-US" sz="1800" kern="1200" dirty="0" smtClean="0">
                        <a:solidFill>
                          <a:srgbClr val="0000FF"/>
                        </a:solidFill>
                        <a:latin typeface="+mn-lt"/>
                        <a:ea typeface="+mn-ea"/>
                        <a:cs typeface="+mn-cs"/>
                      </a:endParaRPr>
                    </a:p>
                    <a:p>
                      <a:r>
                        <a:rPr lang="en-US" sz="1800" kern="1200" dirty="0" smtClean="0">
                          <a:solidFill>
                            <a:schemeClr val="tx1"/>
                          </a:solidFill>
                          <a:latin typeface="+mn-lt"/>
                          <a:ea typeface="+mn-ea"/>
                          <a:cs typeface="+mn-cs"/>
                        </a:rPr>
                        <a:t>BETWEEN</a:t>
                      </a:r>
                      <a:r>
                        <a:rPr lang="en-US" sz="1800" kern="1200" dirty="0" smtClean="0">
                          <a:solidFill>
                            <a:srgbClr val="0000FF"/>
                          </a:solidFill>
                          <a:latin typeface="+mn-lt"/>
                          <a:ea typeface="+mn-ea"/>
                          <a:cs typeface="+mn-cs"/>
                        </a:rPr>
                        <a:t>  S.LOSAL</a:t>
                      </a:r>
                    </a:p>
                    <a:p>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AND</a:t>
                      </a:r>
                      <a:r>
                        <a:rPr lang="en-US" sz="1800" kern="1200" baseline="0" dirty="0" smtClean="0">
                          <a:solidFill>
                            <a:schemeClr val="tx1"/>
                          </a:solidFill>
                          <a:latin typeface="+mn-lt"/>
                          <a:ea typeface="+mn-ea"/>
                          <a:cs typeface="+mn-cs"/>
                        </a:rPr>
                        <a:t>   </a:t>
                      </a:r>
                      <a:r>
                        <a:rPr lang="en-US" sz="1800" kern="1200" baseline="0" dirty="0" smtClean="0">
                          <a:solidFill>
                            <a:srgbClr val="0000FF"/>
                          </a:solidFill>
                          <a:latin typeface="+mn-lt"/>
                          <a:ea typeface="+mn-ea"/>
                          <a:cs typeface="+mn-cs"/>
                        </a:rPr>
                        <a:t>          S.HISAL</a:t>
                      </a:r>
                    </a:p>
                    <a:p>
                      <a:endParaRPr lang="en-US" sz="1800" dirty="0"/>
                    </a:p>
                  </a:txBody>
                  <a:tcPr marL="91445" marR="91445" marT="45713" marB="45713">
                    <a:blipFill>
                      <a:blip r:embed="rId2"/>
                      <a:tile tx="0" ty="0" sx="100000" sy="100000" flip="none" algn="tl"/>
                    </a:blipFill>
                  </a:tcPr>
                </a:tc>
              </a:tr>
            </a:tbl>
          </a:graphicData>
        </a:graphic>
      </p:graphicFrame>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3568" y="0"/>
            <a:ext cx="8460432" cy="762000"/>
          </a:xfrm>
          <a:solidFill>
            <a:schemeClr val="bg1"/>
          </a:solidFill>
        </p:spPr>
        <p:txBody>
          <a:bodyPr lIns="92075" tIns="46038" rIns="92075" bIns="46038" anchor="t">
            <a:normAutofit fontScale="90000"/>
          </a:bodyPr>
          <a:lstStyle/>
          <a:p>
            <a:pPr eaLnBrk="1" hangingPunct="1"/>
            <a:r>
              <a:rPr lang="en-US" altLang="en-US" dirty="0" smtClean="0"/>
              <a:t>SELF JOIN</a:t>
            </a:r>
          </a:p>
        </p:txBody>
      </p:sp>
      <p:sp>
        <p:nvSpPr>
          <p:cNvPr id="27651" name="Text Box 3"/>
          <p:cNvSpPr txBox="1">
            <a:spLocks noChangeArrowheads="1"/>
          </p:cNvSpPr>
          <p:nvPr/>
        </p:nvSpPr>
        <p:spPr bwMode="auto">
          <a:xfrm>
            <a:off x="0" y="1143000"/>
            <a:ext cx="9144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50000"/>
              </a:spcBef>
              <a:spcAft>
                <a:spcPct val="0"/>
              </a:spcAft>
            </a:pPr>
            <a:r>
              <a:rPr lang="en-US" altLang="en-US" sz="2400" b="1" dirty="0" smtClean="0">
                <a:solidFill>
                  <a:srgbClr val="000000"/>
                </a:solidFill>
                <a:latin typeface="Times New Roman" panose="02020603050405020304" pitchFamily="18" charset="0"/>
              </a:rPr>
              <a:t> </a:t>
            </a:r>
            <a:r>
              <a:rPr lang="en-US" altLang="en-US" sz="2400" b="1" dirty="0" smtClean="0">
                <a:solidFill>
                  <a:srgbClr val="FF0000"/>
                </a:solidFill>
                <a:latin typeface="Times New Roman" panose="02020603050405020304" pitchFamily="18" charset="0"/>
              </a:rPr>
              <a:t>        * Table is joined to the table itself</a:t>
            </a:r>
          </a:p>
        </p:txBody>
      </p:sp>
      <p:graphicFrame>
        <p:nvGraphicFramePr>
          <p:cNvPr id="6" name="Table 5"/>
          <p:cNvGraphicFramePr>
            <a:graphicFrameLocks noGrp="1"/>
          </p:cNvGraphicFramePr>
          <p:nvPr>
            <p:extLst>
              <p:ext uri="{D42A27DB-BD31-4B8C-83A1-F6EECF244321}">
                <p14:modId xmlns:p14="http://schemas.microsoft.com/office/powerpoint/2010/main" xmlns="" val="82295751"/>
              </p:ext>
            </p:extLst>
          </p:nvPr>
        </p:nvGraphicFramePr>
        <p:xfrm>
          <a:off x="683568" y="2349500"/>
          <a:ext cx="3581400" cy="1854200"/>
        </p:xfrm>
        <a:graphic>
          <a:graphicData uri="http://schemas.openxmlformats.org/drawingml/2006/table">
            <a:tbl>
              <a:tblPr firstRow="1" bandRow="1">
                <a:tableStyleId>{5C22544A-7EE6-4342-B048-85BDC9FD1C3A}</a:tableStyleId>
              </a:tblPr>
              <a:tblGrid>
                <a:gridCol w="1193800"/>
                <a:gridCol w="1193800"/>
                <a:gridCol w="1193800"/>
              </a:tblGrid>
              <a:tr h="370840">
                <a:tc>
                  <a:txBody>
                    <a:bodyPr/>
                    <a:lstStyle/>
                    <a:p>
                      <a:pPr algn="ctr"/>
                      <a:r>
                        <a:rPr lang="en-US" dirty="0" smtClean="0"/>
                        <a:t>EMPNO</a:t>
                      </a:r>
                      <a:endParaRPr lang="en-US" dirty="0"/>
                    </a:p>
                  </a:txBody>
                  <a:tcPr>
                    <a:solidFill>
                      <a:srgbClr val="FF9900"/>
                    </a:solidFill>
                  </a:tcPr>
                </a:tc>
                <a:tc>
                  <a:txBody>
                    <a:bodyPr/>
                    <a:lstStyle/>
                    <a:p>
                      <a:pPr algn="ctr"/>
                      <a:r>
                        <a:rPr lang="en-US" dirty="0" smtClean="0"/>
                        <a:t>ENAME</a:t>
                      </a:r>
                      <a:endParaRPr lang="en-US" dirty="0"/>
                    </a:p>
                  </a:txBody>
                  <a:tcPr>
                    <a:solidFill>
                      <a:srgbClr val="FF9900"/>
                    </a:solidFill>
                  </a:tcPr>
                </a:tc>
                <a:tc>
                  <a:txBody>
                    <a:bodyPr/>
                    <a:lstStyle/>
                    <a:p>
                      <a:pPr algn="ctr"/>
                      <a:r>
                        <a:rPr lang="en-US" dirty="0" smtClean="0"/>
                        <a:t>MGR</a:t>
                      </a:r>
                      <a:endParaRPr lang="en-US" dirty="0"/>
                    </a:p>
                  </a:txBody>
                  <a:tcPr>
                    <a:solidFill>
                      <a:srgbClr val="FF9900"/>
                    </a:solidFill>
                  </a:tcPr>
                </a:tc>
              </a:tr>
              <a:tr h="370840">
                <a:tc>
                  <a:txBody>
                    <a:bodyPr/>
                    <a:lstStyle/>
                    <a:p>
                      <a:pPr algn="ctr"/>
                      <a:r>
                        <a:rPr lang="en-US" dirty="0" smtClean="0"/>
                        <a:t>7369</a:t>
                      </a:r>
                      <a:endParaRPr lang="en-US" dirty="0"/>
                    </a:p>
                  </a:txBody>
                  <a:tcPr>
                    <a:blipFill>
                      <a:blip r:embed="rId2"/>
                      <a:tile tx="0" ty="0" sx="100000" sy="100000" flip="none" algn="tl"/>
                    </a:blipFill>
                  </a:tcPr>
                </a:tc>
                <a:tc>
                  <a:txBody>
                    <a:bodyPr/>
                    <a:lstStyle/>
                    <a:p>
                      <a:r>
                        <a:rPr lang="en-US" dirty="0" smtClean="0"/>
                        <a:t>SMITH</a:t>
                      </a:r>
                      <a:endParaRPr lang="en-US" dirty="0"/>
                    </a:p>
                  </a:txBody>
                  <a:tcPr>
                    <a:blipFill>
                      <a:blip r:embed="rId2"/>
                      <a:tile tx="0" ty="0" sx="100000" sy="100000" flip="none" algn="tl"/>
                    </a:blipFill>
                  </a:tcPr>
                </a:tc>
                <a:tc>
                  <a:txBody>
                    <a:bodyPr/>
                    <a:lstStyle/>
                    <a:p>
                      <a:pPr algn="ctr"/>
                      <a:r>
                        <a:rPr lang="en-US" dirty="0" smtClean="0"/>
                        <a:t>7902</a:t>
                      </a:r>
                      <a:endParaRPr lang="en-US" dirty="0"/>
                    </a:p>
                  </a:txBody>
                  <a:tcPr>
                    <a:blipFill>
                      <a:blip r:embed="rId2"/>
                      <a:tile tx="0" ty="0" sx="100000" sy="100000" flip="none" algn="tl"/>
                    </a:blipFill>
                  </a:tcPr>
                </a:tc>
              </a:tr>
              <a:tr h="370840">
                <a:tc>
                  <a:txBody>
                    <a:bodyPr/>
                    <a:lstStyle/>
                    <a:p>
                      <a:pPr algn="ctr"/>
                      <a:r>
                        <a:rPr lang="en-US" dirty="0" smtClean="0"/>
                        <a:t>7902</a:t>
                      </a:r>
                      <a:endParaRPr lang="en-US" dirty="0"/>
                    </a:p>
                  </a:txBody>
                  <a:tcPr>
                    <a:blipFill>
                      <a:blip r:embed="rId2"/>
                      <a:tile tx="0" ty="0" sx="100000" sy="100000" flip="none" algn="tl"/>
                    </a:blipFill>
                  </a:tcPr>
                </a:tc>
                <a:tc>
                  <a:txBody>
                    <a:bodyPr/>
                    <a:lstStyle/>
                    <a:p>
                      <a:r>
                        <a:rPr lang="en-US" dirty="0" smtClean="0"/>
                        <a:t>FORD</a:t>
                      </a:r>
                      <a:endParaRPr lang="en-US" dirty="0"/>
                    </a:p>
                  </a:txBody>
                  <a:tcPr>
                    <a:blipFill>
                      <a:blip r:embed="rId2"/>
                      <a:tile tx="0" ty="0" sx="100000" sy="100000" flip="none" algn="tl"/>
                    </a:blipFill>
                  </a:tcPr>
                </a:tc>
                <a:tc>
                  <a:txBody>
                    <a:bodyPr/>
                    <a:lstStyle/>
                    <a:p>
                      <a:pPr algn="ctr"/>
                      <a:r>
                        <a:rPr lang="en-US" dirty="0" smtClean="0"/>
                        <a:t>7566</a:t>
                      </a:r>
                      <a:endParaRPr lang="en-US" dirty="0"/>
                    </a:p>
                  </a:txBody>
                  <a:tcPr>
                    <a:blipFill>
                      <a:blip r:embed="rId2"/>
                      <a:tile tx="0" ty="0" sx="100000" sy="100000" flip="none" algn="tl"/>
                    </a:blipFill>
                  </a:tcPr>
                </a:tc>
              </a:tr>
              <a:tr h="370840">
                <a:tc>
                  <a:txBody>
                    <a:bodyPr/>
                    <a:lstStyle/>
                    <a:p>
                      <a:pPr algn="ctr"/>
                      <a:r>
                        <a:rPr lang="en-US" dirty="0" smtClean="0"/>
                        <a:t>7566</a:t>
                      </a:r>
                      <a:endParaRPr lang="en-US" dirty="0"/>
                    </a:p>
                  </a:txBody>
                  <a:tcPr>
                    <a:blipFill>
                      <a:blip r:embed="rId2"/>
                      <a:tile tx="0" ty="0" sx="100000" sy="100000" flip="none" algn="tl"/>
                    </a:blipFill>
                  </a:tcPr>
                </a:tc>
                <a:tc>
                  <a:txBody>
                    <a:bodyPr/>
                    <a:lstStyle/>
                    <a:p>
                      <a:r>
                        <a:rPr lang="en-US" dirty="0" smtClean="0"/>
                        <a:t>JONES</a:t>
                      </a:r>
                      <a:endParaRPr lang="en-US" dirty="0"/>
                    </a:p>
                  </a:txBody>
                  <a:tcPr>
                    <a:blipFill>
                      <a:blip r:embed="rId2"/>
                      <a:tile tx="0" ty="0" sx="100000" sy="100000" flip="none" algn="tl"/>
                    </a:blipFill>
                  </a:tcPr>
                </a:tc>
                <a:tc>
                  <a:txBody>
                    <a:bodyPr/>
                    <a:lstStyle/>
                    <a:p>
                      <a:pPr algn="ctr"/>
                      <a:r>
                        <a:rPr lang="en-US" dirty="0" smtClean="0"/>
                        <a:t>7839</a:t>
                      </a:r>
                      <a:endParaRPr lang="en-US" dirty="0"/>
                    </a:p>
                  </a:txBody>
                  <a:tcPr>
                    <a:blipFill>
                      <a:blip r:embed="rId2"/>
                      <a:tile tx="0" ty="0" sx="100000" sy="100000" flip="none" algn="tl"/>
                    </a:blipFill>
                  </a:tcPr>
                </a:tc>
              </a:tr>
              <a:tr h="370840">
                <a:tc>
                  <a:txBody>
                    <a:bodyPr/>
                    <a:lstStyle/>
                    <a:p>
                      <a:pPr algn="ctr"/>
                      <a:r>
                        <a:rPr lang="en-US" dirty="0" smtClean="0"/>
                        <a:t>7839</a:t>
                      </a:r>
                      <a:endParaRPr lang="en-US" dirty="0"/>
                    </a:p>
                  </a:txBody>
                  <a:tcPr>
                    <a:blipFill>
                      <a:blip r:embed="rId2"/>
                      <a:tile tx="0" ty="0" sx="100000" sy="100000" flip="none" algn="tl"/>
                    </a:blipFill>
                  </a:tcPr>
                </a:tc>
                <a:tc>
                  <a:txBody>
                    <a:bodyPr/>
                    <a:lstStyle/>
                    <a:p>
                      <a:r>
                        <a:rPr lang="en-US" dirty="0" smtClean="0"/>
                        <a:t>KING</a:t>
                      </a:r>
                      <a:endParaRPr lang="en-US" dirty="0"/>
                    </a:p>
                  </a:txBody>
                  <a:tcPr>
                    <a:blipFill>
                      <a:blip r:embed="rId2"/>
                      <a:tile tx="0" ty="0" sx="100000" sy="100000" flip="none" algn="tl"/>
                    </a:blipFill>
                  </a:tcPr>
                </a:tc>
                <a:tc>
                  <a:txBody>
                    <a:bodyPr/>
                    <a:lstStyle/>
                    <a:p>
                      <a:pPr algn="ctr"/>
                      <a:r>
                        <a:rPr lang="en-US" dirty="0" smtClean="0"/>
                        <a:t>-</a:t>
                      </a:r>
                      <a:endParaRPr lang="en-US" dirty="0"/>
                    </a:p>
                  </a:txBody>
                  <a:tcPr>
                    <a:blipFill>
                      <a:blip r:embed="rId2"/>
                      <a:tile tx="0" ty="0" sx="100000" sy="100000" flip="none" algn="tl"/>
                    </a:blip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2364341736"/>
              </p:ext>
            </p:extLst>
          </p:nvPr>
        </p:nvGraphicFramePr>
        <p:xfrm>
          <a:off x="5219700" y="2300785"/>
          <a:ext cx="3581400" cy="1854200"/>
        </p:xfrm>
        <a:graphic>
          <a:graphicData uri="http://schemas.openxmlformats.org/drawingml/2006/table">
            <a:tbl>
              <a:tblPr firstRow="1" bandRow="1">
                <a:tableStyleId>{5C22544A-7EE6-4342-B048-85BDC9FD1C3A}</a:tableStyleId>
              </a:tblPr>
              <a:tblGrid>
                <a:gridCol w="1193800"/>
                <a:gridCol w="1193800"/>
                <a:gridCol w="1193800"/>
              </a:tblGrid>
              <a:tr h="370840">
                <a:tc>
                  <a:txBody>
                    <a:bodyPr/>
                    <a:lstStyle/>
                    <a:p>
                      <a:pPr algn="ctr"/>
                      <a:r>
                        <a:rPr lang="en-US" dirty="0" smtClean="0"/>
                        <a:t>EMPNO</a:t>
                      </a:r>
                      <a:endParaRPr lang="en-US" dirty="0"/>
                    </a:p>
                  </a:txBody>
                  <a:tcPr>
                    <a:solidFill>
                      <a:srgbClr val="FFC000"/>
                    </a:solidFill>
                  </a:tcPr>
                </a:tc>
                <a:tc>
                  <a:txBody>
                    <a:bodyPr/>
                    <a:lstStyle/>
                    <a:p>
                      <a:pPr algn="ctr"/>
                      <a:r>
                        <a:rPr lang="en-US" dirty="0" smtClean="0"/>
                        <a:t>ENAME</a:t>
                      </a:r>
                      <a:endParaRPr lang="en-US" dirty="0"/>
                    </a:p>
                  </a:txBody>
                  <a:tcPr>
                    <a:solidFill>
                      <a:srgbClr val="FFC000"/>
                    </a:solidFill>
                  </a:tcPr>
                </a:tc>
                <a:tc>
                  <a:txBody>
                    <a:bodyPr/>
                    <a:lstStyle/>
                    <a:p>
                      <a:pPr algn="ctr"/>
                      <a:r>
                        <a:rPr lang="en-US" dirty="0" smtClean="0"/>
                        <a:t>MGR</a:t>
                      </a:r>
                      <a:endParaRPr lang="en-US" dirty="0"/>
                    </a:p>
                  </a:txBody>
                  <a:tcPr>
                    <a:solidFill>
                      <a:srgbClr val="FFC000"/>
                    </a:solidFill>
                  </a:tcPr>
                </a:tc>
              </a:tr>
              <a:tr h="370840">
                <a:tc>
                  <a:txBody>
                    <a:bodyPr/>
                    <a:lstStyle/>
                    <a:p>
                      <a:pPr algn="ctr"/>
                      <a:r>
                        <a:rPr lang="en-US" dirty="0" smtClean="0">
                          <a:solidFill>
                            <a:srgbClr val="0000FF"/>
                          </a:solidFill>
                        </a:rPr>
                        <a:t>7369</a:t>
                      </a:r>
                      <a:endParaRPr lang="en-US" dirty="0">
                        <a:solidFill>
                          <a:srgbClr val="0000FF"/>
                        </a:solidFill>
                      </a:endParaRPr>
                    </a:p>
                  </a:txBody>
                  <a:tcPr>
                    <a:blipFill>
                      <a:blip r:embed="rId3"/>
                      <a:tile tx="0" ty="0" sx="100000" sy="100000" flip="none" algn="tl"/>
                    </a:blipFill>
                  </a:tcPr>
                </a:tc>
                <a:tc>
                  <a:txBody>
                    <a:bodyPr/>
                    <a:lstStyle/>
                    <a:p>
                      <a:r>
                        <a:rPr lang="en-US" dirty="0" smtClean="0">
                          <a:solidFill>
                            <a:srgbClr val="0000FF"/>
                          </a:solidFill>
                        </a:rPr>
                        <a:t>SMITH</a:t>
                      </a:r>
                      <a:endParaRPr lang="en-US" dirty="0">
                        <a:solidFill>
                          <a:srgbClr val="0000FF"/>
                        </a:solidFill>
                      </a:endParaRPr>
                    </a:p>
                  </a:txBody>
                  <a:tcPr>
                    <a:blipFill>
                      <a:blip r:embed="rId3"/>
                      <a:tile tx="0" ty="0" sx="100000" sy="100000" flip="none" algn="tl"/>
                    </a:blipFill>
                  </a:tcPr>
                </a:tc>
                <a:tc>
                  <a:txBody>
                    <a:bodyPr/>
                    <a:lstStyle/>
                    <a:p>
                      <a:pPr algn="ctr"/>
                      <a:r>
                        <a:rPr lang="en-US" dirty="0" smtClean="0">
                          <a:solidFill>
                            <a:srgbClr val="0000FF"/>
                          </a:solidFill>
                        </a:rPr>
                        <a:t>7902</a:t>
                      </a:r>
                      <a:endParaRPr lang="en-US" dirty="0">
                        <a:solidFill>
                          <a:srgbClr val="0000FF"/>
                        </a:solidFill>
                      </a:endParaRPr>
                    </a:p>
                  </a:txBody>
                  <a:tcPr>
                    <a:blipFill>
                      <a:blip r:embed="rId3"/>
                      <a:tile tx="0" ty="0" sx="100000" sy="100000" flip="none" algn="tl"/>
                    </a:blipFill>
                  </a:tcPr>
                </a:tc>
              </a:tr>
              <a:tr h="370840">
                <a:tc>
                  <a:txBody>
                    <a:bodyPr/>
                    <a:lstStyle/>
                    <a:p>
                      <a:pPr algn="ctr"/>
                      <a:r>
                        <a:rPr lang="en-US" dirty="0" smtClean="0">
                          <a:solidFill>
                            <a:srgbClr val="0000FF"/>
                          </a:solidFill>
                        </a:rPr>
                        <a:t>7902</a:t>
                      </a:r>
                      <a:endParaRPr lang="en-US" dirty="0">
                        <a:solidFill>
                          <a:srgbClr val="0000FF"/>
                        </a:solidFill>
                      </a:endParaRPr>
                    </a:p>
                  </a:txBody>
                  <a:tcPr>
                    <a:blipFill>
                      <a:blip r:embed="rId3"/>
                      <a:tile tx="0" ty="0" sx="100000" sy="100000" flip="none" algn="tl"/>
                    </a:blipFill>
                  </a:tcPr>
                </a:tc>
                <a:tc>
                  <a:txBody>
                    <a:bodyPr/>
                    <a:lstStyle/>
                    <a:p>
                      <a:r>
                        <a:rPr lang="en-US" dirty="0" smtClean="0">
                          <a:solidFill>
                            <a:srgbClr val="0000FF"/>
                          </a:solidFill>
                        </a:rPr>
                        <a:t>FORD</a:t>
                      </a:r>
                      <a:endParaRPr lang="en-US" dirty="0">
                        <a:solidFill>
                          <a:srgbClr val="0000FF"/>
                        </a:solidFill>
                      </a:endParaRPr>
                    </a:p>
                  </a:txBody>
                  <a:tcPr>
                    <a:blipFill>
                      <a:blip r:embed="rId3"/>
                      <a:tile tx="0" ty="0" sx="100000" sy="100000" flip="none" algn="tl"/>
                    </a:blipFill>
                  </a:tcPr>
                </a:tc>
                <a:tc>
                  <a:txBody>
                    <a:bodyPr/>
                    <a:lstStyle/>
                    <a:p>
                      <a:pPr algn="ctr"/>
                      <a:r>
                        <a:rPr lang="en-US" dirty="0" smtClean="0">
                          <a:solidFill>
                            <a:srgbClr val="0000FF"/>
                          </a:solidFill>
                        </a:rPr>
                        <a:t>7566</a:t>
                      </a:r>
                      <a:endParaRPr lang="en-US" dirty="0">
                        <a:solidFill>
                          <a:srgbClr val="0000FF"/>
                        </a:solidFill>
                      </a:endParaRPr>
                    </a:p>
                  </a:txBody>
                  <a:tcPr>
                    <a:blipFill>
                      <a:blip r:embed="rId3"/>
                      <a:tile tx="0" ty="0" sx="100000" sy="100000" flip="none" algn="tl"/>
                    </a:blipFill>
                  </a:tcPr>
                </a:tc>
              </a:tr>
              <a:tr h="370840">
                <a:tc>
                  <a:txBody>
                    <a:bodyPr/>
                    <a:lstStyle/>
                    <a:p>
                      <a:pPr algn="ctr"/>
                      <a:r>
                        <a:rPr lang="en-US" dirty="0" smtClean="0">
                          <a:solidFill>
                            <a:srgbClr val="0000FF"/>
                          </a:solidFill>
                        </a:rPr>
                        <a:t>7566</a:t>
                      </a:r>
                      <a:endParaRPr lang="en-US" dirty="0">
                        <a:solidFill>
                          <a:srgbClr val="0000FF"/>
                        </a:solidFill>
                      </a:endParaRPr>
                    </a:p>
                  </a:txBody>
                  <a:tcPr>
                    <a:blipFill>
                      <a:blip r:embed="rId3"/>
                      <a:tile tx="0" ty="0" sx="100000" sy="100000" flip="none" algn="tl"/>
                    </a:blipFill>
                  </a:tcPr>
                </a:tc>
                <a:tc>
                  <a:txBody>
                    <a:bodyPr/>
                    <a:lstStyle/>
                    <a:p>
                      <a:r>
                        <a:rPr lang="en-US" dirty="0" smtClean="0">
                          <a:solidFill>
                            <a:srgbClr val="0000FF"/>
                          </a:solidFill>
                        </a:rPr>
                        <a:t>JONES</a:t>
                      </a:r>
                      <a:endParaRPr lang="en-US" dirty="0">
                        <a:solidFill>
                          <a:srgbClr val="0000FF"/>
                        </a:solidFill>
                      </a:endParaRPr>
                    </a:p>
                  </a:txBody>
                  <a:tcPr>
                    <a:blipFill>
                      <a:blip r:embed="rId3"/>
                      <a:tile tx="0" ty="0" sx="100000" sy="100000" flip="none" algn="tl"/>
                    </a:blipFill>
                  </a:tcPr>
                </a:tc>
                <a:tc>
                  <a:txBody>
                    <a:bodyPr/>
                    <a:lstStyle/>
                    <a:p>
                      <a:pPr algn="ctr"/>
                      <a:r>
                        <a:rPr lang="en-US" dirty="0" smtClean="0">
                          <a:solidFill>
                            <a:srgbClr val="0000FF"/>
                          </a:solidFill>
                        </a:rPr>
                        <a:t>7839</a:t>
                      </a:r>
                      <a:endParaRPr lang="en-US" dirty="0">
                        <a:solidFill>
                          <a:srgbClr val="0000FF"/>
                        </a:solidFill>
                      </a:endParaRPr>
                    </a:p>
                  </a:txBody>
                  <a:tcPr>
                    <a:blipFill>
                      <a:blip r:embed="rId3"/>
                      <a:tile tx="0" ty="0" sx="100000" sy="100000" flip="none" algn="tl"/>
                    </a:blipFill>
                  </a:tcPr>
                </a:tc>
              </a:tr>
              <a:tr h="370840">
                <a:tc>
                  <a:txBody>
                    <a:bodyPr/>
                    <a:lstStyle/>
                    <a:p>
                      <a:pPr algn="ctr"/>
                      <a:r>
                        <a:rPr lang="en-US" dirty="0" smtClean="0">
                          <a:solidFill>
                            <a:srgbClr val="0000FF"/>
                          </a:solidFill>
                        </a:rPr>
                        <a:t>7839</a:t>
                      </a:r>
                      <a:endParaRPr lang="en-US" dirty="0">
                        <a:solidFill>
                          <a:srgbClr val="0000FF"/>
                        </a:solidFill>
                      </a:endParaRPr>
                    </a:p>
                  </a:txBody>
                  <a:tcPr>
                    <a:blipFill>
                      <a:blip r:embed="rId3"/>
                      <a:tile tx="0" ty="0" sx="100000" sy="100000" flip="none" algn="tl"/>
                    </a:blipFill>
                  </a:tcPr>
                </a:tc>
                <a:tc>
                  <a:txBody>
                    <a:bodyPr/>
                    <a:lstStyle/>
                    <a:p>
                      <a:r>
                        <a:rPr lang="en-US" dirty="0" smtClean="0">
                          <a:solidFill>
                            <a:srgbClr val="0000FF"/>
                          </a:solidFill>
                        </a:rPr>
                        <a:t>KING</a:t>
                      </a:r>
                      <a:endParaRPr lang="en-US" dirty="0">
                        <a:solidFill>
                          <a:srgbClr val="0000FF"/>
                        </a:solidFill>
                      </a:endParaRPr>
                    </a:p>
                  </a:txBody>
                  <a:tcPr>
                    <a:blipFill>
                      <a:blip r:embed="rId3"/>
                      <a:tile tx="0" ty="0" sx="100000" sy="100000" flip="none" algn="tl"/>
                    </a:blipFill>
                  </a:tcPr>
                </a:tc>
                <a:tc>
                  <a:txBody>
                    <a:bodyPr/>
                    <a:lstStyle/>
                    <a:p>
                      <a:pPr algn="ctr"/>
                      <a:r>
                        <a:rPr lang="en-US" dirty="0" smtClean="0">
                          <a:solidFill>
                            <a:srgbClr val="0000FF"/>
                          </a:solidFill>
                        </a:rPr>
                        <a:t>-</a:t>
                      </a:r>
                      <a:endParaRPr lang="en-US" dirty="0">
                        <a:solidFill>
                          <a:srgbClr val="0000FF"/>
                        </a:solidFill>
                      </a:endParaRPr>
                    </a:p>
                  </a:txBody>
                  <a:tcPr>
                    <a:blipFill>
                      <a:blip r:embed="rId3"/>
                      <a:tile tx="0" ty="0" sx="100000" sy="100000" flip="none" algn="tl"/>
                    </a:blipFill>
                  </a:tcPr>
                </a:tc>
              </a:tr>
            </a:tbl>
          </a:graphicData>
        </a:graphic>
      </p:graphicFrame>
      <p:sp>
        <p:nvSpPr>
          <p:cNvPr id="27704" name="Text Box 205"/>
          <p:cNvSpPr txBox="1">
            <a:spLocks noChangeArrowheads="1"/>
          </p:cNvSpPr>
          <p:nvPr/>
        </p:nvSpPr>
        <p:spPr bwMode="auto">
          <a:xfrm>
            <a:off x="990600" y="1905000"/>
            <a:ext cx="11430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en-US" altLang="en-US" sz="1600" b="1" smtClean="0">
                <a:solidFill>
                  <a:srgbClr val="009900"/>
                </a:solidFill>
                <a:latin typeface="Times New Roman" panose="02020603050405020304" pitchFamily="18" charset="0"/>
              </a:rPr>
              <a:t>EMP  E</a:t>
            </a:r>
          </a:p>
        </p:txBody>
      </p:sp>
      <p:sp>
        <p:nvSpPr>
          <p:cNvPr id="27705" name="Text Box 205"/>
          <p:cNvSpPr txBox="1">
            <a:spLocks noChangeArrowheads="1"/>
          </p:cNvSpPr>
          <p:nvPr/>
        </p:nvSpPr>
        <p:spPr bwMode="auto">
          <a:xfrm>
            <a:off x="6019800" y="1905000"/>
            <a:ext cx="12954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en-US" altLang="en-US" sz="1600" b="1" smtClean="0">
                <a:solidFill>
                  <a:srgbClr val="009900"/>
                </a:solidFill>
                <a:latin typeface="Times New Roman" panose="02020603050405020304" pitchFamily="18" charset="0"/>
              </a:rPr>
              <a:t>EMP   M</a:t>
            </a:r>
          </a:p>
        </p:txBody>
      </p:sp>
      <p:sp>
        <p:nvSpPr>
          <p:cNvPr id="10" name="Curved Down Arrow 9"/>
          <p:cNvSpPr/>
          <p:nvPr/>
        </p:nvSpPr>
        <p:spPr>
          <a:xfrm>
            <a:off x="3333749" y="1922443"/>
            <a:ext cx="838200" cy="381000"/>
          </a:xfrm>
          <a:prstGeom prst="curvedDownArrow">
            <a:avLst/>
          </a:prstGeom>
          <a:solidFill>
            <a:srgbClr val="FF33CC"/>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sp>
        <p:nvSpPr>
          <p:cNvPr id="13" name="Curved Left Arrow 12"/>
          <p:cNvSpPr/>
          <p:nvPr/>
        </p:nvSpPr>
        <p:spPr>
          <a:xfrm rot="15737199" flipV="1">
            <a:off x="4821109" y="1687493"/>
            <a:ext cx="398463" cy="850900"/>
          </a:xfrm>
          <a:prstGeom prst="curvedLeftArrow">
            <a:avLst/>
          </a:prstGeom>
          <a:solidFill>
            <a:srgbClr val="FF9999"/>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sp>
        <p:nvSpPr>
          <p:cNvPr id="27708" name="TextBox 13"/>
          <p:cNvSpPr txBox="1">
            <a:spLocks noChangeArrowheads="1"/>
          </p:cNvSpPr>
          <p:nvPr/>
        </p:nvSpPr>
        <p:spPr bwMode="auto">
          <a:xfrm>
            <a:off x="4191000" y="2209800"/>
            <a:ext cx="2286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200" smtClean="0">
                <a:solidFill>
                  <a:srgbClr val="FF0000"/>
                </a:solidFill>
              </a:rPr>
              <a:t>=</a:t>
            </a:r>
          </a:p>
        </p:txBody>
      </p:sp>
      <p:cxnSp>
        <p:nvCxnSpPr>
          <p:cNvPr id="16" name="Straight Arrow Connector 15"/>
          <p:cNvCxnSpPr/>
          <p:nvPr/>
        </p:nvCxnSpPr>
        <p:spPr>
          <a:xfrm>
            <a:off x="2362200" y="3048000"/>
            <a:ext cx="3886200" cy="228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362200" y="3352800"/>
            <a:ext cx="3886200" cy="228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38400" y="3733800"/>
            <a:ext cx="3810000" cy="228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55576" y="0"/>
            <a:ext cx="8388424" cy="762000"/>
          </a:xfrm>
          <a:solidFill>
            <a:schemeClr val="bg1"/>
          </a:solidFill>
        </p:spPr>
        <p:txBody>
          <a:bodyPr lIns="92075" tIns="46038" rIns="92075" bIns="46038" anchor="t">
            <a:normAutofit fontScale="90000"/>
          </a:bodyPr>
          <a:lstStyle/>
          <a:p>
            <a:pPr eaLnBrk="1" hangingPunct="1"/>
            <a:r>
              <a:rPr lang="en-US" altLang="en-US" dirty="0" smtClean="0"/>
              <a:t>SELF JOIN</a:t>
            </a:r>
          </a:p>
        </p:txBody>
      </p:sp>
      <p:sp>
        <p:nvSpPr>
          <p:cNvPr id="28675" name="Text Box 3"/>
          <p:cNvSpPr txBox="1">
            <a:spLocks noChangeArrowheads="1"/>
          </p:cNvSpPr>
          <p:nvPr/>
        </p:nvSpPr>
        <p:spPr bwMode="auto">
          <a:xfrm>
            <a:off x="0" y="1143000"/>
            <a:ext cx="9144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50000"/>
              </a:spcBef>
              <a:spcAft>
                <a:spcPct val="0"/>
              </a:spcAft>
            </a:pPr>
            <a:r>
              <a:rPr lang="en-US" altLang="en-US" sz="2400" b="1" dirty="0" smtClean="0">
                <a:solidFill>
                  <a:srgbClr val="000000"/>
                </a:solidFill>
                <a:latin typeface="Times New Roman" panose="02020603050405020304" pitchFamily="18" charset="0"/>
              </a:rPr>
              <a:t>              </a:t>
            </a:r>
            <a:r>
              <a:rPr lang="en-US" altLang="en-US" sz="2400" b="1" dirty="0" smtClean="0">
                <a:solidFill>
                  <a:srgbClr val="FF0000"/>
                </a:solidFill>
                <a:latin typeface="Times New Roman" panose="02020603050405020304" pitchFamily="18" charset="0"/>
              </a:rPr>
              <a:t> * Table is joined to the table itself</a:t>
            </a:r>
          </a:p>
        </p:txBody>
      </p:sp>
      <p:graphicFrame>
        <p:nvGraphicFramePr>
          <p:cNvPr id="5" name="Table 4"/>
          <p:cNvGraphicFramePr>
            <a:graphicFrameLocks noGrp="1"/>
          </p:cNvGraphicFramePr>
          <p:nvPr>
            <p:extLst>
              <p:ext uri="{D42A27DB-BD31-4B8C-83A1-F6EECF244321}">
                <p14:modId xmlns:p14="http://schemas.microsoft.com/office/powerpoint/2010/main" xmlns="" val="2464208267"/>
              </p:ext>
            </p:extLst>
          </p:nvPr>
        </p:nvGraphicFramePr>
        <p:xfrm>
          <a:off x="1331640" y="2514902"/>
          <a:ext cx="7583760" cy="3474736"/>
        </p:xfrm>
        <a:graphic>
          <a:graphicData uri="http://schemas.openxmlformats.org/drawingml/2006/table">
            <a:tbl>
              <a:tblPr firstRow="1" bandRow="1">
                <a:tableStyleId>{5C22544A-7EE6-4342-B048-85BDC9FD1C3A}</a:tableStyleId>
              </a:tblPr>
              <a:tblGrid>
                <a:gridCol w="3758324"/>
                <a:gridCol w="3825436"/>
              </a:tblGrid>
              <a:tr h="604343">
                <a:tc>
                  <a:txBody>
                    <a:bodyPr/>
                    <a:lstStyle/>
                    <a:p>
                      <a:pPr algn="ctr"/>
                      <a:endParaRPr lang="en-US" sz="3200" dirty="0">
                        <a:solidFill>
                          <a:srgbClr val="FF0000"/>
                        </a:solidFill>
                      </a:endParaRPr>
                    </a:p>
                  </a:txBody>
                  <a:tcPr marT="45724" marB="45724"/>
                </a:tc>
                <a:tc>
                  <a:txBody>
                    <a:bodyPr/>
                    <a:lstStyle/>
                    <a:p>
                      <a:pPr algn="ctr"/>
                      <a:r>
                        <a:rPr lang="en-US" sz="3600" b="1" dirty="0" smtClean="0">
                          <a:solidFill>
                            <a:srgbClr val="00B050"/>
                          </a:solidFill>
                        </a:rPr>
                        <a:t>SQL 99 SYNTAX</a:t>
                      </a:r>
                      <a:endParaRPr lang="en-US" sz="3600" b="1" dirty="0">
                        <a:solidFill>
                          <a:srgbClr val="00B050"/>
                        </a:solidFill>
                      </a:endParaRPr>
                    </a:p>
                  </a:txBody>
                  <a:tcPr marT="45724" marB="45724"/>
                </a:tc>
              </a:tr>
              <a:tr h="2676375">
                <a:tc>
                  <a:txBody>
                    <a:bodyPr/>
                    <a:lstStyle/>
                    <a:p>
                      <a:endParaRPr lang="en-US" sz="1800" kern="1200" dirty="0" smtClean="0">
                        <a:solidFill>
                          <a:srgbClr val="0000FF"/>
                        </a:solidFill>
                        <a:latin typeface="+mn-lt"/>
                        <a:ea typeface="+mn-ea"/>
                        <a:cs typeface="+mn-cs"/>
                      </a:endParaRPr>
                    </a:p>
                  </a:txBody>
                  <a:tcPr marT="45724" marB="45724">
                    <a:blipFill>
                      <a:blip r:embed="rId2"/>
                      <a:tile tx="0" ty="0" sx="100000" sy="100000" flip="none" algn="tl"/>
                    </a:blipFill>
                  </a:tcPr>
                </a:tc>
                <a:tc>
                  <a:txBody>
                    <a:bodyPr/>
                    <a:lstStyle/>
                    <a:p>
                      <a:r>
                        <a:rPr lang="en-US" sz="1800" dirty="0" smtClean="0"/>
                        <a:t>SELECT </a:t>
                      </a:r>
                      <a:r>
                        <a:rPr lang="en-US" sz="1800" dirty="0" smtClean="0">
                          <a:solidFill>
                            <a:srgbClr val="3366FF"/>
                          </a:solidFill>
                        </a:rPr>
                        <a:t>   </a:t>
                      </a:r>
                      <a:r>
                        <a:rPr lang="en-US" sz="1800" dirty="0" smtClean="0">
                          <a:solidFill>
                            <a:srgbClr val="0000FF"/>
                          </a:solidFill>
                        </a:rPr>
                        <a:t>E.ENAME “EMPLOYEE”, </a:t>
                      </a:r>
                    </a:p>
                    <a:p>
                      <a:r>
                        <a:rPr lang="en-US" sz="1800" dirty="0" smtClean="0">
                          <a:solidFill>
                            <a:srgbClr val="0000FF"/>
                          </a:solidFill>
                        </a:rPr>
                        <a:t>                  M.ENAME</a:t>
                      </a:r>
                      <a:r>
                        <a:rPr lang="en-US" sz="1800" baseline="0" dirty="0" smtClean="0">
                          <a:solidFill>
                            <a:srgbClr val="0000FF"/>
                          </a:solidFill>
                        </a:rPr>
                        <a:t> “MANAGER”</a:t>
                      </a:r>
                      <a:r>
                        <a:rPr lang="en-US" sz="1800" dirty="0" smtClean="0">
                          <a:solidFill>
                            <a:srgbClr val="0000FF"/>
                          </a:solidFill>
                        </a:rPr>
                        <a:t> </a:t>
                      </a:r>
                    </a:p>
                    <a:p>
                      <a:endParaRPr lang="en-US" sz="1800" dirty="0" smtClean="0"/>
                    </a:p>
                    <a:p>
                      <a:r>
                        <a:rPr lang="en-US" sz="1800" dirty="0" smtClean="0"/>
                        <a:t>FROM       </a:t>
                      </a:r>
                      <a:r>
                        <a:rPr lang="en-US" sz="1800" kern="1200" dirty="0" smtClean="0">
                          <a:solidFill>
                            <a:srgbClr val="0000FF"/>
                          </a:solidFill>
                          <a:latin typeface="+mn-lt"/>
                          <a:ea typeface="+mn-ea"/>
                          <a:cs typeface="+mn-cs"/>
                        </a:rPr>
                        <a:t>EMP E</a:t>
                      </a:r>
                    </a:p>
                    <a:p>
                      <a:endParaRPr lang="en-US" sz="1800" kern="1200" dirty="0" smtClean="0">
                        <a:solidFill>
                          <a:srgbClr val="0000FF"/>
                        </a:solidFill>
                        <a:latin typeface="+mn-lt"/>
                        <a:ea typeface="+mn-ea"/>
                        <a:cs typeface="+mn-cs"/>
                      </a:endParaRPr>
                    </a:p>
                    <a:p>
                      <a:r>
                        <a:rPr lang="en-US" sz="1800" kern="1200" baseline="0" dirty="0" smtClean="0">
                          <a:solidFill>
                            <a:schemeClr val="tx1"/>
                          </a:solidFill>
                          <a:latin typeface="+mn-lt"/>
                          <a:ea typeface="+mn-ea"/>
                          <a:cs typeface="+mn-cs"/>
                        </a:rPr>
                        <a:t>JOIN </a:t>
                      </a:r>
                      <a:r>
                        <a:rPr lang="en-US" sz="1800" kern="1200" baseline="0" dirty="0" smtClean="0">
                          <a:solidFill>
                            <a:srgbClr val="0000FF"/>
                          </a:solidFill>
                          <a:latin typeface="+mn-lt"/>
                          <a:ea typeface="+mn-ea"/>
                          <a:cs typeface="+mn-cs"/>
                        </a:rPr>
                        <a:t>         EMP M</a:t>
                      </a:r>
                      <a:endParaRPr lang="en-US" sz="1800" kern="1200" dirty="0" smtClean="0">
                        <a:solidFill>
                          <a:srgbClr val="0000FF"/>
                        </a:solidFill>
                        <a:latin typeface="+mn-lt"/>
                        <a:ea typeface="+mn-ea"/>
                        <a:cs typeface="+mn-cs"/>
                      </a:endParaRPr>
                    </a:p>
                    <a:p>
                      <a:endParaRPr lang="en-US" sz="1800" kern="1200" dirty="0" smtClean="0">
                        <a:solidFill>
                          <a:srgbClr val="0000FF"/>
                        </a:solidFill>
                        <a:latin typeface="+mn-lt"/>
                        <a:ea typeface="+mn-ea"/>
                        <a:cs typeface="+mn-cs"/>
                      </a:endParaRPr>
                    </a:p>
                    <a:p>
                      <a:r>
                        <a:rPr lang="en-US" sz="1800" dirty="0" smtClean="0"/>
                        <a:t>ON             </a:t>
                      </a:r>
                      <a:r>
                        <a:rPr lang="en-US" sz="1800" kern="1200" dirty="0" smtClean="0">
                          <a:solidFill>
                            <a:srgbClr val="0000FF"/>
                          </a:solidFill>
                          <a:latin typeface="+mn-lt"/>
                          <a:ea typeface="+mn-ea"/>
                          <a:cs typeface="+mn-cs"/>
                        </a:rPr>
                        <a:t>E.MGR=M.EMPNO</a:t>
                      </a:r>
                    </a:p>
                    <a:p>
                      <a:endParaRPr lang="en-US" sz="1800" kern="1200" baseline="0" dirty="0" smtClean="0">
                        <a:solidFill>
                          <a:srgbClr val="0000FF"/>
                        </a:solidFill>
                        <a:latin typeface="+mn-lt"/>
                        <a:ea typeface="+mn-ea"/>
                        <a:cs typeface="+mn-cs"/>
                      </a:endParaRPr>
                    </a:p>
                    <a:p>
                      <a:endParaRPr lang="en-US" sz="1800" dirty="0"/>
                    </a:p>
                  </a:txBody>
                  <a:tcPr marT="45724" marB="45724">
                    <a:blipFill>
                      <a:blip r:embed="rId2"/>
                      <a:tile tx="0" ty="0" sx="100000" sy="100000" flip="none" algn="tl"/>
                    </a:blipFill>
                  </a:tcPr>
                </a:tc>
              </a:tr>
            </a:tbl>
          </a:graphicData>
        </a:graphic>
      </p:graphicFrame>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endParaRPr lang="en-US" altLang="en-US" sz="2400" smtClean="0">
              <a:solidFill>
                <a:srgbClr val="000000"/>
              </a:solidFill>
              <a:latin typeface="Times New Roman" panose="02020603050405020304" pitchFamily="18" charset="0"/>
            </a:endParaRPr>
          </a:p>
        </p:txBody>
      </p:sp>
      <p:sp>
        <p:nvSpPr>
          <p:cNvPr id="31747" name="Rectangle 3"/>
          <p:cNvSpPr>
            <a:spLocks noGrp="1" noChangeArrowheads="1"/>
          </p:cNvSpPr>
          <p:nvPr>
            <p:ph type="title"/>
          </p:nvPr>
        </p:nvSpPr>
        <p:spPr>
          <a:xfrm>
            <a:off x="611560" y="0"/>
            <a:ext cx="8532440" cy="914400"/>
          </a:xfrm>
          <a:solidFill>
            <a:schemeClr val="bg1"/>
          </a:solidFill>
        </p:spPr>
        <p:txBody>
          <a:bodyPr lIns="92075" tIns="46038" rIns="92075" bIns="46038" anchor="t"/>
          <a:lstStyle/>
          <a:p>
            <a:pPr eaLnBrk="1" hangingPunct="1"/>
            <a:r>
              <a:rPr lang="en-US" altLang="en-US" dirty="0" smtClean="0"/>
              <a:t>What Is a Subquery?</a:t>
            </a:r>
          </a:p>
        </p:txBody>
      </p:sp>
      <p:sp>
        <p:nvSpPr>
          <p:cNvPr id="31748" name="Rectangle 4"/>
          <p:cNvSpPr>
            <a:spLocks noGrp="1" noChangeArrowheads="1"/>
          </p:cNvSpPr>
          <p:nvPr>
            <p:ph idx="1"/>
          </p:nvPr>
        </p:nvSpPr>
        <p:spPr>
          <a:xfrm>
            <a:off x="457200" y="1600200"/>
            <a:ext cx="8229600" cy="1554163"/>
          </a:xfrm>
        </p:spPr>
        <p:txBody>
          <a:bodyPr lIns="92075" tIns="46038" rIns="92075" bIns="46038">
            <a:spAutoFit/>
          </a:bodyPr>
          <a:lstStyle/>
          <a:p>
            <a:pPr marL="404813" indent="-404813" defTabSz="346075" eaLnBrk="1" hangingPunct="1">
              <a:spcBef>
                <a:spcPct val="0"/>
              </a:spcBef>
              <a:buFontTx/>
              <a:buNone/>
              <a:tabLst>
                <a:tab pos="571500" algn="l"/>
              </a:tabLst>
            </a:pPr>
            <a:r>
              <a:rPr lang="en-US" altLang="en-US" smtClean="0"/>
              <a:t>    A subquery is a </a:t>
            </a:r>
            <a:r>
              <a:rPr lang="en-US" altLang="en-US" smtClean="0">
                <a:latin typeface="Courier New" panose="02070309020205020404" pitchFamily="49" charset="0"/>
              </a:rPr>
              <a:t>SELECT</a:t>
            </a:r>
            <a:r>
              <a:rPr lang="en-US" altLang="en-US" smtClean="0"/>
              <a:t> statement embedded in a clause of another SQL statement.</a:t>
            </a:r>
          </a:p>
        </p:txBody>
      </p:sp>
      <p:sp>
        <p:nvSpPr>
          <p:cNvPr id="31749" name="Rectangle 5"/>
          <p:cNvSpPr>
            <a:spLocks noChangeArrowheads="1"/>
          </p:cNvSpPr>
          <p:nvPr/>
        </p:nvSpPr>
        <p:spPr bwMode="blackWhite">
          <a:xfrm>
            <a:off x="2505075" y="3048000"/>
            <a:ext cx="3784600" cy="2870200"/>
          </a:xfrm>
          <a:prstGeom prst="rect">
            <a:avLst/>
          </a:prstGeom>
          <a:solidFill>
            <a:srgbClr val="CCCCFF"/>
          </a:solidFill>
          <a:ln w="12700">
            <a:solidFill>
              <a:schemeClr val="tx1"/>
            </a:solidFill>
            <a:miter lim="800000"/>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50000"/>
              </a:spcBef>
              <a:spcAft>
                <a:spcPct val="0"/>
              </a:spcAft>
            </a:pPr>
            <a:endParaRPr lang="en-US" altLang="en-US" sz="2400" smtClean="0">
              <a:solidFill>
                <a:srgbClr val="000000"/>
              </a:solidFill>
              <a:latin typeface="Times New Roman" panose="02020603050405020304" pitchFamily="18" charset="0"/>
            </a:endParaRPr>
          </a:p>
        </p:txBody>
      </p:sp>
      <p:sp>
        <p:nvSpPr>
          <p:cNvPr id="31750" name="Rectangle 6"/>
          <p:cNvSpPr>
            <a:spLocks noChangeArrowheads="1"/>
          </p:cNvSpPr>
          <p:nvPr/>
        </p:nvSpPr>
        <p:spPr bwMode="auto">
          <a:xfrm>
            <a:off x="2717800" y="3328988"/>
            <a:ext cx="1693863"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b="1" smtClean="0">
                <a:solidFill>
                  <a:srgbClr val="003366"/>
                </a:solidFill>
                <a:latin typeface="Courier New" panose="02070309020205020404" pitchFamily="49" charset="0"/>
              </a:rPr>
              <a:t>SELECT ... </a:t>
            </a:r>
          </a:p>
          <a:p>
            <a:pPr fontAlgn="base">
              <a:spcBef>
                <a:spcPct val="0"/>
              </a:spcBef>
              <a:spcAft>
                <a:spcPct val="0"/>
              </a:spcAft>
            </a:pPr>
            <a:r>
              <a:rPr lang="en-US" altLang="en-US" b="1" smtClean="0">
                <a:solidFill>
                  <a:srgbClr val="003366"/>
                </a:solidFill>
                <a:latin typeface="Courier New" panose="02070309020205020404" pitchFamily="49" charset="0"/>
              </a:rPr>
              <a:t>FROM   ...</a:t>
            </a:r>
          </a:p>
          <a:p>
            <a:pPr fontAlgn="base">
              <a:spcBef>
                <a:spcPct val="0"/>
              </a:spcBef>
              <a:spcAft>
                <a:spcPct val="0"/>
              </a:spcAft>
            </a:pPr>
            <a:r>
              <a:rPr lang="en-US" altLang="en-US" b="1" smtClean="0">
                <a:solidFill>
                  <a:srgbClr val="003366"/>
                </a:solidFill>
                <a:latin typeface="Courier New" panose="02070309020205020404" pitchFamily="49" charset="0"/>
              </a:rPr>
              <a:t>WHERE  ...</a:t>
            </a:r>
          </a:p>
        </p:txBody>
      </p:sp>
      <p:sp>
        <p:nvSpPr>
          <p:cNvPr id="31751" name="Rectangle 7"/>
          <p:cNvSpPr>
            <a:spLocks noChangeArrowheads="1"/>
          </p:cNvSpPr>
          <p:nvPr/>
        </p:nvSpPr>
        <p:spPr bwMode="auto">
          <a:xfrm>
            <a:off x="4257675" y="4038600"/>
            <a:ext cx="1831975" cy="1117600"/>
          </a:xfrm>
          <a:prstGeom prst="rect">
            <a:avLst/>
          </a:prstGeom>
          <a:solidFill>
            <a:schemeClr val="accent1"/>
          </a:solidFill>
          <a:ln w="12700">
            <a:solidFill>
              <a:schemeClr val="tx1"/>
            </a:solidFill>
            <a:miter lim="800000"/>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50000"/>
              </a:spcBef>
              <a:spcAft>
                <a:spcPct val="0"/>
              </a:spcAft>
            </a:pPr>
            <a:endParaRPr lang="en-US" altLang="en-US" sz="2400" smtClean="0">
              <a:solidFill>
                <a:srgbClr val="000000"/>
              </a:solidFill>
              <a:latin typeface="Times New Roman" panose="02020603050405020304" pitchFamily="18" charset="0"/>
            </a:endParaRPr>
          </a:p>
        </p:txBody>
      </p:sp>
      <p:sp>
        <p:nvSpPr>
          <p:cNvPr id="31752" name="Rectangle 8"/>
          <p:cNvSpPr>
            <a:spLocks noChangeArrowheads="1"/>
          </p:cNvSpPr>
          <p:nvPr/>
        </p:nvSpPr>
        <p:spPr bwMode="auto">
          <a:xfrm>
            <a:off x="4241800" y="4090988"/>
            <a:ext cx="1830388"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b="1" smtClean="0">
                <a:solidFill>
                  <a:srgbClr val="003366"/>
                </a:solidFill>
                <a:latin typeface="Courier New" panose="02070309020205020404" pitchFamily="49" charset="0"/>
              </a:rPr>
              <a:t>(SELECT ...</a:t>
            </a:r>
          </a:p>
          <a:p>
            <a:pPr fontAlgn="base">
              <a:spcBef>
                <a:spcPct val="0"/>
              </a:spcBef>
              <a:spcAft>
                <a:spcPct val="0"/>
              </a:spcAft>
            </a:pPr>
            <a:r>
              <a:rPr lang="en-US" altLang="en-US" b="1" smtClean="0">
                <a:solidFill>
                  <a:srgbClr val="003366"/>
                </a:solidFill>
                <a:latin typeface="Courier New" panose="02070309020205020404" pitchFamily="49" charset="0"/>
              </a:rPr>
              <a:t> FROM   ...</a:t>
            </a:r>
          </a:p>
          <a:p>
            <a:pPr fontAlgn="base">
              <a:spcBef>
                <a:spcPct val="0"/>
              </a:spcBef>
              <a:spcAft>
                <a:spcPct val="0"/>
              </a:spcAft>
            </a:pPr>
            <a:r>
              <a:rPr lang="en-US" altLang="en-US" b="1" smtClean="0">
                <a:solidFill>
                  <a:srgbClr val="003366"/>
                </a:solidFill>
                <a:latin typeface="Courier New" panose="02070309020205020404" pitchFamily="49" charset="0"/>
              </a:rPr>
              <a:t> WHERE  ...)</a:t>
            </a:r>
          </a:p>
        </p:txBody>
      </p:sp>
      <p:sp>
        <p:nvSpPr>
          <p:cNvPr id="94217" name="Rectangle 9"/>
          <p:cNvSpPr>
            <a:spLocks noChangeArrowheads="1"/>
          </p:cNvSpPr>
          <p:nvPr/>
        </p:nvSpPr>
        <p:spPr bwMode="auto">
          <a:xfrm>
            <a:off x="1054100" y="3303588"/>
            <a:ext cx="806450" cy="641350"/>
          </a:xfrm>
          <a:prstGeom prst="rect">
            <a:avLst/>
          </a:prstGeom>
          <a:noFill/>
          <a:ln w="9525">
            <a:noFill/>
            <a:miter lim="800000"/>
            <a:headEnd/>
            <a:tailEnd/>
          </a:ln>
          <a:effectLst/>
        </p:spPr>
        <p:txBody>
          <a:bodyPr wrap="none" lIns="92075" tIns="46038" rIns="92075" bIns="46038">
            <a:spAutoFit/>
          </a:bodyPr>
          <a:lstStyle/>
          <a:p>
            <a:pPr eaLnBrk="0" fontAlgn="base" hangingPunct="0">
              <a:spcBef>
                <a:spcPct val="0"/>
              </a:spcBef>
              <a:spcAft>
                <a:spcPct val="0"/>
              </a:spcAft>
              <a:defRPr/>
            </a:pPr>
            <a:r>
              <a:rPr lang="en-US" b="1">
                <a:solidFill>
                  <a:srgbClr val="000000"/>
                </a:solidFill>
                <a:effectLst>
                  <a:outerShdw blurRad="38100" dist="38100" dir="2700000" algn="tl">
                    <a:srgbClr val="C0C0C0"/>
                  </a:outerShdw>
                </a:effectLst>
                <a:cs typeface="Arial" panose="020B0604020202020204" pitchFamily="34" charset="0"/>
              </a:rPr>
              <a:t>Main</a:t>
            </a:r>
          </a:p>
          <a:p>
            <a:pPr eaLnBrk="0" fontAlgn="base" hangingPunct="0">
              <a:spcBef>
                <a:spcPct val="0"/>
              </a:spcBef>
              <a:spcAft>
                <a:spcPct val="0"/>
              </a:spcAft>
              <a:defRPr/>
            </a:pPr>
            <a:r>
              <a:rPr lang="en-US" b="1">
                <a:solidFill>
                  <a:srgbClr val="000000"/>
                </a:solidFill>
                <a:effectLst>
                  <a:outerShdw blurRad="38100" dist="38100" dir="2700000" algn="tl">
                    <a:srgbClr val="C0C0C0"/>
                  </a:outerShdw>
                </a:effectLst>
                <a:cs typeface="Arial" panose="020B0604020202020204" pitchFamily="34" charset="0"/>
              </a:rPr>
              <a:t>query</a:t>
            </a:r>
          </a:p>
        </p:txBody>
      </p:sp>
      <p:sp>
        <p:nvSpPr>
          <p:cNvPr id="94218" name="Rectangle 10"/>
          <p:cNvSpPr>
            <a:spLocks noChangeArrowheads="1"/>
          </p:cNvSpPr>
          <p:nvPr/>
        </p:nvSpPr>
        <p:spPr bwMode="auto">
          <a:xfrm>
            <a:off x="6858000" y="4167188"/>
            <a:ext cx="1238250" cy="366712"/>
          </a:xfrm>
          <a:prstGeom prst="rect">
            <a:avLst/>
          </a:prstGeom>
          <a:noFill/>
          <a:ln w="9525">
            <a:noFill/>
            <a:miter lim="800000"/>
            <a:headEnd/>
            <a:tailEnd/>
          </a:ln>
          <a:effectLst/>
        </p:spPr>
        <p:txBody>
          <a:bodyPr wrap="none" lIns="92075" tIns="46038" rIns="92075" bIns="46038">
            <a:spAutoFit/>
          </a:bodyPr>
          <a:lstStyle/>
          <a:p>
            <a:pPr eaLnBrk="0" fontAlgn="base" hangingPunct="0">
              <a:spcBef>
                <a:spcPct val="0"/>
              </a:spcBef>
              <a:spcAft>
                <a:spcPct val="0"/>
              </a:spcAft>
              <a:defRPr/>
            </a:pPr>
            <a:r>
              <a:rPr lang="en-US" b="1">
                <a:solidFill>
                  <a:srgbClr val="000000"/>
                </a:solidFill>
                <a:effectLst>
                  <a:outerShdw blurRad="38100" dist="38100" dir="2700000" algn="tl">
                    <a:srgbClr val="C0C0C0"/>
                  </a:outerShdw>
                </a:effectLst>
                <a:cs typeface="Arial" panose="020B0604020202020204" pitchFamily="34" charset="0"/>
              </a:rPr>
              <a:t>Subquery</a:t>
            </a:r>
          </a:p>
        </p:txBody>
      </p:sp>
      <p:sp>
        <p:nvSpPr>
          <p:cNvPr id="31755" name="Line 11"/>
          <p:cNvSpPr>
            <a:spLocks noChangeShapeType="1"/>
          </p:cNvSpPr>
          <p:nvPr/>
        </p:nvSpPr>
        <p:spPr bwMode="auto">
          <a:xfrm>
            <a:off x="1844675" y="3611563"/>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mtClean="0">
              <a:solidFill>
                <a:srgbClr val="000000"/>
              </a:solidFill>
              <a:cs typeface="Arial" panose="020B0604020202020204" pitchFamily="34" charset="0"/>
            </a:endParaRPr>
          </a:p>
        </p:txBody>
      </p:sp>
      <p:sp>
        <p:nvSpPr>
          <p:cNvPr id="31756" name="Line 12"/>
          <p:cNvSpPr>
            <a:spLocks noChangeShapeType="1"/>
          </p:cNvSpPr>
          <p:nvPr/>
        </p:nvSpPr>
        <p:spPr bwMode="auto">
          <a:xfrm flipH="1">
            <a:off x="6327775" y="433705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mtClean="0">
              <a:solidFill>
                <a:srgbClr val="000000"/>
              </a:solidFill>
              <a:cs typeface="Arial" panose="020B0604020202020204" pitchFamily="34" charset="0"/>
            </a:endParaRPr>
          </a:p>
        </p:txBody>
      </p:sp>
    </p:spTree>
  </p:cSld>
  <p:clrMapOvr>
    <a:masterClrMapping/>
  </p:clrMapOvr>
  <p:transition spd="slow">
    <p:cut/>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endParaRPr lang="en-US" altLang="en-US" sz="2400" smtClean="0">
              <a:solidFill>
                <a:srgbClr val="000000"/>
              </a:solidFill>
              <a:latin typeface="Times New Roman" panose="02020603050405020304" pitchFamily="18" charset="0"/>
            </a:endParaRPr>
          </a:p>
        </p:txBody>
      </p:sp>
      <p:sp>
        <p:nvSpPr>
          <p:cNvPr id="32775" name="Rectangle 7"/>
          <p:cNvSpPr>
            <a:spLocks noGrp="1" noChangeArrowheads="1"/>
          </p:cNvSpPr>
          <p:nvPr>
            <p:ph type="title"/>
          </p:nvPr>
        </p:nvSpPr>
        <p:spPr>
          <a:xfrm>
            <a:off x="683568" y="0"/>
            <a:ext cx="8460432" cy="762000"/>
          </a:xfrm>
          <a:solidFill>
            <a:schemeClr val="bg1"/>
          </a:solidFill>
        </p:spPr>
        <p:txBody>
          <a:bodyPr lIns="92075" tIns="46038" rIns="92075" bIns="46038" anchor="t">
            <a:normAutofit fontScale="90000"/>
          </a:bodyPr>
          <a:lstStyle/>
          <a:p>
            <a:pPr eaLnBrk="1" hangingPunct="1"/>
            <a:r>
              <a:rPr lang="en-US" altLang="en-US" dirty="0" smtClean="0"/>
              <a:t>Subquery</a:t>
            </a:r>
          </a:p>
        </p:txBody>
      </p:sp>
      <p:sp>
        <p:nvSpPr>
          <p:cNvPr id="32771" name="Rectangle 4"/>
          <p:cNvSpPr>
            <a:spLocks noGrp="1" noChangeArrowheads="1"/>
          </p:cNvSpPr>
          <p:nvPr>
            <p:ph idx="1"/>
          </p:nvPr>
        </p:nvSpPr>
        <p:spPr>
          <a:xfrm>
            <a:off x="860425" y="3475038"/>
            <a:ext cx="7385050" cy="3244850"/>
          </a:xfrm>
        </p:spPr>
        <p:txBody>
          <a:bodyPr lIns="92075" tIns="46038" rIns="92075" bIns="46038">
            <a:spAutoFit/>
          </a:bodyPr>
          <a:lstStyle/>
          <a:p>
            <a:pPr marL="404813" indent="-404813" defTabSz="346075" eaLnBrk="1" hangingPunct="1">
              <a:tabLst>
                <a:tab pos="571500" algn="l"/>
              </a:tabLst>
            </a:pPr>
            <a:r>
              <a:rPr lang="en-US" altLang="en-US" smtClean="0"/>
              <a:t>The subquery (inner query) executes once before the main query.</a:t>
            </a:r>
          </a:p>
          <a:p>
            <a:pPr marL="404813" indent="-404813" defTabSz="346075" eaLnBrk="1" hangingPunct="1">
              <a:tabLst>
                <a:tab pos="571500" algn="l"/>
              </a:tabLst>
            </a:pPr>
            <a:r>
              <a:rPr lang="en-US" altLang="en-US" smtClean="0"/>
              <a:t>The result of the subquery is used by the main query (outer query).</a:t>
            </a:r>
          </a:p>
          <a:p>
            <a:pPr marL="404813" indent="-404813" defTabSz="346075" eaLnBrk="1" hangingPunct="1">
              <a:tabLst>
                <a:tab pos="571500" algn="l"/>
              </a:tabLst>
            </a:pPr>
            <a:r>
              <a:rPr lang="en-US" altLang="en-US" smtClean="0"/>
              <a:t>Sub query should be enclosed in brackets</a:t>
            </a:r>
          </a:p>
        </p:txBody>
      </p:sp>
      <p:sp>
        <p:nvSpPr>
          <p:cNvPr id="32772" name="Rectangle 5"/>
          <p:cNvSpPr>
            <a:spLocks noChangeArrowheads="1"/>
          </p:cNvSpPr>
          <p:nvPr/>
        </p:nvSpPr>
        <p:spPr bwMode="auto">
          <a:xfrm>
            <a:off x="882650" y="2112963"/>
            <a:ext cx="7467600" cy="1258887"/>
          </a:xfrm>
          <a:prstGeom prst="rect">
            <a:avLst/>
          </a:prstGeom>
          <a:solidFill>
            <a:srgbClr val="FFFFCC"/>
          </a:solidFill>
          <a:ln w="12700">
            <a:solidFill>
              <a:schemeClr val="tx1"/>
            </a:solidFill>
            <a:miter lim="800000"/>
            <a:headEnd/>
            <a:tailEnd/>
          </a:ln>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ltLang="en-US" b="1" smtClean="0">
              <a:solidFill>
                <a:srgbClr val="000000"/>
              </a:solidFill>
              <a:latin typeface="Courier New" panose="02070309020205020404" pitchFamily="49" charset="0"/>
            </a:endParaRPr>
          </a:p>
          <a:p>
            <a:pPr fontAlgn="base">
              <a:spcBef>
                <a:spcPct val="0"/>
              </a:spcBef>
              <a:spcAft>
                <a:spcPct val="0"/>
              </a:spcAft>
            </a:pPr>
            <a:endParaRPr lang="en-US" altLang="en-US" b="1" smtClean="0">
              <a:solidFill>
                <a:srgbClr val="000000"/>
              </a:solidFill>
              <a:latin typeface="Courier New" panose="02070309020205020404" pitchFamily="49" charset="0"/>
            </a:endParaRPr>
          </a:p>
        </p:txBody>
      </p:sp>
      <p:sp>
        <p:nvSpPr>
          <p:cNvPr id="96262" name="Rectangle 6"/>
          <p:cNvSpPr>
            <a:spLocks noChangeArrowheads="1"/>
          </p:cNvSpPr>
          <p:nvPr/>
        </p:nvSpPr>
        <p:spPr bwMode="auto">
          <a:xfrm>
            <a:off x="3830638" y="2752725"/>
            <a:ext cx="3268662" cy="561975"/>
          </a:xfrm>
          <a:prstGeom prst="rect">
            <a:avLst/>
          </a:prstGeom>
          <a:solidFill>
            <a:srgbClr val="FF505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50000"/>
              </a:spcBef>
              <a:spcAft>
                <a:spcPct val="0"/>
              </a:spcAft>
            </a:pPr>
            <a:endParaRPr lang="en-US" altLang="en-US" sz="2400" smtClean="0">
              <a:solidFill>
                <a:srgbClr val="000000"/>
              </a:solidFill>
              <a:latin typeface="Times New Roman" panose="02020603050405020304" pitchFamily="18" charset="0"/>
            </a:endParaRPr>
          </a:p>
        </p:txBody>
      </p:sp>
      <p:sp>
        <p:nvSpPr>
          <p:cNvPr id="32774" name="Rectangle 7"/>
          <p:cNvSpPr>
            <a:spLocks noChangeArrowheads="1"/>
          </p:cNvSpPr>
          <p:nvPr/>
        </p:nvSpPr>
        <p:spPr bwMode="auto">
          <a:xfrm>
            <a:off x="922338" y="2093913"/>
            <a:ext cx="6545262" cy="1296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b="1" smtClean="0">
                <a:solidFill>
                  <a:srgbClr val="000000"/>
                </a:solidFill>
                <a:latin typeface="Courier New" panose="02070309020205020404" pitchFamily="49" charset="0"/>
              </a:rPr>
              <a:t>SELECT	</a:t>
            </a:r>
            <a:r>
              <a:rPr lang="en-US" altLang="en-US" b="1" i="1" smtClean="0">
                <a:solidFill>
                  <a:srgbClr val="000000"/>
                </a:solidFill>
                <a:latin typeface="Courier New" panose="02070309020205020404" pitchFamily="49" charset="0"/>
              </a:rPr>
              <a:t>select_list</a:t>
            </a:r>
            <a:endParaRPr lang="en-US" altLang="en-US" b="1" smtClean="0">
              <a:solidFill>
                <a:srgbClr val="000000"/>
              </a:solidFill>
              <a:latin typeface="Courier New" panose="02070309020205020404" pitchFamily="49" charset="0"/>
            </a:endParaRPr>
          </a:p>
          <a:p>
            <a:pPr fontAlgn="base">
              <a:spcBef>
                <a:spcPct val="0"/>
              </a:spcBef>
              <a:spcAft>
                <a:spcPct val="0"/>
              </a:spcAft>
            </a:pPr>
            <a:r>
              <a:rPr lang="en-US" altLang="en-US" b="1" smtClean="0">
                <a:solidFill>
                  <a:srgbClr val="000000"/>
                </a:solidFill>
                <a:latin typeface="Courier New" panose="02070309020205020404" pitchFamily="49" charset="0"/>
              </a:rPr>
              <a:t>FROM	</a:t>
            </a:r>
            <a:r>
              <a:rPr lang="en-US" altLang="en-US" b="1" i="1" smtClean="0">
                <a:solidFill>
                  <a:srgbClr val="000000"/>
                </a:solidFill>
                <a:latin typeface="Courier New" panose="02070309020205020404" pitchFamily="49" charset="0"/>
              </a:rPr>
              <a:t>table</a:t>
            </a:r>
            <a:endParaRPr lang="en-US" altLang="en-US" b="1" smtClean="0">
              <a:solidFill>
                <a:srgbClr val="000000"/>
              </a:solidFill>
              <a:latin typeface="Courier New" panose="02070309020205020404" pitchFamily="49" charset="0"/>
            </a:endParaRPr>
          </a:p>
          <a:p>
            <a:pPr fontAlgn="base">
              <a:spcBef>
                <a:spcPct val="0"/>
              </a:spcBef>
              <a:spcAft>
                <a:spcPct val="0"/>
              </a:spcAft>
            </a:pPr>
            <a:r>
              <a:rPr lang="en-US" altLang="en-US" b="1" smtClean="0">
                <a:solidFill>
                  <a:srgbClr val="000000"/>
                </a:solidFill>
                <a:latin typeface="Courier New" panose="02070309020205020404" pitchFamily="49" charset="0"/>
              </a:rPr>
              <a:t>WHERE	</a:t>
            </a:r>
            <a:r>
              <a:rPr lang="en-US" altLang="en-US" b="1" i="1" smtClean="0">
                <a:solidFill>
                  <a:srgbClr val="000000"/>
                </a:solidFill>
                <a:latin typeface="Courier New" panose="02070309020205020404" pitchFamily="49" charset="0"/>
              </a:rPr>
              <a:t>expr operator</a:t>
            </a:r>
            <a:r>
              <a:rPr lang="en-US" altLang="en-US" b="1" smtClean="0">
                <a:solidFill>
                  <a:srgbClr val="000000"/>
                </a:solidFill>
                <a:latin typeface="Courier New" panose="02070309020205020404" pitchFamily="49" charset="0"/>
              </a:rPr>
              <a:t> (SELECT	</a:t>
            </a:r>
            <a:r>
              <a:rPr lang="en-US" altLang="en-US" b="1" i="1" smtClean="0">
                <a:solidFill>
                  <a:srgbClr val="000000"/>
                </a:solidFill>
                <a:latin typeface="Courier New" panose="02070309020205020404" pitchFamily="49" charset="0"/>
              </a:rPr>
              <a:t>select_list</a:t>
            </a:r>
          </a:p>
          <a:p>
            <a:pPr fontAlgn="base">
              <a:spcBef>
                <a:spcPct val="0"/>
              </a:spcBef>
              <a:spcAft>
                <a:spcPct val="0"/>
              </a:spcAft>
            </a:pPr>
            <a:r>
              <a:rPr lang="en-US" altLang="en-US" b="1" smtClean="0">
                <a:solidFill>
                  <a:srgbClr val="000000"/>
                </a:solidFill>
                <a:latin typeface="Courier New" panose="02070309020205020404" pitchFamily="49" charset="0"/>
              </a:rPr>
              <a:t>		          FROM	</a:t>
            </a:r>
            <a:r>
              <a:rPr lang="en-US" altLang="en-US" b="1" i="1" smtClean="0">
                <a:solidFill>
                  <a:srgbClr val="000000"/>
                </a:solidFill>
                <a:latin typeface="Courier New" panose="02070309020205020404" pitchFamily="49" charset="0"/>
              </a:rPr>
              <a:t>table</a:t>
            </a:r>
            <a:r>
              <a:rPr lang="en-US" altLang="en-US" b="1" smtClean="0">
                <a:solidFill>
                  <a:srgbClr val="000000"/>
                </a:solidFill>
                <a:latin typeface="Courier New" panose="02070309020205020404" pitchFamily="49" charset="0"/>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wipe(up)">
                                      <p:cBhvr>
                                        <p:cTn id="7" dur="5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animBg="1"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ChangeArrowheads="1"/>
          </p:cNvSpPr>
          <p:nvPr/>
        </p:nvSpPr>
        <p:spPr bwMode="auto">
          <a:xfrm>
            <a:off x="922338" y="1600200"/>
            <a:ext cx="7146925"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9pPr>
          </a:lstStyle>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p:txBody>
      </p:sp>
      <p:sp>
        <p:nvSpPr>
          <p:cNvPr id="33795" name="Rectangle 7"/>
          <p:cNvSpPr>
            <a:spLocks noGrp="1" noChangeArrowheads="1"/>
          </p:cNvSpPr>
          <p:nvPr>
            <p:ph type="title"/>
          </p:nvPr>
        </p:nvSpPr>
        <p:spPr>
          <a:xfrm>
            <a:off x="755576" y="0"/>
            <a:ext cx="8388424" cy="762000"/>
          </a:xfrm>
          <a:solidFill>
            <a:schemeClr val="bg1"/>
          </a:solidFill>
        </p:spPr>
        <p:txBody>
          <a:bodyPr lIns="92075" tIns="46038" rIns="92075" bIns="46038" anchor="t">
            <a:normAutofit fontScale="90000"/>
          </a:bodyPr>
          <a:lstStyle/>
          <a:p>
            <a:pPr eaLnBrk="1" hangingPunct="1"/>
            <a:r>
              <a:rPr lang="en-US" altLang="en-US" dirty="0" smtClean="0"/>
              <a:t>Subquery</a:t>
            </a:r>
          </a:p>
        </p:txBody>
      </p:sp>
      <p:sp>
        <p:nvSpPr>
          <p:cNvPr id="11" name="Can 10"/>
          <p:cNvSpPr/>
          <p:nvPr/>
        </p:nvSpPr>
        <p:spPr>
          <a:xfrm>
            <a:off x="801960" y="1654175"/>
            <a:ext cx="914400" cy="1371600"/>
          </a:xfrm>
          <a:prstGeom prst="ca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dirty="0">
                <a:solidFill>
                  <a:srgbClr val="FFFFFF"/>
                </a:solidFill>
              </a:rPr>
              <a:t>OUTER QUERY</a:t>
            </a:r>
          </a:p>
        </p:txBody>
      </p:sp>
      <p:sp>
        <p:nvSpPr>
          <p:cNvPr id="12" name="Rectangle 11"/>
          <p:cNvSpPr/>
          <p:nvPr/>
        </p:nvSpPr>
        <p:spPr>
          <a:xfrm>
            <a:off x="1295400" y="1828800"/>
            <a:ext cx="914400" cy="4572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4" name="Straight Connector 13"/>
          <p:cNvCxnSpPr/>
          <p:nvPr/>
        </p:nvCxnSpPr>
        <p:spPr>
          <a:xfrm>
            <a:off x="1447800" y="19796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Can 14"/>
          <p:cNvSpPr/>
          <p:nvPr/>
        </p:nvSpPr>
        <p:spPr>
          <a:xfrm>
            <a:off x="801960" y="4092575"/>
            <a:ext cx="990600" cy="1371600"/>
          </a:xfrm>
          <a:prstGeom prst="can">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dirty="0">
                <a:solidFill>
                  <a:srgbClr val="FFFFFF"/>
                </a:solidFill>
              </a:rPr>
              <a:t>SUB QUERY</a:t>
            </a:r>
          </a:p>
        </p:txBody>
      </p:sp>
      <p:sp>
        <p:nvSpPr>
          <p:cNvPr id="16" name="Rectangle 15"/>
          <p:cNvSpPr/>
          <p:nvPr/>
        </p:nvSpPr>
        <p:spPr>
          <a:xfrm>
            <a:off x="1371600" y="4267200"/>
            <a:ext cx="914400" cy="457200"/>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7" name="Straight Connector 16"/>
          <p:cNvCxnSpPr/>
          <p:nvPr/>
        </p:nvCxnSpPr>
        <p:spPr>
          <a:xfrm>
            <a:off x="1600200" y="4418013"/>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2" name="Circular Arrow 21"/>
          <p:cNvSpPr/>
          <p:nvPr/>
        </p:nvSpPr>
        <p:spPr>
          <a:xfrm rot="8698631">
            <a:off x="895350" y="1816100"/>
            <a:ext cx="1220788" cy="2514600"/>
          </a:xfrm>
          <a:prstGeom prst="circularArrow">
            <a:avLst>
              <a:gd name="adj1" fmla="val 12500"/>
              <a:gd name="adj2" fmla="val 1142319"/>
              <a:gd name="adj3" fmla="val 20457681"/>
              <a:gd name="adj4" fmla="val 17140525"/>
              <a:gd name="adj5" fmla="val 165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cxnSp>
        <p:nvCxnSpPr>
          <p:cNvPr id="28" name="Straight Connector 27"/>
          <p:cNvCxnSpPr/>
          <p:nvPr/>
        </p:nvCxnSpPr>
        <p:spPr>
          <a:xfrm>
            <a:off x="1447800" y="21320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240360" y="4168775"/>
            <a:ext cx="4572000" cy="923925"/>
          </a:xfrm>
          <a:prstGeom prst="rect">
            <a:avLst/>
          </a:prstGeom>
          <a:solidFill>
            <a:srgbClr val="FFCC99"/>
          </a:solidFill>
        </p:spPr>
        <p:txBody>
          <a:bodyPr>
            <a:spAutoFit/>
          </a:bodyPr>
          <a:lstStyle/>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(SELECT </a:t>
            </a:r>
            <a:r>
              <a:rPr lang="en-US" b="1" dirty="0" err="1">
                <a:solidFill>
                  <a:srgbClr val="000000"/>
                </a:solidFill>
                <a:latin typeface="Courier New" pitchFamily="49" charset="0"/>
                <a:cs typeface="Arial" panose="020B0604020202020204" pitchFamily="34" charset="0"/>
              </a:rPr>
              <a:t>sal</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FROM   </a:t>
            </a:r>
            <a:r>
              <a:rPr lang="en-US" b="1" dirty="0" err="1">
                <a:solidFill>
                  <a:srgbClr val="000000"/>
                </a:solidFill>
                <a:latin typeface="Courier New" pitchFamily="49" charset="0"/>
                <a:cs typeface="Arial" panose="020B0604020202020204" pitchFamily="34" charset="0"/>
              </a:rPr>
              <a:t>emp</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WHERE  </a:t>
            </a:r>
            <a:r>
              <a:rPr lang="en-US" b="1" dirty="0" err="1">
                <a:solidFill>
                  <a:srgbClr val="000000"/>
                </a:solidFill>
                <a:latin typeface="Courier New" pitchFamily="49" charset="0"/>
                <a:cs typeface="Arial" panose="020B0604020202020204" pitchFamily="34" charset="0"/>
              </a:rPr>
              <a:t>ename</a:t>
            </a:r>
            <a:r>
              <a:rPr lang="en-US" b="1" dirty="0">
                <a:solidFill>
                  <a:srgbClr val="000000"/>
                </a:solidFill>
                <a:latin typeface="Courier New" pitchFamily="49" charset="0"/>
                <a:cs typeface="Arial" panose="020B0604020202020204" pitchFamily="34" charset="0"/>
              </a:rPr>
              <a:t>=‘JONES’)</a:t>
            </a:r>
          </a:p>
        </p:txBody>
      </p:sp>
      <p:sp>
        <p:nvSpPr>
          <p:cNvPr id="32" name="Rectangle 5"/>
          <p:cNvSpPr>
            <a:spLocks noChangeArrowheads="1"/>
          </p:cNvSpPr>
          <p:nvPr/>
        </p:nvSpPr>
        <p:spPr bwMode="auto">
          <a:xfrm>
            <a:off x="2910160" y="1730375"/>
            <a:ext cx="4216400" cy="1077913"/>
          </a:xfrm>
          <a:prstGeom prst="rect">
            <a:avLst/>
          </a:prstGeom>
          <a:solidFill>
            <a:schemeClr val="accent5">
              <a:lumMod val="50000"/>
            </a:schemeClr>
          </a:solidFill>
          <a:ln w="9525">
            <a:noFill/>
            <a:miter lim="800000"/>
            <a:headEnd/>
            <a:tailEnd/>
          </a:ln>
        </p:spPr>
        <p:txBody>
          <a:bodyPr lIns="92075" tIns="46038" rIns="92075" bIns="46038">
            <a:spAutoFit/>
          </a:bodyPr>
          <a:lstStyle/>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SELECT </a:t>
            </a:r>
            <a:r>
              <a:rPr lang="en-US" b="1" dirty="0" err="1">
                <a:solidFill>
                  <a:srgbClr val="FFFFFF"/>
                </a:solidFill>
                <a:latin typeface="Courier New" pitchFamily="49" charset="0"/>
                <a:cs typeface="Arial" panose="020B0604020202020204" pitchFamily="34" charset="0"/>
              </a:rPr>
              <a:t>ename</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FROM   </a:t>
            </a:r>
            <a:r>
              <a:rPr lang="en-US" b="1" dirty="0" err="1">
                <a:solidFill>
                  <a:srgbClr val="FFFFFF"/>
                </a:solidFill>
                <a:latin typeface="Courier New" pitchFamily="49" charset="0"/>
                <a:cs typeface="Arial" panose="020B0604020202020204" pitchFamily="34" charset="0"/>
              </a:rPr>
              <a:t>emp</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WHERE  </a:t>
            </a:r>
            <a:r>
              <a:rPr lang="en-US" b="1" dirty="0" err="1">
                <a:solidFill>
                  <a:srgbClr val="FFFFFF"/>
                </a:solidFill>
                <a:latin typeface="Courier New" pitchFamily="49" charset="0"/>
                <a:cs typeface="Arial" panose="020B0604020202020204" pitchFamily="34" charset="0"/>
              </a:rPr>
              <a:t>sal</a:t>
            </a:r>
            <a:r>
              <a:rPr lang="en-US" b="1" dirty="0">
                <a:solidFill>
                  <a:srgbClr val="FFFFFF"/>
                </a:solidFill>
                <a:latin typeface="Courier New" pitchFamily="49" charset="0"/>
                <a:cs typeface="Arial" panose="020B0604020202020204" pitchFamily="34" charset="0"/>
              </a:rPr>
              <a:t>   </a:t>
            </a:r>
            <a:r>
              <a:rPr lang="en-US" sz="2800" b="1" dirty="0">
                <a:solidFill>
                  <a:srgbClr val="FFFFFF"/>
                </a:solidFill>
                <a:latin typeface="Courier New" pitchFamily="49" charset="0"/>
                <a:cs typeface="Arial" panose="020B0604020202020204" pitchFamily="34" charset="0"/>
              </a:rPr>
              <a:t>&gt; </a:t>
            </a:r>
            <a:r>
              <a:rPr lang="en-US" b="1" dirty="0">
                <a:solidFill>
                  <a:srgbClr val="FFFFFF"/>
                </a:solidFill>
                <a:latin typeface="Courier New" pitchFamily="49" charset="0"/>
                <a:cs typeface="Arial" panose="020B0604020202020204" pitchFamily="34" charset="0"/>
              </a:rPr>
              <a:t>               </a:t>
            </a:r>
          </a:p>
        </p:txBody>
      </p:sp>
      <p:sp>
        <p:nvSpPr>
          <p:cNvPr id="33806" name="Rectangle 33"/>
          <p:cNvSpPr>
            <a:spLocks noChangeArrowheads="1"/>
          </p:cNvSpPr>
          <p:nvPr/>
        </p:nvSpPr>
        <p:spPr bwMode="auto">
          <a:xfrm>
            <a:off x="4410075" y="2765425"/>
            <a:ext cx="3238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b="1" smtClean="0">
                <a:solidFill>
                  <a:srgbClr val="FFFFFF"/>
                </a:solidFill>
                <a:latin typeface="Courier New" panose="02070309020205020404" pitchFamily="49" charset="0"/>
              </a:rPr>
              <a:t>&gt;</a:t>
            </a:r>
            <a:endParaRPr lang="en-US" altLang="en-US" smtClean="0">
              <a:solidFill>
                <a:srgbClr val="000000"/>
              </a:solidFill>
            </a:endParaRPr>
          </a:p>
        </p:txBody>
      </p:sp>
      <p:sp>
        <p:nvSpPr>
          <p:cNvPr id="33807" name="Rectangle 9"/>
          <p:cNvSpPr>
            <a:spLocks noChangeArrowheads="1"/>
          </p:cNvSpPr>
          <p:nvPr/>
        </p:nvSpPr>
        <p:spPr bwMode="auto">
          <a:xfrm>
            <a:off x="8004867" y="3899953"/>
            <a:ext cx="641350" cy="36195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lnSpc>
                <a:spcPct val="120000"/>
              </a:lnSpc>
              <a:spcBef>
                <a:spcPct val="60000"/>
              </a:spcBef>
              <a:spcAft>
                <a:spcPct val="0"/>
              </a:spcAft>
            </a:pPr>
            <a:r>
              <a:rPr lang="en-US" altLang="en-US" sz="1600" b="1" dirty="0" smtClean="0">
                <a:solidFill>
                  <a:srgbClr val="FF5050"/>
                </a:solidFill>
              </a:rPr>
              <a:t>2975</a:t>
            </a:r>
          </a:p>
        </p:txBody>
      </p:sp>
      <p:sp>
        <p:nvSpPr>
          <p:cNvPr id="43" name="Notched Right Arrow 42"/>
          <p:cNvSpPr/>
          <p:nvPr/>
        </p:nvSpPr>
        <p:spPr>
          <a:xfrm rot="18880386">
            <a:off x="7814366" y="4514818"/>
            <a:ext cx="381000" cy="228600"/>
          </a:xfrm>
          <a:prstGeom prst="notched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44" name="Notched Right Arrow 43"/>
          <p:cNvSpPr/>
          <p:nvPr/>
        </p:nvSpPr>
        <p:spPr>
          <a:xfrm rot="12414974">
            <a:off x="6103938" y="3144838"/>
            <a:ext cx="1920875" cy="495300"/>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33810" name="Rectangle 19"/>
          <p:cNvSpPr>
            <a:spLocks noChangeArrowheads="1"/>
          </p:cNvSpPr>
          <p:nvPr/>
        </p:nvSpPr>
        <p:spPr bwMode="auto">
          <a:xfrm>
            <a:off x="2097360" y="5334000"/>
            <a:ext cx="2133600" cy="1465263"/>
          </a:xfrm>
          <a:prstGeom prst="rect">
            <a:avLst/>
          </a:prstGeom>
          <a:solidFill>
            <a:srgbClr val="FF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000000"/>
                </a:solidFill>
              </a:rPr>
              <a:t>ENAME</a:t>
            </a:r>
          </a:p>
          <a:p>
            <a:pPr eaLnBrk="1" fontAlgn="base" hangingPunct="1">
              <a:spcBef>
                <a:spcPct val="0"/>
              </a:spcBef>
              <a:spcAft>
                <a:spcPct val="0"/>
              </a:spcAft>
            </a:pPr>
            <a:r>
              <a:rPr lang="en-US" altLang="en-US" smtClean="0">
                <a:solidFill>
                  <a:srgbClr val="000000"/>
                </a:solidFill>
              </a:rPr>
              <a:t>----------</a:t>
            </a:r>
          </a:p>
          <a:p>
            <a:pPr eaLnBrk="1" fontAlgn="base" hangingPunct="1">
              <a:spcBef>
                <a:spcPct val="0"/>
              </a:spcBef>
              <a:spcAft>
                <a:spcPct val="0"/>
              </a:spcAft>
            </a:pPr>
            <a:r>
              <a:rPr lang="en-US" altLang="en-US" smtClean="0">
                <a:solidFill>
                  <a:srgbClr val="000000"/>
                </a:solidFill>
              </a:rPr>
              <a:t>SCOTT</a:t>
            </a:r>
          </a:p>
          <a:p>
            <a:pPr eaLnBrk="1" fontAlgn="base" hangingPunct="1">
              <a:spcBef>
                <a:spcPct val="0"/>
              </a:spcBef>
              <a:spcAft>
                <a:spcPct val="0"/>
              </a:spcAft>
            </a:pPr>
            <a:r>
              <a:rPr lang="en-US" altLang="en-US" smtClean="0">
                <a:solidFill>
                  <a:srgbClr val="000000"/>
                </a:solidFill>
              </a:rPr>
              <a:t>KING</a:t>
            </a:r>
          </a:p>
          <a:p>
            <a:pPr eaLnBrk="1" fontAlgn="base" hangingPunct="1">
              <a:spcBef>
                <a:spcPct val="0"/>
              </a:spcBef>
              <a:spcAft>
                <a:spcPct val="0"/>
              </a:spcAft>
            </a:pPr>
            <a:r>
              <a:rPr lang="en-US" altLang="en-US" smtClean="0">
                <a:solidFill>
                  <a:srgbClr val="000000"/>
                </a:solidFill>
              </a:rPr>
              <a:t>FORD</a:t>
            </a:r>
          </a:p>
        </p:txBody>
      </p:sp>
      <p:cxnSp>
        <p:nvCxnSpPr>
          <p:cNvPr id="19" name="Straight Connector 18"/>
          <p:cNvCxnSpPr/>
          <p:nvPr/>
        </p:nvCxnSpPr>
        <p:spPr>
          <a:xfrm>
            <a:off x="1600200" y="4570413"/>
            <a:ext cx="3810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endParaRPr lang="en-US" altLang="en-US" sz="2400" smtClean="0">
              <a:solidFill>
                <a:srgbClr val="000000"/>
              </a:solidFill>
              <a:latin typeface="Times New Roman" panose="02020603050405020304" pitchFamily="18" charset="0"/>
            </a:endParaRPr>
          </a:p>
        </p:txBody>
      </p:sp>
      <p:sp>
        <p:nvSpPr>
          <p:cNvPr id="34819" name="Rectangle 6"/>
          <p:cNvSpPr>
            <a:spLocks noChangeArrowheads="1"/>
          </p:cNvSpPr>
          <p:nvPr/>
        </p:nvSpPr>
        <p:spPr bwMode="auto">
          <a:xfrm>
            <a:off x="922338" y="2079625"/>
            <a:ext cx="7146925"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9pPr>
          </a:lstStyle>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p:txBody>
      </p:sp>
      <p:sp>
        <p:nvSpPr>
          <p:cNvPr id="13" name="TextBox 12"/>
          <p:cNvSpPr txBox="1"/>
          <p:nvPr/>
        </p:nvSpPr>
        <p:spPr>
          <a:xfrm>
            <a:off x="1054968" y="2198688"/>
            <a:ext cx="5029200" cy="3540125"/>
          </a:xfrm>
          <a:prstGeom prst="rect">
            <a:avLst/>
          </a:prstGeom>
          <a:noFill/>
          <a:ln>
            <a:solidFill>
              <a:srgbClr val="00B050"/>
            </a:solidFill>
          </a:ln>
        </p:spPr>
        <p:txBody>
          <a:bodyPr>
            <a:spAutoFit/>
          </a:bodyPr>
          <a:lstStyle/>
          <a:p>
            <a:pPr>
              <a:buFont typeface="Arial" pitchFamily="34" charset="0"/>
              <a:buChar char="•"/>
              <a:defRPr/>
            </a:pPr>
            <a:r>
              <a:rPr lang="en-US" sz="3200" i="1" dirty="0">
                <a:solidFill>
                  <a:srgbClr val="FF0000"/>
                </a:solidFill>
                <a:cs typeface="Arial" panose="020B0604020202020204" pitchFamily="34" charset="0"/>
              </a:rPr>
              <a:t>SINGLE ROW</a:t>
            </a:r>
          </a:p>
          <a:p>
            <a:pPr>
              <a:buFont typeface="Arial" pitchFamily="34" charset="0"/>
              <a:buChar char="•"/>
              <a:defRPr/>
            </a:pPr>
            <a:endParaRPr lang="en-US" sz="1600" i="1" dirty="0">
              <a:solidFill>
                <a:srgbClr val="FF0000"/>
              </a:solidFill>
              <a:cs typeface="Arial" panose="020B0604020202020204" pitchFamily="34" charset="0"/>
            </a:endParaRPr>
          </a:p>
          <a:p>
            <a:pPr>
              <a:buFont typeface="Arial" pitchFamily="34" charset="0"/>
              <a:buChar char="•"/>
              <a:defRPr/>
            </a:pPr>
            <a:r>
              <a:rPr lang="en-US" sz="3200" i="1" dirty="0">
                <a:solidFill>
                  <a:srgbClr val="468E42"/>
                </a:solidFill>
                <a:cs typeface="Arial" panose="020B0604020202020204" pitchFamily="34" charset="0"/>
              </a:rPr>
              <a:t>MULTIPLE ROW</a:t>
            </a:r>
          </a:p>
          <a:p>
            <a:pPr>
              <a:buFont typeface="Arial" pitchFamily="34" charset="0"/>
              <a:buChar char="•"/>
              <a:defRPr/>
            </a:pPr>
            <a:endParaRPr lang="en-US" sz="1600" i="1" dirty="0">
              <a:solidFill>
                <a:srgbClr val="468E42"/>
              </a:solidFill>
              <a:cs typeface="Arial" panose="020B0604020202020204" pitchFamily="34" charset="0"/>
            </a:endParaRPr>
          </a:p>
          <a:p>
            <a:pPr>
              <a:buFont typeface="Arial" pitchFamily="34" charset="0"/>
              <a:buChar char="•"/>
              <a:defRPr/>
            </a:pPr>
            <a:r>
              <a:rPr lang="en-US" sz="3200" i="1" dirty="0">
                <a:solidFill>
                  <a:srgbClr val="5319F5"/>
                </a:solidFill>
                <a:cs typeface="Arial" panose="020B0604020202020204" pitchFamily="34" charset="0"/>
              </a:rPr>
              <a:t>MULTIPLE COLUMN</a:t>
            </a:r>
          </a:p>
          <a:p>
            <a:pPr>
              <a:buFont typeface="Arial" pitchFamily="34" charset="0"/>
              <a:buChar char="•"/>
              <a:defRPr/>
            </a:pPr>
            <a:endParaRPr lang="en-US" sz="1600" i="1" dirty="0">
              <a:solidFill>
                <a:srgbClr val="5319F5"/>
              </a:solidFill>
              <a:cs typeface="Arial" panose="020B0604020202020204" pitchFamily="34" charset="0"/>
            </a:endParaRPr>
          </a:p>
          <a:p>
            <a:pPr>
              <a:buFont typeface="Arial" pitchFamily="34" charset="0"/>
              <a:buChar char="•"/>
              <a:defRPr/>
            </a:pPr>
            <a:r>
              <a:rPr lang="en-US" sz="3200" i="1" dirty="0">
                <a:solidFill>
                  <a:srgbClr val="000000">
                    <a:lumMod val="95000"/>
                    <a:lumOff val="5000"/>
                  </a:srgbClr>
                </a:solidFill>
                <a:cs typeface="Arial" panose="020B0604020202020204" pitchFamily="34" charset="0"/>
              </a:rPr>
              <a:t>NESTED </a:t>
            </a:r>
          </a:p>
          <a:p>
            <a:pPr>
              <a:buFont typeface="Arial" pitchFamily="34" charset="0"/>
              <a:buChar char="•"/>
              <a:defRPr/>
            </a:pPr>
            <a:endParaRPr lang="en-US" sz="1600" i="1" dirty="0">
              <a:solidFill>
                <a:srgbClr val="000000">
                  <a:lumMod val="95000"/>
                  <a:lumOff val="5000"/>
                </a:srgbClr>
              </a:solidFill>
              <a:cs typeface="Arial" panose="020B0604020202020204" pitchFamily="34" charset="0"/>
            </a:endParaRPr>
          </a:p>
          <a:p>
            <a:pPr>
              <a:buFont typeface="Arial" pitchFamily="34" charset="0"/>
              <a:buChar char="•"/>
              <a:defRPr/>
            </a:pPr>
            <a:r>
              <a:rPr lang="en-US" sz="3200" i="1" dirty="0">
                <a:solidFill>
                  <a:srgbClr val="CC0066"/>
                </a:solidFill>
                <a:cs typeface="Arial" panose="020B0604020202020204" pitchFamily="34" charset="0"/>
              </a:rPr>
              <a:t>CORRELATED</a:t>
            </a:r>
            <a:endParaRPr lang="en-US" sz="3200" i="1" dirty="0">
              <a:solidFill>
                <a:srgbClr val="FF00FF"/>
              </a:solidFill>
              <a:cs typeface="Arial" panose="020B0604020202020204" pitchFamily="34" charset="0"/>
            </a:endParaRPr>
          </a:p>
        </p:txBody>
      </p:sp>
      <p:sp>
        <p:nvSpPr>
          <p:cNvPr id="18" name="TextBox 17"/>
          <p:cNvSpPr txBox="1"/>
          <p:nvPr/>
        </p:nvSpPr>
        <p:spPr>
          <a:xfrm>
            <a:off x="1207368" y="1458913"/>
            <a:ext cx="2514600" cy="369887"/>
          </a:xfrm>
          <a:prstGeom prst="rect">
            <a:avLst/>
          </a:prstGeom>
          <a:solidFill>
            <a:srgbClr val="CC0099"/>
          </a:solidFill>
          <a:ln>
            <a:solidFill>
              <a:srgbClr val="CC0099"/>
            </a:solidFill>
          </a:ln>
        </p:spPr>
        <p:txBody>
          <a:bodyPr>
            <a:spAutoFit/>
          </a:bodyPr>
          <a:lstStyle/>
          <a:p>
            <a:pPr>
              <a:defRPr/>
            </a:pPr>
            <a:r>
              <a:rPr lang="en-US" i="1" dirty="0">
                <a:solidFill>
                  <a:srgbClr val="000000"/>
                </a:solidFill>
                <a:cs typeface="Arial" panose="020B0604020202020204" pitchFamily="34" charset="0"/>
              </a:rPr>
              <a:t>TYPES</a:t>
            </a:r>
          </a:p>
        </p:txBody>
      </p:sp>
      <p:sp>
        <p:nvSpPr>
          <p:cNvPr id="34822" name="Rectangle 7"/>
          <p:cNvSpPr>
            <a:spLocks noGrp="1" noChangeArrowheads="1"/>
          </p:cNvSpPr>
          <p:nvPr>
            <p:ph type="title"/>
          </p:nvPr>
        </p:nvSpPr>
        <p:spPr>
          <a:xfrm>
            <a:off x="683568" y="0"/>
            <a:ext cx="8460432" cy="762000"/>
          </a:xfrm>
          <a:solidFill>
            <a:schemeClr val="bg1"/>
          </a:solidFill>
        </p:spPr>
        <p:txBody>
          <a:bodyPr lIns="92075" tIns="46038" rIns="92075" bIns="46038" anchor="t">
            <a:normAutofit fontScale="90000"/>
          </a:bodyPr>
          <a:lstStyle/>
          <a:p>
            <a:pPr eaLnBrk="1" hangingPunct="1"/>
            <a:r>
              <a:rPr lang="en-US" altLang="en-US" dirty="0" smtClean="0"/>
              <a:t>Subquery</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.Net Application</a:t>
            </a:r>
          </a:p>
        </p:txBody>
      </p:sp>
      <p:sp>
        <p:nvSpPr>
          <p:cNvPr id="17411" name="Rectangle 4"/>
          <p:cNvSpPr>
            <a:spLocks noChangeArrowheads="1"/>
          </p:cNvSpPr>
          <p:nvPr/>
        </p:nvSpPr>
        <p:spPr bwMode="auto">
          <a:xfrm>
            <a:off x="304800" y="2590800"/>
            <a:ext cx="1828800" cy="1447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b="1">
                <a:latin typeface="Garamond" pitchFamily="18" charset="0"/>
              </a:rPr>
              <a:t>Application,</a:t>
            </a:r>
          </a:p>
          <a:p>
            <a:pPr algn="ctr" eaLnBrk="0" hangingPunct="0"/>
            <a:r>
              <a:rPr lang="en-US" sz="1800" b="1">
                <a:latin typeface="Garamond" pitchFamily="18" charset="0"/>
              </a:rPr>
              <a:t>Component in any</a:t>
            </a:r>
          </a:p>
          <a:p>
            <a:pPr algn="ctr" eaLnBrk="0" hangingPunct="0"/>
            <a:r>
              <a:rPr lang="en-US" sz="1800" b="1">
                <a:latin typeface="Garamond" pitchFamily="18" charset="0"/>
              </a:rPr>
              <a:t>.Net Language</a:t>
            </a:r>
          </a:p>
        </p:txBody>
      </p:sp>
      <p:sp>
        <p:nvSpPr>
          <p:cNvPr id="17412" name="Rectangle 5"/>
          <p:cNvSpPr>
            <a:spLocks noChangeArrowheads="1"/>
          </p:cNvSpPr>
          <p:nvPr/>
        </p:nvSpPr>
        <p:spPr bwMode="auto">
          <a:xfrm>
            <a:off x="2743200" y="2590800"/>
            <a:ext cx="1447800" cy="1295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b="1">
                <a:latin typeface="Garamond" pitchFamily="18" charset="0"/>
              </a:rPr>
              <a:t>Compiler for</a:t>
            </a:r>
          </a:p>
          <a:p>
            <a:pPr algn="ctr" eaLnBrk="0" hangingPunct="0"/>
            <a:r>
              <a:rPr lang="en-US" sz="1800" b="1">
                <a:latin typeface="Garamond" pitchFamily="18" charset="0"/>
              </a:rPr>
              <a:t>That language</a:t>
            </a:r>
          </a:p>
        </p:txBody>
      </p:sp>
      <p:sp>
        <p:nvSpPr>
          <p:cNvPr id="17413" name="Rectangle 6"/>
          <p:cNvSpPr>
            <a:spLocks noChangeArrowheads="1"/>
          </p:cNvSpPr>
          <p:nvPr/>
        </p:nvSpPr>
        <p:spPr bwMode="auto">
          <a:xfrm>
            <a:off x="4724400" y="2590800"/>
            <a:ext cx="1143000" cy="1219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Intermediate</a:t>
            </a:r>
          </a:p>
          <a:p>
            <a:pPr algn="ctr" eaLnBrk="0" hangingPunct="0"/>
            <a:r>
              <a:rPr lang="en-US" sz="1800">
                <a:latin typeface="Garamond" pitchFamily="18" charset="0"/>
              </a:rPr>
              <a:t>language</a:t>
            </a:r>
          </a:p>
        </p:txBody>
      </p:sp>
      <p:sp>
        <p:nvSpPr>
          <p:cNvPr id="17414" name="Rectangle 7"/>
          <p:cNvSpPr>
            <a:spLocks noChangeArrowheads="1"/>
          </p:cNvSpPr>
          <p:nvPr/>
        </p:nvSpPr>
        <p:spPr bwMode="auto">
          <a:xfrm>
            <a:off x="6324600" y="2819400"/>
            <a:ext cx="990600" cy="762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CLR</a:t>
            </a:r>
          </a:p>
        </p:txBody>
      </p:sp>
      <p:sp>
        <p:nvSpPr>
          <p:cNvPr id="17415" name="Rectangle 8"/>
          <p:cNvSpPr>
            <a:spLocks noChangeArrowheads="1"/>
          </p:cNvSpPr>
          <p:nvPr/>
        </p:nvSpPr>
        <p:spPr bwMode="auto">
          <a:xfrm>
            <a:off x="7696200" y="2895600"/>
            <a:ext cx="1066800" cy="762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Native </a:t>
            </a:r>
          </a:p>
          <a:p>
            <a:pPr algn="ctr" eaLnBrk="0" hangingPunct="0"/>
            <a:r>
              <a:rPr lang="en-US" sz="1800">
                <a:latin typeface="Garamond" pitchFamily="18" charset="0"/>
              </a:rPr>
              <a:t>Processor</a:t>
            </a:r>
          </a:p>
          <a:p>
            <a:pPr algn="ctr" eaLnBrk="0" hangingPunct="0"/>
            <a:r>
              <a:rPr lang="en-US" sz="1800">
                <a:latin typeface="Garamond" pitchFamily="18" charset="0"/>
              </a:rPr>
              <a:t>Code</a:t>
            </a:r>
          </a:p>
        </p:txBody>
      </p:sp>
      <p:sp>
        <p:nvSpPr>
          <p:cNvPr id="17416" name="Line 17"/>
          <p:cNvSpPr>
            <a:spLocks noChangeShapeType="1"/>
          </p:cNvSpPr>
          <p:nvPr/>
        </p:nvSpPr>
        <p:spPr bwMode="auto">
          <a:xfrm>
            <a:off x="2209800" y="3200400"/>
            <a:ext cx="457200" cy="0"/>
          </a:xfrm>
          <a:prstGeom prst="line">
            <a:avLst/>
          </a:prstGeom>
          <a:noFill/>
          <a:ln w="9525">
            <a:solidFill>
              <a:schemeClr val="tx1"/>
            </a:solidFill>
            <a:round/>
            <a:headEnd/>
            <a:tailEnd type="triangle" w="med" len="med"/>
          </a:ln>
        </p:spPr>
        <p:txBody>
          <a:bodyPr/>
          <a:lstStyle/>
          <a:p>
            <a:endParaRPr lang="en-US"/>
          </a:p>
        </p:txBody>
      </p:sp>
      <p:sp>
        <p:nvSpPr>
          <p:cNvPr id="17417" name="Line 19"/>
          <p:cNvSpPr>
            <a:spLocks noChangeShapeType="1"/>
          </p:cNvSpPr>
          <p:nvPr/>
        </p:nvSpPr>
        <p:spPr bwMode="auto">
          <a:xfrm>
            <a:off x="4191000" y="3200400"/>
            <a:ext cx="533400" cy="0"/>
          </a:xfrm>
          <a:prstGeom prst="line">
            <a:avLst/>
          </a:prstGeom>
          <a:noFill/>
          <a:ln w="9525">
            <a:solidFill>
              <a:schemeClr val="tx1"/>
            </a:solidFill>
            <a:round/>
            <a:headEnd/>
            <a:tailEnd type="triangle" w="med" len="med"/>
          </a:ln>
        </p:spPr>
        <p:txBody>
          <a:bodyPr/>
          <a:lstStyle/>
          <a:p>
            <a:endParaRPr lang="en-US"/>
          </a:p>
        </p:txBody>
      </p:sp>
      <p:sp>
        <p:nvSpPr>
          <p:cNvPr id="17418" name="Line 20"/>
          <p:cNvSpPr>
            <a:spLocks noChangeShapeType="1"/>
          </p:cNvSpPr>
          <p:nvPr/>
        </p:nvSpPr>
        <p:spPr bwMode="auto">
          <a:xfrm>
            <a:off x="5867400" y="3200400"/>
            <a:ext cx="381000" cy="0"/>
          </a:xfrm>
          <a:prstGeom prst="line">
            <a:avLst/>
          </a:prstGeom>
          <a:noFill/>
          <a:ln w="9525">
            <a:solidFill>
              <a:schemeClr val="tx1"/>
            </a:solidFill>
            <a:round/>
            <a:headEnd/>
            <a:tailEnd type="triangle" w="med" len="med"/>
          </a:ln>
        </p:spPr>
        <p:txBody>
          <a:bodyPr/>
          <a:lstStyle/>
          <a:p>
            <a:endParaRPr lang="en-US"/>
          </a:p>
        </p:txBody>
      </p:sp>
      <p:sp>
        <p:nvSpPr>
          <p:cNvPr id="17419" name="Line 21"/>
          <p:cNvSpPr>
            <a:spLocks noChangeShapeType="1"/>
          </p:cNvSpPr>
          <p:nvPr/>
        </p:nvSpPr>
        <p:spPr bwMode="auto">
          <a:xfrm>
            <a:off x="7315200" y="3200400"/>
            <a:ext cx="3810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1246882" y="1600200"/>
            <a:ext cx="7146925"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9pPr>
          </a:lstStyle>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p:txBody>
      </p:sp>
      <p:sp>
        <p:nvSpPr>
          <p:cNvPr id="35843" name="Rectangle 7"/>
          <p:cNvSpPr>
            <a:spLocks noGrp="1" noChangeArrowheads="1"/>
          </p:cNvSpPr>
          <p:nvPr>
            <p:ph type="title"/>
          </p:nvPr>
        </p:nvSpPr>
        <p:spPr>
          <a:xfrm>
            <a:off x="1246882" y="0"/>
            <a:ext cx="8221662" cy="762000"/>
          </a:xfrm>
          <a:solidFill>
            <a:schemeClr val="bg1"/>
          </a:solidFill>
        </p:spPr>
        <p:txBody>
          <a:bodyPr lIns="92075" tIns="46038" rIns="92075" bIns="46038" anchor="t">
            <a:normAutofit fontScale="90000"/>
          </a:bodyPr>
          <a:lstStyle/>
          <a:p>
            <a:pPr eaLnBrk="1" hangingPunct="1"/>
            <a:r>
              <a:rPr lang="en-US" altLang="en-US" dirty="0" smtClean="0"/>
              <a:t>Subquery</a:t>
            </a:r>
          </a:p>
        </p:txBody>
      </p:sp>
      <p:sp>
        <p:nvSpPr>
          <p:cNvPr id="11" name="Can 10"/>
          <p:cNvSpPr/>
          <p:nvPr/>
        </p:nvSpPr>
        <p:spPr>
          <a:xfrm>
            <a:off x="705544" y="1654175"/>
            <a:ext cx="914400" cy="1371600"/>
          </a:xfrm>
          <a:prstGeom prst="ca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dirty="0">
                <a:solidFill>
                  <a:srgbClr val="FFFFFF"/>
                </a:solidFill>
              </a:rPr>
              <a:t>OUTER QUERY</a:t>
            </a:r>
          </a:p>
        </p:txBody>
      </p:sp>
      <p:sp>
        <p:nvSpPr>
          <p:cNvPr id="12" name="Rectangle 11"/>
          <p:cNvSpPr/>
          <p:nvPr/>
        </p:nvSpPr>
        <p:spPr>
          <a:xfrm>
            <a:off x="1619944" y="1828800"/>
            <a:ext cx="914400" cy="4572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4" name="Straight Connector 13"/>
          <p:cNvCxnSpPr/>
          <p:nvPr/>
        </p:nvCxnSpPr>
        <p:spPr>
          <a:xfrm>
            <a:off x="1772344" y="19796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Can 14"/>
          <p:cNvSpPr/>
          <p:nvPr/>
        </p:nvSpPr>
        <p:spPr>
          <a:xfrm>
            <a:off x="705544" y="4092575"/>
            <a:ext cx="990600" cy="1371600"/>
          </a:xfrm>
          <a:prstGeom prst="can">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dirty="0">
                <a:solidFill>
                  <a:srgbClr val="FFFFFF"/>
                </a:solidFill>
              </a:rPr>
              <a:t>SUB QUERY</a:t>
            </a:r>
          </a:p>
        </p:txBody>
      </p:sp>
      <p:sp>
        <p:nvSpPr>
          <p:cNvPr id="16" name="Rectangle 15"/>
          <p:cNvSpPr/>
          <p:nvPr/>
        </p:nvSpPr>
        <p:spPr>
          <a:xfrm>
            <a:off x="1696144" y="4267200"/>
            <a:ext cx="914400" cy="457200"/>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7" name="Straight Connector 16"/>
          <p:cNvCxnSpPr/>
          <p:nvPr/>
        </p:nvCxnSpPr>
        <p:spPr>
          <a:xfrm>
            <a:off x="1924744" y="4418013"/>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2" name="Circular Arrow 21"/>
          <p:cNvSpPr/>
          <p:nvPr/>
        </p:nvSpPr>
        <p:spPr>
          <a:xfrm rot="8698631">
            <a:off x="1219894" y="1816100"/>
            <a:ext cx="1220788" cy="2514600"/>
          </a:xfrm>
          <a:prstGeom prst="circularArrow">
            <a:avLst>
              <a:gd name="adj1" fmla="val 12500"/>
              <a:gd name="adj2" fmla="val 1142319"/>
              <a:gd name="adj3" fmla="val 20457681"/>
              <a:gd name="adj4" fmla="val 17140525"/>
              <a:gd name="adj5" fmla="val 165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cxnSp>
        <p:nvCxnSpPr>
          <p:cNvPr id="28" name="Straight Connector 27"/>
          <p:cNvCxnSpPr/>
          <p:nvPr/>
        </p:nvCxnSpPr>
        <p:spPr>
          <a:xfrm>
            <a:off x="1772344" y="21320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43944" y="4168775"/>
            <a:ext cx="4876800" cy="923925"/>
          </a:xfrm>
          <a:prstGeom prst="rect">
            <a:avLst/>
          </a:prstGeom>
          <a:solidFill>
            <a:srgbClr val="FFCC99"/>
          </a:solidFill>
        </p:spPr>
        <p:txBody>
          <a:bodyPr>
            <a:spAutoFit/>
          </a:bodyPr>
          <a:lstStyle/>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(SELECT </a:t>
            </a:r>
            <a:r>
              <a:rPr lang="en-US" b="1" dirty="0" err="1">
                <a:solidFill>
                  <a:srgbClr val="000000"/>
                </a:solidFill>
                <a:latin typeface="Courier New" pitchFamily="49" charset="0"/>
                <a:cs typeface="Arial" panose="020B0604020202020204" pitchFamily="34" charset="0"/>
              </a:rPr>
              <a:t>sal</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FROM   </a:t>
            </a:r>
            <a:r>
              <a:rPr lang="en-US" b="1" dirty="0" err="1">
                <a:solidFill>
                  <a:srgbClr val="000000"/>
                </a:solidFill>
                <a:latin typeface="Courier New" pitchFamily="49" charset="0"/>
                <a:cs typeface="Arial" panose="020B0604020202020204" pitchFamily="34" charset="0"/>
              </a:rPr>
              <a:t>emp</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WHERE  </a:t>
            </a:r>
            <a:r>
              <a:rPr lang="en-US" b="1" dirty="0" err="1">
                <a:solidFill>
                  <a:srgbClr val="000000"/>
                </a:solidFill>
                <a:latin typeface="Courier New" pitchFamily="49" charset="0"/>
                <a:cs typeface="Arial" panose="020B0604020202020204" pitchFamily="34" charset="0"/>
              </a:rPr>
              <a:t>ename</a:t>
            </a:r>
            <a:r>
              <a:rPr lang="en-US" b="1" dirty="0">
                <a:solidFill>
                  <a:srgbClr val="000000"/>
                </a:solidFill>
                <a:latin typeface="Courier New" pitchFamily="49" charset="0"/>
                <a:cs typeface="Arial" panose="020B0604020202020204" pitchFamily="34" charset="0"/>
              </a:rPr>
              <a:t> in(‘FORD’,’MARTIN’)</a:t>
            </a:r>
          </a:p>
        </p:txBody>
      </p:sp>
      <p:sp>
        <p:nvSpPr>
          <p:cNvPr id="32" name="Rectangle 5"/>
          <p:cNvSpPr>
            <a:spLocks noChangeArrowheads="1"/>
          </p:cNvSpPr>
          <p:nvPr/>
        </p:nvSpPr>
        <p:spPr bwMode="auto">
          <a:xfrm>
            <a:off x="2813744" y="1730375"/>
            <a:ext cx="4216400" cy="1077913"/>
          </a:xfrm>
          <a:prstGeom prst="rect">
            <a:avLst/>
          </a:prstGeom>
          <a:solidFill>
            <a:schemeClr val="accent5">
              <a:lumMod val="50000"/>
            </a:schemeClr>
          </a:solidFill>
          <a:ln w="9525">
            <a:noFill/>
            <a:miter lim="800000"/>
            <a:headEnd/>
            <a:tailEnd/>
          </a:ln>
        </p:spPr>
        <p:txBody>
          <a:bodyPr lIns="92075" tIns="46038" rIns="92075" bIns="46038">
            <a:spAutoFit/>
          </a:bodyPr>
          <a:lstStyle/>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SELECT </a:t>
            </a:r>
            <a:r>
              <a:rPr lang="en-US" b="1" dirty="0" err="1">
                <a:solidFill>
                  <a:srgbClr val="FFFFFF"/>
                </a:solidFill>
                <a:latin typeface="Courier New" pitchFamily="49" charset="0"/>
                <a:cs typeface="Arial" panose="020B0604020202020204" pitchFamily="34" charset="0"/>
              </a:rPr>
              <a:t>ename,sal</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FROM   </a:t>
            </a:r>
            <a:r>
              <a:rPr lang="en-US" b="1" dirty="0" err="1">
                <a:solidFill>
                  <a:srgbClr val="FFFFFF"/>
                </a:solidFill>
                <a:latin typeface="Courier New" pitchFamily="49" charset="0"/>
                <a:cs typeface="Arial" panose="020B0604020202020204" pitchFamily="34" charset="0"/>
              </a:rPr>
              <a:t>emp</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WHERE  </a:t>
            </a:r>
            <a:r>
              <a:rPr lang="en-US" b="1" dirty="0" err="1">
                <a:solidFill>
                  <a:srgbClr val="FFFFFF"/>
                </a:solidFill>
                <a:latin typeface="Courier New" pitchFamily="49" charset="0"/>
                <a:cs typeface="Arial" panose="020B0604020202020204" pitchFamily="34" charset="0"/>
              </a:rPr>
              <a:t>sal</a:t>
            </a:r>
            <a:r>
              <a:rPr lang="en-US" b="1" dirty="0">
                <a:solidFill>
                  <a:srgbClr val="FFFFFF"/>
                </a:solidFill>
                <a:latin typeface="Courier New" pitchFamily="49" charset="0"/>
                <a:cs typeface="Arial" panose="020B0604020202020204" pitchFamily="34" charset="0"/>
              </a:rPr>
              <a:t>   </a:t>
            </a:r>
            <a:r>
              <a:rPr lang="en-US" sz="2800" b="1" dirty="0">
                <a:solidFill>
                  <a:srgbClr val="FFFFFF"/>
                </a:solidFill>
                <a:latin typeface="Courier New" pitchFamily="49" charset="0"/>
                <a:cs typeface="Arial" panose="020B0604020202020204" pitchFamily="34" charset="0"/>
              </a:rPr>
              <a:t>IN</a:t>
            </a:r>
            <a:r>
              <a:rPr lang="en-US" b="1" dirty="0">
                <a:solidFill>
                  <a:srgbClr val="FFFFFF"/>
                </a:solidFill>
                <a:latin typeface="Courier New" pitchFamily="49" charset="0"/>
                <a:cs typeface="Arial" panose="020B0604020202020204" pitchFamily="34" charset="0"/>
              </a:rPr>
              <a:t>               </a:t>
            </a:r>
          </a:p>
        </p:txBody>
      </p:sp>
      <p:sp>
        <p:nvSpPr>
          <p:cNvPr id="35854" name="Rectangle 33"/>
          <p:cNvSpPr>
            <a:spLocks noChangeArrowheads="1"/>
          </p:cNvSpPr>
          <p:nvPr/>
        </p:nvSpPr>
        <p:spPr bwMode="auto">
          <a:xfrm>
            <a:off x="4734619" y="2765425"/>
            <a:ext cx="3238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b="1" smtClean="0">
                <a:solidFill>
                  <a:srgbClr val="FFFFFF"/>
                </a:solidFill>
                <a:latin typeface="Courier New" panose="02070309020205020404" pitchFamily="49" charset="0"/>
              </a:rPr>
              <a:t>&gt;</a:t>
            </a:r>
            <a:endParaRPr lang="en-US" altLang="en-US" smtClean="0">
              <a:solidFill>
                <a:srgbClr val="000000"/>
              </a:solidFill>
            </a:endParaRPr>
          </a:p>
        </p:txBody>
      </p:sp>
      <p:sp>
        <p:nvSpPr>
          <p:cNvPr id="35855" name="Rectangle 9"/>
          <p:cNvSpPr>
            <a:spLocks noChangeArrowheads="1"/>
          </p:cNvSpPr>
          <p:nvPr/>
        </p:nvSpPr>
        <p:spPr bwMode="auto">
          <a:xfrm>
            <a:off x="8141394" y="4016375"/>
            <a:ext cx="1154113" cy="36195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lnSpc>
                <a:spcPct val="120000"/>
              </a:lnSpc>
              <a:spcBef>
                <a:spcPct val="60000"/>
              </a:spcBef>
              <a:spcAft>
                <a:spcPct val="0"/>
              </a:spcAft>
            </a:pPr>
            <a:r>
              <a:rPr lang="en-US" altLang="en-US" sz="1600" b="1" smtClean="0">
                <a:solidFill>
                  <a:srgbClr val="FF5050"/>
                </a:solidFill>
              </a:rPr>
              <a:t>3000,1250</a:t>
            </a:r>
          </a:p>
        </p:txBody>
      </p:sp>
      <p:sp>
        <p:nvSpPr>
          <p:cNvPr id="43" name="Notched Right Arrow 42"/>
          <p:cNvSpPr/>
          <p:nvPr/>
        </p:nvSpPr>
        <p:spPr>
          <a:xfrm rot="18880386">
            <a:off x="8147744" y="4473575"/>
            <a:ext cx="381000" cy="228600"/>
          </a:xfrm>
          <a:prstGeom prst="notched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44" name="Notched Right Arrow 43"/>
          <p:cNvSpPr/>
          <p:nvPr/>
        </p:nvSpPr>
        <p:spPr>
          <a:xfrm rot="12414974">
            <a:off x="6428482" y="3144838"/>
            <a:ext cx="1920875" cy="495300"/>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35858" name="Rectangle 19"/>
          <p:cNvSpPr>
            <a:spLocks noChangeArrowheads="1"/>
          </p:cNvSpPr>
          <p:nvPr/>
        </p:nvSpPr>
        <p:spPr bwMode="auto">
          <a:xfrm>
            <a:off x="2000944" y="5334000"/>
            <a:ext cx="2133600" cy="1200150"/>
          </a:xfrm>
          <a:prstGeom prst="rect">
            <a:avLst/>
          </a:prstGeom>
          <a:solidFill>
            <a:srgbClr val="FF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000000"/>
                </a:solidFill>
              </a:rPr>
              <a:t>ENAME       SAL</a:t>
            </a:r>
          </a:p>
          <a:p>
            <a:pPr eaLnBrk="1" fontAlgn="base" hangingPunct="1">
              <a:spcBef>
                <a:spcPct val="0"/>
              </a:spcBef>
              <a:spcAft>
                <a:spcPct val="0"/>
              </a:spcAft>
            </a:pPr>
            <a:r>
              <a:rPr lang="en-US" altLang="en-US" smtClean="0">
                <a:solidFill>
                  <a:srgbClr val="000000"/>
                </a:solidFill>
              </a:rPr>
              <a:t>----------       -------</a:t>
            </a:r>
          </a:p>
          <a:p>
            <a:pPr eaLnBrk="1" fontAlgn="base" hangingPunct="1">
              <a:spcBef>
                <a:spcPct val="0"/>
              </a:spcBef>
              <a:spcAft>
                <a:spcPct val="0"/>
              </a:spcAft>
            </a:pPr>
            <a:r>
              <a:rPr lang="en-US" altLang="en-US" smtClean="0">
                <a:solidFill>
                  <a:srgbClr val="000000"/>
                </a:solidFill>
              </a:rPr>
              <a:t>SCOTT        3000</a:t>
            </a:r>
          </a:p>
          <a:p>
            <a:pPr eaLnBrk="1" fontAlgn="base" hangingPunct="1">
              <a:spcBef>
                <a:spcPct val="0"/>
              </a:spcBef>
              <a:spcAft>
                <a:spcPct val="0"/>
              </a:spcAft>
            </a:pPr>
            <a:r>
              <a:rPr lang="en-US" altLang="en-US" smtClean="0">
                <a:solidFill>
                  <a:srgbClr val="000000"/>
                </a:solidFill>
              </a:rPr>
              <a:t>WARD         1250</a:t>
            </a:r>
          </a:p>
        </p:txBody>
      </p:sp>
      <p:cxnSp>
        <p:nvCxnSpPr>
          <p:cNvPr id="19" name="Straight Connector 18"/>
          <p:cNvCxnSpPr/>
          <p:nvPr/>
        </p:nvCxnSpPr>
        <p:spPr>
          <a:xfrm>
            <a:off x="1924744" y="4570413"/>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744" y="1066800"/>
            <a:ext cx="3581400" cy="523875"/>
          </a:xfrm>
          <a:prstGeom prst="rect">
            <a:avLst/>
          </a:prstGeom>
          <a:solidFill>
            <a:srgbClr val="92D050"/>
          </a:solidFill>
          <a:ln>
            <a:solidFill>
              <a:srgbClr val="CC0099"/>
            </a:solidFill>
          </a:ln>
        </p:spPr>
        <p:txBody>
          <a:bodyPr>
            <a:spAutoFit/>
          </a:bodyPr>
          <a:lstStyle/>
          <a:p>
            <a:pPr>
              <a:defRPr/>
            </a:pPr>
            <a:r>
              <a:rPr lang="en-US" i="1" dirty="0">
                <a:solidFill>
                  <a:srgbClr val="000000"/>
                </a:solidFill>
                <a:cs typeface="Arial" panose="020B0604020202020204" pitchFamily="34" charset="0"/>
              </a:rPr>
              <a:t>Multiple row </a:t>
            </a:r>
            <a:r>
              <a:rPr lang="en-US" i="1" dirty="0" err="1">
                <a:solidFill>
                  <a:srgbClr val="000000"/>
                </a:solidFill>
                <a:cs typeface="Arial" panose="020B0604020202020204" pitchFamily="34" charset="0"/>
              </a:rPr>
              <a:t>subquery</a:t>
            </a:r>
            <a:r>
              <a:rPr lang="en-US" i="1" dirty="0">
                <a:solidFill>
                  <a:srgbClr val="000000"/>
                </a:solidFill>
                <a:cs typeface="Arial" panose="020B0604020202020204" pitchFamily="34" charset="0"/>
              </a:rPr>
              <a:t> using </a:t>
            </a:r>
            <a:r>
              <a:rPr lang="en-US" sz="2800" i="1" dirty="0">
                <a:solidFill>
                  <a:srgbClr val="FFFFFF"/>
                </a:solidFill>
                <a:cs typeface="Arial" panose="020B0604020202020204" pitchFamily="34" charset="0"/>
              </a:rPr>
              <a:t>IN</a:t>
            </a:r>
          </a:p>
        </p:txBody>
      </p:sp>
    </p:spTree>
  </p:cSld>
  <p:clrMapOvr>
    <a:masterClrMapping/>
  </p:clrMapOvr>
  <p:transition spd="slow">
    <p:cut/>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ChangeArrowheads="1"/>
          </p:cNvSpPr>
          <p:nvPr/>
        </p:nvSpPr>
        <p:spPr bwMode="auto">
          <a:xfrm>
            <a:off x="1318890" y="1600200"/>
            <a:ext cx="7146925"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9pPr>
          </a:lstStyle>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p:txBody>
      </p:sp>
      <p:sp>
        <p:nvSpPr>
          <p:cNvPr id="36867" name="Rectangle 7"/>
          <p:cNvSpPr>
            <a:spLocks noGrp="1" noChangeArrowheads="1"/>
          </p:cNvSpPr>
          <p:nvPr>
            <p:ph type="title"/>
          </p:nvPr>
        </p:nvSpPr>
        <p:spPr>
          <a:xfrm>
            <a:off x="1080120" y="0"/>
            <a:ext cx="6801495" cy="762000"/>
          </a:xfrm>
          <a:solidFill>
            <a:schemeClr val="bg1"/>
          </a:solidFill>
        </p:spPr>
        <p:txBody>
          <a:bodyPr lIns="92075" tIns="46038" rIns="92075" bIns="46038" anchor="t">
            <a:normAutofit fontScale="90000"/>
          </a:bodyPr>
          <a:lstStyle/>
          <a:p>
            <a:pPr eaLnBrk="1" hangingPunct="1"/>
            <a:r>
              <a:rPr lang="en-US" altLang="en-US" dirty="0" smtClean="0">
                <a:solidFill>
                  <a:schemeClr val="bg1"/>
                </a:solidFill>
              </a:rPr>
              <a:t>        </a:t>
            </a:r>
            <a:r>
              <a:rPr lang="en-US" altLang="en-US" dirty="0" smtClean="0"/>
              <a:t>Subquery</a:t>
            </a:r>
          </a:p>
        </p:txBody>
      </p:sp>
      <p:sp>
        <p:nvSpPr>
          <p:cNvPr id="11" name="Can 10"/>
          <p:cNvSpPr/>
          <p:nvPr/>
        </p:nvSpPr>
        <p:spPr>
          <a:xfrm>
            <a:off x="777552" y="1654175"/>
            <a:ext cx="914400" cy="1371600"/>
          </a:xfrm>
          <a:prstGeom prst="ca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dirty="0">
                <a:solidFill>
                  <a:srgbClr val="FFFFFF"/>
                </a:solidFill>
              </a:rPr>
              <a:t>OUTER QUERY</a:t>
            </a:r>
          </a:p>
        </p:txBody>
      </p:sp>
      <p:sp>
        <p:nvSpPr>
          <p:cNvPr id="12" name="Rectangle 11"/>
          <p:cNvSpPr/>
          <p:nvPr/>
        </p:nvSpPr>
        <p:spPr>
          <a:xfrm>
            <a:off x="1691952" y="1828800"/>
            <a:ext cx="914400" cy="4572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4" name="Straight Connector 13"/>
          <p:cNvCxnSpPr/>
          <p:nvPr/>
        </p:nvCxnSpPr>
        <p:spPr>
          <a:xfrm>
            <a:off x="1844352" y="19796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Can 14"/>
          <p:cNvSpPr/>
          <p:nvPr/>
        </p:nvSpPr>
        <p:spPr>
          <a:xfrm>
            <a:off x="777552" y="3886200"/>
            <a:ext cx="990600" cy="1143000"/>
          </a:xfrm>
          <a:prstGeom prst="can">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dirty="0">
                <a:solidFill>
                  <a:srgbClr val="FFFFFF"/>
                </a:solidFill>
              </a:rPr>
              <a:t>SUB QUERY</a:t>
            </a:r>
          </a:p>
        </p:txBody>
      </p:sp>
      <p:sp>
        <p:nvSpPr>
          <p:cNvPr id="16" name="Rectangle 15"/>
          <p:cNvSpPr/>
          <p:nvPr/>
        </p:nvSpPr>
        <p:spPr>
          <a:xfrm>
            <a:off x="1768152" y="3962400"/>
            <a:ext cx="914400" cy="457200"/>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7" name="Straight Connector 16"/>
          <p:cNvCxnSpPr/>
          <p:nvPr/>
        </p:nvCxnSpPr>
        <p:spPr>
          <a:xfrm>
            <a:off x="1996752" y="4418013"/>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2" name="Circular Arrow 21"/>
          <p:cNvSpPr/>
          <p:nvPr/>
        </p:nvSpPr>
        <p:spPr>
          <a:xfrm rot="8698631">
            <a:off x="1291902" y="1493838"/>
            <a:ext cx="1220788" cy="2514600"/>
          </a:xfrm>
          <a:prstGeom prst="circularArrow">
            <a:avLst>
              <a:gd name="adj1" fmla="val 12500"/>
              <a:gd name="adj2" fmla="val 1142319"/>
              <a:gd name="adj3" fmla="val 20457681"/>
              <a:gd name="adj4" fmla="val 17140525"/>
              <a:gd name="adj5" fmla="val 165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cxnSp>
        <p:nvCxnSpPr>
          <p:cNvPr id="28" name="Straight Connector 27"/>
          <p:cNvCxnSpPr/>
          <p:nvPr/>
        </p:nvCxnSpPr>
        <p:spPr>
          <a:xfrm>
            <a:off x="1844352" y="21320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09615" y="3733800"/>
            <a:ext cx="4572000" cy="1200150"/>
          </a:xfrm>
          <a:prstGeom prst="rect">
            <a:avLst/>
          </a:prstGeom>
          <a:solidFill>
            <a:srgbClr val="FFCC99"/>
          </a:solidFill>
        </p:spPr>
        <p:txBody>
          <a:bodyPr>
            <a:spAutoFit/>
          </a:bodyPr>
          <a:lstStyle/>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(SELECT </a:t>
            </a:r>
            <a:r>
              <a:rPr lang="en-US" b="1" dirty="0" err="1">
                <a:solidFill>
                  <a:srgbClr val="000000"/>
                </a:solidFill>
                <a:latin typeface="Courier New" pitchFamily="49" charset="0"/>
                <a:cs typeface="Arial" panose="020B0604020202020204" pitchFamily="34" charset="0"/>
              </a:rPr>
              <a:t>sal</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FROM   </a:t>
            </a:r>
            <a:r>
              <a:rPr lang="en-US" b="1" dirty="0" err="1">
                <a:solidFill>
                  <a:srgbClr val="000000"/>
                </a:solidFill>
                <a:latin typeface="Courier New" pitchFamily="49" charset="0"/>
                <a:cs typeface="Arial" panose="020B0604020202020204" pitchFamily="34" charset="0"/>
              </a:rPr>
              <a:t>emp</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WHERE  </a:t>
            </a:r>
            <a:r>
              <a:rPr lang="en-US" b="1" dirty="0" err="1">
                <a:solidFill>
                  <a:srgbClr val="000000"/>
                </a:solidFill>
                <a:latin typeface="Courier New" pitchFamily="49" charset="0"/>
                <a:cs typeface="Arial" panose="020B0604020202020204" pitchFamily="34" charset="0"/>
              </a:rPr>
              <a:t>ename</a:t>
            </a:r>
            <a:r>
              <a:rPr lang="en-US" b="1" dirty="0">
                <a:solidFill>
                  <a:srgbClr val="000000"/>
                </a:solidFill>
                <a:latin typeface="Courier New" pitchFamily="49" charset="0"/>
                <a:cs typeface="Arial" panose="020B0604020202020204" pitchFamily="34" charset="0"/>
              </a:rPr>
              <a:t> in(‘TURNER’,’MILLER,’ADAMS’,)</a:t>
            </a:r>
          </a:p>
        </p:txBody>
      </p:sp>
      <p:sp>
        <p:nvSpPr>
          <p:cNvPr id="32" name="Rectangle 5"/>
          <p:cNvSpPr>
            <a:spLocks noChangeArrowheads="1"/>
          </p:cNvSpPr>
          <p:nvPr/>
        </p:nvSpPr>
        <p:spPr bwMode="auto">
          <a:xfrm>
            <a:off x="2885752" y="1730375"/>
            <a:ext cx="4216400" cy="1077913"/>
          </a:xfrm>
          <a:prstGeom prst="rect">
            <a:avLst/>
          </a:prstGeom>
          <a:solidFill>
            <a:schemeClr val="accent5">
              <a:lumMod val="50000"/>
            </a:schemeClr>
          </a:solidFill>
          <a:ln w="9525">
            <a:noFill/>
            <a:miter lim="800000"/>
            <a:headEnd/>
            <a:tailEnd/>
          </a:ln>
        </p:spPr>
        <p:txBody>
          <a:bodyPr lIns="92075" tIns="46038" rIns="92075" bIns="46038">
            <a:spAutoFit/>
          </a:bodyPr>
          <a:lstStyle/>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SELECT </a:t>
            </a:r>
            <a:r>
              <a:rPr lang="en-US" b="1" dirty="0" err="1">
                <a:solidFill>
                  <a:srgbClr val="FFFFFF"/>
                </a:solidFill>
                <a:latin typeface="Courier New" pitchFamily="49" charset="0"/>
                <a:cs typeface="Arial" panose="020B0604020202020204" pitchFamily="34" charset="0"/>
              </a:rPr>
              <a:t>ename,sal</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FROM   </a:t>
            </a:r>
            <a:r>
              <a:rPr lang="en-US" b="1" dirty="0" err="1">
                <a:solidFill>
                  <a:srgbClr val="FFFFFF"/>
                </a:solidFill>
                <a:latin typeface="Courier New" pitchFamily="49" charset="0"/>
                <a:cs typeface="Arial" panose="020B0604020202020204" pitchFamily="34" charset="0"/>
              </a:rPr>
              <a:t>emp</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WHERE  </a:t>
            </a:r>
            <a:r>
              <a:rPr lang="en-US" b="1" dirty="0" err="1">
                <a:solidFill>
                  <a:srgbClr val="FFFFFF"/>
                </a:solidFill>
                <a:latin typeface="Courier New" pitchFamily="49" charset="0"/>
                <a:cs typeface="Arial" panose="020B0604020202020204" pitchFamily="34" charset="0"/>
              </a:rPr>
              <a:t>sal</a:t>
            </a:r>
            <a:r>
              <a:rPr lang="en-US" b="1" dirty="0">
                <a:solidFill>
                  <a:srgbClr val="FFFFFF"/>
                </a:solidFill>
                <a:latin typeface="Courier New" pitchFamily="49" charset="0"/>
                <a:cs typeface="Arial" panose="020B0604020202020204" pitchFamily="34" charset="0"/>
              </a:rPr>
              <a:t>   </a:t>
            </a:r>
            <a:r>
              <a:rPr lang="en-US" sz="2800" b="1" dirty="0">
                <a:solidFill>
                  <a:srgbClr val="FFFFFF"/>
                </a:solidFill>
                <a:latin typeface="Courier New" pitchFamily="49" charset="0"/>
                <a:cs typeface="Arial" panose="020B0604020202020204" pitchFamily="34" charset="0"/>
              </a:rPr>
              <a:t>&gt;</a:t>
            </a:r>
            <a:r>
              <a:rPr lang="en-US" b="1" dirty="0">
                <a:solidFill>
                  <a:srgbClr val="FFFFFF"/>
                </a:solidFill>
                <a:latin typeface="Courier New" pitchFamily="49" charset="0"/>
                <a:cs typeface="Arial" panose="020B0604020202020204" pitchFamily="34" charset="0"/>
              </a:rPr>
              <a:t> </a:t>
            </a:r>
            <a:r>
              <a:rPr lang="en-US" sz="2800" b="1" dirty="0">
                <a:solidFill>
                  <a:srgbClr val="FFFFFF"/>
                </a:solidFill>
                <a:latin typeface="Courier New" pitchFamily="49" charset="0"/>
                <a:cs typeface="Arial" panose="020B0604020202020204" pitchFamily="34" charset="0"/>
              </a:rPr>
              <a:t>ANY</a:t>
            </a:r>
            <a:r>
              <a:rPr lang="en-US" b="1" dirty="0">
                <a:solidFill>
                  <a:srgbClr val="FFFFFF"/>
                </a:solidFill>
                <a:latin typeface="Courier New" pitchFamily="49" charset="0"/>
                <a:cs typeface="Arial" panose="020B0604020202020204" pitchFamily="34" charset="0"/>
              </a:rPr>
              <a:t>              </a:t>
            </a:r>
          </a:p>
        </p:txBody>
      </p:sp>
      <p:sp>
        <p:nvSpPr>
          <p:cNvPr id="36878" name="Rectangle 33"/>
          <p:cNvSpPr>
            <a:spLocks noChangeArrowheads="1"/>
          </p:cNvSpPr>
          <p:nvPr/>
        </p:nvSpPr>
        <p:spPr bwMode="auto">
          <a:xfrm>
            <a:off x="4806627" y="2765425"/>
            <a:ext cx="3238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b="1" smtClean="0">
                <a:solidFill>
                  <a:srgbClr val="FFFFFF"/>
                </a:solidFill>
                <a:latin typeface="Courier New" panose="02070309020205020404" pitchFamily="49" charset="0"/>
              </a:rPr>
              <a:t>&gt;</a:t>
            </a:r>
            <a:endParaRPr lang="en-US" altLang="en-US" smtClean="0">
              <a:solidFill>
                <a:srgbClr val="000000"/>
              </a:solidFill>
            </a:endParaRPr>
          </a:p>
        </p:txBody>
      </p:sp>
      <p:sp>
        <p:nvSpPr>
          <p:cNvPr id="36879" name="Rectangle 9"/>
          <p:cNvSpPr>
            <a:spLocks noChangeArrowheads="1"/>
          </p:cNvSpPr>
          <p:nvPr/>
        </p:nvSpPr>
        <p:spPr bwMode="auto">
          <a:xfrm>
            <a:off x="7884790" y="3810000"/>
            <a:ext cx="1655762" cy="36195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lnSpc>
                <a:spcPct val="120000"/>
              </a:lnSpc>
              <a:spcBef>
                <a:spcPct val="60000"/>
              </a:spcBef>
              <a:spcAft>
                <a:spcPct val="0"/>
              </a:spcAft>
            </a:pPr>
            <a:r>
              <a:rPr lang="en-US" altLang="en-US" sz="1600" b="1" smtClean="0">
                <a:solidFill>
                  <a:srgbClr val="FF5050"/>
                </a:solidFill>
              </a:rPr>
              <a:t>1500,1300,1100</a:t>
            </a:r>
          </a:p>
        </p:txBody>
      </p:sp>
      <p:sp>
        <p:nvSpPr>
          <p:cNvPr id="43" name="Notched Right Arrow 42"/>
          <p:cNvSpPr/>
          <p:nvPr/>
        </p:nvSpPr>
        <p:spPr>
          <a:xfrm rot="18880386">
            <a:off x="8372152" y="4368800"/>
            <a:ext cx="381000" cy="228600"/>
          </a:xfrm>
          <a:prstGeom prst="notched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44" name="Notched Right Arrow 43"/>
          <p:cNvSpPr/>
          <p:nvPr/>
        </p:nvSpPr>
        <p:spPr>
          <a:xfrm rot="12414974">
            <a:off x="6500490" y="2846388"/>
            <a:ext cx="1920875" cy="49371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36882" name="Rectangle 19"/>
          <p:cNvSpPr>
            <a:spLocks noChangeArrowheads="1"/>
          </p:cNvSpPr>
          <p:nvPr/>
        </p:nvSpPr>
        <p:spPr bwMode="auto">
          <a:xfrm>
            <a:off x="1996752" y="5165725"/>
            <a:ext cx="1447800" cy="1692275"/>
          </a:xfrm>
          <a:prstGeom prst="rect">
            <a:avLst/>
          </a:prstGeom>
          <a:solidFill>
            <a:srgbClr val="FF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800" smtClean="0">
                <a:solidFill>
                  <a:srgbClr val="000000"/>
                </a:solidFill>
              </a:rPr>
              <a:t>ENAME             SAL</a:t>
            </a:r>
          </a:p>
          <a:p>
            <a:pPr eaLnBrk="1" fontAlgn="base" hangingPunct="1">
              <a:spcBef>
                <a:spcPct val="0"/>
              </a:spcBef>
              <a:spcAft>
                <a:spcPct val="0"/>
              </a:spcAft>
            </a:pPr>
            <a:r>
              <a:rPr lang="en-US" altLang="en-US" sz="800" smtClean="0">
                <a:solidFill>
                  <a:srgbClr val="000000"/>
                </a:solidFill>
              </a:rPr>
              <a:t>----------           ----------</a:t>
            </a:r>
          </a:p>
          <a:p>
            <a:pPr eaLnBrk="1" fontAlgn="base" hangingPunct="1">
              <a:spcBef>
                <a:spcPct val="0"/>
              </a:spcBef>
              <a:spcAft>
                <a:spcPct val="0"/>
              </a:spcAft>
            </a:pPr>
            <a:r>
              <a:rPr lang="en-US" altLang="en-US" sz="800" smtClean="0">
                <a:solidFill>
                  <a:srgbClr val="000000"/>
                </a:solidFill>
              </a:rPr>
              <a:t>KING                5000</a:t>
            </a:r>
          </a:p>
          <a:p>
            <a:pPr eaLnBrk="1" fontAlgn="base" hangingPunct="1">
              <a:spcBef>
                <a:spcPct val="0"/>
              </a:spcBef>
              <a:spcAft>
                <a:spcPct val="0"/>
              </a:spcAft>
            </a:pPr>
            <a:r>
              <a:rPr lang="en-US" altLang="en-US" sz="800" smtClean="0">
                <a:solidFill>
                  <a:srgbClr val="000000"/>
                </a:solidFill>
              </a:rPr>
              <a:t>FORD              3000</a:t>
            </a:r>
          </a:p>
          <a:p>
            <a:pPr eaLnBrk="1" fontAlgn="base" hangingPunct="1">
              <a:spcBef>
                <a:spcPct val="0"/>
              </a:spcBef>
              <a:spcAft>
                <a:spcPct val="0"/>
              </a:spcAft>
            </a:pPr>
            <a:r>
              <a:rPr lang="en-US" altLang="en-US" sz="800" smtClean="0">
                <a:solidFill>
                  <a:srgbClr val="000000"/>
                </a:solidFill>
              </a:rPr>
              <a:t>SCOTT             3000</a:t>
            </a:r>
          </a:p>
          <a:p>
            <a:pPr eaLnBrk="1" fontAlgn="base" hangingPunct="1">
              <a:spcBef>
                <a:spcPct val="0"/>
              </a:spcBef>
              <a:spcAft>
                <a:spcPct val="0"/>
              </a:spcAft>
            </a:pPr>
            <a:r>
              <a:rPr lang="en-US" altLang="en-US" sz="800" smtClean="0">
                <a:solidFill>
                  <a:srgbClr val="000000"/>
                </a:solidFill>
              </a:rPr>
              <a:t>JONES             2975</a:t>
            </a:r>
          </a:p>
          <a:p>
            <a:pPr eaLnBrk="1" fontAlgn="base" hangingPunct="1">
              <a:spcBef>
                <a:spcPct val="0"/>
              </a:spcBef>
              <a:spcAft>
                <a:spcPct val="0"/>
              </a:spcAft>
            </a:pPr>
            <a:r>
              <a:rPr lang="en-US" altLang="en-US" sz="800" smtClean="0">
                <a:solidFill>
                  <a:srgbClr val="000000"/>
                </a:solidFill>
              </a:rPr>
              <a:t>BLAKE              2850</a:t>
            </a:r>
          </a:p>
          <a:p>
            <a:pPr eaLnBrk="1" fontAlgn="base" hangingPunct="1">
              <a:spcBef>
                <a:spcPct val="0"/>
              </a:spcBef>
              <a:spcAft>
                <a:spcPct val="0"/>
              </a:spcAft>
            </a:pPr>
            <a:r>
              <a:rPr lang="en-US" altLang="en-US" sz="800" smtClean="0">
                <a:solidFill>
                  <a:srgbClr val="000000"/>
                </a:solidFill>
              </a:rPr>
              <a:t>CLARK             2450</a:t>
            </a:r>
          </a:p>
          <a:p>
            <a:pPr eaLnBrk="1" fontAlgn="base" hangingPunct="1">
              <a:spcBef>
                <a:spcPct val="0"/>
              </a:spcBef>
              <a:spcAft>
                <a:spcPct val="0"/>
              </a:spcAft>
            </a:pPr>
            <a:r>
              <a:rPr lang="en-US" altLang="en-US" sz="800" smtClean="0">
                <a:solidFill>
                  <a:srgbClr val="000000"/>
                </a:solidFill>
              </a:rPr>
              <a:t>ALLEN              1600</a:t>
            </a:r>
          </a:p>
          <a:p>
            <a:pPr eaLnBrk="1" fontAlgn="base" hangingPunct="1">
              <a:spcBef>
                <a:spcPct val="0"/>
              </a:spcBef>
              <a:spcAft>
                <a:spcPct val="0"/>
              </a:spcAft>
            </a:pPr>
            <a:r>
              <a:rPr lang="en-US" altLang="en-US" sz="800" smtClean="0">
                <a:solidFill>
                  <a:srgbClr val="000000"/>
                </a:solidFill>
              </a:rPr>
              <a:t>TURNER           1500</a:t>
            </a:r>
          </a:p>
          <a:p>
            <a:pPr eaLnBrk="1" fontAlgn="base" hangingPunct="1">
              <a:spcBef>
                <a:spcPct val="0"/>
              </a:spcBef>
              <a:spcAft>
                <a:spcPct val="0"/>
              </a:spcAft>
            </a:pPr>
            <a:r>
              <a:rPr lang="en-US" altLang="en-US" sz="800" smtClean="0">
                <a:solidFill>
                  <a:srgbClr val="000000"/>
                </a:solidFill>
              </a:rPr>
              <a:t>MILLER              1300</a:t>
            </a:r>
          </a:p>
          <a:p>
            <a:pPr eaLnBrk="1" fontAlgn="base" hangingPunct="1">
              <a:spcBef>
                <a:spcPct val="0"/>
              </a:spcBef>
              <a:spcAft>
                <a:spcPct val="0"/>
              </a:spcAft>
            </a:pPr>
            <a:r>
              <a:rPr lang="en-US" altLang="en-US" sz="800" smtClean="0">
                <a:solidFill>
                  <a:srgbClr val="000000"/>
                </a:solidFill>
              </a:rPr>
              <a:t>MARTIN            1250</a:t>
            </a:r>
          </a:p>
          <a:p>
            <a:pPr eaLnBrk="1" fontAlgn="base" hangingPunct="1">
              <a:spcBef>
                <a:spcPct val="0"/>
              </a:spcBef>
              <a:spcAft>
                <a:spcPct val="0"/>
              </a:spcAft>
            </a:pPr>
            <a:r>
              <a:rPr lang="en-US" altLang="en-US" sz="800" smtClean="0">
                <a:solidFill>
                  <a:srgbClr val="000000"/>
                </a:solidFill>
              </a:rPr>
              <a:t>WARD               1250</a:t>
            </a:r>
          </a:p>
        </p:txBody>
      </p:sp>
      <p:cxnSp>
        <p:nvCxnSpPr>
          <p:cNvPr id="19" name="Straight Connector 18"/>
          <p:cNvCxnSpPr/>
          <p:nvPr/>
        </p:nvCxnSpPr>
        <p:spPr>
          <a:xfrm>
            <a:off x="1996752" y="4570413"/>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52" y="914400"/>
            <a:ext cx="4724400" cy="523875"/>
          </a:xfrm>
          <a:prstGeom prst="rect">
            <a:avLst/>
          </a:prstGeom>
          <a:solidFill>
            <a:srgbClr val="92D050"/>
          </a:solidFill>
          <a:ln>
            <a:noFill/>
          </a:ln>
        </p:spPr>
        <p:txBody>
          <a:bodyPr>
            <a:spAutoFit/>
          </a:bodyPr>
          <a:lstStyle/>
          <a:p>
            <a:pPr>
              <a:defRPr/>
            </a:pPr>
            <a:r>
              <a:rPr lang="en-US" i="1" dirty="0">
                <a:solidFill>
                  <a:srgbClr val="000000"/>
                </a:solidFill>
                <a:cs typeface="Arial" panose="020B0604020202020204" pitchFamily="34" charset="0"/>
              </a:rPr>
              <a:t>Multiple row </a:t>
            </a:r>
            <a:r>
              <a:rPr lang="en-US" i="1" dirty="0" err="1">
                <a:solidFill>
                  <a:srgbClr val="000000"/>
                </a:solidFill>
                <a:cs typeface="Arial" panose="020B0604020202020204" pitchFamily="34" charset="0"/>
              </a:rPr>
              <a:t>subquery</a:t>
            </a:r>
            <a:r>
              <a:rPr lang="en-US" i="1" dirty="0">
                <a:solidFill>
                  <a:srgbClr val="000000"/>
                </a:solidFill>
                <a:cs typeface="Arial" panose="020B0604020202020204" pitchFamily="34" charset="0"/>
              </a:rPr>
              <a:t> using </a:t>
            </a:r>
            <a:r>
              <a:rPr lang="en-US" sz="2800" i="1" dirty="0">
                <a:solidFill>
                  <a:srgbClr val="FFFFFF"/>
                </a:solidFill>
                <a:cs typeface="Arial" panose="020B0604020202020204" pitchFamily="34" charset="0"/>
              </a:rPr>
              <a:t>ANY</a:t>
            </a:r>
          </a:p>
        </p:txBody>
      </p:sp>
    </p:spTree>
  </p:cSld>
  <p:clrMapOvr>
    <a:masterClrMapping/>
  </p:clrMapOvr>
  <p:transition spd="slow">
    <p:cut/>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ChangeArrowheads="1"/>
          </p:cNvSpPr>
          <p:nvPr/>
        </p:nvSpPr>
        <p:spPr bwMode="auto">
          <a:xfrm>
            <a:off x="1318890" y="1600200"/>
            <a:ext cx="7146925"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9pPr>
          </a:lstStyle>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p:txBody>
      </p:sp>
      <p:sp>
        <p:nvSpPr>
          <p:cNvPr id="37891" name="Rectangle 7"/>
          <p:cNvSpPr>
            <a:spLocks noGrp="1" noChangeArrowheads="1"/>
          </p:cNvSpPr>
          <p:nvPr>
            <p:ph type="title"/>
          </p:nvPr>
        </p:nvSpPr>
        <p:spPr>
          <a:xfrm>
            <a:off x="1152128" y="0"/>
            <a:ext cx="7056784" cy="762000"/>
          </a:xfrm>
          <a:solidFill>
            <a:schemeClr val="bg1"/>
          </a:solidFill>
        </p:spPr>
        <p:txBody>
          <a:bodyPr lIns="92075" tIns="46038" rIns="92075" bIns="46038" anchor="t">
            <a:normAutofit fontScale="90000"/>
          </a:bodyPr>
          <a:lstStyle/>
          <a:p>
            <a:pPr eaLnBrk="1" hangingPunct="1"/>
            <a:r>
              <a:rPr lang="en-US" altLang="en-US" dirty="0" smtClean="0">
                <a:solidFill>
                  <a:schemeClr val="bg1"/>
                </a:solidFill>
              </a:rPr>
              <a:t>             </a:t>
            </a:r>
            <a:r>
              <a:rPr lang="en-US" altLang="en-US" dirty="0" smtClean="0"/>
              <a:t>Subquery</a:t>
            </a:r>
          </a:p>
        </p:txBody>
      </p:sp>
      <p:sp>
        <p:nvSpPr>
          <p:cNvPr id="11" name="Can 10"/>
          <p:cNvSpPr/>
          <p:nvPr/>
        </p:nvSpPr>
        <p:spPr>
          <a:xfrm>
            <a:off x="777552" y="1654175"/>
            <a:ext cx="914400" cy="1371600"/>
          </a:xfrm>
          <a:prstGeom prst="ca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dirty="0">
                <a:solidFill>
                  <a:srgbClr val="FFFFFF"/>
                </a:solidFill>
              </a:rPr>
              <a:t>OUTER QUERY</a:t>
            </a:r>
          </a:p>
        </p:txBody>
      </p:sp>
      <p:sp>
        <p:nvSpPr>
          <p:cNvPr id="12" name="Rectangle 11"/>
          <p:cNvSpPr/>
          <p:nvPr/>
        </p:nvSpPr>
        <p:spPr>
          <a:xfrm>
            <a:off x="1691952" y="1828800"/>
            <a:ext cx="914400" cy="4572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4" name="Straight Connector 13"/>
          <p:cNvCxnSpPr/>
          <p:nvPr/>
        </p:nvCxnSpPr>
        <p:spPr>
          <a:xfrm>
            <a:off x="1844352" y="19796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Can 14"/>
          <p:cNvSpPr/>
          <p:nvPr/>
        </p:nvSpPr>
        <p:spPr>
          <a:xfrm>
            <a:off x="777552" y="3886200"/>
            <a:ext cx="990600" cy="1143000"/>
          </a:xfrm>
          <a:prstGeom prst="can">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dirty="0">
                <a:solidFill>
                  <a:srgbClr val="FFFFFF"/>
                </a:solidFill>
              </a:rPr>
              <a:t>SUB QUERY</a:t>
            </a:r>
          </a:p>
        </p:txBody>
      </p:sp>
      <p:sp>
        <p:nvSpPr>
          <p:cNvPr id="16" name="Rectangle 15"/>
          <p:cNvSpPr/>
          <p:nvPr/>
        </p:nvSpPr>
        <p:spPr>
          <a:xfrm>
            <a:off x="1768152" y="3962400"/>
            <a:ext cx="914400" cy="457200"/>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7" name="Straight Connector 16"/>
          <p:cNvCxnSpPr/>
          <p:nvPr/>
        </p:nvCxnSpPr>
        <p:spPr>
          <a:xfrm>
            <a:off x="1996752" y="4418013"/>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2" name="Circular Arrow 21"/>
          <p:cNvSpPr/>
          <p:nvPr/>
        </p:nvSpPr>
        <p:spPr>
          <a:xfrm rot="8698631">
            <a:off x="1291902" y="1493838"/>
            <a:ext cx="1220788" cy="2514600"/>
          </a:xfrm>
          <a:prstGeom prst="circularArrow">
            <a:avLst>
              <a:gd name="adj1" fmla="val 12500"/>
              <a:gd name="adj2" fmla="val 1142319"/>
              <a:gd name="adj3" fmla="val 20457681"/>
              <a:gd name="adj4" fmla="val 17140525"/>
              <a:gd name="adj5" fmla="val 165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cxnSp>
        <p:nvCxnSpPr>
          <p:cNvPr id="28" name="Straight Connector 27"/>
          <p:cNvCxnSpPr/>
          <p:nvPr/>
        </p:nvCxnSpPr>
        <p:spPr>
          <a:xfrm>
            <a:off x="1844352" y="21320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09615" y="3733800"/>
            <a:ext cx="4572000" cy="1200150"/>
          </a:xfrm>
          <a:prstGeom prst="rect">
            <a:avLst/>
          </a:prstGeom>
          <a:solidFill>
            <a:srgbClr val="FFCC99"/>
          </a:solidFill>
        </p:spPr>
        <p:txBody>
          <a:bodyPr>
            <a:spAutoFit/>
          </a:bodyPr>
          <a:lstStyle/>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(SELECT </a:t>
            </a:r>
            <a:r>
              <a:rPr lang="en-US" b="1" dirty="0" err="1">
                <a:solidFill>
                  <a:srgbClr val="000000"/>
                </a:solidFill>
                <a:latin typeface="Courier New" pitchFamily="49" charset="0"/>
                <a:cs typeface="Arial" panose="020B0604020202020204" pitchFamily="34" charset="0"/>
              </a:rPr>
              <a:t>sal</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FROM   </a:t>
            </a:r>
            <a:r>
              <a:rPr lang="en-US" b="1" dirty="0" err="1">
                <a:solidFill>
                  <a:srgbClr val="000000"/>
                </a:solidFill>
                <a:latin typeface="Courier New" pitchFamily="49" charset="0"/>
                <a:cs typeface="Arial" panose="020B0604020202020204" pitchFamily="34" charset="0"/>
              </a:rPr>
              <a:t>emp</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WHERE  </a:t>
            </a:r>
            <a:r>
              <a:rPr lang="en-US" b="1" dirty="0" err="1">
                <a:solidFill>
                  <a:srgbClr val="000000"/>
                </a:solidFill>
                <a:latin typeface="Courier New" pitchFamily="49" charset="0"/>
                <a:cs typeface="Arial" panose="020B0604020202020204" pitchFamily="34" charset="0"/>
              </a:rPr>
              <a:t>ename</a:t>
            </a:r>
            <a:r>
              <a:rPr lang="en-US" b="1" dirty="0">
                <a:solidFill>
                  <a:srgbClr val="000000"/>
                </a:solidFill>
                <a:latin typeface="Courier New" pitchFamily="49" charset="0"/>
                <a:cs typeface="Arial" panose="020B0604020202020204" pitchFamily="34" charset="0"/>
              </a:rPr>
              <a:t> in(‘TURNER’,’MILLER,’ADAMS’,)</a:t>
            </a:r>
          </a:p>
        </p:txBody>
      </p:sp>
      <p:sp>
        <p:nvSpPr>
          <p:cNvPr id="32" name="Rectangle 5"/>
          <p:cNvSpPr>
            <a:spLocks noChangeArrowheads="1"/>
          </p:cNvSpPr>
          <p:nvPr/>
        </p:nvSpPr>
        <p:spPr bwMode="auto">
          <a:xfrm>
            <a:off x="2885752" y="1730375"/>
            <a:ext cx="4216400" cy="1077913"/>
          </a:xfrm>
          <a:prstGeom prst="rect">
            <a:avLst/>
          </a:prstGeom>
          <a:solidFill>
            <a:schemeClr val="accent5">
              <a:lumMod val="50000"/>
            </a:schemeClr>
          </a:solidFill>
          <a:ln w="9525">
            <a:noFill/>
            <a:miter lim="800000"/>
            <a:headEnd/>
            <a:tailEnd/>
          </a:ln>
        </p:spPr>
        <p:txBody>
          <a:bodyPr lIns="92075" tIns="46038" rIns="92075" bIns="46038">
            <a:spAutoFit/>
          </a:bodyPr>
          <a:lstStyle/>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SELECT </a:t>
            </a:r>
            <a:r>
              <a:rPr lang="en-US" b="1" dirty="0" err="1">
                <a:solidFill>
                  <a:srgbClr val="FFFFFF"/>
                </a:solidFill>
                <a:latin typeface="Courier New" pitchFamily="49" charset="0"/>
                <a:cs typeface="Arial" panose="020B0604020202020204" pitchFamily="34" charset="0"/>
              </a:rPr>
              <a:t>ename,sal</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FROM   </a:t>
            </a:r>
            <a:r>
              <a:rPr lang="en-US" b="1" dirty="0" err="1">
                <a:solidFill>
                  <a:srgbClr val="FFFFFF"/>
                </a:solidFill>
                <a:latin typeface="Courier New" pitchFamily="49" charset="0"/>
                <a:cs typeface="Arial" panose="020B0604020202020204" pitchFamily="34" charset="0"/>
              </a:rPr>
              <a:t>emp</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WHERE  </a:t>
            </a:r>
            <a:r>
              <a:rPr lang="en-US" b="1" dirty="0" err="1">
                <a:solidFill>
                  <a:srgbClr val="FFFFFF"/>
                </a:solidFill>
                <a:latin typeface="Courier New" pitchFamily="49" charset="0"/>
                <a:cs typeface="Arial" panose="020B0604020202020204" pitchFamily="34" charset="0"/>
              </a:rPr>
              <a:t>sal</a:t>
            </a:r>
            <a:r>
              <a:rPr lang="en-US" b="1" dirty="0">
                <a:solidFill>
                  <a:srgbClr val="FFFFFF"/>
                </a:solidFill>
                <a:latin typeface="Courier New" pitchFamily="49" charset="0"/>
                <a:cs typeface="Arial" panose="020B0604020202020204" pitchFamily="34" charset="0"/>
              </a:rPr>
              <a:t>   </a:t>
            </a:r>
            <a:r>
              <a:rPr lang="en-US" sz="2800" b="1" dirty="0">
                <a:solidFill>
                  <a:srgbClr val="FFFFFF"/>
                </a:solidFill>
                <a:latin typeface="Courier New" pitchFamily="49" charset="0"/>
                <a:cs typeface="Arial" panose="020B0604020202020204" pitchFamily="34" charset="0"/>
              </a:rPr>
              <a:t>&gt;</a:t>
            </a:r>
            <a:r>
              <a:rPr lang="en-US" b="1" dirty="0">
                <a:solidFill>
                  <a:srgbClr val="FFFFFF"/>
                </a:solidFill>
                <a:latin typeface="Courier New" pitchFamily="49" charset="0"/>
                <a:cs typeface="Arial" panose="020B0604020202020204" pitchFamily="34" charset="0"/>
              </a:rPr>
              <a:t> </a:t>
            </a:r>
            <a:r>
              <a:rPr lang="en-US" sz="2800" b="1" dirty="0">
                <a:solidFill>
                  <a:srgbClr val="FFFFFF"/>
                </a:solidFill>
                <a:latin typeface="Courier New" pitchFamily="49" charset="0"/>
                <a:cs typeface="Arial" panose="020B0604020202020204" pitchFamily="34" charset="0"/>
              </a:rPr>
              <a:t>ALL</a:t>
            </a:r>
            <a:r>
              <a:rPr lang="en-US" b="1" dirty="0">
                <a:solidFill>
                  <a:srgbClr val="FFFFFF"/>
                </a:solidFill>
                <a:latin typeface="Courier New" pitchFamily="49" charset="0"/>
                <a:cs typeface="Arial" panose="020B0604020202020204" pitchFamily="34" charset="0"/>
              </a:rPr>
              <a:t>             </a:t>
            </a:r>
          </a:p>
        </p:txBody>
      </p:sp>
      <p:sp>
        <p:nvSpPr>
          <p:cNvPr id="37902" name="Rectangle 33"/>
          <p:cNvSpPr>
            <a:spLocks noChangeArrowheads="1"/>
          </p:cNvSpPr>
          <p:nvPr/>
        </p:nvSpPr>
        <p:spPr bwMode="auto">
          <a:xfrm>
            <a:off x="4806627" y="2765425"/>
            <a:ext cx="3238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b="1" smtClean="0">
                <a:solidFill>
                  <a:srgbClr val="FFFFFF"/>
                </a:solidFill>
                <a:latin typeface="Courier New" panose="02070309020205020404" pitchFamily="49" charset="0"/>
              </a:rPr>
              <a:t>&gt;</a:t>
            </a:r>
            <a:endParaRPr lang="en-US" altLang="en-US" smtClean="0">
              <a:solidFill>
                <a:srgbClr val="000000"/>
              </a:solidFill>
            </a:endParaRPr>
          </a:p>
        </p:txBody>
      </p:sp>
      <p:sp>
        <p:nvSpPr>
          <p:cNvPr id="37903" name="Rectangle 9"/>
          <p:cNvSpPr>
            <a:spLocks noChangeArrowheads="1"/>
          </p:cNvSpPr>
          <p:nvPr/>
        </p:nvSpPr>
        <p:spPr bwMode="auto">
          <a:xfrm>
            <a:off x="7884790" y="3810000"/>
            <a:ext cx="1655762" cy="36195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lnSpc>
                <a:spcPct val="120000"/>
              </a:lnSpc>
              <a:spcBef>
                <a:spcPct val="60000"/>
              </a:spcBef>
              <a:spcAft>
                <a:spcPct val="0"/>
              </a:spcAft>
            </a:pPr>
            <a:r>
              <a:rPr lang="en-US" altLang="en-US" sz="1600" b="1" smtClean="0">
                <a:solidFill>
                  <a:srgbClr val="FF5050"/>
                </a:solidFill>
              </a:rPr>
              <a:t>1500,1300,1100</a:t>
            </a:r>
          </a:p>
        </p:txBody>
      </p:sp>
      <p:sp>
        <p:nvSpPr>
          <p:cNvPr id="43" name="Notched Right Arrow 42"/>
          <p:cNvSpPr/>
          <p:nvPr/>
        </p:nvSpPr>
        <p:spPr>
          <a:xfrm rot="18880386">
            <a:off x="8372152" y="4368800"/>
            <a:ext cx="381000" cy="228600"/>
          </a:xfrm>
          <a:prstGeom prst="notched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44" name="Notched Right Arrow 43"/>
          <p:cNvSpPr/>
          <p:nvPr/>
        </p:nvSpPr>
        <p:spPr>
          <a:xfrm rot="12414974">
            <a:off x="6500490" y="2846388"/>
            <a:ext cx="1920875" cy="49371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37906" name="Rectangle 19"/>
          <p:cNvSpPr>
            <a:spLocks noChangeArrowheads="1"/>
          </p:cNvSpPr>
          <p:nvPr/>
        </p:nvSpPr>
        <p:spPr bwMode="auto">
          <a:xfrm>
            <a:off x="1996752" y="5181600"/>
            <a:ext cx="2819400" cy="1570038"/>
          </a:xfrm>
          <a:prstGeom prst="rect">
            <a:avLst/>
          </a:prstGeom>
          <a:solidFill>
            <a:srgbClr val="FF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200" smtClean="0">
                <a:solidFill>
                  <a:srgbClr val="000000"/>
                </a:solidFill>
              </a:rPr>
              <a:t>ENAME             SAL</a:t>
            </a:r>
          </a:p>
          <a:p>
            <a:pPr eaLnBrk="1" fontAlgn="base" hangingPunct="1">
              <a:spcBef>
                <a:spcPct val="0"/>
              </a:spcBef>
              <a:spcAft>
                <a:spcPct val="0"/>
              </a:spcAft>
            </a:pPr>
            <a:r>
              <a:rPr lang="en-US" altLang="en-US" sz="1200" smtClean="0">
                <a:solidFill>
                  <a:srgbClr val="000000"/>
                </a:solidFill>
              </a:rPr>
              <a:t>----------           ----------</a:t>
            </a:r>
          </a:p>
          <a:p>
            <a:pPr eaLnBrk="1" fontAlgn="base" hangingPunct="1">
              <a:spcBef>
                <a:spcPct val="0"/>
              </a:spcBef>
              <a:spcAft>
                <a:spcPct val="0"/>
              </a:spcAft>
            </a:pPr>
            <a:r>
              <a:rPr lang="en-US" altLang="en-US" sz="1200" smtClean="0">
                <a:solidFill>
                  <a:srgbClr val="000000"/>
                </a:solidFill>
              </a:rPr>
              <a:t>KING                5000</a:t>
            </a:r>
          </a:p>
          <a:p>
            <a:pPr eaLnBrk="1" fontAlgn="base" hangingPunct="1">
              <a:spcBef>
                <a:spcPct val="0"/>
              </a:spcBef>
              <a:spcAft>
                <a:spcPct val="0"/>
              </a:spcAft>
            </a:pPr>
            <a:r>
              <a:rPr lang="en-US" altLang="en-US" sz="1200" smtClean="0">
                <a:solidFill>
                  <a:srgbClr val="000000"/>
                </a:solidFill>
              </a:rPr>
              <a:t>FORD              3000</a:t>
            </a:r>
          </a:p>
          <a:p>
            <a:pPr eaLnBrk="1" fontAlgn="base" hangingPunct="1">
              <a:spcBef>
                <a:spcPct val="0"/>
              </a:spcBef>
              <a:spcAft>
                <a:spcPct val="0"/>
              </a:spcAft>
            </a:pPr>
            <a:r>
              <a:rPr lang="en-US" altLang="en-US" sz="1200" smtClean="0">
                <a:solidFill>
                  <a:srgbClr val="000000"/>
                </a:solidFill>
              </a:rPr>
              <a:t>SCOTT             3000</a:t>
            </a:r>
          </a:p>
          <a:p>
            <a:pPr eaLnBrk="1" fontAlgn="base" hangingPunct="1">
              <a:spcBef>
                <a:spcPct val="0"/>
              </a:spcBef>
              <a:spcAft>
                <a:spcPct val="0"/>
              </a:spcAft>
            </a:pPr>
            <a:r>
              <a:rPr lang="en-US" altLang="en-US" sz="1200" smtClean="0">
                <a:solidFill>
                  <a:srgbClr val="000000"/>
                </a:solidFill>
              </a:rPr>
              <a:t>JONES             2975</a:t>
            </a:r>
          </a:p>
          <a:p>
            <a:pPr eaLnBrk="1" fontAlgn="base" hangingPunct="1">
              <a:spcBef>
                <a:spcPct val="0"/>
              </a:spcBef>
              <a:spcAft>
                <a:spcPct val="0"/>
              </a:spcAft>
            </a:pPr>
            <a:r>
              <a:rPr lang="en-US" altLang="en-US" sz="1200" smtClean="0">
                <a:solidFill>
                  <a:srgbClr val="000000"/>
                </a:solidFill>
              </a:rPr>
              <a:t>BLAKE              2850</a:t>
            </a:r>
          </a:p>
          <a:p>
            <a:pPr eaLnBrk="1" fontAlgn="base" hangingPunct="1">
              <a:spcBef>
                <a:spcPct val="0"/>
              </a:spcBef>
              <a:spcAft>
                <a:spcPct val="0"/>
              </a:spcAft>
            </a:pPr>
            <a:r>
              <a:rPr lang="en-US" altLang="en-US" sz="1200" smtClean="0">
                <a:solidFill>
                  <a:srgbClr val="000000"/>
                </a:solidFill>
              </a:rPr>
              <a:t>CLARK             2450</a:t>
            </a:r>
          </a:p>
        </p:txBody>
      </p:sp>
      <p:cxnSp>
        <p:nvCxnSpPr>
          <p:cNvPr id="19" name="Straight Connector 18"/>
          <p:cNvCxnSpPr/>
          <p:nvPr/>
        </p:nvCxnSpPr>
        <p:spPr>
          <a:xfrm>
            <a:off x="1996752" y="4570413"/>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52" y="914400"/>
            <a:ext cx="4724400" cy="523875"/>
          </a:xfrm>
          <a:prstGeom prst="rect">
            <a:avLst/>
          </a:prstGeom>
          <a:solidFill>
            <a:srgbClr val="92D050"/>
          </a:solidFill>
          <a:ln>
            <a:noFill/>
          </a:ln>
        </p:spPr>
        <p:txBody>
          <a:bodyPr>
            <a:spAutoFit/>
          </a:bodyPr>
          <a:lstStyle/>
          <a:p>
            <a:pPr>
              <a:defRPr/>
            </a:pPr>
            <a:r>
              <a:rPr lang="en-US" i="1" dirty="0">
                <a:solidFill>
                  <a:srgbClr val="000000"/>
                </a:solidFill>
                <a:cs typeface="Arial" panose="020B0604020202020204" pitchFamily="34" charset="0"/>
              </a:rPr>
              <a:t>Multiple row </a:t>
            </a:r>
            <a:r>
              <a:rPr lang="en-US" i="1" dirty="0" err="1">
                <a:solidFill>
                  <a:srgbClr val="000000"/>
                </a:solidFill>
                <a:cs typeface="Arial" panose="020B0604020202020204" pitchFamily="34" charset="0"/>
              </a:rPr>
              <a:t>subquery</a:t>
            </a:r>
            <a:r>
              <a:rPr lang="en-US" i="1" dirty="0">
                <a:solidFill>
                  <a:srgbClr val="000000"/>
                </a:solidFill>
                <a:cs typeface="Arial" panose="020B0604020202020204" pitchFamily="34" charset="0"/>
              </a:rPr>
              <a:t> using </a:t>
            </a:r>
            <a:r>
              <a:rPr lang="en-US" sz="2800" i="1" dirty="0">
                <a:solidFill>
                  <a:srgbClr val="FFFFFF"/>
                </a:solidFill>
                <a:cs typeface="Arial" panose="020B0604020202020204" pitchFamily="34" charset="0"/>
              </a:rPr>
              <a:t>ALL</a:t>
            </a:r>
          </a:p>
        </p:txBody>
      </p:sp>
    </p:spTree>
  </p:cSld>
  <p:clrMapOvr>
    <a:masterClrMapping/>
  </p:clrMapOvr>
  <p:transition spd="slow">
    <p:cut/>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ChangeArrowheads="1"/>
          </p:cNvSpPr>
          <p:nvPr/>
        </p:nvSpPr>
        <p:spPr bwMode="auto">
          <a:xfrm>
            <a:off x="1399480" y="1600200"/>
            <a:ext cx="7146925"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9pPr>
          </a:lstStyle>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p:txBody>
      </p:sp>
      <p:sp>
        <p:nvSpPr>
          <p:cNvPr id="38915" name="Rectangle 7"/>
          <p:cNvSpPr>
            <a:spLocks noGrp="1" noChangeArrowheads="1"/>
          </p:cNvSpPr>
          <p:nvPr>
            <p:ph type="title"/>
          </p:nvPr>
        </p:nvSpPr>
        <p:spPr>
          <a:xfrm>
            <a:off x="1399480" y="0"/>
            <a:ext cx="7028546" cy="762000"/>
          </a:xfrm>
          <a:solidFill>
            <a:schemeClr val="bg1"/>
          </a:solidFill>
        </p:spPr>
        <p:txBody>
          <a:bodyPr lIns="92075" tIns="46038" rIns="92075" bIns="46038" anchor="t">
            <a:normAutofit fontScale="90000"/>
          </a:bodyPr>
          <a:lstStyle/>
          <a:p>
            <a:pPr eaLnBrk="1" hangingPunct="1"/>
            <a:r>
              <a:rPr lang="en-US" altLang="en-US" dirty="0" smtClean="0"/>
              <a:t>Subquery</a:t>
            </a:r>
          </a:p>
        </p:txBody>
      </p:sp>
      <p:sp>
        <p:nvSpPr>
          <p:cNvPr id="11" name="Can 10"/>
          <p:cNvSpPr/>
          <p:nvPr/>
        </p:nvSpPr>
        <p:spPr>
          <a:xfrm>
            <a:off x="858142" y="1654175"/>
            <a:ext cx="914400" cy="1371600"/>
          </a:xfrm>
          <a:prstGeom prst="ca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dirty="0">
                <a:solidFill>
                  <a:srgbClr val="FFFFFF"/>
                </a:solidFill>
              </a:rPr>
              <a:t>OUTER QUERY</a:t>
            </a:r>
          </a:p>
        </p:txBody>
      </p:sp>
      <p:sp>
        <p:nvSpPr>
          <p:cNvPr id="12" name="Rectangle 11"/>
          <p:cNvSpPr/>
          <p:nvPr/>
        </p:nvSpPr>
        <p:spPr>
          <a:xfrm>
            <a:off x="1772542" y="1828800"/>
            <a:ext cx="914400" cy="4572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4" name="Straight Connector 13"/>
          <p:cNvCxnSpPr/>
          <p:nvPr/>
        </p:nvCxnSpPr>
        <p:spPr>
          <a:xfrm>
            <a:off x="1924942" y="19796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Can 14"/>
          <p:cNvSpPr/>
          <p:nvPr/>
        </p:nvSpPr>
        <p:spPr>
          <a:xfrm>
            <a:off x="858142" y="3886200"/>
            <a:ext cx="990600" cy="1143000"/>
          </a:xfrm>
          <a:prstGeom prst="can">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dirty="0">
                <a:solidFill>
                  <a:srgbClr val="FFFFFF"/>
                </a:solidFill>
              </a:rPr>
              <a:t>SUB QUERY</a:t>
            </a:r>
          </a:p>
        </p:txBody>
      </p:sp>
      <p:sp>
        <p:nvSpPr>
          <p:cNvPr id="16" name="Rectangle 15"/>
          <p:cNvSpPr/>
          <p:nvPr/>
        </p:nvSpPr>
        <p:spPr>
          <a:xfrm>
            <a:off x="1848742" y="3962400"/>
            <a:ext cx="914400" cy="457200"/>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7" name="Straight Connector 16"/>
          <p:cNvCxnSpPr/>
          <p:nvPr/>
        </p:nvCxnSpPr>
        <p:spPr>
          <a:xfrm>
            <a:off x="2077342" y="4343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Circular Arrow 21"/>
          <p:cNvSpPr/>
          <p:nvPr/>
        </p:nvSpPr>
        <p:spPr>
          <a:xfrm rot="8698631">
            <a:off x="1372492" y="1493838"/>
            <a:ext cx="1220788" cy="2514600"/>
          </a:xfrm>
          <a:prstGeom prst="circularArrow">
            <a:avLst>
              <a:gd name="adj1" fmla="val 12500"/>
              <a:gd name="adj2" fmla="val 1142319"/>
              <a:gd name="adj3" fmla="val 20457681"/>
              <a:gd name="adj4" fmla="val 17140525"/>
              <a:gd name="adj5" fmla="val 165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cxnSp>
        <p:nvCxnSpPr>
          <p:cNvPr id="28" name="Straight Connector 27"/>
          <p:cNvCxnSpPr/>
          <p:nvPr/>
        </p:nvCxnSpPr>
        <p:spPr>
          <a:xfrm>
            <a:off x="1924942" y="21320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90205" y="3733800"/>
            <a:ext cx="4572000" cy="1200150"/>
          </a:xfrm>
          <a:prstGeom prst="rect">
            <a:avLst/>
          </a:prstGeom>
          <a:solidFill>
            <a:srgbClr val="FFCC99"/>
          </a:solidFill>
        </p:spPr>
        <p:txBody>
          <a:bodyPr>
            <a:spAutoFit/>
          </a:bodyPr>
          <a:lstStyle/>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(SELECT </a:t>
            </a:r>
            <a:r>
              <a:rPr lang="en-US" b="1" dirty="0" err="1">
                <a:solidFill>
                  <a:srgbClr val="000000"/>
                </a:solidFill>
                <a:latin typeface="Courier New" pitchFamily="49" charset="0"/>
                <a:cs typeface="Arial" panose="020B0604020202020204" pitchFamily="34" charset="0"/>
              </a:rPr>
              <a:t>deptno,max</a:t>
            </a:r>
            <a:r>
              <a:rPr lang="en-US" b="1" dirty="0">
                <a:solidFill>
                  <a:srgbClr val="000000"/>
                </a:solidFill>
                <a:latin typeface="Courier New" pitchFamily="49" charset="0"/>
                <a:cs typeface="Arial" panose="020B0604020202020204" pitchFamily="34" charset="0"/>
              </a:rPr>
              <a:t>(</a:t>
            </a:r>
            <a:r>
              <a:rPr lang="en-US" b="1" dirty="0" err="1">
                <a:solidFill>
                  <a:srgbClr val="000000"/>
                </a:solidFill>
                <a:latin typeface="Courier New" pitchFamily="49" charset="0"/>
                <a:cs typeface="Arial" panose="020B0604020202020204" pitchFamily="34" charset="0"/>
              </a:rPr>
              <a:t>sal</a:t>
            </a:r>
            <a:r>
              <a:rPr lang="en-US" b="1" dirty="0">
                <a:solidFill>
                  <a:srgbClr val="000000"/>
                </a:solidFill>
                <a:latin typeface="Courier New" pitchFamily="49" charset="0"/>
                <a:cs typeface="Arial" panose="020B0604020202020204" pitchFamily="34" charset="0"/>
              </a:rPr>
              <a:t>)</a:t>
            </a: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FROM   </a:t>
            </a:r>
            <a:r>
              <a:rPr lang="en-US" b="1" dirty="0" err="1">
                <a:solidFill>
                  <a:srgbClr val="000000"/>
                </a:solidFill>
                <a:latin typeface="Courier New" pitchFamily="49" charset="0"/>
                <a:cs typeface="Arial" panose="020B0604020202020204" pitchFamily="34" charset="0"/>
              </a:rPr>
              <a:t>emp</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WHERE  </a:t>
            </a:r>
            <a:r>
              <a:rPr lang="en-US" b="1" dirty="0" err="1">
                <a:solidFill>
                  <a:srgbClr val="000000"/>
                </a:solidFill>
                <a:latin typeface="Courier New" pitchFamily="49" charset="0"/>
                <a:cs typeface="Arial" panose="020B0604020202020204" pitchFamily="34" charset="0"/>
              </a:rPr>
              <a:t>deptno</a:t>
            </a:r>
            <a:r>
              <a:rPr lang="en-US" b="1" dirty="0">
                <a:solidFill>
                  <a:srgbClr val="000000"/>
                </a:solidFill>
                <a:latin typeface="Courier New" pitchFamily="49" charset="0"/>
                <a:cs typeface="Arial" panose="020B0604020202020204" pitchFamily="34" charset="0"/>
              </a:rPr>
              <a:t>=20</a:t>
            </a: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GROUP BY </a:t>
            </a:r>
            <a:r>
              <a:rPr lang="en-US" b="1" dirty="0" err="1">
                <a:solidFill>
                  <a:srgbClr val="000000"/>
                </a:solidFill>
                <a:latin typeface="Courier New" pitchFamily="49" charset="0"/>
                <a:cs typeface="Arial" panose="020B0604020202020204" pitchFamily="34" charset="0"/>
              </a:rPr>
              <a:t>deptno</a:t>
            </a:r>
            <a:r>
              <a:rPr lang="en-US" b="1" dirty="0">
                <a:solidFill>
                  <a:srgbClr val="000000"/>
                </a:solidFill>
                <a:latin typeface="Courier New" pitchFamily="49" charset="0"/>
                <a:cs typeface="Arial" panose="020B0604020202020204" pitchFamily="34" charset="0"/>
              </a:rPr>
              <a:t>)</a:t>
            </a:r>
          </a:p>
        </p:txBody>
      </p:sp>
      <p:sp>
        <p:nvSpPr>
          <p:cNvPr id="32" name="Rectangle 5"/>
          <p:cNvSpPr>
            <a:spLocks noChangeArrowheads="1"/>
          </p:cNvSpPr>
          <p:nvPr/>
        </p:nvSpPr>
        <p:spPr bwMode="auto">
          <a:xfrm>
            <a:off x="2966342" y="1730375"/>
            <a:ext cx="4216400" cy="923925"/>
          </a:xfrm>
          <a:prstGeom prst="rect">
            <a:avLst/>
          </a:prstGeom>
          <a:solidFill>
            <a:schemeClr val="accent5">
              <a:lumMod val="50000"/>
            </a:schemeClr>
          </a:solidFill>
          <a:ln w="9525">
            <a:noFill/>
            <a:miter lim="800000"/>
            <a:headEnd/>
            <a:tailEnd/>
          </a:ln>
        </p:spPr>
        <p:txBody>
          <a:bodyPr lIns="92075" tIns="46038" rIns="92075" bIns="46038">
            <a:spAutoFit/>
          </a:bodyPr>
          <a:lstStyle/>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SELECT </a:t>
            </a:r>
            <a:r>
              <a:rPr lang="en-US" b="1" dirty="0" err="1">
                <a:solidFill>
                  <a:srgbClr val="FFFFFF"/>
                </a:solidFill>
                <a:latin typeface="Courier New" pitchFamily="49" charset="0"/>
                <a:cs typeface="Arial" panose="020B0604020202020204" pitchFamily="34" charset="0"/>
              </a:rPr>
              <a:t>ename,sal,deptno</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FROM   </a:t>
            </a:r>
            <a:r>
              <a:rPr lang="en-US" b="1" dirty="0" err="1">
                <a:solidFill>
                  <a:srgbClr val="FFFFFF"/>
                </a:solidFill>
                <a:latin typeface="Courier New" pitchFamily="49" charset="0"/>
                <a:cs typeface="Arial" panose="020B0604020202020204" pitchFamily="34" charset="0"/>
              </a:rPr>
              <a:t>emp</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WHERE  (</a:t>
            </a:r>
            <a:r>
              <a:rPr lang="en-US" b="1" dirty="0" err="1">
                <a:solidFill>
                  <a:srgbClr val="FFFFFF"/>
                </a:solidFill>
                <a:latin typeface="Courier New" pitchFamily="49" charset="0"/>
                <a:cs typeface="Arial" panose="020B0604020202020204" pitchFamily="34" charset="0"/>
              </a:rPr>
              <a:t>deptno,sal</a:t>
            </a:r>
            <a:r>
              <a:rPr lang="en-US" b="1" dirty="0">
                <a:solidFill>
                  <a:srgbClr val="FFFFFF"/>
                </a:solidFill>
                <a:latin typeface="Courier New" pitchFamily="49" charset="0"/>
                <a:cs typeface="Arial" panose="020B0604020202020204" pitchFamily="34" charset="0"/>
              </a:rPr>
              <a:t>)  IN           </a:t>
            </a:r>
          </a:p>
        </p:txBody>
      </p:sp>
      <p:sp>
        <p:nvSpPr>
          <p:cNvPr id="38926" name="Rectangle 33"/>
          <p:cNvSpPr>
            <a:spLocks noChangeArrowheads="1"/>
          </p:cNvSpPr>
          <p:nvPr/>
        </p:nvSpPr>
        <p:spPr bwMode="auto">
          <a:xfrm>
            <a:off x="4887217" y="2765425"/>
            <a:ext cx="3238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b="1" smtClean="0">
                <a:solidFill>
                  <a:srgbClr val="FFFFFF"/>
                </a:solidFill>
                <a:latin typeface="Courier New" panose="02070309020205020404" pitchFamily="49" charset="0"/>
              </a:rPr>
              <a:t>&gt;</a:t>
            </a:r>
            <a:endParaRPr lang="en-US" altLang="en-US" smtClean="0">
              <a:solidFill>
                <a:srgbClr val="000000"/>
              </a:solidFill>
            </a:endParaRPr>
          </a:p>
        </p:txBody>
      </p:sp>
      <p:sp>
        <p:nvSpPr>
          <p:cNvPr id="38927" name="Rectangle 9"/>
          <p:cNvSpPr>
            <a:spLocks noChangeArrowheads="1"/>
          </p:cNvSpPr>
          <p:nvPr/>
        </p:nvSpPr>
        <p:spPr bwMode="auto">
          <a:xfrm>
            <a:off x="7965380" y="3810000"/>
            <a:ext cx="927100" cy="36195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lnSpc>
                <a:spcPct val="120000"/>
              </a:lnSpc>
              <a:spcBef>
                <a:spcPct val="60000"/>
              </a:spcBef>
              <a:spcAft>
                <a:spcPct val="0"/>
              </a:spcAft>
            </a:pPr>
            <a:r>
              <a:rPr lang="en-US" altLang="en-US" sz="1600" b="1" smtClean="0">
                <a:solidFill>
                  <a:srgbClr val="FF5050"/>
                </a:solidFill>
              </a:rPr>
              <a:t>20,3000</a:t>
            </a:r>
          </a:p>
        </p:txBody>
      </p:sp>
      <p:sp>
        <p:nvSpPr>
          <p:cNvPr id="43" name="Notched Right Arrow 42"/>
          <p:cNvSpPr/>
          <p:nvPr/>
        </p:nvSpPr>
        <p:spPr>
          <a:xfrm rot="18880386">
            <a:off x="8452742" y="4368800"/>
            <a:ext cx="381000" cy="228600"/>
          </a:xfrm>
          <a:prstGeom prst="notched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44" name="Notched Right Arrow 43"/>
          <p:cNvSpPr/>
          <p:nvPr/>
        </p:nvSpPr>
        <p:spPr>
          <a:xfrm rot="12414974">
            <a:off x="6581080" y="2846388"/>
            <a:ext cx="1920875" cy="49371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38930" name="Rectangle 19"/>
          <p:cNvSpPr>
            <a:spLocks noChangeArrowheads="1"/>
          </p:cNvSpPr>
          <p:nvPr/>
        </p:nvSpPr>
        <p:spPr bwMode="auto">
          <a:xfrm>
            <a:off x="2077342" y="5494338"/>
            <a:ext cx="2819400" cy="830262"/>
          </a:xfrm>
          <a:prstGeom prst="rect">
            <a:avLst/>
          </a:prstGeom>
          <a:solidFill>
            <a:srgbClr val="FF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1200" smtClean="0">
                <a:solidFill>
                  <a:srgbClr val="000000"/>
                </a:solidFill>
              </a:rPr>
              <a:t>ENAME          DEPTNO        SAL</a:t>
            </a:r>
          </a:p>
          <a:p>
            <a:pPr eaLnBrk="1" fontAlgn="base" hangingPunct="1">
              <a:spcBef>
                <a:spcPct val="0"/>
              </a:spcBef>
              <a:spcAft>
                <a:spcPct val="0"/>
              </a:spcAft>
            </a:pPr>
            <a:r>
              <a:rPr lang="en-US" altLang="en-US" sz="1200" smtClean="0">
                <a:solidFill>
                  <a:srgbClr val="000000"/>
                </a:solidFill>
              </a:rPr>
              <a:t>----------          --------------      ----------</a:t>
            </a:r>
          </a:p>
          <a:p>
            <a:pPr eaLnBrk="1" fontAlgn="base" hangingPunct="1">
              <a:spcBef>
                <a:spcPct val="0"/>
              </a:spcBef>
              <a:spcAft>
                <a:spcPct val="0"/>
              </a:spcAft>
            </a:pPr>
            <a:r>
              <a:rPr lang="en-US" altLang="en-US" sz="1200" smtClean="0">
                <a:solidFill>
                  <a:srgbClr val="000000"/>
                </a:solidFill>
              </a:rPr>
              <a:t>SCOTT               20               3000</a:t>
            </a:r>
          </a:p>
          <a:p>
            <a:pPr eaLnBrk="1" fontAlgn="base" hangingPunct="1">
              <a:spcBef>
                <a:spcPct val="0"/>
              </a:spcBef>
              <a:spcAft>
                <a:spcPct val="0"/>
              </a:spcAft>
            </a:pPr>
            <a:r>
              <a:rPr lang="en-US" altLang="en-US" sz="1200" smtClean="0">
                <a:solidFill>
                  <a:srgbClr val="000000"/>
                </a:solidFill>
              </a:rPr>
              <a:t>FORD                 20               3000</a:t>
            </a:r>
          </a:p>
        </p:txBody>
      </p:sp>
      <p:cxnSp>
        <p:nvCxnSpPr>
          <p:cNvPr id="19" name="Straight Connector 18"/>
          <p:cNvCxnSpPr/>
          <p:nvPr/>
        </p:nvCxnSpPr>
        <p:spPr>
          <a:xfrm>
            <a:off x="2077342" y="41148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5742" y="914400"/>
            <a:ext cx="4724400" cy="523875"/>
          </a:xfrm>
          <a:prstGeom prst="rect">
            <a:avLst/>
          </a:prstGeom>
          <a:solidFill>
            <a:srgbClr val="92D050"/>
          </a:solidFill>
          <a:ln>
            <a:noFill/>
          </a:ln>
        </p:spPr>
        <p:txBody>
          <a:bodyPr>
            <a:spAutoFit/>
          </a:bodyPr>
          <a:lstStyle/>
          <a:p>
            <a:pPr>
              <a:defRPr/>
            </a:pPr>
            <a:r>
              <a:rPr lang="en-US" i="1" dirty="0">
                <a:solidFill>
                  <a:srgbClr val="000000"/>
                </a:solidFill>
                <a:cs typeface="Arial" panose="020B0604020202020204" pitchFamily="34" charset="0"/>
              </a:rPr>
              <a:t>Multiple COLUMN </a:t>
            </a:r>
            <a:r>
              <a:rPr lang="en-US" i="1" dirty="0" err="1">
                <a:solidFill>
                  <a:srgbClr val="000000"/>
                </a:solidFill>
                <a:cs typeface="Arial" panose="020B0604020202020204" pitchFamily="34" charset="0"/>
              </a:rPr>
              <a:t>subquery</a:t>
            </a:r>
            <a:r>
              <a:rPr lang="en-US" i="1" dirty="0">
                <a:solidFill>
                  <a:srgbClr val="000000"/>
                </a:solidFill>
                <a:cs typeface="Arial" panose="020B0604020202020204" pitchFamily="34" charset="0"/>
              </a:rPr>
              <a:t> </a:t>
            </a:r>
            <a:endParaRPr lang="en-US" sz="2800" i="1" dirty="0">
              <a:solidFill>
                <a:srgbClr val="FFFFFF"/>
              </a:solidFill>
              <a:cs typeface="Arial" panose="020B0604020202020204" pitchFamily="34" charset="0"/>
            </a:endParaRPr>
          </a:p>
        </p:txBody>
      </p:sp>
    </p:spTree>
  </p:cSld>
  <p:clrMapOvr>
    <a:masterClrMapping/>
  </p:clrMapOvr>
  <p:transition spd="slow">
    <p:cut/>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ChangeArrowheads="1"/>
          </p:cNvSpPr>
          <p:nvPr/>
        </p:nvSpPr>
        <p:spPr bwMode="auto">
          <a:xfrm>
            <a:off x="1272034" y="1600200"/>
            <a:ext cx="7146925"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858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85800" algn="l"/>
              </a:tabLst>
              <a:defRPr>
                <a:solidFill>
                  <a:schemeClr val="tx1"/>
                </a:solidFill>
                <a:latin typeface="Arial" panose="020B0604020202020204" pitchFamily="34" charset="0"/>
                <a:cs typeface="Arial" panose="020B0604020202020204" pitchFamily="34" charset="0"/>
              </a:defRPr>
            </a:lvl9pPr>
          </a:lstStyle>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a:p>
            <a:pPr fontAlgn="base">
              <a:lnSpc>
                <a:spcPct val="125000"/>
              </a:lnSpc>
              <a:spcBef>
                <a:spcPct val="0"/>
              </a:spcBef>
              <a:spcAft>
                <a:spcPct val="0"/>
              </a:spcAft>
            </a:pPr>
            <a:endParaRPr lang="en-US" altLang="en-US" b="1" smtClean="0">
              <a:solidFill>
                <a:srgbClr val="000000"/>
              </a:solidFill>
              <a:latin typeface="Courier New" panose="02070309020205020404" pitchFamily="49" charset="0"/>
            </a:endParaRPr>
          </a:p>
        </p:txBody>
      </p:sp>
      <p:sp>
        <p:nvSpPr>
          <p:cNvPr id="39939" name="Rectangle 7"/>
          <p:cNvSpPr>
            <a:spLocks noGrp="1" noChangeArrowheads="1"/>
          </p:cNvSpPr>
          <p:nvPr>
            <p:ph type="title"/>
          </p:nvPr>
        </p:nvSpPr>
        <p:spPr>
          <a:xfrm>
            <a:off x="1272034" y="0"/>
            <a:ext cx="7146925" cy="762000"/>
          </a:xfrm>
          <a:solidFill>
            <a:schemeClr val="bg1"/>
          </a:solidFill>
        </p:spPr>
        <p:txBody>
          <a:bodyPr lIns="92075" tIns="46038" rIns="92075" bIns="46038" anchor="t">
            <a:normAutofit fontScale="90000"/>
          </a:bodyPr>
          <a:lstStyle/>
          <a:p>
            <a:pPr eaLnBrk="1" hangingPunct="1"/>
            <a:r>
              <a:rPr lang="en-US" altLang="en-US" dirty="0" smtClean="0"/>
              <a:t>Subquery</a:t>
            </a:r>
          </a:p>
        </p:txBody>
      </p:sp>
      <p:sp>
        <p:nvSpPr>
          <p:cNvPr id="11" name="Can 10"/>
          <p:cNvSpPr/>
          <p:nvPr/>
        </p:nvSpPr>
        <p:spPr>
          <a:xfrm>
            <a:off x="730696" y="1654175"/>
            <a:ext cx="914400" cy="1371600"/>
          </a:xfrm>
          <a:prstGeom prst="ca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dirty="0">
                <a:solidFill>
                  <a:srgbClr val="FFFFFF"/>
                </a:solidFill>
              </a:rPr>
              <a:t>OUTER QUERY</a:t>
            </a:r>
          </a:p>
        </p:txBody>
      </p:sp>
      <p:sp>
        <p:nvSpPr>
          <p:cNvPr id="12" name="Rectangle 11"/>
          <p:cNvSpPr/>
          <p:nvPr/>
        </p:nvSpPr>
        <p:spPr>
          <a:xfrm>
            <a:off x="1645096" y="1828800"/>
            <a:ext cx="914400" cy="4572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4" name="Straight Connector 13"/>
          <p:cNvCxnSpPr/>
          <p:nvPr/>
        </p:nvCxnSpPr>
        <p:spPr>
          <a:xfrm>
            <a:off x="1797496" y="19796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Can 14"/>
          <p:cNvSpPr/>
          <p:nvPr/>
        </p:nvSpPr>
        <p:spPr>
          <a:xfrm>
            <a:off x="730696" y="3886200"/>
            <a:ext cx="990600" cy="1143000"/>
          </a:xfrm>
          <a:prstGeom prst="can">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dirty="0">
                <a:solidFill>
                  <a:srgbClr val="FFFFFF"/>
                </a:solidFill>
              </a:rPr>
              <a:t>SUB QUERY</a:t>
            </a:r>
          </a:p>
        </p:txBody>
      </p:sp>
      <p:sp>
        <p:nvSpPr>
          <p:cNvPr id="16" name="Rectangle 15"/>
          <p:cNvSpPr/>
          <p:nvPr/>
        </p:nvSpPr>
        <p:spPr>
          <a:xfrm>
            <a:off x="1721296" y="3962400"/>
            <a:ext cx="914400" cy="457200"/>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cxnSp>
        <p:nvCxnSpPr>
          <p:cNvPr id="17" name="Straight Connector 16"/>
          <p:cNvCxnSpPr/>
          <p:nvPr/>
        </p:nvCxnSpPr>
        <p:spPr>
          <a:xfrm>
            <a:off x="1949896" y="4343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Circular Arrow 21"/>
          <p:cNvSpPr/>
          <p:nvPr/>
        </p:nvSpPr>
        <p:spPr>
          <a:xfrm rot="8698631">
            <a:off x="1245046" y="1493838"/>
            <a:ext cx="1220788" cy="2514600"/>
          </a:xfrm>
          <a:prstGeom prst="circularArrow">
            <a:avLst>
              <a:gd name="adj1" fmla="val 12500"/>
              <a:gd name="adj2" fmla="val 1142319"/>
              <a:gd name="adj3" fmla="val 20457681"/>
              <a:gd name="adj4" fmla="val 17140525"/>
              <a:gd name="adj5" fmla="val 165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cxnSp>
        <p:nvCxnSpPr>
          <p:cNvPr id="28" name="Straight Connector 27"/>
          <p:cNvCxnSpPr/>
          <p:nvPr/>
        </p:nvCxnSpPr>
        <p:spPr>
          <a:xfrm>
            <a:off x="1797496" y="2132013"/>
            <a:ext cx="53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262759" y="3733800"/>
            <a:ext cx="4572000" cy="1138238"/>
          </a:xfrm>
          <a:prstGeom prst="rect">
            <a:avLst/>
          </a:prstGeom>
          <a:solidFill>
            <a:srgbClr val="FFCC99"/>
          </a:solidFill>
        </p:spPr>
        <p:txBody>
          <a:bodyPr>
            <a:spAutoFit/>
          </a:bodyPr>
          <a:lstStyle/>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(SELECT </a:t>
            </a:r>
            <a:r>
              <a:rPr lang="en-US" b="1" dirty="0" err="1">
                <a:solidFill>
                  <a:srgbClr val="000000"/>
                </a:solidFill>
                <a:latin typeface="Courier New" pitchFamily="49" charset="0"/>
                <a:cs typeface="Arial" panose="020B0604020202020204" pitchFamily="34" charset="0"/>
              </a:rPr>
              <a:t>avg</a:t>
            </a:r>
            <a:r>
              <a:rPr lang="en-US" b="1" dirty="0">
                <a:solidFill>
                  <a:srgbClr val="000000"/>
                </a:solidFill>
                <a:latin typeface="Courier New" pitchFamily="49" charset="0"/>
                <a:cs typeface="Arial" panose="020B0604020202020204" pitchFamily="34" charset="0"/>
              </a:rPr>
              <a:t>(</a:t>
            </a:r>
            <a:r>
              <a:rPr lang="en-US" b="1" dirty="0" err="1">
                <a:solidFill>
                  <a:srgbClr val="000000"/>
                </a:solidFill>
                <a:latin typeface="Courier New" pitchFamily="49" charset="0"/>
                <a:cs typeface="Arial" panose="020B0604020202020204" pitchFamily="34" charset="0"/>
              </a:rPr>
              <a:t>sal</a:t>
            </a:r>
            <a:r>
              <a:rPr lang="en-US" b="1" dirty="0">
                <a:solidFill>
                  <a:srgbClr val="000000"/>
                </a:solidFill>
                <a:latin typeface="Courier New" pitchFamily="49" charset="0"/>
                <a:cs typeface="Arial" panose="020B0604020202020204" pitchFamily="34" charset="0"/>
              </a:rPr>
              <a:t>)</a:t>
            </a: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from   </a:t>
            </a:r>
            <a:r>
              <a:rPr lang="en-US" b="1" dirty="0" err="1">
                <a:solidFill>
                  <a:srgbClr val="000000"/>
                </a:solidFill>
                <a:latin typeface="Courier New" pitchFamily="49" charset="0"/>
                <a:cs typeface="Arial" panose="020B0604020202020204" pitchFamily="34" charset="0"/>
              </a:rPr>
              <a:t>emp</a:t>
            </a:r>
            <a:endParaRPr lang="en-US" b="1" dirty="0">
              <a:solidFill>
                <a:srgbClr val="000000"/>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000000"/>
                </a:solidFill>
                <a:latin typeface="Courier New" pitchFamily="49" charset="0"/>
                <a:cs typeface="Arial" panose="020B0604020202020204" pitchFamily="34" charset="0"/>
              </a:rPr>
              <a:t> where  </a:t>
            </a:r>
            <a:r>
              <a:rPr lang="en-US" b="1" dirty="0" err="1">
                <a:solidFill>
                  <a:srgbClr val="000000"/>
                </a:solidFill>
                <a:latin typeface="Courier New" pitchFamily="49" charset="0"/>
                <a:cs typeface="Arial" panose="020B0604020202020204" pitchFamily="34" charset="0"/>
              </a:rPr>
              <a:t>deptno</a:t>
            </a:r>
            <a:r>
              <a:rPr lang="en-US" b="1" dirty="0">
                <a:solidFill>
                  <a:srgbClr val="000000"/>
                </a:solidFill>
                <a:latin typeface="Courier New" pitchFamily="49" charset="0"/>
                <a:cs typeface="Arial" panose="020B0604020202020204" pitchFamily="34" charset="0"/>
              </a:rPr>
              <a:t>=</a:t>
            </a:r>
            <a:r>
              <a:rPr lang="en-US" sz="3200" b="1" dirty="0">
                <a:solidFill>
                  <a:srgbClr val="FF0000"/>
                </a:solidFill>
                <a:latin typeface="Courier New" pitchFamily="49" charset="0"/>
                <a:cs typeface="Arial" panose="020B0604020202020204" pitchFamily="34" charset="0"/>
              </a:rPr>
              <a:t>?</a:t>
            </a:r>
            <a:r>
              <a:rPr lang="en-US" b="1" dirty="0">
                <a:solidFill>
                  <a:srgbClr val="000000"/>
                </a:solidFill>
                <a:latin typeface="Courier New" pitchFamily="49" charset="0"/>
                <a:cs typeface="Arial" panose="020B0604020202020204" pitchFamily="34" charset="0"/>
              </a:rPr>
              <a:t>)</a:t>
            </a:r>
          </a:p>
        </p:txBody>
      </p:sp>
      <p:sp>
        <p:nvSpPr>
          <p:cNvPr id="32" name="Rectangle 5"/>
          <p:cNvSpPr>
            <a:spLocks noChangeArrowheads="1"/>
          </p:cNvSpPr>
          <p:nvPr/>
        </p:nvSpPr>
        <p:spPr bwMode="auto">
          <a:xfrm>
            <a:off x="2838896" y="1600200"/>
            <a:ext cx="4216400" cy="923925"/>
          </a:xfrm>
          <a:prstGeom prst="rect">
            <a:avLst/>
          </a:prstGeom>
          <a:solidFill>
            <a:schemeClr val="accent5">
              <a:lumMod val="50000"/>
            </a:schemeClr>
          </a:solidFill>
          <a:ln w="9525">
            <a:noFill/>
            <a:miter lim="800000"/>
            <a:headEnd/>
            <a:tailEnd/>
          </a:ln>
        </p:spPr>
        <p:txBody>
          <a:bodyPr lIns="92075" tIns="46038" rIns="92075" bIns="46038">
            <a:spAutoFit/>
          </a:bodyPr>
          <a:lstStyle/>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SELECT </a:t>
            </a:r>
            <a:r>
              <a:rPr lang="en-US" b="1" dirty="0" err="1">
                <a:solidFill>
                  <a:srgbClr val="FFFFFF"/>
                </a:solidFill>
                <a:latin typeface="Courier New" pitchFamily="49" charset="0"/>
                <a:cs typeface="Arial" panose="020B0604020202020204" pitchFamily="34" charset="0"/>
              </a:rPr>
              <a:t>ename,sal,deptno</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FROM   </a:t>
            </a:r>
            <a:r>
              <a:rPr lang="en-US" b="1" dirty="0" err="1">
                <a:solidFill>
                  <a:srgbClr val="FFFFFF"/>
                </a:solidFill>
                <a:latin typeface="Courier New" pitchFamily="49" charset="0"/>
                <a:cs typeface="Arial" panose="020B0604020202020204" pitchFamily="34" charset="0"/>
              </a:rPr>
              <a:t>emp</a:t>
            </a:r>
            <a:endParaRPr lang="en-US" b="1" dirty="0">
              <a:solidFill>
                <a:srgbClr val="FFFFFF"/>
              </a:solidFill>
              <a:latin typeface="Courier New" pitchFamily="49" charset="0"/>
              <a:cs typeface="Arial" panose="020B0604020202020204" pitchFamily="34" charset="0"/>
            </a:endParaRPr>
          </a:p>
          <a:p>
            <a:pPr eaLnBrk="0" fontAlgn="base" hangingPunct="0">
              <a:spcBef>
                <a:spcPct val="0"/>
              </a:spcBef>
              <a:spcAft>
                <a:spcPct val="0"/>
              </a:spcAft>
              <a:defRPr/>
            </a:pPr>
            <a:r>
              <a:rPr lang="en-US" b="1" dirty="0">
                <a:solidFill>
                  <a:srgbClr val="FFFFFF"/>
                </a:solidFill>
                <a:latin typeface="Courier New" pitchFamily="49" charset="0"/>
                <a:cs typeface="Arial" panose="020B0604020202020204" pitchFamily="34" charset="0"/>
              </a:rPr>
              <a:t>WHERE  </a:t>
            </a:r>
            <a:r>
              <a:rPr lang="en-US" b="1" dirty="0" err="1">
                <a:solidFill>
                  <a:srgbClr val="FFFFFF"/>
                </a:solidFill>
                <a:latin typeface="Courier New" pitchFamily="49" charset="0"/>
                <a:cs typeface="Arial" panose="020B0604020202020204" pitchFamily="34" charset="0"/>
              </a:rPr>
              <a:t>sal</a:t>
            </a:r>
            <a:r>
              <a:rPr lang="en-US" b="1" dirty="0">
                <a:solidFill>
                  <a:srgbClr val="FFFFFF"/>
                </a:solidFill>
                <a:latin typeface="Courier New" pitchFamily="49" charset="0"/>
                <a:cs typeface="Arial" panose="020B0604020202020204" pitchFamily="34" charset="0"/>
              </a:rPr>
              <a:t> &gt;</a:t>
            </a:r>
          </a:p>
        </p:txBody>
      </p:sp>
      <p:sp>
        <p:nvSpPr>
          <p:cNvPr id="39950" name="Rectangle 33"/>
          <p:cNvSpPr>
            <a:spLocks noChangeArrowheads="1"/>
          </p:cNvSpPr>
          <p:nvPr/>
        </p:nvSpPr>
        <p:spPr bwMode="auto">
          <a:xfrm>
            <a:off x="4759771" y="2765425"/>
            <a:ext cx="3238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b="1" smtClean="0">
                <a:solidFill>
                  <a:srgbClr val="FFFFFF"/>
                </a:solidFill>
                <a:latin typeface="Courier New" panose="02070309020205020404" pitchFamily="49" charset="0"/>
              </a:rPr>
              <a:t>&gt;</a:t>
            </a:r>
            <a:endParaRPr lang="en-US" altLang="en-US" smtClean="0">
              <a:solidFill>
                <a:srgbClr val="000000"/>
              </a:solidFill>
            </a:endParaRPr>
          </a:p>
        </p:txBody>
      </p:sp>
      <p:cxnSp>
        <p:nvCxnSpPr>
          <p:cNvPr id="19" name="Straight Connector 18"/>
          <p:cNvCxnSpPr/>
          <p:nvPr/>
        </p:nvCxnSpPr>
        <p:spPr>
          <a:xfrm>
            <a:off x="1949896" y="41910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4496" y="838200"/>
            <a:ext cx="2286000" cy="523875"/>
          </a:xfrm>
          <a:prstGeom prst="rect">
            <a:avLst/>
          </a:prstGeom>
          <a:solidFill>
            <a:srgbClr val="92D050"/>
          </a:solidFill>
          <a:ln>
            <a:noFill/>
          </a:ln>
        </p:spPr>
        <p:txBody>
          <a:bodyPr>
            <a:spAutoFit/>
          </a:bodyPr>
          <a:lstStyle/>
          <a:p>
            <a:pPr>
              <a:defRPr/>
            </a:pPr>
            <a:r>
              <a:rPr lang="en-US" i="1" dirty="0">
                <a:solidFill>
                  <a:srgbClr val="000000"/>
                </a:solidFill>
                <a:cs typeface="Arial" panose="020B0604020202020204" pitchFamily="34" charset="0"/>
              </a:rPr>
              <a:t>Correlated </a:t>
            </a:r>
            <a:r>
              <a:rPr lang="en-US" i="1" dirty="0" err="1">
                <a:solidFill>
                  <a:srgbClr val="000000"/>
                </a:solidFill>
                <a:cs typeface="Arial" panose="020B0604020202020204" pitchFamily="34" charset="0"/>
              </a:rPr>
              <a:t>subquery</a:t>
            </a:r>
            <a:r>
              <a:rPr lang="en-US" i="1" dirty="0">
                <a:solidFill>
                  <a:srgbClr val="000000"/>
                </a:solidFill>
                <a:cs typeface="Arial" panose="020B0604020202020204" pitchFamily="34" charset="0"/>
              </a:rPr>
              <a:t> </a:t>
            </a:r>
            <a:endParaRPr lang="en-US" sz="2800" i="1" dirty="0">
              <a:solidFill>
                <a:srgbClr val="FFFFFF"/>
              </a:solidFill>
              <a:cs typeface="Arial" panose="020B0604020202020204"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xmlns="" val="3372861863"/>
              </p:ext>
            </p:extLst>
          </p:nvPr>
        </p:nvGraphicFramePr>
        <p:xfrm>
          <a:off x="6902896" y="2676525"/>
          <a:ext cx="2133600" cy="752475"/>
        </p:xfrm>
        <a:graphic>
          <a:graphicData uri="http://schemas.openxmlformats.org/drawingml/2006/table">
            <a:tbl>
              <a:tblPr firstRow="1" bandRow="1">
                <a:tableStyleId>{5C22544A-7EE6-4342-B048-85BDC9FD1C3A}</a:tableStyleId>
              </a:tblPr>
              <a:tblGrid>
                <a:gridCol w="807308"/>
                <a:gridCol w="576649"/>
                <a:gridCol w="749643"/>
              </a:tblGrid>
              <a:tr h="381322">
                <a:tc>
                  <a:txBody>
                    <a:bodyPr/>
                    <a:lstStyle/>
                    <a:p>
                      <a:r>
                        <a:rPr lang="en-US" sz="1100" dirty="0" err="1" smtClean="0">
                          <a:solidFill>
                            <a:schemeClr val="tx1"/>
                          </a:solidFill>
                        </a:rPr>
                        <a:t>Ename</a:t>
                      </a:r>
                      <a:endParaRPr lang="en-US" sz="1100" dirty="0">
                        <a:solidFill>
                          <a:schemeClr val="tx1"/>
                        </a:solidFill>
                      </a:endParaRPr>
                    </a:p>
                  </a:txBody>
                  <a:tcPr marT="45759" marB="45759">
                    <a:blipFill>
                      <a:blip r:embed="rId3"/>
                      <a:tile tx="0" ty="0" sx="100000" sy="100000" flip="none" algn="tl"/>
                    </a:blipFill>
                  </a:tcPr>
                </a:tc>
                <a:tc>
                  <a:txBody>
                    <a:bodyPr/>
                    <a:lstStyle/>
                    <a:p>
                      <a:r>
                        <a:rPr lang="en-US" sz="1100" dirty="0" smtClean="0">
                          <a:solidFill>
                            <a:schemeClr val="tx1"/>
                          </a:solidFill>
                        </a:rPr>
                        <a:t>Sal</a:t>
                      </a:r>
                      <a:endParaRPr lang="en-US" sz="1100" dirty="0">
                        <a:solidFill>
                          <a:schemeClr val="tx1"/>
                        </a:solidFill>
                      </a:endParaRPr>
                    </a:p>
                  </a:txBody>
                  <a:tcPr marT="45759" marB="45759">
                    <a:blipFill>
                      <a:blip r:embed="rId3"/>
                      <a:tile tx="0" ty="0" sx="100000" sy="100000" flip="none" algn="tl"/>
                    </a:blipFill>
                  </a:tcPr>
                </a:tc>
                <a:tc>
                  <a:txBody>
                    <a:bodyPr/>
                    <a:lstStyle/>
                    <a:p>
                      <a:r>
                        <a:rPr lang="en-US" sz="1100" dirty="0" err="1" smtClean="0">
                          <a:solidFill>
                            <a:schemeClr val="tx1"/>
                          </a:solidFill>
                        </a:rPr>
                        <a:t>deptno</a:t>
                      </a:r>
                      <a:endParaRPr lang="en-US" sz="1100" dirty="0">
                        <a:solidFill>
                          <a:schemeClr val="tx1"/>
                        </a:solidFill>
                      </a:endParaRPr>
                    </a:p>
                  </a:txBody>
                  <a:tcPr marT="45759" marB="45759">
                    <a:blipFill>
                      <a:blip r:embed="rId3"/>
                      <a:tile tx="0" ty="0" sx="100000" sy="100000" flip="none" algn="tl"/>
                    </a:blipFill>
                  </a:tcPr>
                </a:tc>
              </a:tr>
              <a:tr h="371153">
                <a:tc>
                  <a:txBody>
                    <a:bodyPr/>
                    <a:lstStyle/>
                    <a:p>
                      <a:r>
                        <a:rPr lang="en-US" sz="1100" dirty="0" smtClean="0"/>
                        <a:t>Smith</a:t>
                      </a:r>
                      <a:endParaRPr lang="en-US" sz="1100" dirty="0"/>
                    </a:p>
                  </a:txBody>
                  <a:tcPr marT="45759" marB="45759"/>
                </a:tc>
                <a:tc>
                  <a:txBody>
                    <a:bodyPr/>
                    <a:lstStyle/>
                    <a:p>
                      <a:r>
                        <a:rPr lang="en-US" sz="1100" dirty="0" smtClean="0"/>
                        <a:t>800</a:t>
                      </a:r>
                      <a:endParaRPr lang="en-US" sz="1100" dirty="0"/>
                    </a:p>
                  </a:txBody>
                  <a:tcPr marT="45759" marB="45759"/>
                </a:tc>
                <a:tc>
                  <a:txBody>
                    <a:bodyPr/>
                    <a:lstStyle/>
                    <a:p>
                      <a:r>
                        <a:rPr lang="en-US" sz="1100" dirty="0" smtClean="0"/>
                        <a:t>20</a:t>
                      </a:r>
                      <a:endParaRPr lang="en-US" sz="1100" dirty="0"/>
                    </a:p>
                  </a:txBody>
                  <a:tcPr marT="45759" marB="45759"/>
                </a:tc>
              </a:tr>
            </a:tbl>
          </a:graphicData>
        </a:graphic>
      </p:graphicFrame>
      <p:sp>
        <p:nvSpPr>
          <p:cNvPr id="23" name="Curved Left Arrow 22"/>
          <p:cNvSpPr/>
          <p:nvPr/>
        </p:nvSpPr>
        <p:spPr>
          <a:xfrm>
            <a:off x="8503096" y="3276600"/>
            <a:ext cx="304800" cy="990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r>
              <a:rPr lang="en-IN" altLang="en-US" b="1" smtClean="0"/>
              <a:t>CASE Expressions</a:t>
            </a:r>
            <a:r>
              <a:rPr lang="en-US" altLang="en-US" smtClean="0"/>
              <a:t/>
            </a:r>
            <a:br>
              <a:rPr lang="en-US" altLang="en-US" smtClean="0"/>
            </a:br>
            <a:endParaRPr lang="en-US" altLang="en-US" smtClean="0"/>
          </a:p>
        </p:txBody>
      </p:sp>
      <p:sp>
        <p:nvSpPr>
          <p:cNvPr id="43011" name="Content Placeholder 2"/>
          <p:cNvSpPr>
            <a:spLocks noGrp="1"/>
          </p:cNvSpPr>
          <p:nvPr>
            <p:ph idx="1"/>
          </p:nvPr>
        </p:nvSpPr>
        <p:spPr/>
        <p:txBody>
          <a:bodyPr/>
          <a:lstStyle/>
          <a:p>
            <a:pPr>
              <a:buFontTx/>
              <a:buNone/>
            </a:pPr>
            <a:r>
              <a:rPr lang="en-IN" altLang="en-US" smtClean="0"/>
              <a:t>SELECT ename,</a:t>
            </a:r>
          </a:p>
          <a:p>
            <a:pPr>
              <a:buFontTx/>
              <a:buNone/>
            </a:pPr>
            <a:r>
              <a:rPr lang="en-IN" altLang="en-US" smtClean="0"/>
              <a:t> CASE WHEN sal = 1000 THEN 'Minimum wage'</a:t>
            </a:r>
            <a:endParaRPr lang="en-US" altLang="en-US" smtClean="0"/>
          </a:p>
          <a:p>
            <a:pPr>
              <a:buFontTx/>
              <a:buNone/>
            </a:pPr>
            <a:r>
              <a:rPr lang="en-IN" altLang="en-US" smtClean="0"/>
              <a:t>                   WHEN sal &gt; 1000 THEN 'Over paid'</a:t>
            </a:r>
            <a:endParaRPr lang="en-US" altLang="en-US" smtClean="0"/>
          </a:p>
          <a:p>
            <a:pPr>
              <a:buFontTx/>
              <a:buNone/>
            </a:pPr>
            <a:r>
              <a:rPr lang="en-IN" altLang="en-US" smtClean="0"/>
              <a:t>                   ELSE 'Under paid'</a:t>
            </a:r>
            <a:endParaRPr lang="en-US" altLang="en-US" smtClean="0"/>
          </a:p>
          <a:p>
            <a:pPr>
              <a:buFontTx/>
              <a:buNone/>
            </a:pPr>
            <a:r>
              <a:rPr lang="en-IN" altLang="en-US" smtClean="0"/>
              <a:t>              END AS "Salary Status"</a:t>
            </a:r>
            <a:endParaRPr lang="en-US" altLang="en-US" smtClean="0"/>
          </a:p>
          <a:p>
            <a:pPr>
              <a:buFontTx/>
              <a:buNone/>
            </a:pPr>
            <a:r>
              <a:rPr lang="en-IN" altLang="en-US" smtClean="0"/>
              <a:t>FROM   emp;</a:t>
            </a:r>
            <a:endParaRPr lang="en-US" altLang="en-US" smtClean="0"/>
          </a:p>
          <a:p>
            <a:endParaRPr lang="en-US" altLang="en-US" smtClean="0"/>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55576" y="0"/>
            <a:ext cx="8388424" cy="914400"/>
          </a:xfrm>
          <a:solidFill>
            <a:schemeClr val="bg1"/>
          </a:solidFill>
        </p:spPr>
        <p:txBody>
          <a:bodyPr lIns="92075" tIns="46038" rIns="92075" bIns="46038" anchor="t"/>
          <a:lstStyle/>
          <a:p>
            <a:pPr eaLnBrk="1" hangingPunct="1"/>
            <a:r>
              <a:rPr lang="en-US" altLang="en-US" sz="3600" dirty="0" smtClean="0"/>
              <a:t>DDL commands</a:t>
            </a:r>
          </a:p>
        </p:txBody>
      </p:sp>
      <p:sp>
        <p:nvSpPr>
          <p:cNvPr id="45059" name="Rectangle 3"/>
          <p:cNvSpPr>
            <a:spLocks noGrp="1" noChangeArrowheads="1"/>
          </p:cNvSpPr>
          <p:nvPr>
            <p:ph idx="1"/>
          </p:nvPr>
        </p:nvSpPr>
        <p:spPr>
          <a:xfrm>
            <a:off x="533400" y="1219200"/>
            <a:ext cx="8077200" cy="5638800"/>
          </a:xfrm>
        </p:spPr>
        <p:txBody>
          <a:bodyPr/>
          <a:lstStyle/>
          <a:p>
            <a:pPr eaLnBrk="1" hangingPunct="1">
              <a:lnSpc>
                <a:spcPct val="90000"/>
              </a:lnSpc>
            </a:pPr>
            <a:r>
              <a:rPr lang="en-US" altLang="en-US" sz="2800" smtClean="0"/>
              <a:t>DDL -Data Definition Language</a:t>
            </a:r>
          </a:p>
          <a:p>
            <a:pPr eaLnBrk="1" hangingPunct="1">
              <a:lnSpc>
                <a:spcPct val="90000"/>
              </a:lnSpc>
            </a:pPr>
            <a:endParaRPr lang="en-US" altLang="en-US" sz="2800" smtClean="0"/>
          </a:p>
          <a:p>
            <a:pPr lvl="1" eaLnBrk="1" hangingPunct="1">
              <a:lnSpc>
                <a:spcPct val="90000"/>
              </a:lnSpc>
            </a:pPr>
            <a:r>
              <a:rPr lang="en-US" altLang="en-US" smtClean="0"/>
              <a:t>CREATE: to create a new data structure.</a:t>
            </a:r>
          </a:p>
          <a:p>
            <a:pPr lvl="1" eaLnBrk="1" hangingPunct="1">
              <a:lnSpc>
                <a:spcPct val="90000"/>
              </a:lnSpc>
            </a:pPr>
            <a:endParaRPr lang="en-US" altLang="en-US" smtClean="0"/>
          </a:p>
          <a:p>
            <a:pPr lvl="1" eaLnBrk="1" hangingPunct="1">
              <a:lnSpc>
                <a:spcPct val="90000"/>
              </a:lnSpc>
            </a:pPr>
            <a:r>
              <a:rPr lang="en-US" altLang="en-US" smtClean="0"/>
              <a:t>ALTER: to change an existing data structure.</a:t>
            </a:r>
          </a:p>
          <a:p>
            <a:pPr lvl="1" eaLnBrk="1" hangingPunct="1">
              <a:lnSpc>
                <a:spcPct val="90000"/>
              </a:lnSpc>
              <a:buFontTx/>
              <a:buNone/>
            </a:pPr>
            <a:endParaRPr lang="en-US" altLang="en-US" smtClean="0"/>
          </a:p>
          <a:p>
            <a:pPr lvl="1" eaLnBrk="1" hangingPunct="1">
              <a:lnSpc>
                <a:spcPct val="90000"/>
              </a:lnSpc>
            </a:pPr>
            <a:r>
              <a:rPr lang="en-US" altLang="en-US" smtClean="0"/>
              <a:t>DROP: to remove an entire data structure.</a:t>
            </a:r>
          </a:p>
          <a:p>
            <a:pPr lvl="1" eaLnBrk="1" hangingPunct="1">
              <a:lnSpc>
                <a:spcPct val="90000"/>
              </a:lnSpc>
            </a:pPr>
            <a:endParaRPr lang="en-US" altLang="en-US" smtClean="0"/>
          </a:p>
          <a:p>
            <a:pPr lvl="1" eaLnBrk="1" hangingPunct="1">
              <a:lnSpc>
                <a:spcPct val="90000"/>
              </a:lnSpc>
            </a:pPr>
            <a:r>
              <a:rPr lang="en-US" altLang="en-US" smtClean="0"/>
              <a:t>TRUNCATE : to remove all rows from table</a:t>
            </a:r>
          </a:p>
          <a:p>
            <a:pPr lvl="1" eaLnBrk="1" hangingPunct="1">
              <a:lnSpc>
                <a:spcPct val="90000"/>
              </a:lnSpc>
            </a:pPr>
            <a:endParaRPr lang="en-US" altLang="en-US" smtClean="0"/>
          </a:p>
          <a:p>
            <a:pPr lvl="1" eaLnBrk="1" hangingPunct="1">
              <a:lnSpc>
                <a:spcPct val="90000"/>
              </a:lnSpc>
            </a:pPr>
            <a:r>
              <a:rPr lang="en-US" altLang="en-US" smtClean="0"/>
              <a:t>RENAME : to rename existing table</a:t>
            </a:r>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99592" y="0"/>
            <a:ext cx="8244408" cy="762000"/>
          </a:xfrm>
          <a:solidFill>
            <a:schemeClr val="bg1"/>
          </a:solidFill>
        </p:spPr>
        <p:txBody>
          <a:bodyPr lIns="92075" tIns="46038" rIns="92075" bIns="46038" anchor="t"/>
          <a:lstStyle/>
          <a:p>
            <a:pPr eaLnBrk="1" hangingPunct="1"/>
            <a:r>
              <a:rPr lang="en-US" altLang="en-US" sz="3600" dirty="0" smtClean="0"/>
              <a:t>DML commands</a:t>
            </a:r>
          </a:p>
        </p:txBody>
      </p:sp>
      <p:sp>
        <p:nvSpPr>
          <p:cNvPr id="46083" name="Rectangle 3"/>
          <p:cNvSpPr>
            <a:spLocks noGrp="1" noChangeArrowheads="1"/>
          </p:cNvSpPr>
          <p:nvPr>
            <p:ph idx="1"/>
          </p:nvPr>
        </p:nvSpPr>
        <p:spPr>
          <a:xfrm>
            <a:off x="609600" y="1066800"/>
            <a:ext cx="8229600" cy="5410200"/>
          </a:xfrm>
        </p:spPr>
        <p:txBody>
          <a:bodyPr/>
          <a:lstStyle/>
          <a:p>
            <a:pPr eaLnBrk="1" hangingPunct="1"/>
            <a:r>
              <a:rPr lang="en-US" altLang="en-US" smtClean="0"/>
              <a:t>DML-Data Manipulation Language</a:t>
            </a:r>
          </a:p>
          <a:p>
            <a:pPr eaLnBrk="1" hangingPunct="1">
              <a:buFontTx/>
              <a:buNone/>
            </a:pPr>
            <a:endParaRPr lang="en-US" altLang="en-US" smtClean="0"/>
          </a:p>
          <a:p>
            <a:pPr lvl="1" eaLnBrk="1" hangingPunct="1"/>
            <a:r>
              <a:rPr lang="en-US" altLang="en-US" smtClean="0"/>
              <a:t>INSERT: to add records into the table</a:t>
            </a:r>
          </a:p>
          <a:p>
            <a:pPr lvl="1" eaLnBrk="1" hangingPunct="1">
              <a:buFontTx/>
              <a:buNone/>
            </a:pPr>
            <a:endParaRPr lang="en-US" altLang="en-US" smtClean="0"/>
          </a:p>
          <a:p>
            <a:pPr lvl="1" eaLnBrk="1" hangingPunct="1"/>
            <a:r>
              <a:rPr lang="en-US" altLang="en-US" smtClean="0"/>
              <a:t>UPDATE: to change column value in the table</a:t>
            </a:r>
          </a:p>
          <a:p>
            <a:pPr lvl="1" eaLnBrk="1" hangingPunct="1">
              <a:buFontTx/>
              <a:buNone/>
            </a:pPr>
            <a:endParaRPr lang="en-US" altLang="en-US" smtClean="0"/>
          </a:p>
          <a:p>
            <a:pPr lvl="1" eaLnBrk="1" hangingPunct="1"/>
            <a:r>
              <a:rPr lang="en-US" altLang="en-US" smtClean="0"/>
              <a:t>DELETE: to remove rows from the table</a:t>
            </a:r>
          </a:p>
          <a:p>
            <a:pPr lvl="1" eaLnBrk="1" hangingPunct="1">
              <a:buFontTx/>
              <a:buNone/>
            </a:pPr>
            <a:endParaRPr lang="en-US" altLang="en-US" smtClean="0"/>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0"/>
            <a:ext cx="8382000" cy="685800"/>
          </a:xfrm>
          <a:solidFill>
            <a:schemeClr val="bg1"/>
          </a:solidFill>
        </p:spPr>
        <p:txBody>
          <a:bodyPr lIns="92075" tIns="46038" rIns="92075" bIns="46038" anchor="t"/>
          <a:lstStyle/>
          <a:p>
            <a:pPr eaLnBrk="1" hangingPunct="1"/>
            <a:r>
              <a:rPr lang="en-US" altLang="en-US" sz="3600" dirty="0" smtClean="0"/>
              <a:t>DCL</a:t>
            </a:r>
          </a:p>
        </p:txBody>
      </p:sp>
      <p:sp>
        <p:nvSpPr>
          <p:cNvPr id="47107" name="Rectangle 3"/>
          <p:cNvSpPr>
            <a:spLocks noGrp="1" noChangeArrowheads="1"/>
          </p:cNvSpPr>
          <p:nvPr>
            <p:ph idx="1"/>
          </p:nvPr>
        </p:nvSpPr>
        <p:spPr/>
        <p:txBody>
          <a:bodyPr/>
          <a:lstStyle/>
          <a:p>
            <a:pPr eaLnBrk="1" hangingPunct="1"/>
            <a:r>
              <a:rPr lang="en-US" altLang="en-US" smtClean="0"/>
              <a:t>DCL-Data Control Language</a:t>
            </a:r>
          </a:p>
          <a:p>
            <a:pPr eaLnBrk="1" hangingPunct="1"/>
            <a:endParaRPr lang="en-US" altLang="en-US" smtClean="0"/>
          </a:p>
          <a:p>
            <a:pPr lvl="1" eaLnBrk="1" hangingPunct="1">
              <a:spcBef>
                <a:spcPct val="0"/>
              </a:spcBef>
              <a:spcAft>
                <a:spcPct val="50000"/>
              </a:spcAft>
            </a:pPr>
            <a:r>
              <a:rPr lang="en-US" altLang="en-US" smtClean="0"/>
              <a:t>GRANT :Allow access privileges to users</a:t>
            </a:r>
          </a:p>
          <a:p>
            <a:pPr lvl="1" eaLnBrk="1" hangingPunct="1">
              <a:spcBef>
                <a:spcPct val="0"/>
              </a:spcBef>
              <a:spcAft>
                <a:spcPct val="50000"/>
              </a:spcAft>
            </a:pPr>
            <a:r>
              <a:rPr lang="en-US" altLang="en-US" smtClean="0"/>
              <a:t>REVOKE:Revoke or cancel access privileges</a:t>
            </a:r>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71600" y="0"/>
            <a:ext cx="8172400" cy="838200"/>
          </a:xfrm>
          <a:solidFill>
            <a:schemeClr val="bg1"/>
          </a:solidFill>
        </p:spPr>
        <p:txBody>
          <a:bodyPr lIns="92075" tIns="46038" rIns="92075" bIns="46038" anchor="t"/>
          <a:lstStyle/>
          <a:p>
            <a:pPr eaLnBrk="1" hangingPunct="1"/>
            <a:r>
              <a:rPr lang="en-US" altLang="en-US" sz="3600" dirty="0" smtClean="0"/>
              <a:t>TCL</a:t>
            </a:r>
          </a:p>
        </p:txBody>
      </p:sp>
      <p:sp>
        <p:nvSpPr>
          <p:cNvPr id="48131" name="Rectangle 3"/>
          <p:cNvSpPr>
            <a:spLocks noGrp="1" noChangeArrowheads="1"/>
          </p:cNvSpPr>
          <p:nvPr>
            <p:ph idx="1"/>
          </p:nvPr>
        </p:nvSpPr>
        <p:spPr>
          <a:xfrm>
            <a:off x="685800" y="1143000"/>
            <a:ext cx="7772400" cy="4114800"/>
          </a:xfrm>
        </p:spPr>
        <p:txBody>
          <a:bodyPr/>
          <a:lstStyle/>
          <a:p>
            <a:pPr eaLnBrk="1" hangingPunct="1"/>
            <a:r>
              <a:rPr lang="en-US" altLang="en-US" sz="2800" smtClean="0"/>
              <a:t>TCL-Transaction Control Language.</a:t>
            </a:r>
          </a:p>
          <a:p>
            <a:pPr lvl="1" eaLnBrk="1" hangingPunct="1">
              <a:spcBef>
                <a:spcPct val="0"/>
              </a:spcBef>
              <a:spcAft>
                <a:spcPct val="50000"/>
              </a:spcAft>
            </a:pPr>
            <a:endParaRPr lang="en-US" altLang="en-US" sz="2400" smtClean="0"/>
          </a:p>
          <a:p>
            <a:pPr lvl="1" eaLnBrk="1" hangingPunct="1">
              <a:spcBef>
                <a:spcPct val="0"/>
              </a:spcBef>
              <a:spcAft>
                <a:spcPct val="50000"/>
              </a:spcAft>
            </a:pPr>
            <a:r>
              <a:rPr lang="en-US" altLang="en-US" smtClean="0"/>
              <a:t>COMMIT :Save or enable DML changes to the database. </a:t>
            </a:r>
          </a:p>
          <a:p>
            <a:pPr lvl="1" eaLnBrk="1" hangingPunct="1">
              <a:spcBef>
                <a:spcPct val="0"/>
              </a:spcBef>
              <a:spcAft>
                <a:spcPct val="50000"/>
              </a:spcAft>
            </a:pPr>
            <a:r>
              <a:rPr lang="en-US" altLang="en-US" smtClean="0"/>
              <a:t>ROLLBACK: To undo DML changes till in a transaction</a:t>
            </a:r>
          </a:p>
          <a:p>
            <a:pPr lvl="1" eaLnBrk="1" hangingPunct="1">
              <a:spcBef>
                <a:spcPct val="0"/>
              </a:spcBef>
              <a:spcAft>
                <a:spcPct val="50000"/>
              </a:spcAft>
            </a:pPr>
            <a:r>
              <a:rPr lang="en-US" altLang="en-US" smtClean="0"/>
              <a:t>SAVEPOINT: To divide a transaction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Goals and Benefits of .Net</a:t>
            </a:r>
          </a:p>
        </p:txBody>
      </p:sp>
      <p:sp>
        <p:nvSpPr>
          <p:cNvPr id="18435" name="Rectangle 3"/>
          <p:cNvSpPr>
            <a:spLocks noGrp="1" noChangeArrowheads="1"/>
          </p:cNvSpPr>
          <p:nvPr>
            <p:ph type="body" idx="1"/>
          </p:nvPr>
        </p:nvSpPr>
        <p:spPr/>
        <p:txBody>
          <a:bodyPr/>
          <a:lstStyle/>
          <a:p>
            <a:pPr eaLnBrk="1" hangingPunct="1">
              <a:lnSpc>
                <a:spcPct val="90000"/>
              </a:lnSpc>
            </a:pPr>
            <a:r>
              <a:rPr lang="en-US" sz="2800" smtClean="0"/>
              <a:t>Code reduction:-</a:t>
            </a:r>
          </a:p>
          <a:p>
            <a:pPr lvl="3" eaLnBrk="1" hangingPunct="1">
              <a:lnSpc>
                <a:spcPct val="90000"/>
              </a:lnSpc>
            </a:pPr>
            <a:r>
              <a:rPr lang="en-US" sz="1800" smtClean="0"/>
              <a:t>CLR handles most of the things automatically</a:t>
            </a:r>
          </a:p>
          <a:p>
            <a:pPr lvl="3" eaLnBrk="1" hangingPunct="1">
              <a:lnSpc>
                <a:spcPct val="90000"/>
              </a:lnSpc>
            </a:pPr>
            <a:r>
              <a:rPr lang="en-US" sz="1800" smtClean="0"/>
              <a:t>Automatic memory management like allocation and deallocation unlike malloc() etc</a:t>
            </a:r>
          </a:p>
          <a:p>
            <a:pPr eaLnBrk="1" hangingPunct="1">
              <a:lnSpc>
                <a:spcPct val="90000"/>
              </a:lnSpc>
            </a:pPr>
            <a:r>
              <a:rPr lang="en-US" sz="2800" smtClean="0"/>
              <a:t>Easier Development &amp; deployment:-</a:t>
            </a:r>
          </a:p>
          <a:p>
            <a:pPr lvl="3" eaLnBrk="1" hangingPunct="1">
              <a:lnSpc>
                <a:spcPct val="90000"/>
              </a:lnSpc>
            </a:pPr>
            <a:r>
              <a:rPr lang="en-US" sz="1800" smtClean="0"/>
              <a:t>No installation of separate runtime to execute</a:t>
            </a:r>
          </a:p>
          <a:p>
            <a:pPr lvl="3" eaLnBrk="1" hangingPunct="1">
              <a:lnSpc>
                <a:spcPct val="90000"/>
              </a:lnSpc>
            </a:pPr>
            <a:r>
              <a:rPr lang="en-US" sz="1800" smtClean="0"/>
              <a:t>No registry of component</a:t>
            </a:r>
          </a:p>
          <a:p>
            <a:pPr lvl="3" eaLnBrk="1" hangingPunct="1">
              <a:lnSpc>
                <a:spcPct val="90000"/>
              </a:lnSpc>
            </a:pPr>
            <a:r>
              <a:rPr lang="en-US" sz="1800" smtClean="0"/>
              <a:t>Many versions of component can be installed and used</a:t>
            </a:r>
          </a:p>
          <a:p>
            <a:pPr eaLnBrk="1" hangingPunct="1">
              <a:lnSpc>
                <a:spcPct val="90000"/>
              </a:lnSpc>
            </a:pPr>
            <a:r>
              <a:rPr lang="en-US" sz="2800" smtClean="0"/>
              <a:t>XML and .Net support:-</a:t>
            </a:r>
          </a:p>
          <a:p>
            <a:pPr lvl="3" eaLnBrk="1" hangingPunct="1">
              <a:lnSpc>
                <a:spcPct val="90000"/>
              </a:lnSpc>
            </a:pPr>
            <a:r>
              <a:rPr lang="en-US" sz="1800" smtClean="0"/>
              <a:t>Webservices uses XML </a:t>
            </a:r>
          </a:p>
          <a:p>
            <a:pPr lvl="3" eaLnBrk="1" hangingPunct="1">
              <a:lnSpc>
                <a:spcPct val="90000"/>
              </a:lnSpc>
            </a:pPr>
            <a:r>
              <a:rPr lang="en-US" sz="1800" smtClean="0"/>
              <a:t>ADO.Net uses XML to transffer data from database to objects</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99592" y="0"/>
            <a:ext cx="8244408" cy="685800"/>
          </a:xfrm>
          <a:solidFill>
            <a:schemeClr val="bg1"/>
          </a:solidFill>
        </p:spPr>
        <p:txBody>
          <a:bodyPr lIns="92075" tIns="46038" rIns="92075" bIns="46038" anchor="t"/>
          <a:lstStyle/>
          <a:p>
            <a:pPr eaLnBrk="1" hangingPunct="1"/>
            <a:r>
              <a:rPr lang="en-US" altLang="en-US" sz="3600" dirty="0" smtClean="0"/>
              <a:t>SELECT command query</a:t>
            </a:r>
          </a:p>
        </p:txBody>
      </p:sp>
      <p:sp>
        <p:nvSpPr>
          <p:cNvPr id="49155" name="Rectangle 3"/>
          <p:cNvSpPr>
            <a:spLocks noChangeArrowheads="1"/>
          </p:cNvSpPr>
          <p:nvPr/>
        </p:nvSpPr>
        <p:spPr bwMode="auto">
          <a:xfrm>
            <a:off x="533400" y="2286000"/>
            <a:ext cx="7551738" cy="371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lnSpc>
                <a:spcPct val="75000"/>
              </a:lnSpc>
              <a:spcBef>
                <a:spcPct val="0"/>
              </a:spcBef>
              <a:spcAft>
                <a:spcPct val="50000"/>
              </a:spcAft>
            </a:pPr>
            <a:r>
              <a:rPr lang="en-US" altLang="en-US" sz="2800" smtClean="0">
                <a:solidFill>
                  <a:srgbClr val="000000"/>
                </a:solidFill>
                <a:latin typeface="Times New Roman" panose="02020603050405020304" pitchFamily="18" charset="0"/>
              </a:rPr>
              <a:t>Syntax :	SELECT (column_list )</a:t>
            </a:r>
          </a:p>
          <a:p>
            <a:pPr fontAlgn="base">
              <a:lnSpc>
                <a:spcPct val="75000"/>
              </a:lnSpc>
              <a:spcBef>
                <a:spcPct val="0"/>
              </a:spcBef>
              <a:spcAft>
                <a:spcPct val="50000"/>
              </a:spcAft>
            </a:pPr>
            <a:r>
              <a:rPr lang="en-US" altLang="en-US" sz="2800" smtClean="0">
                <a:solidFill>
                  <a:srgbClr val="000000"/>
                </a:solidFill>
                <a:latin typeface="Times New Roman" panose="02020603050405020304" pitchFamily="18" charset="0"/>
              </a:rPr>
              <a:t>                     FROM    (table_list )</a:t>
            </a:r>
          </a:p>
          <a:p>
            <a:pPr fontAlgn="base">
              <a:lnSpc>
                <a:spcPct val="75000"/>
              </a:lnSpc>
              <a:spcBef>
                <a:spcPct val="0"/>
              </a:spcBef>
              <a:spcAft>
                <a:spcPct val="50000"/>
              </a:spcAft>
            </a:pPr>
            <a:r>
              <a:rPr lang="en-US" altLang="en-US" sz="2800" smtClean="0">
                <a:solidFill>
                  <a:srgbClr val="000000"/>
                </a:solidFill>
                <a:latin typeface="Times New Roman" panose="02020603050405020304" pitchFamily="18" charset="0"/>
              </a:rPr>
              <a:t>                     WHERE   (row restriction)</a:t>
            </a:r>
          </a:p>
          <a:p>
            <a:pPr fontAlgn="base">
              <a:lnSpc>
                <a:spcPct val="75000"/>
              </a:lnSpc>
              <a:spcBef>
                <a:spcPct val="0"/>
              </a:spcBef>
              <a:spcAft>
                <a:spcPct val="50000"/>
              </a:spcAft>
            </a:pPr>
            <a:r>
              <a:rPr lang="en-US" altLang="en-US" sz="2800" smtClean="0">
                <a:solidFill>
                  <a:srgbClr val="000000"/>
                </a:solidFill>
                <a:latin typeface="Times New Roman" panose="02020603050405020304" pitchFamily="18" charset="0"/>
              </a:rPr>
              <a:t> 		GROUP BY (attribute names)</a:t>
            </a:r>
          </a:p>
          <a:p>
            <a:pPr fontAlgn="base">
              <a:lnSpc>
                <a:spcPct val="75000"/>
              </a:lnSpc>
              <a:spcBef>
                <a:spcPct val="0"/>
              </a:spcBef>
              <a:spcAft>
                <a:spcPct val="50000"/>
              </a:spcAft>
            </a:pPr>
            <a:r>
              <a:rPr lang="en-US" altLang="en-US" sz="2800" smtClean="0">
                <a:solidFill>
                  <a:srgbClr val="000000"/>
                </a:solidFill>
                <a:latin typeface="Times New Roman" panose="02020603050405020304" pitchFamily="18" charset="0"/>
              </a:rPr>
              <a:t>                     HAVING (group restriction)</a:t>
            </a:r>
          </a:p>
          <a:p>
            <a:pPr fontAlgn="base">
              <a:spcBef>
                <a:spcPct val="0"/>
              </a:spcBef>
              <a:spcAft>
                <a:spcPct val="50000"/>
              </a:spcAft>
            </a:pPr>
            <a:r>
              <a:rPr lang="en-US" altLang="en-US" sz="2800" smtClean="0">
                <a:solidFill>
                  <a:srgbClr val="000000"/>
                </a:solidFill>
                <a:latin typeface="Times New Roman" panose="02020603050405020304" pitchFamily="18" charset="0"/>
              </a:rPr>
              <a:t>                     ORDER BY (attribute name or names</a:t>
            </a:r>
            <a:r>
              <a:rPr lang="en-US" altLang="en-US" sz="2000" b="1" smtClean="0">
                <a:solidFill>
                  <a:srgbClr val="000000"/>
                </a:solidFill>
                <a:latin typeface="Helvetica" panose="020B0604020202020204" pitchFamily="34" charset="0"/>
              </a:rPr>
              <a:t>)</a:t>
            </a:r>
          </a:p>
          <a:p>
            <a:pPr fontAlgn="base">
              <a:spcBef>
                <a:spcPct val="0"/>
              </a:spcBef>
              <a:spcAft>
                <a:spcPct val="50000"/>
              </a:spcAft>
            </a:pPr>
            <a:endParaRPr lang="en-US" altLang="en-US" sz="2000" b="1" smtClean="0">
              <a:solidFill>
                <a:srgbClr val="000000"/>
              </a:solidFill>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flipH="1">
            <a:off x="304800" y="228600"/>
            <a:ext cx="8534400" cy="669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000" dirty="0" smtClean="0">
                <a:solidFill>
                  <a:srgbClr val="FFFFFF"/>
                </a:solidFill>
                <a:latin typeface="Times New Roman" panose="02020603050405020304" pitchFamily="18" charset="0"/>
              </a:rPr>
              <a:t>	</a:t>
            </a:r>
            <a:r>
              <a:rPr lang="en-US" altLang="en-US" sz="3000" b="1" u="sng" dirty="0" smtClean="0">
                <a:solidFill>
                  <a:srgbClr val="000000"/>
                </a:solidFill>
                <a:latin typeface="Times New Roman" panose="02020603050405020304" pitchFamily="18" charset="0"/>
              </a:rPr>
              <a:t>Commands</a:t>
            </a:r>
          </a:p>
          <a:p>
            <a:pPr eaLnBrk="1" fontAlgn="base" hangingPunct="1">
              <a:spcBef>
                <a:spcPct val="0"/>
              </a:spcBef>
              <a:spcAft>
                <a:spcPct val="0"/>
              </a:spcAft>
            </a:pPr>
            <a:r>
              <a:rPr lang="en-US" altLang="en-US" sz="3000" dirty="0" smtClean="0">
                <a:solidFill>
                  <a:srgbClr val="FF3300"/>
                </a:solidFill>
                <a:latin typeface="Times New Roman" panose="02020603050405020304" pitchFamily="18" charset="0"/>
              </a:rPr>
              <a:t>    1. To Create Table</a:t>
            </a:r>
          </a:p>
          <a:p>
            <a:pPr eaLnBrk="1" fontAlgn="base" hangingPunct="1">
              <a:spcBef>
                <a:spcPct val="0"/>
              </a:spcBef>
              <a:spcAft>
                <a:spcPct val="0"/>
              </a:spcAft>
            </a:pPr>
            <a:r>
              <a:rPr lang="en-US" altLang="en-US" sz="3000" dirty="0" smtClean="0">
                <a:solidFill>
                  <a:srgbClr val="000000"/>
                </a:solidFill>
                <a:latin typeface="Times New Roman" panose="02020603050405020304" pitchFamily="18" charset="0"/>
              </a:rPr>
              <a:t>     </a:t>
            </a:r>
            <a:r>
              <a:rPr lang="en-US" altLang="en-US" sz="3000" dirty="0" smtClean="0">
                <a:solidFill>
                  <a:srgbClr val="6600FF"/>
                </a:solidFill>
                <a:latin typeface="Times New Roman" panose="02020603050405020304" pitchFamily="18" charset="0"/>
              </a:rPr>
              <a:t>Create Table </a:t>
            </a:r>
            <a:r>
              <a:rPr lang="en-US" altLang="en-US" sz="3000" dirty="0" err="1" smtClean="0">
                <a:solidFill>
                  <a:srgbClr val="6600FF"/>
                </a:solidFill>
                <a:latin typeface="Times New Roman" panose="02020603050405020304" pitchFamily="18" charset="0"/>
              </a:rPr>
              <a:t>Tablename</a:t>
            </a:r>
            <a:endParaRPr lang="en-US" altLang="en-US" sz="3000" dirty="0" smtClean="0">
              <a:solidFill>
                <a:srgbClr val="6600FF"/>
              </a:solidFill>
              <a:latin typeface="Times New Roman" panose="02020603050405020304" pitchFamily="18" charset="0"/>
            </a:endParaRPr>
          </a:p>
          <a:p>
            <a:pPr eaLnBrk="1" fontAlgn="base" hangingPunct="1">
              <a:spcBef>
                <a:spcPct val="0"/>
              </a:spcBef>
              <a:spcAft>
                <a:spcPct val="0"/>
              </a:spcAft>
            </a:pPr>
            <a:r>
              <a:rPr lang="en-US" altLang="en-US" sz="3000" dirty="0" smtClean="0">
                <a:solidFill>
                  <a:srgbClr val="6600FF"/>
                </a:solidFill>
                <a:latin typeface="Times New Roman" panose="02020603050405020304" pitchFamily="18" charset="0"/>
              </a:rPr>
              <a:t>       (</a:t>
            </a:r>
          </a:p>
          <a:p>
            <a:pPr eaLnBrk="1" fontAlgn="base" hangingPunct="1">
              <a:spcBef>
                <a:spcPct val="0"/>
              </a:spcBef>
              <a:spcAft>
                <a:spcPct val="0"/>
              </a:spcAft>
            </a:pPr>
            <a:r>
              <a:rPr lang="en-US" altLang="en-US" sz="3000" dirty="0" smtClean="0">
                <a:solidFill>
                  <a:srgbClr val="6600FF"/>
                </a:solidFill>
                <a:latin typeface="Times New Roman" panose="02020603050405020304" pitchFamily="18" charset="0"/>
              </a:rPr>
              <a:t>          field Name </a:t>
            </a:r>
            <a:r>
              <a:rPr lang="en-US" altLang="en-US" sz="3000" dirty="0" err="1" smtClean="0">
                <a:solidFill>
                  <a:srgbClr val="6600FF"/>
                </a:solidFill>
                <a:latin typeface="Times New Roman" panose="02020603050405020304" pitchFamily="18" charset="0"/>
              </a:rPr>
              <a:t>DataType</a:t>
            </a:r>
            <a:r>
              <a:rPr lang="en-US" altLang="en-US" sz="3000" dirty="0" smtClean="0">
                <a:solidFill>
                  <a:srgbClr val="6600FF"/>
                </a:solidFill>
                <a:latin typeface="Times New Roman" panose="02020603050405020304" pitchFamily="18" charset="0"/>
              </a:rPr>
              <a:t> (Size)</a:t>
            </a:r>
          </a:p>
          <a:p>
            <a:pPr eaLnBrk="1" fontAlgn="base" hangingPunct="1">
              <a:spcBef>
                <a:spcPct val="0"/>
              </a:spcBef>
              <a:spcAft>
                <a:spcPct val="0"/>
              </a:spcAft>
            </a:pPr>
            <a:r>
              <a:rPr lang="en-US" altLang="en-US" sz="3000" dirty="0" smtClean="0">
                <a:solidFill>
                  <a:srgbClr val="6600FF"/>
                </a:solidFill>
                <a:latin typeface="Times New Roman" panose="02020603050405020304" pitchFamily="18" charset="0"/>
              </a:rPr>
              <a:t>       )</a:t>
            </a:r>
          </a:p>
          <a:p>
            <a:pPr eaLnBrk="1" fontAlgn="base" hangingPunct="1">
              <a:spcBef>
                <a:spcPct val="0"/>
              </a:spcBef>
              <a:spcAft>
                <a:spcPct val="0"/>
              </a:spcAft>
            </a:pPr>
            <a:endParaRPr lang="en-US" altLang="en-US" sz="900" dirty="0" smtClean="0">
              <a:solidFill>
                <a:srgbClr val="000000"/>
              </a:solidFill>
              <a:latin typeface="Times New Roman" panose="02020603050405020304" pitchFamily="18" charset="0"/>
            </a:endParaRPr>
          </a:p>
          <a:p>
            <a:pPr eaLnBrk="1" fontAlgn="base" hangingPunct="1">
              <a:spcBef>
                <a:spcPct val="0"/>
              </a:spcBef>
              <a:spcAft>
                <a:spcPct val="0"/>
              </a:spcAft>
            </a:pPr>
            <a:r>
              <a:rPr lang="en-US" altLang="en-US" sz="3000" dirty="0" smtClean="0">
                <a:solidFill>
                  <a:srgbClr val="FF3300"/>
                </a:solidFill>
                <a:latin typeface="Times New Roman" panose="02020603050405020304" pitchFamily="18" charset="0"/>
              </a:rPr>
              <a:t>     2. To Display The Content Of  Table</a:t>
            </a:r>
          </a:p>
          <a:p>
            <a:pPr eaLnBrk="1" fontAlgn="base" hangingPunct="1">
              <a:spcBef>
                <a:spcPct val="0"/>
              </a:spcBef>
              <a:spcAft>
                <a:spcPct val="0"/>
              </a:spcAft>
            </a:pPr>
            <a:r>
              <a:rPr lang="en-US" altLang="en-US" sz="3000" dirty="0" smtClean="0">
                <a:solidFill>
                  <a:srgbClr val="000000"/>
                </a:solidFill>
                <a:latin typeface="Times New Roman" panose="02020603050405020304" pitchFamily="18" charset="0"/>
              </a:rPr>
              <a:t>     </a:t>
            </a:r>
            <a:r>
              <a:rPr lang="en-US" altLang="en-US" sz="3000" dirty="0" smtClean="0">
                <a:solidFill>
                  <a:srgbClr val="6600FF"/>
                </a:solidFill>
                <a:latin typeface="Times New Roman" panose="02020603050405020304" pitchFamily="18" charset="0"/>
              </a:rPr>
              <a:t>Select * From </a:t>
            </a:r>
            <a:r>
              <a:rPr lang="en-US" altLang="en-US" sz="3000" dirty="0" err="1" smtClean="0">
                <a:solidFill>
                  <a:srgbClr val="6600FF"/>
                </a:solidFill>
                <a:latin typeface="Times New Roman" panose="02020603050405020304" pitchFamily="18" charset="0"/>
              </a:rPr>
              <a:t>Tablename</a:t>
            </a:r>
            <a:r>
              <a:rPr lang="en-US" altLang="en-US" sz="3000" dirty="0" smtClean="0">
                <a:solidFill>
                  <a:srgbClr val="6600FF"/>
                </a:solidFill>
                <a:latin typeface="Times New Roman" panose="02020603050405020304" pitchFamily="18" charset="0"/>
              </a:rPr>
              <a:t>;</a:t>
            </a:r>
          </a:p>
          <a:p>
            <a:pPr eaLnBrk="1" fontAlgn="base" hangingPunct="1">
              <a:spcBef>
                <a:spcPct val="0"/>
              </a:spcBef>
              <a:spcAft>
                <a:spcPct val="0"/>
              </a:spcAft>
            </a:pPr>
            <a:endParaRPr lang="en-US" altLang="en-US" sz="3000" dirty="0" smtClean="0">
              <a:solidFill>
                <a:srgbClr val="6600FF"/>
              </a:solidFill>
              <a:latin typeface="Times New Roman" panose="02020603050405020304" pitchFamily="18" charset="0"/>
            </a:endParaRPr>
          </a:p>
          <a:p>
            <a:pPr eaLnBrk="1" fontAlgn="base" hangingPunct="1">
              <a:spcBef>
                <a:spcPct val="0"/>
              </a:spcBef>
              <a:spcAft>
                <a:spcPct val="0"/>
              </a:spcAft>
            </a:pPr>
            <a:r>
              <a:rPr lang="en-US" altLang="en-US" sz="3000" dirty="0" smtClean="0">
                <a:solidFill>
                  <a:srgbClr val="FF3300"/>
                </a:solidFill>
                <a:latin typeface="Times New Roman" panose="02020603050405020304" pitchFamily="18" charset="0"/>
              </a:rPr>
              <a:t>     3. To Display Structure Of Table</a:t>
            </a:r>
          </a:p>
          <a:p>
            <a:pPr eaLnBrk="1" fontAlgn="base" hangingPunct="1">
              <a:spcBef>
                <a:spcPct val="0"/>
              </a:spcBef>
              <a:spcAft>
                <a:spcPct val="0"/>
              </a:spcAft>
            </a:pPr>
            <a:r>
              <a:rPr lang="en-US" altLang="en-US" sz="3000" dirty="0" smtClean="0">
                <a:solidFill>
                  <a:srgbClr val="000000"/>
                </a:solidFill>
                <a:latin typeface="Times New Roman" panose="02020603050405020304" pitchFamily="18" charset="0"/>
              </a:rPr>
              <a:t>     </a:t>
            </a:r>
            <a:r>
              <a:rPr lang="en-US" altLang="en-US" sz="3000" dirty="0" err="1" smtClean="0">
                <a:solidFill>
                  <a:srgbClr val="6600FF"/>
                </a:solidFill>
                <a:latin typeface="Times New Roman" panose="02020603050405020304" pitchFamily="18" charset="0"/>
              </a:rPr>
              <a:t>Desc</a:t>
            </a:r>
            <a:r>
              <a:rPr lang="en-US" altLang="en-US" sz="3000" dirty="0" smtClean="0">
                <a:solidFill>
                  <a:srgbClr val="6600FF"/>
                </a:solidFill>
                <a:latin typeface="Times New Roman" panose="02020603050405020304" pitchFamily="18" charset="0"/>
              </a:rPr>
              <a:t> </a:t>
            </a:r>
            <a:r>
              <a:rPr lang="en-US" altLang="en-US" sz="3000" dirty="0" err="1" smtClean="0">
                <a:solidFill>
                  <a:srgbClr val="6600FF"/>
                </a:solidFill>
                <a:latin typeface="Times New Roman" panose="02020603050405020304" pitchFamily="18" charset="0"/>
              </a:rPr>
              <a:t>Tablename</a:t>
            </a:r>
            <a:r>
              <a:rPr lang="en-US" altLang="en-US" sz="3000" dirty="0" smtClean="0">
                <a:solidFill>
                  <a:srgbClr val="6600FF"/>
                </a:solidFill>
                <a:latin typeface="Times New Roman" panose="02020603050405020304" pitchFamily="18" charset="0"/>
              </a:rPr>
              <a:t>;</a:t>
            </a:r>
          </a:p>
          <a:p>
            <a:pPr eaLnBrk="1" fontAlgn="base" hangingPunct="1">
              <a:spcBef>
                <a:spcPct val="0"/>
              </a:spcBef>
              <a:spcAft>
                <a:spcPct val="0"/>
              </a:spcAft>
            </a:pPr>
            <a:endParaRPr lang="en-US" altLang="en-US" sz="3000" dirty="0" smtClean="0">
              <a:solidFill>
                <a:srgbClr val="6600FF"/>
              </a:solidFill>
              <a:latin typeface="Times New Roman" panose="02020603050405020304" pitchFamily="18" charset="0"/>
            </a:endParaRPr>
          </a:p>
          <a:p>
            <a:pPr eaLnBrk="1" fontAlgn="base" hangingPunct="1">
              <a:spcBef>
                <a:spcPct val="0"/>
              </a:spcBef>
              <a:spcAft>
                <a:spcPct val="0"/>
              </a:spcAft>
            </a:pPr>
            <a:r>
              <a:rPr lang="en-US" altLang="en-US" sz="3000" dirty="0" smtClean="0">
                <a:solidFill>
                  <a:srgbClr val="FF3300"/>
                </a:solidFill>
                <a:latin typeface="Times New Roman" panose="02020603050405020304" pitchFamily="18" charset="0"/>
              </a:rPr>
              <a:t>   4.To Display All Tables (For Current User)</a:t>
            </a:r>
          </a:p>
          <a:p>
            <a:pPr eaLnBrk="1" fontAlgn="base" hangingPunct="1">
              <a:spcBef>
                <a:spcPct val="0"/>
              </a:spcBef>
              <a:spcAft>
                <a:spcPct val="0"/>
              </a:spcAft>
            </a:pPr>
            <a:r>
              <a:rPr lang="en-US" altLang="en-US" sz="3000" dirty="0" smtClean="0">
                <a:solidFill>
                  <a:srgbClr val="6600FF"/>
                </a:solidFill>
                <a:latin typeface="Times New Roman" panose="02020603050405020304" pitchFamily="18" charset="0"/>
              </a:rPr>
              <a:t>      Select * From Tab; </a:t>
            </a:r>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a:xfrm>
            <a:off x="683568" y="0"/>
            <a:ext cx="8460432" cy="838200"/>
          </a:xfrm>
          <a:solidFill>
            <a:schemeClr val="bg1"/>
          </a:solidFill>
        </p:spPr>
        <p:txBody>
          <a:bodyPr lIns="92075" tIns="46038" rIns="92075" bIns="46038" anchor="t"/>
          <a:lstStyle/>
          <a:p>
            <a:pPr eaLnBrk="1" hangingPunct="1"/>
            <a:r>
              <a:rPr lang="en-US" altLang="en-US" sz="4000" dirty="0" smtClean="0"/>
              <a:t>Creating Tables</a:t>
            </a:r>
          </a:p>
        </p:txBody>
      </p:sp>
      <p:sp>
        <p:nvSpPr>
          <p:cNvPr id="53250" name="Rectangle 2"/>
          <p:cNvSpPr>
            <a:spLocks noGrp="1" noChangeArrowheads="1"/>
          </p:cNvSpPr>
          <p:nvPr>
            <p:ph idx="1"/>
          </p:nvPr>
        </p:nvSpPr>
        <p:spPr>
          <a:xfrm>
            <a:off x="912813" y="1143000"/>
            <a:ext cx="7385050" cy="2916238"/>
          </a:xfrm>
        </p:spPr>
        <p:txBody>
          <a:bodyPr lIns="92075" tIns="46038" rIns="92075" bIns="46038">
            <a:spAutoFit/>
          </a:bodyPr>
          <a:lstStyle/>
          <a:p>
            <a:pPr marL="404813" indent="-404813" defTabSz="346075" eaLnBrk="1" hangingPunct="1">
              <a:tabLst>
                <a:tab pos="571500" algn="l"/>
              </a:tabLst>
            </a:pPr>
            <a:r>
              <a:rPr lang="en-US" altLang="en-US" smtClean="0"/>
              <a:t>Create the table.</a:t>
            </a:r>
          </a:p>
          <a:p>
            <a:pPr marL="404813" indent="-404813" defTabSz="346075" eaLnBrk="1" hangingPunct="1">
              <a:buFontTx/>
              <a:buNone/>
              <a:tabLst>
                <a:tab pos="571500" algn="l"/>
              </a:tabLst>
            </a:pPr>
            <a:endParaRPr lang="en-US" altLang="en-US" smtClean="0"/>
          </a:p>
          <a:p>
            <a:pPr marL="404813" indent="-404813" defTabSz="346075" eaLnBrk="1" hangingPunct="1">
              <a:buFontTx/>
              <a:buNone/>
              <a:tabLst>
                <a:tab pos="571500" algn="l"/>
              </a:tabLst>
            </a:pPr>
            <a:endParaRPr lang="en-US" altLang="en-US" smtClean="0"/>
          </a:p>
          <a:p>
            <a:pPr marL="404813" indent="-404813" defTabSz="346075" eaLnBrk="1" hangingPunct="1">
              <a:buFontTx/>
              <a:buNone/>
              <a:tabLst>
                <a:tab pos="571500" algn="l"/>
              </a:tabLst>
            </a:pPr>
            <a:endParaRPr lang="en-US" altLang="en-US" smtClean="0"/>
          </a:p>
          <a:p>
            <a:pPr marL="404813" indent="-404813" defTabSz="346075" eaLnBrk="1" hangingPunct="1">
              <a:tabLst>
                <a:tab pos="571500" algn="l"/>
              </a:tabLst>
            </a:pPr>
            <a:r>
              <a:rPr lang="en-US" altLang="en-US" smtClean="0"/>
              <a:t>Confirm creation of the table.</a:t>
            </a:r>
          </a:p>
        </p:txBody>
      </p:sp>
      <p:sp>
        <p:nvSpPr>
          <p:cNvPr id="117764" name="Rectangle 4"/>
          <p:cNvSpPr>
            <a:spLocks noChangeArrowheads="1"/>
          </p:cNvSpPr>
          <p:nvPr/>
        </p:nvSpPr>
        <p:spPr bwMode="auto">
          <a:xfrm>
            <a:off x="966788" y="121920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fontAlgn="base">
              <a:spcBef>
                <a:spcPct val="0"/>
              </a:spcBef>
              <a:spcAft>
                <a:spcPct val="0"/>
              </a:spcAft>
              <a:defRPr/>
            </a:pPr>
            <a:endParaRPr lang="en-US">
              <a:solidFill>
                <a:srgbClr val="000000"/>
              </a:solidFill>
              <a:cs typeface="Arial" panose="020B0604020202020204" pitchFamily="34" charset="0"/>
            </a:endParaRPr>
          </a:p>
        </p:txBody>
      </p:sp>
      <p:sp>
        <p:nvSpPr>
          <p:cNvPr id="117765" name="Rectangle 5"/>
          <p:cNvSpPr>
            <a:spLocks noChangeArrowheads="1"/>
          </p:cNvSpPr>
          <p:nvPr/>
        </p:nvSpPr>
        <p:spPr bwMode="auto">
          <a:xfrm>
            <a:off x="1001713" y="351155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fontAlgn="base">
              <a:spcBef>
                <a:spcPct val="0"/>
              </a:spcBef>
              <a:spcAft>
                <a:spcPct val="0"/>
              </a:spcAft>
              <a:defRPr/>
            </a:pPr>
            <a:endParaRPr lang="en-US">
              <a:solidFill>
                <a:srgbClr val="000000"/>
              </a:solidFill>
              <a:cs typeface="Arial" panose="020B0604020202020204" pitchFamily="34" charset="0"/>
            </a:endParaRPr>
          </a:p>
        </p:txBody>
      </p:sp>
      <p:sp>
        <p:nvSpPr>
          <p:cNvPr id="117766" name="Rectangle 6"/>
          <p:cNvSpPr>
            <a:spLocks noChangeArrowheads="1"/>
          </p:cNvSpPr>
          <p:nvPr/>
        </p:nvSpPr>
        <p:spPr bwMode="blackWhite">
          <a:xfrm>
            <a:off x="958850" y="2195513"/>
            <a:ext cx="7516813" cy="133350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eaLnBrk="0" fontAlgn="base" hangingPunct="0">
              <a:spcBef>
                <a:spcPct val="0"/>
              </a:spcBef>
              <a:spcAft>
                <a:spcPct val="0"/>
              </a:spcAft>
              <a:tabLst>
                <a:tab pos="1200150" algn="l"/>
              </a:tabLst>
              <a:defRPr/>
            </a:pPr>
            <a:r>
              <a:rPr lang="en-US" b="1">
                <a:solidFill>
                  <a:srgbClr val="000000"/>
                </a:solidFill>
                <a:latin typeface="Courier New" pitchFamily="49" charset="0"/>
                <a:cs typeface="Arial" panose="020B0604020202020204" pitchFamily="34" charset="0"/>
              </a:rPr>
              <a:t> </a:t>
            </a:r>
          </a:p>
        </p:txBody>
      </p:sp>
      <p:sp>
        <p:nvSpPr>
          <p:cNvPr id="117767" name="Rectangle 7"/>
          <p:cNvSpPr>
            <a:spLocks noChangeArrowheads="1"/>
          </p:cNvSpPr>
          <p:nvPr/>
        </p:nvSpPr>
        <p:spPr bwMode="blackWhite">
          <a:xfrm>
            <a:off x="1046163" y="2222500"/>
            <a:ext cx="7315200" cy="1328738"/>
          </a:xfrm>
          <a:prstGeom prst="rect">
            <a:avLst/>
          </a:prstGeom>
          <a:noFill/>
          <a:ln w="9525">
            <a:noFill/>
            <a:miter lim="800000"/>
            <a:headEnd/>
            <a:tailEnd/>
          </a:ln>
          <a:effectLst/>
        </p:spPr>
        <p:txBody>
          <a:bodyPr wrap="none" lIns="92075" tIns="46038" rIns="92075" bIns="46038" anchor="ctr"/>
          <a:lstStyle/>
          <a:p>
            <a:pPr eaLnBrk="0" fontAlgn="base" hangingPunct="0">
              <a:spcBef>
                <a:spcPct val="0"/>
              </a:spcBef>
              <a:spcAft>
                <a:spcPct val="0"/>
              </a:spcAft>
              <a:tabLst>
                <a:tab pos="1601788" algn="l"/>
                <a:tab pos="1717675" algn="l"/>
              </a:tabLst>
              <a:defRPr/>
            </a:pPr>
            <a:r>
              <a:rPr lang="en-US" b="1" dirty="0">
                <a:solidFill>
                  <a:srgbClr val="000000"/>
                </a:solidFill>
                <a:latin typeface="Courier New" pitchFamily="49" charset="0"/>
                <a:cs typeface="Arial" panose="020B0604020202020204" pitchFamily="34" charset="0"/>
              </a:rPr>
              <a:t>CREATE TABLE dept1</a:t>
            </a:r>
            <a:br>
              <a:rPr lang="en-US" b="1" dirty="0">
                <a:solidFill>
                  <a:srgbClr val="000000"/>
                </a:solidFill>
                <a:latin typeface="Courier New" pitchFamily="49" charset="0"/>
                <a:cs typeface="Arial" panose="020B0604020202020204" pitchFamily="34" charset="0"/>
              </a:rPr>
            </a:br>
            <a:r>
              <a:rPr lang="en-US" b="1" dirty="0">
                <a:solidFill>
                  <a:srgbClr val="000000"/>
                </a:solidFill>
                <a:latin typeface="Courier New" pitchFamily="49" charset="0"/>
                <a:cs typeface="Arial" panose="020B0604020202020204" pitchFamily="34" charset="0"/>
              </a:rPr>
              <a:t>	(</a:t>
            </a:r>
            <a:r>
              <a:rPr lang="en-US" b="1" dirty="0" err="1">
                <a:solidFill>
                  <a:srgbClr val="000000"/>
                </a:solidFill>
                <a:latin typeface="Courier New" pitchFamily="49" charset="0"/>
                <a:cs typeface="Arial" panose="020B0604020202020204" pitchFamily="34" charset="0"/>
              </a:rPr>
              <a:t>deptno</a:t>
            </a:r>
            <a:r>
              <a:rPr lang="en-US" b="1" dirty="0">
                <a:solidFill>
                  <a:srgbClr val="000000"/>
                </a:solidFill>
                <a:latin typeface="Courier New" pitchFamily="49" charset="0"/>
                <a:cs typeface="Arial" panose="020B0604020202020204" pitchFamily="34" charset="0"/>
              </a:rPr>
              <a:t> 	NUMBER(2),</a:t>
            </a:r>
          </a:p>
          <a:p>
            <a:pPr eaLnBrk="0" fontAlgn="base" hangingPunct="0">
              <a:spcBef>
                <a:spcPct val="0"/>
              </a:spcBef>
              <a:spcAft>
                <a:spcPct val="0"/>
              </a:spcAft>
              <a:tabLst>
                <a:tab pos="1601788" algn="l"/>
                <a:tab pos="1717675" algn="l"/>
              </a:tabLst>
              <a:defRPr/>
            </a:pPr>
            <a:r>
              <a:rPr lang="en-US" b="1" dirty="0">
                <a:solidFill>
                  <a:srgbClr val="000000"/>
                </a:solidFill>
                <a:latin typeface="Courier New" pitchFamily="49" charset="0"/>
                <a:cs typeface="Arial" panose="020B0604020202020204" pitchFamily="34" charset="0"/>
              </a:rPr>
              <a:t>		</a:t>
            </a:r>
            <a:r>
              <a:rPr lang="en-US" b="1" dirty="0" err="1">
                <a:solidFill>
                  <a:srgbClr val="000000"/>
                </a:solidFill>
                <a:latin typeface="Courier New" pitchFamily="49" charset="0"/>
                <a:cs typeface="Arial" panose="020B0604020202020204" pitchFamily="34" charset="0"/>
              </a:rPr>
              <a:t>dname</a:t>
            </a:r>
            <a:r>
              <a:rPr lang="en-US" b="1" dirty="0">
                <a:solidFill>
                  <a:srgbClr val="000000"/>
                </a:solidFill>
                <a:latin typeface="Courier New" pitchFamily="49" charset="0"/>
                <a:cs typeface="Arial" panose="020B0604020202020204" pitchFamily="34" charset="0"/>
              </a:rPr>
              <a:t> 	VARCHAR2(14),</a:t>
            </a:r>
          </a:p>
          <a:p>
            <a:pPr eaLnBrk="0" fontAlgn="base" hangingPunct="0">
              <a:spcBef>
                <a:spcPct val="0"/>
              </a:spcBef>
              <a:spcAft>
                <a:spcPct val="0"/>
              </a:spcAft>
              <a:tabLst>
                <a:tab pos="1601788" algn="l"/>
                <a:tab pos="1717675" algn="l"/>
              </a:tabLst>
              <a:defRPr/>
            </a:pPr>
            <a:r>
              <a:rPr lang="en-US" b="1" dirty="0">
                <a:solidFill>
                  <a:srgbClr val="000000"/>
                </a:solidFill>
                <a:latin typeface="Courier New" pitchFamily="49" charset="0"/>
                <a:cs typeface="Arial" panose="020B0604020202020204" pitchFamily="34" charset="0"/>
              </a:rPr>
              <a:t>		loc 	VARCHAR2(13));</a:t>
            </a:r>
          </a:p>
          <a:p>
            <a:pPr eaLnBrk="0" fontAlgn="base" hangingPunct="0">
              <a:spcBef>
                <a:spcPct val="0"/>
              </a:spcBef>
              <a:spcAft>
                <a:spcPct val="0"/>
              </a:spcAft>
              <a:tabLst>
                <a:tab pos="1601788" algn="l"/>
                <a:tab pos="1717675" algn="l"/>
              </a:tabLst>
              <a:defRPr/>
            </a:pPr>
            <a:r>
              <a:rPr lang="en-US" b="1" dirty="0">
                <a:solidFill>
                  <a:srgbClr val="FF3300"/>
                </a:solidFill>
                <a:effectLst>
                  <a:outerShdw blurRad="38100" dist="38100" dir="2700000" algn="tl">
                    <a:srgbClr val="C0C0C0"/>
                  </a:outerShdw>
                </a:effectLst>
                <a:latin typeface="Courier New" pitchFamily="49" charset="0"/>
                <a:cs typeface="Arial" panose="020B0604020202020204" pitchFamily="34" charset="0"/>
              </a:rPr>
              <a:t>Table created.</a:t>
            </a:r>
          </a:p>
        </p:txBody>
      </p:sp>
      <p:sp>
        <p:nvSpPr>
          <p:cNvPr id="117768" name="Rectangle 8"/>
          <p:cNvSpPr>
            <a:spLocks noChangeArrowheads="1"/>
          </p:cNvSpPr>
          <p:nvPr/>
        </p:nvSpPr>
        <p:spPr bwMode="blackWhite">
          <a:xfrm>
            <a:off x="958850" y="4038600"/>
            <a:ext cx="7516813" cy="42545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eaLnBrk="0" fontAlgn="base" hangingPunct="0">
              <a:spcBef>
                <a:spcPct val="0"/>
              </a:spcBef>
              <a:spcAft>
                <a:spcPct val="0"/>
              </a:spcAft>
              <a:tabLst>
                <a:tab pos="1200150" algn="l"/>
              </a:tabLst>
              <a:defRPr/>
            </a:pPr>
            <a:r>
              <a:rPr lang="en-US" b="1">
                <a:solidFill>
                  <a:srgbClr val="000000"/>
                </a:solidFill>
                <a:latin typeface="Courier New" pitchFamily="49" charset="0"/>
                <a:cs typeface="Arial" panose="020B0604020202020204" pitchFamily="34" charset="0"/>
              </a:rPr>
              <a:t> </a:t>
            </a:r>
          </a:p>
        </p:txBody>
      </p:sp>
      <p:sp>
        <p:nvSpPr>
          <p:cNvPr id="53257" name="Rectangle 9"/>
          <p:cNvSpPr>
            <a:spLocks noChangeArrowheads="1"/>
          </p:cNvSpPr>
          <p:nvPr/>
        </p:nvSpPr>
        <p:spPr bwMode="blackWhite">
          <a:xfrm>
            <a:off x="1092200" y="4003675"/>
            <a:ext cx="73152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b="1" smtClean="0">
                <a:solidFill>
                  <a:srgbClr val="000000"/>
                </a:solidFill>
                <a:latin typeface="Courier New" panose="02070309020205020404" pitchFamily="49" charset="0"/>
              </a:rPr>
              <a:t>DESCRIBE dept1</a:t>
            </a:r>
          </a:p>
        </p:txBody>
      </p:sp>
      <p:pic>
        <p:nvPicPr>
          <p:cNvPr id="53258" name="Picture 1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4781550"/>
            <a:ext cx="7566025" cy="879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3568" y="0"/>
            <a:ext cx="8460432" cy="838200"/>
          </a:xfrm>
          <a:solidFill>
            <a:schemeClr val="bg1"/>
          </a:solidFill>
        </p:spPr>
        <p:txBody>
          <a:bodyPr lIns="92075" tIns="46038" rIns="92075" bIns="46038" anchor="t"/>
          <a:lstStyle/>
          <a:p>
            <a:pPr eaLnBrk="1" hangingPunct="1"/>
            <a:r>
              <a:rPr lang="en-US" altLang="en-US" dirty="0" smtClean="0"/>
              <a:t>What Are Constraints?</a:t>
            </a:r>
          </a:p>
        </p:txBody>
      </p:sp>
      <p:sp>
        <p:nvSpPr>
          <p:cNvPr id="54275" name="Rectangle 3"/>
          <p:cNvSpPr>
            <a:spLocks noGrp="1" noChangeArrowheads="1"/>
          </p:cNvSpPr>
          <p:nvPr>
            <p:ph idx="1"/>
          </p:nvPr>
        </p:nvSpPr>
        <p:spPr>
          <a:xfrm>
            <a:off x="860425" y="1371600"/>
            <a:ext cx="7921625" cy="5286375"/>
          </a:xfrm>
        </p:spPr>
        <p:txBody>
          <a:bodyPr lIns="92075" tIns="46038" rIns="92075" bIns="46038">
            <a:spAutoFit/>
          </a:bodyPr>
          <a:lstStyle/>
          <a:p>
            <a:pPr marL="404813" indent="-404813" defTabSz="346075" eaLnBrk="1" hangingPunct="1">
              <a:tabLst>
                <a:tab pos="571500" algn="l"/>
              </a:tabLst>
            </a:pPr>
            <a:r>
              <a:rPr lang="en-US" altLang="en-US" smtClean="0">
                <a:solidFill>
                  <a:srgbClr val="FF00FF"/>
                </a:solidFill>
              </a:rPr>
              <a:t>Constraints enforce rules at the table level.</a:t>
            </a:r>
          </a:p>
          <a:p>
            <a:pPr marL="404813" indent="-404813" defTabSz="346075" eaLnBrk="1" hangingPunct="1">
              <a:tabLst>
                <a:tab pos="571500" algn="l"/>
              </a:tabLst>
            </a:pPr>
            <a:r>
              <a:rPr lang="en-US" altLang="en-US" smtClean="0">
                <a:solidFill>
                  <a:srgbClr val="0033CC"/>
                </a:solidFill>
              </a:rPr>
              <a:t>Constraints prevent the deletion of a table if there are dependencies.</a:t>
            </a:r>
          </a:p>
          <a:p>
            <a:pPr marL="404813" indent="-404813" defTabSz="346075" eaLnBrk="1" hangingPunct="1">
              <a:tabLst>
                <a:tab pos="571500" algn="l"/>
              </a:tabLst>
            </a:pPr>
            <a:r>
              <a:rPr lang="en-US" altLang="en-US" smtClean="0">
                <a:solidFill>
                  <a:srgbClr val="FF3300"/>
                </a:solidFill>
              </a:rPr>
              <a:t>The following constraint types are valid:</a:t>
            </a:r>
          </a:p>
          <a:p>
            <a:pPr marL="919163" lvl="1" indent="-400050" defTabSz="346075" eaLnBrk="1" hangingPunct="1">
              <a:tabLst>
                <a:tab pos="571500" algn="l"/>
              </a:tabLst>
            </a:pPr>
            <a:r>
              <a:rPr lang="en-US" altLang="en-US" smtClean="0">
                <a:latin typeface="Courier New" panose="02070309020205020404" pitchFamily="49" charset="0"/>
              </a:rPr>
              <a:t>NOT NULL</a:t>
            </a:r>
          </a:p>
          <a:p>
            <a:pPr marL="919163" lvl="1" indent="-400050" defTabSz="346075" eaLnBrk="1" hangingPunct="1">
              <a:tabLst>
                <a:tab pos="571500" algn="l"/>
              </a:tabLst>
            </a:pPr>
            <a:r>
              <a:rPr lang="en-US" altLang="en-US" smtClean="0">
                <a:latin typeface="Courier New" panose="02070309020205020404" pitchFamily="49" charset="0"/>
              </a:rPr>
              <a:t>UNIQUE </a:t>
            </a:r>
          </a:p>
          <a:p>
            <a:pPr marL="919163" lvl="1" indent="-400050" defTabSz="346075" eaLnBrk="1" hangingPunct="1">
              <a:tabLst>
                <a:tab pos="571500" algn="l"/>
              </a:tabLst>
            </a:pPr>
            <a:r>
              <a:rPr lang="en-US" altLang="en-US" smtClean="0">
                <a:latin typeface="Courier New" panose="02070309020205020404" pitchFamily="49" charset="0"/>
              </a:rPr>
              <a:t>PRIMARY KEY</a:t>
            </a:r>
          </a:p>
          <a:p>
            <a:pPr marL="919163" lvl="1" indent="-400050" defTabSz="346075" eaLnBrk="1" hangingPunct="1">
              <a:tabLst>
                <a:tab pos="571500" algn="l"/>
              </a:tabLst>
            </a:pPr>
            <a:r>
              <a:rPr lang="en-US" altLang="en-US" smtClean="0">
                <a:latin typeface="Courier New" panose="02070309020205020404" pitchFamily="49" charset="0"/>
              </a:rPr>
              <a:t>FOREIGN KEY</a:t>
            </a:r>
          </a:p>
          <a:p>
            <a:pPr marL="919163" lvl="1" indent="-400050" defTabSz="346075" eaLnBrk="1" hangingPunct="1">
              <a:tabLst>
                <a:tab pos="571500" algn="l"/>
              </a:tabLst>
            </a:pPr>
            <a:r>
              <a:rPr lang="en-US" altLang="en-US" smtClean="0">
                <a:latin typeface="Courier New" panose="02070309020205020404" pitchFamily="49" charset="0"/>
              </a:rPr>
              <a:t>CHECK</a:t>
            </a:r>
          </a:p>
        </p:txBody>
      </p:sp>
      <p:sp>
        <p:nvSpPr>
          <p:cNvPr id="54276" name="Arc 4"/>
          <p:cNvSpPr>
            <a:spLocks/>
          </p:cNvSpPr>
          <p:nvPr/>
        </p:nvSpPr>
        <p:spPr bwMode="ltGray">
          <a:xfrm>
            <a:off x="5462588" y="3228975"/>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smtClean="0">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27584" y="0"/>
            <a:ext cx="8316416" cy="838200"/>
          </a:xfrm>
          <a:solidFill>
            <a:schemeClr val="bg1"/>
          </a:solidFill>
        </p:spPr>
        <p:txBody>
          <a:bodyPr lIns="92075" tIns="46038" rIns="92075" bIns="46038" anchor="t"/>
          <a:lstStyle/>
          <a:p>
            <a:pPr eaLnBrk="1" hangingPunct="1"/>
            <a:r>
              <a:rPr lang="en-US" altLang="en-US" dirty="0" smtClean="0"/>
              <a:t>Constraint guidelines</a:t>
            </a:r>
          </a:p>
        </p:txBody>
      </p:sp>
      <p:sp>
        <p:nvSpPr>
          <p:cNvPr id="55299" name="Rectangle 3"/>
          <p:cNvSpPr>
            <a:spLocks noGrp="1" noChangeArrowheads="1"/>
          </p:cNvSpPr>
          <p:nvPr>
            <p:ph idx="1"/>
          </p:nvPr>
        </p:nvSpPr>
        <p:spPr>
          <a:xfrm>
            <a:off x="457200" y="1600200"/>
            <a:ext cx="8229600" cy="4953000"/>
          </a:xfrm>
        </p:spPr>
        <p:txBody>
          <a:bodyPr/>
          <a:lstStyle/>
          <a:p>
            <a:r>
              <a:rPr lang="en-US" altLang="en-US" smtClean="0">
                <a:solidFill>
                  <a:srgbClr val="FF0000"/>
                </a:solidFill>
              </a:rPr>
              <a:t>Name a constraint or the Oracle server will generate a name by using the sys_cn format</a:t>
            </a:r>
          </a:p>
          <a:p>
            <a:r>
              <a:rPr lang="en-US" altLang="en-US" smtClean="0">
                <a:solidFill>
                  <a:srgbClr val="002060"/>
                </a:solidFill>
              </a:rPr>
              <a:t>Create a constraint:</a:t>
            </a:r>
          </a:p>
          <a:p>
            <a:pPr lvl="1" algn="ctr"/>
            <a:r>
              <a:rPr lang="en-US" altLang="en-US" smtClean="0">
                <a:solidFill>
                  <a:srgbClr val="002060"/>
                </a:solidFill>
              </a:rPr>
              <a:t>At the same time as the table is created</a:t>
            </a:r>
          </a:p>
          <a:p>
            <a:pPr lvl="1" algn="ctr"/>
            <a:r>
              <a:rPr lang="en-US" altLang="en-US" smtClean="0">
                <a:solidFill>
                  <a:srgbClr val="002060"/>
                </a:solidFill>
              </a:rPr>
              <a:t>After the table has been created</a:t>
            </a:r>
          </a:p>
          <a:p>
            <a:r>
              <a:rPr lang="en-US" altLang="en-US" smtClean="0"/>
              <a:t>Define a constraint at the column or table level</a:t>
            </a:r>
          </a:p>
          <a:p>
            <a:r>
              <a:rPr lang="en-US" altLang="en-US" smtClean="0">
                <a:solidFill>
                  <a:srgbClr val="009999"/>
                </a:solidFill>
              </a:rPr>
              <a:t>View a constraint in the data dictionary.</a:t>
            </a:r>
          </a:p>
        </p:txBody>
      </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ChangeArrowheads="1"/>
          </p:cNvSpPr>
          <p:nvPr/>
        </p:nvSpPr>
        <p:spPr bwMode="auto">
          <a:xfrm>
            <a:off x="990600" y="2133600"/>
            <a:ext cx="7391400" cy="914400"/>
          </a:xfrm>
          <a:prstGeom prst="rect">
            <a:avLst/>
          </a:prstGeom>
          <a:no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pPr fontAlgn="base">
              <a:spcBef>
                <a:spcPct val="0"/>
              </a:spcBef>
              <a:spcAft>
                <a:spcPct val="0"/>
              </a:spcAft>
              <a:defRPr/>
            </a:pPr>
            <a:endParaRPr lang="en-US">
              <a:solidFill>
                <a:srgbClr val="000000"/>
              </a:solidFill>
              <a:cs typeface="Arial" panose="020B0604020202020204" pitchFamily="34" charset="0"/>
            </a:endParaRPr>
          </a:p>
        </p:txBody>
      </p:sp>
      <p:sp>
        <p:nvSpPr>
          <p:cNvPr id="56323" name="Rectangle 2"/>
          <p:cNvSpPr>
            <a:spLocks noGrp="1" noChangeArrowheads="1"/>
          </p:cNvSpPr>
          <p:nvPr>
            <p:ph type="title"/>
          </p:nvPr>
        </p:nvSpPr>
        <p:spPr>
          <a:xfrm>
            <a:off x="827584" y="0"/>
            <a:ext cx="8316416" cy="914400"/>
          </a:xfrm>
          <a:solidFill>
            <a:schemeClr val="bg1"/>
          </a:solidFill>
        </p:spPr>
        <p:txBody>
          <a:bodyPr lIns="92075" tIns="46038" rIns="92075" bIns="46038" anchor="t"/>
          <a:lstStyle/>
          <a:p>
            <a:pPr eaLnBrk="1" hangingPunct="1"/>
            <a:r>
              <a:rPr lang="en-US" altLang="en-US" dirty="0" smtClean="0"/>
              <a:t>Defining Constraints</a:t>
            </a:r>
          </a:p>
        </p:txBody>
      </p:sp>
      <p:sp>
        <p:nvSpPr>
          <p:cNvPr id="56324" name="Rectangle 3"/>
          <p:cNvSpPr>
            <a:spLocks noChangeArrowheads="1"/>
          </p:cNvSpPr>
          <p:nvPr/>
        </p:nvSpPr>
        <p:spPr bwMode="auto">
          <a:xfrm>
            <a:off x="609600" y="1295400"/>
            <a:ext cx="7696200" cy="6858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200" smtClean="0">
                <a:solidFill>
                  <a:srgbClr val="FF3300"/>
                </a:solidFill>
              </a:rPr>
              <a:t>Column Constraint level</a:t>
            </a:r>
          </a:p>
        </p:txBody>
      </p:sp>
      <p:sp>
        <p:nvSpPr>
          <p:cNvPr id="56325" name="Rectangle 4"/>
          <p:cNvSpPr>
            <a:spLocks noChangeArrowheads="1"/>
          </p:cNvSpPr>
          <p:nvPr/>
        </p:nvSpPr>
        <p:spPr bwMode="auto">
          <a:xfrm>
            <a:off x="304800" y="2209800"/>
            <a:ext cx="8534400" cy="6858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en-US" i="1" smtClean="0">
                <a:solidFill>
                  <a:srgbClr val="000000"/>
                </a:solidFill>
              </a:rPr>
              <a:t>Column[</a:t>
            </a:r>
            <a:r>
              <a:rPr lang="en-US" altLang="en-US" smtClean="0">
                <a:solidFill>
                  <a:srgbClr val="000000"/>
                </a:solidFill>
              </a:rPr>
              <a:t>Constraint</a:t>
            </a:r>
            <a:r>
              <a:rPr lang="en-US" altLang="en-US" i="1" smtClean="0">
                <a:solidFill>
                  <a:srgbClr val="000000"/>
                </a:solidFill>
              </a:rPr>
              <a:t> constraint_name] constraint_type,</a:t>
            </a:r>
            <a:endParaRPr lang="en-US" altLang="en-US" smtClean="0">
              <a:solidFill>
                <a:srgbClr val="000000"/>
              </a:solidFill>
            </a:endParaRPr>
          </a:p>
        </p:txBody>
      </p:sp>
      <p:sp>
        <p:nvSpPr>
          <p:cNvPr id="56326" name="Rectangle 6"/>
          <p:cNvSpPr>
            <a:spLocks noChangeArrowheads="1"/>
          </p:cNvSpPr>
          <p:nvPr/>
        </p:nvSpPr>
        <p:spPr bwMode="auto">
          <a:xfrm>
            <a:off x="685800" y="3429000"/>
            <a:ext cx="7772400" cy="9144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200" smtClean="0">
                <a:solidFill>
                  <a:srgbClr val="002060"/>
                </a:solidFill>
              </a:rPr>
              <a:t>Table Constraint level</a:t>
            </a:r>
          </a:p>
        </p:txBody>
      </p:sp>
      <p:sp>
        <p:nvSpPr>
          <p:cNvPr id="32775" name="Rectangle 7"/>
          <p:cNvSpPr>
            <a:spLocks noChangeArrowheads="1"/>
          </p:cNvSpPr>
          <p:nvPr/>
        </p:nvSpPr>
        <p:spPr bwMode="auto">
          <a:xfrm>
            <a:off x="816027" y="4509120"/>
            <a:ext cx="7642173" cy="1219200"/>
          </a:xfrm>
          <a:prstGeom prst="rect">
            <a:avLst/>
          </a:prstGeom>
          <a:no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pPr fontAlgn="base">
              <a:spcBef>
                <a:spcPct val="0"/>
              </a:spcBef>
              <a:spcAft>
                <a:spcPct val="0"/>
              </a:spcAft>
              <a:defRPr/>
            </a:pPr>
            <a:r>
              <a:rPr lang="en-US" sz="2400" i="1" dirty="0">
                <a:solidFill>
                  <a:srgbClr val="000000"/>
                </a:solidFill>
                <a:cs typeface="Arial" panose="020B0604020202020204" pitchFamily="34" charset="0"/>
              </a:rPr>
              <a:t>Column</a:t>
            </a:r>
            <a:r>
              <a:rPr lang="en-US" sz="2400" i="1" dirty="0" smtClean="0">
                <a:solidFill>
                  <a:srgbClr val="000000"/>
                </a:solidFill>
                <a:cs typeface="Arial" panose="020B0604020202020204" pitchFamily="34" charset="0"/>
              </a:rPr>
              <a:t>,…   </a:t>
            </a:r>
            <a:endParaRPr lang="en-US" sz="2400" i="1" dirty="0">
              <a:solidFill>
                <a:srgbClr val="000000"/>
              </a:solidFill>
              <a:cs typeface="Arial" panose="020B0604020202020204" pitchFamily="34" charset="0"/>
            </a:endParaRPr>
          </a:p>
          <a:p>
            <a:pPr fontAlgn="base">
              <a:spcBef>
                <a:spcPct val="0"/>
              </a:spcBef>
              <a:spcAft>
                <a:spcPct val="0"/>
              </a:spcAft>
              <a:defRPr/>
            </a:pPr>
            <a:r>
              <a:rPr lang="en-US" sz="2400" i="1" dirty="0">
                <a:solidFill>
                  <a:srgbClr val="000000"/>
                </a:solidFill>
                <a:cs typeface="Arial" panose="020B0604020202020204" pitchFamily="34" charset="0"/>
              </a:rPr>
              <a:t>     [</a:t>
            </a:r>
            <a:r>
              <a:rPr lang="en-US" sz="2400" dirty="0">
                <a:solidFill>
                  <a:srgbClr val="000000"/>
                </a:solidFill>
                <a:cs typeface="Arial" panose="020B0604020202020204" pitchFamily="34" charset="0"/>
              </a:rPr>
              <a:t>Constraint</a:t>
            </a:r>
            <a:r>
              <a:rPr lang="en-US" sz="2400" i="1" dirty="0">
                <a:solidFill>
                  <a:srgbClr val="000000"/>
                </a:solidFill>
                <a:cs typeface="Arial" panose="020B0604020202020204" pitchFamily="34" charset="0"/>
              </a:rPr>
              <a:t> </a:t>
            </a:r>
            <a:r>
              <a:rPr lang="en-US" sz="2400" i="1" dirty="0" err="1">
                <a:solidFill>
                  <a:srgbClr val="000000"/>
                </a:solidFill>
                <a:cs typeface="Arial" panose="020B0604020202020204" pitchFamily="34" charset="0"/>
              </a:rPr>
              <a:t>constraint_name</a:t>
            </a:r>
            <a:r>
              <a:rPr lang="en-US" sz="2400" i="1" dirty="0">
                <a:solidFill>
                  <a:srgbClr val="000000"/>
                </a:solidFill>
                <a:cs typeface="Arial" panose="020B0604020202020204" pitchFamily="34" charset="0"/>
              </a:rPr>
              <a:t>] </a:t>
            </a:r>
            <a:r>
              <a:rPr lang="en-US" sz="2400" i="1" dirty="0" err="1">
                <a:solidFill>
                  <a:srgbClr val="000000"/>
                </a:solidFill>
                <a:cs typeface="Arial" panose="020B0604020202020204" pitchFamily="34" charset="0"/>
              </a:rPr>
              <a:t>Constraint_type</a:t>
            </a:r>
            <a:r>
              <a:rPr lang="en-US" sz="2400" i="1" dirty="0">
                <a:solidFill>
                  <a:srgbClr val="000000"/>
                </a:solidFill>
                <a:cs typeface="Arial" panose="020B0604020202020204" pitchFamily="34" charset="0"/>
              </a:rPr>
              <a:t>(column,…),</a:t>
            </a:r>
            <a:endParaRPr lang="en-US" sz="2400" dirty="0">
              <a:solidFill>
                <a:srgbClr val="000000"/>
              </a:solidFill>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14400" y="0"/>
            <a:ext cx="8229600" cy="838200"/>
          </a:xfrm>
          <a:solidFill>
            <a:schemeClr val="bg1"/>
          </a:solidFill>
        </p:spPr>
        <p:txBody>
          <a:bodyPr lIns="92075" tIns="46038" rIns="92075" bIns="46038" anchor="t"/>
          <a:lstStyle/>
          <a:p>
            <a:pPr eaLnBrk="1" hangingPunct="1"/>
            <a:r>
              <a:rPr lang="en-US" altLang="en-US" dirty="0" smtClean="0"/>
              <a:t>Not null Constraint</a:t>
            </a:r>
          </a:p>
        </p:txBody>
      </p:sp>
      <p:sp>
        <p:nvSpPr>
          <p:cNvPr id="33795" name="Rectangle 3"/>
          <p:cNvSpPr>
            <a:spLocks noChangeArrowheads="1"/>
          </p:cNvSpPr>
          <p:nvPr/>
        </p:nvSpPr>
        <p:spPr bwMode="auto">
          <a:xfrm>
            <a:off x="76200" y="1295400"/>
            <a:ext cx="8991600" cy="838200"/>
          </a:xfrm>
          <a:prstGeom prst="rect">
            <a:avLst/>
          </a:prstGeom>
          <a:noFill/>
          <a:ln w="9525">
            <a:noFill/>
            <a:miter lim="800000"/>
            <a:headEnd/>
            <a:tailEnd/>
          </a:ln>
          <a:effectLst>
            <a:prstShdw prst="shdw17" dist="17961" dir="2700000">
              <a:srgbClr val="B2B2B2">
                <a:gamma/>
                <a:shade val="60000"/>
                <a:invGamma/>
              </a:srgbClr>
            </a:prstShdw>
          </a:effectLst>
        </p:spPr>
        <p:txBody>
          <a:bodyPr wrap="none" anchor="ctr"/>
          <a:lstStyle/>
          <a:p>
            <a:pPr fontAlgn="base">
              <a:spcBef>
                <a:spcPct val="0"/>
              </a:spcBef>
              <a:spcAft>
                <a:spcPct val="0"/>
              </a:spcAft>
              <a:defRPr/>
            </a:pPr>
            <a:r>
              <a:rPr lang="en-US" sz="2800" dirty="0">
                <a:solidFill>
                  <a:srgbClr val="2D2D8A">
                    <a:lumMod val="75000"/>
                  </a:srgbClr>
                </a:solidFill>
                <a:cs typeface="Arial" panose="020B0604020202020204" pitchFamily="34" charset="0"/>
              </a:rPr>
              <a:t>Ensures that null values are not permitted for the column</a:t>
            </a:r>
            <a:endParaRPr lang="en-US" dirty="0">
              <a:solidFill>
                <a:srgbClr val="2D2D8A">
                  <a:lumMod val="75000"/>
                </a:srgbClr>
              </a:solidFill>
              <a:cs typeface="Arial" panose="020B0604020202020204" pitchFamily="34" charset="0"/>
            </a:endParaRPr>
          </a:p>
        </p:txBody>
      </p:sp>
      <p:sp>
        <p:nvSpPr>
          <p:cNvPr id="57348" name="Rectangle 20"/>
          <p:cNvSpPr>
            <a:spLocks noChangeArrowheads="1"/>
          </p:cNvSpPr>
          <p:nvPr/>
        </p:nvSpPr>
        <p:spPr bwMode="auto">
          <a:xfrm>
            <a:off x="914400" y="5867400"/>
            <a:ext cx="3962400" cy="4572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en-US" smtClean="0">
                <a:solidFill>
                  <a:srgbClr val="000000"/>
                </a:solidFill>
              </a:rPr>
              <a:t>Not null Constraint</a:t>
            </a:r>
          </a:p>
        </p:txBody>
      </p:sp>
      <p:sp>
        <p:nvSpPr>
          <p:cNvPr id="57349" name="Rectangle 24"/>
          <p:cNvSpPr>
            <a:spLocks noChangeArrowheads="1"/>
          </p:cNvSpPr>
          <p:nvPr/>
        </p:nvSpPr>
        <p:spPr bwMode="auto">
          <a:xfrm>
            <a:off x="5105400" y="5867400"/>
            <a:ext cx="3429000" cy="4572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en-US" smtClean="0">
                <a:solidFill>
                  <a:srgbClr val="000000"/>
                </a:solidFill>
              </a:rPr>
              <a:t>Absence of Not null constraint</a:t>
            </a:r>
          </a:p>
        </p:txBody>
      </p:sp>
      <p:sp>
        <p:nvSpPr>
          <p:cNvPr id="57350" name="AutoShape 25"/>
          <p:cNvSpPr>
            <a:spLocks noChangeArrowheads="1"/>
          </p:cNvSpPr>
          <p:nvPr/>
        </p:nvSpPr>
        <p:spPr bwMode="auto">
          <a:xfrm>
            <a:off x="3200400" y="4953000"/>
            <a:ext cx="228600" cy="685800"/>
          </a:xfrm>
          <a:prstGeom prst="upArrow">
            <a:avLst>
              <a:gd name="adj1" fmla="val 50000"/>
              <a:gd name="adj2" fmla="val 75000"/>
            </a:avLst>
          </a:prstGeom>
          <a:solidFill>
            <a:srgbClr val="FF6699"/>
          </a:solidFill>
          <a:ln>
            <a:noFill/>
          </a:ln>
          <a:effectLst>
            <a:prstShdw prst="shdw17" dist="17961" dir="2700000">
              <a:srgbClr val="993D5C"/>
            </a:prst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smtClean="0">
              <a:solidFill>
                <a:srgbClr val="000000"/>
              </a:solidFill>
            </a:endParaRPr>
          </a:p>
        </p:txBody>
      </p:sp>
      <p:sp>
        <p:nvSpPr>
          <p:cNvPr id="57351" name="AutoShape 26"/>
          <p:cNvSpPr>
            <a:spLocks noChangeArrowheads="1"/>
          </p:cNvSpPr>
          <p:nvPr/>
        </p:nvSpPr>
        <p:spPr bwMode="auto">
          <a:xfrm>
            <a:off x="6324600" y="5029200"/>
            <a:ext cx="228600" cy="685800"/>
          </a:xfrm>
          <a:prstGeom prst="upArrow">
            <a:avLst>
              <a:gd name="adj1" fmla="val 50000"/>
              <a:gd name="adj2" fmla="val 75000"/>
            </a:avLst>
          </a:prstGeom>
          <a:solidFill>
            <a:srgbClr val="FF6699"/>
          </a:solidFill>
          <a:ln>
            <a:noFill/>
          </a:ln>
          <a:effectLst>
            <a:prstShdw prst="shdw17" dist="17961" dir="2700000">
              <a:srgbClr val="993D5C"/>
            </a:prst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smtClean="0">
              <a:solidFill>
                <a:srgbClr val="000000"/>
              </a:solidFill>
            </a:endParaRPr>
          </a:p>
        </p:txBody>
      </p:sp>
      <p:graphicFrame>
        <p:nvGraphicFramePr>
          <p:cNvPr id="20" name="Table 19"/>
          <p:cNvGraphicFramePr>
            <a:graphicFrameLocks noGrp="1"/>
          </p:cNvGraphicFramePr>
          <p:nvPr/>
        </p:nvGraphicFramePr>
        <p:xfrm>
          <a:off x="1447800" y="2505075"/>
          <a:ext cx="6858000" cy="2219404"/>
        </p:xfrm>
        <a:graphic>
          <a:graphicData uri="http://schemas.openxmlformats.org/drawingml/2006/table">
            <a:tbl>
              <a:tblPr firstRow="1" bandRow="1">
                <a:tableStyleId>{5C22544A-7EE6-4342-B048-85BDC9FD1C3A}</a:tableStyleId>
              </a:tblPr>
              <a:tblGrid>
                <a:gridCol w="1371600"/>
                <a:gridCol w="1371600"/>
                <a:gridCol w="1371600"/>
                <a:gridCol w="1371600"/>
                <a:gridCol w="1371600"/>
              </a:tblGrid>
              <a:tr h="365655">
                <a:tc>
                  <a:txBody>
                    <a:bodyPr/>
                    <a:lstStyle/>
                    <a:p>
                      <a:r>
                        <a:rPr lang="en-US" sz="1800" dirty="0" err="1" smtClean="0">
                          <a:solidFill>
                            <a:srgbClr val="FF0000"/>
                          </a:solidFill>
                        </a:rPr>
                        <a:t>Empno</a:t>
                      </a:r>
                      <a:endParaRPr lang="en-US" sz="1800" dirty="0">
                        <a:solidFill>
                          <a:srgbClr val="FF0000"/>
                        </a:solidFill>
                      </a:endParaRPr>
                    </a:p>
                  </a:txBody>
                  <a:tcPr marT="45707" marB="45707">
                    <a:solidFill>
                      <a:schemeClr val="accent1">
                        <a:lumMod val="75000"/>
                      </a:schemeClr>
                    </a:solidFill>
                  </a:tcPr>
                </a:tc>
                <a:tc>
                  <a:txBody>
                    <a:bodyPr/>
                    <a:lstStyle/>
                    <a:p>
                      <a:r>
                        <a:rPr lang="en-US" sz="1800" dirty="0" err="1" smtClean="0">
                          <a:solidFill>
                            <a:srgbClr val="FF0000"/>
                          </a:solidFill>
                        </a:rPr>
                        <a:t>Ename</a:t>
                      </a:r>
                      <a:endParaRPr lang="en-US" sz="1800" dirty="0">
                        <a:solidFill>
                          <a:srgbClr val="FF0000"/>
                        </a:solidFill>
                      </a:endParaRPr>
                    </a:p>
                  </a:txBody>
                  <a:tcPr marT="45707" marB="45707">
                    <a:solidFill>
                      <a:schemeClr val="accent1">
                        <a:lumMod val="75000"/>
                      </a:schemeClr>
                    </a:solidFill>
                  </a:tcPr>
                </a:tc>
                <a:tc>
                  <a:txBody>
                    <a:bodyPr/>
                    <a:lstStyle/>
                    <a:p>
                      <a:r>
                        <a:rPr lang="en-US" sz="1800" dirty="0" smtClean="0">
                          <a:solidFill>
                            <a:srgbClr val="FF0000"/>
                          </a:solidFill>
                        </a:rPr>
                        <a:t>Job</a:t>
                      </a:r>
                      <a:endParaRPr lang="en-US" sz="1800" dirty="0">
                        <a:solidFill>
                          <a:srgbClr val="FF0000"/>
                        </a:solidFill>
                      </a:endParaRPr>
                    </a:p>
                  </a:txBody>
                  <a:tcPr marT="45707" marB="45707">
                    <a:solidFill>
                      <a:schemeClr val="accent1">
                        <a:lumMod val="75000"/>
                      </a:schemeClr>
                    </a:solidFill>
                  </a:tcPr>
                </a:tc>
                <a:tc>
                  <a:txBody>
                    <a:bodyPr/>
                    <a:lstStyle/>
                    <a:p>
                      <a:r>
                        <a:rPr lang="en-US" sz="1800" dirty="0" err="1" smtClean="0">
                          <a:solidFill>
                            <a:srgbClr val="FF0000"/>
                          </a:solidFill>
                        </a:rPr>
                        <a:t>Comm</a:t>
                      </a:r>
                      <a:endParaRPr lang="en-US" sz="1800" dirty="0">
                        <a:solidFill>
                          <a:srgbClr val="FF0000"/>
                        </a:solidFill>
                      </a:endParaRPr>
                    </a:p>
                  </a:txBody>
                  <a:tcPr marT="45707" marB="45707">
                    <a:solidFill>
                      <a:schemeClr val="accent1">
                        <a:lumMod val="75000"/>
                      </a:schemeClr>
                    </a:solidFill>
                  </a:tcPr>
                </a:tc>
                <a:tc>
                  <a:txBody>
                    <a:bodyPr/>
                    <a:lstStyle/>
                    <a:p>
                      <a:r>
                        <a:rPr lang="en-US" sz="1800" dirty="0" err="1" smtClean="0">
                          <a:solidFill>
                            <a:srgbClr val="FF0000"/>
                          </a:solidFill>
                        </a:rPr>
                        <a:t>Deptno</a:t>
                      </a:r>
                      <a:endParaRPr lang="en-US" sz="1800" dirty="0">
                        <a:solidFill>
                          <a:srgbClr val="FF0000"/>
                        </a:solidFill>
                      </a:endParaRPr>
                    </a:p>
                  </a:txBody>
                  <a:tcPr marT="45707" marB="45707">
                    <a:solidFill>
                      <a:schemeClr val="accent1">
                        <a:lumMod val="75000"/>
                      </a:schemeClr>
                    </a:solidFill>
                  </a:tcPr>
                </a:tc>
              </a:tr>
              <a:tr h="370734">
                <a:tc>
                  <a:txBody>
                    <a:bodyPr/>
                    <a:lstStyle/>
                    <a:p>
                      <a:r>
                        <a:rPr lang="en-US" sz="1800" dirty="0" smtClean="0"/>
                        <a:t>7839</a:t>
                      </a:r>
                      <a:endParaRPr lang="en-US" sz="1800" dirty="0"/>
                    </a:p>
                  </a:txBody>
                  <a:tcPr marT="45707" marB="45707">
                    <a:solidFill>
                      <a:schemeClr val="accent1">
                        <a:lumMod val="75000"/>
                      </a:schemeClr>
                    </a:solidFill>
                  </a:tcPr>
                </a:tc>
                <a:tc>
                  <a:txBody>
                    <a:bodyPr/>
                    <a:lstStyle/>
                    <a:p>
                      <a:r>
                        <a:rPr lang="en-US" sz="1800" dirty="0" smtClean="0"/>
                        <a:t>King</a:t>
                      </a:r>
                      <a:endParaRPr lang="en-US" sz="1800" dirty="0"/>
                    </a:p>
                  </a:txBody>
                  <a:tcPr marT="45707" marB="45707">
                    <a:solidFill>
                      <a:schemeClr val="accent1">
                        <a:lumMod val="75000"/>
                      </a:schemeClr>
                    </a:solidFill>
                  </a:tcPr>
                </a:tc>
                <a:tc>
                  <a:txBody>
                    <a:bodyPr/>
                    <a:lstStyle/>
                    <a:p>
                      <a:r>
                        <a:rPr lang="en-US" sz="1800" dirty="0" smtClean="0"/>
                        <a:t>President</a:t>
                      </a:r>
                      <a:endParaRPr lang="en-US" sz="1800" dirty="0"/>
                    </a:p>
                  </a:txBody>
                  <a:tcPr marT="45707" marB="45707">
                    <a:solidFill>
                      <a:schemeClr val="accent1">
                        <a:lumMod val="75000"/>
                      </a:schemeClr>
                    </a:solidFill>
                  </a:tcPr>
                </a:tc>
                <a:tc>
                  <a:txBody>
                    <a:bodyPr/>
                    <a:lstStyle/>
                    <a:p>
                      <a:endParaRPr lang="en-US" sz="1800" dirty="0"/>
                    </a:p>
                  </a:txBody>
                  <a:tcPr marT="45707" marB="45707">
                    <a:solidFill>
                      <a:schemeClr val="accent1">
                        <a:lumMod val="75000"/>
                      </a:schemeClr>
                    </a:solidFill>
                  </a:tcPr>
                </a:tc>
                <a:tc>
                  <a:txBody>
                    <a:bodyPr/>
                    <a:lstStyle/>
                    <a:p>
                      <a:r>
                        <a:rPr lang="en-US" sz="1800" dirty="0" smtClean="0"/>
                        <a:t>10</a:t>
                      </a:r>
                      <a:endParaRPr lang="en-US" sz="1800" dirty="0"/>
                    </a:p>
                  </a:txBody>
                  <a:tcPr marT="45707" marB="45707">
                    <a:solidFill>
                      <a:schemeClr val="accent1">
                        <a:lumMod val="75000"/>
                      </a:schemeClr>
                    </a:solidFill>
                  </a:tcPr>
                </a:tc>
              </a:tr>
              <a:tr h="370734">
                <a:tc>
                  <a:txBody>
                    <a:bodyPr/>
                    <a:lstStyle/>
                    <a:p>
                      <a:r>
                        <a:rPr lang="en-US" sz="1800" dirty="0" smtClean="0"/>
                        <a:t>7698</a:t>
                      </a:r>
                      <a:endParaRPr lang="en-US" sz="1800" dirty="0"/>
                    </a:p>
                  </a:txBody>
                  <a:tcPr marT="45707" marB="45707">
                    <a:solidFill>
                      <a:schemeClr val="accent1">
                        <a:lumMod val="75000"/>
                      </a:schemeClr>
                    </a:solidFill>
                  </a:tcPr>
                </a:tc>
                <a:tc>
                  <a:txBody>
                    <a:bodyPr/>
                    <a:lstStyle/>
                    <a:p>
                      <a:r>
                        <a:rPr lang="en-US" sz="1800" dirty="0" smtClean="0"/>
                        <a:t>Blake</a:t>
                      </a:r>
                      <a:endParaRPr lang="en-US" sz="1800" dirty="0"/>
                    </a:p>
                  </a:txBody>
                  <a:tcPr marT="45707" marB="45707">
                    <a:solidFill>
                      <a:schemeClr val="accent1">
                        <a:lumMod val="75000"/>
                      </a:schemeClr>
                    </a:solidFill>
                  </a:tcPr>
                </a:tc>
                <a:tc>
                  <a:txBody>
                    <a:bodyPr/>
                    <a:lstStyle/>
                    <a:p>
                      <a:r>
                        <a:rPr lang="en-US" sz="1800" dirty="0" smtClean="0"/>
                        <a:t>Manager</a:t>
                      </a:r>
                      <a:endParaRPr lang="en-US" sz="1800" dirty="0"/>
                    </a:p>
                  </a:txBody>
                  <a:tcPr marT="45707" marB="45707">
                    <a:solidFill>
                      <a:schemeClr val="accent1">
                        <a:lumMod val="75000"/>
                      </a:schemeClr>
                    </a:solidFill>
                  </a:tcPr>
                </a:tc>
                <a:tc>
                  <a:txBody>
                    <a:bodyPr/>
                    <a:lstStyle/>
                    <a:p>
                      <a:endParaRPr lang="en-US" sz="1800" dirty="0"/>
                    </a:p>
                  </a:txBody>
                  <a:tcPr marT="45707" marB="45707">
                    <a:solidFill>
                      <a:schemeClr val="accent1">
                        <a:lumMod val="75000"/>
                      </a:schemeClr>
                    </a:solidFill>
                  </a:tcPr>
                </a:tc>
                <a:tc>
                  <a:txBody>
                    <a:bodyPr/>
                    <a:lstStyle/>
                    <a:p>
                      <a:r>
                        <a:rPr lang="en-US" sz="1800" dirty="0" smtClean="0"/>
                        <a:t>30</a:t>
                      </a:r>
                      <a:endParaRPr lang="en-US" sz="1800" dirty="0"/>
                    </a:p>
                  </a:txBody>
                  <a:tcPr marT="45707" marB="45707">
                    <a:solidFill>
                      <a:schemeClr val="accent1">
                        <a:lumMod val="75000"/>
                      </a:schemeClr>
                    </a:solidFill>
                  </a:tcPr>
                </a:tc>
              </a:tr>
              <a:tr h="370734">
                <a:tc>
                  <a:txBody>
                    <a:bodyPr/>
                    <a:lstStyle/>
                    <a:p>
                      <a:r>
                        <a:rPr lang="en-US" sz="1800" dirty="0" smtClean="0"/>
                        <a:t>7782</a:t>
                      </a:r>
                      <a:endParaRPr lang="en-US" sz="1800" dirty="0"/>
                    </a:p>
                  </a:txBody>
                  <a:tcPr marT="45707" marB="45707">
                    <a:solidFill>
                      <a:schemeClr val="accent1">
                        <a:lumMod val="75000"/>
                      </a:schemeClr>
                    </a:solidFill>
                  </a:tcPr>
                </a:tc>
                <a:tc>
                  <a:txBody>
                    <a:bodyPr/>
                    <a:lstStyle/>
                    <a:p>
                      <a:r>
                        <a:rPr lang="en-US" sz="1800" dirty="0" smtClean="0"/>
                        <a:t>Clark</a:t>
                      </a:r>
                      <a:endParaRPr lang="en-US" sz="1800" dirty="0"/>
                    </a:p>
                  </a:txBody>
                  <a:tcPr marT="45707" marB="45707">
                    <a:solidFill>
                      <a:schemeClr val="accent1">
                        <a:lumMod val="75000"/>
                      </a:schemeClr>
                    </a:solidFill>
                  </a:tcPr>
                </a:tc>
                <a:tc>
                  <a:txBody>
                    <a:bodyPr/>
                    <a:lstStyle/>
                    <a:p>
                      <a:r>
                        <a:rPr lang="en-US" sz="1800" dirty="0" smtClean="0"/>
                        <a:t>Manager</a:t>
                      </a:r>
                      <a:endParaRPr lang="en-US" sz="1800" dirty="0"/>
                    </a:p>
                  </a:txBody>
                  <a:tcPr marT="45707" marB="45707">
                    <a:solidFill>
                      <a:schemeClr val="accent1">
                        <a:lumMod val="75000"/>
                      </a:schemeClr>
                    </a:solidFill>
                  </a:tcPr>
                </a:tc>
                <a:tc>
                  <a:txBody>
                    <a:bodyPr/>
                    <a:lstStyle/>
                    <a:p>
                      <a:endParaRPr lang="en-US" sz="1800" dirty="0"/>
                    </a:p>
                  </a:txBody>
                  <a:tcPr marT="45707" marB="45707">
                    <a:solidFill>
                      <a:schemeClr val="accent1">
                        <a:lumMod val="75000"/>
                      </a:schemeClr>
                    </a:solidFill>
                  </a:tcPr>
                </a:tc>
                <a:tc>
                  <a:txBody>
                    <a:bodyPr/>
                    <a:lstStyle/>
                    <a:p>
                      <a:r>
                        <a:rPr lang="en-US" sz="1800" dirty="0" smtClean="0"/>
                        <a:t>10</a:t>
                      </a:r>
                      <a:endParaRPr lang="en-US" sz="1800" dirty="0"/>
                    </a:p>
                  </a:txBody>
                  <a:tcPr marT="45707" marB="45707">
                    <a:solidFill>
                      <a:schemeClr val="accent1">
                        <a:lumMod val="75000"/>
                      </a:schemeClr>
                    </a:solidFill>
                  </a:tcPr>
                </a:tc>
              </a:tr>
              <a:tr h="370734">
                <a:tc>
                  <a:txBody>
                    <a:bodyPr/>
                    <a:lstStyle/>
                    <a:p>
                      <a:r>
                        <a:rPr lang="en-US" sz="1800" dirty="0" smtClean="0"/>
                        <a:t>7566</a:t>
                      </a:r>
                      <a:endParaRPr lang="en-US" sz="1800" dirty="0"/>
                    </a:p>
                  </a:txBody>
                  <a:tcPr marT="45707" marB="45707">
                    <a:solidFill>
                      <a:schemeClr val="accent1">
                        <a:lumMod val="75000"/>
                      </a:schemeClr>
                    </a:solidFill>
                  </a:tcPr>
                </a:tc>
                <a:tc>
                  <a:txBody>
                    <a:bodyPr/>
                    <a:lstStyle/>
                    <a:p>
                      <a:r>
                        <a:rPr lang="en-US" sz="1800" dirty="0" smtClean="0"/>
                        <a:t>Jones</a:t>
                      </a:r>
                      <a:endParaRPr lang="en-US" sz="1800" dirty="0"/>
                    </a:p>
                  </a:txBody>
                  <a:tcPr marT="45707" marB="45707">
                    <a:solidFill>
                      <a:schemeClr val="accent1">
                        <a:lumMod val="75000"/>
                      </a:schemeClr>
                    </a:solidFill>
                  </a:tcPr>
                </a:tc>
                <a:tc>
                  <a:txBody>
                    <a:bodyPr/>
                    <a:lstStyle/>
                    <a:p>
                      <a:r>
                        <a:rPr lang="en-US" sz="1800" dirty="0" smtClean="0"/>
                        <a:t>Manager</a:t>
                      </a:r>
                      <a:endParaRPr lang="en-US" sz="1800" dirty="0"/>
                    </a:p>
                  </a:txBody>
                  <a:tcPr marT="45707" marB="45707">
                    <a:solidFill>
                      <a:schemeClr val="accent1">
                        <a:lumMod val="75000"/>
                      </a:schemeClr>
                    </a:solidFill>
                  </a:tcPr>
                </a:tc>
                <a:tc>
                  <a:txBody>
                    <a:bodyPr/>
                    <a:lstStyle/>
                    <a:p>
                      <a:endParaRPr lang="en-US" sz="1800" dirty="0"/>
                    </a:p>
                  </a:txBody>
                  <a:tcPr marT="45707" marB="45707">
                    <a:solidFill>
                      <a:schemeClr val="accent1">
                        <a:lumMod val="75000"/>
                      </a:schemeClr>
                    </a:solidFill>
                  </a:tcPr>
                </a:tc>
                <a:tc>
                  <a:txBody>
                    <a:bodyPr/>
                    <a:lstStyle/>
                    <a:p>
                      <a:r>
                        <a:rPr lang="en-US" sz="1800" dirty="0" smtClean="0"/>
                        <a:t>20</a:t>
                      </a:r>
                      <a:endParaRPr lang="en-US" sz="1800" dirty="0"/>
                    </a:p>
                  </a:txBody>
                  <a:tcPr marT="45707" marB="45707">
                    <a:solidFill>
                      <a:schemeClr val="accent1">
                        <a:lumMod val="75000"/>
                      </a:schemeClr>
                    </a:solidFill>
                  </a:tcPr>
                </a:tc>
              </a:tr>
              <a:tr h="370734">
                <a:tc>
                  <a:txBody>
                    <a:bodyPr/>
                    <a:lstStyle/>
                    <a:p>
                      <a:endParaRPr lang="en-US" sz="1800" dirty="0"/>
                    </a:p>
                  </a:txBody>
                  <a:tcPr marT="45707" marB="45707">
                    <a:solidFill>
                      <a:schemeClr val="accent1">
                        <a:lumMod val="75000"/>
                      </a:schemeClr>
                    </a:solidFill>
                  </a:tcPr>
                </a:tc>
                <a:tc>
                  <a:txBody>
                    <a:bodyPr/>
                    <a:lstStyle/>
                    <a:p>
                      <a:endParaRPr lang="en-US" sz="1800" dirty="0"/>
                    </a:p>
                  </a:txBody>
                  <a:tcPr marT="45707" marB="45707">
                    <a:solidFill>
                      <a:schemeClr val="accent1">
                        <a:lumMod val="75000"/>
                      </a:schemeClr>
                    </a:solidFill>
                  </a:tcPr>
                </a:tc>
                <a:tc>
                  <a:txBody>
                    <a:bodyPr/>
                    <a:lstStyle/>
                    <a:p>
                      <a:endParaRPr lang="en-US" sz="1800"/>
                    </a:p>
                  </a:txBody>
                  <a:tcPr marT="45707" marB="45707">
                    <a:solidFill>
                      <a:schemeClr val="accent1">
                        <a:lumMod val="75000"/>
                      </a:schemeClr>
                    </a:solidFill>
                  </a:tcPr>
                </a:tc>
                <a:tc>
                  <a:txBody>
                    <a:bodyPr/>
                    <a:lstStyle/>
                    <a:p>
                      <a:endParaRPr lang="en-US" sz="1800" dirty="0"/>
                    </a:p>
                  </a:txBody>
                  <a:tcPr marT="45707" marB="45707">
                    <a:solidFill>
                      <a:schemeClr val="accent1">
                        <a:lumMod val="75000"/>
                      </a:schemeClr>
                    </a:solidFill>
                  </a:tcPr>
                </a:tc>
                <a:tc>
                  <a:txBody>
                    <a:bodyPr/>
                    <a:lstStyle/>
                    <a:p>
                      <a:endParaRPr lang="en-US" sz="1800" dirty="0"/>
                    </a:p>
                  </a:txBody>
                  <a:tcPr marT="45707" marB="45707">
                    <a:solidFill>
                      <a:schemeClr val="accent1">
                        <a:lumMod val="75000"/>
                      </a:schemeClr>
                    </a:solidFill>
                  </a:tcPr>
                </a:tc>
              </a:tr>
            </a:tbl>
          </a:graphicData>
        </a:graphic>
      </p:graphicFrame>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55576" y="0"/>
            <a:ext cx="8388424" cy="838200"/>
          </a:xfrm>
          <a:solidFill>
            <a:schemeClr val="bg1"/>
          </a:solidFill>
        </p:spPr>
        <p:txBody>
          <a:bodyPr lIns="92075" tIns="46038" rIns="92075" bIns="46038" anchor="t"/>
          <a:lstStyle/>
          <a:p>
            <a:pPr eaLnBrk="1" hangingPunct="1"/>
            <a:r>
              <a:rPr lang="en-US" altLang="en-US" dirty="0" smtClean="0"/>
              <a:t>The NOT NULL constraint</a:t>
            </a:r>
          </a:p>
        </p:txBody>
      </p:sp>
      <p:sp>
        <p:nvSpPr>
          <p:cNvPr id="58371" name="Rectangle 3"/>
          <p:cNvSpPr>
            <a:spLocks noChangeArrowheads="1"/>
          </p:cNvSpPr>
          <p:nvPr/>
        </p:nvSpPr>
        <p:spPr bwMode="auto">
          <a:xfrm>
            <a:off x="228600" y="914400"/>
            <a:ext cx="8610600" cy="8382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200" dirty="0" smtClean="0">
                <a:solidFill>
                  <a:srgbClr val="000000"/>
                </a:solidFill>
              </a:rPr>
              <a:t>     Ensures values to be entered compulsorily</a:t>
            </a:r>
            <a:endParaRPr lang="en-US" altLang="en-US" dirty="0" smtClean="0">
              <a:solidFill>
                <a:srgbClr val="000000"/>
              </a:solidFill>
            </a:endParaRPr>
          </a:p>
        </p:txBody>
      </p:sp>
      <p:sp>
        <p:nvSpPr>
          <p:cNvPr id="58372" name="Rectangle 4"/>
          <p:cNvSpPr>
            <a:spLocks noChangeArrowheads="1"/>
          </p:cNvSpPr>
          <p:nvPr/>
        </p:nvSpPr>
        <p:spPr bwMode="auto">
          <a:xfrm>
            <a:off x="457200" y="1676400"/>
            <a:ext cx="62484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dirty="0" smtClean="0">
                <a:solidFill>
                  <a:srgbClr val="0000CC"/>
                </a:solidFill>
              </a:rPr>
              <a:t>     create table </a:t>
            </a:r>
            <a:r>
              <a:rPr lang="en-US" altLang="en-US" dirty="0" err="1" smtClean="0">
                <a:solidFill>
                  <a:srgbClr val="0000CC"/>
                </a:solidFill>
              </a:rPr>
              <a:t>not_tab</a:t>
            </a:r>
            <a:r>
              <a:rPr lang="en-US" altLang="en-US" dirty="0" smtClean="0">
                <a:solidFill>
                  <a:srgbClr val="000000"/>
                </a:solidFill>
              </a:rPr>
              <a:t>(i1 </a:t>
            </a:r>
            <a:r>
              <a:rPr lang="en-US" altLang="en-US" dirty="0" err="1" smtClean="0">
                <a:solidFill>
                  <a:srgbClr val="000000"/>
                </a:solidFill>
              </a:rPr>
              <a:t>int</a:t>
            </a:r>
            <a:r>
              <a:rPr lang="en-US" altLang="en-US" dirty="0" smtClean="0">
                <a:solidFill>
                  <a:srgbClr val="000000"/>
                </a:solidFill>
              </a:rPr>
              <a:t> </a:t>
            </a:r>
            <a:r>
              <a:rPr lang="en-US" altLang="en-US" dirty="0" smtClean="0">
                <a:solidFill>
                  <a:srgbClr val="FF0000"/>
                </a:solidFill>
              </a:rPr>
              <a:t>not null</a:t>
            </a:r>
            <a:r>
              <a:rPr lang="en-US" altLang="en-US" dirty="0" smtClean="0">
                <a:solidFill>
                  <a:srgbClr val="000000"/>
                </a:solidFill>
              </a:rPr>
              <a:t>,</a:t>
            </a:r>
          </a:p>
          <a:p>
            <a:pPr eaLnBrk="1" fontAlgn="base" hangingPunct="1">
              <a:spcBef>
                <a:spcPct val="0"/>
              </a:spcBef>
              <a:spcAft>
                <a:spcPct val="0"/>
              </a:spcAft>
            </a:pPr>
            <a:r>
              <a:rPr lang="en-US" altLang="en-US" dirty="0" smtClean="0">
                <a:solidFill>
                  <a:srgbClr val="000000"/>
                </a:solidFill>
              </a:rPr>
              <a:t>                                 i2 timestamp);</a:t>
            </a:r>
          </a:p>
          <a:p>
            <a:pPr eaLnBrk="1" fontAlgn="base" hangingPunct="1">
              <a:spcBef>
                <a:spcPct val="0"/>
              </a:spcBef>
              <a:spcAft>
                <a:spcPct val="0"/>
              </a:spcAft>
            </a:pPr>
            <a:r>
              <a:rPr lang="en-US" altLang="en-US" dirty="0" smtClean="0">
                <a:solidFill>
                  <a:srgbClr val="000000"/>
                </a:solidFill>
              </a:rPr>
              <a:t>     Table created.</a:t>
            </a:r>
          </a:p>
        </p:txBody>
      </p:sp>
      <p:sp>
        <p:nvSpPr>
          <p:cNvPr id="58373" name="Rectangle 5"/>
          <p:cNvSpPr>
            <a:spLocks noChangeArrowheads="1"/>
          </p:cNvSpPr>
          <p:nvPr/>
        </p:nvSpPr>
        <p:spPr bwMode="auto">
          <a:xfrm>
            <a:off x="1524000" y="2743200"/>
            <a:ext cx="7162800" cy="3694113"/>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IN" altLang="en-US" dirty="0" smtClean="0">
                <a:solidFill>
                  <a:srgbClr val="000000"/>
                </a:solidFill>
              </a:rPr>
              <a:t>SQL&gt; insert into</a:t>
            </a:r>
          </a:p>
          <a:p>
            <a:pPr eaLnBrk="1" fontAlgn="base" hangingPunct="1">
              <a:spcBef>
                <a:spcPct val="0"/>
              </a:spcBef>
              <a:spcAft>
                <a:spcPct val="0"/>
              </a:spcAft>
            </a:pPr>
            <a:r>
              <a:rPr lang="en-IN" altLang="en-US" dirty="0" smtClean="0">
                <a:solidFill>
                  <a:srgbClr val="000000"/>
                </a:solidFill>
              </a:rPr>
              <a:t>          </a:t>
            </a:r>
            <a:r>
              <a:rPr lang="en-IN" altLang="en-US" dirty="0" err="1" smtClean="0">
                <a:solidFill>
                  <a:srgbClr val="000000"/>
                </a:solidFill>
              </a:rPr>
              <a:t>not_tab</a:t>
            </a:r>
            <a:r>
              <a:rPr lang="en-IN" altLang="en-US" dirty="0" smtClean="0">
                <a:solidFill>
                  <a:srgbClr val="000000"/>
                </a:solidFill>
              </a:rPr>
              <a:t> values(1,systimestamp);</a:t>
            </a:r>
          </a:p>
          <a:p>
            <a:pPr eaLnBrk="1" fontAlgn="base" hangingPunct="1">
              <a:spcBef>
                <a:spcPct val="0"/>
              </a:spcBef>
              <a:spcAft>
                <a:spcPct val="0"/>
              </a:spcAft>
            </a:pPr>
            <a:r>
              <a:rPr lang="en-IN" altLang="en-US" dirty="0" smtClean="0">
                <a:solidFill>
                  <a:srgbClr val="000000"/>
                </a:solidFill>
              </a:rPr>
              <a:t>1 row created.</a:t>
            </a:r>
          </a:p>
          <a:p>
            <a:pPr eaLnBrk="1" fontAlgn="base" hangingPunct="1">
              <a:spcBef>
                <a:spcPct val="0"/>
              </a:spcBef>
              <a:spcAft>
                <a:spcPct val="0"/>
              </a:spcAft>
            </a:pPr>
            <a:r>
              <a:rPr lang="en-IN" altLang="en-US" dirty="0" smtClean="0">
                <a:solidFill>
                  <a:srgbClr val="000000"/>
                </a:solidFill>
              </a:rPr>
              <a:t>SQL&gt; select *    from </a:t>
            </a:r>
            <a:r>
              <a:rPr lang="en-IN" altLang="en-US" dirty="0" err="1" smtClean="0">
                <a:solidFill>
                  <a:srgbClr val="000000"/>
                </a:solidFill>
              </a:rPr>
              <a:t>not_tab</a:t>
            </a:r>
            <a:r>
              <a:rPr lang="en-IN" altLang="en-US" dirty="0" smtClean="0">
                <a:solidFill>
                  <a:srgbClr val="000000"/>
                </a:solidFill>
              </a:rPr>
              <a:t>;</a:t>
            </a:r>
          </a:p>
          <a:p>
            <a:pPr eaLnBrk="1" fontAlgn="base" hangingPunct="1">
              <a:spcBef>
                <a:spcPct val="0"/>
              </a:spcBef>
              <a:spcAft>
                <a:spcPct val="0"/>
              </a:spcAft>
            </a:pPr>
            <a:r>
              <a:rPr lang="en-IN" altLang="en-US" dirty="0" smtClean="0">
                <a:solidFill>
                  <a:srgbClr val="000000"/>
                </a:solidFill>
              </a:rPr>
              <a:t>        I1                 I2</a:t>
            </a:r>
          </a:p>
          <a:p>
            <a:pPr eaLnBrk="1" fontAlgn="base" hangingPunct="1">
              <a:spcBef>
                <a:spcPct val="0"/>
              </a:spcBef>
              <a:spcAft>
                <a:spcPct val="0"/>
              </a:spcAft>
            </a:pPr>
            <a:r>
              <a:rPr lang="en-IN" altLang="en-US" dirty="0" smtClean="0">
                <a:solidFill>
                  <a:srgbClr val="000000"/>
                </a:solidFill>
              </a:rPr>
              <a:t>---------- -------------------------------------</a:t>
            </a:r>
          </a:p>
          <a:p>
            <a:pPr eaLnBrk="1" fontAlgn="base" hangingPunct="1">
              <a:spcBef>
                <a:spcPct val="0"/>
              </a:spcBef>
              <a:spcAft>
                <a:spcPct val="0"/>
              </a:spcAft>
            </a:pPr>
            <a:r>
              <a:rPr lang="en-IN" altLang="en-US" dirty="0" smtClean="0">
                <a:solidFill>
                  <a:srgbClr val="000000"/>
                </a:solidFill>
              </a:rPr>
              <a:t>         1 14-JUL-12 08.06.16.870000 AM</a:t>
            </a: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0000"/>
                </a:solidFill>
              </a:rPr>
              <a:t>SQL&gt; insert into </a:t>
            </a:r>
          </a:p>
          <a:p>
            <a:pPr eaLnBrk="1" fontAlgn="base" hangingPunct="1">
              <a:spcBef>
                <a:spcPct val="0"/>
              </a:spcBef>
              <a:spcAft>
                <a:spcPct val="0"/>
              </a:spcAft>
            </a:pPr>
            <a:r>
              <a:rPr lang="en-US" altLang="en-US" dirty="0" smtClean="0">
                <a:solidFill>
                  <a:srgbClr val="000000"/>
                </a:solidFill>
              </a:rPr>
              <a:t>          </a:t>
            </a:r>
            <a:r>
              <a:rPr lang="en-US" altLang="en-US" dirty="0" err="1" smtClean="0">
                <a:solidFill>
                  <a:srgbClr val="000000"/>
                </a:solidFill>
              </a:rPr>
              <a:t>not_tab</a:t>
            </a:r>
            <a:r>
              <a:rPr lang="en-US" altLang="en-US" dirty="0" smtClean="0">
                <a:solidFill>
                  <a:srgbClr val="000000"/>
                </a:solidFill>
              </a:rPr>
              <a:t>(i2)  values(</a:t>
            </a:r>
            <a:r>
              <a:rPr lang="en-US" altLang="en-US" dirty="0" err="1" smtClean="0">
                <a:solidFill>
                  <a:srgbClr val="000000"/>
                </a:solidFill>
              </a:rPr>
              <a:t>systimestamp</a:t>
            </a:r>
            <a:r>
              <a:rPr lang="en-US" altLang="en-US" dirty="0" smtClean="0">
                <a:solidFill>
                  <a:srgbClr val="000000"/>
                </a:solidFill>
              </a:rPr>
              <a:t>);</a:t>
            </a:r>
          </a:p>
          <a:p>
            <a:pPr eaLnBrk="1" fontAlgn="base" hangingPunct="1">
              <a:spcBef>
                <a:spcPct val="0"/>
              </a:spcBef>
              <a:spcAft>
                <a:spcPct val="0"/>
              </a:spcAft>
            </a:pPr>
            <a:r>
              <a:rPr lang="en-IN" altLang="en-US" dirty="0" smtClean="0">
                <a:solidFill>
                  <a:srgbClr val="000000"/>
                </a:solidFill>
              </a:rPr>
              <a:t>SQL&gt; /</a:t>
            </a:r>
          </a:p>
          <a:p>
            <a:pPr eaLnBrk="1" fontAlgn="base" hangingPunct="1">
              <a:spcBef>
                <a:spcPct val="0"/>
              </a:spcBef>
              <a:spcAft>
                <a:spcPct val="0"/>
              </a:spcAft>
            </a:pPr>
            <a:r>
              <a:rPr lang="en-IN" altLang="en-US" dirty="0" smtClean="0">
                <a:solidFill>
                  <a:srgbClr val="000000"/>
                </a:solidFill>
              </a:rPr>
              <a:t>insert into</a:t>
            </a:r>
          </a:p>
          <a:p>
            <a:pPr eaLnBrk="1" fontAlgn="base" hangingPunct="1">
              <a:spcBef>
                <a:spcPct val="0"/>
              </a:spcBef>
              <a:spcAft>
                <a:spcPct val="0"/>
              </a:spcAft>
            </a:pPr>
            <a:r>
              <a:rPr lang="en-IN" altLang="en-US" dirty="0" smtClean="0">
                <a:solidFill>
                  <a:srgbClr val="000000"/>
                </a:solidFill>
              </a:rPr>
              <a:t>*</a:t>
            </a:r>
            <a:r>
              <a:rPr lang="en-IN" altLang="en-US" b="1" i="1" dirty="0" smtClean="0">
                <a:solidFill>
                  <a:srgbClr val="FF0000"/>
                </a:solidFill>
              </a:rPr>
              <a:t>ERROR at line 1:</a:t>
            </a:r>
          </a:p>
          <a:p>
            <a:pPr eaLnBrk="1" fontAlgn="base" hangingPunct="1">
              <a:spcBef>
                <a:spcPct val="0"/>
              </a:spcBef>
              <a:spcAft>
                <a:spcPct val="0"/>
              </a:spcAft>
            </a:pPr>
            <a:r>
              <a:rPr lang="en-IN" altLang="en-US" b="1" i="1" dirty="0" smtClean="0">
                <a:solidFill>
                  <a:srgbClr val="FF0000"/>
                </a:solidFill>
              </a:rPr>
              <a:t>ORA-01400: cannot insert NULL into (“scott"."NOT_TAB"."I1“)</a:t>
            </a:r>
            <a:endParaRPr lang="en-US" altLang="en-US" b="1" i="1" dirty="0" smtClean="0">
              <a:solidFill>
                <a:srgbClr val="FF0000"/>
              </a:solidFill>
            </a:endParaRPr>
          </a:p>
        </p:txBody>
      </p:sp>
      <p:sp>
        <p:nvSpPr>
          <p:cNvPr id="9" name="Oval 8"/>
          <p:cNvSpPr/>
          <p:nvPr/>
        </p:nvSpPr>
        <p:spPr>
          <a:xfrm>
            <a:off x="6400800" y="4038600"/>
            <a:ext cx="2209800" cy="1295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srgbClr val="FF0000"/>
                </a:solidFill>
              </a:rPr>
              <a:t>Not null  violation</a:t>
            </a:r>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7584" y="0"/>
            <a:ext cx="8316416" cy="838200"/>
          </a:xfrm>
          <a:solidFill>
            <a:schemeClr val="bg1"/>
          </a:solidFill>
        </p:spPr>
        <p:txBody>
          <a:bodyPr lIns="92075" tIns="46038" rIns="92075" bIns="46038" anchor="t"/>
          <a:lstStyle/>
          <a:p>
            <a:pPr eaLnBrk="1" hangingPunct="1"/>
            <a:r>
              <a:rPr lang="en-US" altLang="en-US" dirty="0" smtClean="0"/>
              <a:t>The Unique key constraint</a:t>
            </a:r>
          </a:p>
        </p:txBody>
      </p:sp>
      <p:sp>
        <p:nvSpPr>
          <p:cNvPr id="59395" name="Rectangle 3"/>
          <p:cNvSpPr>
            <a:spLocks noChangeArrowheads="1"/>
          </p:cNvSpPr>
          <p:nvPr/>
        </p:nvSpPr>
        <p:spPr bwMode="auto">
          <a:xfrm>
            <a:off x="713928" y="1295400"/>
            <a:ext cx="8610600" cy="8382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200" dirty="0" smtClean="0">
                <a:solidFill>
                  <a:srgbClr val="FF0000"/>
                </a:solidFill>
              </a:rPr>
              <a:t>Allows Null</a:t>
            </a:r>
          </a:p>
          <a:p>
            <a:pPr eaLnBrk="1" fontAlgn="base" hangingPunct="1">
              <a:spcBef>
                <a:spcPct val="0"/>
              </a:spcBef>
              <a:spcAft>
                <a:spcPct val="0"/>
              </a:spcAft>
            </a:pPr>
            <a:r>
              <a:rPr lang="en-US" altLang="en-US" sz="3200" dirty="0" smtClean="0">
                <a:solidFill>
                  <a:srgbClr val="000000"/>
                </a:solidFill>
              </a:rPr>
              <a:t>Ensures entered values to be unique</a:t>
            </a:r>
            <a:endParaRPr lang="en-US" altLang="en-US" dirty="0" smtClean="0">
              <a:solidFill>
                <a:srgbClr val="000000"/>
              </a:solidFill>
            </a:endParaRPr>
          </a:p>
        </p:txBody>
      </p:sp>
      <p:sp>
        <p:nvSpPr>
          <p:cNvPr id="35844" name="Rectangle 4"/>
          <p:cNvSpPr>
            <a:spLocks noChangeArrowheads="1"/>
          </p:cNvSpPr>
          <p:nvPr/>
        </p:nvSpPr>
        <p:spPr bwMode="auto">
          <a:xfrm>
            <a:off x="713928" y="2667000"/>
            <a:ext cx="7924800" cy="3352800"/>
          </a:xfrm>
          <a:prstGeom prst="rect">
            <a:avLst/>
          </a:prstGeom>
          <a:no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pPr fontAlgn="base">
              <a:spcBef>
                <a:spcPct val="0"/>
              </a:spcBef>
              <a:spcAft>
                <a:spcPct val="0"/>
              </a:spcAft>
              <a:defRPr/>
            </a:pPr>
            <a:r>
              <a:rPr lang="en-US" sz="2800" dirty="0">
                <a:solidFill>
                  <a:srgbClr val="333399">
                    <a:lumMod val="75000"/>
                  </a:srgbClr>
                </a:solidFill>
                <a:cs typeface="Arial" panose="020B0604020202020204" pitchFamily="34" charset="0"/>
              </a:rPr>
              <a:t>CREATE TABLE dept (</a:t>
            </a:r>
          </a:p>
          <a:p>
            <a:pPr fontAlgn="base">
              <a:spcBef>
                <a:spcPct val="0"/>
              </a:spcBef>
              <a:spcAft>
                <a:spcPct val="0"/>
              </a:spcAft>
              <a:defRPr/>
            </a:pPr>
            <a:r>
              <a:rPr lang="en-US" sz="2800" dirty="0" err="1">
                <a:solidFill>
                  <a:srgbClr val="333399">
                    <a:lumMod val="75000"/>
                  </a:srgbClr>
                </a:solidFill>
                <a:cs typeface="Arial" panose="020B0604020202020204" pitchFamily="34" charset="0"/>
              </a:rPr>
              <a:t>deptno</a:t>
            </a:r>
            <a:r>
              <a:rPr lang="en-US" sz="2800" dirty="0">
                <a:solidFill>
                  <a:srgbClr val="333399">
                    <a:lumMod val="75000"/>
                  </a:srgbClr>
                </a:solidFill>
                <a:cs typeface="Arial" panose="020B0604020202020204" pitchFamily="34" charset="0"/>
              </a:rPr>
              <a:t> number(2),</a:t>
            </a:r>
          </a:p>
          <a:p>
            <a:pPr fontAlgn="base">
              <a:spcBef>
                <a:spcPct val="0"/>
              </a:spcBef>
              <a:spcAft>
                <a:spcPct val="0"/>
              </a:spcAft>
              <a:defRPr/>
            </a:pPr>
            <a:r>
              <a:rPr lang="en-US" sz="2800" dirty="0" err="1">
                <a:solidFill>
                  <a:srgbClr val="333399">
                    <a:lumMod val="75000"/>
                  </a:srgbClr>
                </a:solidFill>
                <a:cs typeface="Arial" panose="020B0604020202020204" pitchFamily="34" charset="0"/>
              </a:rPr>
              <a:t>dname</a:t>
            </a:r>
            <a:r>
              <a:rPr lang="en-US" sz="2800" dirty="0">
                <a:solidFill>
                  <a:srgbClr val="333399">
                    <a:lumMod val="75000"/>
                  </a:srgbClr>
                </a:solidFill>
                <a:cs typeface="Arial" panose="020B0604020202020204" pitchFamily="34" charset="0"/>
              </a:rPr>
              <a:t> varchar2(12),</a:t>
            </a:r>
          </a:p>
          <a:p>
            <a:pPr fontAlgn="base">
              <a:spcBef>
                <a:spcPct val="0"/>
              </a:spcBef>
              <a:spcAft>
                <a:spcPct val="0"/>
              </a:spcAft>
              <a:defRPr/>
            </a:pPr>
            <a:r>
              <a:rPr lang="en-US" sz="2800" dirty="0">
                <a:solidFill>
                  <a:srgbClr val="333399">
                    <a:lumMod val="75000"/>
                  </a:srgbClr>
                </a:solidFill>
                <a:cs typeface="Arial" panose="020B0604020202020204" pitchFamily="34" charset="0"/>
              </a:rPr>
              <a:t>loc varchar2(13),</a:t>
            </a:r>
          </a:p>
          <a:p>
            <a:pPr fontAlgn="base">
              <a:spcBef>
                <a:spcPct val="0"/>
              </a:spcBef>
              <a:spcAft>
                <a:spcPct val="0"/>
              </a:spcAft>
              <a:defRPr/>
            </a:pPr>
            <a:r>
              <a:rPr lang="en-US" sz="2800" i="1" dirty="0">
                <a:solidFill>
                  <a:srgbClr val="333399">
                    <a:lumMod val="75000"/>
                  </a:srgbClr>
                </a:solidFill>
                <a:cs typeface="Arial" panose="020B0604020202020204" pitchFamily="34" charset="0"/>
              </a:rPr>
              <a:t>Constraint </a:t>
            </a:r>
            <a:r>
              <a:rPr lang="en-US" sz="2800" i="1" dirty="0" err="1">
                <a:solidFill>
                  <a:srgbClr val="333399">
                    <a:lumMod val="75000"/>
                  </a:srgbClr>
                </a:solidFill>
                <a:cs typeface="Arial" panose="020B0604020202020204" pitchFamily="34" charset="0"/>
              </a:rPr>
              <a:t>dept_dname_uk</a:t>
            </a:r>
            <a:r>
              <a:rPr lang="en-US" sz="2800" i="1" dirty="0">
                <a:solidFill>
                  <a:srgbClr val="333399">
                    <a:lumMod val="75000"/>
                  </a:srgbClr>
                </a:solidFill>
                <a:cs typeface="Arial" panose="020B0604020202020204" pitchFamily="34" charset="0"/>
              </a:rPr>
              <a:t> UNIQUE(</a:t>
            </a:r>
            <a:r>
              <a:rPr lang="en-US" sz="2800" i="1" dirty="0" err="1">
                <a:solidFill>
                  <a:srgbClr val="333399">
                    <a:lumMod val="75000"/>
                  </a:srgbClr>
                </a:solidFill>
                <a:cs typeface="Arial" panose="020B0604020202020204" pitchFamily="34" charset="0"/>
              </a:rPr>
              <a:t>dname</a:t>
            </a:r>
            <a:r>
              <a:rPr lang="en-US" sz="2800" i="1" dirty="0">
                <a:solidFill>
                  <a:srgbClr val="333399">
                    <a:lumMod val="75000"/>
                  </a:srgbClr>
                </a:solidFill>
                <a:cs typeface="Arial" panose="020B0604020202020204" pitchFamily="34" charset="0"/>
              </a:rPr>
              <a:t>));</a:t>
            </a:r>
          </a:p>
        </p:txBody>
      </p:sp>
    </p:spTree>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3568" y="0"/>
            <a:ext cx="8460432" cy="838200"/>
          </a:xfrm>
          <a:solidFill>
            <a:schemeClr val="bg1"/>
          </a:solidFill>
        </p:spPr>
        <p:txBody>
          <a:bodyPr lIns="92075" tIns="46038" rIns="92075" bIns="46038" anchor="t"/>
          <a:lstStyle/>
          <a:p>
            <a:pPr eaLnBrk="1" hangingPunct="1"/>
            <a:r>
              <a:rPr lang="en-US" altLang="en-US" dirty="0" smtClean="0"/>
              <a:t>The Unique key constraint</a:t>
            </a:r>
          </a:p>
        </p:txBody>
      </p:sp>
      <p:sp>
        <p:nvSpPr>
          <p:cNvPr id="60419" name="Rectangle 3"/>
          <p:cNvSpPr>
            <a:spLocks noChangeArrowheads="1"/>
          </p:cNvSpPr>
          <p:nvPr/>
        </p:nvSpPr>
        <p:spPr bwMode="auto">
          <a:xfrm>
            <a:off x="228600" y="1295400"/>
            <a:ext cx="8610600" cy="8382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200" dirty="0" smtClean="0">
                <a:solidFill>
                  <a:srgbClr val="000000"/>
                </a:solidFill>
              </a:rPr>
              <a:t>           Ensures entered values to be unique</a:t>
            </a:r>
            <a:endParaRPr lang="en-US" altLang="en-US" dirty="0" smtClean="0">
              <a:solidFill>
                <a:srgbClr val="000000"/>
              </a:solidFill>
            </a:endParaRPr>
          </a:p>
        </p:txBody>
      </p:sp>
      <p:sp>
        <p:nvSpPr>
          <p:cNvPr id="60420" name="Rectangle 4"/>
          <p:cNvSpPr>
            <a:spLocks noChangeArrowheads="1"/>
          </p:cNvSpPr>
          <p:nvPr/>
        </p:nvSpPr>
        <p:spPr bwMode="auto">
          <a:xfrm>
            <a:off x="457200" y="2057400"/>
            <a:ext cx="62484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dirty="0" smtClean="0">
                <a:solidFill>
                  <a:srgbClr val="0000CC"/>
                </a:solidFill>
              </a:rPr>
              <a:t>    create table </a:t>
            </a:r>
            <a:r>
              <a:rPr lang="en-US" altLang="en-US" dirty="0" err="1" smtClean="0">
                <a:solidFill>
                  <a:srgbClr val="0000CC"/>
                </a:solidFill>
              </a:rPr>
              <a:t>uni_tab</a:t>
            </a:r>
            <a:r>
              <a:rPr lang="en-US" altLang="en-US" dirty="0" smtClean="0">
                <a:solidFill>
                  <a:srgbClr val="000000"/>
                </a:solidFill>
              </a:rPr>
              <a:t>(c1 </a:t>
            </a:r>
            <a:r>
              <a:rPr lang="en-US" altLang="en-US" dirty="0" err="1" smtClean="0">
                <a:solidFill>
                  <a:srgbClr val="000000"/>
                </a:solidFill>
              </a:rPr>
              <a:t>int</a:t>
            </a:r>
            <a:r>
              <a:rPr lang="en-US" altLang="en-US" dirty="0" smtClean="0">
                <a:solidFill>
                  <a:srgbClr val="000000"/>
                </a:solidFill>
              </a:rPr>
              <a:t> </a:t>
            </a:r>
            <a:r>
              <a:rPr lang="en-US" altLang="en-US" dirty="0" smtClean="0">
                <a:solidFill>
                  <a:srgbClr val="FF0000"/>
                </a:solidFill>
              </a:rPr>
              <a:t>unique</a:t>
            </a:r>
            <a:r>
              <a:rPr lang="en-US" altLang="en-US" dirty="0" smtClean="0">
                <a:solidFill>
                  <a:srgbClr val="000000"/>
                </a:solidFill>
              </a:rPr>
              <a:t>,</a:t>
            </a:r>
          </a:p>
          <a:p>
            <a:pPr eaLnBrk="1" fontAlgn="base" hangingPunct="1">
              <a:spcBef>
                <a:spcPct val="0"/>
              </a:spcBef>
              <a:spcAft>
                <a:spcPct val="0"/>
              </a:spcAft>
            </a:pPr>
            <a:r>
              <a:rPr lang="en-US" altLang="en-US" dirty="0" smtClean="0">
                <a:solidFill>
                  <a:srgbClr val="000000"/>
                </a:solidFill>
              </a:rPr>
              <a:t>                                 c2 varchar2(20));</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0000"/>
                </a:solidFill>
              </a:rPr>
              <a:t>Table created.</a:t>
            </a:r>
          </a:p>
        </p:txBody>
      </p:sp>
      <p:sp>
        <p:nvSpPr>
          <p:cNvPr id="60421" name="Rectangle 5"/>
          <p:cNvSpPr>
            <a:spLocks noChangeArrowheads="1"/>
          </p:cNvSpPr>
          <p:nvPr/>
        </p:nvSpPr>
        <p:spPr bwMode="auto">
          <a:xfrm>
            <a:off x="827584" y="3257550"/>
            <a:ext cx="7162800" cy="34163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dirty="0" smtClean="0">
                <a:solidFill>
                  <a:srgbClr val="000000"/>
                </a:solidFill>
              </a:rPr>
              <a:t>SQL&gt; insert into </a:t>
            </a:r>
          </a:p>
          <a:p>
            <a:pPr eaLnBrk="1" fontAlgn="base" hangingPunct="1">
              <a:spcBef>
                <a:spcPct val="0"/>
              </a:spcBef>
              <a:spcAft>
                <a:spcPct val="0"/>
              </a:spcAft>
            </a:pPr>
            <a:r>
              <a:rPr lang="en-US" altLang="en-US" dirty="0" smtClean="0">
                <a:solidFill>
                  <a:srgbClr val="000000"/>
                </a:solidFill>
              </a:rPr>
              <a:t>          </a:t>
            </a:r>
            <a:r>
              <a:rPr lang="en-US" altLang="en-US" dirty="0" err="1" smtClean="0">
                <a:solidFill>
                  <a:srgbClr val="000000"/>
                </a:solidFill>
              </a:rPr>
              <a:t>uni_tab</a:t>
            </a:r>
            <a:r>
              <a:rPr lang="en-US" altLang="en-US" dirty="0" smtClean="0">
                <a:solidFill>
                  <a:srgbClr val="000000"/>
                </a:solidFill>
              </a:rPr>
              <a:t> values(100,'hp');</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0000"/>
                </a:solidFill>
              </a:rPr>
              <a:t>1 row created.</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0000"/>
                </a:solidFill>
              </a:rPr>
              <a:t>SQL &gt;insert into</a:t>
            </a:r>
          </a:p>
          <a:p>
            <a:pPr eaLnBrk="1" fontAlgn="base" hangingPunct="1">
              <a:spcBef>
                <a:spcPct val="0"/>
              </a:spcBef>
              <a:spcAft>
                <a:spcPct val="0"/>
              </a:spcAft>
            </a:pPr>
            <a:r>
              <a:rPr lang="en-US" altLang="en-US" dirty="0" smtClean="0">
                <a:solidFill>
                  <a:srgbClr val="000000"/>
                </a:solidFill>
              </a:rPr>
              <a:t>          </a:t>
            </a:r>
            <a:r>
              <a:rPr lang="en-US" altLang="en-US" dirty="0" err="1" smtClean="0">
                <a:solidFill>
                  <a:srgbClr val="000000"/>
                </a:solidFill>
              </a:rPr>
              <a:t>uni_tab</a:t>
            </a:r>
            <a:r>
              <a:rPr lang="en-US" altLang="en-US" dirty="0" smtClean="0">
                <a:solidFill>
                  <a:srgbClr val="000000"/>
                </a:solidFill>
              </a:rPr>
              <a:t> values(100,'wipro')</a:t>
            </a:r>
          </a:p>
          <a:p>
            <a:pPr eaLnBrk="1" fontAlgn="base" hangingPunct="1">
              <a:spcBef>
                <a:spcPct val="0"/>
              </a:spcBef>
              <a:spcAft>
                <a:spcPct val="0"/>
              </a:spcAft>
            </a:pPr>
            <a:r>
              <a:rPr lang="en-US" altLang="en-US" dirty="0" smtClean="0">
                <a:solidFill>
                  <a:srgbClr val="000000"/>
                </a:solidFill>
              </a:rPr>
              <a:t>SQL&gt; /</a:t>
            </a:r>
          </a:p>
          <a:p>
            <a:pPr eaLnBrk="1" fontAlgn="base" hangingPunct="1">
              <a:spcBef>
                <a:spcPct val="0"/>
              </a:spcBef>
              <a:spcAft>
                <a:spcPct val="0"/>
              </a:spcAft>
            </a:pPr>
            <a:r>
              <a:rPr lang="en-US" altLang="en-US" dirty="0" smtClean="0">
                <a:solidFill>
                  <a:srgbClr val="000000"/>
                </a:solidFill>
              </a:rPr>
              <a:t>insert into</a:t>
            </a:r>
          </a:p>
          <a:p>
            <a:pPr eaLnBrk="1" fontAlgn="base" hangingPunct="1">
              <a:spcBef>
                <a:spcPct val="0"/>
              </a:spcBef>
              <a:spcAft>
                <a:spcPct val="0"/>
              </a:spcAft>
            </a:pPr>
            <a:r>
              <a:rPr lang="en-US" altLang="en-US" dirty="0" smtClean="0">
                <a:solidFill>
                  <a:srgbClr val="000000"/>
                </a:solidFill>
              </a:rPr>
              <a:t>*</a:t>
            </a:r>
          </a:p>
          <a:p>
            <a:pPr eaLnBrk="1" fontAlgn="base" hangingPunct="1">
              <a:spcBef>
                <a:spcPct val="0"/>
              </a:spcBef>
              <a:spcAft>
                <a:spcPct val="0"/>
              </a:spcAft>
            </a:pPr>
            <a:r>
              <a:rPr lang="en-US" altLang="en-US" b="1" i="1" dirty="0" smtClean="0">
                <a:solidFill>
                  <a:srgbClr val="FF0000"/>
                </a:solidFill>
              </a:rPr>
              <a:t>ERROR at line 1:</a:t>
            </a:r>
          </a:p>
          <a:p>
            <a:pPr eaLnBrk="1" fontAlgn="base" hangingPunct="1">
              <a:spcBef>
                <a:spcPct val="0"/>
              </a:spcBef>
              <a:spcAft>
                <a:spcPct val="0"/>
              </a:spcAft>
            </a:pPr>
            <a:r>
              <a:rPr lang="en-US" altLang="en-US" b="1" i="1" dirty="0" smtClean="0">
                <a:solidFill>
                  <a:srgbClr val="FF0000"/>
                </a:solidFill>
              </a:rPr>
              <a:t>ORA-00001: unique constraint (SCOTT.SYS_C005035) violated</a:t>
            </a:r>
          </a:p>
        </p:txBody>
      </p:sp>
      <p:cxnSp>
        <p:nvCxnSpPr>
          <p:cNvPr id="8" name="Straight Arrow Connector 7"/>
          <p:cNvCxnSpPr/>
          <p:nvPr/>
        </p:nvCxnSpPr>
        <p:spPr>
          <a:xfrm>
            <a:off x="3962400" y="3886200"/>
            <a:ext cx="1219200" cy="5334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038600" y="4648200"/>
            <a:ext cx="1143000" cy="457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486400" y="4114800"/>
            <a:ext cx="2209800" cy="1295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srgbClr val="FF0000"/>
                </a:solidFill>
              </a:rPr>
              <a:t>Unique  violation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447800"/>
            <a:ext cx="7772400" cy="3886200"/>
          </a:xfrm>
        </p:spPr>
        <p:txBody>
          <a:bodyPr>
            <a:normAutofit fontScale="90000"/>
          </a:bodyPr>
          <a:lstStyle/>
          <a:p>
            <a:pPr algn="l"/>
            <a:r>
              <a:rPr lang="en-US" dirty="0" smtClean="0"/>
              <a:t>1) .NET Framework</a:t>
            </a:r>
            <a:br>
              <a:rPr lang="en-US" dirty="0" smtClean="0"/>
            </a:br>
            <a:r>
              <a:rPr lang="en-US" dirty="0" smtClean="0"/>
              <a:t>2) C# Language </a:t>
            </a:r>
            <a:r>
              <a:rPr lang="en-US" dirty="0" smtClean="0"/>
              <a:t>Features</a:t>
            </a:r>
            <a:br>
              <a:rPr lang="en-US" dirty="0" smtClean="0"/>
            </a:br>
            <a:r>
              <a:rPr lang="en-US" dirty="0" smtClean="0"/>
              <a:t>3) SQL Server</a:t>
            </a:r>
            <a:br>
              <a:rPr lang="en-US" dirty="0" smtClean="0"/>
            </a:br>
            <a:r>
              <a:rPr lang="en-US" dirty="0" smtClean="0"/>
              <a:t>4) ADO.NET</a:t>
            </a:r>
            <a:r>
              <a:rPr lang="en-US" dirty="0" smtClean="0"/>
              <a:t/>
            </a:r>
            <a:br>
              <a:rPr lang="en-US" dirty="0" smtClean="0"/>
            </a:br>
            <a:r>
              <a:rPr lang="en-US" dirty="0" smtClean="0"/>
              <a:t/>
            </a:r>
            <a:br>
              <a:rPr lang="en-US" dirty="0" smtClean="0"/>
            </a:br>
            <a:r>
              <a:rPr lang="en-US" dirty="0" smtClean="0"/>
              <a:t> </a:t>
            </a:r>
            <a:endParaRPr lang="en-US" dirty="0"/>
          </a:p>
        </p:txBody>
      </p:sp>
      <p:sp>
        <p:nvSpPr>
          <p:cNvPr id="4" name="Rectangle 3"/>
          <p:cNvSpPr/>
          <p:nvPr/>
        </p:nvSpPr>
        <p:spPr>
          <a:xfrm>
            <a:off x="1066800" y="685800"/>
            <a:ext cx="5029200" cy="707886"/>
          </a:xfrm>
          <a:prstGeom prst="rect">
            <a:avLst/>
          </a:prstGeom>
        </p:spPr>
        <p:txBody>
          <a:bodyPr wrap="square">
            <a:spAutoFit/>
          </a:bodyPr>
          <a:lstStyle/>
          <a:p>
            <a:r>
              <a:rPr lang="en-US" sz="4000" b="1" dirty="0" smtClean="0">
                <a:solidFill>
                  <a:srgbClr val="FF0000"/>
                </a:solidFill>
              </a:rPr>
              <a:t>Modules Included:</a:t>
            </a:r>
            <a:endParaRPr 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smtClean="0"/>
              <a:t>Goals and Benefits of .Net (contd…)</a:t>
            </a:r>
          </a:p>
        </p:txBody>
      </p:sp>
      <p:sp>
        <p:nvSpPr>
          <p:cNvPr id="19459" name="Rectangle 3"/>
          <p:cNvSpPr>
            <a:spLocks noGrp="1" noChangeArrowheads="1"/>
          </p:cNvSpPr>
          <p:nvPr>
            <p:ph type="body" idx="1"/>
          </p:nvPr>
        </p:nvSpPr>
        <p:spPr/>
        <p:txBody>
          <a:bodyPr/>
          <a:lstStyle/>
          <a:p>
            <a:pPr eaLnBrk="1" hangingPunct="1"/>
            <a:r>
              <a:rPr lang="en-US" smtClean="0"/>
              <a:t>Multi-language support</a:t>
            </a:r>
          </a:p>
          <a:p>
            <a:pPr eaLnBrk="1" hangingPunct="1"/>
            <a:r>
              <a:rPr lang="en-US" smtClean="0"/>
              <a:t>COM and .Net compatibility</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55576" y="0"/>
            <a:ext cx="8388424" cy="838200"/>
          </a:xfrm>
          <a:solidFill>
            <a:schemeClr val="bg1"/>
          </a:solidFill>
        </p:spPr>
        <p:txBody>
          <a:bodyPr lIns="92075" tIns="46038" rIns="92075" bIns="46038" anchor="t"/>
          <a:lstStyle/>
          <a:p>
            <a:pPr eaLnBrk="1" hangingPunct="1"/>
            <a:r>
              <a:rPr lang="en-US" altLang="en-US" dirty="0" smtClean="0"/>
              <a:t>Primary Key</a:t>
            </a:r>
          </a:p>
        </p:txBody>
      </p:sp>
      <p:sp>
        <p:nvSpPr>
          <p:cNvPr id="62467" name="Rectangle 3"/>
          <p:cNvSpPr>
            <a:spLocks noGrp="1" noChangeArrowheads="1"/>
          </p:cNvSpPr>
          <p:nvPr>
            <p:ph idx="1"/>
          </p:nvPr>
        </p:nvSpPr>
        <p:spPr>
          <a:xfrm>
            <a:off x="522288" y="1295400"/>
            <a:ext cx="8280400" cy="5257800"/>
          </a:xfrm>
        </p:spPr>
        <p:txBody>
          <a:bodyPr/>
          <a:lstStyle/>
          <a:p>
            <a:r>
              <a:rPr lang="en-US" altLang="en-US" b="1" smtClean="0">
                <a:solidFill>
                  <a:srgbClr val="FF0000"/>
                </a:solidFill>
              </a:rPr>
              <a:t>What is a primary key?</a:t>
            </a:r>
          </a:p>
          <a:p>
            <a:pPr lvl="1"/>
            <a:r>
              <a:rPr lang="en-US" altLang="en-US" smtClean="0">
                <a:solidFill>
                  <a:srgbClr val="002060"/>
                </a:solidFill>
              </a:rPr>
              <a:t>A </a:t>
            </a:r>
            <a:r>
              <a:rPr lang="en-US" altLang="en-US" b="1" smtClean="0">
                <a:solidFill>
                  <a:srgbClr val="002060"/>
                </a:solidFill>
              </a:rPr>
              <a:t>primary key</a:t>
            </a:r>
            <a:r>
              <a:rPr lang="en-US" altLang="en-US" smtClean="0">
                <a:solidFill>
                  <a:srgbClr val="002060"/>
                </a:solidFill>
              </a:rPr>
              <a:t> is a single field or combination of fields that uniquely defines a record. </a:t>
            </a:r>
          </a:p>
          <a:p>
            <a:pPr lvl="1"/>
            <a:r>
              <a:rPr lang="en-US" altLang="en-US" smtClean="0"/>
              <a:t>A table can have only one primary key.</a:t>
            </a:r>
          </a:p>
          <a:p>
            <a:pPr lvl="1">
              <a:buFontTx/>
              <a:buNone/>
            </a:pPr>
            <a:endParaRPr lang="en-US" altLang="en-US" u="sng" smtClean="0"/>
          </a:p>
          <a:p>
            <a:r>
              <a:rPr lang="en-US" altLang="en-US" u="sng" smtClean="0"/>
              <a:t>Note:</a:t>
            </a:r>
            <a:r>
              <a:rPr lang="en-US" altLang="en-US" smtClean="0"/>
              <a:t> In Oracle, a primary key can not contain more than 32 columns.</a:t>
            </a:r>
          </a:p>
          <a:p>
            <a:r>
              <a:rPr lang="en-US" altLang="en-US" smtClean="0"/>
              <a:t>A primary key can be defined in either a CREATE TABLE statement or an ALTER TABLE statement.</a:t>
            </a:r>
          </a:p>
        </p:txBody>
      </p:sp>
    </p:spTree>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39924" y="26296"/>
            <a:ext cx="7740352" cy="838200"/>
          </a:xfrm>
          <a:solidFill>
            <a:schemeClr val="bg1"/>
          </a:solidFill>
        </p:spPr>
        <p:txBody>
          <a:bodyPr lIns="92075" tIns="46038" rIns="92075" bIns="46038" anchor="t"/>
          <a:lstStyle/>
          <a:p>
            <a:pPr eaLnBrk="1" hangingPunct="1"/>
            <a:r>
              <a:rPr lang="en-US" altLang="en-US" dirty="0" smtClean="0"/>
              <a:t>The Primary key constraint</a:t>
            </a:r>
          </a:p>
        </p:txBody>
      </p:sp>
      <p:sp>
        <p:nvSpPr>
          <p:cNvPr id="63491" name="Rectangle 3"/>
          <p:cNvSpPr>
            <a:spLocks noChangeArrowheads="1"/>
          </p:cNvSpPr>
          <p:nvPr/>
        </p:nvSpPr>
        <p:spPr bwMode="auto">
          <a:xfrm>
            <a:off x="228600" y="914400"/>
            <a:ext cx="8610600" cy="8382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200" dirty="0" smtClean="0">
                <a:solidFill>
                  <a:srgbClr val="000000"/>
                </a:solidFill>
              </a:rPr>
              <a:t>     Ensures entered values to be unique</a:t>
            </a:r>
            <a:endParaRPr lang="en-US" altLang="en-US" dirty="0" smtClean="0">
              <a:solidFill>
                <a:srgbClr val="000000"/>
              </a:solidFill>
            </a:endParaRPr>
          </a:p>
        </p:txBody>
      </p:sp>
      <p:sp>
        <p:nvSpPr>
          <p:cNvPr id="63492" name="Rectangle 4"/>
          <p:cNvSpPr>
            <a:spLocks noChangeArrowheads="1"/>
          </p:cNvSpPr>
          <p:nvPr/>
        </p:nvSpPr>
        <p:spPr bwMode="auto">
          <a:xfrm>
            <a:off x="457200" y="2057400"/>
            <a:ext cx="62484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dirty="0" smtClean="0">
                <a:solidFill>
                  <a:srgbClr val="0000CC"/>
                </a:solidFill>
              </a:rPr>
              <a:t>    create table </a:t>
            </a:r>
            <a:r>
              <a:rPr lang="en-US" altLang="en-US" dirty="0" err="1" smtClean="0">
                <a:solidFill>
                  <a:srgbClr val="0000CC"/>
                </a:solidFill>
              </a:rPr>
              <a:t>pri_tab</a:t>
            </a:r>
            <a:r>
              <a:rPr lang="en-US" altLang="en-US" dirty="0" smtClean="0">
                <a:solidFill>
                  <a:srgbClr val="000000"/>
                </a:solidFill>
              </a:rPr>
              <a:t>(c1 </a:t>
            </a:r>
            <a:r>
              <a:rPr lang="en-US" altLang="en-US" dirty="0" err="1" smtClean="0">
                <a:solidFill>
                  <a:srgbClr val="000000"/>
                </a:solidFill>
              </a:rPr>
              <a:t>int</a:t>
            </a:r>
            <a:r>
              <a:rPr lang="en-US" altLang="en-US" dirty="0" smtClean="0">
                <a:solidFill>
                  <a:srgbClr val="000000"/>
                </a:solidFill>
              </a:rPr>
              <a:t> </a:t>
            </a:r>
            <a:r>
              <a:rPr lang="en-US" altLang="en-US" dirty="0" smtClean="0">
                <a:solidFill>
                  <a:srgbClr val="FF0000"/>
                </a:solidFill>
              </a:rPr>
              <a:t>primary key</a:t>
            </a:r>
            <a:r>
              <a:rPr lang="en-US" altLang="en-US" dirty="0" smtClean="0">
                <a:solidFill>
                  <a:srgbClr val="000000"/>
                </a:solidFill>
              </a:rPr>
              <a:t>,</a:t>
            </a:r>
          </a:p>
          <a:p>
            <a:pPr eaLnBrk="1" fontAlgn="base" hangingPunct="1">
              <a:spcBef>
                <a:spcPct val="0"/>
              </a:spcBef>
              <a:spcAft>
                <a:spcPct val="0"/>
              </a:spcAft>
            </a:pPr>
            <a:r>
              <a:rPr lang="en-US" altLang="en-US" dirty="0" smtClean="0">
                <a:solidFill>
                  <a:srgbClr val="000000"/>
                </a:solidFill>
              </a:rPr>
              <a:t>                                 c2 date);</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0000"/>
                </a:solidFill>
              </a:rPr>
              <a:t>   Table created.</a:t>
            </a:r>
          </a:p>
        </p:txBody>
      </p:sp>
      <p:sp>
        <p:nvSpPr>
          <p:cNvPr id="63493" name="Rectangle 5"/>
          <p:cNvSpPr>
            <a:spLocks noChangeArrowheads="1"/>
          </p:cNvSpPr>
          <p:nvPr/>
        </p:nvSpPr>
        <p:spPr bwMode="auto">
          <a:xfrm>
            <a:off x="739924" y="3257550"/>
            <a:ext cx="7162800" cy="34163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dirty="0" smtClean="0">
                <a:solidFill>
                  <a:srgbClr val="000000"/>
                </a:solidFill>
              </a:rPr>
              <a:t>SQL&gt; insert into </a:t>
            </a:r>
          </a:p>
          <a:p>
            <a:pPr eaLnBrk="1" fontAlgn="base" hangingPunct="1">
              <a:spcBef>
                <a:spcPct val="0"/>
              </a:spcBef>
              <a:spcAft>
                <a:spcPct val="0"/>
              </a:spcAft>
            </a:pPr>
            <a:r>
              <a:rPr lang="en-US" altLang="en-US" dirty="0" smtClean="0">
                <a:solidFill>
                  <a:srgbClr val="000000"/>
                </a:solidFill>
              </a:rPr>
              <a:t>          </a:t>
            </a:r>
            <a:r>
              <a:rPr lang="en-US" altLang="en-US" dirty="0" err="1" smtClean="0">
                <a:solidFill>
                  <a:srgbClr val="000000"/>
                </a:solidFill>
              </a:rPr>
              <a:t>pri_tab</a:t>
            </a:r>
            <a:r>
              <a:rPr lang="en-US" altLang="en-US" dirty="0" smtClean="0">
                <a:solidFill>
                  <a:srgbClr val="000000"/>
                </a:solidFill>
              </a:rPr>
              <a:t> values(500,sysdate);</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0000"/>
                </a:solidFill>
              </a:rPr>
              <a:t>1 row created.</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0000"/>
                </a:solidFill>
              </a:rPr>
              <a:t>SQL &gt;insert into</a:t>
            </a:r>
          </a:p>
          <a:p>
            <a:pPr eaLnBrk="1" fontAlgn="base" hangingPunct="1">
              <a:spcBef>
                <a:spcPct val="0"/>
              </a:spcBef>
              <a:spcAft>
                <a:spcPct val="0"/>
              </a:spcAft>
            </a:pPr>
            <a:r>
              <a:rPr lang="en-US" altLang="en-US" dirty="0" smtClean="0">
                <a:solidFill>
                  <a:srgbClr val="000000"/>
                </a:solidFill>
              </a:rPr>
              <a:t>          </a:t>
            </a:r>
            <a:r>
              <a:rPr lang="en-US" altLang="en-US" dirty="0" err="1" smtClean="0">
                <a:solidFill>
                  <a:srgbClr val="000000"/>
                </a:solidFill>
              </a:rPr>
              <a:t>pri_tab</a:t>
            </a:r>
            <a:r>
              <a:rPr lang="en-US" altLang="en-US" dirty="0" smtClean="0">
                <a:solidFill>
                  <a:srgbClr val="000000"/>
                </a:solidFill>
              </a:rPr>
              <a:t> values(500,‘12-feb-2010')</a:t>
            </a:r>
          </a:p>
          <a:p>
            <a:pPr eaLnBrk="1" fontAlgn="base" hangingPunct="1">
              <a:spcBef>
                <a:spcPct val="0"/>
              </a:spcBef>
              <a:spcAft>
                <a:spcPct val="0"/>
              </a:spcAft>
            </a:pPr>
            <a:r>
              <a:rPr lang="en-US" altLang="en-US" dirty="0" smtClean="0">
                <a:solidFill>
                  <a:srgbClr val="000000"/>
                </a:solidFill>
              </a:rPr>
              <a:t>SQL&gt; /</a:t>
            </a:r>
          </a:p>
          <a:p>
            <a:pPr eaLnBrk="1" fontAlgn="base" hangingPunct="1">
              <a:spcBef>
                <a:spcPct val="0"/>
              </a:spcBef>
              <a:spcAft>
                <a:spcPct val="0"/>
              </a:spcAft>
            </a:pPr>
            <a:r>
              <a:rPr lang="en-US" altLang="en-US" dirty="0" smtClean="0">
                <a:solidFill>
                  <a:srgbClr val="000000"/>
                </a:solidFill>
              </a:rPr>
              <a:t>insert into</a:t>
            </a:r>
          </a:p>
          <a:p>
            <a:pPr eaLnBrk="1" fontAlgn="base" hangingPunct="1">
              <a:spcBef>
                <a:spcPct val="0"/>
              </a:spcBef>
              <a:spcAft>
                <a:spcPct val="0"/>
              </a:spcAft>
            </a:pPr>
            <a:r>
              <a:rPr lang="en-US" altLang="en-US" dirty="0" smtClean="0">
                <a:solidFill>
                  <a:srgbClr val="000000"/>
                </a:solidFill>
              </a:rPr>
              <a:t>*</a:t>
            </a:r>
          </a:p>
          <a:p>
            <a:pPr eaLnBrk="1" fontAlgn="base" hangingPunct="1">
              <a:spcBef>
                <a:spcPct val="0"/>
              </a:spcBef>
              <a:spcAft>
                <a:spcPct val="0"/>
              </a:spcAft>
            </a:pPr>
            <a:r>
              <a:rPr lang="en-US" altLang="en-US" b="1" i="1" dirty="0" smtClean="0">
                <a:solidFill>
                  <a:srgbClr val="FF0000"/>
                </a:solidFill>
              </a:rPr>
              <a:t>ERROR at line 1:</a:t>
            </a:r>
          </a:p>
          <a:p>
            <a:pPr eaLnBrk="1" fontAlgn="base" hangingPunct="1">
              <a:spcBef>
                <a:spcPct val="0"/>
              </a:spcBef>
              <a:spcAft>
                <a:spcPct val="0"/>
              </a:spcAft>
            </a:pPr>
            <a:r>
              <a:rPr lang="en-US" altLang="en-US" b="1" i="1" dirty="0" smtClean="0">
                <a:solidFill>
                  <a:srgbClr val="FF0000"/>
                </a:solidFill>
              </a:rPr>
              <a:t>ORA-00001: unique constraint (SCOTT.SYS_C005036) violated</a:t>
            </a:r>
          </a:p>
        </p:txBody>
      </p:sp>
      <p:cxnSp>
        <p:nvCxnSpPr>
          <p:cNvPr id="8" name="Straight Arrow Connector 7"/>
          <p:cNvCxnSpPr/>
          <p:nvPr/>
        </p:nvCxnSpPr>
        <p:spPr>
          <a:xfrm>
            <a:off x="3962400" y="3886200"/>
            <a:ext cx="1219200" cy="5334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038600" y="4648200"/>
            <a:ext cx="1143000" cy="457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486400" y="4114800"/>
            <a:ext cx="2209800" cy="1295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srgbClr val="FF0000"/>
                </a:solidFill>
              </a:rPr>
              <a:t>Unique  violation</a:t>
            </a:r>
          </a:p>
        </p:txBody>
      </p:sp>
    </p:spTree>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27584" y="0"/>
            <a:ext cx="8316416" cy="838200"/>
          </a:xfrm>
          <a:solidFill>
            <a:schemeClr val="bg1"/>
          </a:solidFill>
        </p:spPr>
        <p:txBody>
          <a:bodyPr lIns="92075" tIns="46038" rIns="92075" bIns="46038" anchor="t"/>
          <a:lstStyle/>
          <a:p>
            <a:pPr eaLnBrk="1" hangingPunct="1"/>
            <a:r>
              <a:rPr lang="en-US" altLang="en-US" dirty="0" smtClean="0"/>
              <a:t>The Primary key constraint</a:t>
            </a:r>
          </a:p>
        </p:txBody>
      </p:sp>
      <p:sp>
        <p:nvSpPr>
          <p:cNvPr id="64515" name="Rectangle 3"/>
          <p:cNvSpPr>
            <a:spLocks noChangeArrowheads="1"/>
          </p:cNvSpPr>
          <p:nvPr/>
        </p:nvSpPr>
        <p:spPr bwMode="auto">
          <a:xfrm>
            <a:off x="228600" y="914400"/>
            <a:ext cx="8610600" cy="838200"/>
          </a:xfrm>
          <a:prstGeom prst="rect">
            <a:avLst/>
          </a:prstGeom>
          <a:noFill/>
          <a:ln>
            <a:noFill/>
          </a:ln>
          <a:effectLst>
            <a:prstShdw prst="shdw17" dist="17961" dir="2700000">
              <a:srgbClr val="6B6B6B"/>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200" dirty="0" smtClean="0">
                <a:solidFill>
                  <a:srgbClr val="FF33CC"/>
                </a:solidFill>
              </a:rPr>
              <a:t>       Does not allow </a:t>
            </a:r>
            <a:r>
              <a:rPr lang="en-US" altLang="en-US" sz="3200" b="1" i="1" dirty="0" smtClean="0">
                <a:solidFill>
                  <a:srgbClr val="FF0000"/>
                </a:solidFill>
              </a:rPr>
              <a:t>NULLS</a:t>
            </a:r>
            <a:endParaRPr lang="en-US" altLang="en-US" b="1" i="1" dirty="0" smtClean="0">
              <a:solidFill>
                <a:srgbClr val="FF0000"/>
              </a:solidFill>
            </a:endParaRPr>
          </a:p>
        </p:txBody>
      </p:sp>
      <p:sp>
        <p:nvSpPr>
          <p:cNvPr id="64516" name="Rectangle 5"/>
          <p:cNvSpPr>
            <a:spLocks noChangeArrowheads="1"/>
          </p:cNvSpPr>
          <p:nvPr/>
        </p:nvSpPr>
        <p:spPr bwMode="auto">
          <a:xfrm>
            <a:off x="1524000" y="2133600"/>
            <a:ext cx="7162800" cy="2462213"/>
          </a:xfrm>
          <a:prstGeom prst="rect">
            <a:avLst/>
          </a:prstGeom>
          <a:solidFill>
            <a:srgbClr val="66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000000"/>
                </a:solidFill>
              </a:rPr>
              <a:t>SQL&gt; insert into</a:t>
            </a:r>
          </a:p>
          <a:p>
            <a:pPr eaLnBrk="1" fontAlgn="base" hangingPunct="1">
              <a:spcBef>
                <a:spcPct val="0"/>
              </a:spcBef>
              <a:spcAft>
                <a:spcPct val="0"/>
              </a:spcAft>
            </a:pPr>
            <a:r>
              <a:rPr lang="en-US" altLang="en-US" smtClean="0">
                <a:solidFill>
                  <a:srgbClr val="000000"/>
                </a:solidFill>
              </a:rPr>
              <a:t>          pri_tab(c2)</a:t>
            </a:r>
          </a:p>
          <a:p>
            <a:pPr eaLnBrk="1" fontAlgn="base" hangingPunct="1">
              <a:spcBef>
                <a:spcPct val="0"/>
              </a:spcBef>
              <a:spcAft>
                <a:spcPct val="0"/>
              </a:spcAft>
            </a:pPr>
            <a:r>
              <a:rPr lang="en-US" altLang="en-US" smtClean="0">
                <a:solidFill>
                  <a:srgbClr val="000000"/>
                </a:solidFill>
              </a:rPr>
              <a:t>          values ('01-jan-2010');</a:t>
            </a:r>
          </a:p>
          <a:p>
            <a:pPr eaLnBrk="1" fontAlgn="base" hangingPunct="1">
              <a:spcBef>
                <a:spcPct val="0"/>
              </a:spcBef>
              <a:spcAft>
                <a:spcPct val="0"/>
              </a:spcAft>
            </a:pPr>
            <a:r>
              <a:rPr lang="en-US" altLang="en-US" sz="2000" smtClean="0">
                <a:solidFill>
                  <a:srgbClr val="FF0000"/>
                </a:solidFill>
              </a:rPr>
              <a:t>insert into</a:t>
            </a:r>
          </a:p>
          <a:p>
            <a:pPr eaLnBrk="1" fontAlgn="base" hangingPunct="1">
              <a:spcBef>
                <a:spcPct val="0"/>
              </a:spcBef>
              <a:spcAft>
                <a:spcPct val="0"/>
              </a:spcAft>
            </a:pPr>
            <a:r>
              <a:rPr lang="en-US" altLang="en-US" sz="2000" smtClean="0">
                <a:solidFill>
                  <a:srgbClr val="FF0000"/>
                </a:solidFill>
              </a:rPr>
              <a:t>*</a:t>
            </a:r>
          </a:p>
          <a:p>
            <a:pPr eaLnBrk="1" fontAlgn="base" hangingPunct="1">
              <a:spcBef>
                <a:spcPct val="0"/>
              </a:spcBef>
              <a:spcAft>
                <a:spcPct val="0"/>
              </a:spcAft>
            </a:pPr>
            <a:r>
              <a:rPr lang="en-US" altLang="en-US" sz="2000" i="1" smtClean="0">
                <a:solidFill>
                  <a:srgbClr val="FF0000"/>
                </a:solidFill>
              </a:rPr>
              <a:t>ERROR at line 1:</a:t>
            </a:r>
          </a:p>
          <a:p>
            <a:pPr eaLnBrk="1" fontAlgn="base" hangingPunct="1">
              <a:spcBef>
                <a:spcPct val="0"/>
              </a:spcBef>
              <a:spcAft>
                <a:spcPct val="0"/>
              </a:spcAft>
            </a:pPr>
            <a:r>
              <a:rPr lang="en-US" altLang="en-US" sz="2000" i="1" smtClean="0">
                <a:solidFill>
                  <a:srgbClr val="FF0000"/>
                </a:solidFill>
              </a:rPr>
              <a:t>ORA-01400: cannot insert NULL into ("SCOTT"."PRI_TAB"."C1")</a:t>
            </a:r>
          </a:p>
        </p:txBody>
      </p:sp>
    </p:spTree>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43608" y="0"/>
            <a:ext cx="8100392" cy="838200"/>
          </a:xfrm>
          <a:solidFill>
            <a:schemeClr val="bg1"/>
          </a:solidFill>
        </p:spPr>
        <p:txBody>
          <a:bodyPr lIns="92075" tIns="46038" rIns="92075" bIns="46038" anchor="t"/>
          <a:lstStyle/>
          <a:p>
            <a:pPr eaLnBrk="1" hangingPunct="1"/>
            <a:r>
              <a:rPr lang="en-US" altLang="en-US" dirty="0" smtClean="0"/>
              <a:t>Foreign Key</a:t>
            </a:r>
          </a:p>
        </p:txBody>
      </p:sp>
      <p:sp>
        <p:nvSpPr>
          <p:cNvPr id="65539" name="Rectangle 3"/>
          <p:cNvSpPr>
            <a:spLocks noGrp="1" noChangeArrowheads="1"/>
          </p:cNvSpPr>
          <p:nvPr>
            <p:ph idx="1"/>
          </p:nvPr>
        </p:nvSpPr>
        <p:spPr>
          <a:xfrm>
            <a:off x="533400" y="1295400"/>
            <a:ext cx="8280400" cy="5410200"/>
          </a:xfrm>
        </p:spPr>
        <p:txBody>
          <a:bodyPr/>
          <a:lstStyle/>
          <a:p>
            <a:r>
              <a:rPr lang="en-US" altLang="en-US" sz="2000" b="1" smtClean="0">
                <a:solidFill>
                  <a:srgbClr val="FF0000"/>
                </a:solidFill>
              </a:rPr>
              <a:t>What is a foreign key?</a:t>
            </a:r>
          </a:p>
          <a:p>
            <a:r>
              <a:rPr lang="en-US" altLang="en-US" sz="2000" smtClean="0"/>
              <a:t>A </a:t>
            </a:r>
            <a:r>
              <a:rPr lang="en-US" altLang="en-US" sz="2000" b="1" smtClean="0"/>
              <a:t>foreign key</a:t>
            </a:r>
            <a:r>
              <a:rPr lang="en-US" altLang="en-US" sz="2000" smtClean="0"/>
              <a:t> means that values in one table must also appear in another table.</a:t>
            </a:r>
          </a:p>
          <a:p>
            <a:r>
              <a:rPr lang="en-US" altLang="en-US" sz="2000" smtClean="0"/>
              <a:t>The referenced table is called the </a:t>
            </a:r>
            <a:r>
              <a:rPr lang="en-US" altLang="en-US" sz="2000" b="1" smtClean="0"/>
              <a:t>parent table</a:t>
            </a:r>
            <a:r>
              <a:rPr lang="en-US" altLang="en-US" sz="2000" smtClean="0"/>
              <a:t> while the table with the foreign key is called the </a:t>
            </a:r>
            <a:r>
              <a:rPr lang="en-US" altLang="en-US" sz="2000" b="1" smtClean="0"/>
              <a:t>child table</a:t>
            </a:r>
            <a:r>
              <a:rPr lang="en-US" altLang="en-US" sz="2000" smtClean="0"/>
              <a:t>. The foreign key in the child table will generally reference a primary key in the parent table.</a:t>
            </a:r>
          </a:p>
          <a:p>
            <a:r>
              <a:rPr lang="en-US" altLang="en-US" sz="2000" smtClean="0"/>
              <a:t>A foreign key can be defined in either a CREATE TABLE statement or an ALTER TABLE statement.</a:t>
            </a:r>
          </a:p>
          <a:p>
            <a:endParaRPr lang="en-US" altLang="en-US" sz="2000" smtClean="0"/>
          </a:p>
          <a:p>
            <a:pPr>
              <a:buFontTx/>
              <a:buNone/>
            </a:pPr>
            <a:r>
              <a:rPr lang="en-US" altLang="en-US" sz="2000" smtClean="0">
                <a:solidFill>
                  <a:srgbClr val="0000CC"/>
                </a:solidFill>
              </a:rPr>
              <a:t>ALTER TABLE </a:t>
            </a:r>
            <a:r>
              <a:rPr lang="en-US" altLang="en-US" sz="2000" b="1" i="1" smtClean="0">
                <a:solidFill>
                  <a:srgbClr val="FF0000"/>
                </a:solidFill>
              </a:rPr>
              <a:t>&lt;TABLE_NAME&gt;</a:t>
            </a:r>
          </a:p>
          <a:p>
            <a:pPr>
              <a:buFontTx/>
              <a:buNone/>
            </a:pPr>
            <a:r>
              <a:rPr lang="en-US" altLang="en-US" sz="2000" smtClean="0">
                <a:solidFill>
                  <a:srgbClr val="0000CC"/>
                </a:solidFill>
              </a:rPr>
              <a:t>ADD CONSTRAINT </a:t>
            </a:r>
            <a:r>
              <a:rPr lang="en-US" altLang="en-US" sz="2000" b="1" i="1" smtClean="0">
                <a:solidFill>
                  <a:srgbClr val="FF0000"/>
                </a:solidFill>
              </a:rPr>
              <a:t>&lt;constraint_name&gt; </a:t>
            </a:r>
          </a:p>
          <a:p>
            <a:pPr>
              <a:buFontTx/>
              <a:buNone/>
            </a:pPr>
            <a:r>
              <a:rPr lang="en-US" altLang="en-US" sz="2000" smtClean="0">
                <a:solidFill>
                  <a:srgbClr val="0000CC"/>
                </a:solidFill>
              </a:rPr>
              <a:t>FOREIGN KEY (COL_NAME, COL_NAME) </a:t>
            </a:r>
          </a:p>
          <a:p>
            <a:pPr>
              <a:buFontTx/>
              <a:buNone/>
            </a:pPr>
            <a:r>
              <a:rPr lang="en-US" altLang="en-US" sz="2000" smtClean="0">
                <a:solidFill>
                  <a:srgbClr val="0000CC"/>
                </a:solidFill>
              </a:rPr>
              <a:t>REFERENCEs </a:t>
            </a:r>
          </a:p>
          <a:p>
            <a:pPr>
              <a:buFontTx/>
              <a:buNone/>
            </a:pPr>
            <a:r>
              <a:rPr lang="en-US" altLang="en-US" sz="2000" b="1" i="1" smtClean="0">
                <a:solidFill>
                  <a:srgbClr val="FF0000"/>
                </a:solidFill>
              </a:rPr>
              <a:t>PARENT_TABLE</a:t>
            </a:r>
            <a:r>
              <a:rPr lang="en-US" altLang="en-US" sz="2000" smtClean="0">
                <a:solidFill>
                  <a:srgbClr val="0000CC"/>
                </a:solidFill>
              </a:rPr>
              <a:t>(COL_NAME1, COL_NAME2)</a:t>
            </a:r>
          </a:p>
        </p:txBody>
      </p:sp>
    </p:spTree>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rot="10800000" flipV="1">
            <a:off x="971600" y="0"/>
            <a:ext cx="8172400" cy="762000"/>
          </a:xfrm>
          <a:solidFill>
            <a:schemeClr val="bg1"/>
          </a:solidFill>
        </p:spPr>
        <p:txBody>
          <a:bodyPr lIns="92075" tIns="46038" rIns="92075" bIns="46038" anchor="t">
            <a:normAutofit fontScale="90000"/>
          </a:bodyPr>
          <a:lstStyle/>
          <a:p>
            <a:pPr eaLnBrk="1" hangingPunct="1"/>
            <a:r>
              <a:rPr lang="en-US" altLang="en-US" dirty="0" smtClean="0"/>
              <a:t>Check Constraints</a:t>
            </a:r>
          </a:p>
        </p:txBody>
      </p:sp>
      <p:sp>
        <p:nvSpPr>
          <p:cNvPr id="69635" name="Rectangle 4"/>
          <p:cNvSpPr>
            <a:spLocks noChangeArrowheads="1"/>
          </p:cNvSpPr>
          <p:nvPr/>
        </p:nvSpPr>
        <p:spPr bwMode="auto">
          <a:xfrm>
            <a:off x="457200" y="1295400"/>
            <a:ext cx="8229600" cy="5570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buFontTx/>
              <a:buChar char="•"/>
            </a:pPr>
            <a:endParaRPr lang="en-US" altLang="en-US" sz="1400" dirty="0" smtClean="0">
              <a:solidFill>
                <a:srgbClr val="000000"/>
              </a:solidFill>
            </a:endParaRPr>
          </a:p>
          <a:p>
            <a:pPr eaLnBrk="1" fontAlgn="base" hangingPunct="1">
              <a:spcBef>
                <a:spcPct val="0"/>
              </a:spcBef>
              <a:spcAft>
                <a:spcPct val="0"/>
              </a:spcAft>
              <a:buFontTx/>
              <a:buChar char="•"/>
            </a:pPr>
            <a:r>
              <a:rPr lang="en-US" altLang="en-US" sz="1400" dirty="0" smtClean="0">
                <a:solidFill>
                  <a:srgbClr val="3366FF"/>
                </a:solidFill>
              </a:rPr>
              <a:t>    </a:t>
            </a:r>
            <a:r>
              <a:rPr lang="en-US" altLang="en-US" dirty="0" smtClean="0">
                <a:solidFill>
                  <a:srgbClr val="3366FF"/>
                </a:solidFill>
              </a:rPr>
              <a:t>Values within certain range</a:t>
            </a:r>
          </a:p>
          <a:p>
            <a:pPr eaLnBrk="1" fontAlgn="base" hangingPunct="1">
              <a:spcBef>
                <a:spcPct val="0"/>
              </a:spcBef>
              <a:spcAft>
                <a:spcPct val="0"/>
              </a:spcAft>
            </a:pPr>
            <a:endParaRPr lang="en-US" altLang="en-US" dirty="0" smtClean="0">
              <a:solidFill>
                <a:srgbClr val="3366FF"/>
              </a:solidFill>
            </a:endParaRPr>
          </a:p>
          <a:p>
            <a:pPr eaLnBrk="1" fontAlgn="base" hangingPunct="1">
              <a:spcBef>
                <a:spcPct val="0"/>
              </a:spcBef>
              <a:spcAft>
                <a:spcPct val="0"/>
              </a:spcAft>
              <a:buFontTx/>
              <a:buChar char="•"/>
            </a:pPr>
            <a:r>
              <a:rPr lang="en-US" altLang="en-US" dirty="0" smtClean="0">
                <a:solidFill>
                  <a:srgbClr val="FF33CC"/>
                </a:solidFill>
              </a:rPr>
              <a:t>    Check constraints allow users to restrict possible attribute values for a        column to admissible ones. </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0000"/>
                </a:solidFill>
              </a:rPr>
              <a:t>    Syntax</a:t>
            </a:r>
          </a:p>
          <a:p>
            <a:pPr eaLnBrk="1" fontAlgn="base" hangingPunct="1">
              <a:spcBef>
                <a:spcPct val="0"/>
              </a:spcBef>
              <a:spcAft>
                <a:spcPct val="0"/>
              </a:spcAft>
            </a:pPr>
            <a:r>
              <a:rPr lang="en-US" altLang="en-US" dirty="0" smtClean="0">
                <a:solidFill>
                  <a:srgbClr val="000000"/>
                </a:solidFill>
              </a:rPr>
              <a:t>[    </a:t>
            </a:r>
            <a:r>
              <a:rPr lang="en-US" altLang="en-US" b="1" dirty="0" smtClean="0">
                <a:solidFill>
                  <a:srgbClr val="000000"/>
                </a:solidFill>
              </a:rPr>
              <a:t>constraint</a:t>
            </a:r>
            <a:r>
              <a:rPr lang="en-US" altLang="en-US" dirty="0" smtClean="0">
                <a:solidFill>
                  <a:srgbClr val="000000"/>
                </a:solidFill>
              </a:rPr>
              <a:t> &lt;name&gt;] </a:t>
            </a:r>
            <a:r>
              <a:rPr lang="en-US" altLang="en-US" b="1" dirty="0" smtClean="0">
                <a:solidFill>
                  <a:srgbClr val="000000"/>
                </a:solidFill>
              </a:rPr>
              <a:t>check</a:t>
            </a:r>
            <a:r>
              <a:rPr lang="en-US" altLang="en-US" dirty="0" smtClean="0">
                <a:solidFill>
                  <a:srgbClr val="000000"/>
                </a:solidFill>
              </a:rPr>
              <a:t>(&lt;condition&gt;)</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0000"/>
                </a:solidFill>
              </a:rPr>
              <a:t>      Example: The minimum salary of an employee is 500</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FF0000"/>
                </a:solidFill>
              </a:rPr>
              <a:t>    create table EMP</a:t>
            </a:r>
          </a:p>
          <a:p>
            <a:pPr eaLnBrk="1" fontAlgn="base" hangingPunct="1">
              <a:spcBef>
                <a:spcPct val="0"/>
              </a:spcBef>
              <a:spcAft>
                <a:spcPct val="0"/>
              </a:spcAft>
            </a:pPr>
            <a:r>
              <a:rPr lang="en-US" altLang="en-US" dirty="0" smtClean="0">
                <a:solidFill>
                  <a:srgbClr val="FF0000"/>
                </a:solidFill>
              </a:rPr>
              <a:t>    ( . . . ,</a:t>
            </a:r>
          </a:p>
          <a:p>
            <a:pPr eaLnBrk="1" fontAlgn="base" hangingPunct="1">
              <a:spcBef>
                <a:spcPct val="0"/>
              </a:spcBef>
              <a:spcAft>
                <a:spcPct val="0"/>
              </a:spcAft>
            </a:pPr>
            <a:r>
              <a:rPr lang="en-US" altLang="en-US" dirty="0" smtClean="0">
                <a:solidFill>
                  <a:srgbClr val="FF0000"/>
                </a:solidFill>
              </a:rPr>
              <a:t>         SAL number(5,2) constraint </a:t>
            </a:r>
            <a:r>
              <a:rPr lang="en-US" altLang="en-US" dirty="0" err="1" smtClean="0">
                <a:solidFill>
                  <a:srgbClr val="FF0000"/>
                </a:solidFill>
              </a:rPr>
              <a:t>check_sal</a:t>
            </a:r>
            <a:r>
              <a:rPr lang="en-US" altLang="en-US" dirty="0" smtClean="0">
                <a:solidFill>
                  <a:srgbClr val="FF0000"/>
                </a:solidFill>
              </a:rPr>
              <a:t> check(SAL &gt;= 500),</a:t>
            </a:r>
          </a:p>
          <a:p>
            <a:pPr eaLnBrk="1" fontAlgn="base" hangingPunct="1">
              <a:spcBef>
                <a:spcPct val="0"/>
              </a:spcBef>
              <a:spcAft>
                <a:spcPct val="0"/>
              </a:spcAft>
            </a:pPr>
            <a:r>
              <a:rPr lang="en-US" altLang="en-US" dirty="0" smtClean="0">
                <a:solidFill>
                  <a:srgbClr val="FF0000"/>
                </a:solidFill>
              </a:rPr>
              <a:t>  …</a:t>
            </a:r>
          </a:p>
          <a:p>
            <a:pPr eaLnBrk="1" fontAlgn="base" hangingPunct="1">
              <a:spcBef>
                <a:spcPct val="0"/>
              </a:spcBef>
              <a:spcAft>
                <a:spcPct val="0"/>
              </a:spcAft>
            </a:pPr>
            <a:r>
              <a:rPr lang="en-US" altLang="en-US" dirty="0" smtClean="0">
                <a:solidFill>
                  <a:srgbClr val="FF0000"/>
                </a:solidFill>
              </a:rPr>
              <a:t>     );</a:t>
            </a:r>
          </a:p>
          <a:p>
            <a:pPr eaLnBrk="1" fontAlgn="base" hangingPunct="1">
              <a:spcBef>
                <a:spcPct val="0"/>
              </a:spcBef>
              <a:spcAft>
                <a:spcPct val="0"/>
              </a:spcAft>
            </a:pPr>
            <a:endParaRPr lang="en-US" altLang="en-US" dirty="0" smtClean="0">
              <a:solidFill>
                <a:srgbClr val="000000"/>
              </a:solidFill>
            </a:endParaRPr>
          </a:p>
          <a:p>
            <a:pPr eaLnBrk="1" fontAlgn="base" hangingPunct="1">
              <a:spcBef>
                <a:spcPct val="0"/>
              </a:spcBef>
              <a:spcAft>
                <a:spcPct val="0"/>
              </a:spcAft>
            </a:pPr>
            <a:r>
              <a:rPr lang="en-US" altLang="en-US" dirty="0" smtClean="0">
                <a:solidFill>
                  <a:srgbClr val="00B050"/>
                </a:solidFill>
              </a:rPr>
              <a:t>     ALTER TABLE &lt;</a:t>
            </a:r>
            <a:r>
              <a:rPr lang="en-US" altLang="en-US" dirty="0" err="1" smtClean="0">
                <a:solidFill>
                  <a:srgbClr val="00B050"/>
                </a:solidFill>
              </a:rPr>
              <a:t>table_name</a:t>
            </a:r>
            <a:r>
              <a:rPr lang="en-US" altLang="en-US" dirty="0" smtClean="0">
                <a:solidFill>
                  <a:srgbClr val="00B050"/>
                </a:solidFill>
              </a:rPr>
              <a:t>&gt;</a:t>
            </a:r>
          </a:p>
          <a:p>
            <a:pPr eaLnBrk="1" fontAlgn="base" hangingPunct="1">
              <a:spcBef>
                <a:spcPct val="0"/>
              </a:spcBef>
              <a:spcAft>
                <a:spcPct val="0"/>
              </a:spcAft>
            </a:pPr>
            <a:r>
              <a:rPr lang="en-US" altLang="en-US" dirty="0" smtClean="0">
                <a:solidFill>
                  <a:srgbClr val="00B050"/>
                </a:solidFill>
              </a:rPr>
              <a:t>     ADD CONSTRAINT &lt;</a:t>
            </a:r>
            <a:r>
              <a:rPr lang="en-US" altLang="en-US" dirty="0" err="1" smtClean="0">
                <a:solidFill>
                  <a:srgbClr val="00B050"/>
                </a:solidFill>
              </a:rPr>
              <a:t>constraint_name</a:t>
            </a:r>
            <a:r>
              <a:rPr lang="en-US" altLang="en-US" dirty="0" smtClean="0">
                <a:solidFill>
                  <a:srgbClr val="00B050"/>
                </a:solidFill>
              </a:rPr>
              <a:t>&gt; CHECK ( COL_NAME)           CONDITION;</a:t>
            </a:r>
          </a:p>
        </p:txBody>
      </p:sp>
    </p:spTree>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rot="10800000" flipV="1">
            <a:off x="755576" y="96838"/>
            <a:ext cx="8388424" cy="762000"/>
          </a:xfrm>
          <a:solidFill>
            <a:schemeClr val="bg1"/>
          </a:solidFill>
        </p:spPr>
        <p:txBody>
          <a:bodyPr lIns="92075" tIns="46038" rIns="92075" bIns="46038" anchor="t">
            <a:normAutofit fontScale="90000"/>
          </a:bodyPr>
          <a:lstStyle/>
          <a:p>
            <a:pPr eaLnBrk="1" hangingPunct="1"/>
            <a:r>
              <a:rPr lang="en-US" altLang="en-US" dirty="0" smtClean="0"/>
              <a:t>Check Constraints</a:t>
            </a:r>
          </a:p>
        </p:txBody>
      </p:sp>
      <p:sp>
        <p:nvSpPr>
          <p:cNvPr id="6" name="Rectangle 5"/>
          <p:cNvSpPr/>
          <p:nvPr/>
        </p:nvSpPr>
        <p:spPr>
          <a:xfrm>
            <a:off x="2438400" y="3454400"/>
            <a:ext cx="4572000" cy="2032000"/>
          </a:xfrm>
          <a:prstGeom prst="rect">
            <a:avLst/>
          </a:prstGeom>
          <a:solidFill>
            <a:srgbClr val="3366FF"/>
          </a:solidFill>
        </p:spPr>
        <p:txBody>
          <a:bodyPr>
            <a:spAutoFit/>
          </a:bodyPr>
          <a:lstStyle/>
          <a:p>
            <a:pPr fontAlgn="base">
              <a:spcBef>
                <a:spcPct val="0"/>
              </a:spcBef>
              <a:spcAft>
                <a:spcPct val="0"/>
              </a:spcAft>
              <a:defRPr/>
            </a:pPr>
            <a:r>
              <a:rPr lang="en-US" dirty="0">
                <a:solidFill>
                  <a:srgbClr val="FFFFFF"/>
                </a:solidFill>
                <a:cs typeface="Arial" panose="020B0604020202020204" pitchFamily="34" charset="0"/>
              </a:rPr>
              <a:t>SQL&gt; insert into</a:t>
            </a:r>
          </a:p>
          <a:p>
            <a:pPr fontAlgn="base">
              <a:spcBef>
                <a:spcPct val="0"/>
              </a:spcBef>
              <a:spcAft>
                <a:spcPct val="0"/>
              </a:spcAft>
              <a:defRPr/>
            </a:pPr>
            <a:r>
              <a:rPr lang="en-US" dirty="0">
                <a:solidFill>
                  <a:srgbClr val="FFFFFF"/>
                </a:solidFill>
                <a:cs typeface="Arial" panose="020B0604020202020204" pitchFamily="34" charset="0"/>
              </a:rPr>
              <a:t>        vote values(17,'rahul');</a:t>
            </a:r>
          </a:p>
          <a:p>
            <a:pPr fontAlgn="base">
              <a:spcBef>
                <a:spcPct val="0"/>
              </a:spcBef>
              <a:spcAft>
                <a:spcPct val="0"/>
              </a:spcAft>
              <a:defRPr/>
            </a:pPr>
            <a:r>
              <a:rPr lang="en-US" dirty="0">
                <a:solidFill>
                  <a:srgbClr val="000000"/>
                </a:solidFill>
                <a:cs typeface="Arial" panose="020B0604020202020204" pitchFamily="34" charset="0"/>
              </a:rPr>
              <a:t>insert into</a:t>
            </a:r>
          </a:p>
          <a:p>
            <a:pPr fontAlgn="base">
              <a:spcBef>
                <a:spcPct val="0"/>
              </a:spcBef>
              <a:spcAft>
                <a:spcPct val="0"/>
              </a:spcAft>
              <a:defRPr/>
            </a:pPr>
            <a:r>
              <a:rPr lang="en-US" dirty="0">
                <a:solidFill>
                  <a:srgbClr val="000000"/>
                </a:solidFill>
                <a:cs typeface="Arial" panose="020B0604020202020204" pitchFamily="34" charset="0"/>
              </a:rPr>
              <a:t>*</a:t>
            </a:r>
          </a:p>
          <a:p>
            <a:pPr fontAlgn="base">
              <a:spcBef>
                <a:spcPct val="0"/>
              </a:spcBef>
              <a:spcAft>
                <a:spcPct val="0"/>
              </a:spcAft>
              <a:defRPr/>
            </a:pPr>
            <a:r>
              <a:rPr lang="en-US" b="1" i="1" dirty="0">
                <a:solidFill>
                  <a:srgbClr val="FF0000"/>
                </a:solidFill>
                <a:cs typeface="Arial" panose="020B0604020202020204" pitchFamily="34" charset="0"/>
              </a:rPr>
              <a:t>ERROR at line 1:</a:t>
            </a:r>
          </a:p>
          <a:p>
            <a:pPr fontAlgn="base">
              <a:spcBef>
                <a:spcPct val="0"/>
              </a:spcBef>
              <a:spcAft>
                <a:spcPct val="0"/>
              </a:spcAft>
              <a:defRPr/>
            </a:pPr>
            <a:r>
              <a:rPr lang="en-US" b="1" i="1" dirty="0">
                <a:solidFill>
                  <a:srgbClr val="FF0000"/>
                </a:solidFill>
                <a:cs typeface="Arial" panose="020B0604020202020204" pitchFamily="34" charset="0"/>
              </a:rPr>
              <a:t>ORA-02290: check constraint (SCOTT.SYS_C005043) violated</a:t>
            </a:r>
          </a:p>
        </p:txBody>
      </p:sp>
      <p:sp>
        <p:nvSpPr>
          <p:cNvPr id="70660" name="Rectangle 6"/>
          <p:cNvSpPr>
            <a:spLocks noChangeArrowheads="1"/>
          </p:cNvSpPr>
          <p:nvPr/>
        </p:nvSpPr>
        <p:spPr bwMode="auto">
          <a:xfrm>
            <a:off x="457200" y="1417638"/>
            <a:ext cx="4572000" cy="1477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000000"/>
                </a:solidFill>
              </a:rPr>
              <a:t>SQL&gt; create table </a:t>
            </a:r>
          </a:p>
          <a:p>
            <a:pPr eaLnBrk="1" fontAlgn="base" hangingPunct="1">
              <a:spcBef>
                <a:spcPct val="0"/>
              </a:spcBef>
              <a:spcAft>
                <a:spcPct val="0"/>
              </a:spcAft>
            </a:pPr>
            <a:r>
              <a:rPr lang="en-US" altLang="en-US" smtClean="0">
                <a:solidFill>
                  <a:srgbClr val="000000"/>
                </a:solidFill>
              </a:rPr>
              <a:t>           vote(age int check (age&gt;=18),</a:t>
            </a:r>
          </a:p>
          <a:p>
            <a:pPr eaLnBrk="1" fontAlgn="base" hangingPunct="1">
              <a:spcBef>
                <a:spcPct val="0"/>
              </a:spcBef>
              <a:spcAft>
                <a:spcPct val="0"/>
              </a:spcAft>
            </a:pPr>
            <a:r>
              <a:rPr lang="en-US" altLang="en-US" smtClean="0">
                <a:solidFill>
                  <a:srgbClr val="000000"/>
                </a:solidFill>
              </a:rPr>
              <a:t>         name varchar2(10));</a:t>
            </a:r>
          </a:p>
          <a:p>
            <a:pPr eaLnBrk="1" fontAlgn="base" hangingPunct="1">
              <a:spcBef>
                <a:spcPct val="0"/>
              </a:spcBef>
              <a:spcAft>
                <a:spcPct val="0"/>
              </a:spcAft>
            </a:pPr>
            <a:endParaRPr lang="en-US" altLang="en-US" smtClean="0">
              <a:solidFill>
                <a:srgbClr val="000000"/>
              </a:solidFill>
            </a:endParaRPr>
          </a:p>
          <a:p>
            <a:pPr eaLnBrk="1" fontAlgn="base" hangingPunct="1">
              <a:spcBef>
                <a:spcPct val="0"/>
              </a:spcBef>
              <a:spcAft>
                <a:spcPct val="0"/>
              </a:spcAft>
            </a:pPr>
            <a:r>
              <a:rPr lang="en-US" altLang="en-US" smtClean="0">
                <a:solidFill>
                  <a:srgbClr val="000000"/>
                </a:solidFill>
              </a:rPr>
              <a:t>Table created.</a:t>
            </a:r>
          </a:p>
        </p:txBody>
      </p:sp>
    </p:spTree>
  </p:cSld>
  <p:clrMapOvr>
    <a:masterClrMapping/>
  </p:clrMapOv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19672" y="0"/>
            <a:ext cx="7524328" cy="762000"/>
          </a:xfrm>
          <a:solidFill>
            <a:schemeClr val="bg1"/>
          </a:solidFill>
        </p:spPr>
        <p:txBody>
          <a:bodyPr lIns="92075" tIns="46038" rIns="92075" bIns="46038" anchor="t">
            <a:normAutofit fontScale="90000"/>
          </a:bodyPr>
          <a:lstStyle/>
          <a:p>
            <a:pPr eaLnBrk="1" hangingPunct="1"/>
            <a:r>
              <a:rPr lang="en-US" altLang="en-US" dirty="0" smtClean="0"/>
              <a:t>Adding a Column</a:t>
            </a:r>
          </a:p>
        </p:txBody>
      </p:sp>
      <p:sp>
        <p:nvSpPr>
          <p:cNvPr id="73731" name="Rectangle 3"/>
          <p:cNvSpPr>
            <a:spLocks noChangeArrowheads="1"/>
          </p:cNvSpPr>
          <p:nvPr/>
        </p:nvSpPr>
        <p:spPr bwMode="auto">
          <a:xfrm>
            <a:off x="625475" y="1582738"/>
            <a:ext cx="10985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2000" b="1" smtClean="0">
                <a:solidFill>
                  <a:srgbClr val="000000"/>
                </a:solidFill>
                <a:latin typeface="Courier New" panose="02070309020205020404" pitchFamily="49" charset="0"/>
              </a:rPr>
              <a:t>DEPT80</a:t>
            </a:r>
          </a:p>
        </p:txBody>
      </p:sp>
      <p:sp>
        <p:nvSpPr>
          <p:cNvPr id="73732" name="Rectangle 4"/>
          <p:cNvSpPr>
            <a:spLocks noChangeArrowheads="1"/>
          </p:cNvSpPr>
          <p:nvPr/>
        </p:nvSpPr>
        <p:spPr bwMode="auto">
          <a:xfrm>
            <a:off x="7543800" y="2733675"/>
            <a:ext cx="151288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346075" eaLnBrk="0" hangingPunct="0">
              <a:tabLst>
                <a:tab pos="576263" algn="l"/>
              </a:tabLst>
              <a:defRPr>
                <a:solidFill>
                  <a:schemeClr val="tx1"/>
                </a:solidFill>
                <a:latin typeface="Arial" panose="020B0604020202020204" pitchFamily="34" charset="0"/>
                <a:cs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cs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cs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cs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cs typeface="Arial" panose="020B0604020202020204" pitchFamily="34" charset="0"/>
              </a:defRPr>
            </a:lvl9pPr>
          </a:lstStyle>
          <a:p>
            <a:pPr fontAlgn="base">
              <a:lnSpc>
                <a:spcPct val="85000"/>
              </a:lnSpc>
              <a:spcBef>
                <a:spcPct val="35000"/>
              </a:spcBef>
              <a:spcAft>
                <a:spcPct val="0"/>
              </a:spcAft>
            </a:pPr>
            <a:r>
              <a:rPr lang="en-US" altLang="en-US" sz="1600" b="1" smtClean="0">
                <a:solidFill>
                  <a:srgbClr val="000000"/>
                </a:solidFill>
              </a:rPr>
              <a:t>Add a new column to the </a:t>
            </a:r>
            <a:r>
              <a:rPr lang="en-US" altLang="en-US" sz="1600" b="1" smtClean="0">
                <a:solidFill>
                  <a:srgbClr val="000000"/>
                </a:solidFill>
                <a:latin typeface="Courier New" panose="02070309020205020404" pitchFamily="49" charset="0"/>
              </a:rPr>
              <a:t>DEPT80</a:t>
            </a:r>
            <a:r>
              <a:rPr lang="en-US" altLang="en-US" sz="1600" b="1" smtClean="0">
                <a:solidFill>
                  <a:srgbClr val="000000"/>
                </a:solidFill>
              </a:rPr>
              <a:t> table.</a:t>
            </a:r>
          </a:p>
        </p:txBody>
      </p:sp>
      <p:sp>
        <p:nvSpPr>
          <p:cNvPr id="73733" name="Rectangle 5"/>
          <p:cNvSpPr>
            <a:spLocks noChangeArrowheads="1"/>
          </p:cNvSpPr>
          <p:nvPr/>
        </p:nvSpPr>
        <p:spPr bwMode="auto">
          <a:xfrm>
            <a:off x="596900" y="3765550"/>
            <a:ext cx="10985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2000" b="1" smtClean="0">
                <a:solidFill>
                  <a:srgbClr val="000000"/>
                </a:solidFill>
                <a:latin typeface="Courier New" panose="02070309020205020404" pitchFamily="49" charset="0"/>
              </a:rPr>
              <a:t>DEPT80</a:t>
            </a:r>
          </a:p>
        </p:txBody>
      </p:sp>
      <p:sp>
        <p:nvSpPr>
          <p:cNvPr id="73734" name="Rectangle 6"/>
          <p:cNvSpPr>
            <a:spLocks noChangeArrowheads="1"/>
          </p:cNvSpPr>
          <p:nvPr/>
        </p:nvSpPr>
        <p:spPr bwMode="auto">
          <a:xfrm>
            <a:off x="6311900" y="1249363"/>
            <a:ext cx="1679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2000" b="1" smtClean="0">
                <a:solidFill>
                  <a:srgbClr val="000000"/>
                </a:solidFill>
              </a:rPr>
              <a:t>New column</a:t>
            </a:r>
          </a:p>
        </p:txBody>
      </p:sp>
      <p:pic>
        <p:nvPicPr>
          <p:cNvPr id="73735" name="Picture 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9138" y="2109788"/>
            <a:ext cx="528955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6" name="Picture 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9613" y="4195763"/>
            <a:ext cx="528955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7" name="Picture 9"/>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91313" y="1628775"/>
            <a:ext cx="812800" cy="89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8" name="Picture 10"/>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967413" y="4191000"/>
            <a:ext cx="812800" cy="89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ChangeArrowheads="1"/>
          </p:cNvSpPr>
          <p:nvPr/>
        </p:nvSpPr>
        <p:spPr bwMode="auto">
          <a:xfrm>
            <a:off x="1752600" y="4495800"/>
            <a:ext cx="3402013"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2400" smtClean="0">
                <a:solidFill>
                  <a:srgbClr val="000000"/>
                </a:solidFill>
              </a:rPr>
              <a:t> alter table </a:t>
            </a:r>
            <a:r>
              <a:rPr lang="en-US" altLang="en-US" sz="3600" b="1" i="1" smtClean="0">
                <a:solidFill>
                  <a:srgbClr val="000000"/>
                </a:solidFill>
              </a:rPr>
              <a:t>e2 </a:t>
            </a:r>
          </a:p>
          <a:p>
            <a:pPr eaLnBrk="1" fontAlgn="base" hangingPunct="1">
              <a:spcBef>
                <a:spcPct val="0"/>
              </a:spcBef>
              <a:spcAft>
                <a:spcPct val="0"/>
              </a:spcAft>
            </a:pPr>
            <a:r>
              <a:rPr lang="en-US" altLang="en-US" sz="2400" smtClean="0">
                <a:solidFill>
                  <a:srgbClr val="000000"/>
                </a:solidFill>
              </a:rPr>
              <a:t>add constraint </a:t>
            </a:r>
          </a:p>
          <a:p>
            <a:pPr eaLnBrk="1" fontAlgn="base" hangingPunct="1">
              <a:spcBef>
                <a:spcPct val="0"/>
              </a:spcBef>
              <a:spcAft>
                <a:spcPct val="0"/>
              </a:spcAft>
            </a:pPr>
            <a:r>
              <a:rPr lang="en-US" altLang="en-US" sz="2400" smtClean="0">
                <a:solidFill>
                  <a:srgbClr val="000000"/>
                </a:solidFill>
              </a:rPr>
              <a:t> </a:t>
            </a:r>
            <a:r>
              <a:rPr lang="en-US" altLang="en-US" sz="2400" b="1" i="1" smtClean="0">
                <a:solidFill>
                  <a:srgbClr val="FF5050"/>
                </a:solidFill>
              </a:rPr>
              <a:t>pk_pe </a:t>
            </a:r>
          </a:p>
          <a:p>
            <a:pPr eaLnBrk="1" fontAlgn="base" hangingPunct="1">
              <a:spcBef>
                <a:spcPct val="0"/>
              </a:spcBef>
              <a:spcAft>
                <a:spcPct val="0"/>
              </a:spcAft>
            </a:pPr>
            <a:r>
              <a:rPr lang="en-US" altLang="en-US" sz="2400" smtClean="0">
                <a:solidFill>
                  <a:srgbClr val="000000"/>
                </a:solidFill>
              </a:rPr>
              <a:t> </a:t>
            </a:r>
            <a:r>
              <a:rPr lang="en-US" altLang="en-US" sz="2400" b="1" i="1" smtClean="0">
                <a:solidFill>
                  <a:srgbClr val="3366FF"/>
                </a:solidFill>
              </a:rPr>
              <a:t>primary key  </a:t>
            </a:r>
            <a:r>
              <a:rPr lang="en-US" altLang="en-US" sz="2400" smtClean="0">
                <a:solidFill>
                  <a:srgbClr val="000000"/>
                </a:solidFill>
              </a:rPr>
              <a:t>( empno)</a:t>
            </a:r>
          </a:p>
        </p:txBody>
      </p:sp>
      <p:sp>
        <p:nvSpPr>
          <p:cNvPr id="74755" name="Rectangle 2"/>
          <p:cNvSpPr>
            <a:spLocks noGrp="1" noChangeArrowheads="1"/>
          </p:cNvSpPr>
          <p:nvPr>
            <p:ph type="title"/>
          </p:nvPr>
        </p:nvSpPr>
        <p:spPr>
          <a:xfrm>
            <a:off x="683568" y="0"/>
            <a:ext cx="8460432" cy="838200"/>
          </a:xfrm>
          <a:solidFill>
            <a:schemeClr val="bg1"/>
          </a:solidFill>
        </p:spPr>
        <p:txBody>
          <a:bodyPr lIns="92075" tIns="46038" rIns="92075" bIns="46038" anchor="t"/>
          <a:lstStyle/>
          <a:p>
            <a:pPr eaLnBrk="1" hangingPunct="1"/>
            <a:r>
              <a:rPr lang="en-US" altLang="en-US" dirty="0" smtClean="0"/>
              <a:t>Adding  a Constraint</a:t>
            </a:r>
          </a:p>
        </p:txBody>
      </p:sp>
      <p:sp>
        <p:nvSpPr>
          <p:cNvPr id="74756" name="TextBox 3"/>
          <p:cNvSpPr txBox="1">
            <a:spLocks noChangeArrowheads="1"/>
          </p:cNvSpPr>
          <p:nvPr/>
        </p:nvSpPr>
        <p:spPr bwMode="auto">
          <a:xfrm>
            <a:off x="1524000" y="1600200"/>
            <a:ext cx="10906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FF0000"/>
                </a:solidFill>
              </a:rPr>
              <a:t>SYNTAX</a:t>
            </a:r>
          </a:p>
        </p:txBody>
      </p:sp>
      <p:sp>
        <p:nvSpPr>
          <p:cNvPr id="5" name="Rectangle 4"/>
          <p:cNvSpPr/>
          <p:nvPr/>
        </p:nvSpPr>
        <p:spPr>
          <a:xfrm>
            <a:off x="1600200" y="2133600"/>
            <a:ext cx="6477000" cy="1570038"/>
          </a:xfrm>
          <a:prstGeom prst="rect">
            <a:avLst/>
          </a:prstGeom>
        </p:spPr>
        <p:txBody>
          <a:bodyPr>
            <a:spAutoFit/>
          </a:bodyPr>
          <a:lstStyle/>
          <a:p>
            <a:pPr fontAlgn="base">
              <a:spcBef>
                <a:spcPct val="0"/>
              </a:spcBef>
              <a:spcAft>
                <a:spcPct val="0"/>
              </a:spcAft>
              <a:defRPr/>
            </a:pPr>
            <a:r>
              <a:rPr lang="en-US" sz="2400" dirty="0">
                <a:solidFill>
                  <a:srgbClr val="2D2D8A"/>
                </a:solidFill>
                <a:cs typeface="Arial" panose="020B0604020202020204" pitchFamily="34" charset="0"/>
              </a:rPr>
              <a:t>alter table </a:t>
            </a:r>
            <a:r>
              <a:rPr lang="en-US" sz="2400" b="1" i="1" dirty="0">
                <a:solidFill>
                  <a:srgbClr val="002060"/>
                </a:solidFill>
                <a:cs typeface="Arial" panose="020B0604020202020204" pitchFamily="34" charset="0"/>
              </a:rPr>
              <a:t>&lt;TABLENAME&gt;</a:t>
            </a:r>
          </a:p>
          <a:p>
            <a:pPr fontAlgn="base">
              <a:spcBef>
                <a:spcPct val="0"/>
              </a:spcBef>
              <a:spcAft>
                <a:spcPct val="0"/>
              </a:spcAft>
              <a:defRPr/>
            </a:pPr>
            <a:r>
              <a:rPr lang="en-US" sz="2400" dirty="0">
                <a:solidFill>
                  <a:srgbClr val="2D2D8A"/>
                </a:solidFill>
                <a:cs typeface="Arial" panose="020B0604020202020204" pitchFamily="34" charset="0"/>
              </a:rPr>
              <a:t>add constraint </a:t>
            </a:r>
          </a:p>
          <a:p>
            <a:pPr fontAlgn="base">
              <a:spcBef>
                <a:spcPct val="0"/>
              </a:spcBef>
              <a:spcAft>
                <a:spcPct val="0"/>
              </a:spcAft>
              <a:defRPr/>
            </a:pPr>
            <a:r>
              <a:rPr lang="en-US" sz="2400" dirty="0">
                <a:solidFill>
                  <a:srgbClr val="2D2D8A"/>
                </a:solidFill>
                <a:cs typeface="Arial" panose="020B0604020202020204" pitchFamily="34" charset="0"/>
              </a:rPr>
              <a:t> </a:t>
            </a:r>
            <a:r>
              <a:rPr lang="en-US" sz="2400" b="1" i="1" dirty="0">
                <a:solidFill>
                  <a:srgbClr val="FF5050"/>
                </a:solidFill>
                <a:cs typeface="Arial" panose="020B0604020202020204" pitchFamily="34" charset="0"/>
              </a:rPr>
              <a:t>&lt;CONSTRAINT NAME&gt;</a:t>
            </a:r>
          </a:p>
          <a:p>
            <a:pPr fontAlgn="base">
              <a:spcBef>
                <a:spcPct val="0"/>
              </a:spcBef>
              <a:spcAft>
                <a:spcPct val="0"/>
              </a:spcAft>
              <a:defRPr/>
            </a:pPr>
            <a:r>
              <a:rPr lang="en-US" sz="2400" dirty="0">
                <a:solidFill>
                  <a:srgbClr val="2D2D8A"/>
                </a:solidFill>
                <a:cs typeface="Arial" panose="020B0604020202020204" pitchFamily="34" charset="0"/>
              </a:rPr>
              <a:t> </a:t>
            </a:r>
            <a:r>
              <a:rPr lang="en-US" sz="2400" b="1" i="1" dirty="0">
                <a:solidFill>
                  <a:srgbClr val="3366FF"/>
                </a:solidFill>
                <a:cs typeface="Arial" panose="020B0604020202020204" pitchFamily="34" charset="0"/>
              </a:rPr>
              <a:t>&lt;CONSTRAINT TYPE&gt;</a:t>
            </a:r>
            <a:r>
              <a:rPr lang="en-US" sz="2400" b="1" i="1" dirty="0">
                <a:solidFill>
                  <a:srgbClr val="2D2D8A"/>
                </a:solidFill>
                <a:cs typeface="Arial" panose="020B0604020202020204" pitchFamily="34" charset="0"/>
              </a:rPr>
              <a:t>  </a:t>
            </a:r>
            <a:r>
              <a:rPr lang="en-US" sz="2400" dirty="0">
                <a:solidFill>
                  <a:srgbClr val="2D2D8A"/>
                </a:solidFill>
                <a:cs typeface="Arial" panose="020B0604020202020204" pitchFamily="34" charset="0"/>
              </a:rPr>
              <a:t>( Column name)</a:t>
            </a:r>
          </a:p>
        </p:txBody>
      </p:sp>
      <p:sp>
        <p:nvSpPr>
          <p:cNvPr id="6" name="Curved Left Arrow 5"/>
          <p:cNvSpPr/>
          <p:nvPr/>
        </p:nvSpPr>
        <p:spPr>
          <a:xfrm rot="10583882">
            <a:off x="617538" y="2914650"/>
            <a:ext cx="1196975" cy="2917825"/>
          </a:xfrm>
          <a:prstGeom prst="curvedLeftArrow">
            <a:avLst>
              <a:gd name="adj1" fmla="val 25000"/>
              <a:gd name="adj2" fmla="val 50000"/>
              <a:gd name="adj3" fmla="val 8657"/>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srgbClr val="000000"/>
              </a:solidFill>
            </a:endParaRPr>
          </a:p>
        </p:txBody>
      </p:sp>
    </p:spTree>
  </p:cSld>
  <p:clrMapOvr>
    <a:masterClrMapping/>
  </p:clrMapOv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55576" y="0"/>
            <a:ext cx="8388424" cy="762000"/>
          </a:xfrm>
          <a:solidFill>
            <a:schemeClr val="bg1"/>
          </a:solidFill>
        </p:spPr>
        <p:txBody>
          <a:bodyPr lIns="92075" tIns="46038" rIns="92075" bIns="46038" anchor="t">
            <a:normAutofit fontScale="90000"/>
          </a:bodyPr>
          <a:lstStyle/>
          <a:p>
            <a:pPr eaLnBrk="1" hangingPunct="1"/>
            <a:r>
              <a:rPr lang="en-US" altLang="en-US" dirty="0" smtClean="0"/>
              <a:t>Dropping a Column</a:t>
            </a:r>
          </a:p>
        </p:txBody>
      </p:sp>
      <p:sp>
        <p:nvSpPr>
          <p:cNvPr id="75779" name="Rectangle 3"/>
          <p:cNvSpPr>
            <a:spLocks noGrp="1" noChangeArrowheads="1"/>
          </p:cNvSpPr>
          <p:nvPr>
            <p:ph idx="1"/>
          </p:nvPr>
        </p:nvSpPr>
        <p:spPr>
          <a:xfrm>
            <a:off x="858838" y="1905000"/>
            <a:ext cx="7385050" cy="1238250"/>
          </a:xfrm>
        </p:spPr>
        <p:txBody>
          <a:bodyPr lIns="92075" tIns="46038" rIns="92075" bIns="46038">
            <a:spAutoFit/>
          </a:bodyPr>
          <a:lstStyle/>
          <a:p>
            <a:pPr marL="404813" indent="-404813" defTabSz="346075" eaLnBrk="1" hangingPunct="1">
              <a:lnSpc>
                <a:spcPct val="65000"/>
              </a:lnSpc>
              <a:buFontTx/>
              <a:buNone/>
              <a:tabLst>
                <a:tab pos="571500" algn="l"/>
              </a:tabLst>
            </a:pPr>
            <a:r>
              <a:rPr lang="en-US" altLang="en-US" smtClean="0"/>
              <a:t>Use the </a:t>
            </a:r>
            <a:r>
              <a:rPr lang="en-US" altLang="en-US" smtClean="0">
                <a:latin typeface="Courier New" panose="02070309020205020404" pitchFamily="49" charset="0"/>
              </a:rPr>
              <a:t>DROP COLUMN</a:t>
            </a:r>
            <a:r>
              <a:rPr lang="en-US" altLang="en-US" smtClean="0"/>
              <a:t> clause to drop </a:t>
            </a:r>
          </a:p>
          <a:p>
            <a:pPr marL="404813" indent="-404813" defTabSz="346075" eaLnBrk="1" hangingPunct="1">
              <a:lnSpc>
                <a:spcPct val="65000"/>
              </a:lnSpc>
              <a:buFontTx/>
              <a:buNone/>
              <a:tabLst>
                <a:tab pos="571500" algn="l"/>
              </a:tabLst>
            </a:pPr>
            <a:r>
              <a:rPr lang="en-US" altLang="en-US" smtClean="0"/>
              <a:t>columns you no longer need from the</a:t>
            </a:r>
          </a:p>
          <a:p>
            <a:pPr marL="404813" indent="-404813" defTabSz="346075" eaLnBrk="1" hangingPunct="1">
              <a:lnSpc>
                <a:spcPct val="65000"/>
              </a:lnSpc>
              <a:buFontTx/>
              <a:buNone/>
              <a:tabLst>
                <a:tab pos="571500" algn="l"/>
              </a:tabLst>
            </a:pPr>
            <a:r>
              <a:rPr lang="en-US" altLang="en-US" smtClean="0"/>
              <a:t>table.</a:t>
            </a:r>
          </a:p>
        </p:txBody>
      </p:sp>
      <p:grpSp>
        <p:nvGrpSpPr>
          <p:cNvPr id="2" name="Group 4"/>
          <p:cNvGrpSpPr>
            <a:grpSpLocks/>
          </p:cNvGrpSpPr>
          <p:nvPr/>
        </p:nvGrpSpPr>
        <p:grpSpPr bwMode="auto">
          <a:xfrm>
            <a:off x="903288" y="3549650"/>
            <a:ext cx="7510462" cy="946150"/>
            <a:chOff x="569" y="1775"/>
            <a:chExt cx="4731" cy="596"/>
          </a:xfrm>
        </p:grpSpPr>
        <p:sp>
          <p:nvSpPr>
            <p:cNvPr id="119813" name="Rectangle 5"/>
            <p:cNvSpPr>
              <a:spLocks noChangeArrowheads="1"/>
            </p:cNvSpPr>
            <p:nvPr/>
          </p:nvSpPr>
          <p:spPr bwMode="blackWhite">
            <a:xfrm>
              <a:off x="569" y="1775"/>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fontAlgn="base" hangingPunct="0">
                <a:lnSpc>
                  <a:spcPct val="95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a:p>
              <a:pPr eaLnBrk="0" fontAlgn="base" hangingPunct="0">
                <a:lnSpc>
                  <a:spcPct val="95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a:p>
              <a:pPr eaLnBrk="0" fontAlgn="base" hangingPunct="0">
                <a:lnSpc>
                  <a:spcPct val="95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a:p>
              <a:pPr eaLnBrk="0" fontAlgn="base" hangingPunct="0">
                <a:lnSpc>
                  <a:spcPct val="95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p:txBody>
        </p:sp>
        <p:sp>
          <p:nvSpPr>
            <p:cNvPr id="119814" name="Rectangle 6"/>
            <p:cNvSpPr>
              <a:spLocks noChangeArrowheads="1"/>
            </p:cNvSpPr>
            <p:nvPr/>
          </p:nvSpPr>
          <p:spPr bwMode="blackWhite">
            <a:xfrm>
              <a:off x="620" y="1808"/>
              <a:ext cx="4144" cy="542"/>
            </a:xfrm>
            <a:prstGeom prst="rect">
              <a:avLst/>
            </a:prstGeom>
            <a:noFill/>
            <a:ln w="9525">
              <a:noFill/>
              <a:miter lim="800000"/>
              <a:headEnd/>
              <a:tailEnd/>
            </a:ln>
            <a:effectLst/>
          </p:spPr>
          <p:txBody>
            <a:bodyPr wrap="none" lIns="92075" tIns="46038" rIns="92075" bIns="46038" anchor="ctr"/>
            <a:lstStyle/>
            <a:p>
              <a:pPr eaLnBrk="0" fontAlgn="base" hangingPunct="0">
                <a:spcBef>
                  <a:spcPct val="0"/>
                </a:spcBef>
                <a:spcAft>
                  <a:spcPct val="0"/>
                </a:spcAft>
                <a:tabLst>
                  <a:tab pos="1200150" algn="l"/>
                </a:tabLst>
                <a:defRPr/>
              </a:pPr>
              <a:r>
                <a:rPr lang="en-US" b="1">
                  <a:solidFill>
                    <a:srgbClr val="000000"/>
                  </a:solidFill>
                  <a:latin typeface="Courier New" pitchFamily="49" charset="0"/>
                  <a:cs typeface="Arial" panose="020B0604020202020204" pitchFamily="34" charset="0"/>
                </a:rPr>
                <a:t>ALTER TABLE	dept80</a:t>
              </a:r>
            </a:p>
            <a:p>
              <a:pPr eaLnBrk="0" fontAlgn="base" hangingPunct="0">
                <a:spcBef>
                  <a:spcPct val="0"/>
                </a:spcBef>
                <a:spcAft>
                  <a:spcPct val="0"/>
                </a:spcAft>
                <a:tabLst>
                  <a:tab pos="1200150" algn="l"/>
                </a:tabLst>
                <a:defRPr/>
              </a:pPr>
              <a:r>
                <a:rPr lang="en-US" b="1">
                  <a:solidFill>
                    <a:srgbClr val="000000"/>
                  </a:solidFill>
                  <a:latin typeface="Courier New" pitchFamily="49" charset="0"/>
                  <a:cs typeface="Arial" panose="020B0604020202020204" pitchFamily="34" charset="0"/>
                </a:rPr>
                <a:t>DROP  COLUMN   job_id; </a:t>
              </a:r>
            </a:p>
            <a:p>
              <a:pPr eaLnBrk="0" fontAlgn="base" hangingPunct="0">
                <a:spcBef>
                  <a:spcPct val="0"/>
                </a:spcBef>
                <a:spcAft>
                  <a:spcPct val="0"/>
                </a:spcAft>
                <a:tabLst>
                  <a:tab pos="1200150" algn="l"/>
                </a:tabLst>
                <a:defRPr/>
              </a:pPr>
              <a:r>
                <a:rPr lang="en-US" b="1">
                  <a:solidFill>
                    <a:srgbClr val="FF3300"/>
                  </a:solidFill>
                  <a:effectLst>
                    <a:outerShdw blurRad="38100" dist="38100" dir="2700000" algn="tl">
                      <a:srgbClr val="C0C0C0"/>
                    </a:outerShdw>
                  </a:effectLst>
                  <a:latin typeface="Courier New" pitchFamily="49" charset="0"/>
                  <a:cs typeface="Arial" panose="020B0604020202020204" pitchFamily="34" charset="0"/>
                </a:rPr>
                <a:t>Table altered.</a:t>
              </a:r>
            </a:p>
          </p:txBody>
        </p:sp>
      </p:grpSp>
    </p:spTree>
  </p:cSld>
  <p:clrMapOvr>
    <a:masterClrMapping/>
  </p:clrMapOvr>
  <p:transition spd="slow">
    <p:cut/>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ChangeArrowheads="1"/>
          </p:cNvSpPr>
          <p:nvPr/>
        </p:nvSpPr>
        <p:spPr bwMode="auto">
          <a:xfrm>
            <a:off x="1981200" y="4724400"/>
            <a:ext cx="3121025"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z="3200" smtClean="0">
                <a:solidFill>
                  <a:srgbClr val="000000"/>
                </a:solidFill>
              </a:rPr>
              <a:t>Alter table e2 </a:t>
            </a:r>
          </a:p>
          <a:p>
            <a:pPr eaLnBrk="1" fontAlgn="base" hangingPunct="1">
              <a:spcBef>
                <a:spcPct val="0"/>
              </a:spcBef>
              <a:spcAft>
                <a:spcPct val="0"/>
              </a:spcAft>
            </a:pPr>
            <a:r>
              <a:rPr lang="en-US" altLang="en-US" sz="3200" smtClean="0">
                <a:solidFill>
                  <a:srgbClr val="000000"/>
                </a:solidFill>
              </a:rPr>
              <a:t>drop constraint  </a:t>
            </a:r>
          </a:p>
          <a:p>
            <a:pPr eaLnBrk="1" fontAlgn="base" hangingPunct="1">
              <a:spcBef>
                <a:spcPct val="0"/>
              </a:spcBef>
              <a:spcAft>
                <a:spcPct val="0"/>
              </a:spcAft>
            </a:pPr>
            <a:r>
              <a:rPr lang="en-US" altLang="en-US" sz="3200" smtClean="0">
                <a:solidFill>
                  <a:srgbClr val="000000"/>
                </a:solidFill>
              </a:rPr>
              <a:t>pk_pe;</a:t>
            </a:r>
          </a:p>
        </p:txBody>
      </p:sp>
      <p:sp>
        <p:nvSpPr>
          <p:cNvPr id="76803" name="Rectangle 2"/>
          <p:cNvSpPr>
            <a:spLocks noGrp="1" noChangeArrowheads="1"/>
          </p:cNvSpPr>
          <p:nvPr>
            <p:ph type="title"/>
          </p:nvPr>
        </p:nvSpPr>
        <p:spPr>
          <a:xfrm>
            <a:off x="899592" y="0"/>
            <a:ext cx="8244408" cy="838200"/>
          </a:xfrm>
          <a:solidFill>
            <a:schemeClr val="bg1"/>
          </a:solidFill>
        </p:spPr>
        <p:txBody>
          <a:bodyPr lIns="92075" tIns="46038" rIns="92075" bIns="46038" anchor="t"/>
          <a:lstStyle/>
          <a:p>
            <a:pPr eaLnBrk="1" hangingPunct="1"/>
            <a:r>
              <a:rPr lang="en-US" altLang="en-US" dirty="0" smtClean="0"/>
              <a:t>Dropping   a Constraint</a:t>
            </a:r>
          </a:p>
        </p:txBody>
      </p:sp>
      <p:sp>
        <p:nvSpPr>
          <p:cNvPr id="76804" name="TextBox 5"/>
          <p:cNvSpPr txBox="1">
            <a:spLocks noChangeArrowheads="1"/>
          </p:cNvSpPr>
          <p:nvPr/>
        </p:nvSpPr>
        <p:spPr bwMode="auto">
          <a:xfrm>
            <a:off x="1524000" y="1600200"/>
            <a:ext cx="10906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FF0000"/>
                </a:solidFill>
              </a:rPr>
              <a:t>SYNTAX</a:t>
            </a:r>
          </a:p>
        </p:txBody>
      </p:sp>
      <p:sp>
        <p:nvSpPr>
          <p:cNvPr id="7" name="Rectangle 6"/>
          <p:cNvSpPr/>
          <p:nvPr/>
        </p:nvSpPr>
        <p:spPr>
          <a:xfrm>
            <a:off x="1600200" y="2133600"/>
            <a:ext cx="5334000" cy="1570038"/>
          </a:xfrm>
          <a:prstGeom prst="rect">
            <a:avLst/>
          </a:prstGeom>
        </p:spPr>
        <p:txBody>
          <a:bodyPr>
            <a:spAutoFit/>
          </a:bodyPr>
          <a:lstStyle/>
          <a:p>
            <a:pPr fontAlgn="base">
              <a:spcBef>
                <a:spcPct val="0"/>
              </a:spcBef>
              <a:spcAft>
                <a:spcPct val="0"/>
              </a:spcAft>
              <a:defRPr/>
            </a:pPr>
            <a:r>
              <a:rPr lang="en-US" sz="3200" dirty="0">
                <a:solidFill>
                  <a:srgbClr val="2D2D8A"/>
                </a:solidFill>
                <a:cs typeface="Arial" panose="020B0604020202020204" pitchFamily="34" charset="0"/>
              </a:rPr>
              <a:t>alter table &lt;TABLENAME&gt;</a:t>
            </a:r>
          </a:p>
          <a:p>
            <a:pPr fontAlgn="base">
              <a:spcBef>
                <a:spcPct val="0"/>
              </a:spcBef>
              <a:spcAft>
                <a:spcPct val="0"/>
              </a:spcAft>
              <a:defRPr/>
            </a:pPr>
            <a:r>
              <a:rPr lang="en-US" sz="3200" dirty="0">
                <a:solidFill>
                  <a:srgbClr val="2D2D8A"/>
                </a:solidFill>
                <a:cs typeface="Arial" panose="020B0604020202020204" pitchFamily="34" charset="0"/>
              </a:rPr>
              <a:t>Drop  constraint </a:t>
            </a:r>
          </a:p>
          <a:p>
            <a:pPr fontAlgn="base">
              <a:spcBef>
                <a:spcPct val="0"/>
              </a:spcBef>
              <a:spcAft>
                <a:spcPct val="0"/>
              </a:spcAft>
              <a:defRPr/>
            </a:pPr>
            <a:r>
              <a:rPr lang="en-US" sz="3200" dirty="0">
                <a:solidFill>
                  <a:srgbClr val="2D2D8A"/>
                </a:solidFill>
                <a:cs typeface="Arial" panose="020B0604020202020204" pitchFamily="34" charset="0"/>
              </a:rPr>
              <a:t> &lt;CONSTRAINT NAME&gt;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3000" y="381000"/>
            <a:ext cx="7793038" cy="762000"/>
          </a:xfrm>
        </p:spPr>
        <p:txBody>
          <a:bodyPr/>
          <a:lstStyle/>
          <a:p>
            <a:pPr eaLnBrk="1" hangingPunct="1"/>
            <a:r>
              <a:rPr lang="en-US" smtClean="0"/>
              <a:t>Major Components of .Net</a:t>
            </a:r>
          </a:p>
        </p:txBody>
      </p:sp>
      <p:sp>
        <p:nvSpPr>
          <p:cNvPr id="20483" name="Rectangle 4"/>
          <p:cNvSpPr>
            <a:spLocks noChangeArrowheads="1"/>
          </p:cNvSpPr>
          <p:nvPr/>
        </p:nvSpPr>
        <p:spPr bwMode="auto">
          <a:xfrm>
            <a:off x="382588" y="1370013"/>
            <a:ext cx="8455025" cy="5256212"/>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20484" name="Rectangle 5"/>
          <p:cNvSpPr>
            <a:spLocks noChangeArrowheads="1"/>
          </p:cNvSpPr>
          <p:nvPr/>
        </p:nvSpPr>
        <p:spPr bwMode="auto">
          <a:xfrm>
            <a:off x="762000" y="1600200"/>
            <a:ext cx="2514600" cy="838200"/>
          </a:xfrm>
          <a:prstGeom prst="rect">
            <a:avLst/>
          </a:prstGeom>
          <a:solidFill>
            <a:srgbClr val="00FFFF"/>
          </a:solidFill>
          <a:ln w="9525">
            <a:solidFill>
              <a:schemeClr val="tx1"/>
            </a:solidFill>
            <a:miter lim="800000"/>
            <a:headEnd/>
            <a:tailEnd/>
          </a:ln>
        </p:spPr>
        <p:txBody>
          <a:bodyPr wrap="none" anchor="ctr"/>
          <a:lstStyle/>
          <a:p>
            <a:pPr algn="ctr" eaLnBrk="0" hangingPunct="0"/>
            <a:endParaRPr lang="en-US" sz="1800">
              <a:latin typeface="Garamond" pitchFamily="18" charset="0"/>
            </a:endParaRPr>
          </a:p>
        </p:txBody>
      </p:sp>
      <p:sp>
        <p:nvSpPr>
          <p:cNvPr id="20485" name="Rectangle 6"/>
          <p:cNvSpPr>
            <a:spLocks noChangeArrowheads="1"/>
          </p:cNvSpPr>
          <p:nvPr/>
        </p:nvSpPr>
        <p:spPr bwMode="auto">
          <a:xfrm>
            <a:off x="3656013" y="1598613"/>
            <a:ext cx="2286000" cy="841375"/>
          </a:xfrm>
          <a:prstGeom prst="rect">
            <a:avLst/>
          </a:prstGeom>
          <a:solidFill>
            <a:srgbClr val="00FFFF"/>
          </a:solidFill>
          <a:ln w="9525">
            <a:solidFill>
              <a:schemeClr val="tx1"/>
            </a:solidFill>
            <a:miter lim="800000"/>
            <a:headEnd/>
            <a:tailEnd/>
          </a:ln>
        </p:spPr>
        <p:txBody>
          <a:bodyPr wrap="none" anchor="ctr"/>
          <a:lstStyle/>
          <a:p>
            <a:pPr algn="ctr" eaLnBrk="0" hangingPunct="0"/>
            <a:endParaRPr lang="en-US" sz="1800">
              <a:latin typeface="Garamond" pitchFamily="18" charset="0"/>
            </a:endParaRPr>
          </a:p>
        </p:txBody>
      </p:sp>
      <p:sp>
        <p:nvSpPr>
          <p:cNvPr id="20486" name="Rectangle 7"/>
          <p:cNvSpPr>
            <a:spLocks noChangeArrowheads="1"/>
          </p:cNvSpPr>
          <p:nvPr/>
        </p:nvSpPr>
        <p:spPr bwMode="auto">
          <a:xfrm>
            <a:off x="6169025" y="1671638"/>
            <a:ext cx="2359025" cy="758825"/>
          </a:xfrm>
          <a:prstGeom prst="rect">
            <a:avLst/>
          </a:prstGeom>
          <a:solidFill>
            <a:srgbClr val="00FFFF"/>
          </a:solidFill>
          <a:ln w="9525">
            <a:solidFill>
              <a:schemeClr val="tx1"/>
            </a:solidFill>
            <a:miter lim="800000"/>
            <a:headEnd/>
            <a:tailEnd/>
          </a:ln>
        </p:spPr>
        <p:txBody>
          <a:bodyPr wrap="none" anchor="ctr"/>
          <a:lstStyle/>
          <a:p>
            <a:pPr algn="ctr" eaLnBrk="0" hangingPunct="0"/>
            <a:endParaRPr lang="en-US" sz="1800">
              <a:latin typeface="Garamond" pitchFamily="18" charset="0"/>
            </a:endParaRPr>
          </a:p>
        </p:txBody>
      </p:sp>
      <p:sp>
        <p:nvSpPr>
          <p:cNvPr id="20487" name="Rectangle 8"/>
          <p:cNvSpPr>
            <a:spLocks noChangeArrowheads="1"/>
          </p:cNvSpPr>
          <p:nvPr/>
        </p:nvSpPr>
        <p:spPr bwMode="auto">
          <a:xfrm>
            <a:off x="762000" y="2743200"/>
            <a:ext cx="7772400" cy="1447800"/>
          </a:xfrm>
          <a:prstGeom prst="rect">
            <a:avLst/>
          </a:prstGeom>
          <a:solidFill>
            <a:srgbClr val="00FFFF"/>
          </a:solidFill>
          <a:ln w="9525">
            <a:solidFill>
              <a:schemeClr val="tx1"/>
            </a:solidFill>
            <a:miter lim="800000"/>
            <a:headEnd/>
            <a:tailEnd/>
          </a:ln>
        </p:spPr>
        <p:txBody>
          <a:bodyPr wrap="none" anchor="ctr"/>
          <a:lstStyle/>
          <a:p>
            <a:pPr algn="ctr" eaLnBrk="0" hangingPunct="0"/>
            <a:endParaRPr lang="en-US" sz="1800">
              <a:latin typeface="Garamond" pitchFamily="18" charset="0"/>
            </a:endParaRPr>
          </a:p>
        </p:txBody>
      </p:sp>
      <p:sp>
        <p:nvSpPr>
          <p:cNvPr id="20488" name="Rectangle 9"/>
          <p:cNvSpPr>
            <a:spLocks noChangeArrowheads="1"/>
          </p:cNvSpPr>
          <p:nvPr/>
        </p:nvSpPr>
        <p:spPr bwMode="auto">
          <a:xfrm>
            <a:off x="762000" y="4572000"/>
            <a:ext cx="7620000" cy="1676400"/>
          </a:xfrm>
          <a:prstGeom prst="rect">
            <a:avLst/>
          </a:prstGeom>
          <a:solidFill>
            <a:srgbClr val="00FFFF"/>
          </a:solidFill>
          <a:ln w="9525">
            <a:solidFill>
              <a:schemeClr val="tx1"/>
            </a:solidFill>
            <a:miter lim="800000"/>
            <a:headEnd/>
            <a:tailEnd/>
          </a:ln>
        </p:spPr>
        <p:txBody>
          <a:bodyPr wrap="none" anchor="ctr"/>
          <a:lstStyle/>
          <a:p>
            <a:pPr algn="ctr" eaLnBrk="0" hangingPunct="0"/>
            <a:endParaRPr lang="en-US" sz="1800">
              <a:latin typeface="Garamond" pitchFamily="18" charset="0"/>
            </a:endParaRPr>
          </a:p>
        </p:txBody>
      </p:sp>
      <p:sp>
        <p:nvSpPr>
          <p:cNvPr id="20489" name="Rectangle 10"/>
          <p:cNvSpPr>
            <a:spLocks noChangeArrowheads="1"/>
          </p:cNvSpPr>
          <p:nvPr/>
        </p:nvSpPr>
        <p:spPr bwMode="auto">
          <a:xfrm>
            <a:off x="1143000" y="5257800"/>
            <a:ext cx="22098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b="1">
                <a:latin typeface="Garamond" pitchFamily="18" charset="0"/>
              </a:rPr>
              <a:t>Memory Management</a:t>
            </a:r>
          </a:p>
        </p:txBody>
      </p:sp>
      <p:sp>
        <p:nvSpPr>
          <p:cNvPr id="20490" name="Rectangle 11"/>
          <p:cNvSpPr>
            <a:spLocks noChangeArrowheads="1"/>
          </p:cNvSpPr>
          <p:nvPr/>
        </p:nvSpPr>
        <p:spPr bwMode="auto">
          <a:xfrm>
            <a:off x="3505200" y="5257800"/>
            <a:ext cx="24384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b="1">
                <a:latin typeface="Garamond" pitchFamily="18" charset="0"/>
              </a:rPr>
              <a:t>CTS</a:t>
            </a:r>
          </a:p>
          <a:p>
            <a:pPr algn="ctr" eaLnBrk="0" hangingPunct="0"/>
            <a:r>
              <a:rPr lang="en-US" sz="1800" b="1">
                <a:latin typeface="Garamond" pitchFamily="18" charset="0"/>
              </a:rPr>
              <a:t>(Common Type System)</a:t>
            </a:r>
          </a:p>
        </p:txBody>
      </p:sp>
      <p:sp>
        <p:nvSpPr>
          <p:cNvPr id="20491" name="Rectangle 12"/>
          <p:cNvSpPr>
            <a:spLocks noChangeArrowheads="1"/>
          </p:cNvSpPr>
          <p:nvPr/>
        </p:nvSpPr>
        <p:spPr bwMode="auto">
          <a:xfrm>
            <a:off x="6096000" y="5257800"/>
            <a:ext cx="20574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b="1">
                <a:latin typeface="Garamond" pitchFamily="18" charset="0"/>
              </a:rPr>
              <a:t>Security Services</a:t>
            </a:r>
          </a:p>
        </p:txBody>
      </p:sp>
      <p:sp>
        <p:nvSpPr>
          <p:cNvPr id="20492" name="Text Box 17"/>
          <p:cNvSpPr txBox="1">
            <a:spLocks noChangeArrowheads="1"/>
          </p:cNvSpPr>
          <p:nvPr/>
        </p:nvSpPr>
        <p:spPr bwMode="auto">
          <a:xfrm>
            <a:off x="2819400" y="4648200"/>
            <a:ext cx="3708400" cy="366713"/>
          </a:xfrm>
          <a:prstGeom prst="rect">
            <a:avLst/>
          </a:prstGeom>
          <a:noFill/>
          <a:ln w="9525">
            <a:noFill/>
            <a:miter lim="800000"/>
            <a:headEnd/>
            <a:tailEnd/>
          </a:ln>
        </p:spPr>
        <p:txBody>
          <a:bodyPr wrap="none">
            <a:spAutoFit/>
          </a:bodyPr>
          <a:lstStyle/>
          <a:p>
            <a:pPr eaLnBrk="0" hangingPunct="0"/>
            <a:r>
              <a:rPr lang="en-US" sz="1800" b="1" u="sng">
                <a:latin typeface="Garamond" pitchFamily="18" charset="0"/>
              </a:rPr>
              <a:t>CLR (Common Language Runtime)</a:t>
            </a:r>
          </a:p>
        </p:txBody>
      </p:sp>
      <p:sp>
        <p:nvSpPr>
          <p:cNvPr id="20493" name="Text Box 19"/>
          <p:cNvSpPr txBox="1">
            <a:spLocks noChangeArrowheads="1"/>
          </p:cNvSpPr>
          <p:nvPr/>
        </p:nvSpPr>
        <p:spPr bwMode="auto">
          <a:xfrm>
            <a:off x="3505200" y="2743200"/>
            <a:ext cx="2562225" cy="366713"/>
          </a:xfrm>
          <a:prstGeom prst="rect">
            <a:avLst/>
          </a:prstGeom>
          <a:noFill/>
          <a:ln w="9525">
            <a:noFill/>
            <a:miter lim="800000"/>
            <a:headEnd/>
            <a:tailEnd/>
          </a:ln>
        </p:spPr>
        <p:txBody>
          <a:bodyPr wrap="none">
            <a:spAutoFit/>
          </a:bodyPr>
          <a:lstStyle/>
          <a:p>
            <a:pPr eaLnBrk="0" hangingPunct="0"/>
            <a:r>
              <a:rPr lang="en-US" sz="1800" b="1" u="sng">
                <a:latin typeface="Garamond" pitchFamily="18" charset="0"/>
              </a:rPr>
              <a:t>.Net Framework Classes</a:t>
            </a:r>
          </a:p>
        </p:txBody>
      </p:sp>
      <p:sp>
        <p:nvSpPr>
          <p:cNvPr id="20494" name="Text Box 21"/>
          <p:cNvSpPr txBox="1">
            <a:spLocks noChangeArrowheads="1"/>
          </p:cNvSpPr>
          <p:nvPr/>
        </p:nvSpPr>
        <p:spPr bwMode="auto">
          <a:xfrm>
            <a:off x="1050925" y="3097213"/>
            <a:ext cx="1127125" cy="366712"/>
          </a:xfrm>
          <a:prstGeom prst="rect">
            <a:avLst/>
          </a:prstGeom>
          <a:noFill/>
          <a:ln w="9525">
            <a:noFill/>
            <a:miter lim="800000"/>
            <a:headEnd/>
            <a:tailEnd/>
          </a:ln>
        </p:spPr>
        <p:txBody>
          <a:bodyPr wrap="none">
            <a:spAutoFit/>
          </a:bodyPr>
          <a:lstStyle/>
          <a:p>
            <a:pPr eaLnBrk="0" hangingPunct="0"/>
            <a:r>
              <a:rPr lang="en-US" sz="1800" b="1">
                <a:latin typeface="Garamond" pitchFamily="18" charset="0"/>
              </a:rPr>
              <a:t>ADO.Net</a:t>
            </a:r>
          </a:p>
        </p:txBody>
      </p:sp>
      <p:sp>
        <p:nvSpPr>
          <p:cNvPr id="20495" name="Text Box 22"/>
          <p:cNvSpPr txBox="1">
            <a:spLocks noChangeArrowheads="1"/>
          </p:cNvSpPr>
          <p:nvPr/>
        </p:nvSpPr>
        <p:spPr bwMode="auto">
          <a:xfrm>
            <a:off x="3352800" y="3124200"/>
            <a:ext cx="695325" cy="366713"/>
          </a:xfrm>
          <a:prstGeom prst="rect">
            <a:avLst/>
          </a:prstGeom>
          <a:noFill/>
          <a:ln w="9525">
            <a:noFill/>
            <a:miter lim="800000"/>
            <a:headEnd/>
            <a:tailEnd/>
          </a:ln>
        </p:spPr>
        <p:txBody>
          <a:bodyPr wrap="none">
            <a:spAutoFit/>
          </a:bodyPr>
          <a:lstStyle/>
          <a:p>
            <a:pPr eaLnBrk="0" hangingPunct="0"/>
            <a:r>
              <a:rPr lang="en-US" sz="1800" b="1">
                <a:latin typeface="Garamond" pitchFamily="18" charset="0"/>
              </a:rPr>
              <a:t>XML</a:t>
            </a:r>
          </a:p>
        </p:txBody>
      </p:sp>
      <p:sp>
        <p:nvSpPr>
          <p:cNvPr id="20496" name="Text Box 23"/>
          <p:cNvSpPr txBox="1">
            <a:spLocks noChangeArrowheads="1"/>
          </p:cNvSpPr>
          <p:nvPr/>
        </p:nvSpPr>
        <p:spPr bwMode="auto">
          <a:xfrm>
            <a:off x="5257800" y="3124200"/>
            <a:ext cx="1208088" cy="366713"/>
          </a:xfrm>
          <a:prstGeom prst="rect">
            <a:avLst/>
          </a:prstGeom>
          <a:noFill/>
          <a:ln w="9525">
            <a:noFill/>
            <a:miter lim="800000"/>
            <a:headEnd/>
            <a:tailEnd/>
          </a:ln>
        </p:spPr>
        <p:txBody>
          <a:bodyPr wrap="none">
            <a:spAutoFit/>
          </a:bodyPr>
          <a:lstStyle/>
          <a:p>
            <a:pPr eaLnBrk="0" hangingPunct="0"/>
            <a:r>
              <a:rPr lang="en-US" sz="1800" b="1">
                <a:latin typeface="Garamond" pitchFamily="18" charset="0"/>
              </a:rPr>
              <a:t>Threading</a:t>
            </a:r>
          </a:p>
        </p:txBody>
      </p:sp>
      <p:sp>
        <p:nvSpPr>
          <p:cNvPr id="20497" name="Text Box 24"/>
          <p:cNvSpPr txBox="1">
            <a:spLocks noChangeArrowheads="1"/>
          </p:cNvSpPr>
          <p:nvPr/>
        </p:nvSpPr>
        <p:spPr bwMode="auto">
          <a:xfrm>
            <a:off x="1127125" y="3630613"/>
            <a:ext cx="557213" cy="366712"/>
          </a:xfrm>
          <a:prstGeom prst="rect">
            <a:avLst/>
          </a:prstGeom>
          <a:noFill/>
          <a:ln w="9525">
            <a:noFill/>
            <a:miter lim="800000"/>
            <a:headEnd/>
            <a:tailEnd/>
          </a:ln>
        </p:spPr>
        <p:txBody>
          <a:bodyPr wrap="none">
            <a:spAutoFit/>
          </a:bodyPr>
          <a:lstStyle/>
          <a:p>
            <a:pPr eaLnBrk="0" hangingPunct="0"/>
            <a:r>
              <a:rPr lang="en-US" sz="1800" b="1">
                <a:latin typeface="Garamond" pitchFamily="18" charset="0"/>
              </a:rPr>
              <a:t>Net</a:t>
            </a:r>
          </a:p>
        </p:txBody>
      </p:sp>
      <p:sp>
        <p:nvSpPr>
          <p:cNvPr id="20498" name="Text Box 25"/>
          <p:cNvSpPr txBox="1">
            <a:spLocks noChangeArrowheads="1"/>
          </p:cNvSpPr>
          <p:nvPr/>
        </p:nvSpPr>
        <p:spPr bwMode="auto">
          <a:xfrm>
            <a:off x="3429000" y="3657600"/>
            <a:ext cx="966788" cy="366713"/>
          </a:xfrm>
          <a:prstGeom prst="rect">
            <a:avLst/>
          </a:prstGeom>
          <a:noFill/>
          <a:ln w="9525">
            <a:noFill/>
            <a:miter lim="800000"/>
            <a:headEnd/>
            <a:tailEnd/>
          </a:ln>
        </p:spPr>
        <p:txBody>
          <a:bodyPr wrap="none">
            <a:spAutoFit/>
          </a:bodyPr>
          <a:lstStyle/>
          <a:p>
            <a:pPr eaLnBrk="0" hangingPunct="0"/>
            <a:r>
              <a:rPr lang="en-US" sz="1800" b="1">
                <a:latin typeface="Garamond" pitchFamily="18" charset="0"/>
              </a:rPr>
              <a:t>Security</a:t>
            </a:r>
          </a:p>
        </p:txBody>
      </p:sp>
      <p:sp>
        <p:nvSpPr>
          <p:cNvPr id="20499" name="Text Box 26"/>
          <p:cNvSpPr txBox="1">
            <a:spLocks noChangeArrowheads="1"/>
          </p:cNvSpPr>
          <p:nvPr/>
        </p:nvSpPr>
        <p:spPr bwMode="auto">
          <a:xfrm>
            <a:off x="5470525" y="3630613"/>
            <a:ext cx="455613" cy="366712"/>
          </a:xfrm>
          <a:prstGeom prst="rect">
            <a:avLst/>
          </a:prstGeom>
          <a:noFill/>
          <a:ln w="9525">
            <a:noFill/>
            <a:miter lim="800000"/>
            <a:headEnd/>
            <a:tailEnd/>
          </a:ln>
        </p:spPr>
        <p:txBody>
          <a:bodyPr wrap="none">
            <a:spAutoFit/>
          </a:bodyPr>
          <a:lstStyle/>
          <a:p>
            <a:pPr eaLnBrk="0" hangingPunct="0"/>
            <a:r>
              <a:rPr lang="en-US" sz="1800" b="1">
                <a:latin typeface="Garamond" pitchFamily="18" charset="0"/>
              </a:rPr>
              <a:t>IO</a:t>
            </a:r>
          </a:p>
        </p:txBody>
      </p:sp>
      <p:sp>
        <p:nvSpPr>
          <p:cNvPr id="20500" name="Text Box 27"/>
          <p:cNvSpPr txBox="1">
            <a:spLocks noChangeArrowheads="1"/>
          </p:cNvSpPr>
          <p:nvPr/>
        </p:nvSpPr>
        <p:spPr bwMode="auto">
          <a:xfrm>
            <a:off x="7299325" y="3630613"/>
            <a:ext cx="441325" cy="366712"/>
          </a:xfrm>
          <a:prstGeom prst="rect">
            <a:avLst/>
          </a:prstGeom>
          <a:noFill/>
          <a:ln w="9525">
            <a:noFill/>
            <a:miter lim="800000"/>
            <a:headEnd/>
            <a:tailEnd/>
          </a:ln>
        </p:spPr>
        <p:txBody>
          <a:bodyPr wrap="none">
            <a:spAutoFit/>
          </a:bodyPr>
          <a:lstStyle/>
          <a:p>
            <a:pPr eaLnBrk="0" hangingPunct="0"/>
            <a:r>
              <a:rPr lang="en-US" sz="1800">
                <a:latin typeface="Garamond" pitchFamily="18" charset="0"/>
              </a:rPr>
              <a:t>etc</a:t>
            </a:r>
          </a:p>
        </p:txBody>
      </p:sp>
      <p:sp>
        <p:nvSpPr>
          <p:cNvPr id="20501" name="Text Box 29"/>
          <p:cNvSpPr txBox="1">
            <a:spLocks noChangeArrowheads="1"/>
          </p:cNvSpPr>
          <p:nvPr/>
        </p:nvSpPr>
        <p:spPr bwMode="auto">
          <a:xfrm>
            <a:off x="1447800" y="1600200"/>
            <a:ext cx="1023938" cy="366713"/>
          </a:xfrm>
          <a:prstGeom prst="rect">
            <a:avLst/>
          </a:prstGeom>
          <a:noFill/>
          <a:ln w="9525">
            <a:noFill/>
            <a:miter lim="800000"/>
            <a:headEnd/>
            <a:tailEnd/>
          </a:ln>
        </p:spPr>
        <p:txBody>
          <a:bodyPr wrap="none">
            <a:spAutoFit/>
          </a:bodyPr>
          <a:lstStyle/>
          <a:p>
            <a:pPr eaLnBrk="0" hangingPunct="0"/>
            <a:r>
              <a:rPr lang="en-US" sz="1800" b="1" u="sng">
                <a:latin typeface="Garamond" pitchFamily="18" charset="0"/>
              </a:rPr>
              <a:t>ASP.Net</a:t>
            </a:r>
          </a:p>
        </p:txBody>
      </p:sp>
      <p:sp>
        <p:nvSpPr>
          <p:cNvPr id="20502" name="Text Box 31"/>
          <p:cNvSpPr txBox="1">
            <a:spLocks noChangeArrowheads="1"/>
          </p:cNvSpPr>
          <p:nvPr/>
        </p:nvSpPr>
        <p:spPr bwMode="auto">
          <a:xfrm>
            <a:off x="3962400" y="1600200"/>
            <a:ext cx="1603375" cy="366713"/>
          </a:xfrm>
          <a:prstGeom prst="rect">
            <a:avLst/>
          </a:prstGeom>
          <a:noFill/>
          <a:ln w="9525">
            <a:noFill/>
            <a:miter lim="800000"/>
            <a:headEnd/>
            <a:tailEnd/>
          </a:ln>
        </p:spPr>
        <p:txBody>
          <a:bodyPr wrap="none">
            <a:spAutoFit/>
          </a:bodyPr>
          <a:lstStyle/>
          <a:p>
            <a:pPr eaLnBrk="0" hangingPunct="0"/>
            <a:r>
              <a:rPr lang="en-US" sz="1800" b="1" u="sng">
                <a:latin typeface="Garamond" pitchFamily="18" charset="0"/>
              </a:rPr>
              <a:t>Windows form</a:t>
            </a:r>
          </a:p>
        </p:txBody>
      </p:sp>
      <p:sp>
        <p:nvSpPr>
          <p:cNvPr id="20503" name="Text Box 33"/>
          <p:cNvSpPr txBox="1">
            <a:spLocks noChangeArrowheads="1"/>
          </p:cNvSpPr>
          <p:nvPr/>
        </p:nvSpPr>
        <p:spPr bwMode="auto">
          <a:xfrm>
            <a:off x="6324600" y="1676400"/>
            <a:ext cx="2152650" cy="366713"/>
          </a:xfrm>
          <a:prstGeom prst="rect">
            <a:avLst/>
          </a:prstGeom>
          <a:noFill/>
          <a:ln w="9525">
            <a:noFill/>
            <a:miter lim="800000"/>
            <a:headEnd/>
            <a:tailEnd/>
          </a:ln>
        </p:spPr>
        <p:txBody>
          <a:bodyPr wrap="none">
            <a:spAutoFit/>
          </a:bodyPr>
          <a:lstStyle/>
          <a:p>
            <a:pPr eaLnBrk="0" hangingPunct="0"/>
            <a:r>
              <a:rPr lang="en-US" sz="1800" b="1" u="sng">
                <a:latin typeface="Garamond" pitchFamily="18" charset="0"/>
              </a:rPr>
              <a:t>Console Application</a:t>
            </a:r>
          </a:p>
        </p:txBody>
      </p:sp>
      <p:sp>
        <p:nvSpPr>
          <p:cNvPr id="20504" name="Text Box 34"/>
          <p:cNvSpPr txBox="1">
            <a:spLocks noChangeArrowheads="1"/>
          </p:cNvSpPr>
          <p:nvPr/>
        </p:nvSpPr>
        <p:spPr bwMode="auto">
          <a:xfrm>
            <a:off x="685800" y="1981200"/>
            <a:ext cx="2646363" cy="366713"/>
          </a:xfrm>
          <a:prstGeom prst="rect">
            <a:avLst/>
          </a:prstGeom>
          <a:noFill/>
          <a:ln w="9525">
            <a:noFill/>
            <a:miter lim="800000"/>
            <a:headEnd/>
            <a:tailEnd/>
          </a:ln>
        </p:spPr>
        <p:txBody>
          <a:bodyPr wrap="none">
            <a:spAutoFit/>
          </a:bodyPr>
          <a:lstStyle/>
          <a:p>
            <a:pPr eaLnBrk="0" hangingPunct="0"/>
            <a:r>
              <a:rPr lang="en-US" sz="1800" b="1">
                <a:latin typeface="Garamond" pitchFamily="18" charset="0"/>
              </a:rPr>
              <a:t>Webservices     WebForm</a:t>
            </a:r>
          </a:p>
        </p:txBody>
      </p:sp>
      <p:sp>
        <p:nvSpPr>
          <p:cNvPr id="20505" name="Text Box 35"/>
          <p:cNvSpPr txBox="1">
            <a:spLocks noChangeArrowheads="1"/>
          </p:cNvSpPr>
          <p:nvPr/>
        </p:nvSpPr>
        <p:spPr bwMode="auto">
          <a:xfrm>
            <a:off x="3641725" y="1954213"/>
            <a:ext cx="2312988" cy="366712"/>
          </a:xfrm>
          <a:prstGeom prst="rect">
            <a:avLst/>
          </a:prstGeom>
          <a:noFill/>
          <a:ln w="9525">
            <a:noFill/>
            <a:miter lim="800000"/>
            <a:headEnd/>
            <a:tailEnd/>
          </a:ln>
        </p:spPr>
        <p:txBody>
          <a:bodyPr wrap="none">
            <a:spAutoFit/>
          </a:bodyPr>
          <a:lstStyle/>
          <a:p>
            <a:pPr eaLnBrk="0" hangingPunct="0"/>
            <a:r>
              <a:rPr lang="en-US" sz="1800" b="1">
                <a:latin typeface="Garamond" pitchFamily="18" charset="0"/>
              </a:rPr>
              <a:t>Controls        Drawing</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55576" y="0"/>
            <a:ext cx="8388424" cy="914400"/>
          </a:xfrm>
          <a:solidFill>
            <a:schemeClr val="bg1"/>
          </a:solidFill>
        </p:spPr>
        <p:txBody>
          <a:bodyPr lIns="92075" tIns="46038" rIns="92075" bIns="46038" anchor="t"/>
          <a:lstStyle/>
          <a:p>
            <a:pPr eaLnBrk="1" hangingPunct="1"/>
            <a:r>
              <a:rPr lang="en-US" altLang="en-US" dirty="0" smtClean="0"/>
              <a:t>Dropping a Table</a:t>
            </a:r>
          </a:p>
        </p:txBody>
      </p:sp>
      <p:sp>
        <p:nvSpPr>
          <p:cNvPr id="77827" name="Rectangle 3"/>
          <p:cNvSpPr>
            <a:spLocks noGrp="1" noChangeArrowheads="1"/>
          </p:cNvSpPr>
          <p:nvPr>
            <p:ph idx="1"/>
          </p:nvPr>
        </p:nvSpPr>
        <p:spPr>
          <a:xfrm>
            <a:off x="457200" y="1189038"/>
            <a:ext cx="8229600" cy="3306762"/>
          </a:xfrm>
        </p:spPr>
        <p:txBody>
          <a:bodyPr lIns="92075" tIns="46038" rIns="92075" bIns="46038">
            <a:spAutoFit/>
          </a:bodyPr>
          <a:lstStyle/>
          <a:p>
            <a:pPr marL="404813" indent="-404813" defTabSz="346075" eaLnBrk="1" hangingPunct="1">
              <a:tabLst>
                <a:tab pos="571500" algn="l"/>
              </a:tabLst>
            </a:pPr>
            <a:r>
              <a:rPr lang="en-US" altLang="en-US" smtClean="0"/>
              <a:t>All data and structure in the table is deleted.</a:t>
            </a:r>
          </a:p>
          <a:p>
            <a:pPr marL="404813" indent="-404813" defTabSz="346075" eaLnBrk="1" hangingPunct="1">
              <a:tabLst>
                <a:tab pos="571500" algn="l"/>
              </a:tabLst>
            </a:pPr>
            <a:r>
              <a:rPr lang="en-US" altLang="en-US" smtClean="0"/>
              <a:t>Any pending transactions are committed.</a:t>
            </a:r>
          </a:p>
          <a:p>
            <a:pPr marL="404813" indent="-404813" defTabSz="346075" eaLnBrk="1" hangingPunct="1">
              <a:tabLst>
                <a:tab pos="571500" algn="l"/>
              </a:tabLst>
            </a:pPr>
            <a:r>
              <a:rPr lang="en-US" altLang="en-US" smtClean="0"/>
              <a:t>All indexes are dropped.</a:t>
            </a:r>
          </a:p>
          <a:p>
            <a:pPr marL="404813" indent="-404813" defTabSz="346075" eaLnBrk="1" hangingPunct="1">
              <a:tabLst>
                <a:tab pos="571500" algn="l"/>
              </a:tabLst>
            </a:pPr>
            <a:r>
              <a:rPr lang="en-US" altLang="en-US" smtClean="0"/>
              <a:t>You </a:t>
            </a:r>
            <a:r>
              <a:rPr lang="en-US" altLang="en-US" i="1" smtClean="0"/>
              <a:t>cannot</a:t>
            </a:r>
            <a:r>
              <a:rPr lang="en-US" altLang="en-US" smtClean="0"/>
              <a:t> roll back the </a:t>
            </a:r>
            <a:r>
              <a:rPr lang="en-US" altLang="en-US" smtClean="0">
                <a:latin typeface="Courier New" panose="02070309020205020404" pitchFamily="49" charset="0"/>
              </a:rPr>
              <a:t>DROP TABLE</a:t>
            </a:r>
            <a:r>
              <a:rPr lang="en-US" altLang="en-US" smtClean="0"/>
              <a:t> statement.</a:t>
            </a:r>
          </a:p>
        </p:txBody>
      </p:sp>
      <p:sp>
        <p:nvSpPr>
          <p:cNvPr id="130052" name="Rectangle 4"/>
          <p:cNvSpPr>
            <a:spLocks noChangeArrowheads="1"/>
          </p:cNvSpPr>
          <p:nvPr/>
        </p:nvSpPr>
        <p:spPr bwMode="blackWhite">
          <a:xfrm>
            <a:off x="895350" y="4822825"/>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fontAlgn="base" hangingPunct="0">
              <a:lnSpc>
                <a:spcPct val="150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a:p>
            <a:pPr eaLnBrk="0" fontAlgn="base" hangingPunct="0">
              <a:lnSpc>
                <a:spcPct val="150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a:p>
            <a:pPr eaLnBrk="0" fontAlgn="base" hangingPunct="0">
              <a:lnSpc>
                <a:spcPct val="150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p:txBody>
      </p:sp>
      <p:sp>
        <p:nvSpPr>
          <p:cNvPr id="130053" name="Rectangle 5"/>
          <p:cNvSpPr>
            <a:spLocks noChangeArrowheads="1"/>
          </p:cNvSpPr>
          <p:nvPr/>
        </p:nvSpPr>
        <p:spPr bwMode="blackWhite">
          <a:xfrm>
            <a:off x="1039813" y="4719638"/>
            <a:ext cx="6446837" cy="995362"/>
          </a:xfrm>
          <a:prstGeom prst="rect">
            <a:avLst/>
          </a:prstGeom>
          <a:noFill/>
          <a:ln w="9525">
            <a:noFill/>
            <a:miter lim="800000"/>
            <a:headEnd/>
            <a:tailEnd/>
          </a:ln>
          <a:effectLst/>
        </p:spPr>
        <p:txBody>
          <a:bodyPr wrap="none" lIns="92075" tIns="46038" rIns="92075" bIns="46038" anchor="ctr"/>
          <a:lstStyle/>
          <a:p>
            <a:pPr eaLnBrk="0" fontAlgn="base" hangingPunct="0">
              <a:spcBef>
                <a:spcPct val="0"/>
              </a:spcBef>
              <a:spcAft>
                <a:spcPct val="0"/>
              </a:spcAft>
              <a:tabLst>
                <a:tab pos="1200150" algn="l"/>
              </a:tabLst>
              <a:defRPr/>
            </a:pPr>
            <a:r>
              <a:rPr lang="en-US" b="1">
                <a:solidFill>
                  <a:srgbClr val="000000"/>
                </a:solidFill>
                <a:latin typeface="Courier New" pitchFamily="49" charset="0"/>
                <a:cs typeface="Arial" panose="020B0604020202020204" pitchFamily="34" charset="0"/>
              </a:rPr>
              <a:t>DROP TABLE dept80;</a:t>
            </a:r>
          </a:p>
          <a:p>
            <a:pPr eaLnBrk="0" fontAlgn="base" hangingPunct="0">
              <a:spcBef>
                <a:spcPct val="0"/>
              </a:spcBef>
              <a:spcAft>
                <a:spcPct val="0"/>
              </a:spcAft>
              <a:tabLst>
                <a:tab pos="1200150" algn="l"/>
              </a:tabLst>
              <a:defRPr/>
            </a:pPr>
            <a:r>
              <a:rPr lang="en-US" b="1">
                <a:solidFill>
                  <a:srgbClr val="FF3300"/>
                </a:solidFill>
                <a:effectLst>
                  <a:outerShdw blurRad="38100" dist="38100" dir="2700000" algn="tl">
                    <a:srgbClr val="C0C0C0"/>
                  </a:outerShdw>
                </a:effectLst>
                <a:latin typeface="Courier New" pitchFamily="49" charset="0"/>
                <a:cs typeface="Arial" panose="020B0604020202020204" pitchFamily="34" charset="0"/>
              </a:rPr>
              <a:t>Table dropped.</a:t>
            </a:r>
          </a:p>
        </p:txBody>
      </p:sp>
    </p:spTree>
  </p:cSld>
  <p:clrMapOvr>
    <a:masterClrMapping/>
  </p:clrMapOvr>
  <p:transition spd="slow">
    <p:cut/>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3568" y="0"/>
            <a:ext cx="8460432" cy="792163"/>
          </a:xfrm>
          <a:solidFill>
            <a:schemeClr val="bg1"/>
          </a:solidFill>
        </p:spPr>
        <p:txBody>
          <a:bodyPr lIns="92075" tIns="46038" rIns="92075" bIns="46038" anchor="t"/>
          <a:lstStyle/>
          <a:p>
            <a:pPr eaLnBrk="1" hangingPunct="1"/>
            <a:r>
              <a:rPr lang="en-US" altLang="en-US" dirty="0" smtClean="0"/>
              <a:t>Truncating a Table</a:t>
            </a:r>
          </a:p>
        </p:txBody>
      </p:sp>
      <p:sp>
        <p:nvSpPr>
          <p:cNvPr id="78851" name="Rectangle 3"/>
          <p:cNvSpPr>
            <a:spLocks noGrp="1" noChangeArrowheads="1"/>
          </p:cNvSpPr>
          <p:nvPr>
            <p:ph idx="1"/>
          </p:nvPr>
        </p:nvSpPr>
        <p:spPr>
          <a:xfrm>
            <a:off x="858838" y="1123950"/>
            <a:ext cx="7385050" cy="5200650"/>
          </a:xfrm>
        </p:spPr>
        <p:txBody>
          <a:bodyPr lIns="92075" tIns="46038" rIns="92075" bIns="46038">
            <a:spAutoFit/>
          </a:bodyPr>
          <a:lstStyle/>
          <a:p>
            <a:pPr marL="404813" indent="-404813" defTabSz="346075" eaLnBrk="1" hangingPunct="1">
              <a:tabLst>
                <a:tab pos="571500" algn="l"/>
              </a:tabLst>
            </a:pPr>
            <a:r>
              <a:rPr lang="en-US" altLang="en-US" smtClean="0"/>
              <a:t>The </a:t>
            </a:r>
            <a:r>
              <a:rPr lang="en-US" altLang="en-US" smtClean="0">
                <a:latin typeface="Courier New" panose="02070309020205020404" pitchFamily="49" charset="0"/>
              </a:rPr>
              <a:t>TRUNCATE TABLE</a:t>
            </a:r>
            <a:r>
              <a:rPr lang="en-US" altLang="en-US" smtClean="0"/>
              <a:t> statement:</a:t>
            </a:r>
          </a:p>
          <a:p>
            <a:pPr marL="919163" lvl="1" indent="-400050" defTabSz="346075" eaLnBrk="1" hangingPunct="1">
              <a:tabLst>
                <a:tab pos="571500" algn="l"/>
              </a:tabLst>
            </a:pPr>
            <a:r>
              <a:rPr lang="en-US" altLang="en-US" smtClean="0"/>
              <a:t>Removes all rows from a table</a:t>
            </a:r>
          </a:p>
          <a:p>
            <a:pPr marL="919163" lvl="1" indent="-400050" defTabSz="346075" eaLnBrk="1" hangingPunct="1">
              <a:tabLst>
                <a:tab pos="571500" algn="l"/>
              </a:tabLst>
            </a:pPr>
            <a:r>
              <a:rPr lang="en-US" altLang="en-US" smtClean="0"/>
              <a:t>Releases the storage space used by that table</a:t>
            </a:r>
          </a:p>
          <a:p>
            <a:pPr marL="919163" lvl="1" indent="-400050" defTabSz="346075" eaLnBrk="1" hangingPunct="1">
              <a:buFontTx/>
              <a:buNone/>
              <a:tabLst>
                <a:tab pos="571500" algn="l"/>
              </a:tabLst>
            </a:pPr>
            <a:endParaRPr lang="en-US" altLang="en-US" smtClean="0"/>
          </a:p>
          <a:p>
            <a:pPr marL="919163" lvl="1" indent="-400050" defTabSz="346075" eaLnBrk="1" hangingPunct="1">
              <a:buFontTx/>
              <a:buNone/>
              <a:tabLst>
                <a:tab pos="571500" algn="l"/>
              </a:tabLst>
            </a:pPr>
            <a:endParaRPr lang="en-US" altLang="en-US" smtClean="0"/>
          </a:p>
          <a:p>
            <a:pPr marL="404813" indent="-404813" defTabSz="346075" eaLnBrk="1" hangingPunct="1">
              <a:tabLst>
                <a:tab pos="571500" algn="l"/>
              </a:tabLst>
            </a:pPr>
            <a:r>
              <a:rPr lang="en-US" altLang="en-US" smtClean="0"/>
              <a:t>You cannot roll back row removal when using </a:t>
            </a:r>
            <a:r>
              <a:rPr lang="en-US" altLang="en-US" smtClean="0">
                <a:latin typeface="Courier New" panose="02070309020205020404" pitchFamily="49" charset="0"/>
              </a:rPr>
              <a:t>TRUNCATE</a:t>
            </a:r>
            <a:r>
              <a:rPr lang="en-US" altLang="en-US" smtClean="0"/>
              <a:t>.</a:t>
            </a:r>
          </a:p>
          <a:p>
            <a:pPr marL="404813" indent="-404813" defTabSz="346075" eaLnBrk="1" hangingPunct="1">
              <a:tabLst>
                <a:tab pos="571500" algn="l"/>
              </a:tabLst>
            </a:pPr>
            <a:r>
              <a:rPr lang="en-US" altLang="en-US" smtClean="0"/>
              <a:t>Alternatively, you can remove rows by using the </a:t>
            </a:r>
            <a:r>
              <a:rPr lang="en-US" altLang="en-US" smtClean="0">
                <a:latin typeface="Courier New" panose="02070309020205020404" pitchFamily="49" charset="0"/>
              </a:rPr>
              <a:t>DELETE</a:t>
            </a:r>
            <a:r>
              <a:rPr lang="en-US" altLang="en-US" smtClean="0"/>
              <a:t> statement.</a:t>
            </a:r>
          </a:p>
        </p:txBody>
      </p:sp>
      <p:sp>
        <p:nvSpPr>
          <p:cNvPr id="134148" name="Rectangle 4"/>
          <p:cNvSpPr>
            <a:spLocks noChangeArrowheads="1"/>
          </p:cNvSpPr>
          <p:nvPr/>
        </p:nvSpPr>
        <p:spPr bwMode="blackWhite">
          <a:xfrm>
            <a:off x="858838" y="3424238"/>
            <a:ext cx="7142162" cy="7667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fontAlgn="base" hangingPunct="0">
              <a:lnSpc>
                <a:spcPct val="150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a:p>
            <a:pPr eaLnBrk="0" fontAlgn="base" hangingPunct="0">
              <a:lnSpc>
                <a:spcPct val="150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a:p>
            <a:pPr eaLnBrk="0" fontAlgn="base" hangingPunct="0">
              <a:lnSpc>
                <a:spcPct val="150000"/>
              </a:lnSpc>
              <a:spcBef>
                <a:spcPct val="0"/>
              </a:spcBef>
              <a:spcAft>
                <a:spcPct val="0"/>
              </a:spcAft>
              <a:tabLst>
                <a:tab pos="1200150" algn="l"/>
              </a:tabLst>
              <a:defRPr/>
            </a:pPr>
            <a:endParaRPr lang="en-US" b="1">
              <a:solidFill>
                <a:srgbClr val="000000"/>
              </a:solidFill>
              <a:latin typeface="Courier New" pitchFamily="49" charset="0"/>
              <a:cs typeface="Arial" panose="020B0604020202020204" pitchFamily="34" charset="0"/>
            </a:endParaRPr>
          </a:p>
        </p:txBody>
      </p:sp>
      <p:sp>
        <p:nvSpPr>
          <p:cNvPr id="134149" name="Rectangle 5"/>
          <p:cNvSpPr>
            <a:spLocks noChangeArrowheads="1"/>
          </p:cNvSpPr>
          <p:nvPr/>
        </p:nvSpPr>
        <p:spPr bwMode="blackWhite">
          <a:xfrm>
            <a:off x="1039813" y="3405188"/>
            <a:ext cx="5957887" cy="938212"/>
          </a:xfrm>
          <a:prstGeom prst="rect">
            <a:avLst/>
          </a:prstGeom>
          <a:noFill/>
          <a:ln w="9525">
            <a:noFill/>
            <a:miter lim="800000"/>
            <a:headEnd/>
            <a:tailEnd/>
          </a:ln>
          <a:effectLst/>
        </p:spPr>
        <p:txBody>
          <a:bodyPr wrap="none" lIns="92075" tIns="46038" rIns="92075" bIns="46038" anchor="ctr"/>
          <a:lstStyle/>
          <a:p>
            <a:pPr eaLnBrk="0" fontAlgn="base" hangingPunct="0">
              <a:spcBef>
                <a:spcPct val="0"/>
              </a:spcBef>
              <a:spcAft>
                <a:spcPct val="0"/>
              </a:spcAft>
              <a:tabLst>
                <a:tab pos="1200150" algn="l"/>
              </a:tabLst>
              <a:defRPr/>
            </a:pPr>
            <a:r>
              <a:rPr lang="en-US" b="1" dirty="0">
                <a:solidFill>
                  <a:srgbClr val="000000"/>
                </a:solidFill>
                <a:latin typeface="Courier New" pitchFamily="49" charset="0"/>
                <a:cs typeface="Arial" panose="020B0604020202020204" pitchFamily="34" charset="0"/>
              </a:rPr>
              <a:t>TRUNCATE TABLE </a:t>
            </a:r>
            <a:r>
              <a:rPr lang="en-US" b="1" dirty="0" err="1">
                <a:solidFill>
                  <a:srgbClr val="000000"/>
                </a:solidFill>
                <a:latin typeface="Courier New" pitchFamily="49" charset="0"/>
                <a:cs typeface="Arial" panose="020B0604020202020204" pitchFamily="34" charset="0"/>
              </a:rPr>
              <a:t>detail_dept</a:t>
            </a:r>
            <a:r>
              <a:rPr lang="en-US" b="1" dirty="0">
                <a:solidFill>
                  <a:srgbClr val="000000"/>
                </a:solidFill>
                <a:latin typeface="Courier New" pitchFamily="49" charset="0"/>
                <a:cs typeface="Arial" panose="020B0604020202020204" pitchFamily="34" charset="0"/>
              </a:rPr>
              <a:t>;</a:t>
            </a:r>
            <a:endParaRPr lang="en-US" b="1" dirty="0">
              <a:solidFill>
                <a:srgbClr val="000000"/>
              </a:solidFill>
              <a:effectLst>
                <a:outerShdw blurRad="38100" dist="38100" dir="2700000" algn="tl">
                  <a:srgbClr val="C0C0C0"/>
                </a:outerShdw>
              </a:effectLst>
              <a:latin typeface="Courier New" pitchFamily="49" charset="0"/>
              <a:cs typeface="Arial" panose="020B0604020202020204" pitchFamily="34" charset="0"/>
            </a:endParaRPr>
          </a:p>
          <a:p>
            <a:pPr eaLnBrk="0" fontAlgn="base" hangingPunct="0">
              <a:spcBef>
                <a:spcPct val="0"/>
              </a:spcBef>
              <a:spcAft>
                <a:spcPct val="0"/>
              </a:spcAft>
              <a:tabLst>
                <a:tab pos="1200150" algn="l"/>
              </a:tabLst>
              <a:defRPr/>
            </a:pPr>
            <a:r>
              <a:rPr lang="en-US" b="1" dirty="0">
                <a:solidFill>
                  <a:srgbClr val="FF3300"/>
                </a:solidFill>
                <a:effectLst>
                  <a:outerShdw blurRad="38100" dist="38100" dir="2700000" algn="tl">
                    <a:srgbClr val="C0C0C0"/>
                  </a:outerShdw>
                </a:effectLst>
                <a:latin typeface="Courier New" pitchFamily="49" charset="0"/>
                <a:cs typeface="Arial" panose="020B0604020202020204" pitchFamily="34" charset="0"/>
              </a:rPr>
              <a:t>Table truncated.</a:t>
            </a:r>
          </a:p>
        </p:txBody>
      </p:sp>
    </p:spTree>
  </p:cSld>
  <p:clrMapOvr>
    <a:masterClrMapping/>
  </p:clrMapOvr>
  <p:transition spd="slow">
    <p:cut/>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258" name="Group 66"/>
          <p:cNvGraphicFramePr>
            <a:graphicFrameLocks noGrp="1"/>
          </p:cNvGraphicFramePr>
          <p:nvPr>
            <p:ph/>
          </p:nvPr>
        </p:nvGraphicFramePr>
        <p:xfrm>
          <a:off x="609600" y="1441450"/>
          <a:ext cx="8229600" cy="4425950"/>
        </p:xfrm>
        <a:graphic>
          <a:graphicData uri="http://schemas.openxmlformats.org/drawingml/2006/table">
            <a:tbl>
              <a:tblPr/>
              <a:tblGrid>
                <a:gridCol w="2668588"/>
                <a:gridCol w="5561012"/>
              </a:tblGrid>
              <a:tr h="838200">
                <a:tc>
                  <a:txBody>
                    <a:bodyPr/>
                    <a:lstStyle/>
                    <a:p>
                      <a:pPr marL="0" marR="0" lvl="0" indent="0" algn="ctr" defTabSz="914400" rtl="0" eaLnBrk="0" fontAlgn="base" latinLnBrk="0" hangingPunct="0">
                        <a:lnSpc>
                          <a:spcPct val="110000"/>
                        </a:lnSpc>
                        <a:spcBef>
                          <a:spcPct val="6000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rPr>
                        <a:t>STATEMENT</a:t>
                      </a:r>
                      <a:endParaRPr kumimoji="0" lang="en-US" sz="2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10000"/>
                        </a:lnSpc>
                        <a:spcBef>
                          <a:spcPct val="6000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rPr>
                        <a:t>DESCRIPTION</a:t>
                      </a:r>
                      <a:endParaRPr kumimoji="0" 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692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CREATE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Creates a 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ALTER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Modifies table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DROP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Removes the rows  &amp; table structure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Changes the name of object (table, view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TRUNCATE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rPr>
                        <a:t>Removes all rows from 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r>
            </a:tbl>
          </a:graphicData>
        </a:graphic>
      </p:graphicFrame>
      <p:sp>
        <p:nvSpPr>
          <p:cNvPr id="3" name="Rectangle 2"/>
          <p:cNvSpPr txBox="1">
            <a:spLocks noChangeArrowheads="1"/>
          </p:cNvSpPr>
          <p:nvPr/>
        </p:nvSpPr>
        <p:spPr bwMode="auto">
          <a:xfrm>
            <a:off x="899592" y="0"/>
            <a:ext cx="8244408" cy="762000"/>
          </a:xfrm>
          <a:prstGeom prst="rect">
            <a:avLst/>
          </a:prstGeom>
          <a:solidFill>
            <a:schemeClr val="bg1"/>
          </a:solidFill>
          <a:ln w="9525">
            <a:noFill/>
            <a:miter lim="800000"/>
            <a:headEnd/>
            <a:tailEnd/>
          </a:ln>
        </p:spPr>
        <p:txBody>
          <a:bodyPr lIns="92075" tIns="46038" rIns="92075" bIns="46038"/>
          <a:lstStyle/>
          <a:p>
            <a:pPr marL="342900" indent="-342900" algn="ctr" fontAlgn="base">
              <a:spcBef>
                <a:spcPct val="20000"/>
              </a:spcBef>
              <a:spcAft>
                <a:spcPct val="0"/>
              </a:spcAft>
              <a:defRPr/>
            </a:pPr>
            <a:r>
              <a:rPr lang="en-US" sz="3200" kern="0" dirty="0">
                <a:cs typeface="Arial" panose="020B0604020202020204" pitchFamily="34" charset="0"/>
              </a:rPr>
              <a:t>DDL</a:t>
            </a:r>
          </a:p>
        </p:txBody>
      </p:sp>
    </p:spTree>
  </p:cSld>
  <p:clrMapOvr>
    <a:masterClrMapping/>
  </p:clrMapOvr>
  <p:transition spd="slow">
    <p:cut/>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Box 17"/>
          <p:cNvSpPr txBox="1">
            <a:spLocks noChangeArrowheads="1"/>
          </p:cNvSpPr>
          <p:nvPr/>
        </p:nvSpPr>
        <p:spPr bwMode="auto">
          <a:xfrm>
            <a:off x="914400" y="2514600"/>
            <a:ext cx="1676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FF0000"/>
                </a:solidFill>
              </a:rPr>
              <a:t>Default order</a:t>
            </a:r>
          </a:p>
        </p:txBody>
      </p:sp>
      <p:sp>
        <p:nvSpPr>
          <p:cNvPr id="82947" name="TextBox 18"/>
          <p:cNvSpPr txBox="1">
            <a:spLocks noChangeArrowheads="1"/>
          </p:cNvSpPr>
          <p:nvPr/>
        </p:nvSpPr>
        <p:spPr bwMode="auto">
          <a:xfrm>
            <a:off x="2743200" y="2514600"/>
            <a:ext cx="16764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00B050"/>
                </a:solidFill>
              </a:rPr>
              <a:t>Changed order</a:t>
            </a:r>
          </a:p>
        </p:txBody>
      </p:sp>
      <p:sp>
        <p:nvSpPr>
          <p:cNvPr id="82948" name="TextBox 24"/>
          <p:cNvSpPr txBox="1">
            <a:spLocks noChangeArrowheads="1"/>
          </p:cNvSpPr>
          <p:nvPr/>
        </p:nvSpPr>
        <p:spPr bwMode="auto">
          <a:xfrm>
            <a:off x="3886200" y="2590800"/>
            <a:ext cx="16764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0000CC"/>
                </a:solidFill>
              </a:rPr>
              <a:t>Substitution</a:t>
            </a:r>
          </a:p>
          <a:p>
            <a:pPr eaLnBrk="1" fontAlgn="base" hangingPunct="1">
              <a:spcBef>
                <a:spcPct val="0"/>
              </a:spcBef>
              <a:spcAft>
                <a:spcPct val="0"/>
              </a:spcAft>
            </a:pPr>
            <a:r>
              <a:rPr lang="en-US" altLang="en-US" smtClean="0">
                <a:solidFill>
                  <a:srgbClr val="0000CC"/>
                </a:solidFill>
              </a:rPr>
              <a:t>variable</a:t>
            </a:r>
          </a:p>
        </p:txBody>
      </p:sp>
      <p:sp>
        <p:nvSpPr>
          <p:cNvPr id="82949" name="Rectangle 25"/>
          <p:cNvSpPr>
            <a:spLocks noChangeArrowheads="1"/>
          </p:cNvSpPr>
          <p:nvPr/>
        </p:nvSpPr>
        <p:spPr bwMode="auto">
          <a:xfrm>
            <a:off x="5257800" y="2514600"/>
            <a:ext cx="17526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000000"/>
                </a:solidFill>
              </a:rPr>
              <a:t>Copying Rows </a:t>
            </a:r>
          </a:p>
          <a:p>
            <a:pPr eaLnBrk="1" fontAlgn="base" hangingPunct="1">
              <a:spcBef>
                <a:spcPct val="0"/>
              </a:spcBef>
              <a:spcAft>
                <a:spcPct val="0"/>
              </a:spcAft>
            </a:pPr>
            <a:r>
              <a:rPr lang="en-US" altLang="en-US" smtClean="0">
                <a:solidFill>
                  <a:srgbClr val="000000"/>
                </a:solidFill>
              </a:rPr>
              <a:t>from Another Table</a:t>
            </a:r>
          </a:p>
        </p:txBody>
      </p:sp>
      <p:sp>
        <p:nvSpPr>
          <p:cNvPr id="82950" name="Rectangle 28"/>
          <p:cNvSpPr>
            <a:spLocks noChangeArrowheads="1"/>
          </p:cNvSpPr>
          <p:nvPr/>
        </p:nvSpPr>
        <p:spPr bwMode="auto">
          <a:xfrm>
            <a:off x="6934200" y="2514600"/>
            <a:ext cx="175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C00000"/>
                </a:solidFill>
              </a:rPr>
              <a:t>Inserting Nulls</a:t>
            </a:r>
          </a:p>
        </p:txBody>
      </p:sp>
      <p:cxnSp>
        <p:nvCxnSpPr>
          <p:cNvPr id="39" name="Straight Connector 38"/>
          <p:cNvCxnSpPr/>
          <p:nvPr/>
        </p:nvCxnSpPr>
        <p:spPr>
          <a:xfrm>
            <a:off x="1676400" y="1676400"/>
            <a:ext cx="56388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2952" name="Rectangle 2"/>
          <p:cNvSpPr>
            <a:spLocks noGrp="1" noChangeArrowheads="1"/>
          </p:cNvSpPr>
          <p:nvPr>
            <p:ph type="title"/>
          </p:nvPr>
        </p:nvSpPr>
        <p:spPr>
          <a:xfrm>
            <a:off x="755576" y="0"/>
            <a:ext cx="8388424" cy="838200"/>
          </a:xfrm>
          <a:solidFill>
            <a:schemeClr val="bg1"/>
          </a:solidFill>
        </p:spPr>
        <p:txBody>
          <a:bodyPr lIns="92075" tIns="46038" rIns="92075" bIns="46038" anchor="t"/>
          <a:lstStyle/>
          <a:p>
            <a:r>
              <a:rPr lang="en-US" altLang="en-US" dirty="0" smtClean="0">
                <a:latin typeface="Courier New" panose="02070309020205020404" pitchFamily="49" charset="0"/>
              </a:rPr>
              <a:t>INSERT</a:t>
            </a:r>
            <a:r>
              <a:rPr lang="en-US" altLang="en-US" dirty="0" smtClean="0"/>
              <a:t> Statement</a:t>
            </a:r>
          </a:p>
        </p:txBody>
      </p:sp>
      <p:cxnSp>
        <p:nvCxnSpPr>
          <p:cNvPr id="17" name="Straight Arrow Connector 16"/>
          <p:cNvCxnSpPr/>
          <p:nvPr/>
        </p:nvCxnSpPr>
        <p:spPr>
          <a:xfrm rot="5400000">
            <a:off x="1294607" y="2055019"/>
            <a:ext cx="762000" cy="158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896394" y="2056606"/>
            <a:ext cx="7620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190207" y="2056606"/>
            <a:ext cx="762000" cy="158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485607" y="2056606"/>
            <a:ext cx="762000" cy="158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6933407" y="2056606"/>
            <a:ext cx="762000" cy="158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10"/>
          <p:cNvSpPr txBox="1">
            <a:spLocks noChangeArrowheads="1"/>
          </p:cNvSpPr>
          <p:nvPr/>
        </p:nvSpPr>
        <p:spPr bwMode="auto">
          <a:xfrm>
            <a:off x="838200" y="2743200"/>
            <a:ext cx="4953000" cy="923925"/>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rgbClr val="000000"/>
                </a:solidFill>
              </a:rPr>
              <a:t>INSERT    </a:t>
            </a:r>
            <a:r>
              <a:rPr lang="en-US" altLang="en-US" smtClean="0">
                <a:solidFill>
                  <a:srgbClr val="0000CC"/>
                </a:solidFill>
              </a:rPr>
              <a:t>INTO</a:t>
            </a:r>
          </a:p>
          <a:p>
            <a:pPr eaLnBrk="1" fontAlgn="base" hangingPunct="1">
              <a:spcBef>
                <a:spcPct val="0"/>
              </a:spcBef>
              <a:spcAft>
                <a:spcPct val="0"/>
              </a:spcAft>
            </a:pPr>
            <a:r>
              <a:rPr lang="en-US" altLang="en-US" smtClean="0">
                <a:solidFill>
                  <a:srgbClr val="000000"/>
                </a:solidFill>
              </a:rPr>
              <a:t>DEPT1      </a:t>
            </a:r>
            <a:r>
              <a:rPr lang="en-US" altLang="en-US" smtClean="0">
                <a:solidFill>
                  <a:srgbClr val="0000CC"/>
                </a:solidFill>
              </a:rPr>
              <a:t>VALUES </a:t>
            </a:r>
            <a:r>
              <a:rPr lang="en-US" altLang="en-US" i="1" smtClean="0">
                <a:solidFill>
                  <a:srgbClr val="0000CC"/>
                </a:solidFill>
              </a:rPr>
              <a:t>(&amp;DEPTNO,’&amp;DNAME’,’&amp;LOC’) </a:t>
            </a:r>
          </a:p>
        </p:txBody>
      </p:sp>
      <p:pic>
        <p:nvPicPr>
          <p:cNvPr id="86019" name="Picture 1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2399" y="1635125"/>
            <a:ext cx="7566025" cy="879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6020" name="Rectangle 14"/>
          <p:cNvSpPr>
            <a:spLocks noChangeArrowheads="1"/>
          </p:cNvSpPr>
          <p:nvPr/>
        </p:nvSpPr>
        <p:spPr bwMode="auto">
          <a:xfrm>
            <a:off x="801266" y="1143000"/>
            <a:ext cx="21145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601788" algn="l"/>
                <a:tab pos="1717675"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b="1" dirty="0" smtClean="0">
                <a:solidFill>
                  <a:srgbClr val="000000"/>
                </a:solidFill>
                <a:latin typeface="Courier New" panose="02070309020205020404" pitchFamily="49" charset="0"/>
              </a:rPr>
              <a:t>DESCRIBE dept1</a:t>
            </a:r>
          </a:p>
        </p:txBody>
      </p:sp>
      <p:sp>
        <p:nvSpPr>
          <p:cNvPr id="6" name="TextBox 5"/>
          <p:cNvSpPr txBox="1"/>
          <p:nvPr/>
        </p:nvSpPr>
        <p:spPr>
          <a:xfrm>
            <a:off x="4953000" y="5791200"/>
            <a:ext cx="3429000" cy="381000"/>
          </a:xfrm>
          <a:prstGeom prst="rect">
            <a:avLst/>
          </a:prstGeom>
          <a:solidFill>
            <a:srgbClr val="FF33CC"/>
          </a:solidFill>
          <a:ln>
            <a:solidFill>
              <a:schemeClr val="bg2">
                <a:lumMod val="50000"/>
              </a:schemeClr>
            </a:solidFill>
          </a:ln>
        </p:spPr>
        <p:txBody>
          <a:bodyPr>
            <a:spAutoFit/>
          </a:bodyPr>
          <a:lstStyle/>
          <a:p>
            <a:pPr fontAlgn="base">
              <a:spcBef>
                <a:spcPct val="0"/>
              </a:spcBef>
              <a:spcAft>
                <a:spcPct val="0"/>
              </a:spcAft>
              <a:defRPr/>
            </a:pPr>
            <a:r>
              <a:rPr lang="en-US" i="1" dirty="0">
                <a:solidFill>
                  <a:srgbClr val="FFFFFF"/>
                </a:solidFill>
                <a:cs typeface="Arial" panose="020B0604020202020204" pitchFamily="34" charset="0"/>
              </a:rPr>
              <a:t>SUBSTITUTION VARIABLES</a:t>
            </a:r>
          </a:p>
        </p:txBody>
      </p:sp>
      <p:sp>
        <p:nvSpPr>
          <p:cNvPr id="86022" name="Rectangle 2"/>
          <p:cNvSpPr>
            <a:spLocks noGrp="1" noChangeArrowheads="1"/>
          </p:cNvSpPr>
          <p:nvPr>
            <p:ph type="title"/>
          </p:nvPr>
        </p:nvSpPr>
        <p:spPr>
          <a:xfrm>
            <a:off x="838200" y="0"/>
            <a:ext cx="8305800" cy="838200"/>
          </a:xfrm>
          <a:solidFill>
            <a:schemeClr val="bg1"/>
          </a:solidFill>
        </p:spPr>
        <p:txBody>
          <a:bodyPr lIns="92075" tIns="46038" rIns="92075" bIns="46038" anchor="t"/>
          <a:lstStyle/>
          <a:p>
            <a:r>
              <a:rPr lang="en-US" altLang="en-US" dirty="0" smtClean="0">
                <a:latin typeface="Courier New" panose="02070309020205020404" pitchFamily="49" charset="0"/>
              </a:rPr>
              <a:t>INSERT</a:t>
            </a:r>
            <a:r>
              <a:rPr lang="en-US" altLang="en-US" dirty="0" smtClean="0"/>
              <a:t> Statement</a:t>
            </a:r>
          </a:p>
        </p:txBody>
      </p:sp>
    </p:spTree>
  </p:cSld>
  <p:clrMapOvr>
    <a:masterClrMapping/>
  </p:clrMapOvr>
  <p:transition spd="slow">
    <p:cut/>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35038" y="0"/>
            <a:ext cx="8208962" cy="762000"/>
          </a:xfrm>
          <a:solidFill>
            <a:schemeClr val="bg1"/>
          </a:solidFill>
        </p:spPr>
        <p:txBody>
          <a:bodyPr lIns="92075" tIns="46038" rIns="92075" bIns="46038" anchor="t">
            <a:normAutofit fontScale="90000"/>
          </a:bodyPr>
          <a:lstStyle/>
          <a:p>
            <a:r>
              <a:rPr lang="en-US" altLang="en-US" dirty="0" smtClean="0">
                <a:latin typeface="Courier New" panose="02070309020205020404" pitchFamily="49" charset="0"/>
              </a:rPr>
              <a:t>UPDATE</a:t>
            </a:r>
            <a:r>
              <a:rPr lang="en-US" altLang="en-US" dirty="0" smtClean="0"/>
              <a:t> Statement</a:t>
            </a:r>
          </a:p>
        </p:txBody>
      </p:sp>
      <p:sp>
        <p:nvSpPr>
          <p:cNvPr id="7" name="Rectangle 3"/>
          <p:cNvSpPr txBox="1">
            <a:spLocks noChangeArrowheads="1"/>
          </p:cNvSpPr>
          <p:nvPr/>
        </p:nvSpPr>
        <p:spPr bwMode="auto">
          <a:xfrm>
            <a:off x="533400" y="1295400"/>
            <a:ext cx="7385050" cy="3419475"/>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defRPr/>
            </a:pPr>
            <a:r>
              <a:rPr lang="en-US" sz="3200" kern="0" dirty="0">
                <a:solidFill>
                  <a:srgbClr val="000000"/>
                </a:solidFill>
                <a:cs typeface="Arial" panose="020B0604020202020204" pitchFamily="34" charset="0"/>
              </a:rPr>
              <a:t>Modify existing rows with the </a:t>
            </a:r>
            <a:r>
              <a:rPr lang="en-US" sz="3200" kern="0" dirty="0">
                <a:solidFill>
                  <a:srgbClr val="000000"/>
                </a:solidFill>
                <a:latin typeface="Courier New" pitchFamily="49" charset="0"/>
                <a:cs typeface="Arial" panose="020B0604020202020204" pitchFamily="34" charset="0"/>
              </a:rPr>
              <a:t>UPDATE</a:t>
            </a:r>
            <a:r>
              <a:rPr lang="en-US" sz="3200" kern="0" dirty="0">
                <a:solidFill>
                  <a:srgbClr val="000000"/>
                </a:solidFill>
                <a:cs typeface="Arial" panose="020B0604020202020204" pitchFamily="34" charset="0"/>
              </a:rPr>
              <a:t> statement.</a:t>
            </a:r>
          </a:p>
          <a:p>
            <a:pPr marL="342900" indent="-342900" eaLnBrk="0" fontAlgn="base" hangingPunct="0">
              <a:spcBef>
                <a:spcPct val="20000"/>
              </a:spcBef>
              <a:spcAft>
                <a:spcPct val="0"/>
              </a:spcAft>
              <a:buFont typeface="Arial" pitchFamily="34" charset="0"/>
              <a:buNone/>
              <a:defRPr/>
            </a:pPr>
            <a:r>
              <a:rPr lang="en-US" sz="3200" kern="0" dirty="0">
                <a:solidFill>
                  <a:srgbClr val="000000"/>
                </a:solidFill>
                <a:cs typeface="Arial" panose="020B0604020202020204" pitchFamily="34" charset="0"/>
              </a:rPr>
              <a:t/>
            </a:r>
            <a:br>
              <a:rPr lang="en-US" sz="3200" kern="0" dirty="0">
                <a:solidFill>
                  <a:srgbClr val="000000"/>
                </a:solidFill>
                <a:cs typeface="Arial" panose="020B0604020202020204" pitchFamily="34" charset="0"/>
              </a:rPr>
            </a:br>
            <a:r>
              <a:rPr lang="en-US" sz="3200" kern="0" dirty="0">
                <a:solidFill>
                  <a:srgbClr val="000000"/>
                </a:solidFill>
                <a:cs typeface="Arial" panose="020B0604020202020204" pitchFamily="34" charset="0"/>
              </a:rPr>
              <a:t/>
            </a:r>
            <a:br>
              <a:rPr lang="en-US" sz="3200" kern="0" dirty="0">
                <a:solidFill>
                  <a:srgbClr val="000000"/>
                </a:solidFill>
                <a:cs typeface="Arial" panose="020B0604020202020204" pitchFamily="34" charset="0"/>
              </a:rPr>
            </a:br>
            <a:r>
              <a:rPr lang="en-US" sz="3200" kern="0" dirty="0">
                <a:solidFill>
                  <a:srgbClr val="000000"/>
                </a:solidFill>
                <a:cs typeface="Arial" panose="020B0604020202020204" pitchFamily="34" charset="0"/>
              </a:rPr>
              <a:t>Update more than one row at a time, if required.</a:t>
            </a:r>
          </a:p>
        </p:txBody>
      </p:sp>
      <p:sp>
        <p:nvSpPr>
          <p:cNvPr id="9" name="Rectangle 4"/>
          <p:cNvSpPr>
            <a:spLocks noChangeArrowheads="1"/>
          </p:cNvSpPr>
          <p:nvPr/>
        </p:nvSpPr>
        <p:spPr bwMode="blackWhite">
          <a:xfrm>
            <a:off x="935038" y="2270125"/>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fontAlgn="base">
              <a:spcBef>
                <a:spcPct val="0"/>
              </a:spcBef>
              <a:spcAft>
                <a:spcPct val="0"/>
              </a:spcAft>
              <a:tabLst>
                <a:tab pos="1200150" algn="l"/>
              </a:tabLst>
              <a:defRPr/>
            </a:pPr>
            <a:r>
              <a:rPr lang="en-US" b="1">
                <a:solidFill>
                  <a:srgbClr val="000000"/>
                </a:solidFill>
                <a:latin typeface="Courier New" pitchFamily="49" charset="0"/>
                <a:cs typeface="Arial" panose="020B0604020202020204" pitchFamily="34" charset="0"/>
              </a:rPr>
              <a:t>UPDATE		</a:t>
            </a:r>
            <a:r>
              <a:rPr lang="en-US" b="1" i="1">
                <a:solidFill>
                  <a:srgbClr val="000000"/>
                </a:solidFill>
                <a:latin typeface="Courier New" pitchFamily="49" charset="0"/>
                <a:cs typeface="Arial" panose="020B0604020202020204" pitchFamily="34" charset="0"/>
              </a:rPr>
              <a:t>table</a:t>
            </a:r>
            <a:endParaRPr lang="en-US" b="1">
              <a:solidFill>
                <a:srgbClr val="000000"/>
              </a:solidFill>
              <a:latin typeface="Courier New" pitchFamily="49" charset="0"/>
              <a:cs typeface="Arial" panose="020B0604020202020204" pitchFamily="34" charset="0"/>
            </a:endParaRPr>
          </a:p>
          <a:p>
            <a:pPr fontAlgn="base">
              <a:spcBef>
                <a:spcPct val="0"/>
              </a:spcBef>
              <a:spcAft>
                <a:spcPct val="0"/>
              </a:spcAft>
              <a:tabLst>
                <a:tab pos="1200150" algn="l"/>
              </a:tabLst>
              <a:defRPr/>
            </a:pPr>
            <a:r>
              <a:rPr lang="en-US" b="1">
                <a:solidFill>
                  <a:srgbClr val="000000"/>
                </a:solidFill>
                <a:latin typeface="Courier New" pitchFamily="49" charset="0"/>
                <a:cs typeface="Arial" panose="020B0604020202020204" pitchFamily="34" charset="0"/>
              </a:rPr>
              <a:t>SET		</a:t>
            </a:r>
            <a:r>
              <a:rPr lang="en-US" b="1" i="1">
                <a:solidFill>
                  <a:srgbClr val="000000"/>
                </a:solidFill>
                <a:latin typeface="Courier New" pitchFamily="49" charset="0"/>
                <a:cs typeface="Arial" panose="020B0604020202020204" pitchFamily="34" charset="0"/>
              </a:rPr>
              <a:t>column</a:t>
            </a:r>
            <a:r>
              <a:rPr lang="en-US" b="1">
                <a:solidFill>
                  <a:srgbClr val="000000"/>
                </a:solidFill>
                <a:latin typeface="Courier New" pitchFamily="49" charset="0"/>
                <a:cs typeface="Arial" panose="020B0604020202020204" pitchFamily="34" charset="0"/>
              </a:rPr>
              <a:t> = </a:t>
            </a:r>
            <a:r>
              <a:rPr lang="en-US" b="1" i="1">
                <a:solidFill>
                  <a:srgbClr val="000000"/>
                </a:solidFill>
                <a:latin typeface="Courier New" pitchFamily="49" charset="0"/>
                <a:cs typeface="Arial" panose="020B0604020202020204" pitchFamily="34" charset="0"/>
              </a:rPr>
              <a:t>value</a:t>
            </a:r>
            <a:r>
              <a:rPr lang="en-US" b="1">
                <a:solidFill>
                  <a:srgbClr val="000000"/>
                </a:solidFill>
                <a:latin typeface="Courier New" pitchFamily="49" charset="0"/>
                <a:cs typeface="Arial" panose="020B0604020202020204" pitchFamily="34" charset="0"/>
              </a:rPr>
              <a:t> [, </a:t>
            </a:r>
            <a:r>
              <a:rPr lang="en-US" b="1" i="1">
                <a:solidFill>
                  <a:srgbClr val="000000"/>
                </a:solidFill>
                <a:latin typeface="Courier New" pitchFamily="49" charset="0"/>
                <a:cs typeface="Arial" panose="020B0604020202020204" pitchFamily="34" charset="0"/>
              </a:rPr>
              <a:t>column </a:t>
            </a:r>
            <a:r>
              <a:rPr lang="en-US" b="1">
                <a:solidFill>
                  <a:srgbClr val="000000"/>
                </a:solidFill>
                <a:latin typeface="Courier New" pitchFamily="49" charset="0"/>
                <a:cs typeface="Arial" panose="020B0604020202020204" pitchFamily="34" charset="0"/>
              </a:rPr>
              <a:t>= </a:t>
            </a:r>
            <a:r>
              <a:rPr lang="en-US" b="1" i="1">
                <a:solidFill>
                  <a:srgbClr val="000000"/>
                </a:solidFill>
                <a:latin typeface="Courier New" pitchFamily="49" charset="0"/>
                <a:cs typeface="Arial" panose="020B0604020202020204" pitchFamily="34" charset="0"/>
              </a:rPr>
              <a:t>value, ...</a:t>
            </a:r>
            <a:r>
              <a:rPr lang="en-US" b="1">
                <a:solidFill>
                  <a:srgbClr val="000000"/>
                </a:solidFill>
                <a:latin typeface="Courier New" pitchFamily="49" charset="0"/>
                <a:cs typeface="Arial" panose="020B0604020202020204" pitchFamily="34" charset="0"/>
              </a:rPr>
              <a:t>]</a:t>
            </a:r>
          </a:p>
          <a:p>
            <a:pPr fontAlgn="base">
              <a:spcBef>
                <a:spcPct val="0"/>
              </a:spcBef>
              <a:spcAft>
                <a:spcPct val="0"/>
              </a:spcAft>
              <a:tabLst>
                <a:tab pos="1200150" algn="l"/>
              </a:tabLst>
              <a:defRPr/>
            </a:pPr>
            <a:r>
              <a:rPr lang="en-US" b="1">
                <a:solidFill>
                  <a:srgbClr val="000000"/>
                </a:solidFill>
                <a:latin typeface="Courier New" pitchFamily="49" charset="0"/>
                <a:cs typeface="Arial" panose="020B0604020202020204" pitchFamily="34" charset="0"/>
              </a:rPr>
              <a:t>[WHERE 		</a:t>
            </a:r>
            <a:r>
              <a:rPr lang="en-US" b="1" i="1">
                <a:solidFill>
                  <a:srgbClr val="000000"/>
                </a:solidFill>
                <a:latin typeface="Courier New" pitchFamily="49" charset="0"/>
                <a:cs typeface="Arial" panose="020B0604020202020204" pitchFamily="34" charset="0"/>
              </a:rPr>
              <a:t>condition</a:t>
            </a:r>
            <a:r>
              <a:rPr lang="en-US" b="1">
                <a:solidFill>
                  <a:srgbClr val="000000"/>
                </a:solidFill>
                <a:latin typeface="Courier New" pitchFamily="49" charset="0"/>
                <a:cs typeface="Arial" panose="020B0604020202020204" pitchFamily="34" charset="0"/>
              </a:rPr>
              <a:t>];</a:t>
            </a:r>
          </a:p>
        </p:txBody>
      </p:sp>
    </p:spTree>
  </p:cSld>
  <p:clrMapOvr>
    <a:masterClrMapping/>
  </p:clrMapOvr>
  <p:transition spd="slow">
    <p:cut/>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533400" y="1295400"/>
            <a:ext cx="7239000" cy="28956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defRPr/>
            </a:pPr>
            <a:r>
              <a:rPr lang="en-US" sz="3200" kern="0" dirty="0">
                <a:solidFill>
                  <a:srgbClr val="000000"/>
                </a:solidFill>
                <a:cs typeface="Arial" panose="020B0604020202020204" pitchFamily="34" charset="0"/>
              </a:rPr>
              <a:t>Specific row or rows are modified if you specify the </a:t>
            </a:r>
            <a:r>
              <a:rPr lang="en-US" sz="3200" kern="0" dirty="0">
                <a:solidFill>
                  <a:srgbClr val="000000"/>
                </a:solidFill>
                <a:latin typeface="Courier New" pitchFamily="49" charset="0"/>
                <a:cs typeface="Arial" panose="020B0604020202020204" pitchFamily="34" charset="0"/>
              </a:rPr>
              <a:t>WHERE</a:t>
            </a:r>
            <a:r>
              <a:rPr lang="en-US" sz="3200" kern="0" dirty="0">
                <a:solidFill>
                  <a:srgbClr val="000000"/>
                </a:solidFill>
                <a:cs typeface="Arial" panose="020B0604020202020204" pitchFamily="34" charset="0"/>
              </a:rPr>
              <a:t> clause.</a:t>
            </a:r>
          </a:p>
          <a:p>
            <a:pPr marL="342900" indent="-342900" eaLnBrk="0" fontAlgn="base" hangingPunct="0">
              <a:spcBef>
                <a:spcPct val="20000"/>
              </a:spcBef>
              <a:spcAft>
                <a:spcPct val="0"/>
              </a:spcAft>
              <a:buFontTx/>
              <a:buChar char="•"/>
              <a:defRPr/>
            </a:pPr>
            <a:endParaRPr lang="en-US" sz="3200" kern="0" dirty="0">
              <a:solidFill>
                <a:srgbClr val="000000"/>
              </a:solidFill>
              <a:cs typeface="Arial" panose="020B0604020202020204" pitchFamily="34" charset="0"/>
            </a:endParaRPr>
          </a:p>
        </p:txBody>
      </p:sp>
      <p:sp>
        <p:nvSpPr>
          <p:cNvPr id="10" name="Rectangle 12"/>
          <p:cNvSpPr>
            <a:spLocks noChangeArrowheads="1"/>
          </p:cNvSpPr>
          <p:nvPr/>
        </p:nvSpPr>
        <p:spPr bwMode="blackWhite">
          <a:xfrm>
            <a:off x="1066800" y="2667000"/>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fontAlgn="base">
              <a:spcBef>
                <a:spcPct val="0"/>
              </a:spcBef>
              <a:spcAft>
                <a:spcPct val="0"/>
              </a:spcAft>
              <a:tabLst>
                <a:tab pos="1200150" algn="l"/>
              </a:tabLst>
              <a:defRPr/>
            </a:pPr>
            <a:r>
              <a:rPr lang="en-US" b="1" dirty="0">
                <a:solidFill>
                  <a:srgbClr val="000000"/>
                </a:solidFill>
                <a:latin typeface="Courier New" pitchFamily="49" charset="0"/>
                <a:cs typeface="Arial" panose="020B0604020202020204" pitchFamily="34" charset="0"/>
              </a:rPr>
              <a:t>UPDATE </a:t>
            </a:r>
            <a:r>
              <a:rPr lang="en-US" b="1" dirty="0" err="1">
                <a:solidFill>
                  <a:srgbClr val="000000"/>
                </a:solidFill>
                <a:latin typeface="Courier New" pitchFamily="49" charset="0"/>
                <a:cs typeface="Arial" panose="020B0604020202020204" pitchFamily="34" charset="0"/>
              </a:rPr>
              <a:t>emp</a:t>
            </a:r>
            <a:endParaRPr lang="en-US" b="1" dirty="0">
              <a:solidFill>
                <a:srgbClr val="000000"/>
              </a:solidFill>
              <a:latin typeface="Courier New" pitchFamily="49" charset="0"/>
              <a:cs typeface="Arial" panose="020B0604020202020204" pitchFamily="34" charset="0"/>
            </a:endParaRPr>
          </a:p>
          <a:p>
            <a:pPr fontAlgn="base">
              <a:spcBef>
                <a:spcPct val="0"/>
              </a:spcBef>
              <a:spcAft>
                <a:spcPct val="0"/>
              </a:spcAft>
              <a:tabLst>
                <a:tab pos="1200150" algn="l"/>
              </a:tabLst>
              <a:defRPr/>
            </a:pPr>
            <a:r>
              <a:rPr lang="en-US" b="1" dirty="0">
                <a:solidFill>
                  <a:srgbClr val="000000"/>
                </a:solidFill>
                <a:latin typeface="Courier New" pitchFamily="49" charset="0"/>
                <a:cs typeface="Arial" panose="020B0604020202020204" pitchFamily="34" charset="0"/>
              </a:rPr>
              <a:t>SET    </a:t>
            </a:r>
            <a:r>
              <a:rPr lang="en-US" b="1" dirty="0" err="1">
                <a:solidFill>
                  <a:srgbClr val="000000"/>
                </a:solidFill>
                <a:latin typeface="Courier New" pitchFamily="49" charset="0"/>
                <a:cs typeface="Arial" panose="020B0604020202020204" pitchFamily="34" charset="0"/>
              </a:rPr>
              <a:t>sal</a:t>
            </a:r>
            <a:r>
              <a:rPr lang="en-US" b="1" dirty="0">
                <a:solidFill>
                  <a:srgbClr val="000000"/>
                </a:solidFill>
                <a:latin typeface="Courier New" pitchFamily="49" charset="0"/>
                <a:cs typeface="Arial" panose="020B0604020202020204" pitchFamily="34" charset="0"/>
              </a:rPr>
              <a:t>=1.1*</a:t>
            </a:r>
            <a:r>
              <a:rPr lang="en-US" b="1" dirty="0" err="1">
                <a:solidFill>
                  <a:srgbClr val="000000"/>
                </a:solidFill>
                <a:latin typeface="Courier New" pitchFamily="49" charset="0"/>
                <a:cs typeface="Arial" panose="020B0604020202020204" pitchFamily="34" charset="0"/>
              </a:rPr>
              <a:t>sal</a:t>
            </a:r>
            <a:endParaRPr lang="en-US" b="1" dirty="0">
              <a:solidFill>
                <a:srgbClr val="000000"/>
              </a:solidFill>
              <a:latin typeface="Courier New" pitchFamily="49" charset="0"/>
              <a:cs typeface="Arial" panose="020B0604020202020204" pitchFamily="34" charset="0"/>
            </a:endParaRPr>
          </a:p>
          <a:p>
            <a:pPr fontAlgn="base">
              <a:spcBef>
                <a:spcPct val="0"/>
              </a:spcBef>
              <a:spcAft>
                <a:spcPct val="0"/>
              </a:spcAft>
              <a:tabLst>
                <a:tab pos="1200150" algn="l"/>
              </a:tabLst>
              <a:defRPr/>
            </a:pPr>
            <a:r>
              <a:rPr lang="en-US" b="1" dirty="0">
                <a:solidFill>
                  <a:srgbClr val="000000"/>
                </a:solidFill>
                <a:latin typeface="Courier New" pitchFamily="49" charset="0"/>
                <a:cs typeface="Arial" panose="020B0604020202020204" pitchFamily="34" charset="0"/>
              </a:rPr>
              <a:t>WHERE  </a:t>
            </a:r>
            <a:r>
              <a:rPr lang="en-US" b="1" dirty="0" err="1">
                <a:solidFill>
                  <a:srgbClr val="000000"/>
                </a:solidFill>
                <a:latin typeface="Courier New" pitchFamily="49" charset="0"/>
                <a:cs typeface="Arial" panose="020B0604020202020204" pitchFamily="34" charset="0"/>
              </a:rPr>
              <a:t>empno</a:t>
            </a:r>
            <a:r>
              <a:rPr lang="en-US" b="1" dirty="0">
                <a:solidFill>
                  <a:srgbClr val="000000"/>
                </a:solidFill>
                <a:latin typeface="Courier New" pitchFamily="49" charset="0"/>
                <a:cs typeface="Arial" panose="020B0604020202020204" pitchFamily="34" charset="0"/>
              </a:rPr>
              <a:t>=7566;</a:t>
            </a:r>
            <a:endParaRPr lang="en-US" b="1" dirty="0">
              <a:solidFill>
                <a:srgbClr val="FF3300"/>
              </a:solidFill>
              <a:effectLst>
                <a:outerShdw blurRad="38100" dist="38100" dir="2700000" algn="tl">
                  <a:srgbClr val="FFFFFF"/>
                </a:outerShdw>
              </a:effectLst>
              <a:latin typeface="Courier New" pitchFamily="49" charset="0"/>
              <a:cs typeface="Arial" panose="020B0604020202020204" pitchFamily="34" charset="0"/>
            </a:endParaRPr>
          </a:p>
          <a:p>
            <a:pPr fontAlgn="base">
              <a:spcBef>
                <a:spcPct val="0"/>
              </a:spcBef>
              <a:spcAft>
                <a:spcPct val="0"/>
              </a:spcAft>
              <a:tabLst>
                <a:tab pos="1200150" algn="l"/>
              </a:tabLst>
              <a:defRPr/>
            </a:pPr>
            <a:r>
              <a:rPr lang="en-US" b="1" dirty="0">
                <a:solidFill>
                  <a:srgbClr val="FF3300"/>
                </a:solidFill>
                <a:effectLst>
                  <a:outerShdw blurRad="38100" dist="38100" dir="2700000" algn="tl">
                    <a:srgbClr val="FFFFFF"/>
                  </a:outerShdw>
                </a:effectLst>
                <a:latin typeface="Courier New" pitchFamily="49" charset="0"/>
                <a:cs typeface="Arial" panose="020B0604020202020204" pitchFamily="34" charset="0"/>
              </a:rPr>
              <a:t>1 row updated.</a:t>
            </a:r>
          </a:p>
        </p:txBody>
      </p:sp>
      <p:sp>
        <p:nvSpPr>
          <p:cNvPr id="90116" name="Rectangle 2"/>
          <p:cNvSpPr>
            <a:spLocks noGrp="1" noChangeArrowheads="1"/>
          </p:cNvSpPr>
          <p:nvPr>
            <p:ph type="title"/>
          </p:nvPr>
        </p:nvSpPr>
        <p:spPr>
          <a:xfrm>
            <a:off x="755576" y="0"/>
            <a:ext cx="8388424" cy="762000"/>
          </a:xfrm>
          <a:solidFill>
            <a:schemeClr val="bg1"/>
          </a:solidFill>
        </p:spPr>
        <p:txBody>
          <a:bodyPr lIns="92075" tIns="46038" rIns="92075" bIns="46038" anchor="t">
            <a:normAutofit fontScale="90000"/>
          </a:bodyPr>
          <a:lstStyle/>
          <a:p>
            <a:r>
              <a:rPr lang="en-US" altLang="en-US" dirty="0" smtClean="0">
                <a:latin typeface="Courier New" panose="02070309020205020404" pitchFamily="49" charset="0"/>
              </a:rPr>
              <a:t>UPDATE</a:t>
            </a:r>
            <a:r>
              <a:rPr lang="en-US" altLang="en-US" dirty="0" smtClean="0"/>
              <a:t> Statement</a:t>
            </a:r>
          </a:p>
        </p:txBody>
      </p:sp>
    </p:spTree>
  </p:cSld>
  <p:clrMapOvr>
    <a:masterClrMapping/>
  </p:clrMapOvr>
  <p:transition spd="slow">
    <p:cut/>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74712" y="0"/>
            <a:ext cx="8269287" cy="792163"/>
          </a:xfrm>
          <a:solidFill>
            <a:schemeClr val="bg1"/>
          </a:solidFill>
        </p:spPr>
        <p:txBody>
          <a:bodyPr lIns="92075" tIns="46038" rIns="92075" bIns="46038" anchor="t"/>
          <a:lstStyle/>
          <a:p>
            <a:r>
              <a:rPr lang="en-US" altLang="en-US" dirty="0" smtClean="0">
                <a:latin typeface="Courier New" panose="02070309020205020404" pitchFamily="49" charset="0"/>
              </a:rPr>
              <a:t>DELETE</a:t>
            </a:r>
            <a:r>
              <a:rPr lang="en-US" altLang="en-US" dirty="0" smtClean="0"/>
              <a:t> Statement</a:t>
            </a:r>
          </a:p>
        </p:txBody>
      </p:sp>
      <p:sp>
        <p:nvSpPr>
          <p:cNvPr id="10" name="Rectangle 12"/>
          <p:cNvSpPr>
            <a:spLocks noChangeArrowheads="1"/>
          </p:cNvSpPr>
          <p:nvPr/>
        </p:nvSpPr>
        <p:spPr bwMode="blackWhite">
          <a:xfrm>
            <a:off x="1066800" y="2667000"/>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fontAlgn="base">
              <a:spcBef>
                <a:spcPct val="0"/>
              </a:spcBef>
              <a:spcAft>
                <a:spcPct val="0"/>
              </a:spcAft>
              <a:tabLst>
                <a:tab pos="688975" algn="l"/>
                <a:tab pos="1824038" algn="l"/>
                <a:tab pos="3324225" algn="l"/>
                <a:tab pos="4579938" algn="l"/>
              </a:tabLst>
              <a:defRPr/>
            </a:pPr>
            <a:r>
              <a:rPr lang="en-US" dirty="0">
                <a:solidFill>
                  <a:srgbClr val="000000"/>
                </a:solidFill>
                <a:latin typeface="Courier New" pitchFamily="49" charset="0"/>
                <a:cs typeface="Arial" panose="020B0604020202020204" pitchFamily="34" charset="0"/>
              </a:rPr>
              <a:t>DELETE [FROM]	  </a:t>
            </a:r>
            <a:r>
              <a:rPr lang="en-US" i="1" dirty="0">
                <a:solidFill>
                  <a:srgbClr val="000000"/>
                </a:solidFill>
                <a:latin typeface="Courier New" pitchFamily="49" charset="0"/>
                <a:cs typeface="Arial" panose="020B0604020202020204" pitchFamily="34" charset="0"/>
              </a:rPr>
              <a:t>table</a:t>
            </a:r>
            <a:endParaRPr lang="en-US" dirty="0">
              <a:solidFill>
                <a:srgbClr val="000000"/>
              </a:solidFill>
              <a:latin typeface="Courier New" pitchFamily="49" charset="0"/>
              <a:cs typeface="Arial" panose="020B0604020202020204" pitchFamily="34" charset="0"/>
            </a:endParaRPr>
          </a:p>
          <a:p>
            <a:pPr fontAlgn="base">
              <a:spcBef>
                <a:spcPct val="0"/>
              </a:spcBef>
              <a:spcAft>
                <a:spcPct val="0"/>
              </a:spcAft>
              <a:tabLst>
                <a:tab pos="688975" algn="l"/>
                <a:tab pos="1824038" algn="l"/>
                <a:tab pos="3324225" algn="l"/>
                <a:tab pos="4579938" algn="l"/>
              </a:tabLst>
              <a:defRPr/>
            </a:pPr>
            <a:r>
              <a:rPr lang="en-US" dirty="0">
                <a:solidFill>
                  <a:srgbClr val="000000"/>
                </a:solidFill>
                <a:latin typeface="Courier New" pitchFamily="49" charset="0"/>
                <a:cs typeface="Arial" panose="020B0604020202020204" pitchFamily="34" charset="0"/>
              </a:rPr>
              <a:t>[WHERE	  </a:t>
            </a:r>
            <a:r>
              <a:rPr lang="en-US" i="1" dirty="0">
                <a:solidFill>
                  <a:srgbClr val="000000"/>
                </a:solidFill>
                <a:latin typeface="Courier New" pitchFamily="49" charset="0"/>
                <a:cs typeface="Arial" panose="020B0604020202020204" pitchFamily="34" charset="0"/>
              </a:rPr>
              <a:t>condition</a:t>
            </a:r>
            <a:r>
              <a:rPr lang="en-US" dirty="0">
                <a:solidFill>
                  <a:srgbClr val="000000"/>
                </a:solidFill>
                <a:latin typeface="Courier New" pitchFamily="49" charset="0"/>
                <a:cs typeface="Arial" panose="020B0604020202020204" pitchFamily="34" charset="0"/>
              </a:rPr>
              <a:t>];</a:t>
            </a:r>
          </a:p>
        </p:txBody>
      </p:sp>
      <p:sp>
        <p:nvSpPr>
          <p:cNvPr id="5" name="Rectangle 3"/>
          <p:cNvSpPr txBox="1">
            <a:spLocks noChangeArrowheads="1"/>
          </p:cNvSpPr>
          <p:nvPr/>
        </p:nvSpPr>
        <p:spPr bwMode="auto">
          <a:xfrm>
            <a:off x="874713" y="1447800"/>
            <a:ext cx="7888287" cy="685800"/>
          </a:xfrm>
          <a:prstGeom prst="rect">
            <a:avLst/>
          </a:prstGeom>
          <a:noFill/>
          <a:ln w="9525">
            <a:noFill/>
            <a:miter lim="800000"/>
            <a:headEnd/>
            <a:tailEnd/>
          </a:ln>
        </p:spPr>
        <p:txBody>
          <a:bodyPr/>
          <a:lstStyle/>
          <a:p>
            <a:pPr marL="342900" indent="-342900" eaLnBrk="0" fontAlgn="base" hangingPunct="0">
              <a:lnSpc>
                <a:spcPct val="65000"/>
              </a:lnSpc>
              <a:spcBef>
                <a:spcPct val="20000"/>
              </a:spcBef>
              <a:spcAft>
                <a:spcPct val="0"/>
              </a:spcAft>
              <a:buFont typeface="Arial" pitchFamily="34" charset="0"/>
              <a:buNone/>
              <a:defRPr/>
            </a:pPr>
            <a:r>
              <a:rPr lang="en-US" sz="3200" kern="0" dirty="0">
                <a:solidFill>
                  <a:srgbClr val="000000"/>
                </a:solidFill>
                <a:cs typeface="Arial" panose="020B0604020202020204" pitchFamily="34" charset="0"/>
              </a:rPr>
              <a:t>You can remove existing rows from a table</a:t>
            </a:r>
          </a:p>
          <a:p>
            <a:pPr marL="342900" indent="-342900" eaLnBrk="0" fontAlgn="base" hangingPunct="0">
              <a:lnSpc>
                <a:spcPct val="65000"/>
              </a:lnSpc>
              <a:spcBef>
                <a:spcPct val="20000"/>
              </a:spcBef>
              <a:spcAft>
                <a:spcPct val="0"/>
              </a:spcAft>
              <a:buFont typeface="Arial" pitchFamily="34" charset="0"/>
              <a:buNone/>
              <a:defRPr/>
            </a:pPr>
            <a:r>
              <a:rPr lang="en-US" sz="3200" kern="0" dirty="0">
                <a:solidFill>
                  <a:srgbClr val="000000"/>
                </a:solidFill>
                <a:cs typeface="Arial" panose="020B0604020202020204" pitchFamily="34" charset="0"/>
              </a:rPr>
              <a:t> by using  the </a:t>
            </a:r>
            <a:r>
              <a:rPr lang="en-US" sz="3200" kern="0" dirty="0">
                <a:solidFill>
                  <a:srgbClr val="000000"/>
                </a:solidFill>
                <a:latin typeface="Courier New" pitchFamily="49" charset="0"/>
                <a:cs typeface="Arial" panose="020B0604020202020204" pitchFamily="34" charset="0"/>
              </a:rPr>
              <a:t>DELETE</a:t>
            </a:r>
            <a:r>
              <a:rPr lang="en-US" sz="3200" kern="0" dirty="0">
                <a:solidFill>
                  <a:srgbClr val="000000"/>
                </a:solidFill>
                <a:cs typeface="Arial" panose="020B0604020202020204" pitchFamily="34" charset="0"/>
              </a:rPr>
              <a:t> statement.</a:t>
            </a:r>
          </a:p>
        </p:txBody>
      </p:sp>
    </p:spTree>
  </p:cSld>
  <p:clrMapOvr>
    <a:masterClrMapping/>
  </p:clrMapOvr>
  <p:transition spd="slow">
    <p:cut/>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smtClean="0"/>
              <a:t>Drop and Truncate</a:t>
            </a:r>
            <a:endParaRPr lang="en-IN" altLang="en-US" smtClean="0"/>
          </a:p>
        </p:txBody>
      </p:sp>
      <p:sp>
        <p:nvSpPr>
          <p:cNvPr id="94211" name="Content Placeholder 2"/>
          <p:cNvSpPr>
            <a:spLocks noGrp="1"/>
          </p:cNvSpPr>
          <p:nvPr>
            <p:ph idx="1"/>
          </p:nvPr>
        </p:nvSpPr>
        <p:spPr/>
        <p:txBody>
          <a:bodyPr/>
          <a:lstStyle/>
          <a:p>
            <a:r>
              <a:rPr lang="en-IN" altLang="en-US" sz="2400" b="1" smtClean="0"/>
              <a:t>Difference between DROP and TRUNCATE Statement:</a:t>
            </a:r>
            <a:endParaRPr lang="en-IN" altLang="en-US" sz="2400" smtClean="0"/>
          </a:p>
          <a:p>
            <a:r>
              <a:rPr lang="en-IN" altLang="en-US" sz="2400" smtClean="0"/>
              <a:t>If a table is dropped, all the relationships with other tables will no longer be valid, the integrity constraints will be dropped, grant or access privileges on the table will also be dropped, if you want use the table again it has to be recreated with the integrity constraints, access privileges and the relationships with other tables should be established again. But, if a table is truncated, the table structure remains the same, therefore any of the above problems will not exist. </a:t>
            </a:r>
          </a:p>
          <a:p>
            <a:endParaRPr lang="en-IN" altLang="en-US" sz="2400" smtClean="0"/>
          </a:p>
        </p:txBody>
      </p:sp>
    </p:spTree>
  </p:cSld>
  <p:clrMapOvr>
    <a:masterClrMapping/>
  </p:clrMapOvr>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smtClean="0"/>
              <a:t>Delete and Truncate</a:t>
            </a:r>
            <a:endParaRPr lang="en-IN" altLang="en-US" smtClean="0"/>
          </a:p>
        </p:txBody>
      </p:sp>
      <p:sp>
        <p:nvSpPr>
          <p:cNvPr id="95235" name="Content Placeholder 2"/>
          <p:cNvSpPr>
            <a:spLocks noGrp="1"/>
          </p:cNvSpPr>
          <p:nvPr>
            <p:ph idx="1"/>
          </p:nvPr>
        </p:nvSpPr>
        <p:spPr/>
        <p:txBody>
          <a:bodyPr>
            <a:normAutofit lnSpcReduction="10000"/>
          </a:bodyPr>
          <a:lstStyle/>
          <a:p>
            <a:r>
              <a:rPr lang="en-IN" altLang="en-US" b="1" smtClean="0"/>
              <a:t>DELETE Statement:</a:t>
            </a:r>
            <a:r>
              <a:rPr lang="en-IN" altLang="en-US" smtClean="0"/>
              <a:t> This command deletes only the rows from the table based on the condition given in the where clause or deletes all the rows from the table if no condition is specified. But it does not free the space containing the table. </a:t>
            </a:r>
          </a:p>
          <a:p>
            <a:r>
              <a:rPr lang="en-IN" altLang="en-US" b="1" smtClean="0"/>
              <a:t>TRUNCATE statement:</a:t>
            </a:r>
            <a:r>
              <a:rPr lang="en-IN" altLang="en-US" smtClean="0"/>
              <a:t> This command is used to delete all the rows from the table and free the space containing the table.</a:t>
            </a:r>
          </a:p>
          <a:p>
            <a:endParaRPr lang="en-IN" alt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66800" y="457200"/>
            <a:ext cx="7793038" cy="609600"/>
          </a:xfrm>
        </p:spPr>
        <p:txBody>
          <a:bodyPr/>
          <a:lstStyle/>
          <a:p>
            <a:pPr eaLnBrk="1" hangingPunct="1"/>
            <a:r>
              <a:rPr lang="en-US" sz="2400" b="1" smtClean="0"/>
              <a:t>Compilation and Execution of .Net Application</a:t>
            </a:r>
          </a:p>
        </p:txBody>
      </p:sp>
      <p:sp>
        <p:nvSpPr>
          <p:cNvPr id="21507" name="Text Box 4"/>
          <p:cNvSpPr txBox="1">
            <a:spLocks noChangeArrowheads="1"/>
          </p:cNvSpPr>
          <p:nvPr/>
        </p:nvSpPr>
        <p:spPr bwMode="auto">
          <a:xfrm>
            <a:off x="3505200" y="1447800"/>
            <a:ext cx="1408113" cy="366713"/>
          </a:xfrm>
          <a:prstGeom prst="rect">
            <a:avLst/>
          </a:prstGeom>
          <a:noFill/>
          <a:ln w="9525">
            <a:noFill/>
            <a:miter lim="800000"/>
            <a:headEnd/>
            <a:tailEnd/>
          </a:ln>
        </p:spPr>
        <p:txBody>
          <a:bodyPr wrap="none">
            <a:spAutoFit/>
          </a:bodyPr>
          <a:lstStyle/>
          <a:p>
            <a:pPr algn="ctr" eaLnBrk="0" hangingPunct="0"/>
            <a:r>
              <a:rPr lang="en-US" sz="1800" b="1">
                <a:solidFill>
                  <a:schemeClr val="hlink"/>
                </a:solidFill>
                <a:latin typeface="Garamond" pitchFamily="18" charset="0"/>
              </a:rPr>
              <a:t>Source Code</a:t>
            </a:r>
          </a:p>
        </p:txBody>
      </p:sp>
      <p:sp>
        <p:nvSpPr>
          <p:cNvPr id="21508" name="Text Box 5"/>
          <p:cNvSpPr txBox="1">
            <a:spLocks noChangeArrowheads="1"/>
          </p:cNvSpPr>
          <p:nvPr/>
        </p:nvSpPr>
        <p:spPr bwMode="auto">
          <a:xfrm>
            <a:off x="3657600" y="2057400"/>
            <a:ext cx="1090613" cy="366713"/>
          </a:xfrm>
          <a:prstGeom prst="rect">
            <a:avLst/>
          </a:prstGeom>
          <a:noFill/>
          <a:ln w="9525">
            <a:noFill/>
            <a:miter lim="800000"/>
            <a:headEnd/>
            <a:tailEnd/>
          </a:ln>
        </p:spPr>
        <p:txBody>
          <a:bodyPr wrap="none">
            <a:spAutoFit/>
          </a:bodyPr>
          <a:lstStyle/>
          <a:p>
            <a:pPr eaLnBrk="0" hangingPunct="0"/>
            <a:r>
              <a:rPr lang="en-US" sz="1800" b="1">
                <a:solidFill>
                  <a:schemeClr val="hlink"/>
                </a:solidFill>
                <a:latin typeface="Garamond" pitchFamily="18" charset="0"/>
              </a:rPr>
              <a:t>Compiler</a:t>
            </a:r>
          </a:p>
        </p:txBody>
      </p:sp>
      <p:sp>
        <p:nvSpPr>
          <p:cNvPr id="21509" name="Text Box 6"/>
          <p:cNvSpPr txBox="1">
            <a:spLocks noChangeArrowheads="1"/>
          </p:cNvSpPr>
          <p:nvPr/>
        </p:nvSpPr>
        <p:spPr bwMode="auto">
          <a:xfrm>
            <a:off x="3733800" y="2590800"/>
            <a:ext cx="939800" cy="641350"/>
          </a:xfrm>
          <a:prstGeom prst="rect">
            <a:avLst/>
          </a:prstGeom>
          <a:noFill/>
          <a:ln w="9525">
            <a:noFill/>
            <a:miter lim="800000"/>
            <a:headEnd/>
            <a:tailEnd/>
          </a:ln>
        </p:spPr>
        <p:txBody>
          <a:bodyPr wrap="none">
            <a:spAutoFit/>
          </a:bodyPr>
          <a:lstStyle/>
          <a:p>
            <a:pPr eaLnBrk="0" hangingPunct="0"/>
            <a:r>
              <a:rPr lang="en-US" sz="1800" b="1">
                <a:solidFill>
                  <a:schemeClr val="hlink"/>
                </a:solidFill>
                <a:latin typeface="Garamond" pitchFamily="18" charset="0"/>
              </a:rPr>
              <a:t>Exe/dll</a:t>
            </a:r>
          </a:p>
          <a:p>
            <a:pPr eaLnBrk="0" hangingPunct="0"/>
            <a:r>
              <a:rPr lang="en-US" sz="1800" b="1">
                <a:solidFill>
                  <a:schemeClr val="hlink"/>
                </a:solidFill>
                <a:latin typeface="Garamond" pitchFamily="18" charset="0"/>
              </a:rPr>
              <a:t>  (I L)</a:t>
            </a:r>
          </a:p>
        </p:txBody>
      </p:sp>
      <p:sp>
        <p:nvSpPr>
          <p:cNvPr id="21510" name="Text Box 7"/>
          <p:cNvSpPr txBox="1">
            <a:spLocks noChangeArrowheads="1"/>
          </p:cNvSpPr>
          <p:nvPr/>
        </p:nvSpPr>
        <p:spPr bwMode="auto">
          <a:xfrm>
            <a:off x="3505200" y="3505200"/>
            <a:ext cx="1443038" cy="366713"/>
          </a:xfrm>
          <a:prstGeom prst="rect">
            <a:avLst/>
          </a:prstGeom>
          <a:noFill/>
          <a:ln w="9525">
            <a:noFill/>
            <a:miter lim="800000"/>
            <a:headEnd/>
            <a:tailEnd/>
          </a:ln>
        </p:spPr>
        <p:txBody>
          <a:bodyPr wrap="none">
            <a:spAutoFit/>
          </a:bodyPr>
          <a:lstStyle/>
          <a:p>
            <a:pPr eaLnBrk="0" hangingPunct="0"/>
            <a:r>
              <a:rPr lang="en-US" sz="1800" b="1">
                <a:solidFill>
                  <a:schemeClr val="folHlink"/>
                </a:solidFill>
                <a:latin typeface="Garamond" pitchFamily="18" charset="0"/>
              </a:rPr>
              <a:t>Class Loader</a:t>
            </a:r>
          </a:p>
        </p:txBody>
      </p:sp>
      <p:sp>
        <p:nvSpPr>
          <p:cNvPr id="21511" name="Text Box 8"/>
          <p:cNvSpPr txBox="1">
            <a:spLocks noChangeArrowheads="1"/>
          </p:cNvSpPr>
          <p:nvPr/>
        </p:nvSpPr>
        <p:spPr bwMode="auto">
          <a:xfrm>
            <a:off x="3505200" y="4038600"/>
            <a:ext cx="1481138" cy="366713"/>
          </a:xfrm>
          <a:prstGeom prst="rect">
            <a:avLst/>
          </a:prstGeom>
          <a:noFill/>
          <a:ln w="9525">
            <a:noFill/>
            <a:miter lim="800000"/>
            <a:headEnd/>
            <a:tailEnd/>
          </a:ln>
        </p:spPr>
        <p:txBody>
          <a:bodyPr wrap="none">
            <a:spAutoFit/>
          </a:bodyPr>
          <a:lstStyle/>
          <a:p>
            <a:pPr eaLnBrk="0" hangingPunct="0"/>
            <a:r>
              <a:rPr lang="en-US" sz="1800" b="1">
                <a:solidFill>
                  <a:schemeClr val="folHlink"/>
                </a:solidFill>
                <a:latin typeface="Garamond" pitchFamily="18" charset="0"/>
              </a:rPr>
              <a:t>JIT Compiler</a:t>
            </a:r>
          </a:p>
        </p:txBody>
      </p:sp>
      <p:sp>
        <p:nvSpPr>
          <p:cNvPr id="21512" name="Text Box 9"/>
          <p:cNvSpPr txBox="1">
            <a:spLocks noChangeArrowheads="1"/>
          </p:cNvSpPr>
          <p:nvPr/>
        </p:nvSpPr>
        <p:spPr bwMode="auto">
          <a:xfrm>
            <a:off x="4038600" y="4495800"/>
            <a:ext cx="184150" cy="366713"/>
          </a:xfrm>
          <a:prstGeom prst="rect">
            <a:avLst/>
          </a:prstGeom>
          <a:noFill/>
          <a:ln w="9525">
            <a:noFill/>
            <a:miter lim="800000"/>
            <a:headEnd/>
            <a:tailEnd/>
          </a:ln>
        </p:spPr>
        <p:txBody>
          <a:bodyPr wrap="none">
            <a:spAutoFit/>
          </a:bodyPr>
          <a:lstStyle/>
          <a:p>
            <a:pPr eaLnBrk="0" hangingPunct="0"/>
            <a:endParaRPr lang="en-US" sz="1800">
              <a:latin typeface="Garamond" pitchFamily="18" charset="0"/>
            </a:endParaRPr>
          </a:p>
        </p:txBody>
      </p:sp>
      <p:sp>
        <p:nvSpPr>
          <p:cNvPr id="21513" name="Text Box 10"/>
          <p:cNvSpPr txBox="1">
            <a:spLocks noChangeArrowheads="1"/>
          </p:cNvSpPr>
          <p:nvPr/>
        </p:nvSpPr>
        <p:spPr bwMode="auto">
          <a:xfrm>
            <a:off x="3505200" y="4876800"/>
            <a:ext cx="2327275" cy="366713"/>
          </a:xfrm>
          <a:prstGeom prst="rect">
            <a:avLst/>
          </a:prstGeom>
          <a:noFill/>
          <a:ln w="9525">
            <a:noFill/>
            <a:miter lim="800000"/>
            <a:headEnd/>
            <a:tailEnd/>
          </a:ln>
        </p:spPr>
        <p:txBody>
          <a:bodyPr wrap="none">
            <a:spAutoFit/>
          </a:bodyPr>
          <a:lstStyle/>
          <a:p>
            <a:pPr eaLnBrk="0" hangingPunct="0"/>
            <a:r>
              <a:rPr lang="en-US" sz="1800" b="1">
                <a:solidFill>
                  <a:schemeClr val="folHlink"/>
                </a:solidFill>
                <a:latin typeface="Garamond" pitchFamily="18" charset="0"/>
              </a:rPr>
              <a:t>Managed Native code</a:t>
            </a:r>
          </a:p>
        </p:txBody>
      </p:sp>
      <p:sp>
        <p:nvSpPr>
          <p:cNvPr id="21514" name="Text Box 11"/>
          <p:cNvSpPr txBox="1">
            <a:spLocks noChangeArrowheads="1"/>
          </p:cNvSpPr>
          <p:nvPr/>
        </p:nvSpPr>
        <p:spPr bwMode="auto">
          <a:xfrm>
            <a:off x="3581400" y="6019800"/>
            <a:ext cx="1185863" cy="366713"/>
          </a:xfrm>
          <a:prstGeom prst="rect">
            <a:avLst/>
          </a:prstGeom>
          <a:noFill/>
          <a:ln w="9525">
            <a:noFill/>
            <a:miter lim="800000"/>
            <a:headEnd/>
            <a:tailEnd/>
          </a:ln>
        </p:spPr>
        <p:txBody>
          <a:bodyPr wrap="none">
            <a:spAutoFit/>
          </a:bodyPr>
          <a:lstStyle/>
          <a:p>
            <a:pPr eaLnBrk="0" hangingPunct="0"/>
            <a:r>
              <a:rPr lang="en-US" sz="1800" b="1">
                <a:solidFill>
                  <a:schemeClr val="folHlink"/>
                </a:solidFill>
                <a:latin typeface="Garamond" pitchFamily="18" charset="0"/>
              </a:rPr>
              <a:t>Execution</a:t>
            </a:r>
          </a:p>
        </p:txBody>
      </p:sp>
      <p:sp>
        <p:nvSpPr>
          <p:cNvPr id="21515" name="Text Box 12"/>
          <p:cNvSpPr txBox="1">
            <a:spLocks noChangeArrowheads="1"/>
          </p:cNvSpPr>
          <p:nvPr/>
        </p:nvSpPr>
        <p:spPr bwMode="auto">
          <a:xfrm>
            <a:off x="609600" y="6019800"/>
            <a:ext cx="1644650" cy="366713"/>
          </a:xfrm>
          <a:prstGeom prst="rect">
            <a:avLst/>
          </a:prstGeom>
          <a:noFill/>
          <a:ln w="9525">
            <a:noFill/>
            <a:miter lim="800000"/>
            <a:headEnd/>
            <a:tailEnd/>
          </a:ln>
        </p:spPr>
        <p:txBody>
          <a:bodyPr wrap="none">
            <a:spAutoFit/>
          </a:bodyPr>
          <a:lstStyle/>
          <a:p>
            <a:pPr eaLnBrk="0" hangingPunct="0"/>
            <a:r>
              <a:rPr lang="en-US" sz="1800" b="1">
                <a:solidFill>
                  <a:schemeClr val="folHlink"/>
                </a:solidFill>
                <a:latin typeface="Garamond" pitchFamily="18" charset="0"/>
              </a:rPr>
              <a:t>Security Check</a:t>
            </a:r>
          </a:p>
        </p:txBody>
      </p:sp>
      <p:sp>
        <p:nvSpPr>
          <p:cNvPr id="21516" name="Text Box 13"/>
          <p:cNvSpPr txBox="1">
            <a:spLocks noChangeArrowheads="1"/>
          </p:cNvSpPr>
          <p:nvPr/>
        </p:nvSpPr>
        <p:spPr bwMode="auto">
          <a:xfrm>
            <a:off x="6308725" y="4697413"/>
            <a:ext cx="1390650" cy="915987"/>
          </a:xfrm>
          <a:prstGeom prst="rect">
            <a:avLst/>
          </a:prstGeom>
          <a:noFill/>
          <a:ln w="9525">
            <a:noFill/>
            <a:miter lim="800000"/>
            <a:headEnd/>
            <a:tailEnd/>
          </a:ln>
        </p:spPr>
        <p:txBody>
          <a:bodyPr wrap="none">
            <a:spAutoFit/>
          </a:bodyPr>
          <a:lstStyle/>
          <a:p>
            <a:pPr eaLnBrk="0" hangingPunct="0"/>
            <a:r>
              <a:rPr lang="en-US" sz="1800" b="1">
                <a:solidFill>
                  <a:schemeClr val="folHlink"/>
                </a:solidFill>
                <a:latin typeface="Garamond" pitchFamily="18" charset="0"/>
              </a:rPr>
              <a:t>Call to an </a:t>
            </a:r>
          </a:p>
          <a:p>
            <a:pPr eaLnBrk="0" hangingPunct="0"/>
            <a:r>
              <a:rPr lang="en-US" sz="1800" b="1">
                <a:solidFill>
                  <a:schemeClr val="folHlink"/>
                </a:solidFill>
                <a:latin typeface="Garamond" pitchFamily="18" charset="0"/>
              </a:rPr>
              <a:t>Uncompiled</a:t>
            </a:r>
          </a:p>
          <a:p>
            <a:pPr eaLnBrk="0" hangingPunct="0"/>
            <a:r>
              <a:rPr lang="en-US" sz="1800" b="1">
                <a:solidFill>
                  <a:schemeClr val="folHlink"/>
                </a:solidFill>
                <a:latin typeface="Garamond" pitchFamily="18" charset="0"/>
              </a:rPr>
              <a:t>code</a:t>
            </a:r>
          </a:p>
        </p:txBody>
      </p:sp>
      <p:sp>
        <p:nvSpPr>
          <p:cNvPr id="21517" name="Line 14"/>
          <p:cNvSpPr>
            <a:spLocks noChangeShapeType="1"/>
          </p:cNvSpPr>
          <p:nvPr/>
        </p:nvSpPr>
        <p:spPr bwMode="auto">
          <a:xfrm>
            <a:off x="4114800" y="1752600"/>
            <a:ext cx="0" cy="457200"/>
          </a:xfrm>
          <a:prstGeom prst="line">
            <a:avLst/>
          </a:prstGeom>
          <a:noFill/>
          <a:ln w="9525">
            <a:solidFill>
              <a:schemeClr val="tx1"/>
            </a:solidFill>
            <a:round/>
            <a:headEnd/>
            <a:tailEnd type="triangle" w="med" len="med"/>
          </a:ln>
        </p:spPr>
        <p:txBody>
          <a:bodyPr/>
          <a:lstStyle/>
          <a:p>
            <a:endParaRPr lang="en-US"/>
          </a:p>
        </p:txBody>
      </p:sp>
      <p:sp>
        <p:nvSpPr>
          <p:cNvPr id="21518" name="Line 15"/>
          <p:cNvSpPr>
            <a:spLocks noChangeShapeType="1"/>
          </p:cNvSpPr>
          <p:nvPr/>
        </p:nvSpPr>
        <p:spPr bwMode="auto">
          <a:xfrm>
            <a:off x="4114800" y="2362200"/>
            <a:ext cx="0" cy="381000"/>
          </a:xfrm>
          <a:prstGeom prst="line">
            <a:avLst/>
          </a:prstGeom>
          <a:noFill/>
          <a:ln w="9525">
            <a:solidFill>
              <a:schemeClr val="tx1"/>
            </a:solidFill>
            <a:round/>
            <a:headEnd/>
            <a:tailEnd type="triangle" w="med" len="med"/>
          </a:ln>
        </p:spPr>
        <p:txBody>
          <a:bodyPr/>
          <a:lstStyle/>
          <a:p>
            <a:endParaRPr lang="en-US"/>
          </a:p>
        </p:txBody>
      </p:sp>
      <p:sp>
        <p:nvSpPr>
          <p:cNvPr id="21519" name="Line 16"/>
          <p:cNvSpPr>
            <a:spLocks noChangeShapeType="1"/>
          </p:cNvSpPr>
          <p:nvPr/>
        </p:nvSpPr>
        <p:spPr bwMode="auto">
          <a:xfrm>
            <a:off x="4114800" y="3200400"/>
            <a:ext cx="0" cy="457200"/>
          </a:xfrm>
          <a:prstGeom prst="line">
            <a:avLst/>
          </a:prstGeom>
          <a:noFill/>
          <a:ln w="9525">
            <a:solidFill>
              <a:schemeClr val="tx1"/>
            </a:solidFill>
            <a:round/>
            <a:headEnd/>
            <a:tailEnd type="triangle" w="med" len="med"/>
          </a:ln>
        </p:spPr>
        <p:txBody>
          <a:bodyPr/>
          <a:lstStyle/>
          <a:p>
            <a:endParaRPr lang="en-US"/>
          </a:p>
        </p:txBody>
      </p:sp>
      <p:sp>
        <p:nvSpPr>
          <p:cNvPr id="21520" name="Line 17"/>
          <p:cNvSpPr>
            <a:spLocks noChangeShapeType="1"/>
          </p:cNvSpPr>
          <p:nvPr/>
        </p:nvSpPr>
        <p:spPr bwMode="auto">
          <a:xfrm>
            <a:off x="4114800" y="3810000"/>
            <a:ext cx="0" cy="304800"/>
          </a:xfrm>
          <a:prstGeom prst="line">
            <a:avLst/>
          </a:prstGeom>
          <a:noFill/>
          <a:ln w="9525">
            <a:solidFill>
              <a:schemeClr val="tx1"/>
            </a:solidFill>
            <a:round/>
            <a:headEnd/>
            <a:tailEnd type="triangle" w="med" len="med"/>
          </a:ln>
        </p:spPr>
        <p:txBody>
          <a:bodyPr/>
          <a:lstStyle/>
          <a:p>
            <a:endParaRPr lang="en-US"/>
          </a:p>
        </p:txBody>
      </p:sp>
      <p:sp>
        <p:nvSpPr>
          <p:cNvPr id="21521" name="Line 18"/>
          <p:cNvSpPr>
            <a:spLocks noChangeShapeType="1"/>
          </p:cNvSpPr>
          <p:nvPr/>
        </p:nvSpPr>
        <p:spPr bwMode="auto">
          <a:xfrm>
            <a:off x="4114800" y="4343400"/>
            <a:ext cx="0" cy="609600"/>
          </a:xfrm>
          <a:prstGeom prst="line">
            <a:avLst/>
          </a:prstGeom>
          <a:noFill/>
          <a:ln w="9525">
            <a:solidFill>
              <a:schemeClr val="tx1"/>
            </a:solidFill>
            <a:round/>
            <a:headEnd/>
            <a:tailEnd type="triangle" w="med" len="med"/>
          </a:ln>
        </p:spPr>
        <p:txBody>
          <a:bodyPr/>
          <a:lstStyle/>
          <a:p>
            <a:endParaRPr lang="en-US"/>
          </a:p>
        </p:txBody>
      </p:sp>
      <p:sp>
        <p:nvSpPr>
          <p:cNvPr id="21522" name="Line 19"/>
          <p:cNvSpPr>
            <a:spLocks noChangeShapeType="1"/>
          </p:cNvSpPr>
          <p:nvPr/>
        </p:nvSpPr>
        <p:spPr bwMode="auto">
          <a:xfrm>
            <a:off x="4114800" y="5181600"/>
            <a:ext cx="0" cy="914400"/>
          </a:xfrm>
          <a:prstGeom prst="line">
            <a:avLst/>
          </a:prstGeom>
          <a:noFill/>
          <a:ln w="9525">
            <a:solidFill>
              <a:schemeClr val="tx1"/>
            </a:solidFill>
            <a:round/>
            <a:headEnd/>
            <a:tailEnd type="triangle" w="med" len="med"/>
          </a:ln>
        </p:spPr>
        <p:txBody>
          <a:bodyPr/>
          <a:lstStyle/>
          <a:p>
            <a:endParaRPr lang="en-US"/>
          </a:p>
        </p:txBody>
      </p:sp>
      <p:sp>
        <p:nvSpPr>
          <p:cNvPr id="21523" name="Line 20"/>
          <p:cNvSpPr>
            <a:spLocks noChangeShapeType="1"/>
          </p:cNvSpPr>
          <p:nvPr/>
        </p:nvSpPr>
        <p:spPr bwMode="auto">
          <a:xfrm flipH="1">
            <a:off x="5029200" y="4267200"/>
            <a:ext cx="1828800" cy="0"/>
          </a:xfrm>
          <a:prstGeom prst="line">
            <a:avLst/>
          </a:prstGeom>
          <a:noFill/>
          <a:ln w="9525">
            <a:solidFill>
              <a:schemeClr val="tx1"/>
            </a:solidFill>
            <a:round/>
            <a:headEnd/>
            <a:tailEnd type="triangle" w="med" len="med"/>
          </a:ln>
        </p:spPr>
        <p:txBody>
          <a:bodyPr/>
          <a:lstStyle/>
          <a:p>
            <a:endParaRPr lang="en-US"/>
          </a:p>
        </p:txBody>
      </p:sp>
      <p:sp>
        <p:nvSpPr>
          <p:cNvPr id="21524" name="Line 21"/>
          <p:cNvSpPr>
            <a:spLocks noChangeShapeType="1"/>
          </p:cNvSpPr>
          <p:nvPr/>
        </p:nvSpPr>
        <p:spPr bwMode="auto">
          <a:xfrm>
            <a:off x="6858000" y="4267200"/>
            <a:ext cx="0" cy="533400"/>
          </a:xfrm>
          <a:prstGeom prst="line">
            <a:avLst/>
          </a:prstGeom>
          <a:noFill/>
          <a:ln w="9525">
            <a:solidFill>
              <a:schemeClr val="tx1"/>
            </a:solidFill>
            <a:round/>
            <a:headEnd/>
            <a:tailEnd/>
          </a:ln>
        </p:spPr>
        <p:txBody>
          <a:bodyPr/>
          <a:lstStyle/>
          <a:p>
            <a:endParaRPr lang="en-US"/>
          </a:p>
        </p:txBody>
      </p:sp>
      <p:sp>
        <p:nvSpPr>
          <p:cNvPr id="21525" name="Line 22"/>
          <p:cNvSpPr>
            <a:spLocks noChangeShapeType="1"/>
          </p:cNvSpPr>
          <p:nvPr/>
        </p:nvSpPr>
        <p:spPr bwMode="auto">
          <a:xfrm>
            <a:off x="6858000" y="5562600"/>
            <a:ext cx="0" cy="685800"/>
          </a:xfrm>
          <a:prstGeom prst="line">
            <a:avLst/>
          </a:prstGeom>
          <a:noFill/>
          <a:ln w="9525">
            <a:solidFill>
              <a:schemeClr val="tx1"/>
            </a:solidFill>
            <a:round/>
            <a:headEnd/>
            <a:tailEnd/>
          </a:ln>
        </p:spPr>
        <p:txBody>
          <a:bodyPr/>
          <a:lstStyle/>
          <a:p>
            <a:endParaRPr lang="en-US"/>
          </a:p>
        </p:txBody>
      </p:sp>
      <p:sp>
        <p:nvSpPr>
          <p:cNvPr id="21526" name="Line 23"/>
          <p:cNvSpPr>
            <a:spLocks noChangeShapeType="1"/>
          </p:cNvSpPr>
          <p:nvPr/>
        </p:nvSpPr>
        <p:spPr bwMode="auto">
          <a:xfrm>
            <a:off x="4724400" y="6248400"/>
            <a:ext cx="2133600" cy="0"/>
          </a:xfrm>
          <a:prstGeom prst="line">
            <a:avLst/>
          </a:prstGeom>
          <a:noFill/>
          <a:ln w="9525">
            <a:solidFill>
              <a:schemeClr val="tx1"/>
            </a:solidFill>
            <a:round/>
            <a:headEnd/>
            <a:tailEnd/>
          </a:ln>
        </p:spPr>
        <p:txBody>
          <a:bodyPr/>
          <a:lstStyle/>
          <a:p>
            <a:endParaRPr lang="en-US"/>
          </a:p>
        </p:txBody>
      </p:sp>
      <p:sp>
        <p:nvSpPr>
          <p:cNvPr id="21527" name="Line 24"/>
          <p:cNvSpPr>
            <a:spLocks noChangeShapeType="1"/>
          </p:cNvSpPr>
          <p:nvPr/>
        </p:nvSpPr>
        <p:spPr bwMode="auto">
          <a:xfrm>
            <a:off x="381000" y="1447800"/>
            <a:ext cx="8382000" cy="0"/>
          </a:xfrm>
          <a:prstGeom prst="line">
            <a:avLst/>
          </a:prstGeom>
          <a:noFill/>
          <a:ln w="9525">
            <a:solidFill>
              <a:schemeClr val="tx1"/>
            </a:solidFill>
            <a:round/>
            <a:headEnd/>
            <a:tailEnd/>
          </a:ln>
        </p:spPr>
        <p:txBody>
          <a:bodyPr/>
          <a:lstStyle/>
          <a:p>
            <a:endParaRPr lang="en-US"/>
          </a:p>
        </p:txBody>
      </p:sp>
      <p:sp>
        <p:nvSpPr>
          <p:cNvPr id="21528" name="Line 25"/>
          <p:cNvSpPr>
            <a:spLocks noChangeShapeType="1"/>
          </p:cNvSpPr>
          <p:nvPr/>
        </p:nvSpPr>
        <p:spPr bwMode="auto">
          <a:xfrm>
            <a:off x="2209800" y="6248400"/>
            <a:ext cx="1447800" cy="0"/>
          </a:xfrm>
          <a:prstGeom prst="line">
            <a:avLst/>
          </a:prstGeom>
          <a:noFill/>
          <a:ln w="9525">
            <a:solidFill>
              <a:schemeClr val="tx1"/>
            </a:solidFill>
            <a:round/>
            <a:headEnd type="triangle"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b="1" dirty="0" smtClean="0"/>
              <a:t>ADO.NET</a:t>
            </a:r>
            <a:endParaRPr lang="en-US" b="1" dirty="0"/>
          </a:p>
        </p:txBody>
      </p:sp>
    </p:spTree>
    <p:extLst>
      <p:ext uri="{BB962C8B-B14F-4D97-AF65-F5344CB8AC3E}">
        <p14:creationId xmlns:p14="http://schemas.microsoft.com/office/powerpoint/2010/main" xmlns="" val="1679969476"/>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a:xfrm>
            <a:off x="381000" y="1417638"/>
            <a:ext cx="8410575" cy="3785652"/>
          </a:xfrm>
        </p:spPr>
        <p:txBody>
          <a:bodyPr>
            <a:normAutofit lnSpcReduction="10000"/>
          </a:bodyPr>
          <a:lstStyle/>
          <a:p>
            <a:r>
              <a:rPr lang="en-US" dirty="0"/>
              <a:t>ADO.NET provides consistent access to data sources such as Microsoft SQL Server and XML, as well as to data sources exposed through OLE DB and ODBC. </a:t>
            </a:r>
            <a:endParaRPr lang="en-US" dirty="0" smtClean="0"/>
          </a:p>
          <a:p>
            <a:r>
              <a:rPr lang="en-US" dirty="0" smtClean="0"/>
              <a:t>Data-sharing </a:t>
            </a:r>
            <a:r>
              <a:rPr lang="en-US" dirty="0"/>
              <a:t>consumer applications can use ADO.NET to connect to these data sources and retrieve, manipulate, and update the data that they contain.</a:t>
            </a:r>
          </a:p>
        </p:txBody>
      </p:sp>
    </p:spTree>
    <p:extLst>
      <p:ext uri="{BB962C8B-B14F-4D97-AF65-F5344CB8AC3E}">
        <p14:creationId xmlns:p14="http://schemas.microsoft.com/office/powerpoint/2010/main" xmlns="" val="1515272924"/>
      </p:ext>
    </p:extLst>
  </p:cSld>
  <p:clrMapOvr>
    <a:masterClrMapping/>
  </p:clrMapOvr>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Two Modes of Updations</a:t>
            </a:r>
          </a:p>
        </p:txBody>
      </p:sp>
      <p:sp>
        <p:nvSpPr>
          <p:cNvPr id="12291" name="Rectangle 3"/>
          <p:cNvSpPr>
            <a:spLocks noGrp="1" noChangeArrowheads="1"/>
          </p:cNvSpPr>
          <p:nvPr>
            <p:ph type="body" idx="1"/>
          </p:nvPr>
        </p:nvSpPr>
        <p:spPr/>
        <p:txBody>
          <a:bodyPr/>
          <a:lstStyle/>
          <a:p>
            <a:pPr eaLnBrk="1" hangingPunct="1">
              <a:lnSpc>
                <a:spcPct val="90000"/>
              </a:lnSpc>
            </a:pPr>
            <a:r>
              <a:rPr lang="en-US" sz="2400" b="1" smtClean="0">
                <a:solidFill>
                  <a:schemeClr val="hlink"/>
                </a:solidFill>
              </a:rPr>
              <a:t>DIRECT Updates</a:t>
            </a:r>
            <a:r>
              <a:rPr lang="en-US" sz="2400" smtClean="0"/>
              <a:t>:- DML Operations like INSERT, DELETE, UPDATE is possible only when connection is activated. This is the traditional mode available from the previous version of Visual Studio</a:t>
            </a:r>
          </a:p>
          <a:p>
            <a:pPr eaLnBrk="1" hangingPunct="1">
              <a:lnSpc>
                <a:spcPct val="90000"/>
              </a:lnSpc>
            </a:pPr>
            <a:r>
              <a:rPr lang="en-US" sz="2400" b="1" smtClean="0">
                <a:solidFill>
                  <a:schemeClr val="hlink"/>
                </a:solidFill>
              </a:rPr>
              <a:t>DISCONNECTED Updates</a:t>
            </a:r>
            <a:r>
              <a:rPr lang="en-US" sz="2400" smtClean="0"/>
              <a:t>:-</a:t>
            </a:r>
          </a:p>
          <a:p>
            <a:pPr lvl="1" eaLnBrk="1" hangingPunct="1">
              <a:lnSpc>
                <a:spcPct val="90000"/>
              </a:lnSpc>
            </a:pPr>
            <a:r>
              <a:rPr lang="en-US" sz="2000" smtClean="0"/>
              <a:t>DML operations are performed without having direct connection with the database i.e. it happens temporarily inside the memory where database objects represent the data.</a:t>
            </a:r>
          </a:p>
          <a:p>
            <a:pPr lvl="1" eaLnBrk="1" hangingPunct="1">
              <a:lnSpc>
                <a:spcPct val="90000"/>
              </a:lnSpc>
            </a:pPr>
            <a:r>
              <a:rPr lang="en-US" sz="2000" smtClean="0"/>
              <a:t>Load on the database server will be reduced in the multi-user environment since database is not involved while operations are being performed.</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066800" y="4724400"/>
            <a:ext cx="1295400" cy="685800"/>
          </a:xfrm>
          <a:prstGeom prst="rect">
            <a:avLst/>
          </a:prstGeom>
          <a:noFill/>
          <a:ln w="9525">
            <a:solidFill>
              <a:schemeClr val="tx1"/>
            </a:solidFill>
            <a:miter lim="800000"/>
            <a:headEnd/>
            <a:tailEnd/>
          </a:ln>
        </p:spPr>
        <p:txBody>
          <a:bodyPr wrap="none" anchor="ctr"/>
          <a:lstStyle/>
          <a:p>
            <a:endParaRPr lang="en-US"/>
          </a:p>
        </p:txBody>
      </p:sp>
      <p:sp>
        <p:nvSpPr>
          <p:cNvPr id="15363" name="Rectangle 5"/>
          <p:cNvSpPr>
            <a:spLocks noChangeArrowheads="1"/>
          </p:cNvSpPr>
          <p:nvPr/>
        </p:nvSpPr>
        <p:spPr bwMode="auto">
          <a:xfrm>
            <a:off x="2895600" y="4953000"/>
            <a:ext cx="1828800" cy="381000"/>
          </a:xfrm>
          <a:prstGeom prst="rect">
            <a:avLst/>
          </a:prstGeom>
          <a:noFill/>
          <a:ln w="9525">
            <a:solidFill>
              <a:schemeClr val="tx1"/>
            </a:solidFill>
            <a:miter lim="800000"/>
            <a:headEnd/>
            <a:tailEnd/>
          </a:ln>
        </p:spPr>
        <p:txBody>
          <a:bodyPr wrap="none" anchor="ctr"/>
          <a:lstStyle/>
          <a:p>
            <a:endParaRPr lang="en-US"/>
          </a:p>
        </p:txBody>
      </p:sp>
      <p:sp>
        <p:nvSpPr>
          <p:cNvPr id="15364" name="Rectangle 6"/>
          <p:cNvSpPr>
            <a:spLocks noChangeArrowheads="1"/>
          </p:cNvSpPr>
          <p:nvPr/>
        </p:nvSpPr>
        <p:spPr bwMode="auto">
          <a:xfrm>
            <a:off x="5181600" y="2362200"/>
            <a:ext cx="1447800" cy="2667000"/>
          </a:xfrm>
          <a:prstGeom prst="rect">
            <a:avLst/>
          </a:prstGeom>
          <a:noFill/>
          <a:ln w="9525">
            <a:solidFill>
              <a:schemeClr val="tx1"/>
            </a:solidFill>
            <a:miter lim="800000"/>
            <a:headEnd/>
            <a:tailEnd/>
          </a:ln>
        </p:spPr>
        <p:txBody>
          <a:bodyPr wrap="none" anchor="ctr"/>
          <a:lstStyle/>
          <a:p>
            <a:endParaRPr lang="en-US"/>
          </a:p>
        </p:txBody>
      </p:sp>
      <p:sp>
        <p:nvSpPr>
          <p:cNvPr id="15365" name="Oval 7"/>
          <p:cNvSpPr>
            <a:spLocks noChangeArrowheads="1"/>
          </p:cNvSpPr>
          <p:nvPr/>
        </p:nvSpPr>
        <p:spPr bwMode="auto">
          <a:xfrm>
            <a:off x="7315200" y="2286000"/>
            <a:ext cx="1828800" cy="304800"/>
          </a:xfrm>
          <a:prstGeom prst="ellipse">
            <a:avLst/>
          </a:prstGeom>
          <a:noFill/>
          <a:ln w="9525">
            <a:solidFill>
              <a:schemeClr val="tx1"/>
            </a:solidFill>
            <a:round/>
            <a:headEnd/>
            <a:tailEnd/>
          </a:ln>
        </p:spPr>
        <p:txBody>
          <a:bodyPr wrap="none" anchor="ctr"/>
          <a:lstStyle/>
          <a:p>
            <a:endParaRPr lang="en-US"/>
          </a:p>
        </p:txBody>
      </p:sp>
      <p:sp>
        <p:nvSpPr>
          <p:cNvPr id="15366" name="Oval 8"/>
          <p:cNvSpPr>
            <a:spLocks noChangeArrowheads="1"/>
          </p:cNvSpPr>
          <p:nvPr/>
        </p:nvSpPr>
        <p:spPr bwMode="auto">
          <a:xfrm>
            <a:off x="7315200" y="4191000"/>
            <a:ext cx="1828800" cy="381000"/>
          </a:xfrm>
          <a:prstGeom prst="ellipse">
            <a:avLst/>
          </a:prstGeom>
          <a:noFill/>
          <a:ln w="9525">
            <a:solidFill>
              <a:schemeClr val="tx1"/>
            </a:solidFill>
            <a:round/>
            <a:headEnd/>
            <a:tailEnd/>
          </a:ln>
        </p:spPr>
        <p:txBody>
          <a:bodyPr wrap="none" anchor="ctr"/>
          <a:lstStyle/>
          <a:p>
            <a:endParaRPr lang="en-US"/>
          </a:p>
        </p:txBody>
      </p:sp>
      <p:sp>
        <p:nvSpPr>
          <p:cNvPr id="15367" name="Line 9"/>
          <p:cNvSpPr>
            <a:spLocks noChangeShapeType="1"/>
          </p:cNvSpPr>
          <p:nvPr/>
        </p:nvSpPr>
        <p:spPr bwMode="auto">
          <a:xfrm>
            <a:off x="7315200" y="2438400"/>
            <a:ext cx="0" cy="1905000"/>
          </a:xfrm>
          <a:prstGeom prst="line">
            <a:avLst/>
          </a:prstGeom>
          <a:noFill/>
          <a:ln w="9525">
            <a:solidFill>
              <a:schemeClr val="tx1"/>
            </a:solidFill>
            <a:round/>
            <a:headEnd/>
            <a:tailEnd/>
          </a:ln>
        </p:spPr>
        <p:txBody>
          <a:bodyPr/>
          <a:lstStyle/>
          <a:p>
            <a:endParaRPr lang="en-US"/>
          </a:p>
        </p:txBody>
      </p:sp>
      <p:sp>
        <p:nvSpPr>
          <p:cNvPr id="15368" name="Line 10"/>
          <p:cNvSpPr>
            <a:spLocks noChangeShapeType="1"/>
          </p:cNvSpPr>
          <p:nvPr/>
        </p:nvSpPr>
        <p:spPr bwMode="auto">
          <a:xfrm flipH="1">
            <a:off x="9144000" y="2438400"/>
            <a:ext cx="0" cy="1981200"/>
          </a:xfrm>
          <a:prstGeom prst="line">
            <a:avLst/>
          </a:prstGeom>
          <a:noFill/>
          <a:ln w="9525">
            <a:solidFill>
              <a:schemeClr val="tx1"/>
            </a:solidFill>
            <a:round/>
            <a:headEnd/>
            <a:tailEnd/>
          </a:ln>
        </p:spPr>
        <p:txBody>
          <a:bodyPr/>
          <a:lstStyle/>
          <a:p>
            <a:endParaRPr lang="en-US"/>
          </a:p>
        </p:txBody>
      </p:sp>
      <p:sp>
        <p:nvSpPr>
          <p:cNvPr id="15369" name="Text Box 11"/>
          <p:cNvSpPr txBox="1">
            <a:spLocks noChangeArrowheads="1"/>
          </p:cNvSpPr>
          <p:nvPr/>
        </p:nvSpPr>
        <p:spPr bwMode="auto">
          <a:xfrm>
            <a:off x="7391400" y="2895600"/>
            <a:ext cx="1684338" cy="915988"/>
          </a:xfrm>
          <a:prstGeom prst="rect">
            <a:avLst/>
          </a:prstGeom>
          <a:noFill/>
          <a:ln w="9525">
            <a:noFill/>
            <a:miter lim="800000"/>
            <a:headEnd/>
            <a:tailEnd/>
          </a:ln>
        </p:spPr>
        <p:txBody>
          <a:bodyPr wrap="none">
            <a:spAutoFit/>
          </a:bodyPr>
          <a:lstStyle/>
          <a:p>
            <a:r>
              <a:rPr lang="en-US" b="1"/>
              <a:t>Database</a:t>
            </a:r>
          </a:p>
          <a:p>
            <a:r>
              <a:rPr lang="en-US" b="1"/>
              <a:t>Management</a:t>
            </a:r>
          </a:p>
          <a:p>
            <a:r>
              <a:rPr lang="en-US" b="1"/>
              <a:t>System</a:t>
            </a:r>
          </a:p>
        </p:txBody>
      </p:sp>
      <p:sp>
        <p:nvSpPr>
          <p:cNvPr id="15370" name="Text Box 12"/>
          <p:cNvSpPr txBox="1">
            <a:spLocks noChangeArrowheads="1"/>
          </p:cNvSpPr>
          <p:nvPr/>
        </p:nvSpPr>
        <p:spPr bwMode="auto">
          <a:xfrm>
            <a:off x="1219200" y="4876800"/>
            <a:ext cx="1101725" cy="366713"/>
          </a:xfrm>
          <a:prstGeom prst="rect">
            <a:avLst/>
          </a:prstGeom>
          <a:noFill/>
          <a:ln w="9525">
            <a:noFill/>
            <a:miter lim="800000"/>
            <a:headEnd/>
            <a:tailEnd/>
          </a:ln>
        </p:spPr>
        <p:txBody>
          <a:bodyPr wrap="none">
            <a:spAutoFit/>
          </a:bodyPr>
          <a:lstStyle/>
          <a:p>
            <a:r>
              <a:rPr lang="en-US" b="1"/>
              <a:t>DataSet</a:t>
            </a:r>
          </a:p>
        </p:txBody>
      </p:sp>
      <p:sp>
        <p:nvSpPr>
          <p:cNvPr id="15371" name="Text Box 13"/>
          <p:cNvSpPr txBox="1">
            <a:spLocks noChangeArrowheads="1"/>
          </p:cNvSpPr>
          <p:nvPr/>
        </p:nvSpPr>
        <p:spPr bwMode="auto">
          <a:xfrm>
            <a:off x="2971800" y="4953000"/>
            <a:ext cx="1704975" cy="366713"/>
          </a:xfrm>
          <a:prstGeom prst="rect">
            <a:avLst/>
          </a:prstGeom>
          <a:noFill/>
          <a:ln w="9525">
            <a:noFill/>
            <a:miter lim="800000"/>
            <a:headEnd/>
            <a:tailEnd/>
          </a:ln>
        </p:spPr>
        <p:txBody>
          <a:bodyPr wrap="none">
            <a:spAutoFit/>
          </a:bodyPr>
          <a:lstStyle/>
          <a:p>
            <a:r>
              <a:rPr lang="en-US" b="1"/>
              <a:t>Data Adapter</a:t>
            </a:r>
          </a:p>
        </p:txBody>
      </p:sp>
      <p:sp>
        <p:nvSpPr>
          <p:cNvPr id="15372" name="Text Box 14"/>
          <p:cNvSpPr txBox="1">
            <a:spLocks noChangeArrowheads="1"/>
          </p:cNvSpPr>
          <p:nvPr/>
        </p:nvSpPr>
        <p:spPr bwMode="auto">
          <a:xfrm>
            <a:off x="5181600" y="2743200"/>
            <a:ext cx="1477963" cy="366713"/>
          </a:xfrm>
          <a:prstGeom prst="rect">
            <a:avLst/>
          </a:prstGeom>
          <a:noFill/>
          <a:ln w="9525">
            <a:noFill/>
            <a:miter lim="800000"/>
            <a:headEnd/>
            <a:tailEnd/>
          </a:ln>
        </p:spPr>
        <p:txBody>
          <a:bodyPr wrap="none">
            <a:spAutoFit/>
          </a:bodyPr>
          <a:lstStyle/>
          <a:p>
            <a:r>
              <a:rPr lang="en-US" b="1"/>
              <a:t>Connection</a:t>
            </a:r>
          </a:p>
        </p:txBody>
      </p:sp>
      <p:sp>
        <p:nvSpPr>
          <p:cNvPr id="15373" name="Text Box 15"/>
          <p:cNvSpPr txBox="1">
            <a:spLocks noChangeArrowheads="1"/>
          </p:cNvSpPr>
          <p:nvPr/>
        </p:nvSpPr>
        <p:spPr bwMode="auto">
          <a:xfrm>
            <a:off x="5181600" y="3886200"/>
            <a:ext cx="1339850" cy="366713"/>
          </a:xfrm>
          <a:prstGeom prst="rect">
            <a:avLst/>
          </a:prstGeom>
          <a:noFill/>
          <a:ln w="9525">
            <a:noFill/>
            <a:miter lim="800000"/>
            <a:headEnd/>
            <a:tailEnd/>
          </a:ln>
        </p:spPr>
        <p:txBody>
          <a:bodyPr wrap="none">
            <a:spAutoFit/>
          </a:bodyPr>
          <a:lstStyle/>
          <a:p>
            <a:r>
              <a:rPr lang="en-US" b="1"/>
              <a:t>Command</a:t>
            </a:r>
          </a:p>
        </p:txBody>
      </p:sp>
      <p:sp>
        <p:nvSpPr>
          <p:cNvPr id="15374" name="Text Box 16"/>
          <p:cNvSpPr txBox="1">
            <a:spLocks noChangeArrowheads="1"/>
          </p:cNvSpPr>
          <p:nvPr/>
        </p:nvSpPr>
        <p:spPr bwMode="auto">
          <a:xfrm>
            <a:off x="685800" y="2514601"/>
            <a:ext cx="2743200" cy="646331"/>
          </a:xfrm>
          <a:prstGeom prst="rect">
            <a:avLst/>
          </a:prstGeom>
          <a:noFill/>
          <a:ln w="9525">
            <a:noFill/>
            <a:miter lim="800000"/>
            <a:headEnd/>
            <a:tailEnd/>
          </a:ln>
        </p:spPr>
        <p:txBody>
          <a:bodyPr wrap="square">
            <a:spAutoFit/>
          </a:bodyPr>
          <a:lstStyle/>
          <a:p>
            <a:r>
              <a:rPr lang="en-US" sz="3600" b="1" dirty="0"/>
              <a:t>APPLICATION</a:t>
            </a:r>
          </a:p>
        </p:txBody>
      </p:sp>
      <p:sp>
        <p:nvSpPr>
          <p:cNvPr id="15375" name="Line 17"/>
          <p:cNvSpPr>
            <a:spLocks noChangeShapeType="1"/>
          </p:cNvSpPr>
          <p:nvPr/>
        </p:nvSpPr>
        <p:spPr bwMode="auto">
          <a:xfrm>
            <a:off x="1600200" y="3048000"/>
            <a:ext cx="0" cy="1600200"/>
          </a:xfrm>
          <a:prstGeom prst="line">
            <a:avLst/>
          </a:prstGeom>
          <a:noFill/>
          <a:ln w="9525">
            <a:solidFill>
              <a:schemeClr val="tx1"/>
            </a:solidFill>
            <a:round/>
            <a:headEnd type="triangle" w="med" len="med"/>
            <a:tailEnd type="triangle" w="med" len="med"/>
          </a:ln>
        </p:spPr>
        <p:txBody>
          <a:bodyPr/>
          <a:lstStyle/>
          <a:p>
            <a:endParaRPr lang="en-US"/>
          </a:p>
        </p:txBody>
      </p:sp>
      <p:sp>
        <p:nvSpPr>
          <p:cNvPr id="15376" name="Line 18"/>
          <p:cNvSpPr>
            <a:spLocks noChangeShapeType="1"/>
          </p:cNvSpPr>
          <p:nvPr/>
        </p:nvSpPr>
        <p:spPr bwMode="auto">
          <a:xfrm flipV="1">
            <a:off x="2362200" y="5105400"/>
            <a:ext cx="533400" cy="76200"/>
          </a:xfrm>
          <a:prstGeom prst="line">
            <a:avLst/>
          </a:prstGeom>
          <a:noFill/>
          <a:ln w="9525">
            <a:solidFill>
              <a:schemeClr val="tx1"/>
            </a:solidFill>
            <a:round/>
            <a:headEnd type="triangle" w="med" len="med"/>
            <a:tailEnd type="triangle" w="med" len="med"/>
          </a:ln>
        </p:spPr>
        <p:txBody>
          <a:bodyPr/>
          <a:lstStyle/>
          <a:p>
            <a:endParaRPr lang="en-US"/>
          </a:p>
        </p:txBody>
      </p:sp>
      <p:sp>
        <p:nvSpPr>
          <p:cNvPr id="15377" name="Line 19"/>
          <p:cNvSpPr>
            <a:spLocks noChangeShapeType="1"/>
          </p:cNvSpPr>
          <p:nvPr/>
        </p:nvSpPr>
        <p:spPr bwMode="auto">
          <a:xfrm flipV="1">
            <a:off x="4724400" y="4876800"/>
            <a:ext cx="457200" cy="228600"/>
          </a:xfrm>
          <a:prstGeom prst="line">
            <a:avLst/>
          </a:prstGeom>
          <a:noFill/>
          <a:ln w="9525">
            <a:solidFill>
              <a:schemeClr val="tx1"/>
            </a:solidFill>
            <a:round/>
            <a:headEnd type="triangle" w="med" len="med"/>
            <a:tailEnd type="triangle" w="med" len="med"/>
          </a:ln>
        </p:spPr>
        <p:txBody>
          <a:bodyPr/>
          <a:lstStyle/>
          <a:p>
            <a:endParaRPr lang="en-US"/>
          </a:p>
        </p:txBody>
      </p:sp>
      <p:sp>
        <p:nvSpPr>
          <p:cNvPr id="15378" name="Line 20"/>
          <p:cNvSpPr>
            <a:spLocks noChangeShapeType="1"/>
          </p:cNvSpPr>
          <p:nvPr/>
        </p:nvSpPr>
        <p:spPr bwMode="auto">
          <a:xfrm flipV="1">
            <a:off x="6629400" y="4114800"/>
            <a:ext cx="685800" cy="457200"/>
          </a:xfrm>
          <a:prstGeom prst="line">
            <a:avLst/>
          </a:prstGeom>
          <a:noFill/>
          <a:ln w="9525">
            <a:solidFill>
              <a:schemeClr val="tx1"/>
            </a:solidFill>
            <a:round/>
            <a:headEnd type="triangle" w="med" len="med"/>
            <a:tailEnd type="triangle" w="med" len="med"/>
          </a:ln>
        </p:spPr>
        <p:txBody>
          <a:bodyPr/>
          <a:lstStyle/>
          <a:p>
            <a:endParaRPr lang="en-US"/>
          </a:p>
        </p:txBody>
      </p:sp>
      <p:sp>
        <p:nvSpPr>
          <p:cNvPr id="15379" name="Line 21"/>
          <p:cNvSpPr>
            <a:spLocks noChangeShapeType="1"/>
          </p:cNvSpPr>
          <p:nvPr/>
        </p:nvSpPr>
        <p:spPr bwMode="auto">
          <a:xfrm>
            <a:off x="3352800" y="2819400"/>
            <a:ext cx="1828800" cy="0"/>
          </a:xfrm>
          <a:prstGeom prst="line">
            <a:avLst/>
          </a:prstGeom>
          <a:noFill/>
          <a:ln w="9525">
            <a:solidFill>
              <a:schemeClr val="tx1"/>
            </a:solidFill>
            <a:round/>
            <a:headEnd type="triangle" w="med" len="med"/>
            <a:tailEnd type="triangle" w="med" len="med"/>
          </a:ln>
        </p:spPr>
        <p:txBody>
          <a:bodyPr/>
          <a:lstStyle/>
          <a:p>
            <a:endParaRPr lang="en-US"/>
          </a:p>
        </p:txBody>
      </p:sp>
      <p:sp>
        <p:nvSpPr>
          <p:cNvPr id="15380" name="Text Box 22"/>
          <p:cNvSpPr txBox="1">
            <a:spLocks noChangeArrowheads="1"/>
          </p:cNvSpPr>
          <p:nvPr/>
        </p:nvSpPr>
        <p:spPr bwMode="auto">
          <a:xfrm>
            <a:off x="3565525" y="5670550"/>
            <a:ext cx="2740025" cy="366713"/>
          </a:xfrm>
          <a:prstGeom prst="rect">
            <a:avLst/>
          </a:prstGeom>
          <a:noFill/>
          <a:ln w="9525">
            <a:noFill/>
            <a:miter lim="800000"/>
            <a:headEnd/>
            <a:tailEnd/>
          </a:ln>
        </p:spPr>
        <p:txBody>
          <a:bodyPr wrap="none">
            <a:spAutoFit/>
          </a:bodyPr>
          <a:lstStyle/>
          <a:p>
            <a:r>
              <a:rPr lang="en-US" b="1">
                <a:solidFill>
                  <a:schemeClr val="hlink"/>
                </a:solidFill>
              </a:rPr>
              <a:t>Disconnected Updates</a:t>
            </a:r>
          </a:p>
        </p:txBody>
      </p:sp>
      <p:sp>
        <p:nvSpPr>
          <p:cNvPr id="15381" name="Text Box 23"/>
          <p:cNvSpPr txBox="1">
            <a:spLocks noChangeArrowheads="1"/>
          </p:cNvSpPr>
          <p:nvPr/>
        </p:nvSpPr>
        <p:spPr bwMode="auto">
          <a:xfrm>
            <a:off x="3352800" y="1905000"/>
            <a:ext cx="1885950" cy="366713"/>
          </a:xfrm>
          <a:prstGeom prst="rect">
            <a:avLst/>
          </a:prstGeom>
          <a:noFill/>
          <a:ln w="9525">
            <a:noFill/>
            <a:miter lim="800000"/>
            <a:headEnd/>
            <a:tailEnd/>
          </a:ln>
        </p:spPr>
        <p:txBody>
          <a:bodyPr wrap="none">
            <a:spAutoFit/>
          </a:bodyPr>
          <a:lstStyle/>
          <a:p>
            <a:r>
              <a:rPr lang="en-US" b="1">
                <a:solidFill>
                  <a:schemeClr val="hlink"/>
                </a:solidFill>
              </a:rPr>
              <a:t>Direct Updates</a:t>
            </a:r>
          </a:p>
        </p:txBody>
      </p:sp>
      <p:sp>
        <p:nvSpPr>
          <p:cNvPr id="15382" name="Rectangle 24"/>
          <p:cNvSpPr>
            <a:spLocks noGrp="1" noChangeArrowheads="1"/>
          </p:cNvSpPr>
          <p:nvPr>
            <p:ph type="title"/>
          </p:nvPr>
        </p:nvSpPr>
        <p:spPr/>
        <p:txBody>
          <a:bodyPr/>
          <a:lstStyle/>
          <a:p>
            <a:pPr eaLnBrk="1" hangingPunct="1"/>
            <a:r>
              <a:rPr lang="en-US" smtClean="0"/>
              <a:t>Two modes of operations</a:t>
            </a:r>
          </a:p>
        </p:txBody>
      </p:sp>
      <p:sp>
        <p:nvSpPr>
          <p:cNvPr id="15383" name="Line 25"/>
          <p:cNvSpPr>
            <a:spLocks noChangeShapeType="1"/>
          </p:cNvSpPr>
          <p:nvPr/>
        </p:nvSpPr>
        <p:spPr bwMode="auto">
          <a:xfrm flipV="1">
            <a:off x="6629400" y="3200400"/>
            <a:ext cx="685800" cy="0"/>
          </a:xfrm>
          <a:prstGeom prst="line">
            <a:avLst/>
          </a:prstGeom>
          <a:noFill/>
          <a:ln w="9525">
            <a:solidFill>
              <a:schemeClr val="tx1"/>
            </a:solidFill>
            <a:round/>
            <a:headEnd type="triangle" w="med" len="med"/>
            <a:tailEnd type="triangle" w="med" len="med"/>
          </a:ln>
        </p:spPr>
        <p:txBody>
          <a:bodyPr/>
          <a:lstStyle/>
          <a:p>
            <a:endParaRPr lang="en-US"/>
          </a:p>
        </p:txBody>
      </p:sp>
      <p:sp>
        <p:nvSpPr>
          <p:cNvPr id="15384" name="Text Box 26"/>
          <p:cNvSpPr txBox="1">
            <a:spLocks noChangeArrowheads="1"/>
          </p:cNvSpPr>
          <p:nvPr/>
        </p:nvSpPr>
        <p:spPr bwMode="auto">
          <a:xfrm>
            <a:off x="1676400" y="4343400"/>
            <a:ext cx="692150" cy="366713"/>
          </a:xfrm>
          <a:prstGeom prst="rect">
            <a:avLst/>
          </a:prstGeom>
          <a:noFill/>
          <a:ln w="9525">
            <a:noFill/>
            <a:miter lim="800000"/>
            <a:headEnd/>
            <a:tailEnd/>
          </a:ln>
        </p:spPr>
        <p:txBody>
          <a:bodyPr>
            <a:spAutoFit/>
          </a:bodyPr>
          <a:lstStyle/>
          <a:p>
            <a:r>
              <a:rPr lang="en-US" b="1">
                <a:solidFill>
                  <a:schemeClr val="folHlink"/>
                </a:solidFill>
              </a:rPr>
              <a:t>DML</a:t>
            </a:r>
          </a:p>
        </p:txBody>
      </p:sp>
      <p:sp>
        <p:nvSpPr>
          <p:cNvPr id="15385" name="Text Box 27"/>
          <p:cNvSpPr txBox="1">
            <a:spLocks noChangeArrowheads="1"/>
          </p:cNvSpPr>
          <p:nvPr/>
        </p:nvSpPr>
        <p:spPr bwMode="auto">
          <a:xfrm>
            <a:off x="6629400" y="2819400"/>
            <a:ext cx="692150" cy="366713"/>
          </a:xfrm>
          <a:prstGeom prst="rect">
            <a:avLst/>
          </a:prstGeom>
          <a:noFill/>
          <a:ln w="9525">
            <a:noFill/>
            <a:miter lim="800000"/>
            <a:headEnd/>
            <a:tailEnd/>
          </a:ln>
        </p:spPr>
        <p:txBody>
          <a:bodyPr>
            <a:spAutoFit/>
          </a:bodyPr>
          <a:lstStyle/>
          <a:p>
            <a:r>
              <a:rPr lang="en-US" b="1">
                <a:solidFill>
                  <a:schemeClr val="folHlink"/>
                </a:solidFill>
              </a:rPr>
              <a:t>DML</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1752600"/>
            <a:ext cx="7479102"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47098936"/>
      </p:ext>
    </p:extLst>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93925" y="1911350"/>
            <a:ext cx="1201738" cy="396875"/>
          </a:xfrm>
          <a:prstGeom prst="rect">
            <a:avLst/>
          </a:prstGeom>
          <a:noFill/>
          <a:ln w="9525">
            <a:noFill/>
            <a:miter lim="800000"/>
            <a:headEnd/>
            <a:tailEnd/>
          </a:ln>
        </p:spPr>
        <p:txBody>
          <a:bodyPr wrap="none">
            <a:spAutoFit/>
          </a:bodyPr>
          <a:lstStyle/>
          <a:p>
            <a:r>
              <a:rPr lang="en-US" sz="2000" b="1">
                <a:solidFill>
                  <a:schemeClr val="hlink"/>
                </a:solidFill>
              </a:rPr>
              <a:t>DataSet</a:t>
            </a:r>
          </a:p>
        </p:txBody>
      </p:sp>
      <p:sp>
        <p:nvSpPr>
          <p:cNvPr id="20483" name="Text Box 3"/>
          <p:cNvSpPr txBox="1">
            <a:spLocks noChangeArrowheads="1"/>
          </p:cNvSpPr>
          <p:nvPr/>
        </p:nvSpPr>
        <p:spPr bwMode="auto">
          <a:xfrm>
            <a:off x="2346325" y="2317750"/>
            <a:ext cx="2571750" cy="366713"/>
          </a:xfrm>
          <a:prstGeom prst="rect">
            <a:avLst/>
          </a:prstGeom>
          <a:noFill/>
          <a:ln w="9525">
            <a:noFill/>
            <a:miter lim="800000"/>
            <a:headEnd/>
            <a:tailEnd/>
          </a:ln>
        </p:spPr>
        <p:txBody>
          <a:bodyPr wrap="none">
            <a:spAutoFit/>
          </a:bodyPr>
          <a:lstStyle/>
          <a:p>
            <a:r>
              <a:rPr lang="en-US">
                <a:solidFill>
                  <a:schemeClr val="folHlink"/>
                </a:solidFill>
              </a:rPr>
              <a:t>-</a:t>
            </a:r>
            <a:r>
              <a:rPr lang="en-US" b="1">
                <a:solidFill>
                  <a:schemeClr val="folHlink"/>
                </a:solidFill>
              </a:rPr>
              <a:t>DataTableCollection</a:t>
            </a:r>
          </a:p>
        </p:txBody>
      </p:sp>
      <p:sp>
        <p:nvSpPr>
          <p:cNvPr id="20484" name="Text Box 4"/>
          <p:cNvSpPr txBox="1">
            <a:spLocks noChangeArrowheads="1"/>
          </p:cNvSpPr>
          <p:nvPr/>
        </p:nvSpPr>
        <p:spPr bwMode="auto">
          <a:xfrm>
            <a:off x="2651125" y="2622550"/>
            <a:ext cx="1293813" cy="366713"/>
          </a:xfrm>
          <a:prstGeom prst="rect">
            <a:avLst/>
          </a:prstGeom>
          <a:noFill/>
          <a:ln w="9525">
            <a:noFill/>
            <a:miter lim="800000"/>
            <a:headEnd/>
            <a:tailEnd/>
          </a:ln>
        </p:spPr>
        <p:txBody>
          <a:bodyPr wrap="none">
            <a:spAutoFit/>
          </a:bodyPr>
          <a:lstStyle/>
          <a:p>
            <a:r>
              <a:rPr lang="en-US"/>
              <a:t>-DataTable</a:t>
            </a:r>
          </a:p>
        </p:txBody>
      </p:sp>
      <p:sp>
        <p:nvSpPr>
          <p:cNvPr id="20485" name="Text Box 5"/>
          <p:cNvSpPr txBox="1">
            <a:spLocks noChangeArrowheads="1"/>
          </p:cNvSpPr>
          <p:nvPr/>
        </p:nvSpPr>
        <p:spPr bwMode="auto">
          <a:xfrm>
            <a:off x="2803525" y="2927350"/>
            <a:ext cx="2144713" cy="366713"/>
          </a:xfrm>
          <a:prstGeom prst="rect">
            <a:avLst/>
          </a:prstGeom>
          <a:noFill/>
          <a:ln w="9525">
            <a:noFill/>
            <a:miter lim="800000"/>
            <a:headEnd/>
            <a:tailEnd/>
          </a:ln>
        </p:spPr>
        <p:txBody>
          <a:bodyPr wrap="none">
            <a:spAutoFit/>
          </a:bodyPr>
          <a:lstStyle/>
          <a:p>
            <a:r>
              <a:rPr lang="en-US"/>
              <a:t>-DataRowCollection</a:t>
            </a:r>
          </a:p>
        </p:txBody>
      </p:sp>
      <p:sp>
        <p:nvSpPr>
          <p:cNvPr id="20486" name="Text Box 6"/>
          <p:cNvSpPr txBox="1">
            <a:spLocks noChangeArrowheads="1"/>
          </p:cNvSpPr>
          <p:nvPr/>
        </p:nvSpPr>
        <p:spPr bwMode="auto">
          <a:xfrm>
            <a:off x="2971800" y="3276600"/>
            <a:ext cx="2468563" cy="366713"/>
          </a:xfrm>
          <a:prstGeom prst="rect">
            <a:avLst/>
          </a:prstGeom>
          <a:noFill/>
          <a:ln w="9525">
            <a:noFill/>
            <a:miter lim="800000"/>
            <a:headEnd/>
            <a:tailEnd/>
          </a:ln>
        </p:spPr>
        <p:txBody>
          <a:bodyPr wrap="none">
            <a:spAutoFit/>
          </a:bodyPr>
          <a:lstStyle/>
          <a:p>
            <a:r>
              <a:rPr lang="en-US"/>
              <a:t>-DataColumnCollection</a:t>
            </a:r>
          </a:p>
        </p:txBody>
      </p:sp>
      <p:sp>
        <p:nvSpPr>
          <p:cNvPr id="20487" name="Text Box 7"/>
          <p:cNvSpPr txBox="1">
            <a:spLocks noChangeArrowheads="1"/>
          </p:cNvSpPr>
          <p:nvPr/>
        </p:nvSpPr>
        <p:spPr bwMode="auto">
          <a:xfrm>
            <a:off x="2362200" y="3733800"/>
            <a:ext cx="2905125" cy="366713"/>
          </a:xfrm>
          <a:prstGeom prst="rect">
            <a:avLst/>
          </a:prstGeom>
          <a:noFill/>
          <a:ln w="9525">
            <a:noFill/>
            <a:miter lim="800000"/>
            <a:headEnd/>
            <a:tailEnd/>
          </a:ln>
        </p:spPr>
        <p:txBody>
          <a:bodyPr wrap="none">
            <a:spAutoFit/>
          </a:bodyPr>
          <a:lstStyle/>
          <a:p>
            <a:r>
              <a:rPr lang="en-US">
                <a:solidFill>
                  <a:schemeClr val="folHlink"/>
                </a:solidFill>
              </a:rPr>
              <a:t>-</a:t>
            </a:r>
            <a:r>
              <a:rPr lang="en-US" b="1">
                <a:solidFill>
                  <a:schemeClr val="folHlink"/>
                </a:solidFill>
              </a:rPr>
              <a:t>DataRelationCollection</a:t>
            </a:r>
          </a:p>
        </p:txBody>
      </p:sp>
      <p:sp>
        <p:nvSpPr>
          <p:cNvPr id="20488" name="Text Box 8"/>
          <p:cNvSpPr txBox="1">
            <a:spLocks noChangeArrowheads="1"/>
          </p:cNvSpPr>
          <p:nvPr/>
        </p:nvSpPr>
        <p:spPr bwMode="auto">
          <a:xfrm>
            <a:off x="974725" y="4578350"/>
            <a:ext cx="2639441" cy="400110"/>
          </a:xfrm>
          <a:prstGeom prst="rect">
            <a:avLst/>
          </a:prstGeom>
          <a:noFill/>
          <a:ln w="9525">
            <a:noFill/>
            <a:miter lim="800000"/>
            <a:headEnd/>
            <a:tailEnd/>
          </a:ln>
        </p:spPr>
        <p:txBody>
          <a:bodyPr wrap="none">
            <a:spAutoFit/>
          </a:bodyPr>
          <a:lstStyle/>
          <a:p>
            <a:r>
              <a:rPr lang="en-US" sz="2000" b="1" dirty="0" err="1" smtClean="0">
                <a:solidFill>
                  <a:schemeClr val="hlink"/>
                </a:solidFill>
              </a:rPr>
              <a:t>DataAdapterCommand</a:t>
            </a:r>
            <a:endParaRPr lang="en-US" sz="2000" b="1" dirty="0">
              <a:solidFill>
                <a:schemeClr val="hlink"/>
              </a:solidFill>
            </a:endParaRPr>
          </a:p>
        </p:txBody>
      </p:sp>
      <p:sp>
        <p:nvSpPr>
          <p:cNvPr id="20489" name="Text Box 9"/>
          <p:cNvSpPr txBox="1">
            <a:spLocks noChangeArrowheads="1"/>
          </p:cNvSpPr>
          <p:nvPr/>
        </p:nvSpPr>
        <p:spPr bwMode="auto">
          <a:xfrm>
            <a:off x="1355725" y="4908550"/>
            <a:ext cx="1887538" cy="366713"/>
          </a:xfrm>
          <a:prstGeom prst="rect">
            <a:avLst/>
          </a:prstGeom>
          <a:noFill/>
          <a:ln w="9525">
            <a:noFill/>
            <a:miter lim="800000"/>
            <a:headEnd/>
            <a:tailEnd/>
          </a:ln>
        </p:spPr>
        <p:txBody>
          <a:bodyPr wrap="none">
            <a:spAutoFit/>
          </a:bodyPr>
          <a:lstStyle/>
          <a:p>
            <a:r>
              <a:rPr lang="en-US">
                <a:solidFill>
                  <a:schemeClr val="folHlink"/>
                </a:solidFill>
              </a:rPr>
              <a:t>-SelectCommand</a:t>
            </a:r>
          </a:p>
        </p:txBody>
      </p:sp>
      <p:sp>
        <p:nvSpPr>
          <p:cNvPr id="20490" name="Text Box 10"/>
          <p:cNvSpPr txBox="1">
            <a:spLocks noChangeArrowheads="1"/>
          </p:cNvSpPr>
          <p:nvPr/>
        </p:nvSpPr>
        <p:spPr bwMode="auto">
          <a:xfrm>
            <a:off x="1371600" y="5257800"/>
            <a:ext cx="1879600" cy="366713"/>
          </a:xfrm>
          <a:prstGeom prst="rect">
            <a:avLst/>
          </a:prstGeom>
          <a:noFill/>
          <a:ln w="9525">
            <a:noFill/>
            <a:miter lim="800000"/>
            <a:headEnd/>
            <a:tailEnd/>
          </a:ln>
        </p:spPr>
        <p:txBody>
          <a:bodyPr wrap="none">
            <a:spAutoFit/>
          </a:bodyPr>
          <a:lstStyle/>
          <a:p>
            <a:r>
              <a:rPr lang="en-US">
                <a:solidFill>
                  <a:schemeClr val="folHlink"/>
                </a:solidFill>
              </a:rPr>
              <a:t>-InsertCommand</a:t>
            </a:r>
          </a:p>
        </p:txBody>
      </p:sp>
      <p:sp>
        <p:nvSpPr>
          <p:cNvPr id="20491" name="Text Box 11"/>
          <p:cNvSpPr txBox="1">
            <a:spLocks noChangeArrowheads="1"/>
          </p:cNvSpPr>
          <p:nvPr/>
        </p:nvSpPr>
        <p:spPr bwMode="auto">
          <a:xfrm>
            <a:off x="1295400" y="5715000"/>
            <a:ext cx="2006600" cy="366713"/>
          </a:xfrm>
          <a:prstGeom prst="rect">
            <a:avLst/>
          </a:prstGeom>
          <a:noFill/>
          <a:ln w="9525">
            <a:noFill/>
            <a:miter lim="800000"/>
            <a:headEnd/>
            <a:tailEnd/>
          </a:ln>
        </p:spPr>
        <p:txBody>
          <a:bodyPr wrap="none">
            <a:spAutoFit/>
          </a:bodyPr>
          <a:lstStyle/>
          <a:p>
            <a:r>
              <a:rPr lang="en-US">
                <a:solidFill>
                  <a:schemeClr val="folHlink"/>
                </a:solidFill>
              </a:rPr>
              <a:t>-UpdateCommand</a:t>
            </a:r>
          </a:p>
        </p:txBody>
      </p:sp>
      <p:sp>
        <p:nvSpPr>
          <p:cNvPr id="20492" name="Text Box 12"/>
          <p:cNvSpPr txBox="1">
            <a:spLocks noChangeArrowheads="1"/>
          </p:cNvSpPr>
          <p:nvPr/>
        </p:nvSpPr>
        <p:spPr bwMode="auto">
          <a:xfrm>
            <a:off x="1295400" y="6096000"/>
            <a:ext cx="1931988" cy="366713"/>
          </a:xfrm>
          <a:prstGeom prst="rect">
            <a:avLst/>
          </a:prstGeom>
          <a:noFill/>
          <a:ln w="9525">
            <a:noFill/>
            <a:miter lim="800000"/>
            <a:headEnd/>
            <a:tailEnd/>
          </a:ln>
        </p:spPr>
        <p:txBody>
          <a:bodyPr wrap="none">
            <a:spAutoFit/>
          </a:bodyPr>
          <a:lstStyle/>
          <a:p>
            <a:r>
              <a:rPr lang="en-US">
                <a:solidFill>
                  <a:schemeClr val="folHlink"/>
                </a:solidFill>
              </a:rPr>
              <a:t>-DeleteCommand</a:t>
            </a:r>
          </a:p>
        </p:txBody>
      </p:sp>
      <p:sp>
        <p:nvSpPr>
          <p:cNvPr id="20493" name="Text Box 13"/>
          <p:cNvSpPr txBox="1">
            <a:spLocks noChangeArrowheads="1"/>
          </p:cNvSpPr>
          <p:nvPr/>
        </p:nvSpPr>
        <p:spPr bwMode="auto">
          <a:xfrm>
            <a:off x="6248400" y="4572000"/>
            <a:ext cx="1693863" cy="396875"/>
          </a:xfrm>
          <a:prstGeom prst="rect">
            <a:avLst/>
          </a:prstGeom>
          <a:noFill/>
          <a:ln w="9525">
            <a:noFill/>
            <a:miter lim="800000"/>
            <a:headEnd/>
            <a:tailEnd/>
          </a:ln>
        </p:spPr>
        <p:txBody>
          <a:bodyPr wrap="none">
            <a:spAutoFit/>
          </a:bodyPr>
          <a:lstStyle/>
          <a:p>
            <a:r>
              <a:rPr lang="en-US" sz="2000" b="1">
                <a:solidFill>
                  <a:schemeClr val="hlink"/>
                </a:solidFill>
              </a:rPr>
              <a:t>DataReader</a:t>
            </a:r>
          </a:p>
        </p:txBody>
      </p:sp>
      <p:sp>
        <p:nvSpPr>
          <p:cNvPr id="20494" name="Text Box 14"/>
          <p:cNvSpPr txBox="1">
            <a:spLocks noChangeArrowheads="1"/>
          </p:cNvSpPr>
          <p:nvPr/>
        </p:nvSpPr>
        <p:spPr bwMode="auto">
          <a:xfrm>
            <a:off x="4632325" y="5187950"/>
            <a:ext cx="1471613" cy="396875"/>
          </a:xfrm>
          <a:prstGeom prst="rect">
            <a:avLst/>
          </a:prstGeom>
          <a:noFill/>
          <a:ln w="9525">
            <a:noFill/>
            <a:miter lim="800000"/>
            <a:headEnd/>
            <a:tailEnd/>
          </a:ln>
        </p:spPr>
        <p:txBody>
          <a:bodyPr wrap="none">
            <a:spAutoFit/>
          </a:bodyPr>
          <a:lstStyle/>
          <a:p>
            <a:r>
              <a:rPr lang="en-US" sz="2000" b="1">
                <a:solidFill>
                  <a:schemeClr val="hlink"/>
                </a:solidFill>
              </a:rPr>
              <a:t>Command</a:t>
            </a:r>
          </a:p>
        </p:txBody>
      </p:sp>
      <p:sp>
        <p:nvSpPr>
          <p:cNvPr id="20495" name="Text Box 15"/>
          <p:cNvSpPr txBox="1">
            <a:spLocks noChangeArrowheads="1"/>
          </p:cNvSpPr>
          <p:nvPr/>
        </p:nvSpPr>
        <p:spPr bwMode="auto">
          <a:xfrm>
            <a:off x="4648200" y="5918200"/>
            <a:ext cx="1619250" cy="396875"/>
          </a:xfrm>
          <a:prstGeom prst="rect">
            <a:avLst/>
          </a:prstGeom>
          <a:noFill/>
          <a:ln w="9525">
            <a:noFill/>
            <a:miter lim="800000"/>
            <a:headEnd/>
            <a:tailEnd/>
          </a:ln>
        </p:spPr>
        <p:txBody>
          <a:bodyPr wrap="none">
            <a:spAutoFit/>
          </a:bodyPr>
          <a:lstStyle/>
          <a:p>
            <a:r>
              <a:rPr lang="en-US" sz="2000" b="1">
                <a:solidFill>
                  <a:schemeClr val="hlink"/>
                </a:solidFill>
              </a:rPr>
              <a:t>Connection</a:t>
            </a:r>
          </a:p>
        </p:txBody>
      </p:sp>
      <p:sp>
        <p:nvSpPr>
          <p:cNvPr id="20496" name="Text Box 16"/>
          <p:cNvSpPr txBox="1">
            <a:spLocks noChangeArrowheads="1"/>
          </p:cNvSpPr>
          <p:nvPr/>
        </p:nvSpPr>
        <p:spPr bwMode="auto">
          <a:xfrm>
            <a:off x="6613525" y="1936750"/>
            <a:ext cx="2516188" cy="366713"/>
          </a:xfrm>
          <a:prstGeom prst="rect">
            <a:avLst/>
          </a:prstGeom>
          <a:noFill/>
          <a:ln w="9525">
            <a:noFill/>
            <a:miter lim="800000"/>
            <a:headEnd/>
            <a:tailEnd/>
          </a:ln>
        </p:spPr>
        <p:txBody>
          <a:bodyPr wrap="none">
            <a:spAutoFit/>
          </a:bodyPr>
          <a:lstStyle/>
          <a:p>
            <a:r>
              <a:rPr lang="en-US" b="1"/>
              <a:t>DataBase Client Tier</a:t>
            </a:r>
          </a:p>
        </p:txBody>
      </p:sp>
      <p:sp>
        <p:nvSpPr>
          <p:cNvPr id="20497" name="Text Box 17"/>
          <p:cNvSpPr txBox="1">
            <a:spLocks noChangeArrowheads="1"/>
          </p:cNvSpPr>
          <p:nvPr/>
        </p:nvSpPr>
        <p:spPr bwMode="auto">
          <a:xfrm>
            <a:off x="441325" y="2698750"/>
            <a:ext cx="676275" cy="366713"/>
          </a:xfrm>
          <a:prstGeom prst="rect">
            <a:avLst/>
          </a:prstGeom>
          <a:noFill/>
          <a:ln w="9525">
            <a:noFill/>
            <a:miter lim="800000"/>
            <a:headEnd/>
            <a:tailEnd/>
          </a:ln>
        </p:spPr>
        <p:txBody>
          <a:bodyPr wrap="none">
            <a:spAutoFit/>
          </a:bodyPr>
          <a:lstStyle/>
          <a:p>
            <a:r>
              <a:rPr lang="en-US" b="1">
                <a:solidFill>
                  <a:srgbClr val="00A87C"/>
                </a:solidFill>
              </a:rPr>
              <a:t>XML</a:t>
            </a:r>
          </a:p>
        </p:txBody>
      </p:sp>
      <p:sp>
        <p:nvSpPr>
          <p:cNvPr id="20498" name="Oval 18"/>
          <p:cNvSpPr>
            <a:spLocks noChangeArrowheads="1"/>
          </p:cNvSpPr>
          <p:nvPr/>
        </p:nvSpPr>
        <p:spPr bwMode="auto">
          <a:xfrm>
            <a:off x="7467600" y="5638800"/>
            <a:ext cx="1371600" cy="228600"/>
          </a:xfrm>
          <a:prstGeom prst="ellipse">
            <a:avLst/>
          </a:prstGeom>
          <a:noFill/>
          <a:ln w="9525">
            <a:solidFill>
              <a:schemeClr val="tx1"/>
            </a:solidFill>
            <a:round/>
            <a:headEnd/>
            <a:tailEnd/>
          </a:ln>
        </p:spPr>
        <p:txBody>
          <a:bodyPr wrap="none" anchor="ctr"/>
          <a:lstStyle/>
          <a:p>
            <a:endParaRPr lang="en-US"/>
          </a:p>
        </p:txBody>
      </p:sp>
      <p:sp>
        <p:nvSpPr>
          <p:cNvPr id="20499" name="Oval 19"/>
          <p:cNvSpPr>
            <a:spLocks noChangeArrowheads="1"/>
          </p:cNvSpPr>
          <p:nvPr/>
        </p:nvSpPr>
        <p:spPr bwMode="auto">
          <a:xfrm>
            <a:off x="7467600" y="6324600"/>
            <a:ext cx="1371600" cy="228600"/>
          </a:xfrm>
          <a:prstGeom prst="ellipse">
            <a:avLst/>
          </a:prstGeom>
          <a:noFill/>
          <a:ln w="9525">
            <a:solidFill>
              <a:schemeClr val="tx1"/>
            </a:solidFill>
            <a:round/>
            <a:headEnd/>
            <a:tailEnd/>
          </a:ln>
        </p:spPr>
        <p:txBody>
          <a:bodyPr wrap="none" anchor="ctr"/>
          <a:lstStyle/>
          <a:p>
            <a:endParaRPr lang="en-US"/>
          </a:p>
        </p:txBody>
      </p:sp>
      <p:sp>
        <p:nvSpPr>
          <p:cNvPr id="20500" name="Line 20"/>
          <p:cNvSpPr>
            <a:spLocks noChangeShapeType="1"/>
          </p:cNvSpPr>
          <p:nvPr/>
        </p:nvSpPr>
        <p:spPr bwMode="auto">
          <a:xfrm>
            <a:off x="7467600" y="5791200"/>
            <a:ext cx="0" cy="685800"/>
          </a:xfrm>
          <a:prstGeom prst="line">
            <a:avLst/>
          </a:prstGeom>
          <a:noFill/>
          <a:ln w="9525">
            <a:solidFill>
              <a:schemeClr val="tx1"/>
            </a:solidFill>
            <a:round/>
            <a:headEnd/>
            <a:tailEnd/>
          </a:ln>
        </p:spPr>
        <p:txBody>
          <a:bodyPr/>
          <a:lstStyle/>
          <a:p>
            <a:endParaRPr lang="en-US"/>
          </a:p>
        </p:txBody>
      </p:sp>
      <p:sp>
        <p:nvSpPr>
          <p:cNvPr id="20501" name="Line 21"/>
          <p:cNvSpPr>
            <a:spLocks noChangeShapeType="1"/>
          </p:cNvSpPr>
          <p:nvPr/>
        </p:nvSpPr>
        <p:spPr bwMode="auto">
          <a:xfrm>
            <a:off x="8839200" y="5791200"/>
            <a:ext cx="0" cy="609600"/>
          </a:xfrm>
          <a:prstGeom prst="line">
            <a:avLst/>
          </a:prstGeom>
          <a:noFill/>
          <a:ln w="9525">
            <a:solidFill>
              <a:schemeClr val="tx1"/>
            </a:solidFill>
            <a:round/>
            <a:headEnd/>
            <a:tailEnd/>
          </a:ln>
        </p:spPr>
        <p:txBody>
          <a:bodyPr/>
          <a:lstStyle/>
          <a:p>
            <a:endParaRPr lang="en-US"/>
          </a:p>
        </p:txBody>
      </p:sp>
      <p:sp>
        <p:nvSpPr>
          <p:cNvPr id="20502" name="Text Box 22"/>
          <p:cNvSpPr txBox="1">
            <a:spLocks noChangeArrowheads="1"/>
          </p:cNvSpPr>
          <p:nvPr/>
        </p:nvSpPr>
        <p:spPr bwMode="auto">
          <a:xfrm>
            <a:off x="7467600" y="5867400"/>
            <a:ext cx="1260475" cy="366713"/>
          </a:xfrm>
          <a:prstGeom prst="rect">
            <a:avLst/>
          </a:prstGeom>
          <a:noFill/>
          <a:ln w="9525">
            <a:noFill/>
            <a:miter lim="800000"/>
            <a:headEnd/>
            <a:tailEnd/>
          </a:ln>
        </p:spPr>
        <p:txBody>
          <a:bodyPr wrap="none">
            <a:spAutoFit/>
          </a:bodyPr>
          <a:lstStyle/>
          <a:p>
            <a:r>
              <a:rPr lang="en-US" b="1">
                <a:solidFill>
                  <a:srgbClr val="00A87C"/>
                </a:solidFill>
              </a:rPr>
              <a:t>Database</a:t>
            </a:r>
          </a:p>
        </p:txBody>
      </p:sp>
      <p:sp>
        <p:nvSpPr>
          <p:cNvPr id="20503" name="Line 23"/>
          <p:cNvSpPr>
            <a:spLocks noChangeShapeType="1"/>
          </p:cNvSpPr>
          <p:nvPr/>
        </p:nvSpPr>
        <p:spPr bwMode="auto">
          <a:xfrm>
            <a:off x="1143000" y="2895600"/>
            <a:ext cx="914400" cy="0"/>
          </a:xfrm>
          <a:prstGeom prst="line">
            <a:avLst/>
          </a:prstGeom>
          <a:noFill/>
          <a:ln w="9525">
            <a:solidFill>
              <a:schemeClr val="tx1"/>
            </a:solidFill>
            <a:round/>
            <a:headEnd type="triangle" w="med" len="med"/>
            <a:tailEnd type="triangle" w="med" len="med"/>
          </a:ln>
        </p:spPr>
        <p:txBody>
          <a:bodyPr/>
          <a:lstStyle/>
          <a:p>
            <a:endParaRPr lang="en-US"/>
          </a:p>
        </p:txBody>
      </p:sp>
      <p:sp>
        <p:nvSpPr>
          <p:cNvPr id="20504" name="Line 24"/>
          <p:cNvSpPr>
            <a:spLocks noChangeShapeType="1"/>
          </p:cNvSpPr>
          <p:nvPr/>
        </p:nvSpPr>
        <p:spPr bwMode="auto">
          <a:xfrm flipV="1">
            <a:off x="5181600" y="2209800"/>
            <a:ext cx="1447800" cy="381000"/>
          </a:xfrm>
          <a:prstGeom prst="line">
            <a:avLst/>
          </a:prstGeom>
          <a:noFill/>
          <a:ln w="9525">
            <a:solidFill>
              <a:schemeClr val="tx1"/>
            </a:solidFill>
            <a:round/>
            <a:headEnd type="triangle" w="med" len="med"/>
            <a:tailEnd type="triangle" w="med" len="med"/>
          </a:ln>
        </p:spPr>
        <p:txBody>
          <a:bodyPr/>
          <a:lstStyle/>
          <a:p>
            <a:endParaRPr lang="en-US"/>
          </a:p>
        </p:txBody>
      </p:sp>
      <p:sp>
        <p:nvSpPr>
          <p:cNvPr id="20505" name="Line 25"/>
          <p:cNvSpPr>
            <a:spLocks noChangeShapeType="1"/>
          </p:cNvSpPr>
          <p:nvPr/>
        </p:nvSpPr>
        <p:spPr bwMode="auto">
          <a:xfrm flipH="1">
            <a:off x="6934200" y="2286000"/>
            <a:ext cx="1295400" cy="2286000"/>
          </a:xfrm>
          <a:prstGeom prst="line">
            <a:avLst/>
          </a:prstGeom>
          <a:noFill/>
          <a:ln w="9525">
            <a:solidFill>
              <a:schemeClr val="tx1"/>
            </a:solidFill>
            <a:round/>
            <a:headEnd type="triangle" w="med" len="med"/>
            <a:tailEnd type="triangle" w="med" len="med"/>
          </a:ln>
        </p:spPr>
        <p:txBody>
          <a:bodyPr/>
          <a:lstStyle/>
          <a:p>
            <a:endParaRPr lang="en-US"/>
          </a:p>
        </p:txBody>
      </p:sp>
      <p:sp>
        <p:nvSpPr>
          <p:cNvPr id="20506" name="Line 26"/>
          <p:cNvSpPr>
            <a:spLocks noChangeShapeType="1"/>
          </p:cNvSpPr>
          <p:nvPr/>
        </p:nvSpPr>
        <p:spPr bwMode="auto">
          <a:xfrm flipH="1">
            <a:off x="6248400" y="4953000"/>
            <a:ext cx="304800" cy="381000"/>
          </a:xfrm>
          <a:prstGeom prst="line">
            <a:avLst/>
          </a:prstGeom>
          <a:noFill/>
          <a:ln w="9525">
            <a:solidFill>
              <a:schemeClr val="tx1"/>
            </a:solidFill>
            <a:round/>
            <a:headEnd type="triangle" w="med" len="med"/>
            <a:tailEnd type="triangle" w="med" len="med"/>
          </a:ln>
        </p:spPr>
        <p:txBody>
          <a:bodyPr/>
          <a:lstStyle/>
          <a:p>
            <a:endParaRPr lang="en-US"/>
          </a:p>
        </p:txBody>
      </p:sp>
      <p:sp>
        <p:nvSpPr>
          <p:cNvPr id="20507" name="Line 27"/>
          <p:cNvSpPr>
            <a:spLocks noChangeShapeType="1"/>
          </p:cNvSpPr>
          <p:nvPr/>
        </p:nvSpPr>
        <p:spPr bwMode="auto">
          <a:xfrm>
            <a:off x="5410200" y="5486400"/>
            <a:ext cx="0" cy="533400"/>
          </a:xfrm>
          <a:prstGeom prst="line">
            <a:avLst/>
          </a:prstGeom>
          <a:noFill/>
          <a:ln w="9525">
            <a:solidFill>
              <a:schemeClr val="tx1"/>
            </a:solidFill>
            <a:round/>
            <a:headEnd type="triangle" w="med" len="med"/>
            <a:tailEnd type="triangle" w="med" len="med"/>
          </a:ln>
        </p:spPr>
        <p:txBody>
          <a:bodyPr/>
          <a:lstStyle/>
          <a:p>
            <a:endParaRPr lang="en-US"/>
          </a:p>
        </p:txBody>
      </p:sp>
      <p:sp>
        <p:nvSpPr>
          <p:cNvPr id="20508" name="Line 28"/>
          <p:cNvSpPr>
            <a:spLocks noChangeShapeType="1"/>
          </p:cNvSpPr>
          <p:nvPr/>
        </p:nvSpPr>
        <p:spPr bwMode="auto">
          <a:xfrm>
            <a:off x="6248400" y="6172200"/>
            <a:ext cx="1219200" cy="0"/>
          </a:xfrm>
          <a:prstGeom prst="line">
            <a:avLst/>
          </a:prstGeom>
          <a:noFill/>
          <a:ln w="9525">
            <a:solidFill>
              <a:schemeClr val="tx1"/>
            </a:solidFill>
            <a:round/>
            <a:headEnd type="triangle" w="med" len="med"/>
            <a:tailEnd type="triangle" w="med" len="med"/>
          </a:ln>
        </p:spPr>
        <p:txBody>
          <a:bodyPr/>
          <a:lstStyle/>
          <a:p>
            <a:endParaRPr lang="en-US"/>
          </a:p>
        </p:txBody>
      </p:sp>
      <p:sp>
        <p:nvSpPr>
          <p:cNvPr id="20509" name="Line 29"/>
          <p:cNvSpPr>
            <a:spLocks noChangeShapeType="1"/>
          </p:cNvSpPr>
          <p:nvPr/>
        </p:nvSpPr>
        <p:spPr bwMode="auto">
          <a:xfrm flipV="1">
            <a:off x="2514600" y="4038600"/>
            <a:ext cx="381000" cy="533400"/>
          </a:xfrm>
          <a:prstGeom prst="line">
            <a:avLst/>
          </a:prstGeom>
          <a:noFill/>
          <a:ln w="9525">
            <a:solidFill>
              <a:schemeClr val="tx1"/>
            </a:solidFill>
            <a:round/>
            <a:headEnd type="triangle" w="med" len="med"/>
            <a:tailEnd type="triangle" w="med" len="med"/>
          </a:ln>
        </p:spPr>
        <p:txBody>
          <a:bodyPr/>
          <a:lstStyle/>
          <a:p>
            <a:endParaRPr lang="en-US"/>
          </a:p>
        </p:txBody>
      </p:sp>
      <p:sp>
        <p:nvSpPr>
          <p:cNvPr id="20510" name="Rectangle 30"/>
          <p:cNvSpPr>
            <a:spLocks noChangeArrowheads="1"/>
          </p:cNvSpPr>
          <p:nvPr/>
        </p:nvSpPr>
        <p:spPr bwMode="auto">
          <a:xfrm>
            <a:off x="2133600" y="2286000"/>
            <a:ext cx="3352800" cy="1828800"/>
          </a:xfrm>
          <a:prstGeom prst="rect">
            <a:avLst/>
          </a:prstGeom>
          <a:noFill/>
          <a:ln w="9525">
            <a:solidFill>
              <a:schemeClr val="tx1"/>
            </a:solidFill>
            <a:miter lim="800000"/>
            <a:headEnd/>
            <a:tailEnd/>
          </a:ln>
        </p:spPr>
        <p:txBody>
          <a:bodyPr wrap="none" anchor="ctr"/>
          <a:lstStyle/>
          <a:p>
            <a:endParaRPr lang="en-US"/>
          </a:p>
        </p:txBody>
      </p:sp>
      <p:sp>
        <p:nvSpPr>
          <p:cNvPr id="20511" name="Rectangle 31"/>
          <p:cNvSpPr>
            <a:spLocks noChangeArrowheads="1"/>
          </p:cNvSpPr>
          <p:nvPr/>
        </p:nvSpPr>
        <p:spPr bwMode="auto">
          <a:xfrm>
            <a:off x="1219200" y="4953000"/>
            <a:ext cx="2209800" cy="1676400"/>
          </a:xfrm>
          <a:prstGeom prst="rect">
            <a:avLst/>
          </a:prstGeom>
          <a:noFill/>
          <a:ln w="9525">
            <a:solidFill>
              <a:schemeClr val="tx1"/>
            </a:solidFill>
            <a:miter lim="800000"/>
            <a:headEnd/>
            <a:tailEnd/>
          </a:ln>
        </p:spPr>
        <p:txBody>
          <a:bodyPr wrap="none" anchor="ctr"/>
          <a:lstStyle/>
          <a:p>
            <a:endParaRPr lang="en-US"/>
          </a:p>
        </p:txBody>
      </p:sp>
      <p:sp>
        <p:nvSpPr>
          <p:cNvPr id="20512" name="Rectangle 32"/>
          <p:cNvSpPr>
            <a:spLocks noChangeArrowheads="1"/>
          </p:cNvSpPr>
          <p:nvPr/>
        </p:nvSpPr>
        <p:spPr bwMode="auto">
          <a:xfrm>
            <a:off x="6172200" y="4572000"/>
            <a:ext cx="1981200" cy="381000"/>
          </a:xfrm>
          <a:prstGeom prst="rect">
            <a:avLst/>
          </a:prstGeom>
          <a:noFill/>
          <a:ln w="9525">
            <a:solidFill>
              <a:schemeClr val="tx1"/>
            </a:solidFill>
            <a:miter lim="800000"/>
            <a:headEnd/>
            <a:tailEnd/>
          </a:ln>
        </p:spPr>
        <p:txBody>
          <a:bodyPr wrap="none" anchor="ctr"/>
          <a:lstStyle/>
          <a:p>
            <a:endParaRPr lang="en-US"/>
          </a:p>
        </p:txBody>
      </p:sp>
      <p:sp>
        <p:nvSpPr>
          <p:cNvPr id="20513" name="Rectangle 33"/>
          <p:cNvSpPr>
            <a:spLocks noChangeArrowheads="1"/>
          </p:cNvSpPr>
          <p:nvPr/>
        </p:nvSpPr>
        <p:spPr bwMode="auto">
          <a:xfrm>
            <a:off x="4572000" y="5257800"/>
            <a:ext cx="1676400" cy="304800"/>
          </a:xfrm>
          <a:prstGeom prst="rect">
            <a:avLst/>
          </a:prstGeom>
          <a:noFill/>
          <a:ln w="9525">
            <a:solidFill>
              <a:schemeClr val="tx1"/>
            </a:solidFill>
            <a:miter lim="800000"/>
            <a:headEnd/>
            <a:tailEnd/>
          </a:ln>
        </p:spPr>
        <p:txBody>
          <a:bodyPr wrap="none" anchor="ctr"/>
          <a:lstStyle/>
          <a:p>
            <a:endParaRPr lang="en-US"/>
          </a:p>
        </p:txBody>
      </p:sp>
      <p:sp>
        <p:nvSpPr>
          <p:cNvPr id="20514" name="Rectangle 34"/>
          <p:cNvSpPr>
            <a:spLocks noChangeArrowheads="1"/>
          </p:cNvSpPr>
          <p:nvPr/>
        </p:nvSpPr>
        <p:spPr bwMode="auto">
          <a:xfrm>
            <a:off x="4572000" y="5943600"/>
            <a:ext cx="1676400" cy="381000"/>
          </a:xfrm>
          <a:prstGeom prst="rect">
            <a:avLst/>
          </a:prstGeom>
          <a:noFill/>
          <a:ln w="9525">
            <a:solidFill>
              <a:schemeClr val="tx1"/>
            </a:solidFill>
            <a:miter lim="800000"/>
            <a:headEnd/>
            <a:tailEnd/>
          </a:ln>
        </p:spPr>
        <p:txBody>
          <a:bodyPr wrap="none" anchor="ctr"/>
          <a:lstStyle/>
          <a:p>
            <a:endParaRPr lang="en-US"/>
          </a:p>
        </p:txBody>
      </p:sp>
      <p:sp>
        <p:nvSpPr>
          <p:cNvPr id="20515" name="Rectangle 35"/>
          <p:cNvSpPr>
            <a:spLocks noChangeArrowheads="1"/>
          </p:cNvSpPr>
          <p:nvPr/>
        </p:nvSpPr>
        <p:spPr bwMode="auto">
          <a:xfrm>
            <a:off x="6629400" y="1905000"/>
            <a:ext cx="2362200" cy="381000"/>
          </a:xfrm>
          <a:prstGeom prst="rect">
            <a:avLst/>
          </a:prstGeom>
          <a:noFill/>
          <a:ln w="9525">
            <a:solidFill>
              <a:schemeClr val="tx1"/>
            </a:solidFill>
            <a:miter lim="800000"/>
            <a:headEnd/>
            <a:tailEnd/>
          </a:ln>
        </p:spPr>
        <p:txBody>
          <a:bodyPr wrap="none" anchor="ctr"/>
          <a:lstStyle/>
          <a:p>
            <a:endParaRPr lang="en-US"/>
          </a:p>
        </p:txBody>
      </p:sp>
      <p:sp>
        <p:nvSpPr>
          <p:cNvPr id="20516" name="Rectangle 36"/>
          <p:cNvSpPr>
            <a:spLocks noChangeArrowheads="1"/>
          </p:cNvSpPr>
          <p:nvPr/>
        </p:nvSpPr>
        <p:spPr bwMode="auto">
          <a:xfrm>
            <a:off x="381000" y="2667000"/>
            <a:ext cx="762000" cy="457200"/>
          </a:xfrm>
          <a:prstGeom prst="rect">
            <a:avLst/>
          </a:prstGeom>
          <a:noFill/>
          <a:ln w="9525">
            <a:solidFill>
              <a:schemeClr val="tx1"/>
            </a:solidFill>
            <a:miter lim="800000"/>
            <a:headEnd/>
            <a:tailEnd/>
          </a:ln>
        </p:spPr>
        <p:txBody>
          <a:bodyPr wrap="none" anchor="ctr"/>
          <a:lstStyle/>
          <a:p>
            <a:endParaRPr lang="en-US"/>
          </a:p>
        </p:txBody>
      </p:sp>
      <p:sp>
        <p:nvSpPr>
          <p:cNvPr id="20517" name="Line 37"/>
          <p:cNvSpPr>
            <a:spLocks noChangeShapeType="1"/>
          </p:cNvSpPr>
          <p:nvPr/>
        </p:nvSpPr>
        <p:spPr bwMode="auto">
          <a:xfrm>
            <a:off x="3429000" y="5410200"/>
            <a:ext cx="1143000" cy="0"/>
          </a:xfrm>
          <a:prstGeom prst="line">
            <a:avLst/>
          </a:prstGeom>
          <a:noFill/>
          <a:ln w="9525">
            <a:solidFill>
              <a:schemeClr val="tx1"/>
            </a:solidFill>
            <a:round/>
            <a:headEnd type="triangle" w="med" len="med"/>
            <a:tailEnd type="triangle" w="med" len="med"/>
          </a:ln>
        </p:spPr>
        <p:txBody>
          <a:bodyPr/>
          <a:lstStyle/>
          <a:p>
            <a:endParaRPr lang="en-US"/>
          </a:p>
        </p:txBody>
      </p:sp>
      <p:sp>
        <p:nvSpPr>
          <p:cNvPr id="20518" name="Line 38"/>
          <p:cNvSpPr>
            <a:spLocks noChangeShapeType="1"/>
          </p:cNvSpPr>
          <p:nvPr/>
        </p:nvSpPr>
        <p:spPr bwMode="auto">
          <a:xfrm flipH="1">
            <a:off x="5410200" y="2286000"/>
            <a:ext cx="1295400" cy="2971800"/>
          </a:xfrm>
          <a:prstGeom prst="line">
            <a:avLst/>
          </a:prstGeom>
          <a:noFill/>
          <a:ln w="9525">
            <a:solidFill>
              <a:schemeClr val="tx1"/>
            </a:solidFill>
            <a:round/>
            <a:headEnd type="triangle" w="med" len="med"/>
            <a:tailEnd type="triangle" w="med" len="med"/>
          </a:ln>
        </p:spPr>
        <p:txBody>
          <a:bodyPr/>
          <a:lstStyle/>
          <a:p>
            <a:endParaRPr lang="en-US"/>
          </a:p>
        </p:txBody>
      </p:sp>
      <p:sp>
        <p:nvSpPr>
          <p:cNvPr id="20519" name="Rectangle 39"/>
          <p:cNvSpPr>
            <a:spLocks noChangeArrowheads="1"/>
          </p:cNvSpPr>
          <p:nvPr/>
        </p:nvSpPr>
        <p:spPr bwMode="auto">
          <a:xfrm>
            <a:off x="1150938" y="214313"/>
            <a:ext cx="7793037" cy="1233487"/>
          </a:xfrm>
          <a:prstGeom prst="rect">
            <a:avLst/>
          </a:prstGeom>
          <a:noFill/>
          <a:ln w="9525">
            <a:noFill/>
            <a:miter lim="800000"/>
            <a:headEnd/>
            <a:tailEnd/>
          </a:ln>
        </p:spPr>
        <p:txBody>
          <a:bodyPr anchor="b"/>
          <a:lstStyle/>
          <a:p>
            <a:pPr eaLnBrk="1" hangingPunct="1"/>
            <a:r>
              <a:rPr lang="en-US" sz="4000">
                <a:solidFill>
                  <a:schemeClr val="tx2"/>
                </a:solidFill>
              </a:rPr>
              <a:t>The Components of ADO.Net</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382000" cy="757130"/>
          </a:xfrm>
        </p:spPr>
        <p:txBody>
          <a:bodyPr>
            <a:normAutofit fontScale="90000"/>
          </a:bodyPr>
          <a:lstStyle/>
          <a:p>
            <a:r>
              <a:rPr lang="en-US" dirty="0"/>
              <a:t>ADO.NET</a:t>
            </a:r>
          </a:p>
        </p:txBody>
      </p:sp>
      <p:sp>
        <p:nvSpPr>
          <p:cNvPr id="5" name="Content Placeholder 4"/>
          <p:cNvSpPr>
            <a:spLocks noGrp="1"/>
          </p:cNvSpPr>
          <p:nvPr>
            <p:ph idx="1"/>
          </p:nvPr>
        </p:nvSpPr>
        <p:spPr>
          <a:xfrm>
            <a:off x="381000" y="1417638"/>
            <a:ext cx="8410575" cy="2012859"/>
          </a:xfrm>
        </p:spPr>
        <p:txBody>
          <a:bodyPr/>
          <a:lstStyle/>
          <a:p>
            <a:r>
              <a:rPr lang="en-US" b="1" i="1" dirty="0" err="1" smtClean="0"/>
              <a:t>System.Data</a:t>
            </a:r>
            <a:r>
              <a:rPr lang="en-US" dirty="0" smtClean="0"/>
              <a:t> Namespace that allow you to interact with  local and remote relational databases.</a:t>
            </a: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2971800"/>
            <a:ext cx="2305050" cy="2257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54179792"/>
      </p:ext>
    </p:extLst>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ADO.NET Data providers</a:t>
            </a:r>
            <a:endParaRPr lang="en-US" dirty="0"/>
          </a:p>
        </p:txBody>
      </p:sp>
      <p:sp>
        <p:nvSpPr>
          <p:cNvPr id="3" name="Content Placeholder 2"/>
          <p:cNvSpPr>
            <a:spLocks noGrp="1"/>
          </p:cNvSpPr>
          <p:nvPr>
            <p:ph idx="1"/>
          </p:nvPr>
        </p:nvSpPr>
        <p:spPr>
          <a:xfrm>
            <a:off x="381000" y="1417638"/>
            <a:ext cx="8410575" cy="5226046"/>
          </a:xfrm>
        </p:spPr>
        <p:txBody>
          <a:bodyPr>
            <a:normAutofit lnSpcReduction="10000"/>
          </a:bodyPr>
          <a:lstStyle/>
          <a:p>
            <a:r>
              <a:rPr lang="en-US" dirty="0" smtClean="0"/>
              <a:t>ADO.NET supports </a:t>
            </a:r>
            <a:r>
              <a:rPr lang="en-US" dirty="0"/>
              <a:t>multiple </a:t>
            </a:r>
            <a:r>
              <a:rPr lang="en-US" i="1" dirty="0"/>
              <a:t>data providers</a:t>
            </a:r>
            <a:r>
              <a:rPr lang="en-US" dirty="0"/>
              <a:t>, each of which is optimized to interact with a specific DBMS</a:t>
            </a:r>
            <a:r>
              <a:rPr lang="en-US" dirty="0" smtClean="0"/>
              <a:t>.</a:t>
            </a:r>
          </a:p>
          <a:p>
            <a:pPr lvl="1"/>
            <a:r>
              <a:rPr lang="en-US" sz="2400" dirty="0"/>
              <a:t>Y</a:t>
            </a:r>
            <a:r>
              <a:rPr lang="en-US" sz="2400" dirty="0" smtClean="0"/>
              <a:t>ou </a:t>
            </a:r>
            <a:r>
              <a:rPr lang="en-US" sz="2400" dirty="0"/>
              <a:t>can program a specific data provider to access any unique features </a:t>
            </a:r>
            <a:r>
              <a:rPr lang="en-US" sz="2400" dirty="0" smtClean="0"/>
              <a:t>of a </a:t>
            </a:r>
            <a:r>
              <a:rPr lang="en-US" sz="2400" dirty="0"/>
              <a:t>particular </a:t>
            </a:r>
            <a:r>
              <a:rPr lang="en-US" sz="2400" b="1" dirty="0"/>
              <a:t>DBMS</a:t>
            </a:r>
            <a:r>
              <a:rPr lang="en-US" sz="2400" dirty="0" smtClean="0"/>
              <a:t>.</a:t>
            </a:r>
          </a:p>
          <a:p>
            <a:pPr lvl="1"/>
            <a:r>
              <a:rPr lang="en-US" sz="2400" dirty="0" smtClean="0"/>
              <a:t>A </a:t>
            </a:r>
            <a:r>
              <a:rPr lang="en-US" sz="2400" dirty="0"/>
              <a:t>specific data provider can connect directly to </a:t>
            </a:r>
            <a:r>
              <a:rPr lang="en-US" sz="2400" dirty="0" smtClean="0"/>
              <a:t>the underlying </a:t>
            </a:r>
            <a:r>
              <a:rPr lang="en-US" sz="2400" dirty="0"/>
              <a:t>engine of the DBMS </a:t>
            </a:r>
            <a:r>
              <a:rPr lang="en-US" sz="2400" dirty="0" smtClean="0"/>
              <a:t>without </a:t>
            </a:r>
            <a:r>
              <a:rPr lang="en-US" sz="2400" dirty="0"/>
              <a:t>an intermediate mapping layer standing </a:t>
            </a:r>
            <a:r>
              <a:rPr lang="en-US" sz="2400" dirty="0" smtClean="0"/>
              <a:t>between the </a:t>
            </a:r>
            <a:r>
              <a:rPr lang="en-US" sz="2400" dirty="0"/>
              <a:t>tiers</a:t>
            </a:r>
            <a:r>
              <a:rPr lang="en-US" sz="2400" dirty="0" smtClean="0"/>
              <a:t>.</a:t>
            </a:r>
          </a:p>
          <a:p>
            <a:r>
              <a:rPr lang="en-US" dirty="0" smtClean="0"/>
              <a:t>A </a:t>
            </a:r>
            <a:r>
              <a:rPr lang="en-US" i="1" dirty="0"/>
              <a:t>data provider </a:t>
            </a:r>
            <a:r>
              <a:rPr lang="en-US" dirty="0"/>
              <a:t>is a set of types defined in a given namespace that understand how </a:t>
            </a:r>
            <a:r>
              <a:rPr lang="en-US" dirty="0" smtClean="0"/>
              <a:t>to communicate </a:t>
            </a:r>
            <a:r>
              <a:rPr lang="en-US" dirty="0"/>
              <a:t>with a specific type of data source</a:t>
            </a:r>
            <a:r>
              <a:rPr lang="en-US" dirty="0" smtClean="0"/>
              <a:t>.	</a:t>
            </a:r>
            <a:endParaRPr lang="en-US" dirty="0"/>
          </a:p>
        </p:txBody>
      </p:sp>
    </p:spTree>
    <p:extLst>
      <p:ext uri="{BB962C8B-B14F-4D97-AF65-F5344CB8AC3E}">
        <p14:creationId xmlns:p14="http://schemas.microsoft.com/office/powerpoint/2010/main" xmlns="" val="834630092"/>
      </p:ext>
    </p:extLst>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smtClean="0"/>
              <a:t>.</a:t>
            </a:r>
            <a:r>
              <a:rPr lang="en-US" dirty="0"/>
              <a:t>NET Framework data provider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385726125"/>
              </p:ext>
            </p:extLst>
          </p:nvPr>
        </p:nvGraphicFramePr>
        <p:xfrm>
          <a:off x="381000" y="1824038"/>
          <a:ext cx="8410575" cy="2377440"/>
        </p:xfrm>
        <a:graphic>
          <a:graphicData uri="http://schemas.openxmlformats.org/drawingml/2006/table">
            <a:tbl>
              <a:tblPr firstRow="1" bandRow="1">
                <a:tableStyleId>{5C22544A-7EE6-4342-B048-85BDC9FD1C3A}</a:tableStyleId>
              </a:tblPr>
              <a:tblGrid>
                <a:gridCol w="2133600"/>
                <a:gridCol w="3124200"/>
                <a:gridCol w="3152775"/>
              </a:tblGrid>
              <a:tr h="370840">
                <a:tc>
                  <a:txBody>
                    <a:bodyPr/>
                    <a:lstStyle/>
                    <a:p>
                      <a:r>
                        <a:rPr lang="en-US" sz="2000" dirty="0" smtClean="0">
                          <a:latin typeface="Calibri" pitchFamily="34" charset="0"/>
                          <a:cs typeface="Calibri" pitchFamily="34" charset="0"/>
                        </a:rPr>
                        <a:t>Data Provider</a:t>
                      </a:r>
                      <a:endParaRPr lang="en-US" sz="2000" dirty="0">
                        <a:latin typeface="Calibri" pitchFamily="34" charset="0"/>
                        <a:cs typeface="Calibri" pitchFamily="34" charset="0"/>
                      </a:endParaRPr>
                    </a:p>
                  </a:txBody>
                  <a:tcPr/>
                </a:tc>
                <a:tc>
                  <a:txBody>
                    <a:bodyPr/>
                    <a:lstStyle/>
                    <a:p>
                      <a:r>
                        <a:rPr lang="en-US" sz="2000" dirty="0" err="1" smtClean="0">
                          <a:latin typeface="Calibri" pitchFamily="34" charset="0"/>
                          <a:cs typeface="Calibri" pitchFamily="34" charset="0"/>
                        </a:rPr>
                        <a:t>NameSpace</a:t>
                      </a:r>
                      <a:endParaRPr lang="en-US" sz="2000" dirty="0">
                        <a:latin typeface="Calibri" pitchFamily="34" charset="0"/>
                        <a:cs typeface="Calibri" pitchFamily="34" charset="0"/>
                      </a:endParaRPr>
                    </a:p>
                  </a:txBody>
                  <a:tcPr/>
                </a:tc>
                <a:tc>
                  <a:txBody>
                    <a:bodyPr/>
                    <a:lstStyle/>
                    <a:p>
                      <a:r>
                        <a:rPr lang="en-US" sz="2000" dirty="0" smtClean="0">
                          <a:latin typeface="Calibri" pitchFamily="34" charset="0"/>
                          <a:cs typeface="Calibri" pitchFamily="34" charset="0"/>
                        </a:rPr>
                        <a:t>Assembly</a:t>
                      </a:r>
                      <a:endParaRPr lang="en-US" sz="2000" dirty="0">
                        <a:latin typeface="Calibri" pitchFamily="34" charset="0"/>
                        <a:cs typeface="Calibri" pitchFamily="34" charset="0"/>
                      </a:endParaRPr>
                    </a:p>
                  </a:txBody>
                  <a:tcPr/>
                </a:tc>
              </a:tr>
              <a:tr h="370840">
                <a:tc>
                  <a:txBody>
                    <a:bodyPr/>
                    <a:lstStyle/>
                    <a:p>
                      <a:r>
                        <a:rPr lang="en-US" sz="2000" dirty="0" smtClean="0">
                          <a:latin typeface="Calibri" pitchFamily="34" charset="0"/>
                          <a:cs typeface="Calibri" pitchFamily="34" charset="0"/>
                        </a:rPr>
                        <a:t>OLE DB</a:t>
                      </a:r>
                      <a:endParaRPr lang="en-US" sz="2000" dirty="0">
                        <a:latin typeface="Calibri" pitchFamily="34" charset="0"/>
                        <a:cs typeface="Calibri" pitchFamily="34" charset="0"/>
                      </a:endParaRPr>
                    </a:p>
                  </a:txBody>
                  <a:tcPr/>
                </a:tc>
                <a:tc>
                  <a:txBody>
                    <a:bodyPr/>
                    <a:lstStyle/>
                    <a:p>
                      <a:pPr algn="l"/>
                      <a:r>
                        <a:rPr lang="en-US" sz="2000" b="0" i="0" u="none" strike="noStrike" baseline="0" dirty="0" err="1" smtClean="0">
                          <a:latin typeface="Calibri" pitchFamily="34" charset="0"/>
                          <a:cs typeface="Calibri" pitchFamily="34" charset="0"/>
                        </a:rPr>
                        <a:t>System.Data.OleDb</a:t>
                      </a:r>
                      <a:endParaRPr lang="en-US" sz="2000" b="0" i="0" u="none" strike="noStrike" baseline="0" dirty="0" smtClean="0">
                        <a:latin typeface="Calibri" pitchFamily="34" charset="0"/>
                        <a:cs typeface="Calibri" pitchFamily="34" charset="0"/>
                      </a:endParaRPr>
                    </a:p>
                  </a:txBody>
                  <a:tcPr/>
                </a:tc>
                <a:tc>
                  <a:txBody>
                    <a:bodyPr/>
                    <a:lstStyle/>
                    <a:p>
                      <a:r>
                        <a:rPr lang="en-US" sz="2000" dirty="0" smtClean="0">
                          <a:latin typeface="Calibri" pitchFamily="34" charset="0"/>
                          <a:cs typeface="Calibri" pitchFamily="34" charset="0"/>
                        </a:rPr>
                        <a:t>System.Data.dll</a:t>
                      </a:r>
                      <a:endParaRPr lang="en-US" sz="2000" dirty="0">
                        <a:latin typeface="Calibri" pitchFamily="34" charset="0"/>
                        <a:cs typeface="Calibri" pitchFamily="34" charset="0"/>
                      </a:endParaRPr>
                    </a:p>
                  </a:txBody>
                  <a:tcPr/>
                </a:tc>
              </a:tr>
              <a:tr h="370840">
                <a:tc>
                  <a:txBody>
                    <a:bodyPr/>
                    <a:lstStyle/>
                    <a:p>
                      <a:r>
                        <a:rPr lang="en-US" sz="2000" dirty="0" smtClean="0">
                          <a:latin typeface="Calibri" pitchFamily="34" charset="0"/>
                          <a:cs typeface="Calibri" pitchFamily="34" charset="0"/>
                        </a:rPr>
                        <a:t>SQL</a:t>
                      </a:r>
                      <a:r>
                        <a:rPr lang="en-US" sz="2000" baseline="0" dirty="0" smtClean="0">
                          <a:latin typeface="Calibri" pitchFamily="34" charset="0"/>
                          <a:cs typeface="Calibri" pitchFamily="34" charset="0"/>
                        </a:rPr>
                        <a:t> Server</a:t>
                      </a:r>
                      <a:endParaRPr lang="en-US" sz="2000" dirty="0">
                        <a:latin typeface="Calibri" pitchFamily="34" charset="0"/>
                        <a:cs typeface="Calibri" pitchFamily="34" charset="0"/>
                      </a:endParaRPr>
                    </a:p>
                  </a:txBody>
                  <a:tcPr/>
                </a:tc>
                <a:tc>
                  <a:txBody>
                    <a:bodyPr/>
                    <a:lstStyle/>
                    <a:p>
                      <a:pPr algn="l"/>
                      <a:r>
                        <a:rPr lang="en-US" sz="2000" b="0" i="0" u="none" strike="noStrike" baseline="0" dirty="0" err="1" smtClean="0">
                          <a:latin typeface="Calibri" pitchFamily="34" charset="0"/>
                          <a:cs typeface="Calibri" pitchFamily="34" charset="0"/>
                        </a:rPr>
                        <a:t>System.Data.SqlClient</a:t>
                      </a:r>
                      <a:endParaRPr lang="en-US" sz="2000" b="0" i="0" u="none" strike="noStrike" baseline="0" dirty="0" smtClean="0">
                        <a:latin typeface="Calibri" pitchFamily="34" charset="0"/>
                        <a:cs typeface="Calibri" pitchFamily="34" charset="0"/>
                      </a:endParaRPr>
                    </a:p>
                  </a:txBody>
                  <a:tcPr/>
                </a:tc>
                <a:tc>
                  <a:txBody>
                    <a:bodyPr/>
                    <a:lstStyle/>
                    <a:p>
                      <a:r>
                        <a:rPr lang="en-US" sz="2000" dirty="0" smtClean="0">
                          <a:latin typeface="Calibri" pitchFamily="34" charset="0"/>
                          <a:cs typeface="Calibri" pitchFamily="34" charset="0"/>
                        </a:rPr>
                        <a:t>System.Data.dll</a:t>
                      </a:r>
                      <a:endParaRPr lang="en-US" sz="2000" dirty="0">
                        <a:latin typeface="Calibri" pitchFamily="34" charset="0"/>
                        <a:cs typeface="Calibri" pitchFamily="34" charset="0"/>
                      </a:endParaRPr>
                    </a:p>
                  </a:txBody>
                  <a:tcPr/>
                </a:tc>
              </a:tr>
              <a:tr h="370840">
                <a:tc>
                  <a:txBody>
                    <a:bodyPr/>
                    <a:lstStyle/>
                    <a:p>
                      <a:r>
                        <a:rPr lang="en-US" sz="2000" dirty="0" smtClean="0">
                          <a:latin typeface="Calibri" pitchFamily="34" charset="0"/>
                          <a:cs typeface="Calibri" pitchFamily="34" charset="0"/>
                        </a:rPr>
                        <a:t>SQL Server</a:t>
                      </a:r>
                      <a:r>
                        <a:rPr lang="en-US" sz="2000" baseline="0" dirty="0" smtClean="0">
                          <a:latin typeface="Calibri" pitchFamily="34" charset="0"/>
                          <a:cs typeface="Calibri" pitchFamily="34" charset="0"/>
                        </a:rPr>
                        <a:t> Mobile</a:t>
                      </a:r>
                      <a:endParaRPr lang="en-US" sz="2000" dirty="0">
                        <a:latin typeface="Calibri" pitchFamily="34" charset="0"/>
                        <a:cs typeface="Calibri" pitchFamily="34" charset="0"/>
                      </a:endParaRPr>
                    </a:p>
                  </a:txBody>
                  <a:tcPr/>
                </a:tc>
                <a:tc>
                  <a:txBody>
                    <a:bodyPr/>
                    <a:lstStyle/>
                    <a:p>
                      <a:pPr algn="l"/>
                      <a:r>
                        <a:rPr lang="en-US" sz="2000" b="0" i="0" u="none" strike="noStrike" baseline="0" dirty="0" err="1" smtClean="0">
                          <a:latin typeface="Calibri" pitchFamily="34" charset="0"/>
                          <a:cs typeface="Calibri" pitchFamily="34" charset="0"/>
                        </a:rPr>
                        <a:t>System.Data.SqlServerCe</a:t>
                      </a:r>
                      <a:endParaRPr lang="en-US" sz="2000" b="0" i="0" u="none" strike="noStrike" baseline="0" dirty="0" smtClean="0">
                        <a:latin typeface="Calibri" pitchFamily="34" charset="0"/>
                        <a:cs typeface="Calibri" pitchFamily="34" charset="0"/>
                      </a:endParaRPr>
                    </a:p>
                  </a:txBody>
                  <a:tcPr/>
                </a:tc>
                <a:tc>
                  <a:txBody>
                    <a:bodyPr/>
                    <a:lstStyle/>
                    <a:p>
                      <a:r>
                        <a:rPr lang="en-US" sz="2000" dirty="0" smtClean="0">
                          <a:latin typeface="Calibri" pitchFamily="34" charset="0"/>
                          <a:cs typeface="Calibri" pitchFamily="34" charset="0"/>
                        </a:rPr>
                        <a:t>System.Data.SqlServerCe.dll</a:t>
                      </a:r>
                      <a:endParaRPr lang="en-US" sz="2000" dirty="0">
                        <a:latin typeface="Calibri" pitchFamily="34" charset="0"/>
                        <a:cs typeface="Calibri" pitchFamily="34" charset="0"/>
                      </a:endParaRPr>
                    </a:p>
                  </a:txBody>
                  <a:tcPr/>
                </a:tc>
              </a:tr>
              <a:tr h="370840">
                <a:tc>
                  <a:txBody>
                    <a:bodyPr/>
                    <a:lstStyle/>
                    <a:p>
                      <a:r>
                        <a:rPr lang="en-US" sz="2000" dirty="0" smtClean="0">
                          <a:latin typeface="Calibri" pitchFamily="34" charset="0"/>
                          <a:cs typeface="Calibri" pitchFamily="34" charset="0"/>
                        </a:rPr>
                        <a:t>ODBC</a:t>
                      </a:r>
                      <a:endParaRPr lang="en-US" sz="2000" dirty="0">
                        <a:latin typeface="Calibri" pitchFamily="34" charset="0"/>
                        <a:cs typeface="Calibri" pitchFamily="34" charset="0"/>
                      </a:endParaRPr>
                    </a:p>
                  </a:txBody>
                  <a:tcPr/>
                </a:tc>
                <a:tc>
                  <a:txBody>
                    <a:bodyPr/>
                    <a:lstStyle/>
                    <a:p>
                      <a:pPr algn="l"/>
                      <a:r>
                        <a:rPr lang="en-US" sz="2000" b="0" i="0" u="none" strike="noStrike" baseline="0" dirty="0" err="1" smtClean="0">
                          <a:latin typeface="Calibri" pitchFamily="34" charset="0"/>
                          <a:cs typeface="Calibri" pitchFamily="34" charset="0"/>
                        </a:rPr>
                        <a:t>System.Data.Odbc</a:t>
                      </a:r>
                      <a:endParaRPr lang="en-US" sz="2000" dirty="0">
                        <a:latin typeface="Calibri" pitchFamily="34" charset="0"/>
                        <a:cs typeface="Calibri" pitchFamily="34" charset="0"/>
                      </a:endParaRPr>
                    </a:p>
                  </a:txBody>
                  <a:tcPr/>
                </a:tc>
                <a:tc>
                  <a:txBody>
                    <a:bodyPr/>
                    <a:lstStyle/>
                    <a:p>
                      <a:r>
                        <a:rPr lang="en-US" sz="2000" dirty="0" smtClean="0">
                          <a:latin typeface="Calibri" pitchFamily="34" charset="0"/>
                          <a:cs typeface="Calibri" pitchFamily="34" charset="0"/>
                        </a:rPr>
                        <a:t>System.Data.dll</a:t>
                      </a:r>
                      <a:endParaRPr lang="en-US" sz="2000" dirty="0">
                        <a:latin typeface="Calibri" pitchFamily="34" charset="0"/>
                        <a:cs typeface="Calibri" pitchFamily="34" charset="0"/>
                      </a:endParaRPr>
                    </a:p>
                  </a:txBody>
                  <a:tcPr/>
                </a:tc>
              </a:tr>
              <a:tr h="370840">
                <a:tc>
                  <a:txBody>
                    <a:bodyPr/>
                    <a:lstStyle/>
                    <a:p>
                      <a:r>
                        <a:rPr lang="en-US" sz="2000" dirty="0" smtClean="0">
                          <a:latin typeface="Calibri" pitchFamily="34" charset="0"/>
                          <a:cs typeface="Calibri" pitchFamily="34" charset="0"/>
                        </a:rPr>
                        <a:t>Oracle 8.1.7 +</a:t>
                      </a:r>
                      <a:endParaRPr lang="en-US" sz="2000" dirty="0">
                        <a:latin typeface="Calibri" pitchFamily="34" charset="0"/>
                        <a:cs typeface="Calibri" pitchFamily="34" charset="0"/>
                      </a:endParaRPr>
                    </a:p>
                  </a:txBody>
                  <a:tcPr/>
                </a:tc>
                <a:tc>
                  <a:txBody>
                    <a:bodyPr/>
                    <a:lstStyle/>
                    <a:p>
                      <a:pPr algn="l"/>
                      <a:r>
                        <a:rPr lang="en-US" sz="2000" dirty="0" err="1" smtClean="0"/>
                        <a:t>System.Data.OracleClient</a:t>
                      </a:r>
                      <a:endParaRPr lang="en-US" sz="2000" dirty="0">
                        <a:latin typeface="Calibri" pitchFamily="34" charset="0"/>
                        <a:cs typeface="Calibri" pitchFamily="34" charset="0"/>
                      </a:endParaRPr>
                    </a:p>
                  </a:txBody>
                  <a:tcPr/>
                </a:tc>
                <a:tc>
                  <a:txBody>
                    <a:bodyPr/>
                    <a:lstStyle/>
                    <a:p>
                      <a:r>
                        <a:rPr lang="en-US" sz="2000" dirty="0" err="1" smtClean="0">
                          <a:latin typeface="Calibri" pitchFamily="34" charset="0"/>
                          <a:cs typeface="Calibri" pitchFamily="34" charset="0"/>
                        </a:rPr>
                        <a:t>System.Data.OracleClient</a:t>
                      </a:r>
                      <a:endParaRPr lang="en-US" sz="2000"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xmlns="" val="1050904722"/>
      </p:ext>
    </p:extLst>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421928"/>
          </a:xfrm>
        </p:spPr>
        <p:txBody>
          <a:bodyPr>
            <a:normAutofit fontScale="90000"/>
          </a:bodyPr>
          <a:lstStyle/>
          <a:p>
            <a:r>
              <a:rPr lang="en-US" dirty="0"/>
              <a:t>The Core Objects of an ADO.NET Data Provider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44837455"/>
              </p:ext>
            </p:extLst>
          </p:nvPr>
        </p:nvGraphicFramePr>
        <p:xfrm>
          <a:off x="381000" y="1747838"/>
          <a:ext cx="8305800" cy="4150042"/>
        </p:xfrm>
        <a:graphic>
          <a:graphicData uri="http://schemas.openxmlformats.org/drawingml/2006/table">
            <a:tbl>
              <a:tblPr firstRow="1" bandRow="1">
                <a:tableStyleId>{5C22544A-7EE6-4342-B048-85BDC9FD1C3A}</a:tableStyleId>
              </a:tblPr>
              <a:tblGrid>
                <a:gridCol w="1752600"/>
                <a:gridCol w="6553200"/>
              </a:tblGrid>
              <a:tr h="316230">
                <a:tc>
                  <a:txBody>
                    <a:bodyPr/>
                    <a:lstStyle/>
                    <a:p>
                      <a:r>
                        <a:rPr lang="en-US" sz="1700" dirty="0" smtClean="0"/>
                        <a:t>Type of Object</a:t>
                      </a:r>
                      <a:endParaRPr lang="en-US" sz="1700" dirty="0"/>
                    </a:p>
                  </a:txBody>
                  <a:tcPr/>
                </a:tc>
                <a:tc>
                  <a:txBody>
                    <a:bodyPr/>
                    <a:lstStyle/>
                    <a:p>
                      <a:r>
                        <a:rPr lang="en-US" sz="1700" dirty="0" smtClean="0"/>
                        <a:t>Usage</a:t>
                      </a:r>
                      <a:endParaRPr lang="en-US" sz="1700" dirty="0"/>
                    </a:p>
                  </a:txBody>
                  <a:tcPr/>
                </a:tc>
              </a:tr>
              <a:tr h="316230">
                <a:tc>
                  <a:txBody>
                    <a:bodyPr/>
                    <a:lstStyle/>
                    <a:p>
                      <a:r>
                        <a:rPr lang="en-US" sz="1700" dirty="0" smtClean="0"/>
                        <a:t>Connection</a:t>
                      </a:r>
                      <a:endParaRPr lang="en-US" sz="1700" dirty="0"/>
                    </a:p>
                  </a:txBody>
                  <a:tcPr/>
                </a:tc>
                <a:tc>
                  <a:txBody>
                    <a:bodyPr/>
                    <a:lstStyle/>
                    <a:p>
                      <a:r>
                        <a:rPr lang="en-US" sz="1700" dirty="0" smtClean="0"/>
                        <a:t>Provides connectivity to a data source.</a:t>
                      </a:r>
                      <a:endParaRPr lang="en-US" sz="1700" dirty="0"/>
                    </a:p>
                  </a:txBody>
                  <a:tcPr/>
                </a:tc>
              </a:tr>
              <a:tr h="705802">
                <a:tc>
                  <a:txBody>
                    <a:bodyPr/>
                    <a:lstStyle/>
                    <a:p>
                      <a:r>
                        <a:rPr lang="en-US" sz="1700" dirty="0" smtClean="0"/>
                        <a:t>Command</a:t>
                      </a:r>
                      <a:endParaRPr lang="en-US" sz="1700" dirty="0"/>
                    </a:p>
                  </a:txBody>
                  <a:tcPr/>
                </a:tc>
                <a:tc>
                  <a:txBody>
                    <a:bodyPr/>
                    <a:lstStyle/>
                    <a:p>
                      <a:r>
                        <a:rPr lang="en-US" sz="1700" dirty="0" smtClean="0"/>
                        <a:t>Enables access to database commands to return data, modify data, run stored procedures, and send or retrieve parameter information. </a:t>
                      </a:r>
                      <a:endParaRPr lang="en-US" sz="1700" dirty="0"/>
                    </a:p>
                  </a:txBody>
                  <a:tcPr/>
                </a:tc>
              </a:tr>
              <a:tr h="553402">
                <a:tc>
                  <a:txBody>
                    <a:bodyPr/>
                    <a:lstStyle/>
                    <a:p>
                      <a:r>
                        <a:rPr lang="en-US" sz="1700" dirty="0" err="1" smtClean="0"/>
                        <a:t>DataReader</a:t>
                      </a:r>
                      <a:endParaRPr lang="en-US" sz="1700" dirty="0"/>
                    </a:p>
                  </a:txBody>
                  <a:tcPr/>
                </a:tc>
                <a:tc>
                  <a:txBody>
                    <a:bodyPr/>
                    <a:lstStyle/>
                    <a:p>
                      <a:r>
                        <a:rPr lang="en-US" sz="1700" b="0" i="0" u="none" strike="noStrike" kern="1200" baseline="0" dirty="0" smtClean="0">
                          <a:solidFill>
                            <a:schemeClr val="dk1"/>
                          </a:solidFill>
                          <a:latin typeface="+mn-lt"/>
                          <a:ea typeface="+mn-ea"/>
                          <a:cs typeface="+mn-cs"/>
                        </a:rPr>
                        <a:t>Provides forward-only, read-only access to data using a server-side cursor.</a:t>
                      </a:r>
                      <a:endParaRPr lang="en-US" sz="1700" dirty="0"/>
                    </a:p>
                  </a:txBody>
                  <a:tcPr/>
                </a:tc>
              </a:tr>
              <a:tr h="1173480">
                <a:tc>
                  <a:txBody>
                    <a:bodyPr/>
                    <a:lstStyle/>
                    <a:p>
                      <a:r>
                        <a:rPr lang="en-US" sz="1700" dirty="0" err="1" smtClean="0"/>
                        <a:t>DataAdapter</a:t>
                      </a:r>
                      <a:endParaRPr lang="en-US" sz="1700" dirty="0"/>
                    </a:p>
                  </a:txBody>
                  <a:tcPr/>
                </a:tc>
                <a:tc>
                  <a:txBody>
                    <a:bodyPr/>
                    <a:lstStyle/>
                    <a:p>
                      <a:r>
                        <a:rPr lang="en-US" sz="1700" dirty="0" smtClean="0"/>
                        <a:t>Provides the bridge between the </a:t>
                      </a:r>
                      <a:r>
                        <a:rPr lang="en-US" sz="1700" b="1" dirty="0" err="1" smtClean="0"/>
                        <a:t>DataSet</a:t>
                      </a:r>
                      <a:r>
                        <a:rPr lang="en-US" sz="1700" dirty="0" smtClean="0"/>
                        <a:t> object and the </a:t>
                      </a:r>
                      <a:r>
                        <a:rPr lang="en-US" sz="1700" b="1" dirty="0" smtClean="0"/>
                        <a:t>data source</a:t>
                      </a:r>
                      <a:r>
                        <a:rPr lang="en-US" sz="1700" dirty="0" smtClean="0"/>
                        <a:t>. </a:t>
                      </a:r>
                    </a:p>
                    <a:p>
                      <a:r>
                        <a:rPr lang="en-US" sz="1700" dirty="0" smtClean="0"/>
                        <a:t>The </a:t>
                      </a:r>
                      <a:r>
                        <a:rPr lang="en-US" sz="1700" dirty="0" err="1" smtClean="0"/>
                        <a:t>DataAdapter</a:t>
                      </a:r>
                      <a:r>
                        <a:rPr lang="en-US" sz="1700" dirty="0" smtClean="0"/>
                        <a:t> uses Command objects to execute SQL commands at the data source to both load the </a:t>
                      </a:r>
                      <a:r>
                        <a:rPr lang="en-US" sz="1700" dirty="0" err="1" smtClean="0"/>
                        <a:t>DataSet</a:t>
                      </a:r>
                      <a:r>
                        <a:rPr lang="en-US" sz="1700" dirty="0" smtClean="0"/>
                        <a:t> with data, and reconcile changes made to the data in the </a:t>
                      </a:r>
                      <a:r>
                        <a:rPr lang="en-US" sz="1700" dirty="0" err="1" smtClean="0"/>
                        <a:t>DataSet</a:t>
                      </a:r>
                      <a:r>
                        <a:rPr lang="en-US" sz="1700" dirty="0" smtClean="0"/>
                        <a:t> back to the data source.</a:t>
                      </a:r>
                      <a:endParaRPr lang="en-US" sz="1700" dirty="0"/>
                    </a:p>
                  </a:txBody>
                  <a:tcPr/>
                </a:tc>
              </a:tr>
              <a:tr h="553402">
                <a:tc>
                  <a:txBody>
                    <a:bodyPr/>
                    <a:lstStyle/>
                    <a:p>
                      <a:r>
                        <a:rPr lang="en-US" sz="1700" dirty="0" smtClean="0"/>
                        <a:t>Parameter</a:t>
                      </a:r>
                      <a:endParaRPr lang="en-US" sz="1700" dirty="0"/>
                    </a:p>
                  </a:txBody>
                  <a:tcPr/>
                </a:tc>
                <a:tc>
                  <a:txBody>
                    <a:bodyPr/>
                    <a:lstStyle/>
                    <a:p>
                      <a:r>
                        <a:rPr lang="en-US" sz="1700" b="0" i="0" u="none" strike="noStrike" kern="1200" baseline="0" dirty="0" smtClean="0">
                          <a:solidFill>
                            <a:schemeClr val="dk1"/>
                          </a:solidFill>
                          <a:latin typeface="+mn-lt"/>
                          <a:ea typeface="+mn-ea"/>
                          <a:cs typeface="+mn-cs"/>
                        </a:rPr>
                        <a:t>Represents a named parameter within</a:t>
                      </a:r>
                    </a:p>
                    <a:p>
                      <a:r>
                        <a:rPr lang="en-US" sz="1700" b="0" i="0" u="none" strike="noStrike" kern="1200" baseline="0" dirty="0" smtClean="0">
                          <a:solidFill>
                            <a:schemeClr val="dk1"/>
                          </a:solidFill>
                          <a:latin typeface="+mn-lt"/>
                          <a:ea typeface="+mn-ea"/>
                          <a:cs typeface="+mn-cs"/>
                        </a:rPr>
                        <a:t>a parameterized query</a:t>
                      </a:r>
                      <a:endParaRPr lang="en-US" sz="1700" dirty="0"/>
                    </a:p>
                  </a:txBody>
                  <a:tcPr/>
                </a:tc>
              </a:tr>
              <a:tr h="316230">
                <a:tc>
                  <a:txBody>
                    <a:bodyPr/>
                    <a:lstStyle/>
                    <a:p>
                      <a:r>
                        <a:rPr lang="en-US" sz="1700" dirty="0" smtClean="0"/>
                        <a:t>Transaction</a:t>
                      </a:r>
                      <a:endParaRPr lang="en-US" sz="1700" dirty="0"/>
                    </a:p>
                  </a:txBody>
                  <a:tcPr/>
                </a:tc>
                <a:tc>
                  <a:txBody>
                    <a:bodyPr/>
                    <a:lstStyle/>
                    <a:p>
                      <a:r>
                        <a:rPr lang="en-US" sz="1700" b="0" i="0" u="none" strike="noStrike" kern="1200" baseline="0" dirty="0" smtClean="0">
                          <a:solidFill>
                            <a:schemeClr val="dk1"/>
                          </a:solidFill>
                          <a:latin typeface="+mn-lt"/>
                          <a:ea typeface="+mn-ea"/>
                          <a:cs typeface="+mn-cs"/>
                        </a:rPr>
                        <a:t>Encapsulates a database transaction</a:t>
                      </a:r>
                      <a:endParaRPr lang="en-US" sz="1700" dirty="0"/>
                    </a:p>
                  </a:txBody>
                  <a:tcPr/>
                </a:tc>
              </a:tr>
            </a:tbl>
          </a:graphicData>
        </a:graphic>
      </p:graphicFrame>
    </p:spTree>
    <p:extLst>
      <p:ext uri="{BB962C8B-B14F-4D97-AF65-F5344CB8AC3E}">
        <p14:creationId xmlns:p14="http://schemas.microsoft.com/office/powerpoint/2010/main" xmlns="" val="18034108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CLR </a:t>
            </a:r>
          </a:p>
        </p:txBody>
      </p:sp>
      <p:sp>
        <p:nvSpPr>
          <p:cNvPr id="22531" name="Rectangle 3"/>
          <p:cNvSpPr>
            <a:spLocks noGrp="1" noChangeArrowheads="1"/>
          </p:cNvSpPr>
          <p:nvPr>
            <p:ph type="body" idx="1"/>
          </p:nvPr>
        </p:nvSpPr>
        <p:spPr/>
        <p:txBody>
          <a:bodyPr/>
          <a:lstStyle/>
          <a:p>
            <a:pPr eaLnBrk="1" hangingPunct="1"/>
            <a:r>
              <a:rPr lang="en-US" sz="2800" smtClean="0"/>
              <a:t>Automatic memory management like garbage collection no use of malloc() or free()</a:t>
            </a:r>
          </a:p>
          <a:p>
            <a:pPr eaLnBrk="1" hangingPunct="1"/>
            <a:r>
              <a:rPr lang="en-US" sz="2800" smtClean="0"/>
              <a:t>IL is CPU independent so it can execute on any platform which supports .NET CLR</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a:t>Connection Objects</a:t>
            </a:r>
          </a:p>
        </p:txBody>
      </p:sp>
      <p:sp>
        <p:nvSpPr>
          <p:cNvPr id="3" name="Content Placeholder 2"/>
          <p:cNvSpPr>
            <a:spLocks noGrp="1"/>
          </p:cNvSpPr>
          <p:nvPr>
            <p:ph idx="1"/>
          </p:nvPr>
        </p:nvSpPr>
        <p:spPr>
          <a:xfrm>
            <a:off x="381000" y="1417638"/>
            <a:ext cx="8410575" cy="4330416"/>
          </a:xfrm>
        </p:spPr>
        <p:txBody>
          <a:bodyPr>
            <a:normAutofit lnSpcReduction="10000"/>
          </a:bodyPr>
          <a:lstStyle/>
          <a:p>
            <a:r>
              <a:rPr lang="en-US" sz="1800" dirty="0" err="1"/>
              <a:t>BeginTransaction</a:t>
            </a:r>
            <a:r>
              <a:rPr lang="en-US" sz="1800" dirty="0"/>
              <a:t>() </a:t>
            </a:r>
            <a:r>
              <a:rPr lang="en-US" sz="1800" dirty="0" smtClean="0"/>
              <a:t>: You </a:t>
            </a:r>
            <a:r>
              <a:rPr lang="en-US" sz="1800" dirty="0"/>
              <a:t>use this method to begin a database transaction.</a:t>
            </a:r>
          </a:p>
          <a:p>
            <a:r>
              <a:rPr lang="en-US" sz="1800" dirty="0" err="1"/>
              <a:t>ChangeDatabase</a:t>
            </a:r>
            <a:r>
              <a:rPr lang="en-US" sz="1800" dirty="0"/>
              <a:t>() </a:t>
            </a:r>
            <a:r>
              <a:rPr lang="en-US" sz="1800" dirty="0" smtClean="0"/>
              <a:t> : You </a:t>
            </a:r>
            <a:r>
              <a:rPr lang="en-US" sz="1800" dirty="0"/>
              <a:t>use this method to change the database on an open connection.</a:t>
            </a:r>
          </a:p>
          <a:p>
            <a:r>
              <a:rPr lang="en-US" sz="1800" dirty="0" err="1"/>
              <a:t>ConnectionTimeout</a:t>
            </a:r>
            <a:r>
              <a:rPr lang="en-US" sz="1800" dirty="0"/>
              <a:t> </a:t>
            </a:r>
            <a:r>
              <a:rPr lang="en-US" sz="1800" dirty="0" smtClean="0"/>
              <a:t> : This </a:t>
            </a:r>
            <a:r>
              <a:rPr lang="en-US" sz="1800" dirty="0"/>
              <a:t>read-only property returns the amount of time to wait </a:t>
            </a:r>
            <a:r>
              <a:rPr lang="en-US" sz="1800" dirty="0" smtClean="0"/>
              <a:t>while establishing </a:t>
            </a:r>
            <a:r>
              <a:rPr lang="en-US" sz="1800" dirty="0"/>
              <a:t>a connection before terminating and generating an </a:t>
            </a:r>
            <a:r>
              <a:rPr lang="en-US" sz="1800" dirty="0" smtClean="0"/>
              <a:t>error (the </a:t>
            </a:r>
            <a:r>
              <a:rPr lang="en-US" sz="1800" dirty="0"/>
              <a:t>default value is 15 seconds). If you wish to change the </a:t>
            </a:r>
            <a:r>
              <a:rPr lang="en-US" sz="1800" dirty="0" err="1" smtClean="0"/>
              <a:t>default,specify</a:t>
            </a:r>
            <a:r>
              <a:rPr lang="en-US" sz="1800" dirty="0" smtClean="0"/>
              <a:t> </a:t>
            </a:r>
            <a:r>
              <a:rPr lang="en-US" sz="1800" dirty="0"/>
              <a:t>a Connect Timeout segment in the connection string (e.g</a:t>
            </a:r>
            <a:r>
              <a:rPr lang="en-US" sz="1800" dirty="0" smtClean="0"/>
              <a:t>.,  Connect </a:t>
            </a:r>
            <a:r>
              <a:rPr lang="en-US" sz="1800" dirty="0"/>
              <a:t>Timeout=30).</a:t>
            </a:r>
          </a:p>
          <a:p>
            <a:r>
              <a:rPr lang="en-US" sz="1800" dirty="0"/>
              <a:t>Database </a:t>
            </a:r>
            <a:r>
              <a:rPr lang="en-US" sz="1800" dirty="0" smtClean="0"/>
              <a:t> : This </a:t>
            </a:r>
            <a:r>
              <a:rPr lang="en-US" sz="1800" dirty="0"/>
              <a:t>read-only property gets the name of the database maintained </a:t>
            </a:r>
            <a:r>
              <a:rPr lang="en-US" sz="1800" dirty="0" smtClean="0"/>
              <a:t>by the </a:t>
            </a:r>
            <a:r>
              <a:rPr lang="en-US" sz="1800" dirty="0"/>
              <a:t>connection object.</a:t>
            </a:r>
          </a:p>
          <a:p>
            <a:r>
              <a:rPr lang="en-US" sz="1800" dirty="0" err="1"/>
              <a:t>DataSource</a:t>
            </a:r>
            <a:r>
              <a:rPr lang="en-US" sz="1800" dirty="0"/>
              <a:t> </a:t>
            </a:r>
            <a:r>
              <a:rPr lang="en-US" sz="1800" dirty="0" smtClean="0"/>
              <a:t> : This </a:t>
            </a:r>
            <a:r>
              <a:rPr lang="en-US" sz="1800" dirty="0"/>
              <a:t>read-only property gets the location of the database </a:t>
            </a:r>
            <a:r>
              <a:rPr lang="en-US" sz="1800" dirty="0" smtClean="0"/>
              <a:t>maintained by </a:t>
            </a:r>
            <a:r>
              <a:rPr lang="en-US" sz="1800" dirty="0"/>
              <a:t>the connection object.</a:t>
            </a:r>
          </a:p>
          <a:p>
            <a:r>
              <a:rPr lang="en-US" sz="1800" dirty="0" err="1"/>
              <a:t>GetSchema</a:t>
            </a:r>
            <a:r>
              <a:rPr lang="en-US" sz="1800" dirty="0" smtClean="0"/>
              <a:t>() : </a:t>
            </a:r>
            <a:r>
              <a:rPr lang="en-US" sz="1800" dirty="0"/>
              <a:t>This method returns a </a:t>
            </a:r>
            <a:r>
              <a:rPr lang="en-US" sz="1800" dirty="0" err="1"/>
              <a:t>DataTable</a:t>
            </a:r>
            <a:r>
              <a:rPr lang="en-US" sz="1800" dirty="0"/>
              <a:t> object that contains </a:t>
            </a:r>
            <a:r>
              <a:rPr lang="en-US" sz="1800" dirty="0" smtClean="0"/>
              <a:t>schema information </a:t>
            </a:r>
            <a:r>
              <a:rPr lang="en-US" sz="1800" dirty="0"/>
              <a:t>from the data source.</a:t>
            </a:r>
          </a:p>
          <a:p>
            <a:r>
              <a:rPr lang="en-US" sz="1800" dirty="0" smtClean="0"/>
              <a:t>State : </a:t>
            </a:r>
            <a:r>
              <a:rPr lang="en-US" sz="1800" dirty="0"/>
              <a:t>This read-only property gets the current state of the connection, </a:t>
            </a:r>
            <a:r>
              <a:rPr lang="en-US" sz="1800" dirty="0" smtClean="0"/>
              <a:t>which is </a:t>
            </a:r>
            <a:r>
              <a:rPr lang="en-US" sz="1800" dirty="0"/>
              <a:t>represented by the </a:t>
            </a:r>
            <a:r>
              <a:rPr lang="en-US" sz="1800" dirty="0" err="1"/>
              <a:t>ConnectionState</a:t>
            </a:r>
            <a:r>
              <a:rPr lang="en-US" sz="1800" dirty="0"/>
              <a:t> enumeration.</a:t>
            </a:r>
          </a:p>
        </p:txBody>
      </p:sp>
    </p:spTree>
    <p:extLst>
      <p:ext uri="{BB962C8B-B14F-4D97-AF65-F5344CB8AC3E}">
        <p14:creationId xmlns:p14="http://schemas.microsoft.com/office/powerpoint/2010/main" xmlns="" val="1938534298"/>
      </p:ext>
    </p:extLst>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a:t>Command Objects</a:t>
            </a:r>
          </a:p>
        </p:txBody>
      </p:sp>
      <p:sp>
        <p:nvSpPr>
          <p:cNvPr id="3" name="Content Placeholder 2"/>
          <p:cNvSpPr>
            <a:spLocks noGrp="1"/>
          </p:cNvSpPr>
          <p:nvPr>
            <p:ph idx="1"/>
          </p:nvPr>
        </p:nvSpPr>
        <p:spPr>
          <a:xfrm>
            <a:off x="381000" y="1417638"/>
            <a:ext cx="8410575" cy="3785652"/>
          </a:xfrm>
        </p:spPr>
        <p:txBody>
          <a:bodyPr>
            <a:normAutofit lnSpcReduction="10000"/>
          </a:bodyPr>
          <a:lstStyle/>
          <a:p>
            <a:r>
              <a:rPr lang="en-US" sz="2000" dirty="0" err="1" smtClean="0"/>
              <a:t>CommandTimeout</a:t>
            </a:r>
            <a:r>
              <a:rPr lang="en-US" sz="2000" dirty="0" smtClean="0"/>
              <a:t> : Gets </a:t>
            </a:r>
            <a:r>
              <a:rPr lang="en-US" sz="2000" dirty="0"/>
              <a:t>or sets the time to wait while executing the command </a:t>
            </a:r>
            <a:r>
              <a:rPr lang="en-US" sz="2000" dirty="0" smtClean="0"/>
              <a:t>before terminating </a:t>
            </a:r>
            <a:r>
              <a:rPr lang="en-US" sz="2000" dirty="0"/>
              <a:t>the attempt and generating an error. The default is 30 seconds.</a:t>
            </a:r>
          </a:p>
          <a:p>
            <a:r>
              <a:rPr lang="en-US" sz="2000" dirty="0" smtClean="0"/>
              <a:t>Connection :  </a:t>
            </a:r>
            <a:r>
              <a:rPr lang="en-US" sz="2000" dirty="0"/>
              <a:t>Gets or sets the </a:t>
            </a:r>
            <a:r>
              <a:rPr lang="en-US" sz="2000" dirty="0" err="1"/>
              <a:t>DbConnection</a:t>
            </a:r>
            <a:r>
              <a:rPr lang="en-US" sz="2000" dirty="0"/>
              <a:t> used by this instance of the </a:t>
            </a:r>
            <a:r>
              <a:rPr lang="en-US" sz="2000" dirty="0" err="1"/>
              <a:t>DbCommand</a:t>
            </a:r>
            <a:r>
              <a:rPr lang="en-US" sz="2000" dirty="0"/>
              <a:t>.</a:t>
            </a:r>
          </a:p>
          <a:p>
            <a:r>
              <a:rPr lang="en-US" sz="2000" dirty="0"/>
              <a:t>Parameters </a:t>
            </a:r>
            <a:r>
              <a:rPr lang="en-US" sz="2000" dirty="0" smtClean="0"/>
              <a:t>: Gets </a:t>
            </a:r>
            <a:r>
              <a:rPr lang="en-US" sz="2000" dirty="0"/>
              <a:t>the collection of </a:t>
            </a:r>
            <a:r>
              <a:rPr lang="en-US" sz="2000" dirty="0" err="1"/>
              <a:t>DbParameter</a:t>
            </a:r>
            <a:r>
              <a:rPr lang="en-US" sz="2000" dirty="0"/>
              <a:t> objects used for a parameterized query.</a:t>
            </a:r>
          </a:p>
          <a:p>
            <a:r>
              <a:rPr lang="en-US" sz="2000" dirty="0"/>
              <a:t>Cancel</a:t>
            </a:r>
            <a:r>
              <a:rPr lang="en-US" sz="2000" dirty="0" smtClean="0"/>
              <a:t>() : </a:t>
            </a:r>
            <a:r>
              <a:rPr lang="en-US" sz="2000" dirty="0"/>
              <a:t>Cancels the execution of a command.</a:t>
            </a:r>
          </a:p>
          <a:p>
            <a:r>
              <a:rPr lang="en-US" sz="2000" dirty="0" smtClean="0"/>
              <a:t>Prepare</a:t>
            </a:r>
            <a:r>
              <a:rPr lang="en-US" sz="2000" dirty="0"/>
              <a:t>() Creates a prepared (or compiled) version of the command on the </a:t>
            </a:r>
            <a:r>
              <a:rPr lang="en-US" sz="2000" dirty="0" err="1" smtClean="0"/>
              <a:t>datasource</a:t>
            </a:r>
            <a:r>
              <a:rPr lang="en-US" sz="2000" dirty="0"/>
              <a:t>. As you might know, a </a:t>
            </a:r>
            <a:r>
              <a:rPr lang="en-US" sz="2000" i="1" dirty="0"/>
              <a:t>prepared query </a:t>
            </a:r>
            <a:r>
              <a:rPr lang="en-US" sz="2000" dirty="0"/>
              <a:t>executes slightly faster and </a:t>
            </a:r>
            <a:r>
              <a:rPr lang="en-US" sz="2000" dirty="0" smtClean="0"/>
              <a:t>is useful </a:t>
            </a:r>
            <a:r>
              <a:rPr lang="en-US" sz="2000" dirty="0"/>
              <a:t>when you wish to execute the same query multiple times (</a:t>
            </a:r>
            <a:r>
              <a:rPr lang="en-US" sz="2000" dirty="0" smtClean="0"/>
              <a:t>typically with </a:t>
            </a:r>
            <a:r>
              <a:rPr lang="en-US" sz="2000" dirty="0"/>
              <a:t>different parameters each time).</a:t>
            </a:r>
          </a:p>
        </p:txBody>
      </p:sp>
    </p:spTree>
    <p:extLst>
      <p:ext uri="{BB962C8B-B14F-4D97-AF65-F5344CB8AC3E}">
        <p14:creationId xmlns:p14="http://schemas.microsoft.com/office/powerpoint/2010/main" xmlns="" val="87869125"/>
      </p:ext>
    </p:extLst>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Object Contd..</a:t>
            </a:r>
            <a:endParaRPr lang="en-US" dirty="0"/>
          </a:p>
        </p:txBody>
      </p:sp>
      <p:sp>
        <p:nvSpPr>
          <p:cNvPr id="3" name="Content Placeholder 2"/>
          <p:cNvSpPr>
            <a:spLocks noGrp="1"/>
          </p:cNvSpPr>
          <p:nvPr>
            <p:ph idx="1"/>
          </p:nvPr>
        </p:nvSpPr>
        <p:spPr>
          <a:xfrm>
            <a:off x="381000" y="1417638"/>
            <a:ext cx="8410575" cy="4053417"/>
          </a:xfrm>
        </p:spPr>
        <p:txBody>
          <a:bodyPr>
            <a:normAutofit lnSpcReduction="10000"/>
          </a:bodyPr>
          <a:lstStyle/>
          <a:p>
            <a:r>
              <a:rPr lang="en-US" sz="2600" dirty="0" err="1" smtClean="0"/>
              <a:t>CommandType</a:t>
            </a:r>
            <a:r>
              <a:rPr lang="en-US" sz="2600" dirty="0" smtClean="0"/>
              <a:t> : </a:t>
            </a:r>
            <a:r>
              <a:rPr lang="en-US" sz="2600" dirty="0"/>
              <a:t>OO representation of a SQL query, table name, or stored procedure</a:t>
            </a:r>
            <a:endParaRPr lang="en-US" sz="2600" dirty="0" smtClean="0"/>
          </a:p>
          <a:p>
            <a:r>
              <a:rPr lang="en-US" sz="2600" dirty="0" err="1" smtClean="0"/>
              <a:t>ExecuteReader</a:t>
            </a:r>
            <a:r>
              <a:rPr lang="en-US" sz="2600" dirty="0"/>
              <a:t>() : Executes a SQL query and returns the data provider’s </a:t>
            </a:r>
            <a:r>
              <a:rPr lang="en-US" sz="2600" dirty="0" err="1"/>
              <a:t>DbDataReader</a:t>
            </a:r>
            <a:r>
              <a:rPr lang="en-US" sz="2600" dirty="0"/>
              <a:t> object, which provides forward-only, read-only access for the result of the query. </a:t>
            </a:r>
            <a:endParaRPr lang="en-US" sz="2600" dirty="0" smtClean="0"/>
          </a:p>
          <a:p>
            <a:r>
              <a:rPr lang="en-US" sz="2600" dirty="0" err="1" smtClean="0"/>
              <a:t>ExecuteNonQuery</a:t>
            </a:r>
            <a:r>
              <a:rPr lang="en-US" sz="2600" dirty="0" smtClean="0"/>
              <a:t>() : </a:t>
            </a:r>
            <a:r>
              <a:rPr lang="en-US" sz="2600" dirty="0"/>
              <a:t>Executes a SQL non-query (e.g., an insert, update, delete, or create table).</a:t>
            </a:r>
          </a:p>
          <a:p>
            <a:r>
              <a:rPr lang="en-US" sz="2600" dirty="0" err="1"/>
              <a:t>ExecuteScalar</a:t>
            </a:r>
            <a:r>
              <a:rPr lang="en-US" sz="2600" dirty="0"/>
              <a:t>() </a:t>
            </a:r>
            <a:r>
              <a:rPr lang="en-US" sz="2600" dirty="0" smtClean="0"/>
              <a:t> : A </a:t>
            </a:r>
            <a:r>
              <a:rPr lang="en-US" sz="2600" dirty="0"/>
              <a:t>lightweight version of the </a:t>
            </a:r>
            <a:r>
              <a:rPr lang="en-US" sz="2600" dirty="0" err="1"/>
              <a:t>ExecuteReader</a:t>
            </a:r>
            <a:r>
              <a:rPr lang="en-US" sz="2600" dirty="0"/>
              <a:t>() method that was </a:t>
            </a:r>
            <a:r>
              <a:rPr lang="en-US" sz="2600" dirty="0" smtClean="0"/>
              <a:t>designed specifically </a:t>
            </a:r>
            <a:r>
              <a:rPr lang="en-US" sz="2600" dirty="0"/>
              <a:t>for singleton queries (e.g., obtaining a record count</a:t>
            </a:r>
            <a:r>
              <a:rPr lang="en-US" sz="2600" dirty="0" smtClean="0"/>
              <a:t>).</a:t>
            </a:r>
          </a:p>
        </p:txBody>
      </p:sp>
    </p:spTree>
    <p:extLst>
      <p:ext uri="{BB962C8B-B14F-4D97-AF65-F5344CB8AC3E}">
        <p14:creationId xmlns:p14="http://schemas.microsoft.com/office/powerpoint/2010/main" xmlns="" val="4169837378"/>
      </p:ext>
    </p:extLst>
  </p:cSld>
  <p:clrMapOvr>
    <a:masterClrMapping/>
  </p:clrMapOv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DataReader</a:t>
            </a:r>
            <a:endParaRPr lang="en-US" dirty="0"/>
          </a:p>
        </p:txBody>
      </p:sp>
      <p:sp>
        <p:nvSpPr>
          <p:cNvPr id="3" name="Content Placeholder 2"/>
          <p:cNvSpPr>
            <a:spLocks noGrp="1"/>
          </p:cNvSpPr>
          <p:nvPr>
            <p:ph idx="1"/>
          </p:nvPr>
        </p:nvSpPr>
        <p:spPr>
          <a:xfrm>
            <a:off x="381000" y="1417638"/>
            <a:ext cx="8410575" cy="2012859"/>
          </a:xfrm>
        </p:spPr>
        <p:txBody>
          <a:bodyPr>
            <a:normAutofit lnSpcReduction="10000"/>
          </a:bodyPr>
          <a:lstStyle/>
          <a:p>
            <a:pPr>
              <a:buFont typeface="Wingdings"/>
              <a:buChar char="J"/>
            </a:pPr>
            <a:r>
              <a:rPr lang="en-US" dirty="0" smtClean="0"/>
              <a:t>Once </a:t>
            </a:r>
            <a:r>
              <a:rPr lang="en-US" dirty="0"/>
              <a:t>you establish the active connection and SQL command, the next step is to submit the query to </a:t>
            </a:r>
            <a:r>
              <a:rPr lang="en-US" dirty="0" smtClean="0"/>
              <a:t>the data source</a:t>
            </a:r>
          </a:p>
          <a:p>
            <a:pPr marL="0" indent="0">
              <a:buNone/>
            </a:pPr>
            <a:r>
              <a:rPr lang="en-US" dirty="0" smtClean="0"/>
              <a:t>Demo</a:t>
            </a:r>
            <a:endParaRPr lang="en-US" dirty="0"/>
          </a:p>
        </p:txBody>
      </p:sp>
    </p:spTree>
    <p:extLst>
      <p:ext uri="{BB962C8B-B14F-4D97-AF65-F5344CB8AC3E}">
        <p14:creationId xmlns:p14="http://schemas.microsoft.com/office/powerpoint/2010/main" xmlns="" val="3223615181"/>
      </p:ext>
    </p:extLst>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4"/>
          <p:cNvSpPr>
            <a:spLocks noChangeArrowheads="1"/>
          </p:cNvSpPr>
          <p:nvPr/>
        </p:nvSpPr>
        <p:spPr bwMode="auto">
          <a:xfrm>
            <a:off x="1576388" y="5410200"/>
            <a:ext cx="2286000" cy="1295400"/>
          </a:xfrm>
          <a:prstGeom prst="can">
            <a:avLst>
              <a:gd name="adj" fmla="val 39787"/>
            </a:avLst>
          </a:prstGeom>
          <a:solidFill>
            <a:schemeClr val="folHlink"/>
          </a:solidFill>
          <a:ln w="9525">
            <a:solidFill>
              <a:schemeClr val="tx1"/>
            </a:solidFill>
            <a:round/>
            <a:headEnd/>
            <a:tailEnd/>
          </a:ln>
        </p:spPr>
        <p:txBody>
          <a:bodyPr wrap="none" anchor="b"/>
          <a:lstStyle/>
          <a:p>
            <a:pPr algn="ctr"/>
            <a:endParaRPr lang="en-US" sz="2200" b="1">
              <a:latin typeface="Arial" charset="0"/>
            </a:endParaRPr>
          </a:p>
        </p:txBody>
      </p:sp>
      <p:sp>
        <p:nvSpPr>
          <p:cNvPr id="13315" name="Text Box 5"/>
          <p:cNvSpPr txBox="1">
            <a:spLocks noChangeArrowheads="1"/>
          </p:cNvSpPr>
          <p:nvPr/>
        </p:nvSpPr>
        <p:spPr bwMode="auto">
          <a:xfrm>
            <a:off x="1500188" y="5927725"/>
            <a:ext cx="2438400" cy="701675"/>
          </a:xfrm>
          <a:prstGeom prst="rect">
            <a:avLst/>
          </a:prstGeom>
          <a:noFill/>
          <a:ln w="25400">
            <a:noFill/>
            <a:miter lim="800000"/>
            <a:headEnd/>
            <a:tailEnd type="none" w="lg" len="med"/>
          </a:ln>
        </p:spPr>
        <p:txBody>
          <a:bodyPr anchor="ctr">
            <a:spAutoFit/>
          </a:bodyPr>
          <a:lstStyle/>
          <a:p>
            <a:pPr algn="ctr"/>
            <a:r>
              <a:rPr lang="en-GB" sz="2000" b="1">
                <a:solidFill>
                  <a:schemeClr val="bg1"/>
                </a:solidFill>
                <a:latin typeface="Arial Narrow" pitchFamily="34" charset="0"/>
              </a:rPr>
              <a:t>SQL Server 7.0</a:t>
            </a:r>
          </a:p>
          <a:p>
            <a:pPr algn="ctr"/>
            <a:r>
              <a:rPr lang="en-GB" sz="2000" b="1">
                <a:solidFill>
                  <a:schemeClr val="bg1"/>
                </a:solidFill>
                <a:latin typeface="Arial Narrow" pitchFamily="34" charset="0"/>
              </a:rPr>
              <a:t>(and later)</a:t>
            </a:r>
          </a:p>
        </p:txBody>
      </p:sp>
      <p:sp>
        <p:nvSpPr>
          <p:cNvPr id="13316" name="Rectangle 6"/>
          <p:cNvSpPr>
            <a:spLocks noGrp="1" noChangeArrowheads="1"/>
          </p:cNvSpPr>
          <p:nvPr>
            <p:ph type="title"/>
          </p:nvPr>
        </p:nvSpPr>
        <p:spPr>
          <a:xfrm>
            <a:off x="800100" y="755650"/>
            <a:ext cx="8189913" cy="841375"/>
          </a:xfrm>
          <a:noFill/>
        </p:spPr>
        <p:txBody>
          <a:bodyPr anchor="ctr">
            <a:normAutofit fontScale="90000"/>
          </a:bodyPr>
          <a:lstStyle/>
          <a:p>
            <a:pPr algn="ctr" eaLnBrk="1" hangingPunct="1"/>
            <a:r>
              <a:rPr lang="en-US" sz="3600" smtClean="0"/>
              <a:t>Using ADO.NET Classes in a Connected Scenario</a:t>
            </a:r>
            <a:r>
              <a:rPr lang="en-US" sz="4000" smtClean="0"/>
              <a:t> </a:t>
            </a:r>
          </a:p>
        </p:txBody>
      </p:sp>
      <p:sp>
        <p:nvSpPr>
          <p:cNvPr id="13317" name="Rectangle 7"/>
          <p:cNvSpPr>
            <a:spLocks noChangeArrowheads="1"/>
          </p:cNvSpPr>
          <p:nvPr/>
        </p:nvSpPr>
        <p:spPr bwMode="auto">
          <a:xfrm>
            <a:off x="4495800" y="2049463"/>
            <a:ext cx="3810000" cy="4556125"/>
          </a:xfrm>
          <a:prstGeom prst="rect">
            <a:avLst/>
          </a:prstGeom>
          <a:noFill/>
          <a:ln w="9525">
            <a:noFill/>
            <a:miter lim="800000"/>
            <a:headEnd/>
            <a:tailEnd/>
          </a:ln>
        </p:spPr>
        <p:txBody>
          <a:bodyPr/>
          <a:lstStyle/>
          <a:p>
            <a:pPr marL="381000" indent="-381000" eaLnBrk="1" hangingPunct="1">
              <a:spcBef>
                <a:spcPct val="20000"/>
              </a:spcBef>
              <a:buClr>
                <a:schemeClr val="folHlink"/>
              </a:buClr>
              <a:buSzPct val="60000"/>
              <a:buFont typeface="Wingdings" pitchFamily="2" charset="2"/>
              <a:buChar char="n"/>
            </a:pPr>
            <a:r>
              <a:rPr lang="en-US" sz="2400" b="1">
                <a:solidFill>
                  <a:schemeClr val="hlink"/>
                </a:solidFill>
              </a:rPr>
              <a:t>In a connected scenario, resources are held on the server until the connection is closed</a:t>
            </a:r>
          </a:p>
          <a:p>
            <a:pPr marL="381000" indent="-381000" eaLnBrk="1" hangingPunct="1">
              <a:spcBef>
                <a:spcPct val="20000"/>
              </a:spcBef>
              <a:buClr>
                <a:schemeClr val="folHlink"/>
              </a:buClr>
              <a:buFont typeface="Wingdings" pitchFamily="2" charset="2"/>
              <a:buAutoNum type="arabicPeriod"/>
            </a:pPr>
            <a:r>
              <a:rPr lang="en-US" sz="2400" b="1"/>
              <a:t>Open connection</a:t>
            </a:r>
          </a:p>
          <a:p>
            <a:pPr marL="381000" indent="-381000" eaLnBrk="1" hangingPunct="1">
              <a:spcBef>
                <a:spcPct val="20000"/>
              </a:spcBef>
              <a:buClr>
                <a:schemeClr val="folHlink"/>
              </a:buClr>
              <a:buFont typeface="Wingdings" pitchFamily="2" charset="2"/>
              <a:buAutoNum type="arabicPeriod"/>
            </a:pPr>
            <a:r>
              <a:rPr lang="en-US" sz="2400" b="1"/>
              <a:t>Execute command</a:t>
            </a:r>
          </a:p>
          <a:p>
            <a:pPr marL="381000" indent="-381000" eaLnBrk="1" hangingPunct="1">
              <a:spcBef>
                <a:spcPct val="20000"/>
              </a:spcBef>
              <a:buClr>
                <a:schemeClr val="folHlink"/>
              </a:buClr>
              <a:buFont typeface="Wingdings" pitchFamily="2" charset="2"/>
              <a:buAutoNum type="arabicPeriod"/>
            </a:pPr>
            <a:r>
              <a:rPr lang="en-US" sz="2400" b="1"/>
              <a:t>Process rows in reader</a:t>
            </a:r>
          </a:p>
          <a:p>
            <a:pPr marL="381000" indent="-381000" eaLnBrk="1" hangingPunct="1">
              <a:spcBef>
                <a:spcPct val="20000"/>
              </a:spcBef>
              <a:buClr>
                <a:schemeClr val="folHlink"/>
              </a:buClr>
              <a:buFont typeface="Wingdings" pitchFamily="2" charset="2"/>
              <a:buAutoNum type="arabicPeriod"/>
            </a:pPr>
            <a:r>
              <a:rPr lang="en-US" sz="2400" b="1"/>
              <a:t>Close reader</a:t>
            </a:r>
          </a:p>
          <a:p>
            <a:pPr marL="381000" indent="-381000" eaLnBrk="1" hangingPunct="1">
              <a:spcBef>
                <a:spcPct val="20000"/>
              </a:spcBef>
              <a:buClr>
                <a:schemeClr val="folHlink"/>
              </a:buClr>
              <a:buFont typeface="Wingdings" pitchFamily="2" charset="2"/>
              <a:buAutoNum type="arabicPeriod"/>
            </a:pPr>
            <a:r>
              <a:rPr lang="en-US" sz="2400" b="1"/>
              <a:t>Close connection</a:t>
            </a:r>
          </a:p>
        </p:txBody>
      </p:sp>
      <p:sp>
        <p:nvSpPr>
          <p:cNvPr id="43016" name="AutoShape 8"/>
          <p:cNvSpPr>
            <a:spLocks noChangeArrowheads="1"/>
          </p:cNvSpPr>
          <p:nvPr/>
        </p:nvSpPr>
        <p:spPr bwMode="auto">
          <a:xfrm>
            <a:off x="1524000" y="4343400"/>
            <a:ext cx="2438400" cy="6858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ctr">
              <a:defRPr/>
            </a:pPr>
            <a:r>
              <a:rPr lang="en-US" sz="2400" b="1">
                <a:latin typeface="Arial Narrow" pitchFamily="34" charset="0"/>
              </a:rPr>
              <a:t>SqlConnection</a:t>
            </a:r>
          </a:p>
        </p:txBody>
      </p:sp>
      <p:sp>
        <p:nvSpPr>
          <p:cNvPr id="43017" name="AutoShape 9"/>
          <p:cNvSpPr>
            <a:spLocks noChangeArrowheads="1"/>
          </p:cNvSpPr>
          <p:nvPr/>
        </p:nvSpPr>
        <p:spPr bwMode="auto">
          <a:xfrm>
            <a:off x="2438400" y="4945063"/>
            <a:ext cx="533400" cy="762000"/>
          </a:xfrm>
          <a:prstGeom prst="upDownArrow">
            <a:avLst>
              <a:gd name="adj1" fmla="val 50000"/>
              <a:gd name="adj2" fmla="val 28571"/>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p>
        </p:txBody>
      </p:sp>
      <p:sp>
        <p:nvSpPr>
          <p:cNvPr id="43018" name="AutoShape 10"/>
          <p:cNvSpPr>
            <a:spLocks noChangeArrowheads="1"/>
          </p:cNvSpPr>
          <p:nvPr/>
        </p:nvSpPr>
        <p:spPr bwMode="auto">
          <a:xfrm>
            <a:off x="1524000" y="3076575"/>
            <a:ext cx="2438400" cy="6858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ctr">
              <a:defRPr/>
            </a:pPr>
            <a:r>
              <a:rPr lang="en-US" sz="2400" b="1">
                <a:latin typeface="Arial Narrow" pitchFamily="34" charset="0"/>
              </a:rPr>
              <a:t>SqlCommand</a:t>
            </a:r>
          </a:p>
        </p:txBody>
      </p:sp>
      <p:sp>
        <p:nvSpPr>
          <p:cNvPr id="43019" name="AutoShape 11"/>
          <p:cNvSpPr>
            <a:spLocks noChangeArrowheads="1"/>
          </p:cNvSpPr>
          <p:nvPr/>
        </p:nvSpPr>
        <p:spPr bwMode="auto">
          <a:xfrm>
            <a:off x="1524000" y="1873250"/>
            <a:ext cx="2438400" cy="6858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ctr">
              <a:defRPr/>
            </a:pPr>
            <a:r>
              <a:rPr lang="en-US" sz="2400" b="1">
                <a:latin typeface="Arial Narrow" pitchFamily="34" charset="0"/>
              </a:rPr>
              <a:t>SqlDataReader</a:t>
            </a:r>
          </a:p>
        </p:txBody>
      </p:sp>
      <p:sp>
        <p:nvSpPr>
          <p:cNvPr id="43020" name="AutoShape 12"/>
          <p:cNvSpPr>
            <a:spLocks noChangeArrowheads="1"/>
          </p:cNvSpPr>
          <p:nvPr/>
        </p:nvSpPr>
        <p:spPr bwMode="auto">
          <a:xfrm>
            <a:off x="2438400" y="2482850"/>
            <a:ext cx="533400" cy="685800"/>
          </a:xfrm>
          <a:prstGeom prst="upDownArrow">
            <a:avLst>
              <a:gd name="adj1" fmla="val 50000"/>
              <a:gd name="adj2" fmla="val 25714"/>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p>
        </p:txBody>
      </p:sp>
      <p:sp>
        <p:nvSpPr>
          <p:cNvPr id="43021" name="AutoShape 13"/>
          <p:cNvSpPr>
            <a:spLocks noChangeArrowheads="1"/>
          </p:cNvSpPr>
          <p:nvPr/>
        </p:nvSpPr>
        <p:spPr bwMode="auto">
          <a:xfrm>
            <a:off x="2438400" y="3673475"/>
            <a:ext cx="533400" cy="777875"/>
          </a:xfrm>
          <a:prstGeom prst="upDownArrow">
            <a:avLst>
              <a:gd name="adj1" fmla="val 50000"/>
              <a:gd name="adj2" fmla="val 29167"/>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pPr>
              <a:defRPr/>
            </a:pPr>
            <a:endParaRPr lang="en-US"/>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685800" y="685800"/>
            <a:ext cx="8189913" cy="841375"/>
          </a:xfrm>
          <a:noFill/>
        </p:spPr>
        <p:txBody>
          <a:bodyPr anchor="ctr">
            <a:normAutofit fontScale="90000"/>
          </a:bodyPr>
          <a:lstStyle/>
          <a:p>
            <a:pPr algn="ctr" eaLnBrk="1" hangingPunct="1"/>
            <a:r>
              <a:rPr lang="en-GB" sz="4000" smtClean="0"/>
              <a:t>Object Model for Connected Applications</a:t>
            </a:r>
            <a:endParaRPr lang="en-US" sz="4000" smtClean="0"/>
          </a:p>
        </p:txBody>
      </p:sp>
      <p:sp>
        <p:nvSpPr>
          <p:cNvPr id="16387" name="Freeform 5"/>
          <p:cNvSpPr>
            <a:spLocks/>
          </p:cNvSpPr>
          <p:nvPr/>
        </p:nvSpPr>
        <p:spPr bwMode="auto">
          <a:xfrm>
            <a:off x="3544888" y="4305300"/>
            <a:ext cx="742950" cy="704850"/>
          </a:xfrm>
          <a:custGeom>
            <a:avLst/>
            <a:gdLst>
              <a:gd name="T0" fmla="*/ 0 w 468"/>
              <a:gd name="T1" fmla="*/ 0 h 444"/>
              <a:gd name="T2" fmla="*/ 0 w 468"/>
              <a:gd name="T3" fmla="*/ 444 h 444"/>
              <a:gd name="T4" fmla="*/ 468 w 468"/>
              <a:gd name="T5" fmla="*/ 432 h 444"/>
              <a:gd name="T6" fmla="*/ 0 60000 65536"/>
              <a:gd name="T7" fmla="*/ 0 60000 65536"/>
              <a:gd name="T8" fmla="*/ 0 60000 65536"/>
              <a:gd name="T9" fmla="*/ 0 w 468"/>
              <a:gd name="T10" fmla="*/ 0 h 444"/>
              <a:gd name="T11" fmla="*/ 468 w 468"/>
              <a:gd name="T12" fmla="*/ 444 h 444"/>
            </a:gdLst>
            <a:ahLst/>
            <a:cxnLst>
              <a:cxn ang="T6">
                <a:pos x="T0" y="T1"/>
              </a:cxn>
              <a:cxn ang="T7">
                <a:pos x="T2" y="T3"/>
              </a:cxn>
              <a:cxn ang="T8">
                <a:pos x="T4" y="T5"/>
              </a:cxn>
            </a:cxnLst>
            <a:rect l="T9" t="T10" r="T11" b="T12"/>
            <a:pathLst>
              <a:path w="468" h="444">
                <a:moveTo>
                  <a:pt x="0" y="0"/>
                </a:moveTo>
                <a:lnTo>
                  <a:pt x="0" y="444"/>
                </a:lnTo>
                <a:lnTo>
                  <a:pt x="468" y="432"/>
                </a:lnTo>
              </a:path>
            </a:pathLst>
          </a:custGeom>
          <a:noFill/>
          <a:ln w="9525">
            <a:solidFill>
              <a:schemeClr val="tx1"/>
            </a:solidFill>
            <a:round/>
            <a:headEnd/>
            <a:tailEnd/>
          </a:ln>
        </p:spPr>
        <p:txBody>
          <a:bodyPr/>
          <a:lstStyle/>
          <a:p>
            <a:endParaRPr lang="en-US"/>
          </a:p>
        </p:txBody>
      </p:sp>
      <p:sp>
        <p:nvSpPr>
          <p:cNvPr id="16388" name="Text Box 6"/>
          <p:cNvSpPr txBox="1">
            <a:spLocks noChangeArrowheads="1"/>
          </p:cNvSpPr>
          <p:nvPr/>
        </p:nvSpPr>
        <p:spPr bwMode="auto">
          <a:xfrm>
            <a:off x="7205663" y="3257550"/>
            <a:ext cx="1400175" cy="396875"/>
          </a:xfrm>
          <a:prstGeom prst="rect">
            <a:avLst/>
          </a:prstGeom>
          <a:noFill/>
          <a:ln w="25400">
            <a:noFill/>
            <a:miter lim="800000"/>
            <a:headEnd/>
            <a:tailEnd type="none" w="lg" len="med"/>
          </a:ln>
        </p:spPr>
        <p:txBody>
          <a:bodyPr wrap="none" anchor="ctr">
            <a:spAutoFit/>
          </a:bodyPr>
          <a:lstStyle/>
          <a:p>
            <a:pPr algn="ctr"/>
            <a:r>
              <a:rPr lang="en-GB" sz="2000" b="1">
                <a:latin typeface="Arial Narrow" pitchFamily="34" charset="0"/>
              </a:rPr>
              <a:t>Data Source</a:t>
            </a:r>
          </a:p>
        </p:txBody>
      </p:sp>
      <p:grpSp>
        <p:nvGrpSpPr>
          <p:cNvPr id="2" name="Group 7"/>
          <p:cNvGrpSpPr>
            <a:grpSpLocks/>
          </p:cNvGrpSpPr>
          <p:nvPr/>
        </p:nvGrpSpPr>
        <p:grpSpPr bwMode="auto">
          <a:xfrm>
            <a:off x="5278438" y="3886200"/>
            <a:ext cx="1700212" cy="647700"/>
            <a:chOff x="2904" y="1752"/>
            <a:chExt cx="1071" cy="408"/>
          </a:xfrm>
        </p:grpSpPr>
        <p:sp>
          <p:nvSpPr>
            <p:cNvPr id="16415" name="Rectangle 8"/>
            <p:cNvSpPr>
              <a:spLocks noChangeArrowheads="1"/>
            </p:cNvSpPr>
            <p:nvPr/>
          </p:nvSpPr>
          <p:spPr bwMode="auto">
            <a:xfrm>
              <a:off x="2928" y="1752"/>
              <a:ext cx="1044" cy="408"/>
            </a:xfrm>
            <a:prstGeom prst="rect">
              <a:avLst/>
            </a:prstGeom>
            <a:solidFill>
              <a:srgbClr val="3333CC"/>
            </a:solidFill>
            <a:ln w="9525">
              <a:solidFill>
                <a:schemeClr val="tx1"/>
              </a:solidFill>
              <a:miter lim="800000"/>
              <a:headEnd/>
              <a:tailEnd/>
            </a:ln>
          </p:spPr>
          <p:txBody>
            <a:bodyPr wrap="none" anchor="ctr"/>
            <a:lstStyle/>
            <a:p>
              <a:pPr algn="ctr"/>
              <a:endParaRPr lang="en-GB" sz="2400" b="1">
                <a:solidFill>
                  <a:schemeClr val="bg1"/>
                </a:solidFill>
                <a:latin typeface="Arial Narrow" pitchFamily="34" charset="0"/>
              </a:endParaRPr>
            </a:p>
          </p:txBody>
        </p:sp>
        <p:sp>
          <p:nvSpPr>
            <p:cNvPr id="16416" name="Text Box 9"/>
            <p:cNvSpPr txBox="1">
              <a:spLocks noChangeArrowheads="1"/>
            </p:cNvSpPr>
            <p:nvPr/>
          </p:nvSpPr>
          <p:spPr bwMode="auto">
            <a:xfrm>
              <a:off x="2904" y="1826"/>
              <a:ext cx="1071" cy="250"/>
            </a:xfrm>
            <a:prstGeom prst="rect">
              <a:avLst/>
            </a:prstGeom>
            <a:noFill/>
            <a:ln w="25400">
              <a:noFill/>
              <a:miter lim="800000"/>
              <a:headEnd/>
              <a:tailEnd type="none" w="lg" len="med"/>
            </a:ln>
          </p:spPr>
          <p:txBody>
            <a:bodyPr wrap="none" anchor="ctr">
              <a:spAutoFit/>
            </a:bodyPr>
            <a:lstStyle/>
            <a:p>
              <a:pPr algn="ctr"/>
              <a:r>
                <a:rPr lang="en-GB" sz="2000" b="1">
                  <a:solidFill>
                    <a:schemeClr val="bg1"/>
                  </a:solidFill>
                  <a:latin typeface="Arial Narrow" pitchFamily="34" charset="0"/>
                </a:rPr>
                <a:t>XxxConnection</a:t>
              </a:r>
            </a:p>
          </p:txBody>
        </p:sp>
      </p:grpSp>
      <p:grpSp>
        <p:nvGrpSpPr>
          <p:cNvPr id="3" name="Group 10"/>
          <p:cNvGrpSpPr>
            <a:grpSpLocks/>
          </p:cNvGrpSpPr>
          <p:nvPr/>
        </p:nvGrpSpPr>
        <p:grpSpPr bwMode="auto">
          <a:xfrm>
            <a:off x="7329488" y="3633788"/>
            <a:ext cx="1168400" cy="1471612"/>
            <a:chOff x="4464" y="2150"/>
            <a:chExt cx="672" cy="1016"/>
          </a:xfrm>
        </p:grpSpPr>
        <p:sp>
          <p:nvSpPr>
            <p:cNvPr id="16412" name="Rectangle 11"/>
            <p:cNvSpPr>
              <a:spLocks noChangeArrowheads="1"/>
            </p:cNvSpPr>
            <p:nvPr/>
          </p:nvSpPr>
          <p:spPr bwMode="auto">
            <a:xfrm>
              <a:off x="4464" y="2253"/>
              <a:ext cx="672" cy="830"/>
            </a:xfrm>
            <a:prstGeom prst="rect">
              <a:avLst/>
            </a:prstGeom>
            <a:gradFill rotWithShape="0">
              <a:gsLst>
                <a:gs pos="0">
                  <a:srgbClr val="96D8D8"/>
                </a:gs>
                <a:gs pos="50000">
                  <a:srgbClr val="A7F1F1"/>
                </a:gs>
                <a:gs pos="100000">
                  <a:srgbClr val="96D8D8"/>
                </a:gs>
              </a:gsLst>
              <a:lin ang="0" scaled="1"/>
            </a:gradFill>
            <a:ln w="9525">
              <a:noFill/>
              <a:miter lim="800000"/>
              <a:headEnd/>
              <a:tailEnd/>
            </a:ln>
          </p:spPr>
          <p:txBody>
            <a:bodyPr wrap="none" anchor="ctr"/>
            <a:lstStyle/>
            <a:p>
              <a:endParaRPr lang="en-US"/>
            </a:p>
          </p:txBody>
        </p:sp>
        <p:sp>
          <p:nvSpPr>
            <p:cNvPr id="16413" name="Oval 12"/>
            <p:cNvSpPr>
              <a:spLocks noChangeArrowheads="1"/>
            </p:cNvSpPr>
            <p:nvPr/>
          </p:nvSpPr>
          <p:spPr bwMode="auto">
            <a:xfrm>
              <a:off x="4464" y="2150"/>
              <a:ext cx="672" cy="195"/>
            </a:xfrm>
            <a:prstGeom prst="ellipse">
              <a:avLst/>
            </a:prstGeom>
            <a:gradFill rotWithShape="0">
              <a:gsLst>
                <a:gs pos="0">
                  <a:srgbClr val="96D8D8"/>
                </a:gs>
                <a:gs pos="100000">
                  <a:srgbClr val="A7F1F1"/>
                </a:gs>
              </a:gsLst>
              <a:lin ang="5400000" scaled="1"/>
            </a:gradFill>
            <a:ln w="9525">
              <a:noFill/>
              <a:round/>
              <a:headEnd/>
              <a:tailEnd/>
            </a:ln>
          </p:spPr>
          <p:txBody>
            <a:bodyPr wrap="none" anchor="ctr"/>
            <a:lstStyle/>
            <a:p>
              <a:endParaRPr lang="en-US"/>
            </a:p>
          </p:txBody>
        </p:sp>
        <p:sp>
          <p:nvSpPr>
            <p:cNvPr id="16414" name="Oval 13"/>
            <p:cNvSpPr>
              <a:spLocks noChangeArrowheads="1"/>
            </p:cNvSpPr>
            <p:nvPr/>
          </p:nvSpPr>
          <p:spPr bwMode="auto">
            <a:xfrm>
              <a:off x="4464" y="2971"/>
              <a:ext cx="672" cy="195"/>
            </a:xfrm>
            <a:prstGeom prst="ellipse">
              <a:avLst/>
            </a:prstGeom>
            <a:gradFill rotWithShape="0">
              <a:gsLst>
                <a:gs pos="0">
                  <a:srgbClr val="96D8D8"/>
                </a:gs>
                <a:gs pos="50000">
                  <a:srgbClr val="A7F1F1"/>
                </a:gs>
                <a:gs pos="100000">
                  <a:srgbClr val="96D8D8"/>
                </a:gs>
              </a:gsLst>
              <a:lin ang="0" scaled="1"/>
            </a:gradFill>
            <a:ln w="9525">
              <a:noFill/>
              <a:round/>
              <a:headEnd/>
              <a:tailEnd/>
            </a:ln>
          </p:spPr>
          <p:txBody>
            <a:bodyPr wrap="none" anchor="ctr"/>
            <a:lstStyle/>
            <a:p>
              <a:endParaRPr lang="en-US"/>
            </a:p>
          </p:txBody>
        </p:sp>
      </p:grpSp>
      <p:sp>
        <p:nvSpPr>
          <p:cNvPr id="16391" name="Rectangle 14"/>
          <p:cNvSpPr>
            <a:spLocks noChangeArrowheads="1"/>
          </p:cNvSpPr>
          <p:nvPr/>
        </p:nvSpPr>
        <p:spPr bwMode="auto">
          <a:xfrm>
            <a:off x="3297238" y="3886200"/>
            <a:ext cx="1657350" cy="647700"/>
          </a:xfrm>
          <a:prstGeom prst="rect">
            <a:avLst/>
          </a:prstGeom>
          <a:solidFill>
            <a:srgbClr val="3333CC"/>
          </a:solidFill>
          <a:ln w="9525">
            <a:solidFill>
              <a:schemeClr val="tx1"/>
            </a:solidFill>
            <a:miter lim="800000"/>
            <a:headEnd/>
            <a:tailEnd/>
          </a:ln>
        </p:spPr>
        <p:txBody>
          <a:bodyPr wrap="none" anchor="ctr"/>
          <a:lstStyle/>
          <a:p>
            <a:pPr algn="ctr"/>
            <a:endParaRPr lang="en-GB" sz="2400" b="1">
              <a:solidFill>
                <a:schemeClr val="bg1"/>
              </a:solidFill>
              <a:latin typeface="Arial Narrow" pitchFamily="34" charset="0"/>
            </a:endParaRPr>
          </a:p>
        </p:txBody>
      </p:sp>
      <p:grpSp>
        <p:nvGrpSpPr>
          <p:cNvPr id="4" name="Group 15"/>
          <p:cNvGrpSpPr>
            <a:grpSpLocks/>
          </p:cNvGrpSpPr>
          <p:nvPr/>
        </p:nvGrpSpPr>
        <p:grpSpPr bwMode="auto">
          <a:xfrm>
            <a:off x="3906838" y="4724400"/>
            <a:ext cx="1657350" cy="647700"/>
            <a:chOff x="2040" y="2292"/>
            <a:chExt cx="1044" cy="408"/>
          </a:xfrm>
        </p:grpSpPr>
        <p:sp>
          <p:nvSpPr>
            <p:cNvPr id="16410" name="Rectangle 16"/>
            <p:cNvSpPr>
              <a:spLocks noChangeArrowheads="1"/>
            </p:cNvSpPr>
            <p:nvPr/>
          </p:nvSpPr>
          <p:spPr bwMode="auto">
            <a:xfrm>
              <a:off x="2040" y="2292"/>
              <a:ext cx="1044" cy="408"/>
            </a:xfrm>
            <a:prstGeom prst="rect">
              <a:avLst/>
            </a:prstGeom>
            <a:solidFill>
              <a:srgbClr val="3333CC"/>
            </a:solidFill>
            <a:ln w="9525">
              <a:solidFill>
                <a:schemeClr val="tx1"/>
              </a:solidFill>
              <a:miter lim="800000"/>
              <a:headEnd/>
              <a:tailEnd/>
            </a:ln>
          </p:spPr>
          <p:txBody>
            <a:bodyPr wrap="none" anchor="ctr"/>
            <a:lstStyle/>
            <a:p>
              <a:pPr algn="ctr"/>
              <a:endParaRPr lang="en-GB" sz="2400" b="1">
                <a:solidFill>
                  <a:schemeClr val="bg1"/>
                </a:solidFill>
                <a:latin typeface="Arial Narrow" pitchFamily="34" charset="0"/>
              </a:endParaRPr>
            </a:p>
          </p:txBody>
        </p:sp>
        <p:sp>
          <p:nvSpPr>
            <p:cNvPr id="16411" name="Text Box 17"/>
            <p:cNvSpPr txBox="1">
              <a:spLocks noChangeArrowheads="1"/>
            </p:cNvSpPr>
            <p:nvPr/>
          </p:nvSpPr>
          <p:spPr bwMode="auto">
            <a:xfrm>
              <a:off x="2067" y="2354"/>
              <a:ext cx="993" cy="250"/>
            </a:xfrm>
            <a:prstGeom prst="rect">
              <a:avLst/>
            </a:prstGeom>
            <a:noFill/>
            <a:ln w="25400">
              <a:noFill/>
              <a:miter lim="800000"/>
              <a:headEnd/>
              <a:tailEnd type="none" w="lg" len="med"/>
            </a:ln>
          </p:spPr>
          <p:txBody>
            <a:bodyPr wrap="none" anchor="ctr">
              <a:spAutoFit/>
            </a:bodyPr>
            <a:lstStyle/>
            <a:p>
              <a:pPr algn="ctr"/>
              <a:r>
                <a:rPr lang="en-GB" sz="2000" b="1">
                  <a:solidFill>
                    <a:schemeClr val="bg1"/>
                  </a:solidFill>
                  <a:latin typeface="Arial Narrow" pitchFamily="34" charset="0"/>
                </a:rPr>
                <a:t>XxxParameter</a:t>
              </a:r>
            </a:p>
          </p:txBody>
        </p:sp>
      </p:grpSp>
      <p:grpSp>
        <p:nvGrpSpPr>
          <p:cNvPr id="5" name="Group 18"/>
          <p:cNvGrpSpPr>
            <a:grpSpLocks/>
          </p:cNvGrpSpPr>
          <p:nvPr/>
        </p:nvGrpSpPr>
        <p:grpSpPr bwMode="auto">
          <a:xfrm>
            <a:off x="1220788" y="3581400"/>
            <a:ext cx="1730375" cy="647700"/>
            <a:chOff x="516" y="1752"/>
            <a:chExt cx="1090" cy="408"/>
          </a:xfrm>
        </p:grpSpPr>
        <p:sp>
          <p:nvSpPr>
            <p:cNvPr id="16408" name="Rectangle 19"/>
            <p:cNvSpPr>
              <a:spLocks noChangeArrowheads="1"/>
            </p:cNvSpPr>
            <p:nvPr/>
          </p:nvSpPr>
          <p:spPr bwMode="auto">
            <a:xfrm>
              <a:off x="516" y="1752"/>
              <a:ext cx="1044" cy="408"/>
            </a:xfrm>
            <a:prstGeom prst="rect">
              <a:avLst/>
            </a:prstGeom>
            <a:solidFill>
              <a:srgbClr val="3333CC"/>
            </a:solidFill>
            <a:ln w="9525">
              <a:solidFill>
                <a:schemeClr val="tx1"/>
              </a:solidFill>
              <a:miter lim="800000"/>
              <a:headEnd/>
              <a:tailEnd/>
            </a:ln>
          </p:spPr>
          <p:txBody>
            <a:bodyPr wrap="none" anchor="ctr"/>
            <a:lstStyle/>
            <a:p>
              <a:pPr algn="ctr"/>
              <a:endParaRPr lang="en-GB" sz="2400" b="1">
                <a:solidFill>
                  <a:schemeClr val="bg1"/>
                </a:solidFill>
                <a:latin typeface="Arial Narrow" pitchFamily="34" charset="0"/>
              </a:endParaRPr>
            </a:p>
          </p:txBody>
        </p:sp>
        <p:sp>
          <p:nvSpPr>
            <p:cNvPr id="16409" name="Text Box 20"/>
            <p:cNvSpPr txBox="1">
              <a:spLocks noChangeArrowheads="1"/>
            </p:cNvSpPr>
            <p:nvPr/>
          </p:nvSpPr>
          <p:spPr bwMode="auto">
            <a:xfrm>
              <a:off x="526" y="1826"/>
              <a:ext cx="1080" cy="250"/>
            </a:xfrm>
            <a:prstGeom prst="rect">
              <a:avLst/>
            </a:prstGeom>
            <a:noFill/>
            <a:ln w="25400">
              <a:noFill/>
              <a:miter lim="800000"/>
              <a:headEnd/>
              <a:tailEnd type="none" w="lg" len="med"/>
            </a:ln>
          </p:spPr>
          <p:txBody>
            <a:bodyPr wrap="none" anchor="ctr">
              <a:spAutoFit/>
            </a:bodyPr>
            <a:lstStyle/>
            <a:p>
              <a:pPr algn="ctr"/>
              <a:r>
                <a:rPr lang="en-GB" sz="2000" b="1">
                  <a:solidFill>
                    <a:schemeClr val="bg1"/>
                  </a:solidFill>
                  <a:latin typeface="Arial Narrow" pitchFamily="34" charset="0"/>
                </a:rPr>
                <a:t>XxxDataReader</a:t>
              </a:r>
            </a:p>
          </p:txBody>
        </p:sp>
      </p:grpSp>
      <p:sp>
        <p:nvSpPr>
          <p:cNvPr id="16394" name="Text Box 21"/>
          <p:cNvSpPr txBox="1">
            <a:spLocks noChangeArrowheads="1"/>
          </p:cNvSpPr>
          <p:nvPr/>
        </p:nvSpPr>
        <p:spPr bwMode="auto">
          <a:xfrm>
            <a:off x="3362325" y="4003675"/>
            <a:ext cx="1574800" cy="396875"/>
          </a:xfrm>
          <a:prstGeom prst="rect">
            <a:avLst/>
          </a:prstGeom>
          <a:noFill/>
          <a:ln w="25400">
            <a:noFill/>
            <a:miter lim="800000"/>
            <a:headEnd/>
            <a:tailEnd type="none" w="lg" len="med"/>
          </a:ln>
        </p:spPr>
        <p:txBody>
          <a:bodyPr wrap="none" anchor="ctr">
            <a:spAutoFit/>
          </a:bodyPr>
          <a:lstStyle/>
          <a:p>
            <a:pPr algn="ctr"/>
            <a:r>
              <a:rPr lang="en-GB" sz="2000" b="1">
                <a:solidFill>
                  <a:schemeClr val="bg1"/>
                </a:solidFill>
                <a:latin typeface="Arial Narrow" pitchFamily="34" charset="0"/>
              </a:rPr>
              <a:t>XxxCommand</a:t>
            </a:r>
          </a:p>
        </p:txBody>
      </p:sp>
      <p:grpSp>
        <p:nvGrpSpPr>
          <p:cNvPr id="6" name="Group 22"/>
          <p:cNvGrpSpPr>
            <a:grpSpLocks/>
          </p:cNvGrpSpPr>
          <p:nvPr/>
        </p:nvGrpSpPr>
        <p:grpSpPr bwMode="auto">
          <a:xfrm>
            <a:off x="4059238" y="4876800"/>
            <a:ext cx="1657350" cy="647700"/>
            <a:chOff x="2040" y="2292"/>
            <a:chExt cx="1044" cy="408"/>
          </a:xfrm>
        </p:grpSpPr>
        <p:sp>
          <p:nvSpPr>
            <p:cNvPr id="16406" name="Rectangle 23"/>
            <p:cNvSpPr>
              <a:spLocks noChangeArrowheads="1"/>
            </p:cNvSpPr>
            <p:nvPr/>
          </p:nvSpPr>
          <p:spPr bwMode="auto">
            <a:xfrm>
              <a:off x="2040" y="2292"/>
              <a:ext cx="1044" cy="408"/>
            </a:xfrm>
            <a:prstGeom prst="rect">
              <a:avLst/>
            </a:prstGeom>
            <a:solidFill>
              <a:srgbClr val="3333CC"/>
            </a:solidFill>
            <a:ln w="9525">
              <a:solidFill>
                <a:schemeClr val="tx1"/>
              </a:solidFill>
              <a:miter lim="800000"/>
              <a:headEnd/>
              <a:tailEnd/>
            </a:ln>
          </p:spPr>
          <p:txBody>
            <a:bodyPr wrap="none" anchor="ctr"/>
            <a:lstStyle/>
            <a:p>
              <a:pPr algn="ctr"/>
              <a:endParaRPr lang="en-GB" sz="2400" b="1">
                <a:solidFill>
                  <a:schemeClr val="bg1"/>
                </a:solidFill>
                <a:latin typeface="Arial Narrow" pitchFamily="34" charset="0"/>
              </a:endParaRPr>
            </a:p>
          </p:txBody>
        </p:sp>
        <p:sp>
          <p:nvSpPr>
            <p:cNvPr id="16407" name="Text Box 24"/>
            <p:cNvSpPr txBox="1">
              <a:spLocks noChangeArrowheads="1"/>
            </p:cNvSpPr>
            <p:nvPr/>
          </p:nvSpPr>
          <p:spPr bwMode="auto">
            <a:xfrm>
              <a:off x="2067" y="2354"/>
              <a:ext cx="993" cy="250"/>
            </a:xfrm>
            <a:prstGeom prst="rect">
              <a:avLst/>
            </a:prstGeom>
            <a:noFill/>
            <a:ln w="25400">
              <a:noFill/>
              <a:miter lim="800000"/>
              <a:headEnd/>
              <a:tailEnd type="none" w="lg" len="med"/>
            </a:ln>
          </p:spPr>
          <p:txBody>
            <a:bodyPr wrap="none" anchor="ctr">
              <a:spAutoFit/>
            </a:bodyPr>
            <a:lstStyle/>
            <a:p>
              <a:pPr algn="ctr"/>
              <a:r>
                <a:rPr lang="en-GB" sz="2000" b="1">
                  <a:solidFill>
                    <a:schemeClr val="bg1"/>
                  </a:solidFill>
                  <a:latin typeface="Arial Narrow" pitchFamily="34" charset="0"/>
                </a:rPr>
                <a:t>XxxParameter</a:t>
              </a:r>
            </a:p>
          </p:txBody>
        </p:sp>
      </p:grpSp>
      <p:grpSp>
        <p:nvGrpSpPr>
          <p:cNvPr id="7" name="Group 25"/>
          <p:cNvGrpSpPr>
            <a:grpSpLocks/>
          </p:cNvGrpSpPr>
          <p:nvPr/>
        </p:nvGrpSpPr>
        <p:grpSpPr bwMode="auto">
          <a:xfrm>
            <a:off x="4211638" y="5029200"/>
            <a:ext cx="1657350" cy="647700"/>
            <a:chOff x="2040" y="2292"/>
            <a:chExt cx="1044" cy="408"/>
          </a:xfrm>
        </p:grpSpPr>
        <p:sp>
          <p:nvSpPr>
            <p:cNvPr id="16404" name="Rectangle 26"/>
            <p:cNvSpPr>
              <a:spLocks noChangeArrowheads="1"/>
            </p:cNvSpPr>
            <p:nvPr/>
          </p:nvSpPr>
          <p:spPr bwMode="auto">
            <a:xfrm>
              <a:off x="2040" y="2292"/>
              <a:ext cx="1044" cy="408"/>
            </a:xfrm>
            <a:prstGeom prst="rect">
              <a:avLst/>
            </a:prstGeom>
            <a:solidFill>
              <a:srgbClr val="3333CC"/>
            </a:solidFill>
            <a:ln w="9525">
              <a:solidFill>
                <a:schemeClr val="tx1"/>
              </a:solidFill>
              <a:miter lim="800000"/>
              <a:headEnd/>
              <a:tailEnd/>
            </a:ln>
          </p:spPr>
          <p:txBody>
            <a:bodyPr wrap="none" anchor="ctr"/>
            <a:lstStyle/>
            <a:p>
              <a:pPr algn="ctr"/>
              <a:endParaRPr lang="en-GB" sz="2400" b="1">
                <a:solidFill>
                  <a:schemeClr val="bg1"/>
                </a:solidFill>
                <a:latin typeface="Arial Narrow" pitchFamily="34" charset="0"/>
              </a:endParaRPr>
            </a:p>
          </p:txBody>
        </p:sp>
        <p:sp>
          <p:nvSpPr>
            <p:cNvPr id="16405" name="Text Box 27"/>
            <p:cNvSpPr txBox="1">
              <a:spLocks noChangeArrowheads="1"/>
            </p:cNvSpPr>
            <p:nvPr/>
          </p:nvSpPr>
          <p:spPr bwMode="auto">
            <a:xfrm>
              <a:off x="2067" y="2354"/>
              <a:ext cx="993" cy="250"/>
            </a:xfrm>
            <a:prstGeom prst="rect">
              <a:avLst/>
            </a:prstGeom>
            <a:noFill/>
            <a:ln w="25400">
              <a:noFill/>
              <a:miter lim="800000"/>
              <a:headEnd/>
              <a:tailEnd type="none" w="lg" len="med"/>
            </a:ln>
          </p:spPr>
          <p:txBody>
            <a:bodyPr wrap="none" anchor="ctr">
              <a:spAutoFit/>
            </a:bodyPr>
            <a:lstStyle/>
            <a:p>
              <a:pPr algn="ctr"/>
              <a:r>
                <a:rPr lang="en-GB" sz="2000" b="1">
                  <a:solidFill>
                    <a:schemeClr val="bg1"/>
                  </a:solidFill>
                  <a:latin typeface="Arial Narrow" pitchFamily="34" charset="0"/>
                </a:rPr>
                <a:t>XxxParameter</a:t>
              </a:r>
            </a:p>
          </p:txBody>
        </p:sp>
      </p:grpSp>
      <p:sp>
        <p:nvSpPr>
          <p:cNvPr id="16397" name="AutoShape 28"/>
          <p:cNvSpPr>
            <a:spLocks noChangeArrowheads="1"/>
          </p:cNvSpPr>
          <p:nvPr/>
        </p:nvSpPr>
        <p:spPr bwMode="auto">
          <a:xfrm>
            <a:off x="2954338" y="4152900"/>
            <a:ext cx="304800" cy="171450"/>
          </a:xfrm>
          <a:prstGeom prst="leftRightArrow">
            <a:avLst>
              <a:gd name="adj1" fmla="val 50000"/>
              <a:gd name="adj2" fmla="val 35556"/>
            </a:avLst>
          </a:prstGeom>
          <a:solidFill>
            <a:schemeClr val="accent1"/>
          </a:solidFill>
          <a:ln w="9525">
            <a:solidFill>
              <a:schemeClr val="tx1"/>
            </a:solidFill>
            <a:miter lim="800000"/>
            <a:headEnd/>
            <a:tailEnd/>
          </a:ln>
        </p:spPr>
        <p:txBody>
          <a:bodyPr wrap="none" anchor="ctr"/>
          <a:lstStyle/>
          <a:p>
            <a:endParaRPr lang="en-US"/>
          </a:p>
        </p:txBody>
      </p:sp>
      <p:sp>
        <p:nvSpPr>
          <p:cNvPr id="16398" name="AutoShape 29"/>
          <p:cNvSpPr>
            <a:spLocks noChangeArrowheads="1"/>
          </p:cNvSpPr>
          <p:nvPr/>
        </p:nvSpPr>
        <p:spPr bwMode="auto">
          <a:xfrm>
            <a:off x="4992688" y="4133850"/>
            <a:ext cx="304800" cy="171450"/>
          </a:xfrm>
          <a:prstGeom prst="leftRightArrow">
            <a:avLst>
              <a:gd name="adj1" fmla="val 50000"/>
              <a:gd name="adj2" fmla="val 35556"/>
            </a:avLst>
          </a:prstGeom>
          <a:solidFill>
            <a:schemeClr val="accent1"/>
          </a:solidFill>
          <a:ln w="9525">
            <a:solidFill>
              <a:schemeClr val="tx1"/>
            </a:solidFill>
            <a:miter lim="800000"/>
            <a:headEnd/>
            <a:tailEnd/>
          </a:ln>
        </p:spPr>
        <p:txBody>
          <a:bodyPr wrap="none" anchor="ctr"/>
          <a:lstStyle/>
          <a:p>
            <a:endParaRPr lang="en-US"/>
          </a:p>
        </p:txBody>
      </p:sp>
      <p:sp>
        <p:nvSpPr>
          <p:cNvPr id="16399" name="AutoShape 30"/>
          <p:cNvSpPr>
            <a:spLocks noChangeArrowheads="1"/>
          </p:cNvSpPr>
          <p:nvPr/>
        </p:nvSpPr>
        <p:spPr bwMode="auto">
          <a:xfrm>
            <a:off x="7011988" y="4133850"/>
            <a:ext cx="304800" cy="171450"/>
          </a:xfrm>
          <a:prstGeom prst="leftRightArrow">
            <a:avLst>
              <a:gd name="adj1" fmla="val 50000"/>
              <a:gd name="adj2" fmla="val 35556"/>
            </a:avLst>
          </a:prstGeom>
          <a:solidFill>
            <a:schemeClr val="accent1"/>
          </a:solidFill>
          <a:ln w="9525">
            <a:solidFill>
              <a:schemeClr val="tx1"/>
            </a:solidFill>
            <a:miter lim="800000"/>
            <a:headEnd/>
            <a:tailEnd/>
          </a:ln>
        </p:spPr>
        <p:txBody>
          <a:bodyPr wrap="none" anchor="ctr"/>
          <a:lstStyle/>
          <a:p>
            <a:endParaRPr lang="en-US"/>
          </a:p>
        </p:txBody>
      </p:sp>
      <p:grpSp>
        <p:nvGrpSpPr>
          <p:cNvPr id="8" name="Group 31"/>
          <p:cNvGrpSpPr>
            <a:grpSpLocks/>
          </p:cNvGrpSpPr>
          <p:nvPr/>
        </p:nvGrpSpPr>
        <p:grpSpPr bwMode="auto">
          <a:xfrm>
            <a:off x="1220788" y="4324350"/>
            <a:ext cx="1657350" cy="647700"/>
            <a:chOff x="516" y="1752"/>
            <a:chExt cx="1044" cy="408"/>
          </a:xfrm>
        </p:grpSpPr>
        <p:sp>
          <p:nvSpPr>
            <p:cNvPr id="16402" name="Rectangle 32"/>
            <p:cNvSpPr>
              <a:spLocks noChangeArrowheads="1"/>
            </p:cNvSpPr>
            <p:nvPr/>
          </p:nvSpPr>
          <p:spPr bwMode="auto">
            <a:xfrm>
              <a:off x="516" y="1752"/>
              <a:ext cx="1044" cy="408"/>
            </a:xfrm>
            <a:prstGeom prst="rect">
              <a:avLst/>
            </a:prstGeom>
            <a:solidFill>
              <a:srgbClr val="3333CC"/>
            </a:solidFill>
            <a:ln w="9525">
              <a:solidFill>
                <a:schemeClr val="tx1"/>
              </a:solidFill>
              <a:miter lim="800000"/>
              <a:headEnd/>
              <a:tailEnd/>
            </a:ln>
          </p:spPr>
          <p:txBody>
            <a:bodyPr wrap="none" anchor="ctr"/>
            <a:lstStyle/>
            <a:p>
              <a:pPr algn="ctr"/>
              <a:endParaRPr lang="en-GB" sz="2400" b="1">
                <a:solidFill>
                  <a:schemeClr val="bg1"/>
                </a:solidFill>
                <a:latin typeface="Arial Narrow" pitchFamily="34" charset="0"/>
              </a:endParaRPr>
            </a:p>
          </p:txBody>
        </p:sp>
        <p:sp>
          <p:nvSpPr>
            <p:cNvPr id="16403" name="Text Box 33"/>
            <p:cNvSpPr txBox="1">
              <a:spLocks noChangeArrowheads="1"/>
            </p:cNvSpPr>
            <p:nvPr/>
          </p:nvSpPr>
          <p:spPr bwMode="auto">
            <a:xfrm>
              <a:off x="668" y="1826"/>
              <a:ext cx="802" cy="250"/>
            </a:xfrm>
            <a:prstGeom prst="rect">
              <a:avLst/>
            </a:prstGeom>
            <a:noFill/>
            <a:ln w="25400">
              <a:noFill/>
              <a:miter lim="800000"/>
              <a:headEnd/>
              <a:tailEnd type="none" w="lg" len="med"/>
            </a:ln>
          </p:spPr>
          <p:txBody>
            <a:bodyPr wrap="none" anchor="ctr">
              <a:spAutoFit/>
            </a:bodyPr>
            <a:lstStyle/>
            <a:p>
              <a:pPr algn="ctr"/>
              <a:r>
                <a:rPr lang="en-GB" sz="2000" b="1">
                  <a:solidFill>
                    <a:schemeClr val="bg1"/>
                  </a:solidFill>
                  <a:latin typeface="Arial Narrow" pitchFamily="34" charset="0"/>
                </a:rPr>
                <a:t>XmlReader</a:t>
              </a:r>
            </a:p>
          </p:txBody>
        </p:sp>
      </p:grpSp>
      <p:sp>
        <p:nvSpPr>
          <p:cNvPr id="16401" name="Text Box 34"/>
          <p:cNvSpPr txBox="1">
            <a:spLocks noChangeArrowheads="1"/>
          </p:cNvSpPr>
          <p:nvPr/>
        </p:nvSpPr>
        <p:spPr bwMode="auto">
          <a:xfrm>
            <a:off x="1144588" y="2476500"/>
            <a:ext cx="4495800" cy="457200"/>
          </a:xfrm>
          <a:prstGeom prst="rect">
            <a:avLst/>
          </a:prstGeom>
          <a:noFill/>
          <a:ln w="25400">
            <a:noFill/>
            <a:miter lim="800000"/>
            <a:headEnd/>
            <a:tailEnd type="none" w="lg" len="med"/>
          </a:ln>
        </p:spPr>
        <p:txBody>
          <a:bodyPr anchor="ctr">
            <a:spAutoFit/>
          </a:bodyPr>
          <a:lstStyle/>
          <a:p>
            <a:pPr algn="ctr"/>
            <a:r>
              <a:rPr lang="en-GB" sz="2400" b="1">
                <a:latin typeface="Arial Narrow" pitchFamily="34" charset="0"/>
              </a:rPr>
              <a:t>Classes in a Connected Application</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Disconnected layer: Model relational data using an in-memory object</a:t>
            </a:r>
            <a:endParaRPr lang="en-US" dirty="0"/>
          </a:p>
        </p:txBody>
      </p:sp>
    </p:spTree>
    <p:extLst>
      <p:ext uri="{BB962C8B-B14F-4D97-AF65-F5344CB8AC3E}">
        <p14:creationId xmlns:p14="http://schemas.microsoft.com/office/powerpoint/2010/main" xmlns="" val="1435149884"/>
      </p:ext>
    </p:extLst>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382000" cy="757130"/>
          </a:xfrm>
        </p:spPr>
        <p:txBody>
          <a:bodyPr>
            <a:normAutofit fontScale="90000"/>
          </a:bodyPr>
          <a:lstStyle/>
          <a:p>
            <a:r>
              <a:rPr lang="en-US" dirty="0"/>
              <a:t>Understanding </a:t>
            </a:r>
            <a:r>
              <a:rPr lang="en-US" dirty="0" err="1" smtClean="0"/>
              <a:t>DataSet</a:t>
            </a:r>
            <a:r>
              <a:rPr lang="en-US" dirty="0" smtClean="0"/>
              <a:t> : Role</a:t>
            </a:r>
            <a:endParaRPr lang="en-US" dirty="0"/>
          </a:p>
        </p:txBody>
      </p:sp>
      <p:sp>
        <p:nvSpPr>
          <p:cNvPr id="5" name="Content Placeholder 4"/>
          <p:cNvSpPr>
            <a:spLocks noGrp="1"/>
          </p:cNvSpPr>
          <p:nvPr>
            <p:ph idx="1"/>
          </p:nvPr>
        </p:nvSpPr>
        <p:spPr>
          <a:xfrm>
            <a:off x="381000" y="1417638"/>
            <a:ext cx="8410575" cy="4007251"/>
          </a:xfrm>
        </p:spPr>
        <p:txBody>
          <a:bodyPr>
            <a:normAutofit lnSpcReduction="10000"/>
          </a:bodyPr>
          <a:lstStyle/>
          <a:p>
            <a:r>
              <a:rPr lang="en-US" dirty="0" smtClean="0"/>
              <a:t>A </a:t>
            </a:r>
            <a:r>
              <a:rPr lang="en-US" dirty="0" err="1"/>
              <a:t>DataSet</a:t>
            </a:r>
            <a:r>
              <a:rPr lang="en-US" dirty="0"/>
              <a:t> is an in-memory representation of relational data. </a:t>
            </a:r>
            <a:endParaRPr lang="en-US" dirty="0" smtClean="0"/>
          </a:p>
          <a:p>
            <a:r>
              <a:rPr lang="en-US" dirty="0" smtClean="0"/>
              <a:t>More </a:t>
            </a:r>
            <a:r>
              <a:rPr lang="en-US" dirty="0"/>
              <a:t>specifically, </a:t>
            </a:r>
            <a:r>
              <a:rPr lang="en-US" dirty="0" smtClean="0"/>
              <a:t>a </a:t>
            </a:r>
            <a:r>
              <a:rPr lang="en-US" dirty="0" err="1" smtClean="0"/>
              <a:t>DataSet</a:t>
            </a:r>
            <a:r>
              <a:rPr lang="en-US" dirty="0" smtClean="0"/>
              <a:t> </a:t>
            </a:r>
            <a:r>
              <a:rPr lang="en-US" dirty="0"/>
              <a:t>is a class type that internally maintains three strongly typed </a:t>
            </a:r>
            <a:r>
              <a:rPr lang="en-US" dirty="0" smtClean="0"/>
              <a:t>collections</a:t>
            </a:r>
          </a:p>
          <a:p>
            <a:pPr lvl="1"/>
            <a:r>
              <a:rPr lang="en-US" dirty="0" err="1" smtClean="0"/>
              <a:t>DataTableCollection</a:t>
            </a:r>
            <a:endParaRPr lang="en-US" dirty="0" smtClean="0"/>
          </a:p>
          <a:p>
            <a:pPr lvl="1"/>
            <a:r>
              <a:rPr lang="en-US" dirty="0" err="1" smtClean="0"/>
              <a:t>DataRelationCollection</a:t>
            </a:r>
            <a:endParaRPr lang="en-US" dirty="0" smtClean="0"/>
          </a:p>
          <a:p>
            <a:pPr lvl="1"/>
            <a:r>
              <a:rPr lang="en-US" dirty="0" err="1" smtClean="0"/>
              <a:t>PropertyCollection</a:t>
            </a:r>
            <a:endParaRPr lang="en-US" dirty="0"/>
          </a:p>
        </p:txBody>
      </p:sp>
    </p:spTree>
    <p:extLst>
      <p:ext uri="{BB962C8B-B14F-4D97-AF65-F5344CB8AC3E}">
        <p14:creationId xmlns:p14="http://schemas.microsoft.com/office/powerpoint/2010/main" xmlns="" val="2352120116"/>
      </p:ext>
    </p:extLst>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a:t>
            </a:r>
            <a:endParaRPr lang="en-US" dirty="0"/>
          </a:p>
        </p:txBody>
      </p:sp>
      <p:sp>
        <p:nvSpPr>
          <p:cNvPr id="3" name="Content Placeholder 2"/>
          <p:cNvSpPr>
            <a:spLocks noGrp="1"/>
          </p:cNvSpPr>
          <p:nvPr>
            <p:ph idx="1"/>
          </p:nvPr>
        </p:nvSpPr>
        <p:spPr>
          <a:xfrm>
            <a:off x="381000" y="1417638"/>
            <a:ext cx="8410575" cy="4533549"/>
          </a:xfrm>
        </p:spPr>
        <p:txBody>
          <a:bodyPr/>
          <a:lstStyle/>
          <a:p>
            <a:r>
              <a:rPr lang="en-US" sz="2600" dirty="0"/>
              <a:t>Tables property of the </a:t>
            </a:r>
            <a:r>
              <a:rPr lang="en-US" sz="2600" dirty="0" err="1"/>
              <a:t>DataSet</a:t>
            </a:r>
            <a:r>
              <a:rPr lang="en-US" sz="2600" dirty="0"/>
              <a:t> allows you to access the </a:t>
            </a:r>
            <a:r>
              <a:rPr lang="en-US" sz="2600" dirty="0" err="1"/>
              <a:t>DataTableCollection</a:t>
            </a:r>
            <a:r>
              <a:rPr lang="en-US" sz="2600" dirty="0"/>
              <a:t> </a:t>
            </a:r>
            <a:endParaRPr lang="en-US" sz="2600" dirty="0" smtClean="0"/>
          </a:p>
          <a:p>
            <a:r>
              <a:rPr lang="en-US" sz="2600" dirty="0" err="1" smtClean="0"/>
              <a:t>DataTableCollection</a:t>
            </a:r>
            <a:r>
              <a:rPr lang="en-US" sz="2600" dirty="0" smtClean="0"/>
              <a:t>  </a:t>
            </a:r>
            <a:r>
              <a:rPr lang="en-US" sz="2600" dirty="0"/>
              <a:t>contains </a:t>
            </a:r>
            <a:r>
              <a:rPr lang="en-US" sz="2600" dirty="0" smtClean="0"/>
              <a:t>the individual </a:t>
            </a:r>
            <a:r>
              <a:rPr lang="en-US" sz="2600" dirty="0" err="1"/>
              <a:t>DataTables</a:t>
            </a:r>
            <a:r>
              <a:rPr lang="en-US" sz="2600" dirty="0" smtClean="0"/>
              <a:t>.</a:t>
            </a:r>
          </a:p>
          <a:p>
            <a:r>
              <a:rPr lang="en-US" sz="2600" dirty="0" err="1" smtClean="0"/>
              <a:t>DataRelationCollection</a:t>
            </a:r>
            <a:r>
              <a:rPr lang="en-US" sz="2600" dirty="0"/>
              <a:t> </a:t>
            </a:r>
            <a:r>
              <a:rPr lang="en-US" sz="2600" dirty="0" smtClean="0"/>
              <a:t>is used to represent the parent/child relationships </a:t>
            </a:r>
          </a:p>
          <a:p>
            <a:r>
              <a:rPr lang="en-US" sz="2600" dirty="0"/>
              <a:t>You can add </a:t>
            </a:r>
            <a:r>
              <a:rPr lang="en-US" sz="2600" dirty="0" err="1" smtClean="0"/>
              <a:t>DataRelation</a:t>
            </a:r>
            <a:r>
              <a:rPr lang="en-US" sz="2600" dirty="0" smtClean="0"/>
              <a:t> Type  </a:t>
            </a:r>
            <a:r>
              <a:rPr lang="en-US" sz="2600" dirty="0"/>
              <a:t>to the </a:t>
            </a:r>
            <a:r>
              <a:rPr lang="en-US" sz="2600" dirty="0" err="1"/>
              <a:t>DataRelationCollection</a:t>
            </a:r>
            <a:r>
              <a:rPr lang="en-US" sz="2600" dirty="0"/>
              <a:t> with the Relations </a:t>
            </a:r>
            <a:r>
              <a:rPr lang="en-US" sz="2600" dirty="0" smtClean="0"/>
              <a:t>property</a:t>
            </a:r>
          </a:p>
          <a:p>
            <a:r>
              <a:rPr lang="en-US" sz="2600" dirty="0" err="1"/>
              <a:t>ExtendedProperties</a:t>
            </a:r>
            <a:r>
              <a:rPr lang="en-US" sz="2600" dirty="0"/>
              <a:t> property provides access to the </a:t>
            </a:r>
            <a:r>
              <a:rPr lang="en-US" sz="2600" dirty="0" err="1"/>
              <a:t>PropertyCollection</a:t>
            </a:r>
            <a:r>
              <a:rPr lang="en-US" sz="2600" dirty="0"/>
              <a:t> object, which </a:t>
            </a:r>
            <a:r>
              <a:rPr lang="en-US" sz="2600" dirty="0" smtClean="0"/>
              <a:t>allows you </a:t>
            </a:r>
            <a:r>
              <a:rPr lang="en-US" sz="2600" dirty="0"/>
              <a:t>to associate any extra information to the </a:t>
            </a:r>
            <a:r>
              <a:rPr lang="en-US" sz="2600" dirty="0" err="1"/>
              <a:t>DataSet</a:t>
            </a:r>
            <a:r>
              <a:rPr lang="en-US" sz="2600" dirty="0"/>
              <a:t> as name/value pairs.</a:t>
            </a:r>
          </a:p>
        </p:txBody>
      </p:sp>
    </p:spTree>
    <p:extLst>
      <p:ext uri="{BB962C8B-B14F-4D97-AF65-F5344CB8AC3E}">
        <p14:creationId xmlns:p14="http://schemas.microsoft.com/office/powerpoint/2010/main" xmlns="" val="2699939431"/>
      </p:ext>
    </p:extLst>
  </p:cSld>
  <p:clrMapOvr>
    <a:masterClrMapping/>
  </p:clrMapOvr>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DataColumn</a:t>
            </a:r>
            <a:endParaRPr lang="en-US" dirty="0"/>
          </a:p>
        </p:txBody>
      </p:sp>
      <p:sp>
        <p:nvSpPr>
          <p:cNvPr id="3" name="Content Placeholder 2"/>
          <p:cNvSpPr>
            <a:spLocks noGrp="1"/>
          </p:cNvSpPr>
          <p:nvPr>
            <p:ph idx="1"/>
          </p:nvPr>
        </p:nvSpPr>
        <p:spPr>
          <a:xfrm>
            <a:off x="381000" y="1417638"/>
            <a:ext cx="8410575" cy="4376583"/>
          </a:xfrm>
        </p:spPr>
        <p:txBody>
          <a:bodyPr/>
          <a:lstStyle/>
          <a:p>
            <a:r>
              <a:rPr lang="en-US" dirty="0"/>
              <a:t>The </a:t>
            </a:r>
            <a:r>
              <a:rPr lang="en-US" dirty="0" err="1"/>
              <a:t>DataColumn</a:t>
            </a:r>
            <a:r>
              <a:rPr lang="en-US" dirty="0"/>
              <a:t> type represents a single column within a </a:t>
            </a:r>
            <a:r>
              <a:rPr lang="en-US" dirty="0" err="1"/>
              <a:t>DataTable</a:t>
            </a:r>
            <a:r>
              <a:rPr lang="en-US" dirty="0"/>
              <a:t>. </a:t>
            </a:r>
            <a:endParaRPr lang="en-US" dirty="0" smtClean="0"/>
          </a:p>
          <a:p>
            <a:r>
              <a:rPr lang="en-US" dirty="0" smtClean="0"/>
              <a:t>Collectively </a:t>
            </a:r>
            <a:r>
              <a:rPr lang="en-US" dirty="0"/>
              <a:t>speaking, the set of </a:t>
            </a:r>
            <a:r>
              <a:rPr lang="en-US" dirty="0" smtClean="0"/>
              <a:t>all </a:t>
            </a:r>
            <a:r>
              <a:rPr lang="en-US" dirty="0" err="1" smtClean="0"/>
              <a:t>DataColumn</a:t>
            </a:r>
            <a:r>
              <a:rPr lang="en-US" dirty="0" smtClean="0"/>
              <a:t> </a:t>
            </a:r>
            <a:r>
              <a:rPr lang="en-US" dirty="0"/>
              <a:t>types bound to a given </a:t>
            </a:r>
            <a:r>
              <a:rPr lang="en-US" dirty="0" err="1"/>
              <a:t>DataTable</a:t>
            </a:r>
            <a:r>
              <a:rPr lang="en-US" dirty="0"/>
              <a:t> represents the foundation of a table’s </a:t>
            </a:r>
            <a:r>
              <a:rPr lang="en-US" i="1" dirty="0"/>
              <a:t>schema </a:t>
            </a:r>
            <a:r>
              <a:rPr lang="en-US" dirty="0"/>
              <a:t>information</a:t>
            </a:r>
            <a:r>
              <a:rPr lang="en-US" dirty="0" smtClean="0"/>
              <a:t>.</a:t>
            </a:r>
          </a:p>
          <a:p>
            <a:r>
              <a:rPr lang="en-US" dirty="0"/>
              <a:t>The </a:t>
            </a:r>
            <a:r>
              <a:rPr lang="en-US" dirty="0" err="1"/>
              <a:t>DataColumn</a:t>
            </a:r>
            <a:r>
              <a:rPr lang="en-US" dirty="0"/>
              <a:t> type does not typically exist as a stand-alone entity; however, you do typically insert </a:t>
            </a:r>
            <a:r>
              <a:rPr lang="en-US" dirty="0" smtClean="0"/>
              <a:t>it into </a:t>
            </a:r>
            <a:r>
              <a:rPr lang="en-US" dirty="0"/>
              <a:t>a related </a:t>
            </a:r>
            <a:r>
              <a:rPr lang="en-US" dirty="0" err="1"/>
              <a:t>DataTable</a:t>
            </a:r>
            <a:r>
              <a:rPr lang="en-US" dirty="0"/>
              <a:t>.</a:t>
            </a:r>
          </a:p>
        </p:txBody>
      </p:sp>
    </p:spTree>
    <p:extLst>
      <p:ext uri="{BB962C8B-B14F-4D97-AF65-F5344CB8AC3E}">
        <p14:creationId xmlns:p14="http://schemas.microsoft.com/office/powerpoint/2010/main" xmlns="" val="194169309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Basic parts of .Net Application</a:t>
            </a:r>
          </a:p>
        </p:txBody>
      </p:sp>
      <p:sp>
        <p:nvSpPr>
          <p:cNvPr id="23555" name="Rectangle 3"/>
          <p:cNvSpPr>
            <a:spLocks noGrp="1" noChangeArrowheads="1"/>
          </p:cNvSpPr>
          <p:nvPr>
            <p:ph type="body" idx="1"/>
          </p:nvPr>
        </p:nvSpPr>
        <p:spPr/>
        <p:txBody>
          <a:bodyPr/>
          <a:lstStyle/>
          <a:p>
            <a:pPr eaLnBrk="1" hangingPunct="1"/>
            <a:r>
              <a:rPr lang="en-US" smtClean="0"/>
              <a:t>ASSEMBLY :- Manifest + module</a:t>
            </a:r>
          </a:p>
          <a:p>
            <a:pPr eaLnBrk="1" hangingPunct="1"/>
            <a:r>
              <a:rPr lang="en-US" smtClean="0"/>
              <a:t>MODULES :- Metadata + IL</a:t>
            </a:r>
          </a:p>
          <a:p>
            <a:pPr eaLnBrk="1" hangingPunct="1"/>
            <a:r>
              <a:rPr lang="en-US" smtClean="0"/>
              <a:t>TYPES:- Methods, Properties, fields</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DataRow</a:t>
            </a:r>
            <a:endParaRPr lang="en-US" dirty="0"/>
          </a:p>
        </p:txBody>
      </p:sp>
      <p:sp>
        <p:nvSpPr>
          <p:cNvPr id="3" name="Content Placeholder 2"/>
          <p:cNvSpPr>
            <a:spLocks noGrp="1"/>
          </p:cNvSpPr>
          <p:nvPr>
            <p:ph idx="1"/>
          </p:nvPr>
        </p:nvSpPr>
        <p:spPr>
          <a:xfrm>
            <a:off x="381000" y="1417638"/>
            <a:ext cx="8410575" cy="2456057"/>
          </a:xfrm>
        </p:spPr>
        <p:txBody>
          <a:bodyPr/>
          <a:lstStyle/>
          <a:p>
            <a:r>
              <a:rPr lang="en-US" dirty="0" smtClean="0"/>
              <a:t>A collection </a:t>
            </a:r>
            <a:r>
              <a:rPr lang="en-US" dirty="0"/>
              <a:t>of </a:t>
            </a:r>
            <a:r>
              <a:rPr lang="en-US" dirty="0" err="1"/>
              <a:t>DataColumn</a:t>
            </a:r>
            <a:r>
              <a:rPr lang="en-US" dirty="0"/>
              <a:t> objects represents the schema of a </a:t>
            </a:r>
            <a:r>
              <a:rPr lang="en-US" dirty="0" err="1"/>
              <a:t>DataTable</a:t>
            </a:r>
            <a:r>
              <a:rPr lang="en-US" dirty="0"/>
              <a:t>. </a:t>
            </a:r>
            <a:r>
              <a:rPr lang="en-US" dirty="0" smtClean="0"/>
              <a:t>In </a:t>
            </a:r>
            <a:r>
              <a:rPr lang="en-US" dirty="0"/>
              <a:t>contrast, </a:t>
            </a:r>
            <a:r>
              <a:rPr lang="en-US" dirty="0" smtClean="0"/>
              <a:t>a</a:t>
            </a:r>
            <a:r>
              <a:rPr lang="en-US" dirty="0"/>
              <a:t> </a:t>
            </a:r>
            <a:r>
              <a:rPr lang="en-US" dirty="0" smtClean="0"/>
              <a:t>collection </a:t>
            </a:r>
            <a:r>
              <a:rPr lang="en-US" dirty="0"/>
              <a:t>of </a:t>
            </a:r>
            <a:r>
              <a:rPr lang="en-US" dirty="0" err="1"/>
              <a:t>DataRow</a:t>
            </a:r>
            <a:r>
              <a:rPr lang="en-US" dirty="0"/>
              <a:t> objects represents the actual data in the table</a:t>
            </a:r>
            <a:r>
              <a:rPr lang="en-US" dirty="0" smtClean="0"/>
              <a:t>.</a:t>
            </a:r>
          </a:p>
          <a:p>
            <a:endParaRPr lang="en-US" dirty="0"/>
          </a:p>
        </p:txBody>
      </p:sp>
    </p:spTree>
    <p:extLst>
      <p:ext uri="{BB962C8B-B14F-4D97-AF65-F5344CB8AC3E}">
        <p14:creationId xmlns:p14="http://schemas.microsoft.com/office/powerpoint/2010/main" xmlns="" val="4220191294"/>
      </p:ext>
    </p:extLst>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609600" y="762000"/>
            <a:ext cx="8189913" cy="841375"/>
          </a:xfrm>
          <a:noFill/>
        </p:spPr>
        <p:txBody>
          <a:bodyPr anchor="ctr">
            <a:normAutofit fontScale="90000"/>
          </a:bodyPr>
          <a:lstStyle/>
          <a:p>
            <a:pPr algn="ctr" eaLnBrk="1" hangingPunct="1"/>
            <a:r>
              <a:rPr lang="en-US" sz="3200" b="1" smtClean="0"/>
              <a:t>Using ADO.NET Classes in a Disconnected Scenario</a:t>
            </a:r>
            <a:r>
              <a:rPr lang="en-US" sz="4000" smtClean="0"/>
              <a:t> </a:t>
            </a:r>
          </a:p>
        </p:txBody>
      </p:sp>
      <p:sp>
        <p:nvSpPr>
          <p:cNvPr id="14339" name="Rectangle 5"/>
          <p:cNvSpPr>
            <a:spLocks noChangeArrowheads="1"/>
          </p:cNvSpPr>
          <p:nvPr/>
        </p:nvSpPr>
        <p:spPr bwMode="auto">
          <a:xfrm>
            <a:off x="4343400" y="1981200"/>
            <a:ext cx="4038600" cy="4556125"/>
          </a:xfrm>
          <a:prstGeom prst="rect">
            <a:avLst/>
          </a:prstGeom>
          <a:noFill/>
          <a:ln w="9525">
            <a:noFill/>
            <a:miter lim="800000"/>
            <a:headEnd/>
            <a:tailEnd/>
          </a:ln>
        </p:spPr>
        <p:txBody>
          <a:bodyPr/>
          <a:lstStyle/>
          <a:p>
            <a:pPr marL="381000" indent="-381000" eaLnBrk="1" hangingPunct="1">
              <a:spcBef>
                <a:spcPct val="20000"/>
              </a:spcBef>
              <a:buClr>
                <a:schemeClr val="folHlink"/>
              </a:buClr>
              <a:buSzPct val="60000"/>
              <a:buFont typeface="Wingdings" pitchFamily="2" charset="2"/>
              <a:buChar char="n"/>
            </a:pPr>
            <a:r>
              <a:rPr lang="en-US" sz="2200" b="1">
                <a:solidFill>
                  <a:schemeClr val="hlink"/>
                </a:solidFill>
              </a:rPr>
              <a:t>In a disconnected scenario, resources are not held on the server while the data is processed</a:t>
            </a:r>
          </a:p>
          <a:p>
            <a:pPr marL="381000" indent="-381000" eaLnBrk="1" hangingPunct="1">
              <a:spcBef>
                <a:spcPct val="20000"/>
              </a:spcBef>
              <a:buClr>
                <a:schemeClr val="folHlink"/>
              </a:buClr>
              <a:buFont typeface="Wingdings" pitchFamily="2" charset="2"/>
              <a:buAutoNum type="arabicPeriod"/>
            </a:pPr>
            <a:r>
              <a:rPr lang="en-US" sz="2200" b="1"/>
              <a:t>Open connection</a:t>
            </a:r>
          </a:p>
          <a:p>
            <a:pPr marL="381000" indent="-381000" eaLnBrk="1" hangingPunct="1">
              <a:spcBef>
                <a:spcPct val="20000"/>
              </a:spcBef>
              <a:buClr>
                <a:schemeClr val="folHlink"/>
              </a:buClr>
              <a:buFont typeface="Wingdings" pitchFamily="2" charset="2"/>
              <a:buAutoNum type="arabicPeriod"/>
            </a:pPr>
            <a:r>
              <a:rPr lang="en-US" sz="2200" b="1"/>
              <a:t>Fill the DataSet</a:t>
            </a:r>
          </a:p>
          <a:p>
            <a:pPr marL="381000" indent="-381000" eaLnBrk="1" hangingPunct="1">
              <a:spcBef>
                <a:spcPct val="20000"/>
              </a:spcBef>
              <a:buClr>
                <a:schemeClr val="folHlink"/>
              </a:buClr>
              <a:buFont typeface="Wingdings" pitchFamily="2" charset="2"/>
              <a:buAutoNum type="arabicPeriod"/>
            </a:pPr>
            <a:r>
              <a:rPr lang="en-US" sz="2200" b="1"/>
              <a:t>Close connection</a:t>
            </a:r>
          </a:p>
          <a:p>
            <a:pPr marL="381000" indent="-381000" eaLnBrk="1" hangingPunct="1">
              <a:spcBef>
                <a:spcPct val="20000"/>
              </a:spcBef>
              <a:buClr>
                <a:schemeClr val="folHlink"/>
              </a:buClr>
              <a:buFont typeface="Wingdings" pitchFamily="2" charset="2"/>
              <a:buAutoNum type="arabicPeriod"/>
            </a:pPr>
            <a:r>
              <a:rPr lang="en-US" sz="2200" b="1"/>
              <a:t>Process the DataSet</a:t>
            </a:r>
          </a:p>
          <a:p>
            <a:pPr marL="381000" indent="-381000" eaLnBrk="1" hangingPunct="1">
              <a:spcBef>
                <a:spcPct val="20000"/>
              </a:spcBef>
              <a:buClr>
                <a:schemeClr val="folHlink"/>
              </a:buClr>
              <a:buFont typeface="Wingdings" pitchFamily="2" charset="2"/>
              <a:buAutoNum type="arabicPeriod"/>
            </a:pPr>
            <a:r>
              <a:rPr lang="en-US" sz="2200" b="1"/>
              <a:t>Open connection</a:t>
            </a:r>
          </a:p>
          <a:p>
            <a:pPr marL="381000" indent="-381000" eaLnBrk="1" hangingPunct="1">
              <a:spcBef>
                <a:spcPct val="20000"/>
              </a:spcBef>
              <a:buClr>
                <a:schemeClr val="folHlink"/>
              </a:buClr>
              <a:buFont typeface="Wingdings" pitchFamily="2" charset="2"/>
              <a:buAutoNum type="arabicPeriod"/>
            </a:pPr>
            <a:r>
              <a:rPr lang="en-US" sz="2200" b="1"/>
              <a:t>Update the data source</a:t>
            </a:r>
          </a:p>
          <a:p>
            <a:pPr marL="381000" indent="-381000" eaLnBrk="1" hangingPunct="1">
              <a:spcBef>
                <a:spcPct val="20000"/>
              </a:spcBef>
              <a:buClr>
                <a:schemeClr val="folHlink"/>
              </a:buClr>
              <a:buFont typeface="Wingdings" pitchFamily="2" charset="2"/>
              <a:buAutoNum type="arabicPeriod"/>
            </a:pPr>
            <a:r>
              <a:rPr lang="en-US" sz="2200" b="1"/>
              <a:t>Close connection</a:t>
            </a:r>
          </a:p>
        </p:txBody>
      </p:sp>
      <p:grpSp>
        <p:nvGrpSpPr>
          <p:cNvPr id="2" name="Group 17"/>
          <p:cNvGrpSpPr>
            <a:grpSpLocks/>
          </p:cNvGrpSpPr>
          <p:nvPr/>
        </p:nvGrpSpPr>
        <p:grpSpPr bwMode="auto">
          <a:xfrm>
            <a:off x="1371600" y="2133600"/>
            <a:ext cx="2462213" cy="4448175"/>
            <a:chOff x="864" y="1485"/>
            <a:chExt cx="1551" cy="2802"/>
          </a:xfrm>
        </p:grpSpPr>
        <p:sp>
          <p:nvSpPr>
            <p:cNvPr id="44038" name="AutoShape 6"/>
            <p:cNvSpPr>
              <a:spLocks noChangeArrowheads="1"/>
            </p:cNvSpPr>
            <p:nvPr/>
          </p:nvSpPr>
          <p:spPr bwMode="auto">
            <a:xfrm>
              <a:off x="879" y="2900"/>
              <a:ext cx="1536" cy="432"/>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ctr">
                <a:defRPr/>
              </a:pPr>
              <a:r>
                <a:rPr lang="en-US" sz="2400" b="1">
                  <a:latin typeface="Arial Narrow" pitchFamily="34" charset="0"/>
                </a:rPr>
                <a:t>SqlConnection</a:t>
              </a:r>
            </a:p>
          </p:txBody>
        </p:sp>
        <p:sp>
          <p:nvSpPr>
            <p:cNvPr id="44039" name="AutoShape 7"/>
            <p:cNvSpPr>
              <a:spLocks noChangeArrowheads="1"/>
            </p:cNvSpPr>
            <p:nvPr/>
          </p:nvSpPr>
          <p:spPr bwMode="auto">
            <a:xfrm>
              <a:off x="879" y="2195"/>
              <a:ext cx="1536" cy="432"/>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ctr">
                <a:defRPr/>
              </a:pPr>
              <a:r>
                <a:rPr lang="en-US" sz="2400" b="1">
                  <a:latin typeface="Arial Narrow" pitchFamily="34" charset="0"/>
                </a:rPr>
                <a:t>SqlDataAdapter</a:t>
              </a:r>
            </a:p>
          </p:txBody>
        </p:sp>
        <p:sp>
          <p:nvSpPr>
            <p:cNvPr id="44040" name="AutoShape 8"/>
            <p:cNvSpPr>
              <a:spLocks noChangeArrowheads="1"/>
            </p:cNvSpPr>
            <p:nvPr/>
          </p:nvSpPr>
          <p:spPr bwMode="auto">
            <a:xfrm>
              <a:off x="879" y="1485"/>
              <a:ext cx="1536" cy="432"/>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ctr">
                <a:defRPr/>
              </a:pPr>
              <a:r>
                <a:rPr lang="en-US" sz="2400" b="1">
                  <a:latin typeface="Arial Narrow" pitchFamily="34" charset="0"/>
                </a:rPr>
                <a:t>DataSet</a:t>
              </a:r>
            </a:p>
          </p:txBody>
        </p:sp>
        <p:sp>
          <p:nvSpPr>
            <p:cNvPr id="14344" name="AutoShape 9"/>
            <p:cNvSpPr>
              <a:spLocks noChangeArrowheads="1"/>
            </p:cNvSpPr>
            <p:nvPr/>
          </p:nvSpPr>
          <p:spPr bwMode="auto">
            <a:xfrm>
              <a:off x="1023" y="1811"/>
              <a:ext cx="384" cy="432"/>
            </a:xfrm>
            <a:prstGeom prst="upArrow">
              <a:avLst>
                <a:gd name="adj1" fmla="val 50000"/>
                <a:gd name="adj2" fmla="val 28125"/>
              </a:avLst>
            </a:prstGeom>
            <a:gradFill rotWithShape="0">
              <a:gsLst>
                <a:gs pos="0">
                  <a:srgbClr val="EA86CB"/>
                </a:gs>
                <a:gs pos="100000">
                  <a:srgbClr val="D20091"/>
                </a:gs>
              </a:gsLst>
              <a:lin ang="5400000" scaled="1"/>
            </a:gradFill>
            <a:ln w="6350" algn="ctr">
              <a:solidFill>
                <a:srgbClr val="800080"/>
              </a:solidFill>
              <a:miter lim="800000"/>
              <a:headEnd/>
              <a:tailEnd/>
            </a:ln>
          </p:spPr>
          <p:txBody>
            <a:bodyPr wrap="none" tIns="27432" bIns="27432" anchor="ctr"/>
            <a:lstStyle/>
            <a:p>
              <a:endParaRPr lang="en-US"/>
            </a:p>
          </p:txBody>
        </p:sp>
        <p:sp>
          <p:nvSpPr>
            <p:cNvPr id="14345" name="AutoShape 10"/>
            <p:cNvSpPr>
              <a:spLocks noChangeArrowheads="1"/>
            </p:cNvSpPr>
            <p:nvPr/>
          </p:nvSpPr>
          <p:spPr bwMode="auto">
            <a:xfrm>
              <a:off x="1023" y="2526"/>
              <a:ext cx="384" cy="432"/>
            </a:xfrm>
            <a:prstGeom prst="upArrow">
              <a:avLst>
                <a:gd name="adj1" fmla="val 50000"/>
                <a:gd name="adj2" fmla="val 28125"/>
              </a:avLst>
            </a:prstGeom>
            <a:gradFill rotWithShape="0">
              <a:gsLst>
                <a:gs pos="0">
                  <a:srgbClr val="EA86CB"/>
                </a:gs>
                <a:gs pos="100000">
                  <a:srgbClr val="D20091"/>
                </a:gs>
              </a:gsLst>
              <a:lin ang="5400000" scaled="1"/>
            </a:gradFill>
            <a:ln w="6350" algn="ctr">
              <a:solidFill>
                <a:srgbClr val="800080"/>
              </a:solidFill>
              <a:miter lim="800000"/>
              <a:headEnd/>
              <a:tailEnd/>
            </a:ln>
          </p:spPr>
          <p:txBody>
            <a:bodyPr wrap="none" tIns="27432" bIns="27432" anchor="ctr"/>
            <a:lstStyle/>
            <a:p>
              <a:endParaRPr lang="en-US"/>
            </a:p>
          </p:txBody>
        </p:sp>
        <p:sp>
          <p:nvSpPr>
            <p:cNvPr id="14346" name="AutoShape 11"/>
            <p:cNvSpPr>
              <a:spLocks noChangeArrowheads="1"/>
            </p:cNvSpPr>
            <p:nvPr/>
          </p:nvSpPr>
          <p:spPr bwMode="auto">
            <a:xfrm>
              <a:off x="1935" y="1811"/>
              <a:ext cx="384" cy="432"/>
            </a:xfrm>
            <a:prstGeom prst="downArrow">
              <a:avLst>
                <a:gd name="adj1" fmla="val 50000"/>
                <a:gd name="adj2" fmla="val 28125"/>
              </a:avLst>
            </a:prstGeom>
            <a:gradFill rotWithShape="0">
              <a:gsLst>
                <a:gs pos="0">
                  <a:srgbClr val="D20091"/>
                </a:gs>
                <a:gs pos="100000">
                  <a:srgbClr val="EA86CB"/>
                </a:gs>
              </a:gsLst>
              <a:lin ang="5400000" scaled="1"/>
            </a:gradFill>
            <a:ln w="6350" algn="ctr">
              <a:solidFill>
                <a:srgbClr val="800080"/>
              </a:solidFill>
              <a:miter lim="800000"/>
              <a:headEnd/>
              <a:tailEnd/>
            </a:ln>
          </p:spPr>
          <p:txBody>
            <a:bodyPr wrap="none" tIns="27432" bIns="27432" anchor="ctr"/>
            <a:lstStyle/>
            <a:p>
              <a:endParaRPr lang="en-US"/>
            </a:p>
          </p:txBody>
        </p:sp>
        <p:sp>
          <p:nvSpPr>
            <p:cNvPr id="14347" name="AutoShape 12"/>
            <p:cNvSpPr>
              <a:spLocks noChangeArrowheads="1"/>
            </p:cNvSpPr>
            <p:nvPr/>
          </p:nvSpPr>
          <p:spPr bwMode="auto">
            <a:xfrm>
              <a:off x="1935" y="2579"/>
              <a:ext cx="384" cy="432"/>
            </a:xfrm>
            <a:prstGeom prst="downArrow">
              <a:avLst>
                <a:gd name="adj1" fmla="val 50000"/>
                <a:gd name="adj2" fmla="val 28125"/>
              </a:avLst>
            </a:prstGeom>
            <a:gradFill rotWithShape="0">
              <a:gsLst>
                <a:gs pos="0">
                  <a:srgbClr val="D20091"/>
                </a:gs>
                <a:gs pos="100000">
                  <a:srgbClr val="EA86CB"/>
                </a:gs>
              </a:gsLst>
              <a:lin ang="5400000" scaled="1"/>
            </a:gradFill>
            <a:ln w="6350" algn="ctr">
              <a:solidFill>
                <a:srgbClr val="800080"/>
              </a:solidFill>
              <a:miter lim="800000"/>
              <a:headEnd/>
              <a:tailEnd/>
            </a:ln>
          </p:spPr>
          <p:txBody>
            <a:bodyPr wrap="none" tIns="27432" bIns="27432" anchor="ctr"/>
            <a:lstStyle/>
            <a:p>
              <a:endParaRPr lang="en-US"/>
            </a:p>
          </p:txBody>
        </p:sp>
        <p:sp>
          <p:nvSpPr>
            <p:cNvPr id="14348" name="AutoShape 13"/>
            <p:cNvSpPr>
              <a:spLocks noChangeArrowheads="1"/>
            </p:cNvSpPr>
            <p:nvPr/>
          </p:nvSpPr>
          <p:spPr bwMode="auto">
            <a:xfrm>
              <a:off x="912" y="3471"/>
              <a:ext cx="1440" cy="816"/>
            </a:xfrm>
            <a:prstGeom prst="can">
              <a:avLst>
                <a:gd name="adj" fmla="val 39787"/>
              </a:avLst>
            </a:prstGeom>
            <a:solidFill>
              <a:schemeClr val="folHlink"/>
            </a:solidFill>
            <a:ln w="9525">
              <a:solidFill>
                <a:schemeClr val="tx1"/>
              </a:solidFill>
              <a:round/>
              <a:headEnd/>
              <a:tailEnd/>
            </a:ln>
          </p:spPr>
          <p:txBody>
            <a:bodyPr wrap="none" anchor="b"/>
            <a:lstStyle/>
            <a:p>
              <a:pPr algn="ctr"/>
              <a:endParaRPr lang="en-US" sz="2200" b="1">
                <a:latin typeface="Arial" charset="0"/>
              </a:endParaRPr>
            </a:p>
          </p:txBody>
        </p:sp>
        <p:sp>
          <p:nvSpPr>
            <p:cNvPr id="14349" name="Text Box 14"/>
            <p:cNvSpPr txBox="1">
              <a:spLocks noChangeArrowheads="1"/>
            </p:cNvSpPr>
            <p:nvPr/>
          </p:nvSpPr>
          <p:spPr bwMode="auto">
            <a:xfrm>
              <a:off x="864" y="3797"/>
              <a:ext cx="1536" cy="442"/>
            </a:xfrm>
            <a:prstGeom prst="rect">
              <a:avLst/>
            </a:prstGeom>
            <a:noFill/>
            <a:ln w="25400">
              <a:noFill/>
              <a:miter lim="800000"/>
              <a:headEnd/>
              <a:tailEnd type="none" w="lg" len="med"/>
            </a:ln>
          </p:spPr>
          <p:txBody>
            <a:bodyPr anchor="ctr">
              <a:spAutoFit/>
            </a:bodyPr>
            <a:lstStyle/>
            <a:p>
              <a:pPr algn="ctr"/>
              <a:r>
                <a:rPr lang="en-GB" sz="2000" b="1">
                  <a:solidFill>
                    <a:schemeClr val="bg1"/>
                  </a:solidFill>
                  <a:latin typeface="Arial Narrow" pitchFamily="34" charset="0"/>
                </a:rPr>
                <a:t>SQL Server 7.0</a:t>
              </a:r>
            </a:p>
            <a:p>
              <a:pPr algn="ctr"/>
              <a:r>
                <a:rPr lang="en-GB" sz="2000" b="1">
                  <a:solidFill>
                    <a:schemeClr val="bg1"/>
                  </a:solidFill>
                  <a:latin typeface="Arial Narrow" pitchFamily="34" charset="0"/>
                </a:rPr>
                <a:t>(and later)</a:t>
              </a:r>
            </a:p>
          </p:txBody>
        </p:sp>
        <p:sp>
          <p:nvSpPr>
            <p:cNvPr id="14350" name="AutoShape 15"/>
            <p:cNvSpPr>
              <a:spLocks noChangeArrowheads="1"/>
            </p:cNvSpPr>
            <p:nvPr/>
          </p:nvSpPr>
          <p:spPr bwMode="auto">
            <a:xfrm>
              <a:off x="1023" y="3226"/>
              <a:ext cx="384" cy="432"/>
            </a:xfrm>
            <a:prstGeom prst="upArrow">
              <a:avLst>
                <a:gd name="adj1" fmla="val 50000"/>
                <a:gd name="adj2" fmla="val 28125"/>
              </a:avLst>
            </a:prstGeom>
            <a:gradFill rotWithShape="0">
              <a:gsLst>
                <a:gs pos="0">
                  <a:srgbClr val="EA86CB"/>
                </a:gs>
                <a:gs pos="100000">
                  <a:srgbClr val="D20091"/>
                </a:gs>
              </a:gsLst>
              <a:lin ang="5400000" scaled="1"/>
            </a:gradFill>
            <a:ln w="6350" algn="ctr">
              <a:solidFill>
                <a:srgbClr val="800080"/>
              </a:solidFill>
              <a:miter lim="800000"/>
              <a:headEnd/>
              <a:tailEnd/>
            </a:ln>
          </p:spPr>
          <p:txBody>
            <a:bodyPr wrap="none" tIns="27432" bIns="27432" anchor="ctr"/>
            <a:lstStyle/>
            <a:p>
              <a:endParaRPr lang="en-US"/>
            </a:p>
          </p:txBody>
        </p:sp>
        <p:sp>
          <p:nvSpPr>
            <p:cNvPr id="14351" name="AutoShape 16"/>
            <p:cNvSpPr>
              <a:spLocks noChangeArrowheads="1"/>
            </p:cNvSpPr>
            <p:nvPr/>
          </p:nvSpPr>
          <p:spPr bwMode="auto">
            <a:xfrm>
              <a:off x="1935" y="3226"/>
              <a:ext cx="384" cy="432"/>
            </a:xfrm>
            <a:prstGeom prst="downArrow">
              <a:avLst>
                <a:gd name="adj1" fmla="val 50000"/>
                <a:gd name="adj2" fmla="val 28125"/>
              </a:avLst>
            </a:prstGeom>
            <a:gradFill rotWithShape="0">
              <a:gsLst>
                <a:gs pos="0">
                  <a:srgbClr val="D20091"/>
                </a:gs>
                <a:gs pos="100000">
                  <a:srgbClr val="EA86CB"/>
                </a:gs>
              </a:gsLst>
              <a:lin ang="5400000" scaled="1"/>
            </a:gradFill>
            <a:ln w="6350" algn="ctr">
              <a:solidFill>
                <a:srgbClr val="800080"/>
              </a:solidFill>
              <a:miter lim="800000"/>
              <a:headEnd/>
              <a:tailEnd/>
            </a:ln>
          </p:spPr>
          <p:txBody>
            <a:bodyPr wrap="none" tIns="27432" bIns="27432" anchor="ctr"/>
            <a:lstStyle/>
            <a:p>
              <a:endParaRPr lang="en-US"/>
            </a:p>
          </p:txBody>
        </p:sp>
      </p:gr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790575" y="576263"/>
            <a:ext cx="8189913" cy="841375"/>
          </a:xfrm>
          <a:noFill/>
        </p:spPr>
        <p:txBody>
          <a:bodyPr anchor="ctr"/>
          <a:lstStyle/>
          <a:p>
            <a:pPr algn="ctr" eaLnBrk="1" hangingPunct="1"/>
            <a:r>
              <a:rPr lang="en-US" smtClean="0"/>
              <a:t>What Is a DataAdapter?</a:t>
            </a:r>
          </a:p>
        </p:txBody>
      </p:sp>
      <p:sp>
        <p:nvSpPr>
          <p:cNvPr id="51205" name="Rectangle 5"/>
          <p:cNvSpPr>
            <a:spLocks noChangeArrowheads="1"/>
          </p:cNvSpPr>
          <p:nvPr/>
        </p:nvSpPr>
        <p:spPr bwMode="auto">
          <a:xfrm>
            <a:off x="1084263" y="2212975"/>
            <a:ext cx="2724150" cy="4240213"/>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defRPr/>
            </a:pPr>
            <a:endParaRPr lang="en-US"/>
          </a:p>
        </p:txBody>
      </p:sp>
      <p:sp>
        <p:nvSpPr>
          <p:cNvPr id="17412" name="Rectangle 6"/>
          <p:cNvSpPr>
            <a:spLocks noChangeArrowheads="1"/>
          </p:cNvSpPr>
          <p:nvPr/>
        </p:nvSpPr>
        <p:spPr bwMode="auto">
          <a:xfrm>
            <a:off x="4038600" y="2708275"/>
            <a:ext cx="1447800" cy="1295400"/>
          </a:xfrm>
          <a:prstGeom prst="rect">
            <a:avLst/>
          </a:prstGeom>
          <a:gradFill rotWithShape="1">
            <a:gsLst>
              <a:gs pos="0">
                <a:srgbClr val="87A987"/>
              </a:gs>
              <a:gs pos="100000">
                <a:srgbClr val="CCFFCC"/>
              </a:gs>
            </a:gsLst>
            <a:lin ang="5400000" scaled="1"/>
          </a:gradFill>
          <a:ln w="9525" algn="ctr">
            <a:solidFill>
              <a:schemeClr val="tx1"/>
            </a:solidFill>
            <a:miter lim="800000"/>
            <a:headEnd/>
            <a:tailEnd/>
          </a:ln>
        </p:spPr>
        <p:txBody>
          <a:bodyPr wrap="none" anchor="ctr"/>
          <a:lstStyle/>
          <a:p>
            <a:pPr algn="ctr"/>
            <a:endParaRPr lang="en-GB" b="1">
              <a:latin typeface="Arial Narrow" pitchFamily="34" charset="0"/>
            </a:endParaRPr>
          </a:p>
        </p:txBody>
      </p:sp>
      <p:sp>
        <p:nvSpPr>
          <p:cNvPr id="17413" name="Text Box 7"/>
          <p:cNvSpPr txBox="1">
            <a:spLocks noChangeArrowheads="1"/>
          </p:cNvSpPr>
          <p:nvPr/>
        </p:nvSpPr>
        <p:spPr bwMode="auto">
          <a:xfrm>
            <a:off x="6789738" y="2155825"/>
            <a:ext cx="1617662" cy="457200"/>
          </a:xfrm>
          <a:prstGeom prst="rect">
            <a:avLst/>
          </a:prstGeom>
          <a:noFill/>
          <a:ln w="25400">
            <a:noFill/>
            <a:miter lim="800000"/>
            <a:headEnd/>
            <a:tailEnd type="none" w="lg" len="med"/>
          </a:ln>
        </p:spPr>
        <p:txBody>
          <a:bodyPr wrap="none" anchor="ctr">
            <a:spAutoFit/>
          </a:bodyPr>
          <a:lstStyle/>
          <a:p>
            <a:pPr algn="ctr"/>
            <a:r>
              <a:rPr lang="en-GB" sz="2400" b="1">
                <a:latin typeface="Arial Narrow" pitchFamily="34" charset="0"/>
              </a:rPr>
              <a:t>Data source</a:t>
            </a:r>
          </a:p>
        </p:txBody>
      </p:sp>
      <p:sp>
        <p:nvSpPr>
          <p:cNvPr id="17414" name="Text Box 8"/>
          <p:cNvSpPr txBox="1">
            <a:spLocks noChangeArrowheads="1"/>
          </p:cNvSpPr>
          <p:nvPr/>
        </p:nvSpPr>
        <p:spPr bwMode="auto">
          <a:xfrm>
            <a:off x="3919538" y="2281238"/>
            <a:ext cx="1671637" cy="457200"/>
          </a:xfrm>
          <a:prstGeom prst="rect">
            <a:avLst/>
          </a:prstGeom>
          <a:noFill/>
          <a:ln w="25400">
            <a:noFill/>
            <a:miter lim="800000"/>
            <a:headEnd/>
            <a:tailEnd type="none" w="lg" len="med"/>
          </a:ln>
        </p:spPr>
        <p:txBody>
          <a:bodyPr wrap="none" anchor="ctr">
            <a:spAutoFit/>
          </a:bodyPr>
          <a:lstStyle/>
          <a:p>
            <a:pPr algn="ctr"/>
            <a:r>
              <a:rPr lang="en-GB" sz="2400" b="1">
                <a:latin typeface="Arial Narrow" pitchFamily="34" charset="0"/>
              </a:rPr>
              <a:t>DataAdapter</a:t>
            </a:r>
          </a:p>
        </p:txBody>
      </p:sp>
      <p:sp>
        <p:nvSpPr>
          <p:cNvPr id="17415" name="Text Box 9"/>
          <p:cNvSpPr txBox="1">
            <a:spLocks noChangeArrowheads="1"/>
          </p:cNvSpPr>
          <p:nvPr/>
        </p:nvSpPr>
        <p:spPr bwMode="auto">
          <a:xfrm>
            <a:off x="1200150" y="2463800"/>
            <a:ext cx="1179513" cy="396875"/>
          </a:xfrm>
          <a:prstGeom prst="rect">
            <a:avLst/>
          </a:prstGeom>
          <a:noFill/>
          <a:ln w="25400">
            <a:noFill/>
            <a:miter lim="800000"/>
            <a:headEnd/>
            <a:tailEnd type="none" w="lg" len="med"/>
          </a:ln>
        </p:spPr>
        <p:txBody>
          <a:bodyPr wrap="none" anchor="ctr">
            <a:spAutoFit/>
          </a:bodyPr>
          <a:lstStyle/>
          <a:p>
            <a:pPr algn="ctr"/>
            <a:r>
              <a:rPr lang="en-GB" sz="2000" b="1">
                <a:latin typeface="Arial Narrow" pitchFamily="34" charset="0"/>
              </a:rPr>
              <a:t>DataTable</a:t>
            </a:r>
          </a:p>
        </p:txBody>
      </p:sp>
      <p:sp>
        <p:nvSpPr>
          <p:cNvPr id="17416" name="Text Box 10"/>
          <p:cNvSpPr txBox="1">
            <a:spLocks noChangeArrowheads="1"/>
          </p:cNvSpPr>
          <p:nvPr/>
        </p:nvSpPr>
        <p:spPr bwMode="auto">
          <a:xfrm>
            <a:off x="1200150" y="4635500"/>
            <a:ext cx="1179513" cy="396875"/>
          </a:xfrm>
          <a:prstGeom prst="rect">
            <a:avLst/>
          </a:prstGeom>
          <a:noFill/>
          <a:ln w="25400">
            <a:noFill/>
            <a:miter lim="800000"/>
            <a:headEnd/>
            <a:tailEnd type="none" w="lg" len="med"/>
          </a:ln>
        </p:spPr>
        <p:txBody>
          <a:bodyPr wrap="none" anchor="ctr">
            <a:spAutoFit/>
          </a:bodyPr>
          <a:lstStyle/>
          <a:p>
            <a:pPr algn="ctr"/>
            <a:r>
              <a:rPr lang="en-GB" sz="2000" b="1">
                <a:latin typeface="Arial Narrow" pitchFamily="34" charset="0"/>
              </a:rPr>
              <a:t>DataTable</a:t>
            </a:r>
          </a:p>
        </p:txBody>
      </p:sp>
      <p:sp>
        <p:nvSpPr>
          <p:cNvPr id="17417" name="Text Box 11"/>
          <p:cNvSpPr txBox="1">
            <a:spLocks noChangeArrowheads="1"/>
          </p:cNvSpPr>
          <p:nvPr/>
        </p:nvSpPr>
        <p:spPr bwMode="auto">
          <a:xfrm>
            <a:off x="1905000" y="1766888"/>
            <a:ext cx="1116013" cy="457200"/>
          </a:xfrm>
          <a:prstGeom prst="rect">
            <a:avLst/>
          </a:prstGeom>
          <a:noFill/>
          <a:ln w="25400">
            <a:noFill/>
            <a:miter lim="800000"/>
            <a:headEnd/>
            <a:tailEnd type="none" w="lg" len="med"/>
          </a:ln>
        </p:spPr>
        <p:txBody>
          <a:bodyPr wrap="none" anchor="ctr">
            <a:spAutoFit/>
          </a:bodyPr>
          <a:lstStyle/>
          <a:p>
            <a:pPr algn="ctr"/>
            <a:r>
              <a:rPr lang="en-GB" sz="2400" b="1">
                <a:latin typeface="Arial Narrow" pitchFamily="34" charset="0"/>
              </a:rPr>
              <a:t>DataSet</a:t>
            </a:r>
          </a:p>
        </p:txBody>
      </p:sp>
      <p:sp>
        <p:nvSpPr>
          <p:cNvPr id="17418" name="Rectangle 12"/>
          <p:cNvSpPr>
            <a:spLocks noChangeArrowheads="1"/>
          </p:cNvSpPr>
          <p:nvPr/>
        </p:nvSpPr>
        <p:spPr bwMode="auto">
          <a:xfrm>
            <a:off x="4038600" y="4876800"/>
            <a:ext cx="1447800" cy="1295400"/>
          </a:xfrm>
          <a:prstGeom prst="rect">
            <a:avLst/>
          </a:prstGeom>
          <a:gradFill rotWithShape="1">
            <a:gsLst>
              <a:gs pos="0">
                <a:srgbClr val="87A987"/>
              </a:gs>
              <a:gs pos="100000">
                <a:srgbClr val="CCFFCC"/>
              </a:gs>
            </a:gsLst>
            <a:lin ang="5400000" scaled="1"/>
          </a:gradFill>
          <a:ln w="9525" algn="ctr">
            <a:solidFill>
              <a:schemeClr val="tx1"/>
            </a:solidFill>
            <a:miter lim="800000"/>
            <a:headEnd/>
            <a:tailEnd/>
          </a:ln>
        </p:spPr>
        <p:txBody>
          <a:bodyPr wrap="none" anchor="ctr"/>
          <a:lstStyle/>
          <a:p>
            <a:pPr algn="ctr"/>
            <a:endParaRPr lang="en-GB" b="1">
              <a:latin typeface="Arial Narrow" pitchFamily="34" charset="0"/>
            </a:endParaRPr>
          </a:p>
        </p:txBody>
      </p:sp>
      <p:sp>
        <p:nvSpPr>
          <p:cNvPr id="17419" name="Text Box 13"/>
          <p:cNvSpPr txBox="1">
            <a:spLocks noChangeArrowheads="1"/>
          </p:cNvSpPr>
          <p:nvPr/>
        </p:nvSpPr>
        <p:spPr bwMode="auto">
          <a:xfrm>
            <a:off x="3919538" y="4438650"/>
            <a:ext cx="1671637" cy="457200"/>
          </a:xfrm>
          <a:prstGeom prst="rect">
            <a:avLst/>
          </a:prstGeom>
          <a:noFill/>
          <a:ln w="25400">
            <a:noFill/>
            <a:miter lim="800000"/>
            <a:headEnd/>
            <a:tailEnd type="none" w="lg" len="med"/>
          </a:ln>
        </p:spPr>
        <p:txBody>
          <a:bodyPr wrap="none" anchor="ctr">
            <a:spAutoFit/>
          </a:bodyPr>
          <a:lstStyle/>
          <a:p>
            <a:pPr algn="ctr"/>
            <a:r>
              <a:rPr lang="en-GB" sz="2400" b="1">
                <a:latin typeface="Arial Narrow" pitchFamily="34" charset="0"/>
              </a:rPr>
              <a:t>DataAdapter</a:t>
            </a:r>
          </a:p>
        </p:txBody>
      </p:sp>
      <p:sp>
        <p:nvSpPr>
          <p:cNvPr id="17420" name="Rectangle 14"/>
          <p:cNvSpPr>
            <a:spLocks noChangeArrowheads="1"/>
          </p:cNvSpPr>
          <p:nvPr/>
        </p:nvSpPr>
        <p:spPr bwMode="auto">
          <a:xfrm rot="-5400000">
            <a:off x="7748588" y="5575300"/>
            <a:ext cx="219075" cy="155575"/>
          </a:xfrm>
          <a:prstGeom prst="rect">
            <a:avLst/>
          </a:prstGeom>
          <a:solidFill>
            <a:schemeClr val="bg1"/>
          </a:solidFill>
          <a:ln w="9525">
            <a:noFill/>
            <a:miter lim="800000"/>
            <a:headEnd/>
            <a:tailEnd/>
          </a:ln>
        </p:spPr>
        <p:txBody>
          <a:bodyPr wrap="none" anchor="ctr"/>
          <a:lstStyle/>
          <a:p>
            <a:endParaRPr lang="en-US"/>
          </a:p>
        </p:txBody>
      </p:sp>
      <p:sp>
        <p:nvSpPr>
          <p:cNvPr id="17421" name="Rectangle 15"/>
          <p:cNvSpPr>
            <a:spLocks noChangeArrowheads="1"/>
          </p:cNvSpPr>
          <p:nvPr/>
        </p:nvSpPr>
        <p:spPr bwMode="auto">
          <a:xfrm>
            <a:off x="7229475" y="5203825"/>
            <a:ext cx="219075" cy="155575"/>
          </a:xfrm>
          <a:prstGeom prst="rect">
            <a:avLst/>
          </a:prstGeom>
          <a:solidFill>
            <a:schemeClr val="bg1"/>
          </a:solidFill>
          <a:ln w="9525">
            <a:noFill/>
            <a:miter lim="800000"/>
            <a:headEnd/>
            <a:tailEnd/>
          </a:ln>
        </p:spPr>
        <p:txBody>
          <a:bodyPr wrap="none" anchor="ctr"/>
          <a:lstStyle/>
          <a:p>
            <a:endParaRPr lang="en-US"/>
          </a:p>
        </p:txBody>
      </p:sp>
      <p:sp>
        <p:nvSpPr>
          <p:cNvPr id="17422" name="Rectangle 16"/>
          <p:cNvSpPr>
            <a:spLocks noChangeArrowheads="1"/>
          </p:cNvSpPr>
          <p:nvPr/>
        </p:nvSpPr>
        <p:spPr bwMode="auto">
          <a:xfrm rot="10800000">
            <a:off x="7153275" y="5213350"/>
            <a:ext cx="219075" cy="150813"/>
          </a:xfrm>
          <a:prstGeom prst="rect">
            <a:avLst/>
          </a:prstGeom>
          <a:solidFill>
            <a:schemeClr val="bg1"/>
          </a:solidFill>
          <a:ln w="9525">
            <a:noFill/>
            <a:miter lim="800000"/>
            <a:headEnd/>
            <a:tailEnd/>
          </a:ln>
        </p:spPr>
        <p:txBody>
          <a:bodyPr rot="10800000" wrap="none" anchor="ctr"/>
          <a:lstStyle/>
          <a:p>
            <a:pPr algn="ctr"/>
            <a:endParaRPr lang="en-GB" sz="3000">
              <a:latin typeface="Arial Narrow" pitchFamily="34" charset="0"/>
            </a:endParaRPr>
          </a:p>
        </p:txBody>
      </p:sp>
      <p:graphicFrame>
        <p:nvGraphicFramePr>
          <p:cNvPr id="51272" name="Group 72"/>
          <p:cNvGraphicFramePr>
            <a:graphicFrameLocks noGrp="1"/>
          </p:cNvGraphicFramePr>
          <p:nvPr/>
        </p:nvGraphicFramePr>
        <p:xfrm>
          <a:off x="1238250" y="2851150"/>
          <a:ext cx="1301750" cy="975360"/>
        </p:xfrm>
        <a:graphic>
          <a:graphicData uri="http://schemas.openxmlformats.org/drawingml/2006/table">
            <a:tbl>
              <a:tblPr/>
              <a:tblGrid>
                <a:gridCol w="433388"/>
                <a:gridCol w="434975"/>
                <a:gridCol w="433387"/>
              </a:tblGrid>
              <a:tr h="209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sp>
        <p:nvSpPr>
          <p:cNvPr id="51239" name="AutoShape 39"/>
          <p:cNvSpPr>
            <a:spLocks noChangeArrowheads="1"/>
          </p:cNvSpPr>
          <p:nvPr/>
        </p:nvSpPr>
        <p:spPr bwMode="auto">
          <a:xfrm>
            <a:off x="2374900" y="2825750"/>
            <a:ext cx="4691063" cy="568325"/>
          </a:xfrm>
          <a:prstGeom prst="leftArrow">
            <a:avLst>
              <a:gd name="adj1" fmla="val 31528"/>
              <a:gd name="adj2" fmla="val 99241"/>
            </a:avLst>
          </a:prstGeom>
          <a:gradFill rotWithShape="0">
            <a:gsLst>
              <a:gs pos="0">
                <a:srgbClr val="D60093"/>
              </a:gs>
              <a:gs pos="100000">
                <a:srgbClr val="D60093">
                  <a:gamma/>
                  <a:tint val="47451"/>
                  <a:invGamma/>
                </a:srgbClr>
              </a:gs>
            </a:gsLst>
            <a:lin ang="0" scaled="1"/>
          </a:gradFill>
          <a:ln w="6350" algn="ctr">
            <a:noFill/>
            <a:miter lim="800000"/>
            <a:headEnd/>
            <a:tailEnd/>
          </a:ln>
          <a:effectLst>
            <a:outerShdw dist="52363" dir="4557825" algn="ctr" rotWithShape="0">
              <a:srgbClr val="C0C0C0"/>
            </a:outerShdw>
          </a:effectLst>
        </p:spPr>
        <p:txBody>
          <a:bodyPr wrap="none" tIns="27432" bIns="27432" anchor="ctr"/>
          <a:lstStyle/>
          <a:p>
            <a:pPr>
              <a:defRPr/>
            </a:pPr>
            <a:endParaRPr lang="en-GB" sz="2000" b="1">
              <a:latin typeface="Arial Narrow" pitchFamily="34" charset="0"/>
            </a:endParaRPr>
          </a:p>
        </p:txBody>
      </p:sp>
      <p:sp>
        <p:nvSpPr>
          <p:cNvPr id="51240" name="Text Box 40"/>
          <p:cNvSpPr txBox="1">
            <a:spLocks noChangeArrowheads="1"/>
          </p:cNvSpPr>
          <p:nvPr/>
        </p:nvSpPr>
        <p:spPr bwMode="auto">
          <a:xfrm>
            <a:off x="3071813" y="2871788"/>
            <a:ext cx="5461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a:defRPr/>
            </a:pPr>
            <a:r>
              <a:rPr lang="en-GB" sz="2400" b="1">
                <a:latin typeface="Arial Narrow" pitchFamily="34" charset="0"/>
              </a:rPr>
              <a:t>Fill</a:t>
            </a:r>
          </a:p>
        </p:txBody>
      </p:sp>
      <p:sp>
        <p:nvSpPr>
          <p:cNvPr id="51241" name="Rectangle 41"/>
          <p:cNvSpPr>
            <a:spLocks noChangeArrowheads="1"/>
          </p:cNvSpPr>
          <p:nvPr/>
        </p:nvSpPr>
        <p:spPr bwMode="auto">
          <a:xfrm rot="5400000">
            <a:off x="5167313" y="3067050"/>
            <a:ext cx="190500" cy="5353050"/>
          </a:xfrm>
          <a:prstGeom prst="rect">
            <a:avLst/>
          </a:prstGeom>
          <a:gradFill rotWithShape="0">
            <a:gsLst>
              <a:gs pos="0">
                <a:srgbClr val="D60093"/>
              </a:gs>
              <a:gs pos="100000">
                <a:srgbClr val="D60093">
                  <a:gamma/>
                  <a:tint val="47451"/>
                  <a:invGamma/>
                </a:srgbClr>
              </a:gs>
            </a:gsLst>
            <a:lin ang="0" scaled="1"/>
          </a:gradFill>
          <a:ln w="6350" algn="ctr">
            <a:noFill/>
            <a:miter lim="800000"/>
            <a:headEnd/>
            <a:tailEnd/>
          </a:ln>
          <a:effectLst>
            <a:outerShdw dist="52363" dir="4557825" algn="ctr" rotWithShape="0">
              <a:srgbClr val="C0C0C0"/>
            </a:outerShdw>
          </a:effectLst>
        </p:spPr>
        <p:txBody>
          <a:bodyPr wrap="none" tIns="27432" bIns="27432" anchor="ctr"/>
          <a:lstStyle/>
          <a:p>
            <a:pPr>
              <a:defRPr/>
            </a:pPr>
            <a:endParaRPr lang="en-US"/>
          </a:p>
        </p:txBody>
      </p:sp>
      <p:sp>
        <p:nvSpPr>
          <p:cNvPr id="51242" name="Text Box 42"/>
          <p:cNvSpPr txBox="1">
            <a:spLocks noChangeArrowheads="1"/>
          </p:cNvSpPr>
          <p:nvPr/>
        </p:nvSpPr>
        <p:spPr bwMode="auto">
          <a:xfrm>
            <a:off x="5657850" y="5510213"/>
            <a:ext cx="1031875"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a:defRPr/>
            </a:pPr>
            <a:r>
              <a:rPr lang="en-GB" sz="2400" b="1">
                <a:latin typeface="Arial Narrow" pitchFamily="34" charset="0"/>
              </a:rPr>
              <a:t>Update</a:t>
            </a:r>
          </a:p>
        </p:txBody>
      </p:sp>
      <p:graphicFrame>
        <p:nvGraphicFramePr>
          <p:cNvPr id="51273" name="Group 73"/>
          <p:cNvGraphicFramePr>
            <a:graphicFrameLocks noGrp="1"/>
          </p:cNvGraphicFramePr>
          <p:nvPr/>
        </p:nvGraphicFramePr>
        <p:xfrm>
          <a:off x="1279525" y="5022850"/>
          <a:ext cx="1301750" cy="975360"/>
        </p:xfrm>
        <a:graphic>
          <a:graphicData uri="http://schemas.openxmlformats.org/drawingml/2006/table">
            <a:tbl>
              <a:tblPr/>
              <a:tblGrid>
                <a:gridCol w="433388"/>
                <a:gridCol w="404812"/>
                <a:gridCol w="463550"/>
              </a:tblGrid>
              <a:tr h="209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10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sp>
        <p:nvSpPr>
          <p:cNvPr id="51265" name="AutoShape 65"/>
          <p:cNvSpPr>
            <a:spLocks noChangeArrowheads="1"/>
          </p:cNvSpPr>
          <p:nvPr/>
        </p:nvSpPr>
        <p:spPr bwMode="auto">
          <a:xfrm>
            <a:off x="2374900" y="4994275"/>
            <a:ext cx="5003800" cy="568325"/>
          </a:xfrm>
          <a:prstGeom prst="leftArrow">
            <a:avLst>
              <a:gd name="adj1" fmla="val 31528"/>
              <a:gd name="adj2" fmla="val 105857"/>
            </a:avLst>
          </a:prstGeom>
          <a:gradFill rotWithShape="0">
            <a:gsLst>
              <a:gs pos="0">
                <a:srgbClr val="D60093"/>
              </a:gs>
              <a:gs pos="100000">
                <a:srgbClr val="D60093">
                  <a:gamma/>
                  <a:tint val="47451"/>
                  <a:invGamma/>
                </a:srgbClr>
              </a:gs>
            </a:gsLst>
            <a:lin ang="0" scaled="1"/>
          </a:gradFill>
          <a:ln w="6350" algn="ctr">
            <a:noFill/>
            <a:miter lim="800000"/>
            <a:headEnd/>
            <a:tailEnd/>
          </a:ln>
          <a:effectLst>
            <a:outerShdw dist="52363" dir="4557825" algn="ctr" rotWithShape="0">
              <a:srgbClr val="C0C0C0"/>
            </a:outerShdw>
          </a:effectLst>
        </p:spPr>
        <p:txBody>
          <a:bodyPr wrap="none" tIns="27432" bIns="27432" anchor="ctr"/>
          <a:lstStyle/>
          <a:p>
            <a:pPr>
              <a:defRPr/>
            </a:pPr>
            <a:endParaRPr lang="en-GB" sz="2000" b="1">
              <a:latin typeface="Arial Narrow" pitchFamily="34" charset="0"/>
            </a:endParaRPr>
          </a:p>
        </p:txBody>
      </p:sp>
      <p:sp>
        <p:nvSpPr>
          <p:cNvPr id="51266" name="Rectangle 66"/>
          <p:cNvSpPr>
            <a:spLocks noChangeArrowheads="1"/>
          </p:cNvSpPr>
          <p:nvPr/>
        </p:nvSpPr>
        <p:spPr bwMode="auto">
          <a:xfrm>
            <a:off x="7340600" y="4175125"/>
            <a:ext cx="174625" cy="1198563"/>
          </a:xfrm>
          <a:prstGeom prst="rect">
            <a:avLst/>
          </a:prstGeom>
          <a:gradFill rotWithShape="0">
            <a:gsLst>
              <a:gs pos="0">
                <a:srgbClr val="D60093"/>
              </a:gs>
              <a:gs pos="100000">
                <a:srgbClr val="D60093">
                  <a:gamma/>
                  <a:tint val="47451"/>
                  <a:invGamma/>
                </a:srgbClr>
              </a:gs>
            </a:gsLst>
            <a:lin ang="5400000" scaled="1"/>
          </a:gradFill>
          <a:ln w="6350" algn="ctr">
            <a:noFill/>
            <a:miter lim="800000"/>
            <a:headEnd/>
            <a:tailEnd/>
          </a:ln>
          <a:effectLst>
            <a:outerShdw dist="52363" dir="4557825" algn="ctr" rotWithShape="0">
              <a:srgbClr val="C0C0C0"/>
            </a:outerShdw>
          </a:effectLst>
        </p:spPr>
        <p:txBody>
          <a:bodyPr wrap="none" tIns="27432" bIns="27432" anchor="ctr"/>
          <a:lstStyle/>
          <a:p>
            <a:pPr>
              <a:defRPr/>
            </a:pPr>
            <a:endParaRPr lang="en-US"/>
          </a:p>
        </p:txBody>
      </p:sp>
      <p:sp>
        <p:nvSpPr>
          <p:cNvPr id="17473" name="AutoShape 67"/>
          <p:cNvSpPr>
            <a:spLocks noChangeArrowheads="1"/>
          </p:cNvSpPr>
          <p:nvPr/>
        </p:nvSpPr>
        <p:spPr bwMode="auto">
          <a:xfrm>
            <a:off x="7029450" y="2555875"/>
            <a:ext cx="1219200" cy="1676400"/>
          </a:xfrm>
          <a:prstGeom prst="can">
            <a:avLst>
              <a:gd name="adj" fmla="val 32554"/>
            </a:avLst>
          </a:prstGeom>
          <a:solidFill>
            <a:schemeClr val="folHlink"/>
          </a:solidFill>
          <a:ln w="9525">
            <a:solidFill>
              <a:schemeClr val="tx1"/>
            </a:solidFill>
            <a:round/>
            <a:headEnd/>
            <a:tailEnd/>
          </a:ln>
        </p:spPr>
        <p:txBody>
          <a:bodyPr wrap="none" anchor="b"/>
          <a:lstStyle/>
          <a:p>
            <a:pPr algn="ctr"/>
            <a:endParaRPr lang="en-GB" sz="2200" b="1">
              <a:latin typeface="Arial" charset="0"/>
            </a:endParaRPr>
          </a:p>
        </p:txBody>
      </p:sp>
      <p:sp>
        <p:nvSpPr>
          <p:cNvPr id="51268" name="AutoShape 68"/>
          <p:cNvSpPr>
            <a:spLocks noChangeArrowheads="1"/>
          </p:cNvSpPr>
          <p:nvPr/>
        </p:nvSpPr>
        <p:spPr bwMode="auto">
          <a:xfrm rot="16200000" flipH="1">
            <a:off x="6849270" y="4552156"/>
            <a:ext cx="2011362" cy="549275"/>
          </a:xfrm>
          <a:prstGeom prst="leftArrow">
            <a:avLst>
              <a:gd name="adj1" fmla="val 31222"/>
              <a:gd name="adj2" fmla="val 88919"/>
            </a:avLst>
          </a:prstGeom>
          <a:gradFill rotWithShape="0">
            <a:gsLst>
              <a:gs pos="0">
                <a:srgbClr val="D60093"/>
              </a:gs>
              <a:gs pos="100000">
                <a:srgbClr val="D60093">
                  <a:gamma/>
                  <a:tint val="47451"/>
                  <a:invGamma/>
                </a:srgbClr>
              </a:gs>
            </a:gsLst>
            <a:lin ang="5400000" scaled="1"/>
          </a:gradFill>
          <a:ln w="6350" algn="ctr">
            <a:noFill/>
            <a:miter lim="800000"/>
            <a:headEnd/>
            <a:tailEnd/>
          </a:ln>
          <a:effectLst>
            <a:outerShdw dist="52363" dir="4557825" algn="ctr" rotWithShape="0">
              <a:srgbClr val="C0C0C0"/>
            </a:outerShdw>
          </a:effectLst>
        </p:spPr>
        <p:txBody>
          <a:bodyPr vert="eaVert" wrap="none" tIns="27432" bIns="27432" anchor="ctr"/>
          <a:lstStyle/>
          <a:p>
            <a:pPr>
              <a:defRPr/>
            </a:pPr>
            <a:endParaRPr lang="en-GB" sz="2000" b="1">
              <a:latin typeface="Arial Narrow" pitchFamily="34" charset="0"/>
            </a:endParaRPr>
          </a:p>
        </p:txBody>
      </p:sp>
      <p:sp>
        <p:nvSpPr>
          <p:cNvPr id="51269" name="Text Box 69"/>
          <p:cNvSpPr txBox="1">
            <a:spLocks noChangeArrowheads="1"/>
          </p:cNvSpPr>
          <p:nvPr/>
        </p:nvSpPr>
        <p:spPr bwMode="auto">
          <a:xfrm>
            <a:off x="3100388" y="5043488"/>
            <a:ext cx="5461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a:defRPr/>
            </a:pPr>
            <a:r>
              <a:rPr lang="en-GB" sz="2400" b="1">
                <a:latin typeface="Arial Narrow" pitchFamily="34" charset="0"/>
              </a:rPr>
              <a:t>Fill</a:t>
            </a:r>
          </a:p>
        </p:txBody>
      </p:sp>
      <p:sp>
        <p:nvSpPr>
          <p:cNvPr id="51270" name="AutoShape 70"/>
          <p:cNvSpPr>
            <a:spLocks noChangeArrowheads="1"/>
          </p:cNvSpPr>
          <p:nvPr/>
        </p:nvSpPr>
        <p:spPr bwMode="auto">
          <a:xfrm flipH="1">
            <a:off x="2547938" y="3298825"/>
            <a:ext cx="4900612" cy="568325"/>
          </a:xfrm>
          <a:prstGeom prst="leftArrow">
            <a:avLst>
              <a:gd name="adj1" fmla="val 31528"/>
              <a:gd name="adj2" fmla="val 103674"/>
            </a:avLst>
          </a:prstGeom>
          <a:gradFill rotWithShape="0">
            <a:gsLst>
              <a:gs pos="0">
                <a:srgbClr val="D60093"/>
              </a:gs>
              <a:gs pos="100000">
                <a:srgbClr val="D60093">
                  <a:gamma/>
                  <a:tint val="47451"/>
                  <a:invGamma/>
                </a:srgbClr>
              </a:gs>
            </a:gsLst>
            <a:lin ang="0" scaled="1"/>
          </a:gradFill>
          <a:ln w="6350" algn="ctr">
            <a:noFill/>
            <a:miter lim="800000"/>
            <a:headEnd/>
            <a:tailEnd/>
          </a:ln>
          <a:effectLst>
            <a:outerShdw dist="52363" dir="4557825" algn="ctr" rotWithShape="0">
              <a:srgbClr val="C0C0C0"/>
            </a:outerShdw>
          </a:effectLst>
        </p:spPr>
        <p:txBody>
          <a:bodyPr wrap="none" tIns="27432" bIns="27432" anchor="ctr"/>
          <a:lstStyle/>
          <a:p>
            <a:pPr>
              <a:defRPr/>
            </a:pPr>
            <a:endParaRPr lang="en-GB" sz="2000" b="1">
              <a:latin typeface="Arial Narrow" pitchFamily="34" charset="0"/>
            </a:endParaRPr>
          </a:p>
        </p:txBody>
      </p:sp>
      <p:sp>
        <p:nvSpPr>
          <p:cNvPr id="51271" name="Text Box 71"/>
          <p:cNvSpPr txBox="1">
            <a:spLocks noChangeArrowheads="1"/>
          </p:cNvSpPr>
          <p:nvPr/>
        </p:nvSpPr>
        <p:spPr bwMode="auto">
          <a:xfrm>
            <a:off x="5657850" y="3357563"/>
            <a:ext cx="1031875"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algn="ctr">
              <a:defRPr/>
            </a:pPr>
            <a:r>
              <a:rPr lang="en-GB" sz="2400" b="1">
                <a:latin typeface="Arial Narrow" pitchFamily="34" charset="0"/>
              </a:rPr>
              <a:t>Update</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1219200" y="914400"/>
            <a:ext cx="7924800" cy="841375"/>
          </a:xfrm>
          <a:noFill/>
        </p:spPr>
        <p:txBody>
          <a:bodyPr anchor="ctr"/>
          <a:lstStyle/>
          <a:p>
            <a:pPr eaLnBrk="1" hangingPunct="1"/>
            <a:r>
              <a:rPr lang="en-US" sz="3200" b="1" smtClean="0"/>
              <a:t>DataAdapter Properties and Methods</a:t>
            </a:r>
          </a:p>
        </p:txBody>
      </p:sp>
      <p:sp>
        <p:nvSpPr>
          <p:cNvPr id="18435" name="Rectangle 5"/>
          <p:cNvSpPr>
            <a:spLocks noGrp="1" noChangeArrowheads="1"/>
          </p:cNvSpPr>
          <p:nvPr>
            <p:ph type="body" idx="1"/>
          </p:nvPr>
        </p:nvSpPr>
        <p:spPr>
          <a:xfrm>
            <a:off x="1284288" y="1981200"/>
            <a:ext cx="7105650" cy="4556125"/>
          </a:xfrm>
          <a:noFill/>
        </p:spPr>
        <p:txBody>
          <a:bodyPr/>
          <a:lstStyle/>
          <a:p>
            <a:pPr eaLnBrk="1" hangingPunct="1"/>
            <a:r>
              <a:rPr lang="en-US" smtClean="0">
                <a:solidFill>
                  <a:schemeClr val="hlink"/>
                </a:solidFill>
              </a:rPr>
              <a:t>DataAdapter properties</a:t>
            </a:r>
          </a:p>
          <a:p>
            <a:pPr lvl="1" eaLnBrk="1" hangingPunct="1"/>
            <a:r>
              <a:rPr lang="en-US" smtClean="0"/>
              <a:t>SelectCommand</a:t>
            </a:r>
          </a:p>
          <a:p>
            <a:pPr lvl="1" eaLnBrk="1" hangingPunct="1"/>
            <a:r>
              <a:rPr lang="en-US" smtClean="0"/>
              <a:t>InsertCommand</a:t>
            </a:r>
          </a:p>
          <a:p>
            <a:pPr lvl="1" eaLnBrk="1" hangingPunct="1"/>
            <a:r>
              <a:rPr lang="en-US" smtClean="0"/>
              <a:t>UpdateCommand</a:t>
            </a:r>
          </a:p>
          <a:p>
            <a:pPr lvl="1" eaLnBrk="1" hangingPunct="1"/>
            <a:r>
              <a:rPr lang="en-US" smtClean="0"/>
              <a:t>DeleteCommand</a:t>
            </a:r>
          </a:p>
          <a:p>
            <a:pPr eaLnBrk="1" hangingPunct="1"/>
            <a:r>
              <a:rPr lang="en-US" smtClean="0">
                <a:solidFill>
                  <a:schemeClr val="hlink"/>
                </a:solidFill>
              </a:rPr>
              <a:t>Methods used by DataAdapters</a:t>
            </a:r>
          </a:p>
          <a:p>
            <a:pPr lvl="1" eaLnBrk="1" hangingPunct="1"/>
            <a:r>
              <a:rPr lang="en-US" smtClean="0"/>
              <a:t>Fill</a:t>
            </a:r>
          </a:p>
          <a:p>
            <a:pPr lvl="1" eaLnBrk="1" hangingPunct="1"/>
            <a:r>
              <a:rPr lang="en-US" smtClean="0"/>
              <a:t>Update</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609600" y="533400"/>
            <a:ext cx="8189913" cy="841375"/>
          </a:xfrm>
          <a:noFill/>
        </p:spPr>
        <p:txBody>
          <a:bodyPr anchor="ctr"/>
          <a:lstStyle/>
          <a:p>
            <a:pPr algn="ctr" eaLnBrk="1" hangingPunct="1"/>
            <a:r>
              <a:rPr lang="en-US" sz="4000" smtClean="0"/>
              <a:t>Disconnected Architecture </a:t>
            </a:r>
            <a:r>
              <a:rPr lang="en-US" sz="4000" smtClean="0">
                <a:solidFill>
                  <a:schemeClr val="hlink"/>
                </a:solidFill>
              </a:rPr>
              <a:t>(DATASET)</a:t>
            </a:r>
          </a:p>
        </p:txBody>
      </p:sp>
      <p:sp>
        <p:nvSpPr>
          <p:cNvPr id="21507" name="AutoShape 5"/>
          <p:cNvSpPr>
            <a:spLocks noChangeArrowheads="1"/>
          </p:cNvSpPr>
          <p:nvPr/>
        </p:nvSpPr>
        <p:spPr bwMode="auto">
          <a:xfrm>
            <a:off x="1066800" y="3886200"/>
            <a:ext cx="7010400" cy="609600"/>
          </a:xfrm>
          <a:prstGeom prst="roundRect">
            <a:avLst>
              <a:gd name="adj" fmla="val 16667"/>
            </a:avLst>
          </a:prstGeom>
          <a:solidFill>
            <a:schemeClr val="bg2"/>
          </a:solidFill>
          <a:ln w="9525">
            <a:solidFill>
              <a:schemeClr val="tx1"/>
            </a:solidFill>
            <a:round/>
            <a:headEnd/>
            <a:tailEnd/>
          </a:ln>
        </p:spPr>
        <p:txBody>
          <a:bodyPr wrap="none" anchor="ctr"/>
          <a:lstStyle/>
          <a:p>
            <a:pPr algn="ctr"/>
            <a:endParaRPr lang="en-US" sz="3000">
              <a:latin typeface="Arial Narrow" pitchFamily="34" charset="0"/>
            </a:endParaRPr>
          </a:p>
        </p:txBody>
      </p:sp>
      <p:sp>
        <p:nvSpPr>
          <p:cNvPr id="21508" name="AutoShape 6"/>
          <p:cNvSpPr>
            <a:spLocks noChangeArrowheads="1"/>
          </p:cNvSpPr>
          <p:nvPr/>
        </p:nvSpPr>
        <p:spPr bwMode="auto">
          <a:xfrm>
            <a:off x="4572000" y="40386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b="1">
                <a:latin typeface="Arial Narrow" pitchFamily="34" charset="0"/>
              </a:rPr>
              <a:t>Employees</a:t>
            </a:r>
          </a:p>
        </p:txBody>
      </p:sp>
      <p:sp>
        <p:nvSpPr>
          <p:cNvPr id="21509" name="AutoShape 7"/>
          <p:cNvSpPr>
            <a:spLocks noChangeArrowheads="1"/>
          </p:cNvSpPr>
          <p:nvPr/>
        </p:nvSpPr>
        <p:spPr bwMode="auto">
          <a:xfrm>
            <a:off x="6858000" y="40386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b="1">
                <a:latin typeface="Arial Narrow" pitchFamily="34" charset="0"/>
              </a:rPr>
              <a:t>Orders</a:t>
            </a:r>
          </a:p>
        </p:txBody>
      </p:sp>
      <p:sp>
        <p:nvSpPr>
          <p:cNvPr id="21510" name="AutoShape 8"/>
          <p:cNvSpPr>
            <a:spLocks noChangeArrowheads="1"/>
          </p:cNvSpPr>
          <p:nvPr/>
        </p:nvSpPr>
        <p:spPr bwMode="auto">
          <a:xfrm>
            <a:off x="5715000" y="40386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b="1">
                <a:latin typeface="Arial Narrow" pitchFamily="34" charset="0"/>
              </a:rPr>
              <a:t>Customers</a:t>
            </a:r>
          </a:p>
        </p:txBody>
      </p:sp>
      <p:sp>
        <p:nvSpPr>
          <p:cNvPr id="21511" name="AutoShape 9"/>
          <p:cNvSpPr>
            <a:spLocks noChangeArrowheads="1"/>
          </p:cNvSpPr>
          <p:nvPr/>
        </p:nvSpPr>
        <p:spPr bwMode="auto">
          <a:xfrm>
            <a:off x="3429000" y="40386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b="1">
                <a:latin typeface="Arial Narrow" pitchFamily="34" charset="0"/>
              </a:rPr>
              <a:t>Products</a:t>
            </a:r>
          </a:p>
        </p:txBody>
      </p:sp>
      <p:sp>
        <p:nvSpPr>
          <p:cNvPr id="21512" name="AutoShape 10"/>
          <p:cNvSpPr>
            <a:spLocks noChangeArrowheads="1"/>
          </p:cNvSpPr>
          <p:nvPr/>
        </p:nvSpPr>
        <p:spPr bwMode="auto">
          <a:xfrm>
            <a:off x="2286000" y="40386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b="1">
                <a:latin typeface="Arial Narrow" pitchFamily="34" charset="0"/>
              </a:rPr>
              <a:t>Categories</a:t>
            </a:r>
          </a:p>
        </p:txBody>
      </p:sp>
      <p:sp>
        <p:nvSpPr>
          <p:cNvPr id="21513" name="AutoShape 11"/>
          <p:cNvSpPr>
            <a:spLocks noChangeArrowheads="1"/>
          </p:cNvSpPr>
          <p:nvPr/>
        </p:nvSpPr>
        <p:spPr bwMode="auto">
          <a:xfrm>
            <a:off x="2209800" y="1981200"/>
            <a:ext cx="2362200" cy="914400"/>
          </a:xfrm>
          <a:prstGeom prst="can">
            <a:avLst>
              <a:gd name="adj" fmla="val 25000"/>
            </a:avLst>
          </a:prstGeom>
          <a:solidFill>
            <a:schemeClr val="bg2"/>
          </a:solidFill>
          <a:ln w="9525">
            <a:solidFill>
              <a:schemeClr val="tx1"/>
            </a:solidFill>
            <a:round/>
            <a:headEnd/>
            <a:tailEnd/>
          </a:ln>
        </p:spPr>
        <p:txBody>
          <a:bodyPr wrap="none" anchor="ctr"/>
          <a:lstStyle/>
          <a:p>
            <a:endParaRPr lang="en-US"/>
          </a:p>
        </p:txBody>
      </p:sp>
      <p:sp>
        <p:nvSpPr>
          <p:cNvPr id="21514" name="AutoShape 12"/>
          <p:cNvSpPr>
            <a:spLocks noChangeArrowheads="1"/>
          </p:cNvSpPr>
          <p:nvPr/>
        </p:nvSpPr>
        <p:spPr bwMode="auto">
          <a:xfrm>
            <a:off x="2286000" y="24384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b="1">
                <a:latin typeface="Arial Narrow" pitchFamily="34" charset="0"/>
              </a:rPr>
              <a:t>Categories</a:t>
            </a:r>
          </a:p>
        </p:txBody>
      </p:sp>
      <p:sp>
        <p:nvSpPr>
          <p:cNvPr id="21515" name="AutoShape 13"/>
          <p:cNvSpPr>
            <a:spLocks noChangeArrowheads="1"/>
          </p:cNvSpPr>
          <p:nvPr/>
        </p:nvSpPr>
        <p:spPr bwMode="auto">
          <a:xfrm>
            <a:off x="3429000" y="24384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b="1">
                <a:latin typeface="Arial Narrow" pitchFamily="34" charset="0"/>
              </a:rPr>
              <a:t>Products</a:t>
            </a:r>
          </a:p>
        </p:txBody>
      </p:sp>
      <p:sp>
        <p:nvSpPr>
          <p:cNvPr id="21516" name="Rectangle 14"/>
          <p:cNvSpPr>
            <a:spLocks noChangeArrowheads="1"/>
          </p:cNvSpPr>
          <p:nvPr/>
        </p:nvSpPr>
        <p:spPr bwMode="auto">
          <a:xfrm>
            <a:off x="2667000" y="3200400"/>
            <a:ext cx="1447800" cy="381000"/>
          </a:xfrm>
          <a:prstGeom prst="rect">
            <a:avLst/>
          </a:prstGeom>
          <a:solidFill>
            <a:schemeClr val="folHlink"/>
          </a:solidFill>
          <a:ln w="9525">
            <a:solidFill>
              <a:schemeClr val="tx1"/>
            </a:solidFill>
            <a:miter lim="800000"/>
            <a:headEnd/>
            <a:tailEnd/>
          </a:ln>
        </p:spPr>
        <p:txBody>
          <a:bodyPr wrap="none" anchor="ctr"/>
          <a:lstStyle/>
          <a:p>
            <a:pPr algn="ctr"/>
            <a:r>
              <a:rPr lang="en-US" sz="1600" b="1">
                <a:solidFill>
                  <a:schemeClr val="bg1"/>
                </a:solidFill>
                <a:latin typeface="Arial Narrow" pitchFamily="34" charset="0"/>
              </a:rPr>
              <a:t>SqlDataAdapter</a:t>
            </a:r>
          </a:p>
        </p:txBody>
      </p:sp>
      <p:sp>
        <p:nvSpPr>
          <p:cNvPr id="21517" name="Rectangle 15"/>
          <p:cNvSpPr>
            <a:spLocks noChangeArrowheads="1"/>
          </p:cNvSpPr>
          <p:nvPr/>
        </p:nvSpPr>
        <p:spPr bwMode="auto">
          <a:xfrm>
            <a:off x="6096000" y="3200400"/>
            <a:ext cx="1600200" cy="381000"/>
          </a:xfrm>
          <a:prstGeom prst="rect">
            <a:avLst/>
          </a:prstGeom>
          <a:solidFill>
            <a:schemeClr val="folHlink"/>
          </a:solidFill>
          <a:ln w="9525">
            <a:solidFill>
              <a:schemeClr val="tx1"/>
            </a:solidFill>
            <a:miter lim="800000"/>
            <a:headEnd/>
            <a:tailEnd/>
          </a:ln>
        </p:spPr>
        <p:txBody>
          <a:bodyPr wrap="none" anchor="ctr"/>
          <a:lstStyle/>
          <a:p>
            <a:pPr algn="ctr"/>
            <a:r>
              <a:rPr lang="en-US" sz="1600" b="1">
                <a:solidFill>
                  <a:schemeClr val="bg1"/>
                </a:solidFill>
                <a:latin typeface="Arial Narrow" pitchFamily="34" charset="0"/>
              </a:rPr>
              <a:t>OleDbDataAdapter</a:t>
            </a:r>
          </a:p>
        </p:txBody>
      </p:sp>
      <p:sp>
        <p:nvSpPr>
          <p:cNvPr id="21518" name="Text Box 16"/>
          <p:cNvSpPr txBox="1">
            <a:spLocks noChangeArrowheads="1"/>
          </p:cNvSpPr>
          <p:nvPr/>
        </p:nvSpPr>
        <p:spPr bwMode="auto">
          <a:xfrm>
            <a:off x="2667000" y="1600200"/>
            <a:ext cx="1504950" cy="336550"/>
          </a:xfrm>
          <a:prstGeom prst="rect">
            <a:avLst/>
          </a:prstGeom>
          <a:noFill/>
          <a:ln w="9525">
            <a:noFill/>
            <a:miter lim="800000"/>
            <a:headEnd/>
            <a:tailEnd/>
          </a:ln>
        </p:spPr>
        <p:txBody>
          <a:bodyPr wrap="none">
            <a:spAutoFit/>
          </a:bodyPr>
          <a:lstStyle/>
          <a:p>
            <a:r>
              <a:rPr lang="en-US" sz="1600" b="1" dirty="0">
                <a:solidFill>
                  <a:srgbClr val="FF0000"/>
                </a:solidFill>
                <a:latin typeface="Arial Narrow" pitchFamily="34" charset="0"/>
              </a:rPr>
              <a:t>SQL Server 2000</a:t>
            </a:r>
          </a:p>
        </p:txBody>
      </p:sp>
      <p:sp>
        <p:nvSpPr>
          <p:cNvPr id="21519" name="AutoShape 17"/>
          <p:cNvSpPr>
            <a:spLocks noChangeArrowheads="1"/>
          </p:cNvSpPr>
          <p:nvPr/>
        </p:nvSpPr>
        <p:spPr bwMode="auto">
          <a:xfrm>
            <a:off x="5638800" y="1981200"/>
            <a:ext cx="2362200" cy="914400"/>
          </a:xfrm>
          <a:prstGeom prst="can">
            <a:avLst>
              <a:gd name="adj" fmla="val 25000"/>
            </a:avLst>
          </a:prstGeom>
          <a:solidFill>
            <a:schemeClr val="bg2"/>
          </a:solidFill>
          <a:ln w="9525">
            <a:solidFill>
              <a:schemeClr val="tx1"/>
            </a:solidFill>
            <a:round/>
            <a:headEnd/>
            <a:tailEnd/>
          </a:ln>
        </p:spPr>
        <p:txBody>
          <a:bodyPr wrap="none" anchor="ctr"/>
          <a:lstStyle/>
          <a:p>
            <a:endParaRPr lang="en-US"/>
          </a:p>
        </p:txBody>
      </p:sp>
      <p:sp>
        <p:nvSpPr>
          <p:cNvPr id="21520" name="AutoShape 18"/>
          <p:cNvSpPr>
            <a:spLocks noChangeArrowheads="1"/>
          </p:cNvSpPr>
          <p:nvPr/>
        </p:nvSpPr>
        <p:spPr bwMode="auto">
          <a:xfrm>
            <a:off x="5715000" y="24384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b="1">
                <a:latin typeface="Arial Narrow" pitchFamily="34" charset="0"/>
              </a:rPr>
              <a:t>Customers</a:t>
            </a:r>
          </a:p>
        </p:txBody>
      </p:sp>
      <p:sp>
        <p:nvSpPr>
          <p:cNvPr id="21521" name="AutoShape 19"/>
          <p:cNvSpPr>
            <a:spLocks noChangeArrowheads="1"/>
          </p:cNvSpPr>
          <p:nvPr/>
        </p:nvSpPr>
        <p:spPr bwMode="auto">
          <a:xfrm>
            <a:off x="6858000" y="24384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b="1">
                <a:latin typeface="Arial Narrow" pitchFamily="34" charset="0"/>
              </a:rPr>
              <a:t>Orders</a:t>
            </a:r>
          </a:p>
        </p:txBody>
      </p:sp>
      <p:sp>
        <p:nvSpPr>
          <p:cNvPr id="21522" name="Text Box 20"/>
          <p:cNvSpPr txBox="1">
            <a:spLocks noChangeArrowheads="1"/>
          </p:cNvSpPr>
          <p:nvPr/>
        </p:nvSpPr>
        <p:spPr bwMode="auto">
          <a:xfrm>
            <a:off x="6096000" y="1600200"/>
            <a:ext cx="1366838" cy="336550"/>
          </a:xfrm>
          <a:prstGeom prst="rect">
            <a:avLst/>
          </a:prstGeom>
          <a:noFill/>
          <a:ln w="9525">
            <a:noFill/>
            <a:miter lim="800000"/>
            <a:headEnd/>
            <a:tailEnd/>
          </a:ln>
        </p:spPr>
        <p:txBody>
          <a:bodyPr wrap="none">
            <a:spAutoFit/>
          </a:bodyPr>
          <a:lstStyle/>
          <a:p>
            <a:r>
              <a:rPr lang="en-US" sz="1600" b="1" dirty="0">
                <a:solidFill>
                  <a:srgbClr val="FF0000"/>
                </a:solidFill>
                <a:latin typeface="Arial Narrow" pitchFamily="34" charset="0"/>
              </a:rPr>
              <a:t>SQL Server 6.5</a:t>
            </a:r>
          </a:p>
        </p:txBody>
      </p:sp>
      <p:sp>
        <p:nvSpPr>
          <p:cNvPr id="21523" name="Text Box 21"/>
          <p:cNvSpPr txBox="1">
            <a:spLocks noChangeArrowheads="1"/>
          </p:cNvSpPr>
          <p:nvPr/>
        </p:nvSpPr>
        <p:spPr bwMode="auto">
          <a:xfrm>
            <a:off x="1219200" y="4038600"/>
            <a:ext cx="803275" cy="336550"/>
          </a:xfrm>
          <a:prstGeom prst="rect">
            <a:avLst/>
          </a:prstGeom>
          <a:noFill/>
          <a:ln w="9525">
            <a:noFill/>
            <a:miter lim="800000"/>
            <a:headEnd/>
            <a:tailEnd/>
          </a:ln>
        </p:spPr>
        <p:txBody>
          <a:bodyPr wrap="none">
            <a:spAutoFit/>
          </a:bodyPr>
          <a:lstStyle/>
          <a:p>
            <a:r>
              <a:rPr lang="en-US" sz="1600" b="1" dirty="0" err="1">
                <a:solidFill>
                  <a:srgbClr val="FF0000"/>
                </a:solidFill>
                <a:latin typeface="Arial Narrow" pitchFamily="34" charset="0"/>
              </a:rPr>
              <a:t>DataSet</a:t>
            </a:r>
            <a:endParaRPr lang="en-US" sz="1600" b="1" dirty="0">
              <a:solidFill>
                <a:srgbClr val="FF0000"/>
              </a:solidFill>
              <a:latin typeface="Arial Narrow" pitchFamily="34" charset="0"/>
            </a:endParaRPr>
          </a:p>
        </p:txBody>
      </p:sp>
      <p:sp>
        <p:nvSpPr>
          <p:cNvPr id="47126" name="Cloud"/>
          <p:cNvSpPr>
            <a:spLocks noChangeAspect="1" noEditPoints="1" noChangeArrowheads="1"/>
          </p:cNvSpPr>
          <p:nvPr/>
        </p:nvSpPr>
        <p:spPr bwMode="auto">
          <a:xfrm>
            <a:off x="6477000" y="5715000"/>
            <a:ext cx="1676400"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sz="1600" b="1">
                <a:latin typeface="Arial Narrow" pitchFamily="34" charset="0"/>
              </a:rPr>
              <a:t>XML Web service</a:t>
            </a:r>
          </a:p>
        </p:txBody>
      </p:sp>
      <p:sp>
        <p:nvSpPr>
          <p:cNvPr id="21525" name="Rectangle 23"/>
          <p:cNvSpPr>
            <a:spLocks noChangeArrowheads="1"/>
          </p:cNvSpPr>
          <p:nvPr/>
        </p:nvSpPr>
        <p:spPr bwMode="auto">
          <a:xfrm>
            <a:off x="6477000" y="4953000"/>
            <a:ext cx="1676400" cy="381000"/>
          </a:xfrm>
          <a:prstGeom prst="rect">
            <a:avLst/>
          </a:prstGeom>
          <a:solidFill>
            <a:schemeClr val="folHlink"/>
          </a:solidFill>
          <a:ln w="9525">
            <a:solidFill>
              <a:schemeClr val="tx1"/>
            </a:solidFill>
            <a:miter lim="800000"/>
            <a:headEnd/>
            <a:tailEnd/>
          </a:ln>
        </p:spPr>
        <p:txBody>
          <a:bodyPr wrap="none" anchor="ctr"/>
          <a:lstStyle/>
          <a:p>
            <a:pPr algn="ctr"/>
            <a:r>
              <a:rPr lang="en-US" sz="1600" b="1">
                <a:solidFill>
                  <a:schemeClr val="bg1"/>
                </a:solidFill>
                <a:latin typeface="Arial Narrow" pitchFamily="34" charset="0"/>
              </a:rPr>
              <a:t>XmlDataDocument</a:t>
            </a:r>
          </a:p>
        </p:txBody>
      </p:sp>
      <p:sp>
        <p:nvSpPr>
          <p:cNvPr id="21526" name="AutoShape 24"/>
          <p:cNvSpPr>
            <a:spLocks noChangeArrowheads="1"/>
          </p:cNvSpPr>
          <p:nvPr/>
        </p:nvSpPr>
        <p:spPr bwMode="auto">
          <a:xfrm>
            <a:off x="6172200" y="2743200"/>
            <a:ext cx="381000" cy="457200"/>
          </a:xfrm>
          <a:prstGeom prst="upDownArrow">
            <a:avLst>
              <a:gd name="adj1" fmla="val 50000"/>
              <a:gd name="adj2" fmla="val 24000"/>
            </a:avLst>
          </a:prstGeom>
          <a:solidFill>
            <a:schemeClr val="accent2"/>
          </a:solidFill>
          <a:ln w="9525">
            <a:solidFill>
              <a:schemeClr val="tx1"/>
            </a:solidFill>
            <a:miter lim="800000"/>
            <a:headEnd/>
            <a:tailEnd/>
          </a:ln>
        </p:spPr>
        <p:txBody>
          <a:bodyPr vert="eaVert" wrap="none" anchor="ctr"/>
          <a:lstStyle/>
          <a:p>
            <a:endParaRPr lang="en-US"/>
          </a:p>
        </p:txBody>
      </p:sp>
      <p:sp>
        <p:nvSpPr>
          <p:cNvPr id="21527" name="AutoShape 25"/>
          <p:cNvSpPr>
            <a:spLocks noChangeArrowheads="1"/>
          </p:cNvSpPr>
          <p:nvPr/>
        </p:nvSpPr>
        <p:spPr bwMode="auto">
          <a:xfrm>
            <a:off x="7162800" y="2743200"/>
            <a:ext cx="381000" cy="457200"/>
          </a:xfrm>
          <a:prstGeom prst="upDownArrow">
            <a:avLst>
              <a:gd name="adj1" fmla="val 50000"/>
              <a:gd name="adj2" fmla="val 24000"/>
            </a:avLst>
          </a:prstGeom>
          <a:solidFill>
            <a:schemeClr val="accent2"/>
          </a:solidFill>
          <a:ln w="9525">
            <a:solidFill>
              <a:schemeClr val="tx1"/>
            </a:solidFill>
            <a:miter lim="800000"/>
            <a:headEnd/>
            <a:tailEnd/>
          </a:ln>
        </p:spPr>
        <p:txBody>
          <a:bodyPr vert="eaVert" wrap="none" anchor="ctr"/>
          <a:lstStyle/>
          <a:p>
            <a:endParaRPr lang="en-US"/>
          </a:p>
        </p:txBody>
      </p:sp>
      <p:sp>
        <p:nvSpPr>
          <p:cNvPr id="21528" name="AutoShape 26"/>
          <p:cNvSpPr>
            <a:spLocks noChangeArrowheads="1"/>
          </p:cNvSpPr>
          <p:nvPr/>
        </p:nvSpPr>
        <p:spPr bwMode="auto">
          <a:xfrm>
            <a:off x="2667000" y="2743200"/>
            <a:ext cx="381000" cy="457200"/>
          </a:xfrm>
          <a:prstGeom prst="upDownArrow">
            <a:avLst>
              <a:gd name="adj1" fmla="val 50000"/>
              <a:gd name="adj2" fmla="val 24000"/>
            </a:avLst>
          </a:prstGeom>
          <a:solidFill>
            <a:schemeClr val="accent2"/>
          </a:solidFill>
          <a:ln w="9525">
            <a:solidFill>
              <a:schemeClr val="tx1"/>
            </a:solidFill>
            <a:miter lim="800000"/>
            <a:headEnd/>
            <a:tailEnd/>
          </a:ln>
        </p:spPr>
        <p:txBody>
          <a:bodyPr vert="eaVert" wrap="none" anchor="ctr"/>
          <a:lstStyle/>
          <a:p>
            <a:endParaRPr lang="en-US"/>
          </a:p>
        </p:txBody>
      </p:sp>
      <p:sp>
        <p:nvSpPr>
          <p:cNvPr id="21529" name="AutoShape 27"/>
          <p:cNvSpPr>
            <a:spLocks noChangeArrowheads="1"/>
          </p:cNvSpPr>
          <p:nvPr/>
        </p:nvSpPr>
        <p:spPr bwMode="auto">
          <a:xfrm>
            <a:off x="3733800" y="2743200"/>
            <a:ext cx="381000" cy="457200"/>
          </a:xfrm>
          <a:prstGeom prst="upDownArrow">
            <a:avLst>
              <a:gd name="adj1" fmla="val 50000"/>
              <a:gd name="adj2" fmla="val 24000"/>
            </a:avLst>
          </a:prstGeom>
          <a:solidFill>
            <a:schemeClr val="accent2"/>
          </a:solidFill>
          <a:ln w="9525">
            <a:solidFill>
              <a:schemeClr val="tx1"/>
            </a:solidFill>
            <a:miter lim="800000"/>
            <a:headEnd/>
            <a:tailEnd/>
          </a:ln>
        </p:spPr>
        <p:txBody>
          <a:bodyPr vert="eaVert" wrap="none" anchor="ctr"/>
          <a:lstStyle/>
          <a:p>
            <a:endParaRPr lang="en-US"/>
          </a:p>
        </p:txBody>
      </p:sp>
      <p:sp>
        <p:nvSpPr>
          <p:cNvPr id="21530" name="AutoShape 28"/>
          <p:cNvSpPr>
            <a:spLocks noChangeArrowheads="1"/>
          </p:cNvSpPr>
          <p:nvPr/>
        </p:nvSpPr>
        <p:spPr bwMode="auto">
          <a:xfrm>
            <a:off x="2667000" y="3581400"/>
            <a:ext cx="381000" cy="457200"/>
          </a:xfrm>
          <a:prstGeom prst="upDownArrow">
            <a:avLst>
              <a:gd name="adj1" fmla="val 50000"/>
              <a:gd name="adj2" fmla="val 24000"/>
            </a:avLst>
          </a:prstGeom>
          <a:solidFill>
            <a:schemeClr val="accent2"/>
          </a:solidFill>
          <a:ln w="9525">
            <a:solidFill>
              <a:schemeClr val="tx1"/>
            </a:solidFill>
            <a:miter lim="800000"/>
            <a:headEnd/>
            <a:tailEnd/>
          </a:ln>
        </p:spPr>
        <p:txBody>
          <a:bodyPr vert="eaVert" wrap="none" anchor="ctr"/>
          <a:lstStyle/>
          <a:p>
            <a:endParaRPr lang="en-US"/>
          </a:p>
        </p:txBody>
      </p:sp>
      <p:sp>
        <p:nvSpPr>
          <p:cNvPr id="21531" name="AutoShape 29"/>
          <p:cNvSpPr>
            <a:spLocks noChangeArrowheads="1"/>
          </p:cNvSpPr>
          <p:nvPr/>
        </p:nvSpPr>
        <p:spPr bwMode="auto">
          <a:xfrm>
            <a:off x="3733800" y="3581400"/>
            <a:ext cx="381000" cy="457200"/>
          </a:xfrm>
          <a:prstGeom prst="upDownArrow">
            <a:avLst>
              <a:gd name="adj1" fmla="val 50000"/>
              <a:gd name="adj2" fmla="val 24000"/>
            </a:avLst>
          </a:prstGeom>
          <a:solidFill>
            <a:schemeClr val="accent2"/>
          </a:solidFill>
          <a:ln w="9525">
            <a:solidFill>
              <a:schemeClr val="tx1"/>
            </a:solidFill>
            <a:miter lim="800000"/>
            <a:headEnd/>
            <a:tailEnd/>
          </a:ln>
        </p:spPr>
        <p:txBody>
          <a:bodyPr vert="eaVert" wrap="none" anchor="ctr"/>
          <a:lstStyle/>
          <a:p>
            <a:endParaRPr lang="en-US"/>
          </a:p>
        </p:txBody>
      </p:sp>
      <p:sp>
        <p:nvSpPr>
          <p:cNvPr id="21532" name="AutoShape 30"/>
          <p:cNvSpPr>
            <a:spLocks noChangeArrowheads="1"/>
          </p:cNvSpPr>
          <p:nvPr/>
        </p:nvSpPr>
        <p:spPr bwMode="auto">
          <a:xfrm>
            <a:off x="6172200" y="3581400"/>
            <a:ext cx="381000" cy="457200"/>
          </a:xfrm>
          <a:prstGeom prst="upDownArrow">
            <a:avLst>
              <a:gd name="adj1" fmla="val 50000"/>
              <a:gd name="adj2" fmla="val 24000"/>
            </a:avLst>
          </a:prstGeom>
          <a:solidFill>
            <a:schemeClr val="accent2"/>
          </a:solidFill>
          <a:ln w="9525">
            <a:solidFill>
              <a:schemeClr val="tx1"/>
            </a:solidFill>
            <a:miter lim="800000"/>
            <a:headEnd/>
            <a:tailEnd/>
          </a:ln>
        </p:spPr>
        <p:txBody>
          <a:bodyPr vert="eaVert" wrap="none" anchor="ctr"/>
          <a:lstStyle/>
          <a:p>
            <a:endParaRPr lang="en-US"/>
          </a:p>
        </p:txBody>
      </p:sp>
      <p:sp>
        <p:nvSpPr>
          <p:cNvPr id="21533" name="AutoShape 31"/>
          <p:cNvSpPr>
            <a:spLocks noChangeArrowheads="1"/>
          </p:cNvSpPr>
          <p:nvPr/>
        </p:nvSpPr>
        <p:spPr bwMode="auto">
          <a:xfrm>
            <a:off x="7162800" y="3581400"/>
            <a:ext cx="381000" cy="457200"/>
          </a:xfrm>
          <a:prstGeom prst="upDownArrow">
            <a:avLst>
              <a:gd name="adj1" fmla="val 50000"/>
              <a:gd name="adj2" fmla="val 24000"/>
            </a:avLst>
          </a:prstGeom>
          <a:solidFill>
            <a:schemeClr val="accent2"/>
          </a:solidFill>
          <a:ln w="9525">
            <a:solidFill>
              <a:schemeClr val="tx1"/>
            </a:solidFill>
            <a:miter lim="800000"/>
            <a:headEnd/>
            <a:tailEnd/>
          </a:ln>
        </p:spPr>
        <p:txBody>
          <a:bodyPr vert="eaVert" wrap="none" anchor="ctr"/>
          <a:lstStyle/>
          <a:p>
            <a:endParaRPr lang="en-US"/>
          </a:p>
        </p:txBody>
      </p:sp>
      <p:sp>
        <p:nvSpPr>
          <p:cNvPr id="21534" name="AutoShape 32"/>
          <p:cNvSpPr>
            <a:spLocks noChangeArrowheads="1"/>
          </p:cNvSpPr>
          <p:nvPr/>
        </p:nvSpPr>
        <p:spPr bwMode="auto">
          <a:xfrm>
            <a:off x="7162800" y="4343400"/>
            <a:ext cx="381000" cy="685800"/>
          </a:xfrm>
          <a:prstGeom prst="upDownArrow">
            <a:avLst>
              <a:gd name="adj1" fmla="val 50000"/>
              <a:gd name="adj2" fmla="val 36000"/>
            </a:avLst>
          </a:prstGeom>
          <a:solidFill>
            <a:schemeClr val="accent2"/>
          </a:solidFill>
          <a:ln w="9525">
            <a:solidFill>
              <a:schemeClr val="tx1"/>
            </a:solidFill>
            <a:miter lim="800000"/>
            <a:headEnd/>
            <a:tailEnd/>
          </a:ln>
        </p:spPr>
        <p:txBody>
          <a:bodyPr vert="eaVert" wrap="none" anchor="ctr"/>
          <a:lstStyle/>
          <a:p>
            <a:endParaRPr lang="en-US"/>
          </a:p>
        </p:txBody>
      </p:sp>
      <p:sp>
        <p:nvSpPr>
          <p:cNvPr id="21535" name="AutoShape 33"/>
          <p:cNvSpPr>
            <a:spLocks noChangeArrowheads="1"/>
          </p:cNvSpPr>
          <p:nvPr/>
        </p:nvSpPr>
        <p:spPr bwMode="auto">
          <a:xfrm>
            <a:off x="7162800" y="5334000"/>
            <a:ext cx="381000" cy="457200"/>
          </a:xfrm>
          <a:prstGeom prst="upDownArrow">
            <a:avLst>
              <a:gd name="adj1" fmla="val 50000"/>
              <a:gd name="adj2" fmla="val 24000"/>
            </a:avLst>
          </a:prstGeom>
          <a:solidFill>
            <a:schemeClr val="accent2"/>
          </a:solidFill>
          <a:ln w="9525">
            <a:solidFill>
              <a:schemeClr val="tx1"/>
            </a:solidFill>
            <a:miter lim="800000"/>
            <a:headEnd/>
            <a:tailEnd/>
          </a:ln>
        </p:spPr>
        <p:txBody>
          <a:bodyPr vert="eaVert" wrap="none" anchor="ctr"/>
          <a:lstStyle/>
          <a:p>
            <a:endParaRPr lang="en-US"/>
          </a:p>
        </p:txBody>
      </p:sp>
      <p:sp>
        <p:nvSpPr>
          <p:cNvPr id="47138" name="Document"/>
          <p:cNvSpPr>
            <a:spLocks noEditPoints="1" noChangeArrowheads="1"/>
          </p:cNvSpPr>
          <p:nvPr/>
        </p:nvSpPr>
        <p:spPr bwMode="auto">
          <a:xfrm>
            <a:off x="4724400" y="5029200"/>
            <a:ext cx="685800" cy="8382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sz="1600" b="1">
                <a:latin typeface="Arial Narrow" pitchFamily="34" charset="0"/>
              </a:rPr>
              <a:t>XML File</a:t>
            </a:r>
          </a:p>
        </p:txBody>
      </p:sp>
      <p:sp>
        <p:nvSpPr>
          <p:cNvPr id="21537" name="AutoShape 35"/>
          <p:cNvSpPr>
            <a:spLocks noChangeArrowheads="1"/>
          </p:cNvSpPr>
          <p:nvPr/>
        </p:nvSpPr>
        <p:spPr bwMode="auto">
          <a:xfrm>
            <a:off x="4876800" y="4343400"/>
            <a:ext cx="381000" cy="685800"/>
          </a:xfrm>
          <a:prstGeom prst="upDownArrow">
            <a:avLst>
              <a:gd name="adj1" fmla="val 50000"/>
              <a:gd name="adj2" fmla="val 36000"/>
            </a:avLst>
          </a:prstGeom>
          <a:solidFill>
            <a:schemeClr val="accent2"/>
          </a:solidFill>
          <a:ln w="9525">
            <a:solidFill>
              <a:schemeClr val="tx1"/>
            </a:solidFill>
            <a:miter lim="800000"/>
            <a:headEnd/>
            <a:tailEnd/>
          </a:ln>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1295400" y="1828800"/>
            <a:ext cx="3505200" cy="4648200"/>
          </a:xfrm>
          <a:prstGeom prst="rect">
            <a:avLst/>
          </a:prstGeom>
          <a:gradFill rotWithShape="0">
            <a:gsLst>
              <a:gs pos="0">
                <a:srgbClr val="FFCC66"/>
              </a:gs>
              <a:gs pos="100000">
                <a:srgbClr val="FCFEB9"/>
              </a:gs>
            </a:gsLst>
            <a:lin ang="5400000" scaled="1"/>
          </a:gradFill>
          <a:ln w="9525">
            <a:noFill/>
            <a:miter lim="800000"/>
            <a:headEnd/>
            <a:tailEnd/>
          </a:ln>
        </p:spPr>
        <p:txBody>
          <a:bodyPr wrap="none"/>
          <a:lstStyle/>
          <a:p>
            <a:pPr algn="ctr"/>
            <a:endParaRPr lang="en-US" b="1">
              <a:latin typeface="Arial Narrow" pitchFamily="34" charset="0"/>
            </a:endParaRPr>
          </a:p>
        </p:txBody>
      </p:sp>
      <p:sp>
        <p:nvSpPr>
          <p:cNvPr id="22531" name="Rectangle 5"/>
          <p:cNvSpPr>
            <a:spLocks noChangeArrowheads="1"/>
          </p:cNvSpPr>
          <p:nvPr/>
        </p:nvSpPr>
        <p:spPr bwMode="auto">
          <a:xfrm>
            <a:off x="5029200" y="1828800"/>
            <a:ext cx="3505200" cy="4648200"/>
          </a:xfrm>
          <a:prstGeom prst="rect">
            <a:avLst/>
          </a:prstGeom>
          <a:gradFill rotWithShape="0">
            <a:gsLst>
              <a:gs pos="0">
                <a:srgbClr val="FFCC66"/>
              </a:gs>
              <a:gs pos="100000">
                <a:srgbClr val="FCFEB9"/>
              </a:gs>
            </a:gsLst>
            <a:lin ang="5400000" scaled="1"/>
          </a:gradFill>
          <a:ln w="9525">
            <a:noFill/>
            <a:miter lim="800000"/>
            <a:headEnd/>
            <a:tailEnd/>
          </a:ln>
        </p:spPr>
        <p:txBody>
          <a:bodyPr wrap="none"/>
          <a:lstStyle/>
          <a:p>
            <a:pPr algn="ctr"/>
            <a:endParaRPr lang="en-US" b="1">
              <a:latin typeface="Arial Narrow" pitchFamily="34" charset="0"/>
            </a:endParaRPr>
          </a:p>
        </p:txBody>
      </p:sp>
      <p:sp>
        <p:nvSpPr>
          <p:cNvPr id="22532" name="Rectangle 6"/>
          <p:cNvSpPr>
            <a:spLocks noGrp="1" noChangeArrowheads="1"/>
          </p:cNvSpPr>
          <p:nvPr>
            <p:ph type="title"/>
          </p:nvPr>
        </p:nvSpPr>
        <p:spPr>
          <a:xfrm>
            <a:off x="685800" y="457200"/>
            <a:ext cx="8189913" cy="841375"/>
          </a:xfrm>
          <a:noFill/>
        </p:spPr>
        <p:txBody>
          <a:bodyPr anchor="ctr">
            <a:normAutofit fontScale="90000"/>
          </a:bodyPr>
          <a:lstStyle/>
          <a:p>
            <a:pPr algn="ctr" eaLnBrk="1" hangingPunct="1"/>
            <a:r>
              <a:rPr lang="en-US" sz="3600" smtClean="0"/>
              <a:t>What Are DataSets, DataTables, and DataColumns?</a:t>
            </a:r>
          </a:p>
        </p:txBody>
      </p:sp>
      <p:sp>
        <p:nvSpPr>
          <p:cNvPr id="22533" name="Rectangle 7"/>
          <p:cNvSpPr>
            <a:spLocks noGrp="1" noChangeArrowheads="1"/>
          </p:cNvSpPr>
          <p:nvPr>
            <p:ph type="body" idx="1"/>
          </p:nvPr>
        </p:nvSpPr>
        <p:spPr>
          <a:xfrm>
            <a:off x="2590800" y="6019800"/>
            <a:ext cx="990600" cy="366713"/>
          </a:xfrm>
          <a:noFill/>
        </p:spPr>
        <p:txBody>
          <a:bodyPr>
            <a:spAutoFit/>
          </a:bodyPr>
          <a:lstStyle/>
          <a:p>
            <a:pPr algn="ctr" eaLnBrk="1" hangingPunct="1">
              <a:buFont typeface="Wingdings" pitchFamily="2" charset="2"/>
              <a:buNone/>
            </a:pPr>
            <a:r>
              <a:rPr lang="en-US" sz="1800" b="1" smtClean="0"/>
              <a:t>Server</a:t>
            </a:r>
          </a:p>
        </p:txBody>
      </p:sp>
      <p:sp>
        <p:nvSpPr>
          <p:cNvPr id="22534" name="Rectangle 8"/>
          <p:cNvSpPr>
            <a:spLocks noChangeArrowheads="1"/>
          </p:cNvSpPr>
          <p:nvPr/>
        </p:nvSpPr>
        <p:spPr bwMode="auto">
          <a:xfrm>
            <a:off x="6019800" y="6056313"/>
            <a:ext cx="1524000" cy="366712"/>
          </a:xfrm>
          <a:prstGeom prst="rect">
            <a:avLst/>
          </a:prstGeom>
          <a:noFill/>
          <a:ln w="9525">
            <a:noFill/>
            <a:miter lim="800000"/>
            <a:headEnd/>
            <a:tailEnd/>
          </a:ln>
        </p:spPr>
        <p:txBody>
          <a:bodyPr>
            <a:spAutoFit/>
          </a:bodyPr>
          <a:lstStyle/>
          <a:p>
            <a:pPr marL="342900" indent="-342900" algn="ctr" eaLnBrk="1" hangingPunct="1">
              <a:spcBef>
                <a:spcPct val="20000"/>
              </a:spcBef>
              <a:buClr>
                <a:schemeClr val="folHlink"/>
              </a:buClr>
              <a:buSzPct val="60000"/>
              <a:buFont typeface="Wingdings" pitchFamily="2" charset="2"/>
              <a:buNone/>
            </a:pPr>
            <a:r>
              <a:rPr lang="en-US" b="1"/>
              <a:t>Data Store</a:t>
            </a:r>
          </a:p>
        </p:txBody>
      </p:sp>
      <p:sp>
        <p:nvSpPr>
          <p:cNvPr id="22535" name="Rectangle 9"/>
          <p:cNvSpPr>
            <a:spLocks noChangeArrowheads="1"/>
          </p:cNvSpPr>
          <p:nvPr/>
        </p:nvSpPr>
        <p:spPr bwMode="auto">
          <a:xfrm>
            <a:off x="6243638" y="4876800"/>
            <a:ext cx="1143000" cy="336550"/>
          </a:xfrm>
          <a:prstGeom prst="rect">
            <a:avLst/>
          </a:prstGeom>
          <a:noFill/>
          <a:ln w="9525">
            <a:noFill/>
            <a:miter lim="800000"/>
            <a:headEnd/>
            <a:tailEnd/>
          </a:ln>
        </p:spPr>
        <p:txBody>
          <a:bodyPr>
            <a:spAutoFit/>
          </a:bodyPr>
          <a:lstStyle/>
          <a:p>
            <a:pPr marL="342900" indent="-342900" algn="ctr" eaLnBrk="1" hangingPunct="1">
              <a:spcBef>
                <a:spcPct val="20000"/>
              </a:spcBef>
              <a:buClr>
                <a:schemeClr val="folHlink"/>
              </a:buClr>
              <a:buSzPct val="60000"/>
              <a:buFont typeface="Wingdings" pitchFamily="2" charset="2"/>
              <a:buNone/>
            </a:pPr>
            <a:r>
              <a:rPr lang="en-US" sz="1600" b="1"/>
              <a:t>Database</a:t>
            </a:r>
          </a:p>
        </p:txBody>
      </p:sp>
      <p:sp>
        <p:nvSpPr>
          <p:cNvPr id="22536" name="Line 10"/>
          <p:cNvSpPr>
            <a:spLocks noChangeShapeType="1"/>
          </p:cNvSpPr>
          <p:nvPr/>
        </p:nvSpPr>
        <p:spPr bwMode="auto">
          <a:xfrm flipV="1">
            <a:off x="6757988" y="2763838"/>
            <a:ext cx="0" cy="990600"/>
          </a:xfrm>
          <a:prstGeom prst="line">
            <a:avLst/>
          </a:prstGeom>
          <a:noFill/>
          <a:ln w="38100">
            <a:solidFill>
              <a:schemeClr val="hlink"/>
            </a:solidFill>
            <a:prstDash val="dash"/>
            <a:round/>
            <a:headEnd/>
            <a:tailEnd/>
          </a:ln>
        </p:spPr>
        <p:txBody>
          <a:bodyPr/>
          <a:lstStyle/>
          <a:p>
            <a:endParaRPr lang="en-US"/>
          </a:p>
        </p:txBody>
      </p:sp>
      <p:sp>
        <p:nvSpPr>
          <p:cNvPr id="22537" name="Line 11"/>
          <p:cNvSpPr>
            <a:spLocks noChangeShapeType="1"/>
          </p:cNvSpPr>
          <p:nvPr/>
        </p:nvSpPr>
        <p:spPr bwMode="auto">
          <a:xfrm flipH="1">
            <a:off x="4243388" y="2819400"/>
            <a:ext cx="2514600" cy="0"/>
          </a:xfrm>
          <a:prstGeom prst="line">
            <a:avLst/>
          </a:prstGeom>
          <a:noFill/>
          <a:ln w="38100">
            <a:solidFill>
              <a:schemeClr val="hlink"/>
            </a:solidFill>
            <a:prstDash val="dash"/>
            <a:round/>
            <a:headEnd/>
            <a:tailEnd/>
          </a:ln>
        </p:spPr>
        <p:txBody>
          <a:bodyPr/>
          <a:lstStyle/>
          <a:p>
            <a:endParaRPr lang="en-US"/>
          </a:p>
        </p:txBody>
      </p:sp>
      <p:sp>
        <p:nvSpPr>
          <p:cNvPr id="22538" name="AutoShape 12"/>
          <p:cNvSpPr>
            <a:spLocks noChangeArrowheads="1"/>
          </p:cNvSpPr>
          <p:nvPr/>
        </p:nvSpPr>
        <p:spPr bwMode="auto">
          <a:xfrm>
            <a:off x="6251575" y="3692525"/>
            <a:ext cx="1127125" cy="1127125"/>
          </a:xfrm>
          <a:prstGeom prst="can">
            <a:avLst>
              <a:gd name="adj" fmla="val 25000"/>
            </a:avLst>
          </a:prstGeom>
          <a:solidFill>
            <a:schemeClr val="folHlink"/>
          </a:solidFill>
          <a:ln w="9525">
            <a:solidFill>
              <a:schemeClr val="tx1"/>
            </a:solidFill>
            <a:round/>
            <a:headEnd/>
            <a:tailEnd/>
          </a:ln>
        </p:spPr>
        <p:txBody>
          <a:bodyPr wrap="none" anchor="ctr"/>
          <a:lstStyle/>
          <a:p>
            <a:endParaRPr lang="en-US"/>
          </a:p>
        </p:txBody>
      </p:sp>
      <p:grpSp>
        <p:nvGrpSpPr>
          <p:cNvPr id="2" name="Group 13"/>
          <p:cNvGrpSpPr>
            <a:grpSpLocks/>
          </p:cNvGrpSpPr>
          <p:nvPr/>
        </p:nvGrpSpPr>
        <p:grpSpPr bwMode="auto">
          <a:xfrm>
            <a:off x="5257800" y="4079875"/>
            <a:ext cx="2895600" cy="517525"/>
            <a:chOff x="3668" y="2129"/>
            <a:chExt cx="1314" cy="326"/>
          </a:xfrm>
        </p:grpSpPr>
        <p:sp>
          <p:nvSpPr>
            <p:cNvPr id="48142" name="Rectangle 14"/>
            <p:cNvSpPr>
              <a:spLocks noChangeArrowheads="1"/>
            </p:cNvSpPr>
            <p:nvPr/>
          </p:nvSpPr>
          <p:spPr bwMode="auto">
            <a:xfrm>
              <a:off x="3686" y="2129"/>
              <a:ext cx="576" cy="293"/>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tIns="27432" bIns="27432" anchor="ctr"/>
            <a:lstStyle/>
            <a:p>
              <a:pPr>
                <a:defRPr/>
              </a:pPr>
              <a:endParaRPr lang="en-US"/>
            </a:p>
          </p:txBody>
        </p:sp>
        <p:sp>
          <p:nvSpPr>
            <p:cNvPr id="48143" name="Rectangle 15"/>
            <p:cNvSpPr>
              <a:spLocks noChangeArrowheads="1"/>
            </p:cNvSpPr>
            <p:nvPr/>
          </p:nvSpPr>
          <p:spPr bwMode="auto">
            <a:xfrm>
              <a:off x="4391" y="2129"/>
              <a:ext cx="576" cy="293"/>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tIns="27432" bIns="27432" anchor="ctr"/>
            <a:lstStyle/>
            <a:p>
              <a:pPr>
                <a:defRPr/>
              </a:pPr>
              <a:endParaRPr lang="en-US"/>
            </a:p>
          </p:txBody>
        </p:sp>
        <p:sp>
          <p:nvSpPr>
            <p:cNvPr id="22564" name="Rectangle 16"/>
            <p:cNvSpPr>
              <a:spLocks noChangeArrowheads="1"/>
            </p:cNvSpPr>
            <p:nvPr/>
          </p:nvSpPr>
          <p:spPr bwMode="auto">
            <a:xfrm>
              <a:off x="3668" y="2190"/>
              <a:ext cx="624" cy="212"/>
            </a:xfrm>
            <a:prstGeom prst="rect">
              <a:avLst/>
            </a:prstGeom>
            <a:noFill/>
            <a:ln w="9525">
              <a:noFill/>
              <a:miter lim="800000"/>
              <a:headEnd/>
              <a:tailEnd/>
            </a:ln>
          </p:spPr>
          <p:txBody>
            <a:bodyPr>
              <a:spAutoFit/>
            </a:bodyPr>
            <a:lstStyle/>
            <a:p>
              <a:pPr marL="342900" indent="-342900" eaLnBrk="1" hangingPunct="1">
                <a:spcBef>
                  <a:spcPct val="20000"/>
                </a:spcBef>
                <a:buClr>
                  <a:schemeClr val="folHlink"/>
                </a:buClr>
                <a:buSzPct val="60000"/>
                <a:buFont typeface="Wingdings" pitchFamily="2" charset="2"/>
                <a:buNone/>
              </a:pPr>
              <a:r>
                <a:rPr lang="en-US" sz="1600" b="1"/>
                <a:t>Connection</a:t>
              </a:r>
            </a:p>
          </p:txBody>
        </p:sp>
        <p:sp>
          <p:nvSpPr>
            <p:cNvPr id="22565" name="Rectangle 17"/>
            <p:cNvSpPr>
              <a:spLocks noChangeArrowheads="1"/>
            </p:cNvSpPr>
            <p:nvPr/>
          </p:nvSpPr>
          <p:spPr bwMode="auto">
            <a:xfrm>
              <a:off x="4358" y="2129"/>
              <a:ext cx="624" cy="326"/>
            </a:xfrm>
            <a:prstGeom prst="rect">
              <a:avLst/>
            </a:prstGeom>
            <a:noFill/>
            <a:ln w="9525">
              <a:noFill/>
              <a:miter lim="800000"/>
              <a:headEnd/>
              <a:tailEnd/>
            </a:ln>
          </p:spPr>
          <p:txBody>
            <a:bodyPr>
              <a:spAutoFit/>
            </a:bodyPr>
            <a:lstStyle/>
            <a:p>
              <a:pPr algn="ctr" eaLnBrk="1" hangingPunct="1">
                <a:spcBef>
                  <a:spcPct val="20000"/>
                </a:spcBef>
                <a:buClr>
                  <a:schemeClr val="folHlink"/>
                </a:buClr>
                <a:buSzPct val="60000"/>
                <a:buFont typeface="Wingdings" pitchFamily="2" charset="2"/>
                <a:buNone/>
              </a:pPr>
              <a:r>
                <a:rPr lang="en-US" sz="1400" b="1"/>
                <a:t>Stored Procedure</a:t>
              </a:r>
            </a:p>
          </p:txBody>
        </p:sp>
      </p:grpSp>
      <p:sp>
        <p:nvSpPr>
          <p:cNvPr id="48146" name="Rectangle 18"/>
          <p:cNvSpPr>
            <a:spLocks noChangeArrowheads="1"/>
          </p:cNvSpPr>
          <p:nvPr/>
        </p:nvSpPr>
        <p:spPr bwMode="auto">
          <a:xfrm>
            <a:off x="1836738" y="2257425"/>
            <a:ext cx="2438400" cy="1781175"/>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tIns="27432" bIns="27432" anchor="ctr"/>
          <a:lstStyle/>
          <a:p>
            <a:pPr>
              <a:defRPr/>
            </a:pPr>
            <a:endParaRPr lang="en-US"/>
          </a:p>
        </p:txBody>
      </p:sp>
      <p:grpSp>
        <p:nvGrpSpPr>
          <p:cNvPr id="3" name="Group 19"/>
          <p:cNvGrpSpPr>
            <a:grpSpLocks/>
          </p:cNvGrpSpPr>
          <p:nvPr/>
        </p:nvGrpSpPr>
        <p:grpSpPr bwMode="auto">
          <a:xfrm>
            <a:off x="2903538" y="2667000"/>
            <a:ext cx="1066800" cy="779463"/>
            <a:chOff x="2256" y="2352"/>
            <a:chExt cx="1248" cy="912"/>
          </a:xfrm>
        </p:grpSpPr>
        <p:sp>
          <p:nvSpPr>
            <p:cNvPr id="22554" name="Rectangle 20"/>
            <p:cNvSpPr>
              <a:spLocks noChangeArrowheads="1"/>
            </p:cNvSpPr>
            <p:nvPr/>
          </p:nvSpPr>
          <p:spPr bwMode="auto">
            <a:xfrm>
              <a:off x="2256" y="2352"/>
              <a:ext cx="1248" cy="91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2555" name="Line 21"/>
            <p:cNvSpPr>
              <a:spLocks noChangeShapeType="1"/>
            </p:cNvSpPr>
            <p:nvPr/>
          </p:nvSpPr>
          <p:spPr bwMode="auto">
            <a:xfrm>
              <a:off x="2256" y="2476"/>
              <a:ext cx="1248" cy="0"/>
            </a:xfrm>
            <a:prstGeom prst="line">
              <a:avLst/>
            </a:prstGeom>
            <a:noFill/>
            <a:ln w="9525">
              <a:solidFill>
                <a:schemeClr val="tx1"/>
              </a:solidFill>
              <a:round/>
              <a:headEnd/>
              <a:tailEnd/>
            </a:ln>
          </p:spPr>
          <p:txBody>
            <a:bodyPr/>
            <a:lstStyle/>
            <a:p>
              <a:endParaRPr lang="en-US"/>
            </a:p>
          </p:txBody>
        </p:sp>
        <p:sp>
          <p:nvSpPr>
            <p:cNvPr id="22556" name="Line 22"/>
            <p:cNvSpPr>
              <a:spLocks noChangeShapeType="1"/>
            </p:cNvSpPr>
            <p:nvPr/>
          </p:nvSpPr>
          <p:spPr bwMode="auto">
            <a:xfrm>
              <a:off x="2256" y="2736"/>
              <a:ext cx="1248" cy="0"/>
            </a:xfrm>
            <a:prstGeom prst="line">
              <a:avLst/>
            </a:prstGeom>
            <a:noFill/>
            <a:ln w="9525">
              <a:solidFill>
                <a:schemeClr val="tx1"/>
              </a:solidFill>
              <a:round/>
              <a:headEnd/>
              <a:tailEnd/>
            </a:ln>
          </p:spPr>
          <p:txBody>
            <a:bodyPr/>
            <a:lstStyle/>
            <a:p>
              <a:endParaRPr lang="en-US"/>
            </a:p>
          </p:txBody>
        </p:sp>
        <p:sp>
          <p:nvSpPr>
            <p:cNvPr id="22557" name="Line 23"/>
            <p:cNvSpPr>
              <a:spLocks noChangeShapeType="1"/>
            </p:cNvSpPr>
            <p:nvPr/>
          </p:nvSpPr>
          <p:spPr bwMode="auto">
            <a:xfrm>
              <a:off x="2256" y="3004"/>
              <a:ext cx="1248" cy="0"/>
            </a:xfrm>
            <a:prstGeom prst="line">
              <a:avLst/>
            </a:prstGeom>
            <a:noFill/>
            <a:ln w="9525">
              <a:solidFill>
                <a:schemeClr val="tx1"/>
              </a:solidFill>
              <a:round/>
              <a:headEnd/>
              <a:tailEnd/>
            </a:ln>
          </p:spPr>
          <p:txBody>
            <a:bodyPr/>
            <a:lstStyle/>
            <a:p>
              <a:endParaRPr lang="en-US"/>
            </a:p>
          </p:txBody>
        </p:sp>
        <p:sp>
          <p:nvSpPr>
            <p:cNvPr id="22558" name="Rectangle 24"/>
            <p:cNvSpPr>
              <a:spLocks noChangeArrowheads="1"/>
            </p:cNvSpPr>
            <p:nvPr/>
          </p:nvSpPr>
          <p:spPr bwMode="auto">
            <a:xfrm>
              <a:off x="2256" y="2352"/>
              <a:ext cx="1248" cy="14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9" name="Line 25"/>
            <p:cNvSpPr>
              <a:spLocks noChangeShapeType="1"/>
            </p:cNvSpPr>
            <p:nvPr/>
          </p:nvSpPr>
          <p:spPr bwMode="auto">
            <a:xfrm>
              <a:off x="2544" y="2352"/>
              <a:ext cx="0" cy="912"/>
            </a:xfrm>
            <a:prstGeom prst="line">
              <a:avLst/>
            </a:prstGeom>
            <a:noFill/>
            <a:ln w="9525">
              <a:solidFill>
                <a:schemeClr val="tx1"/>
              </a:solidFill>
              <a:round/>
              <a:headEnd/>
              <a:tailEnd/>
            </a:ln>
          </p:spPr>
          <p:txBody>
            <a:bodyPr/>
            <a:lstStyle/>
            <a:p>
              <a:endParaRPr lang="en-US"/>
            </a:p>
          </p:txBody>
        </p:sp>
        <p:sp>
          <p:nvSpPr>
            <p:cNvPr id="22560" name="Line 26"/>
            <p:cNvSpPr>
              <a:spLocks noChangeShapeType="1"/>
            </p:cNvSpPr>
            <p:nvPr/>
          </p:nvSpPr>
          <p:spPr bwMode="auto">
            <a:xfrm>
              <a:off x="2880" y="2352"/>
              <a:ext cx="0" cy="912"/>
            </a:xfrm>
            <a:prstGeom prst="line">
              <a:avLst/>
            </a:prstGeom>
            <a:noFill/>
            <a:ln w="9525">
              <a:solidFill>
                <a:schemeClr val="tx1"/>
              </a:solidFill>
              <a:round/>
              <a:headEnd/>
              <a:tailEnd/>
            </a:ln>
          </p:spPr>
          <p:txBody>
            <a:bodyPr/>
            <a:lstStyle/>
            <a:p>
              <a:endParaRPr lang="en-US"/>
            </a:p>
          </p:txBody>
        </p:sp>
        <p:sp>
          <p:nvSpPr>
            <p:cNvPr id="22561" name="Line 27"/>
            <p:cNvSpPr>
              <a:spLocks noChangeShapeType="1"/>
            </p:cNvSpPr>
            <p:nvPr/>
          </p:nvSpPr>
          <p:spPr bwMode="auto">
            <a:xfrm>
              <a:off x="3216" y="2352"/>
              <a:ext cx="0" cy="912"/>
            </a:xfrm>
            <a:prstGeom prst="line">
              <a:avLst/>
            </a:prstGeom>
            <a:noFill/>
            <a:ln w="9525">
              <a:solidFill>
                <a:schemeClr val="tx1"/>
              </a:solidFill>
              <a:round/>
              <a:headEnd/>
              <a:tailEnd/>
            </a:ln>
          </p:spPr>
          <p:txBody>
            <a:bodyPr/>
            <a:lstStyle/>
            <a:p>
              <a:endParaRPr lang="en-US"/>
            </a:p>
          </p:txBody>
        </p:sp>
      </p:grpSp>
      <p:grpSp>
        <p:nvGrpSpPr>
          <p:cNvPr id="4" name="Group 28"/>
          <p:cNvGrpSpPr>
            <a:grpSpLocks/>
          </p:cNvGrpSpPr>
          <p:nvPr/>
        </p:nvGrpSpPr>
        <p:grpSpPr bwMode="auto">
          <a:xfrm>
            <a:off x="2141538" y="3048000"/>
            <a:ext cx="1066800" cy="779463"/>
            <a:chOff x="2256" y="2352"/>
            <a:chExt cx="1248" cy="912"/>
          </a:xfrm>
        </p:grpSpPr>
        <p:sp>
          <p:nvSpPr>
            <p:cNvPr id="22546" name="Rectangle 29"/>
            <p:cNvSpPr>
              <a:spLocks noChangeArrowheads="1"/>
            </p:cNvSpPr>
            <p:nvPr/>
          </p:nvSpPr>
          <p:spPr bwMode="auto">
            <a:xfrm>
              <a:off x="2256" y="2352"/>
              <a:ext cx="1248" cy="91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2547" name="Line 30"/>
            <p:cNvSpPr>
              <a:spLocks noChangeShapeType="1"/>
            </p:cNvSpPr>
            <p:nvPr/>
          </p:nvSpPr>
          <p:spPr bwMode="auto">
            <a:xfrm>
              <a:off x="2256" y="2476"/>
              <a:ext cx="1248" cy="0"/>
            </a:xfrm>
            <a:prstGeom prst="line">
              <a:avLst/>
            </a:prstGeom>
            <a:noFill/>
            <a:ln w="9525">
              <a:solidFill>
                <a:schemeClr val="tx1"/>
              </a:solidFill>
              <a:round/>
              <a:headEnd/>
              <a:tailEnd/>
            </a:ln>
          </p:spPr>
          <p:txBody>
            <a:bodyPr/>
            <a:lstStyle/>
            <a:p>
              <a:endParaRPr lang="en-US"/>
            </a:p>
          </p:txBody>
        </p:sp>
        <p:sp>
          <p:nvSpPr>
            <p:cNvPr id="22548" name="Line 31"/>
            <p:cNvSpPr>
              <a:spLocks noChangeShapeType="1"/>
            </p:cNvSpPr>
            <p:nvPr/>
          </p:nvSpPr>
          <p:spPr bwMode="auto">
            <a:xfrm>
              <a:off x="2256" y="2736"/>
              <a:ext cx="1248" cy="0"/>
            </a:xfrm>
            <a:prstGeom prst="line">
              <a:avLst/>
            </a:prstGeom>
            <a:noFill/>
            <a:ln w="9525">
              <a:solidFill>
                <a:schemeClr val="tx1"/>
              </a:solidFill>
              <a:round/>
              <a:headEnd/>
              <a:tailEnd/>
            </a:ln>
          </p:spPr>
          <p:txBody>
            <a:bodyPr/>
            <a:lstStyle/>
            <a:p>
              <a:endParaRPr lang="en-US"/>
            </a:p>
          </p:txBody>
        </p:sp>
        <p:sp>
          <p:nvSpPr>
            <p:cNvPr id="22549" name="Line 32"/>
            <p:cNvSpPr>
              <a:spLocks noChangeShapeType="1"/>
            </p:cNvSpPr>
            <p:nvPr/>
          </p:nvSpPr>
          <p:spPr bwMode="auto">
            <a:xfrm>
              <a:off x="2256" y="3004"/>
              <a:ext cx="1248" cy="0"/>
            </a:xfrm>
            <a:prstGeom prst="line">
              <a:avLst/>
            </a:prstGeom>
            <a:noFill/>
            <a:ln w="9525">
              <a:solidFill>
                <a:schemeClr val="tx1"/>
              </a:solidFill>
              <a:round/>
              <a:headEnd/>
              <a:tailEnd/>
            </a:ln>
          </p:spPr>
          <p:txBody>
            <a:bodyPr/>
            <a:lstStyle/>
            <a:p>
              <a:endParaRPr lang="en-US"/>
            </a:p>
          </p:txBody>
        </p:sp>
        <p:sp>
          <p:nvSpPr>
            <p:cNvPr id="22550" name="Rectangle 33"/>
            <p:cNvSpPr>
              <a:spLocks noChangeArrowheads="1"/>
            </p:cNvSpPr>
            <p:nvPr/>
          </p:nvSpPr>
          <p:spPr bwMode="auto">
            <a:xfrm>
              <a:off x="2256" y="2352"/>
              <a:ext cx="1248" cy="14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1" name="Line 34"/>
            <p:cNvSpPr>
              <a:spLocks noChangeShapeType="1"/>
            </p:cNvSpPr>
            <p:nvPr/>
          </p:nvSpPr>
          <p:spPr bwMode="auto">
            <a:xfrm>
              <a:off x="2544" y="2352"/>
              <a:ext cx="0" cy="912"/>
            </a:xfrm>
            <a:prstGeom prst="line">
              <a:avLst/>
            </a:prstGeom>
            <a:noFill/>
            <a:ln w="9525">
              <a:solidFill>
                <a:schemeClr val="tx1"/>
              </a:solidFill>
              <a:round/>
              <a:headEnd/>
              <a:tailEnd/>
            </a:ln>
          </p:spPr>
          <p:txBody>
            <a:bodyPr/>
            <a:lstStyle/>
            <a:p>
              <a:endParaRPr lang="en-US"/>
            </a:p>
          </p:txBody>
        </p:sp>
        <p:sp>
          <p:nvSpPr>
            <p:cNvPr id="22552" name="Line 35"/>
            <p:cNvSpPr>
              <a:spLocks noChangeShapeType="1"/>
            </p:cNvSpPr>
            <p:nvPr/>
          </p:nvSpPr>
          <p:spPr bwMode="auto">
            <a:xfrm>
              <a:off x="2880" y="2352"/>
              <a:ext cx="0" cy="912"/>
            </a:xfrm>
            <a:prstGeom prst="line">
              <a:avLst/>
            </a:prstGeom>
            <a:noFill/>
            <a:ln w="9525">
              <a:solidFill>
                <a:schemeClr val="tx1"/>
              </a:solidFill>
              <a:round/>
              <a:headEnd/>
              <a:tailEnd/>
            </a:ln>
          </p:spPr>
          <p:txBody>
            <a:bodyPr/>
            <a:lstStyle/>
            <a:p>
              <a:endParaRPr lang="en-US"/>
            </a:p>
          </p:txBody>
        </p:sp>
        <p:sp>
          <p:nvSpPr>
            <p:cNvPr id="22553" name="Line 36"/>
            <p:cNvSpPr>
              <a:spLocks noChangeShapeType="1"/>
            </p:cNvSpPr>
            <p:nvPr/>
          </p:nvSpPr>
          <p:spPr bwMode="auto">
            <a:xfrm>
              <a:off x="3216" y="2352"/>
              <a:ext cx="0" cy="912"/>
            </a:xfrm>
            <a:prstGeom prst="line">
              <a:avLst/>
            </a:prstGeom>
            <a:noFill/>
            <a:ln w="9525">
              <a:solidFill>
                <a:schemeClr val="tx1"/>
              </a:solidFill>
              <a:round/>
              <a:headEnd/>
              <a:tailEnd/>
            </a:ln>
          </p:spPr>
          <p:txBody>
            <a:bodyPr/>
            <a:lstStyle/>
            <a:p>
              <a:endParaRPr lang="en-US"/>
            </a:p>
          </p:txBody>
        </p:sp>
      </p:grpSp>
      <p:sp>
        <p:nvSpPr>
          <p:cNvPr id="22543" name="Rectangle 37"/>
          <p:cNvSpPr>
            <a:spLocks noChangeArrowheads="1"/>
          </p:cNvSpPr>
          <p:nvPr/>
        </p:nvSpPr>
        <p:spPr bwMode="auto">
          <a:xfrm>
            <a:off x="2598738" y="1905000"/>
            <a:ext cx="1143000" cy="396875"/>
          </a:xfrm>
          <a:prstGeom prst="rect">
            <a:avLst/>
          </a:prstGeom>
          <a:noFill/>
          <a:ln w="9525">
            <a:noFill/>
            <a:miter lim="800000"/>
            <a:headEnd/>
            <a:tailEnd/>
          </a:ln>
        </p:spPr>
        <p:txBody>
          <a:bodyPr>
            <a:spAutoFit/>
          </a:bodyPr>
          <a:lstStyle/>
          <a:p>
            <a:pPr marL="342900" indent="-342900" eaLnBrk="1" hangingPunct="1">
              <a:spcBef>
                <a:spcPct val="20000"/>
              </a:spcBef>
              <a:buClr>
                <a:schemeClr val="folHlink"/>
              </a:buClr>
              <a:buSzPct val="60000"/>
              <a:buFont typeface="Wingdings" pitchFamily="2" charset="2"/>
              <a:buNone/>
            </a:pPr>
            <a:r>
              <a:rPr lang="en-US" sz="2000"/>
              <a:t>DataSet</a:t>
            </a:r>
          </a:p>
        </p:txBody>
      </p:sp>
      <p:sp>
        <p:nvSpPr>
          <p:cNvPr id="22544" name="Rectangle 38"/>
          <p:cNvSpPr>
            <a:spLocks noChangeArrowheads="1"/>
          </p:cNvSpPr>
          <p:nvPr/>
        </p:nvSpPr>
        <p:spPr bwMode="auto">
          <a:xfrm>
            <a:off x="2979738" y="2362200"/>
            <a:ext cx="990600" cy="274638"/>
          </a:xfrm>
          <a:prstGeom prst="rect">
            <a:avLst/>
          </a:prstGeom>
          <a:noFill/>
          <a:ln w="9525">
            <a:noFill/>
            <a:miter lim="800000"/>
            <a:headEnd/>
            <a:tailEnd/>
          </a:ln>
        </p:spPr>
        <p:txBody>
          <a:bodyPr>
            <a:spAutoFit/>
          </a:bodyPr>
          <a:lstStyle/>
          <a:p>
            <a:pPr marL="342900" indent="-342900" eaLnBrk="1" hangingPunct="1">
              <a:spcBef>
                <a:spcPct val="20000"/>
              </a:spcBef>
              <a:buClr>
                <a:schemeClr val="folHlink"/>
              </a:buClr>
              <a:buSzPct val="60000"/>
              <a:buFont typeface="Wingdings" pitchFamily="2" charset="2"/>
              <a:buNone/>
            </a:pPr>
            <a:r>
              <a:rPr lang="en-US" sz="1200" b="1"/>
              <a:t>DataTable</a:t>
            </a:r>
          </a:p>
        </p:txBody>
      </p:sp>
      <p:sp>
        <p:nvSpPr>
          <p:cNvPr id="22545" name="Rectangle 39"/>
          <p:cNvSpPr>
            <a:spLocks noChangeArrowheads="1"/>
          </p:cNvSpPr>
          <p:nvPr/>
        </p:nvSpPr>
        <p:spPr bwMode="auto">
          <a:xfrm>
            <a:off x="1912938" y="2743200"/>
            <a:ext cx="990600" cy="274638"/>
          </a:xfrm>
          <a:prstGeom prst="rect">
            <a:avLst/>
          </a:prstGeom>
          <a:noFill/>
          <a:ln w="9525">
            <a:noFill/>
            <a:miter lim="800000"/>
            <a:headEnd/>
            <a:tailEnd/>
          </a:ln>
        </p:spPr>
        <p:txBody>
          <a:bodyPr>
            <a:spAutoFit/>
          </a:bodyPr>
          <a:lstStyle/>
          <a:p>
            <a:pPr marL="342900" indent="-342900" eaLnBrk="1" hangingPunct="1">
              <a:spcBef>
                <a:spcPct val="20000"/>
              </a:spcBef>
              <a:buClr>
                <a:schemeClr val="folHlink"/>
              </a:buClr>
              <a:buSzPct val="60000"/>
              <a:buFont typeface="Wingdings" pitchFamily="2" charset="2"/>
              <a:buNone/>
            </a:pPr>
            <a:r>
              <a:rPr lang="en-US" sz="1200" b="1"/>
              <a:t>DataTable</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762000" y="533400"/>
            <a:ext cx="8189912" cy="841375"/>
          </a:xfrm>
          <a:noFill/>
        </p:spPr>
        <p:txBody>
          <a:bodyPr anchor="ctr"/>
          <a:lstStyle/>
          <a:p>
            <a:pPr eaLnBrk="1" hangingPunct="1"/>
            <a:r>
              <a:rPr lang="en-US" dirty="0" smtClean="0"/>
              <a:t>The </a:t>
            </a:r>
            <a:r>
              <a:rPr lang="en-US" dirty="0" err="1" smtClean="0"/>
              <a:t>DataSet</a:t>
            </a:r>
            <a:r>
              <a:rPr lang="en-US" dirty="0" smtClean="0"/>
              <a:t> Object Model</a:t>
            </a:r>
          </a:p>
        </p:txBody>
      </p:sp>
      <p:sp>
        <p:nvSpPr>
          <p:cNvPr id="23555" name="Rectangle 5"/>
          <p:cNvSpPr>
            <a:spLocks noGrp="1" noChangeArrowheads="1"/>
          </p:cNvSpPr>
          <p:nvPr>
            <p:ph type="body" sz="half" idx="1"/>
          </p:nvPr>
        </p:nvSpPr>
        <p:spPr>
          <a:xfrm>
            <a:off x="1284288" y="1371600"/>
            <a:ext cx="7175500" cy="4784725"/>
          </a:xfrm>
          <a:noFill/>
        </p:spPr>
        <p:txBody>
          <a:bodyPr/>
          <a:lstStyle/>
          <a:p>
            <a:pPr eaLnBrk="1" hangingPunct="1"/>
            <a:r>
              <a:rPr lang="en-US" sz="2800" dirty="0" smtClean="0"/>
              <a:t>Common collections</a:t>
            </a:r>
          </a:p>
          <a:p>
            <a:pPr lvl="1" eaLnBrk="1" hangingPunct="1"/>
            <a:r>
              <a:rPr lang="en-US" sz="2400" dirty="0" smtClean="0"/>
              <a:t>Tables (collection of </a:t>
            </a:r>
            <a:r>
              <a:rPr lang="en-US" sz="2400" dirty="0" err="1" smtClean="0"/>
              <a:t>DataTable</a:t>
            </a:r>
            <a:r>
              <a:rPr lang="en-US" sz="2400" dirty="0" smtClean="0"/>
              <a:t> objects)</a:t>
            </a:r>
          </a:p>
          <a:p>
            <a:pPr lvl="1" eaLnBrk="1" hangingPunct="1"/>
            <a:r>
              <a:rPr lang="en-US" sz="2400" dirty="0" smtClean="0"/>
              <a:t>Relations (collection of </a:t>
            </a:r>
            <a:r>
              <a:rPr lang="en-US" sz="2400" dirty="0" err="1" smtClean="0"/>
              <a:t>DataRelation</a:t>
            </a:r>
            <a:r>
              <a:rPr lang="en-US" sz="2400" dirty="0" smtClean="0"/>
              <a:t> objects)</a:t>
            </a:r>
          </a:p>
          <a:p>
            <a:pPr eaLnBrk="1" hangingPunct="1"/>
            <a:r>
              <a:rPr lang="en-US" sz="2800" dirty="0" smtClean="0"/>
              <a:t>Data binding to Web and Windows controls supported</a:t>
            </a:r>
          </a:p>
          <a:p>
            <a:pPr eaLnBrk="1" hangingPunct="1"/>
            <a:r>
              <a:rPr lang="en-US" sz="2800" dirty="0" smtClean="0"/>
              <a:t>Schema can be defined programmatically or using XSD</a:t>
            </a:r>
          </a:p>
        </p:txBody>
      </p:sp>
      <p:sp>
        <p:nvSpPr>
          <p:cNvPr id="23556" name="AutoShape 6"/>
          <p:cNvSpPr>
            <a:spLocks noChangeArrowheads="1"/>
          </p:cNvSpPr>
          <p:nvPr/>
        </p:nvSpPr>
        <p:spPr bwMode="auto">
          <a:xfrm>
            <a:off x="2135188" y="4648200"/>
            <a:ext cx="5257800" cy="2057400"/>
          </a:xfrm>
          <a:prstGeom prst="roundRect">
            <a:avLst>
              <a:gd name="adj" fmla="val 16667"/>
            </a:avLst>
          </a:prstGeom>
          <a:solidFill>
            <a:srgbClr val="CCECFF"/>
          </a:solidFill>
          <a:ln w="25400" algn="ctr">
            <a:solidFill>
              <a:schemeClr val="tx1"/>
            </a:solidFill>
            <a:round/>
            <a:headEnd/>
            <a:tailEnd/>
          </a:ln>
        </p:spPr>
        <p:txBody>
          <a:bodyPr wrap="none" anchor="ctr"/>
          <a:lstStyle/>
          <a:p>
            <a:endParaRPr lang="en-US"/>
          </a:p>
        </p:txBody>
      </p:sp>
      <p:sp>
        <p:nvSpPr>
          <p:cNvPr id="23557" name="Rectangle 7"/>
          <p:cNvSpPr>
            <a:spLocks noChangeArrowheads="1"/>
          </p:cNvSpPr>
          <p:nvPr/>
        </p:nvSpPr>
        <p:spPr bwMode="auto">
          <a:xfrm>
            <a:off x="6249988" y="5638800"/>
            <a:ext cx="1076325" cy="396875"/>
          </a:xfrm>
          <a:prstGeom prst="rect">
            <a:avLst/>
          </a:prstGeom>
          <a:noFill/>
          <a:ln w="9525">
            <a:noFill/>
            <a:miter lim="800000"/>
            <a:headEnd/>
            <a:tailEnd/>
          </a:ln>
        </p:spPr>
        <p:txBody>
          <a:bodyPr wrap="none">
            <a:spAutoFit/>
          </a:bodyPr>
          <a:lstStyle/>
          <a:p>
            <a:r>
              <a:rPr lang="en-US" sz="2000" b="1">
                <a:latin typeface="Arial Narrow" pitchFamily="34" charset="0"/>
              </a:rPr>
              <a:t>DataRow</a:t>
            </a:r>
          </a:p>
        </p:txBody>
      </p:sp>
      <p:sp>
        <p:nvSpPr>
          <p:cNvPr id="23558" name="Rectangle 8"/>
          <p:cNvSpPr>
            <a:spLocks noChangeArrowheads="1"/>
          </p:cNvSpPr>
          <p:nvPr/>
        </p:nvSpPr>
        <p:spPr bwMode="auto">
          <a:xfrm>
            <a:off x="4954588" y="4648200"/>
            <a:ext cx="1411287" cy="396875"/>
          </a:xfrm>
          <a:prstGeom prst="rect">
            <a:avLst/>
          </a:prstGeom>
          <a:noFill/>
          <a:ln w="9525">
            <a:noFill/>
            <a:miter lim="800000"/>
            <a:headEnd/>
            <a:tailEnd/>
          </a:ln>
        </p:spPr>
        <p:txBody>
          <a:bodyPr wrap="none">
            <a:spAutoFit/>
          </a:bodyPr>
          <a:lstStyle/>
          <a:p>
            <a:r>
              <a:rPr lang="en-US" sz="2000" b="1">
                <a:latin typeface="Arial Narrow" pitchFamily="34" charset="0"/>
              </a:rPr>
              <a:t>DataColumn</a:t>
            </a:r>
          </a:p>
        </p:txBody>
      </p:sp>
      <p:sp>
        <p:nvSpPr>
          <p:cNvPr id="23559" name="Rectangle 9"/>
          <p:cNvSpPr>
            <a:spLocks noChangeArrowheads="1"/>
          </p:cNvSpPr>
          <p:nvPr/>
        </p:nvSpPr>
        <p:spPr bwMode="auto">
          <a:xfrm>
            <a:off x="2363788" y="5715000"/>
            <a:ext cx="1179512" cy="396875"/>
          </a:xfrm>
          <a:prstGeom prst="rect">
            <a:avLst/>
          </a:prstGeom>
          <a:noFill/>
          <a:ln w="9525">
            <a:noFill/>
            <a:miter lim="800000"/>
            <a:headEnd/>
            <a:tailEnd/>
          </a:ln>
        </p:spPr>
        <p:txBody>
          <a:bodyPr wrap="none">
            <a:spAutoFit/>
          </a:bodyPr>
          <a:lstStyle/>
          <a:p>
            <a:r>
              <a:rPr lang="en-US" sz="2000" b="1">
                <a:latin typeface="Arial Narrow" pitchFamily="34" charset="0"/>
              </a:rPr>
              <a:t>DataTable</a:t>
            </a:r>
          </a:p>
        </p:txBody>
      </p:sp>
      <p:graphicFrame>
        <p:nvGraphicFramePr>
          <p:cNvPr id="49213" name="Group 61"/>
          <p:cNvGraphicFramePr>
            <a:graphicFrameLocks noGrp="1"/>
          </p:cNvGraphicFramePr>
          <p:nvPr/>
        </p:nvGraphicFramePr>
        <p:xfrm>
          <a:off x="4421188" y="5181600"/>
          <a:ext cx="1489075" cy="975360"/>
        </p:xfrm>
        <a:graphic>
          <a:graphicData uri="http://schemas.openxmlformats.org/drawingml/2006/table">
            <a:tbl>
              <a:tblPr/>
              <a:tblGrid>
                <a:gridCol w="496887"/>
                <a:gridCol w="495300"/>
                <a:gridCol w="496888"/>
              </a:tblGrid>
              <a:tr h="211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211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11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49214" name="Group 62"/>
          <p:cNvGraphicFramePr>
            <a:graphicFrameLocks noGrp="1"/>
          </p:cNvGraphicFramePr>
          <p:nvPr/>
        </p:nvGraphicFramePr>
        <p:xfrm>
          <a:off x="2363788" y="4800600"/>
          <a:ext cx="1295400" cy="975360"/>
        </p:xfrm>
        <a:graphic>
          <a:graphicData uri="http://schemas.openxmlformats.org/drawingml/2006/table">
            <a:tbl>
              <a:tblPr/>
              <a:tblGrid>
                <a:gridCol w="431800"/>
                <a:gridCol w="431800"/>
                <a:gridCol w="431800"/>
              </a:tblGrid>
              <a:tr h="209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sp>
        <p:nvSpPr>
          <p:cNvPr id="23604" name="Line 54"/>
          <p:cNvSpPr>
            <a:spLocks noChangeShapeType="1"/>
          </p:cNvSpPr>
          <p:nvPr/>
        </p:nvSpPr>
        <p:spPr bwMode="auto">
          <a:xfrm flipH="1">
            <a:off x="5106988" y="5029200"/>
            <a:ext cx="304800" cy="304800"/>
          </a:xfrm>
          <a:prstGeom prst="line">
            <a:avLst/>
          </a:prstGeom>
          <a:noFill/>
          <a:ln w="9525">
            <a:solidFill>
              <a:schemeClr val="tx1"/>
            </a:solidFill>
            <a:round/>
            <a:headEnd/>
            <a:tailEnd type="triangle" w="med" len="med"/>
          </a:ln>
        </p:spPr>
        <p:txBody>
          <a:bodyPr wrap="none" anchor="ctr"/>
          <a:lstStyle/>
          <a:p>
            <a:endParaRPr lang="en-US"/>
          </a:p>
        </p:txBody>
      </p:sp>
      <p:sp>
        <p:nvSpPr>
          <p:cNvPr id="23605" name="Line 55"/>
          <p:cNvSpPr>
            <a:spLocks noChangeShapeType="1"/>
          </p:cNvSpPr>
          <p:nvPr/>
        </p:nvSpPr>
        <p:spPr bwMode="auto">
          <a:xfrm>
            <a:off x="3659188" y="5105400"/>
            <a:ext cx="762000" cy="381000"/>
          </a:xfrm>
          <a:prstGeom prst="line">
            <a:avLst/>
          </a:prstGeom>
          <a:noFill/>
          <a:ln w="50800">
            <a:solidFill>
              <a:schemeClr val="tx1"/>
            </a:solidFill>
            <a:round/>
            <a:headEnd/>
            <a:tailEnd type="none" w="lg" len="lg"/>
          </a:ln>
        </p:spPr>
        <p:txBody>
          <a:bodyPr wrap="none" anchor="ctr"/>
          <a:lstStyle/>
          <a:p>
            <a:endParaRPr lang="en-US"/>
          </a:p>
        </p:txBody>
      </p:sp>
      <p:sp>
        <p:nvSpPr>
          <p:cNvPr id="23606" name="Line 56"/>
          <p:cNvSpPr>
            <a:spLocks noChangeShapeType="1"/>
          </p:cNvSpPr>
          <p:nvPr/>
        </p:nvSpPr>
        <p:spPr bwMode="auto">
          <a:xfrm flipH="1" flipV="1">
            <a:off x="5640388" y="5486400"/>
            <a:ext cx="609600" cy="304800"/>
          </a:xfrm>
          <a:prstGeom prst="line">
            <a:avLst/>
          </a:prstGeom>
          <a:noFill/>
          <a:ln w="9525">
            <a:solidFill>
              <a:schemeClr val="tx1"/>
            </a:solidFill>
            <a:round/>
            <a:headEnd/>
            <a:tailEnd type="triangle" w="med" len="med"/>
          </a:ln>
        </p:spPr>
        <p:txBody>
          <a:bodyPr wrap="none" anchor="ctr"/>
          <a:lstStyle/>
          <a:p>
            <a:endParaRPr lang="en-US"/>
          </a:p>
        </p:txBody>
      </p:sp>
      <p:sp>
        <p:nvSpPr>
          <p:cNvPr id="23607" name="Rectangle 57"/>
          <p:cNvSpPr>
            <a:spLocks noChangeArrowheads="1"/>
          </p:cNvSpPr>
          <p:nvPr/>
        </p:nvSpPr>
        <p:spPr bwMode="auto">
          <a:xfrm>
            <a:off x="2744788" y="6324600"/>
            <a:ext cx="1457325" cy="396875"/>
          </a:xfrm>
          <a:prstGeom prst="rect">
            <a:avLst/>
          </a:prstGeom>
          <a:noFill/>
          <a:ln w="9525">
            <a:noFill/>
            <a:miter lim="800000"/>
            <a:headEnd/>
            <a:tailEnd/>
          </a:ln>
        </p:spPr>
        <p:txBody>
          <a:bodyPr wrap="none">
            <a:spAutoFit/>
          </a:bodyPr>
          <a:lstStyle/>
          <a:p>
            <a:r>
              <a:rPr lang="en-US" sz="2000" b="1">
                <a:latin typeface="Arial Narrow" pitchFamily="34" charset="0"/>
              </a:rPr>
              <a:t>DataRelation</a:t>
            </a:r>
          </a:p>
        </p:txBody>
      </p:sp>
      <p:sp>
        <p:nvSpPr>
          <p:cNvPr id="23608" name="Line 58"/>
          <p:cNvSpPr>
            <a:spLocks noChangeShapeType="1"/>
          </p:cNvSpPr>
          <p:nvPr/>
        </p:nvSpPr>
        <p:spPr bwMode="auto">
          <a:xfrm flipV="1">
            <a:off x="3430588" y="5410200"/>
            <a:ext cx="609600" cy="990600"/>
          </a:xfrm>
          <a:prstGeom prst="line">
            <a:avLst/>
          </a:prstGeom>
          <a:noFill/>
          <a:ln w="9525">
            <a:solidFill>
              <a:schemeClr val="tx1"/>
            </a:solidFill>
            <a:round/>
            <a:headEnd/>
            <a:tailEnd type="triangle" w="med" len="med"/>
          </a:ln>
        </p:spPr>
        <p:txBody>
          <a:bodyPr wrap="none" anchor="ctr"/>
          <a:lstStyle/>
          <a:p>
            <a:endParaRPr lang="en-US"/>
          </a:p>
        </p:txBody>
      </p:sp>
      <p:sp>
        <p:nvSpPr>
          <p:cNvPr id="23609" name="Rectangle 59"/>
          <p:cNvSpPr>
            <a:spLocks noChangeArrowheads="1"/>
          </p:cNvSpPr>
          <p:nvPr/>
        </p:nvSpPr>
        <p:spPr bwMode="auto">
          <a:xfrm>
            <a:off x="5411788" y="6248400"/>
            <a:ext cx="1341437" cy="396875"/>
          </a:xfrm>
          <a:prstGeom prst="rect">
            <a:avLst/>
          </a:prstGeom>
          <a:noFill/>
          <a:ln w="9525">
            <a:noFill/>
            <a:miter lim="800000"/>
            <a:headEnd/>
            <a:tailEnd/>
          </a:ln>
        </p:spPr>
        <p:txBody>
          <a:bodyPr wrap="none">
            <a:spAutoFit/>
          </a:bodyPr>
          <a:lstStyle/>
          <a:p>
            <a:r>
              <a:rPr lang="en-US" sz="2000" b="1">
                <a:latin typeface="Arial Narrow" pitchFamily="34" charset="0"/>
              </a:rPr>
              <a:t>Constraints</a:t>
            </a:r>
          </a:p>
        </p:txBody>
      </p:sp>
      <p:sp>
        <p:nvSpPr>
          <p:cNvPr id="23610" name="Line 60"/>
          <p:cNvSpPr>
            <a:spLocks noChangeShapeType="1"/>
          </p:cNvSpPr>
          <p:nvPr/>
        </p:nvSpPr>
        <p:spPr bwMode="auto">
          <a:xfrm flipH="1" flipV="1">
            <a:off x="5106988" y="5867400"/>
            <a:ext cx="381000" cy="3810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a:xfrm>
            <a:off x="660400" y="679450"/>
            <a:ext cx="8189913" cy="841375"/>
          </a:xfrm>
          <a:noFill/>
        </p:spPr>
        <p:txBody>
          <a:bodyPr anchor="ctr"/>
          <a:lstStyle/>
          <a:p>
            <a:pPr algn="ctr" eaLnBrk="1" hangingPunct="1"/>
            <a:r>
              <a:rPr lang="en-US" smtClean="0"/>
              <a:t>ADO.NET and XML</a:t>
            </a:r>
          </a:p>
        </p:txBody>
      </p:sp>
      <p:sp>
        <p:nvSpPr>
          <p:cNvPr id="30723" name="Rectangle 5"/>
          <p:cNvSpPr>
            <a:spLocks noGrp="1" noChangeArrowheads="1"/>
          </p:cNvSpPr>
          <p:nvPr>
            <p:ph type="body" idx="1"/>
          </p:nvPr>
        </p:nvSpPr>
        <p:spPr>
          <a:xfrm>
            <a:off x="990600" y="1981200"/>
            <a:ext cx="7105650" cy="4556125"/>
          </a:xfrm>
          <a:noFill/>
        </p:spPr>
        <p:txBody>
          <a:bodyPr/>
          <a:lstStyle/>
          <a:p>
            <a:pPr eaLnBrk="1" hangingPunct="1">
              <a:buClr>
                <a:schemeClr val="accent2"/>
              </a:buClr>
            </a:pPr>
            <a:r>
              <a:rPr lang="en-GB" sz="2800" smtClean="0"/>
              <a:t>ADO.NET is tightly integrated with XML</a:t>
            </a:r>
          </a:p>
        </p:txBody>
      </p:sp>
      <p:sp>
        <p:nvSpPr>
          <p:cNvPr id="45062" name="Rectangle 6"/>
          <p:cNvSpPr>
            <a:spLocks noChangeArrowheads="1"/>
          </p:cNvSpPr>
          <p:nvPr/>
        </p:nvSpPr>
        <p:spPr bwMode="auto">
          <a:xfrm>
            <a:off x="990600" y="2495550"/>
            <a:ext cx="7105650" cy="685800"/>
          </a:xfrm>
          <a:prstGeom prst="rect">
            <a:avLst/>
          </a:prstGeom>
          <a:noFill/>
          <a:ln w="9525">
            <a:noFill/>
            <a:miter lim="800000"/>
            <a:headEnd/>
            <a:tailEnd/>
          </a:ln>
        </p:spPr>
        <p:txBody>
          <a:bodyPr/>
          <a:lstStyle/>
          <a:p>
            <a:pPr marL="279400" indent="-279400">
              <a:lnSpc>
                <a:spcPct val="90000"/>
              </a:lnSpc>
              <a:spcBef>
                <a:spcPct val="60000"/>
              </a:spcBef>
              <a:buClr>
                <a:schemeClr val="accent2"/>
              </a:buClr>
              <a:buSzPct val="70000"/>
              <a:buFont typeface="Wingdings" pitchFamily="2" charset="2"/>
              <a:buChar char="n"/>
            </a:pPr>
            <a:r>
              <a:rPr lang="en-GB" sz="2400" b="1">
                <a:latin typeface="Arial Narrow" pitchFamily="34" charset="0"/>
              </a:rPr>
              <a:t>Using XML in a disconnected ADO.NET application</a:t>
            </a:r>
          </a:p>
        </p:txBody>
      </p:sp>
      <p:grpSp>
        <p:nvGrpSpPr>
          <p:cNvPr id="2" name="Group 7"/>
          <p:cNvGrpSpPr>
            <a:grpSpLocks/>
          </p:cNvGrpSpPr>
          <p:nvPr/>
        </p:nvGrpSpPr>
        <p:grpSpPr bwMode="auto">
          <a:xfrm>
            <a:off x="3919538" y="3429000"/>
            <a:ext cx="1660525" cy="2544763"/>
            <a:chOff x="2441" y="1775"/>
            <a:chExt cx="1046" cy="1603"/>
          </a:xfrm>
        </p:grpSpPr>
        <p:grpSp>
          <p:nvGrpSpPr>
            <p:cNvPr id="3" name="Group 8"/>
            <p:cNvGrpSpPr>
              <a:grpSpLocks/>
            </p:cNvGrpSpPr>
            <p:nvPr/>
          </p:nvGrpSpPr>
          <p:grpSpPr bwMode="auto">
            <a:xfrm>
              <a:off x="2556" y="2001"/>
              <a:ext cx="852" cy="1377"/>
              <a:chOff x="516" y="612"/>
              <a:chExt cx="626" cy="1012"/>
            </a:xfrm>
          </p:grpSpPr>
          <p:sp>
            <p:nvSpPr>
              <p:cNvPr id="30787" name="Freeform 9"/>
              <p:cNvSpPr>
                <a:spLocks/>
              </p:cNvSpPr>
              <p:nvPr/>
            </p:nvSpPr>
            <p:spPr bwMode="auto">
              <a:xfrm>
                <a:off x="528" y="1365"/>
                <a:ext cx="604" cy="259"/>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en-US"/>
              </a:p>
            </p:txBody>
          </p:sp>
          <p:sp>
            <p:nvSpPr>
              <p:cNvPr id="30788" name="Freeform 10"/>
              <p:cNvSpPr>
                <a:spLocks/>
              </p:cNvSpPr>
              <p:nvPr/>
            </p:nvSpPr>
            <p:spPr bwMode="auto">
              <a:xfrm>
                <a:off x="518" y="612"/>
                <a:ext cx="623" cy="217"/>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en-US"/>
              </a:p>
            </p:txBody>
          </p:sp>
          <p:sp>
            <p:nvSpPr>
              <p:cNvPr id="30789" name="Freeform 11"/>
              <p:cNvSpPr>
                <a:spLocks/>
              </p:cNvSpPr>
              <p:nvPr/>
            </p:nvSpPr>
            <p:spPr bwMode="auto">
              <a:xfrm>
                <a:off x="790" y="672"/>
                <a:ext cx="352" cy="927"/>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30790" name="Freeform 12"/>
              <p:cNvSpPr>
                <a:spLocks/>
              </p:cNvSpPr>
              <p:nvPr/>
            </p:nvSpPr>
            <p:spPr bwMode="auto">
              <a:xfrm>
                <a:off x="516" y="760"/>
                <a:ext cx="278" cy="834"/>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en-US"/>
              </a:p>
            </p:txBody>
          </p:sp>
          <p:sp>
            <p:nvSpPr>
              <p:cNvPr id="30791" name="Line 13"/>
              <p:cNvSpPr>
                <a:spLocks noChangeShapeType="1"/>
              </p:cNvSpPr>
              <p:nvPr/>
            </p:nvSpPr>
            <p:spPr bwMode="auto">
              <a:xfrm>
                <a:off x="555" y="1462"/>
                <a:ext cx="192" cy="51"/>
              </a:xfrm>
              <a:prstGeom prst="line">
                <a:avLst/>
              </a:prstGeom>
              <a:noFill/>
              <a:ln w="6350">
                <a:solidFill>
                  <a:srgbClr val="676767"/>
                </a:solidFill>
                <a:round/>
                <a:headEnd/>
                <a:tailEnd/>
              </a:ln>
            </p:spPr>
            <p:txBody>
              <a:bodyPr wrap="none" anchor="ctr"/>
              <a:lstStyle/>
              <a:p>
                <a:endParaRPr lang="en-US"/>
              </a:p>
            </p:txBody>
          </p:sp>
          <p:sp>
            <p:nvSpPr>
              <p:cNvPr id="30792" name="Oval 14"/>
              <p:cNvSpPr>
                <a:spLocks noChangeArrowheads="1"/>
              </p:cNvSpPr>
              <p:nvPr/>
            </p:nvSpPr>
            <p:spPr bwMode="auto">
              <a:xfrm>
                <a:off x="548" y="801"/>
                <a:ext cx="31" cy="17"/>
              </a:xfrm>
              <a:prstGeom prst="ellipse">
                <a:avLst/>
              </a:prstGeom>
              <a:solidFill>
                <a:srgbClr val="D60093"/>
              </a:solidFill>
              <a:ln w="12700">
                <a:noFill/>
                <a:round/>
                <a:headEnd/>
                <a:tailEnd/>
              </a:ln>
            </p:spPr>
            <p:txBody>
              <a:bodyPr wrap="none" anchor="ctr"/>
              <a:lstStyle/>
              <a:p>
                <a:endParaRPr lang="en-US"/>
              </a:p>
            </p:txBody>
          </p:sp>
          <p:sp>
            <p:nvSpPr>
              <p:cNvPr id="30793" name="Line 15"/>
              <p:cNvSpPr>
                <a:spLocks noChangeShapeType="1"/>
              </p:cNvSpPr>
              <p:nvPr/>
            </p:nvSpPr>
            <p:spPr bwMode="auto">
              <a:xfrm>
                <a:off x="555" y="1424"/>
                <a:ext cx="192" cy="51"/>
              </a:xfrm>
              <a:prstGeom prst="line">
                <a:avLst/>
              </a:prstGeom>
              <a:noFill/>
              <a:ln w="6350">
                <a:solidFill>
                  <a:srgbClr val="676767"/>
                </a:solidFill>
                <a:round/>
                <a:headEnd/>
                <a:tailEnd/>
              </a:ln>
            </p:spPr>
            <p:txBody>
              <a:bodyPr wrap="none" anchor="ctr"/>
              <a:lstStyle/>
              <a:p>
                <a:endParaRPr lang="en-US"/>
              </a:p>
            </p:txBody>
          </p:sp>
          <p:sp>
            <p:nvSpPr>
              <p:cNvPr id="30794" name="Line 16"/>
              <p:cNvSpPr>
                <a:spLocks noChangeShapeType="1"/>
              </p:cNvSpPr>
              <p:nvPr/>
            </p:nvSpPr>
            <p:spPr bwMode="auto">
              <a:xfrm>
                <a:off x="555" y="1386"/>
                <a:ext cx="192" cy="52"/>
              </a:xfrm>
              <a:prstGeom prst="line">
                <a:avLst/>
              </a:prstGeom>
              <a:noFill/>
              <a:ln w="6350">
                <a:solidFill>
                  <a:srgbClr val="676767"/>
                </a:solidFill>
                <a:round/>
                <a:headEnd/>
                <a:tailEnd/>
              </a:ln>
            </p:spPr>
            <p:txBody>
              <a:bodyPr wrap="none" anchor="ctr"/>
              <a:lstStyle/>
              <a:p>
                <a:endParaRPr lang="en-US"/>
              </a:p>
            </p:txBody>
          </p:sp>
          <p:sp>
            <p:nvSpPr>
              <p:cNvPr id="30795" name="Line 17"/>
              <p:cNvSpPr>
                <a:spLocks noChangeShapeType="1"/>
              </p:cNvSpPr>
              <p:nvPr/>
            </p:nvSpPr>
            <p:spPr bwMode="auto">
              <a:xfrm>
                <a:off x="555" y="1349"/>
                <a:ext cx="192" cy="51"/>
              </a:xfrm>
              <a:prstGeom prst="line">
                <a:avLst/>
              </a:prstGeom>
              <a:noFill/>
              <a:ln w="6350">
                <a:solidFill>
                  <a:srgbClr val="676767"/>
                </a:solidFill>
                <a:round/>
                <a:headEnd/>
                <a:tailEnd/>
              </a:ln>
            </p:spPr>
            <p:txBody>
              <a:bodyPr wrap="none" anchor="ctr"/>
              <a:lstStyle/>
              <a:p>
                <a:endParaRPr lang="en-US"/>
              </a:p>
            </p:txBody>
          </p:sp>
          <p:sp>
            <p:nvSpPr>
              <p:cNvPr id="30796" name="Line 18"/>
              <p:cNvSpPr>
                <a:spLocks noChangeShapeType="1"/>
              </p:cNvSpPr>
              <p:nvPr/>
            </p:nvSpPr>
            <p:spPr bwMode="auto">
              <a:xfrm>
                <a:off x="555" y="1310"/>
                <a:ext cx="192" cy="51"/>
              </a:xfrm>
              <a:prstGeom prst="line">
                <a:avLst/>
              </a:prstGeom>
              <a:noFill/>
              <a:ln w="6350">
                <a:solidFill>
                  <a:srgbClr val="676767"/>
                </a:solidFill>
                <a:round/>
                <a:headEnd/>
                <a:tailEnd/>
              </a:ln>
            </p:spPr>
            <p:txBody>
              <a:bodyPr wrap="none" anchor="ctr"/>
              <a:lstStyle/>
              <a:p>
                <a:endParaRPr lang="en-US"/>
              </a:p>
            </p:txBody>
          </p:sp>
          <p:sp>
            <p:nvSpPr>
              <p:cNvPr id="30797" name="Freeform 19"/>
              <p:cNvSpPr>
                <a:spLocks/>
              </p:cNvSpPr>
              <p:nvPr/>
            </p:nvSpPr>
            <p:spPr bwMode="auto">
              <a:xfrm>
                <a:off x="558" y="946"/>
                <a:ext cx="190" cy="355"/>
              </a:xfrm>
              <a:custGeom>
                <a:avLst/>
                <a:gdLst>
                  <a:gd name="T0" fmla="*/ 0 w 397"/>
                  <a:gd name="T1" fmla="*/ 628 h 733"/>
                  <a:gd name="T2" fmla="*/ 396 w 397"/>
                  <a:gd name="T3" fmla="*/ 732 h 733"/>
                  <a:gd name="T4" fmla="*/ 396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p:spPr>
            <p:txBody>
              <a:bodyPr/>
              <a:lstStyle/>
              <a:p>
                <a:endParaRPr lang="en-US"/>
              </a:p>
            </p:txBody>
          </p:sp>
          <p:sp>
            <p:nvSpPr>
              <p:cNvPr id="30798" name="Freeform 20"/>
              <p:cNvSpPr>
                <a:spLocks/>
              </p:cNvSpPr>
              <p:nvPr/>
            </p:nvSpPr>
            <p:spPr bwMode="auto">
              <a:xfrm>
                <a:off x="538" y="876"/>
                <a:ext cx="218" cy="618"/>
              </a:xfrm>
              <a:custGeom>
                <a:avLst/>
                <a:gdLst>
                  <a:gd name="T0" fmla="*/ 452 w 453"/>
                  <a:gd name="T1" fmla="*/ 105 h 1278"/>
                  <a:gd name="T2" fmla="*/ 0 w 453"/>
                  <a:gd name="T3" fmla="*/ 0 h 1278"/>
                  <a:gd name="T4" fmla="*/ 0 w 453"/>
                  <a:gd name="T5" fmla="*/ 1277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en-US"/>
              </a:p>
            </p:txBody>
          </p:sp>
          <p:sp>
            <p:nvSpPr>
              <p:cNvPr id="30799" name="Freeform 21"/>
              <p:cNvSpPr>
                <a:spLocks/>
              </p:cNvSpPr>
              <p:nvPr/>
            </p:nvSpPr>
            <p:spPr bwMode="auto">
              <a:xfrm>
                <a:off x="552" y="899"/>
                <a:ext cx="194" cy="352"/>
              </a:xfrm>
              <a:custGeom>
                <a:avLst/>
                <a:gdLst>
                  <a:gd name="T0" fmla="*/ 401 w 402"/>
                  <a:gd name="T1" fmla="*/ 96 h 726"/>
                  <a:gd name="T2" fmla="*/ 0 w 402"/>
                  <a:gd name="T3" fmla="*/ 0 h 726"/>
                  <a:gd name="T4" fmla="*/ 0 w 402"/>
                  <a:gd name="T5" fmla="*/ 725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p:spPr>
            <p:txBody>
              <a:bodyPr/>
              <a:lstStyle/>
              <a:p>
                <a:endParaRPr lang="en-US"/>
              </a:p>
            </p:txBody>
          </p:sp>
          <p:sp>
            <p:nvSpPr>
              <p:cNvPr id="30800" name="Line 22"/>
              <p:cNvSpPr>
                <a:spLocks noChangeShapeType="1"/>
              </p:cNvSpPr>
              <p:nvPr/>
            </p:nvSpPr>
            <p:spPr bwMode="auto">
              <a:xfrm>
                <a:off x="553" y="980"/>
                <a:ext cx="187" cy="43"/>
              </a:xfrm>
              <a:prstGeom prst="line">
                <a:avLst/>
              </a:prstGeom>
              <a:noFill/>
              <a:ln w="3175">
                <a:solidFill>
                  <a:srgbClr val="676767"/>
                </a:solidFill>
                <a:round/>
                <a:headEnd/>
                <a:tailEnd/>
              </a:ln>
            </p:spPr>
            <p:txBody>
              <a:bodyPr wrap="none" anchor="ctr"/>
              <a:lstStyle/>
              <a:p>
                <a:endParaRPr lang="en-US"/>
              </a:p>
            </p:txBody>
          </p:sp>
          <p:sp>
            <p:nvSpPr>
              <p:cNvPr id="30801" name="Line 23"/>
              <p:cNvSpPr>
                <a:spLocks noChangeShapeType="1"/>
              </p:cNvSpPr>
              <p:nvPr/>
            </p:nvSpPr>
            <p:spPr bwMode="auto">
              <a:xfrm>
                <a:off x="553" y="1055"/>
                <a:ext cx="189" cy="43"/>
              </a:xfrm>
              <a:prstGeom prst="line">
                <a:avLst/>
              </a:prstGeom>
              <a:noFill/>
              <a:ln w="3175">
                <a:solidFill>
                  <a:srgbClr val="676767"/>
                </a:solidFill>
                <a:round/>
                <a:headEnd/>
                <a:tailEnd/>
              </a:ln>
            </p:spPr>
            <p:txBody>
              <a:bodyPr wrap="none" anchor="ctr"/>
              <a:lstStyle/>
              <a:p>
                <a:endParaRPr lang="en-US"/>
              </a:p>
            </p:txBody>
          </p:sp>
          <p:sp>
            <p:nvSpPr>
              <p:cNvPr id="30802" name="Line 24"/>
              <p:cNvSpPr>
                <a:spLocks noChangeShapeType="1"/>
              </p:cNvSpPr>
              <p:nvPr/>
            </p:nvSpPr>
            <p:spPr bwMode="auto">
              <a:xfrm>
                <a:off x="553" y="1148"/>
                <a:ext cx="180" cy="43"/>
              </a:xfrm>
              <a:prstGeom prst="line">
                <a:avLst/>
              </a:prstGeom>
              <a:noFill/>
              <a:ln w="3175">
                <a:solidFill>
                  <a:srgbClr val="676767"/>
                </a:solidFill>
                <a:round/>
                <a:headEnd/>
                <a:tailEnd/>
              </a:ln>
            </p:spPr>
            <p:txBody>
              <a:bodyPr wrap="none" anchor="ctr"/>
              <a:lstStyle/>
              <a:p>
                <a:endParaRPr lang="en-US"/>
              </a:p>
            </p:txBody>
          </p:sp>
          <p:sp>
            <p:nvSpPr>
              <p:cNvPr id="30803" name="Freeform 25"/>
              <p:cNvSpPr>
                <a:spLocks/>
              </p:cNvSpPr>
              <p:nvPr/>
            </p:nvSpPr>
            <p:spPr bwMode="auto">
              <a:xfrm>
                <a:off x="609" y="943"/>
                <a:ext cx="74" cy="40"/>
              </a:xfrm>
              <a:custGeom>
                <a:avLst/>
                <a:gdLst>
                  <a:gd name="T0" fmla="*/ 0 w 152"/>
                  <a:gd name="T1" fmla="*/ 0 h 82"/>
                  <a:gd name="T2" fmla="*/ 0 w 152"/>
                  <a:gd name="T3" fmla="*/ 48 h 82"/>
                  <a:gd name="T4" fmla="*/ 151 w 152"/>
                  <a:gd name="T5" fmla="*/ 81 h 82"/>
                  <a:gd name="T6" fmla="*/ 151 w 152"/>
                  <a:gd name="T7" fmla="*/ 33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p:spPr>
            <p:txBody>
              <a:bodyPr/>
              <a:lstStyle/>
              <a:p>
                <a:endParaRPr lang="en-US"/>
              </a:p>
            </p:txBody>
          </p:sp>
          <p:sp>
            <p:nvSpPr>
              <p:cNvPr id="30804" name="Line 26"/>
              <p:cNvSpPr>
                <a:spLocks noChangeShapeType="1"/>
              </p:cNvSpPr>
              <p:nvPr/>
            </p:nvSpPr>
            <p:spPr bwMode="auto">
              <a:xfrm>
                <a:off x="580" y="949"/>
                <a:ext cx="138" cy="30"/>
              </a:xfrm>
              <a:prstGeom prst="line">
                <a:avLst/>
              </a:prstGeom>
              <a:noFill/>
              <a:ln w="6350">
                <a:solidFill>
                  <a:srgbClr val="919191"/>
                </a:solidFill>
                <a:round/>
                <a:headEnd/>
                <a:tailEnd/>
              </a:ln>
            </p:spPr>
            <p:txBody>
              <a:bodyPr wrap="none" anchor="ctr"/>
              <a:lstStyle/>
              <a:p>
                <a:endParaRPr lang="en-US"/>
              </a:p>
            </p:txBody>
          </p:sp>
          <p:sp>
            <p:nvSpPr>
              <p:cNvPr id="30805" name="Freeform 27"/>
              <p:cNvSpPr>
                <a:spLocks/>
              </p:cNvSpPr>
              <p:nvPr/>
            </p:nvSpPr>
            <p:spPr bwMode="auto">
              <a:xfrm>
                <a:off x="566" y="1086"/>
                <a:ext cx="167" cy="75"/>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30806" name="Freeform 28"/>
              <p:cNvSpPr>
                <a:spLocks/>
              </p:cNvSpPr>
              <p:nvPr/>
            </p:nvSpPr>
            <p:spPr bwMode="auto">
              <a:xfrm>
                <a:off x="566" y="1179"/>
                <a:ext cx="167" cy="83"/>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30807" name="Freeform 29"/>
              <p:cNvSpPr>
                <a:spLocks/>
              </p:cNvSpPr>
              <p:nvPr/>
            </p:nvSpPr>
            <p:spPr bwMode="auto">
              <a:xfrm>
                <a:off x="563" y="1002"/>
                <a:ext cx="170" cy="7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30808" name="Line 30"/>
              <p:cNvSpPr>
                <a:spLocks noChangeShapeType="1"/>
              </p:cNvSpPr>
              <p:nvPr/>
            </p:nvSpPr>
            <p:spPr bwMode="auto">
              <a:xfrm flipH="1" flipV="1">
                <a:off x="685" y="1049"/>
                <a:ext cx="33" cy="8"/>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30809" name="Line 31"/>
              <p:cNvSpPr>
                <a:spLocks noChangeShapeType="1"/>
              </p:cNvSpPr>
              <p:nvPr/>
            </p:nvSpPr>
            <p:spPr bwMode="auto">
              <a:xfrm flipH="1" flipV="1">
                <a:off x="685" y="1131"/>
                <a:ext cx="33" cy="7"/>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30810" name="Line 32"/>
              <p:cNvSpPr>
                <a:spLocks noChangeShapeType="1"/>
              </p:cNvSpPr>
              <p:nvPr/>
            </p:nvSpPr>
            <p:spPr bwMode="auto">
              <a:xfrm flipH="1" flipV="1">
                <a:off x="685" y="1230"/>
                <a:ext cx="33" cy="8"/>
              </a:xfrm>
              <a:prstGeom prst="line">
                <a:avLst/>
              </a:prstGeom>
              <a:noFill/>
              <a:ln w="9525">
                <a:solidFill>
                  <a:srgbClr val="D60093"/>
                </a:solidFill>
                <a:round/>
                <a:headEnd/>
                <a:tailEnd/>
              </a:ln>
            </p:spPr>
            <p:txBody>
              <a:bodyPr wrap="none" tIns="27432" bIns="27432" anchor="ctr">
                <a:spAutoFit/>
              </a:bodyPr>
              <a:lstStyle/>
              <a:p>
                <a:endParaRPr lang="en-US"/>
              </a:p>
            </p:txBody>
          </p:sp>
        </p:grpSp>
        <p:sp>
          <p:nvSpPr>
            <p:cNvPr id="30786" name="Text Box 33"/>
            <p:cNvSpPr txBox="1">
              <a:spLocks noChangeArrowheads="1"/>
            </p:cNvSpPr>
            <p:nvPr/>
          </p:nvSpPr>
          <p:spPr bwMode="auto">
            <a:xfrm>
              <a:off x="2441" y="1775"/>
              <a:ext cx="1046" cy="212"/>
            </a:xfrm>
            <a:prstGeom prst="rect">
              <a:avLst/>
            </a:prstGeom>
            <a:noFill/>
            <a:ln w="25400">
              <a:noFill/>
              <a:miter lim="800000"/>
              <a:headEnd/>
              <a:tailEnd type="none" w="lg" len="med"/>
            </a:ln>
          </p:spPr>
          <p:txBody>
            <a:bodyPr wrap="none" anchor="ctr">
              <a:spAutoFit/>
            </a:bodyPr>
            <a:lstStyle/>
            <a:p>
              <a:pPr algn="ctr"/>
              <a:r>
                <a:rPr lang="en-GB" sz="1600" b="1">
                  <a:latin typeface="Arial Narrow" pitchFamily="34" charset="0"/>
                </a:rPr>
                <a:t>XML Web Services</a:t>
              </a:r>
            </a:p>
          </p:txBody>
        </p:sp>
      </p:grpSp>
      <p:sp>
        <p:nvSpPr>
          <p:cNvPr id="45090" name="Rectangle 34"/>
          <p:cNvSpPr>
            <a:spLocks noChangeArrowheads="1"/>
          </p:cNvSpPr>
          <p:nvPr/>
        </p:nvSpPr>
        <p:spPr bwMode="auto">
          <a:xfrm>
            <a:off x="4540250" y="5192713"/>
            <a:ext cx="785813" cy="4699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r>
              <a:rPr lang="en-GB" sz="1600" b="1">
                <a:latin typeface="Arial Narrow" pitchFamily="34" charset="0"/>
              </a:rPr>
              <a:t>DataSet</a:t>
            </a:r>
          </a:p>
        </p:txBody>
      </p:sp>
      <p:grpSp>
        <p:nvGrpSpPr>
          <p:cNvPr id="4" name="Group 35"/>
          <p:cNvGrpSpPr>
            <a:grpSpLocks/>
          </p:cNvGrpSpPr>
          <p:nvPr/>
        </p:nvGrpSpPr>
        <p:grpSpPr bwMode="auto">
          <a:xfrm>
            <a:off x="1568450" y="4075113"/>
            <a:ext cx="2819400" cy="455612"/>
            <a:chOff x="960" y="2182"/>
            <a:chExt cx="1776" cy="287"/>
          </a:xfrm>
        </p:grpSpPr>
        <p:sp>
          <p:nvSpPr>
            <p:cNvPr id="30782" name="Text Box 36"/>
            <p:cNvSpPr txBox="1">
              <a:spLocks noChangeArrowheads="1"/>
            </p:cNvSpPr>
            <p:nvPr/>
          </p:nvSpPr>
          <p:spPr bwMode="auto">
            <a:xfrm>
              <a:off x="1344" y="2182"/>
              <a:ext cx="1392" cy="212"/>
            </a:xfrm>
            <a:prstGeom prst="rect">
              <a:avLst/>
            </a:prstGeom>
            <a:noFill/>
            <a:ln w="25400">
              <a:noFill/>
              <a:miter lim="800000"/>
              <a:headEnd/>
              <a:tailEnd type="none" w="lg" len="med"/>
            </a:ln>
          </p:spPr>
          <p:txBody>
            <a:bodyPr anchor="ctr">
              <a:spAutoFit/>
            </a:bodyPr>
            <a:lstStyle/>
            <a:p>
              <a:pPr algn="ctr"/>
              <a:r>
                <a:rPr lang="en-GB" sz="1600">
                  <a:latin typeface="Arial Narrow" pitchFamily="34" charset="0"/>
                </a:rPr>
                <a:t>Request data</a:t>
              </a:r>
            </a:p>
          </p:txBody>
        </p:sp>
        <p:sp>
          <p:nvSpPr>
            <p:cNvPr id="30783" name="Line 37"/>
            <p:cNvSpPr>
              <a:spLocks noChangeShapeType="1"/>
            </p:cNvSpPr>
            <p:nvPr/>
          </p:nvSpPr>
          <p:spPr bwMode="auto">
            <a:xfrm>
              <a:off x="960" y="2374"/>
              <a:ext cx="1758" cy="0"/>
            </a:xfrm>
            <a:prstGeom prst="line">
              <a:avLst/>
            </a:prstGeom>
            <a:noFill/>
            <a:ln w="38100">
              <a:solidFill>
                <a:schemeClr val="accent2"/>
              </a:solidFill>
              <a:round/>
              <a:headEnd/>
              <a:tailEnd type="triangle" w="lg" len="med"/>
            </a:ln>
          </p:spPr>
          <p:txBody>
            <a:bodyPr wrap="none" anchor="ctr"/>
            <a:lstStyle/>
            <a:p>
              <a:endParaRPr lang="en-US"/>
            </a:p>
          </p:txBody>
        </p:sp>
        <p:sp>
          <p:nvSpPr>
            <p:cNvPr id="45094" name="Oval 38"/>
            <p:cNvSpPr>
              <a:spLocks noChangeArrowheads="1"/>
            </p:cNvSpPr>
            <p:nvPr/>
          </p:nvSpPr>
          <p:spPr bwMode="auto">
            <a:xfrm>
              <a:off x="1409" y="2267"/>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bg1"/>
                  </a:solidFill>
                  <a:effectLst>
                    <a:outerShdw blurRad="38100" dist="38100" dir="2700000" algn="tl">
                      <a:srgbClr val="000000"/>
                    </a:outerShdw>
                  </a:effectLst>
                  <a:latin typeface="Arial" charset="0"/>
                </a:rPr>
                <a:t>1</a:t>
              </a:r>
            </a:p>
          </p:txBody>
        </p:sp>
      </p:grpSp>
      <p:grpSp>
        <p:nvGrpSpPr>
          <p:cNvPr id="5" name="Group 39"/>
          <p:cNvGrpSpPr>
            <a:grpSpLocks/>
          </p:cNvGrpSpPr>
          <p:nvPr/>
        </p:nvGrpSpPr>
        <p:grpSpPr bwMode="auto">
          <a:xfrm>
            <a:off x="5191125" y="4075113"/>
            <a:ext cx="2168525" cy="455612"/>
            <a:chOff x="3242" y="2182"/>
            <a:chExt cx="1366" cy="287"/>
          </a:xfrm>
        </p:grpSpPr>
        <p:sp>
          <p:nvSpPr>
            <p:cNvPr id="30779" name="Line 40"/>
            <p:cNvSpPr>
              <a:spLocks noChangeShapeType="1"/>
            </p:cNvSpPr>
            <p:nvPr/>
          </p:nvSpPr>
          <p:spPr bwMode="auto">
            <a:xfrm>
              <a:off x="3242" y="2374"/>
              <a:ext cx="1348" cy="0"/>
            </a:xfrm>
            <a:prstGeom prst="line">
              <a:avLst/>
            </a:prstGeom>
            <a:noFill/>
            <a:ln w="38100">
              <a:solidFill>
                <a:schemeClr val="accent2"/>
              </a:solidFill>
              <a:round/>
              <a:headEnd/>
              <a:tailEnd type="triangle" w="lg" len="med"/>
            </a:ln>
          </p:spPr>
          <p:txBody>
            <a:bodyPr wrap="none" anchor="ctr"/>
            <a:lstStyle/>
            <a:p>
              <a:endParaRPr lang="en-US"/>
            </a:p>
          </p:txBody>
        </p:sp>
        <p:sp>
          <p:nvSpPr>
            <p:cNvPr id="30780" name="Text Box 41"/>
            <p:cNvSpPr txBox="1">
              <a:spLocks noChangeArrowheads="1"/>
            </p:cNvSpPr>
            <p:nvPr/>
          </p:nvSpPr>
          <p:spPr bwMode="auto">
            <a:xfrm>
              <a:off x="3832" y="2182"/>
              <a:ext cx="776" cy="212"/>
            </a:xfrm>
            <a:prstGeom prst="rect">
              <a:avLst/>
            </a:prstGeom>
            <a:noFill/>
            <a:ln w="25400">
              <a:noFill/>
              <a:miter lim="800000"/>
              <a:headEnd/>
              <a:tailEnd type="none" w="lg" len="med"/>
            </a:ln>
          </p:spPr>
          <p:txBody>
            <a:bodyPr anchor="ctr">
              <a:spAutoFit/>
            </a:bodyPr>
            <a:lstStyle/>
            <a:p>
              <a:r>
                <a:rPr lang="en-GB" sz="1600">
                  <a:latin typeface="Arial Narrow" pitchFamily="34" charset="0"/>
                </a:rPr>
                <a:t>SQL query</a:t>
              </a:r>
            </a:p>
          </p:txBody>
        </p:sp>
        <p:sp>
          <p:nvSpPr>
            <p:cNvPr id="45098" name="Oval 42"/>
            <p:cNvSpPr>
              <a:spLocks noChangeArrowheads="1"/>
            </p:cNvSpPr>
            <p:nvPr/>
          </p:nvSpPr>
          <p:spPr bwMode="auto">
            <a:xfrm>
              <a:off x="3584" y="2267"/>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bg1"/>
                  </a:solidFill>
                  <a:effectLst>
                    <a:outerShdw blurRad="38100" dist="38100" dir="2700000" algn="tl">
                      <a:srgbClr val="000000"/>
                    </a:outerShdw>
                  </a:effectLst>
                  <a:latin typeface="Arial" charset="0"/>
                </a:rPr>
                <a:t>2</a:t>
              </a:r>
            </a:p>
          </p:txBody>
        </p:sp>
      </p:grpSp>
      <p:grpSp>
        <p:nvGrpSpPr>
          <p:cNvPr id="6" name="Group 43"/>
          <p:cNvGrpSpPr>
            <a:grpSpLocks/>
          </p:cNvGrpSpPr>
          <p:nvPr/>
        </p:nvGrpSpPr>
        <p:grpSpPr bwMode="auto">
          <a:xfrm>
            <a:off x="5513388" y="4557713"/>
            <a:ext cx="1909762" cy="488950"/>
            <a:chOff x="3445" y="2486"/>
            <a:chExt cx="1203" cy="308"/>
          </a:xfrm>
        </p:grpSpPr>
        <p:sp>
          <p:nvSpPr>
            <p:cNvPr id="30776" name="Text Box 44"/>
            <p:cNvSpPr txBox="1">
              <a:spLocks noChangeArrowheads="1"/>
            </p:cNvSpPr>
            <p:nvPr/>
          </p:nvSpPr>
          <p:spPr bwMode="auto">
            <a:xfrm>
              <a:off x="3832" y="2486"/>
              <a:ext cx="776" cy="212"/>
            </a:xfrm>
            <a:prstGeom prst="rect">
              <a:avLst/>
            </a:prstGeom>
            <a:noFill/>
            <a:ln w="25400">
              <a:noFill/>
              <a:miter lim="800000"/>
              <a:headEnd/>
              <a:tailEnd type="none" w="lg" len="med"/>
            </a:ln>
          </p:spPr>
          <p:txBody>
            <a:bodyPr anchor="ctr">
              <a:spAutoFit/>
            </a:bodyPr>
            <a:lstStyle/>
            <a:p>
              <a:r>
                <a:rPr lang="en-GB" sz="1600">
                  <a:latin typeface="Arial Narrow" pitchFamily="34" charset="0"/>
                </a:rPr>
                <a:t>Results</a:t>
              </a:r>
            </a:p>
          </p:txBody>
        </p:sp>
        <p:sp>
          <p:nvSpPr>
            <p:cNvPr id="30777" name="Line 45"/>
            <p:cNvSpPr>
              <a:spLocks noChangeShapeType="1"/>
            </p:cNvSpPr>
            <p:nvPr/>
          </p:nvSpPr>
          <p:spPr bwMode="auto">
            <a:xfrm flipH="1">
              <a:off x="3445" y="2687"/>
              <a:ext cx="1203" cy="0"/>
            </a:xfrm>
            <a:prstGeom prst="line">
              <a:avLst/>
            </a:prstGeom>
            <a:noFill/>
            <a:ln w="38100">
              <a:solidFill>
                <a:schemeClr val="accent2"/>
              </a:solidFill>
              <a:round/>
              <a:headEnd/>
              <a:tailEnd type="triangle" w="lg" len="med"/>
            </a:ln>
          </p:spPr>
          <p:txBody>
            <a:bodyPr wrap="none" anchor="ctr"/>
            <a:lstStyle/>
            <a:p>
              <a:endParaRPr lang="en-US"/>
            </a:p>
          </p:txBody>
        </p:sp>
        <p:sp>
          <p:nvSpPr>
            <p:cNvPr id="45102" name="Oval 46"/>
            <p:cNvSpPr>
              <a:spLocks noChangeArrowheads="1"/>
            </p:cNvSpPr>
            <p:nvPr/>
          </p:nvSpPr>
          <p:spPr bwMode="auto">
            <a:xfrm>
              <a:off x="3584" y="259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bg1"/>
                  </a:solidFill>
                  <a:effectLst>
                    <a:outerShdw blurRad="38100" dist="38100" dir="2700000" algn="tl">
                      <a:srgbClr val="000000"/>
                    </a:outerShdw>
                  </a:effectLst>
                  <a:latin typeface="Arial" charset="0"/>
                </a:rPr>
                <a:t>3</a:t>
              </a:r>
            </a:p>
          </p:txBody>
        </p:sp>
      </p:grpSp>
      <p:grpSp>
        <p:nvGrpSpPr>
          <p:cNvPr id="7" name="Group 47"/>
          <p:cNvGrpSpPr>
            <a:grpSpLocks/>
          </p:cNvGrpSpPr>
          <p:nvPr/>
        </p:nvGrpSpPr>
        <p:grpSpPr bwMode="auto">
          <a:xfrm>
            <a:off x="2068513" y="4664075"/>
            <a:ext cx="2519362" cy="417513"/>
            <a:chOff x="1275" y="2553"/>
            <a:chExt cx="1587" cy="263"/>
          </a:xfrm>
        </p:grpSpPr>
        <p:sp>
          <p:nvSpPr>
            <p:cNvPr id="30773" name="Line 48"/>
            <p:cNvSpPr>
              <a:spLocks noChangeShapeType="1"/>
            </p:cNvSpPr>
            <p:nvPr/>
          </p:nvSpPr>
          <p:spPr bwMode="auto">
            <a:xfrm flipH="1">
              <a:off x="1275" y="2687"/>
              <a:ext cx="1587" cy="0"/>
            </a:xfrm>
            <a:prstGeom prst="line">
              <a:avLst/>
            </a:prstGeom>
            <a:noFill/>
            <a:ln w="38100">
              <a:solidFill>
                <a:schemeClr val="accent2"/>
              </a:solidFill>
              <a:round/>
              <a:headEnd/>
              <a:tailEnd type="triangle" w="lg" len="med"/>
            </a:ln>
          </p:spPr>
          <p:txBody>
            <a:bodyPr wrap="none" anchor="ctr"/>
            <a:lstStyle/>
            <a:p>
              <a:endParaRPr lang="en-US"/>
            </a:p>
          </p:txBody>
        </p:sp>
        <p:sp>
          <p:nvSpPr>
            <p:cNvPr id="30774" name="AutoShape 49"/>
            <p:cNvSpPr>
              <a:spLocks noChangeArrowheads="1"/>
            </p:cNvSpPr>
            <p:nvPr/>
          </p:nvSpPr>
          <p:spPr bwMode="auto">
            <a:xfrm>
              <a:off x="1787" y="2553"/>
              <a:ext cx="661" cy="263"/>
            </a:xfrm>
            <a:prstGeom prst="verticalScroll">
              <a:avLst>
                <a:gd name="adj" fmla="val 12500"/>
              </a:avLst>
            </a:prstGeom>
            <a:solidFill>
              <a:srgbClr val="FFFFCC"/>
            </a:solidFill>
            <a:ln w="9525">
              <a:solidFill>
                <a:srgbClr val="000066"/>
              </a:solidFill>
              <a:round/>
              <a:headEnd/>
              <a:tailEnd type="none" w="lg" len="med"/>
            </a:ln>
          </p:spPr>
          <p:txBody>
            <a:bodyPr wrap="none" anchor="ctr"/>
            <a:lstStyle/>
            <a:p>
              <a:pPr algn="ctr" defTabSz="739775"/>
              <a:r>
                <a:rPr lang="en-GB">
                  <a:latin typeface="Arial Narrow" pitchFamily="34" charset="0"/>
                </a:rPr>
                <a:t>XML</a:t>
              </a:r>
            </a:p>
          </p:txBody>
        </p:sp>
        <p:sp>
          <p:nvSpPr>
            <p:cNvPr id="45106" name="Oval 50"/>
            <p:cNvSpPr>
              <a:spLocks noChangeArrowheads="1"/>
            </p:cNvSpPr>
            <p:nvPr/>
          </p:nvSpPr>
          <p:spPr bwMode="auto">
            <a:xfrm>
              <a:off x="1410" y="259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bg1"/>
                  </a:solidFill>
                  <a:effectLst>
                    <a:outerShdw blurRad="38100" dist="38100" dir="2700000" algn="tl">
                      <a:srgbClr val="000000"/>
                    </a:outerShdw>
                  </a:effectLst>
                  <a:latin typeface="Arial" charset="0"/>
                </a:rPr>
                <a:t>4</a:t>
              </a:r>
            </a:p>
          </p:txBody>
        </p:sp>
      </p:grpSp>
      <p:grpSp>
        <p:nvGrpSpPr>
          <p:cNvPr id="8" name="Group 51"/>
          <p:cNvGrpSpPr>
            <a:grpSpLocks/>
          </p:cNvGrpSpPr>
          <p:nvPr/>
        </p:nvGrpSpPr>
        <p:grpSpPr bwMode="auto">
          <a:xfrm>
            <a:off x="1873250" y="5208588"/>
            <a:ext cx="2659063" cy="407987"/>
            <a:chOff x="1152" y="2896"/>
            <a:chExt cx="1675" cy="257"/>
          </a:xfrm>
        </p:grpSpPr>
        <p:sp>
          <p:nvSpPr>
            <p:cNvPr id="30770" name="Line 52"/>
            <p:cNvSpPr>
              <a:spLocks noChangeShapeType="1"/>
            </p:cNvSpPr>
            <p:nvPr/>
          </p:nvSpPr>
          <p:spPr bwMode="auto">
            <a:xfrm>
              <a:off x="1152" y="3028"/>
              <a:ext cx="1675" cy="0"/>
            </a:xfrm>
            <a:prstGeom prst="line">
              <a:avLst/>
            </a:prstGeom>
            <a:noFill/>
            <a:ln w="38100">
              <a:solidFill>
                <a:schemeClr val="accent2"/>
              </a:solidFill>
              <a:round/>
              <a:headEnd/>
              <a:tailEnd type="triangle" w="lg" len="med"/>
            </a:ln>
          </p:spPr>
          <p:txBody>
            <a:bodyPr wrap="none" anchor="ctr"/>
            <a:lstStyle/>
            <a:p>
              <a:endParaRPr lang="en-US"/>
            </a:p>
          </p:txBody>
        </p:sp>
        <p:sp>
          <p:nvSpPr>
            <p:cNvPr id="30771" name="AutoShape 53"/>
            <p:cNvSpPr>
              <a:spLocks noChangeArrowheads="1"/>
            </p:cNvSpPr>
            <p:nvPr/>
          </p:nvSpPr>
          <p:spPr bwMode="auto">
            <a:xfrm>
              <a:off x="1665" y="2896"/>
              <a:ext cx="867" cy="257"/>
            </a:xfrm>
            <a:prstGeom prst="verticalScroll">
              <a:avLst>
                <a:gd name="adj" fmla="val 12500"/>
              </a:avLst>
            </a:prstGeom>
            <a:solidFill>
              <a:srgbClr val="FFFFCC"/>
            </a:solidFill>
            <a:ln w="9525">
              <a:solidFill>
                <a:srgbClr val="000066"/>
              </a:solidFill>
              <a:round/>
              <a:headEnd/>
              <a:tailEnd type="none" w="lg" len="med"/>
            </a:ln>
          </p:spPr>
          <p:txBody>
            <a:bodyPr wrap="none" anchor="ctr"/>
            <a:lstStyle/>
            <a:p>
              <a:pPr algn="ctr" defTabSz="739775"/>
              <a:r>
                <a:rPr lang="en-GB">
                  <a:latin typeface="Arial Narrow" pitchFamily="34" charset="0"/>
                </a:rPr>
                <a:t>Updated XML</a:t>
              </a:r>
            </a:p>
          </p:txBody>
        </p:sp>
        <p:sp>
          <p:nvSpPr>
            <p:cNvPr id="45110" name="Oval 54"/>
            <p:cNvSpPr>
              <a:spLocks noChangeArrowheads="1"/>
            </p:cNvSpPr>
            <p:nvPr/>
          </p:nvSpPr>
          <p:spPr bwMode="auto">
            <a:xfrm>
              <a:off x="1410" y="292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bg1"/>
                  </a:solidFill>
                  <a:effectLst>
                    <a:outerShdw blurRad="38100" dist="38100" dir="2700000" algn="tl">
                      <a:srgbClr val="000000"/>
                    </a:outerShdw>
                  </a:effectLst>
                  <a:latin typeface="Arial" charset="0"/>
                </a:rPr>
                <a:t>5</a:t>
              </a:r>
            </a:p>
          </p:txBody>
        </p:sp>
      </p:grpSp>
      <p:grpSp>
        <p:nvGrpSpPr>
          <p:cNvPr id="9" name="Group 55"/>
          <p:cNvGrpSpPr>
            <a:grpSpLocks/>
          </p:cNvGrpSpPr>
          <p:nvPr/>
        </p:nvGrpSpPr>
        <p:grpSpPr bwMode="auto">
          <a:xfrm>
            <a:off x="5349875" y="5099050"/>
            <a:ext cx="2009775" cy="482600"/>
            <a:chOff x="3342" y="2827"/>
            <a:chExt cx="1266" cy="304"/>
          </a:xfrm>
        </p:grpSpPr>
        <p:sp>
          <p:nvSpPr>
            <p:cNvPr id="30767" name="Line 56"/>
            <p:cNvSpPr>
              <a:spLocks noChangeShapeType="1"/>
            </p:cNvSpPr>
            <p:nvPr/>
          </p:nvSpPr>
          <p:spPr bwMode="auto">
            <a:xfrm>
              <a:off x="3342" y="3024"/>
              <a:ext cx="1248" cy="0"/>
            </a:xfrm>
            <a:prstGeom prst="line">
              <a:avLst/>
            </a:prstGeom>
            <a:noFill/>
            <a:ln w="38100">
              <a:solidFill>
                <a:schemeClr val="accent2"/>
              </a:solidFill>
              <a:round/>
              <a:headEnd/>
              <a:tailEnd type="triangle" w="lg" len="med"/>
            </a:ln>
          </p:spPr>
          <p:txBody>
            <a:bodyPr wrap="none" anchor="ctr"/>
            <a:lstStyle/>
            <a:p>
              <a:endParaRPr lang="en-US"/>
            </a:p>
          </p:txBody>
        </p:sp>
        <p:sp>
          <p:nvSpPr>
            <p:cNvPr id="30768" name="Text Box 57"/>
            <p:cNvSpPr txBox="1">
              <a:spLocks noChangeArrowheads="1"/>
            </p:cNvSpPr>
            <p:nvPr/>
          </p:nvSpPr>
          <p:spPr bwMode="auto">
            <a:xfrm>
              <a:off x="3832" y="2827"/>
              <a:ext cx="776" cy="212"/>
            </a:xfrm>
            <a:prstGeom prst="rect">
              <a:avLst/>
            </a:prstGeom>
            <a:noFill/>
            <a:ln w="25400">
              <a:noFill/>
              <a:miter lim="800000"/>
              <a:headEnd/>
              <a:tailEnd type="none" w="lg" len="med"/>
            </a:ln>
          </p:spPr>
          <p:txBody>
            <a:bodyPr anchor="ctr">
              <a:spAutoFit/>
            </a:bodyPr>
            <a:lstStyle/>
            <a:p>
              <a:r>
                <a:rPr lang="en-GB" sz="1600">
                  <a:latin typeface="Arial Narrow" pitchFamily="34" charset="0"/>
                </a:rPr>
                <a:t>SQL updates</a:t>
              </a:r>
            </a:p>
          </p:txBody>
        </p:sp>
        <p:sp>
          <p:nvSpPr>
            <p:cNvPr id="45114" name="Oval 58"/>
            <p:cNvSpPr>
              <a:spLocks noChangeArrowheads="1"/>
            </p:cNvSpPr>
            <p:nvPr/>
          </p:nvSpPr>
          <p:spPr bwMode="auto">
            <a:xfrm>
              <a:off x="3585" y="2929"/>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defRPr/>
              </a:pPr>
              <a:r>
                <a:rPr lang="en-US" b="1">
                  <a:solidFill>
                    <a:schemeClr val="bg1"/>
                  </a:solidFill>
                  <a:effectLst>
                    <a:outerShdw blurRad="38100" dist="38100" dir="2700000" algn="tl">
                      <a:srgbClr val="000000"/>
                    </a:outerShdw>
                  </a:effectLst>
                  <a:latin typeface="Arial" charset="0"/>
                </a:rPr>
                <a:t>6</a:t>
              </a:r>
            </a:p>
          </p:txBody>
        </p:sp>
      </p:grpSp>
      <p:grpSp>
        <p:nvGrpSpPr>
          <p:cNvPr id="10" name="Group 59"/>
          <p:cNvGrpSpPr>
            <a:grpSpLocks/>
          </p:cNvGrpSpPr>
          <p:nvPr/>
        </p:nvGrpSpPr>
        <p:grpSpPr bwMode="auto">
          <a:xfrm>
            <a:off x="7191375" y="3703638"/>
            <a:ext cx="1154113" cy="2073275"/>
            <a:chOff x="4502" y="1948"/>
            <a:chExt cx="727" cy="1306"/>
          </a:xfrm>
        </p:grpSpPr>
        <p:sp>
          <p:nvSpPr>
            <p:cNvPr id="30765" name="Text Box 60"/>
            <p:cNvSpPr txBox="1">
              <a:spLocks noChangeArrowheads="1"/>
            </p:cNvSpPr>
            <p:nvPr/>
          </p:nvSpPr>
          <p:spPr bwMode="auto">
            <a:xfrm>
              <a:off x="4502" y="1948"/>
              <a:ext cx="727" cy="212"/>
            </a:xfrm>
            <a:prstGeom prst="rect">
              <a:avLst/>
            </a:prstGeom>
            <a:noFill/>
            <a:ln w="25400">
              <a:noFill/>
              <a:miter lim="800000"/>
              <a:headEnd/>
              <a:tailEnd type="none" w="lg" len="med"/>
            </a:ln>
          </p:spPr>
          <p:txBody>
            <a:bodyPr wrap="none" anchor="ctr">
              <a:spAutoFit/>
            </a:bodyPr>
            <a:lstStyle/>
            <a:p>
              <a:pPr algn="ctr"/>
              <a:r>
                <a:rPr lang="en-GB" sz="1600" b="1">
                  <a:latin typeface="Arial Narrow" pitchFamily="34" charset="0"/>
                </a:rPr>
                <a:t>Data Source</a:t>
              </a:r>
            </a:p>
          </p:txBody>
        </p:sp>
        <p:sp>
          <p:nvSpPr>
            <p:cNvPr id="30766" name="AutoShape 61"/>
            <p:cNvSpPr>
              <a:spLocks noChangeArrowheads="1"/>
            </p:cNvSpPr>
            <p:nvPr/>
          </p:nvSpPr>
          <p:spPr bwMode="auto">
            <a:xfrm>
              <a:off x="4611" y="2198"/>
              <a:ext cx="528" cy="1056"/>
            </a:xfrm>
            <a:prstGeom prst="can">
              <a:avLst>
                <a:gd name="adj" fmla="val 50000"/>
              </a:avLst>
            </a:prstGeom>
            <a:solidFill>
              <a:schemeClr val="folHlink"/>
            </a:solidFill>
            <a:ln w="9525">
              <a:solidFill>
                <a:schemeClr val="tx1"/>
              </a:solidFill>
              <a:round/>
              <a:headEnd/>
              <a:tailEnd/>
            </a:ln>
          </p:spPr>
          <p:txBody>
            <a:bodyPr wrap="none" anchor="ctr"/>
            <a:lstStyle/>
            <a:p>
              <a:endParaRPr lang="en-US"/>
            </a:p>
          </p:txBody>
        </p:sp>
      </p:grpSp>
      <p:grpSp>
        <p:nvGrpSpPr>
          <p:cNvPr id="11" name="Group 62"/>
          <p:cNvGrpSpPr>
            <a:grpSpLocks/>
          </p:cNvGrpSpPr>
          <p:nvPr/>
        </p:nvGrpSpPr>
        <p:grpSpPr bwMode="auto">
          <a:xfrm>
            <a:off x="850900" y="3703638"/>
            <a:ext cx="1174750" cy="1928812"/>
            <a:chOff x="508" y="1948"/>
            <a:chExt cx="740" cy="1215"/>
          </a:xfrm>
        </p:grpSpPr>
        <p:sp>
          <p:nvSpPr>
            <p:cNvPr id="30736" name="Text Box 63"/>
            <p:cNvSpPr txBox="1">
              <a:spLocks noChangeArrowheads="1"/>
            </p:cNvSpPr>
            <p:nvPr/>
          </p:nvSpPr>
          <p:spPr bwMode="auto">
            <a:xfrm>
              <a:off x="663" y="1948"/>
              <a:ext cx="407" cy="212"/>
            </a:xfrm>
            <a:prstGeom prst="rect">
              <a:avLst/>
            </a:prstGeom>
            <a:noFill/>
            <a:ln w="25400">
              <a:noFill/>
              <a:miter lim="800000"/>
              <a:headEnd/>
              <a:tailEnd type="none" w="lg" len="med"/>
            </a:ln>
          </p:spPr>
          <p:txBody>
            <a:bodyPr wrap="none" anchor="ctr">
              <a:spAutoFit/>
            </a:bodyPr>
            <a:lstStyle/>
            <a:p>
              <a:pPr algn="ctr"/>
              <a:r>
                <a:rPr lang="en-GB" sz="1600" b="1">
                  <a:latin typeface="Arial Narrow" pitchFamily="34" charset="0"/>
                </a:rPr>
                <a:t>Client</a:t>
              </a:r>
            </a:p>
          </p:txBody>
        </p:sp>
        <p:grpSp>
          <p:nvGrpSpPr>
            <p:cNvPr id="12" name="Group 64"/>
            <p:cNvGrpSpPr>
              <a:grpSpLocks/>
            </p:cNvGrpSpPr>
            <p:nvPr/>
          </p:nvGrpSpPr>
          <p:grpSpPr bwMode="auto">
            <a:xfrm>
              <a:off x="508" y="2347"/>
              <a:ext cx="740" cy="816"/>
              <a:chOff x="2967" y="2733"/>
              <a:chExt cx="789" cy="870"/>
            </a:xfrm>
          </p:grpSpPr>
          <p:grpSp>
            <p:nvGrpSpPr>
              <p:cNvPr id="13" name="Group 65"/>
              <p:cNvGrpSpPr>
                <a:grpSpLocks/>
              </p:cNvGrpSpPr>
              <p:nvPr/>
            </p:nvGrpSpPr>
            <p:grpSpPr bwMode="auto">
              <a:xfrm>
                <a:off x="2967" y="3191"/>
                <a:ext cx="763" cy="412"/>
                <a:chOff x="1929" y="1343"/>
                <a:chExt cx="763" cy="412"/>
              </a:xfrm>
            </p:grpSpPr>
            <p:sp>
              <p:nvSpPr>
                <p:cNvPr id="30751" name="Freeform 66"/>
                <p:cNvSpPr>
                  <a:spLocks noChangeAspect="1"/>
                </p:cNvSpPr>
                <p:nvPr/>
              </p:nvSpPr>
              <p:spPr bwMode="auto">
                <a:xfrm>
                  <a:off x="2428" y="1450"/>
                  <a:ext cx="263" cy="305"/>
                </a:xfrm>
                <a:custGeom>
                  <a:avLst/>
                  <a:gdLst>
                    <a:gd name="T0" fmla="*/ 3 w 364"/>
                    <a:gd name="T1" fmla="*/ 212 h 422"/>
                    <a:gd name="T2" fmla="*/ 364 w 364"/>
                    <a:gd name="T3" fmla="*/ 0 h 422"/>
                    <a:gd name="T4" fmla="*/ 364 w 364"/>
                    <a:gd name="T5" fmla="*/ 180 h 422"/>
                    <a:gd name="T6" fmla="*/ 0 w 364"/>
                    <a:gd name="T7" fmla="*/ 422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30752" name="Freeform 67"/>
                <p:cNvSpPr>
                  <a:spLocks noChangeAspect="1"/>
                </p:cNvSpPr>
                <p:nvPr/>
              </p:nvSpPr>
              <p:spPr bwMode="auto">
                <a:xfrm>
                  <a:off x="1929" y="1343"/>
                  <a:ext cx="763" cy="264"/>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30753" name="Freeform 68"/>
                <p:cNvSpPr>
                  <a:spLocks noChangeAspect="1"/>
                </p:cNvSpPr>
                <p:nvPr/>
              </p:nvSpPr>
              <p:spPr bwMode="auto">
                <a:xfrm>
                  <a:off x="1929" y="1473"/>
                  <a:ext cx="499" cy="282"/>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30754" name="Freeform 69"/>
                <p:cNvSpPr>
                  <a:spLocks noChangeAspect="1"/>
                </p:cNvSpPr>
                <p:nvPr/>
              </p:nvSpPr>
              <p:spPr bwMode="auto">
                <a:xfrm>
                  <a:off x="2190" y="1573"/>
                  <a:ext cx="196" cy="137"/>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cmpd="sng">
                  <a:noFill/>
                  <a:prstDash val="solid"/>
                  <a:round/>
                  <a:headEnd type="none" w="med" len="med"/>
                  <a:tailEnd type="none" w="med" len="med"/>
                </a:ln>
              </p:spPr>
              <p:txBody>
                <a:bodyPr/>
                <a:lstStyle/>
                <a:p>
                  <a:endParaRPr lang="en-US"/>
                </a:p>
              </p:txBody>
            </p:sp>
            <p:sp>
              <p:nvSpPr>
                <p:cNvPr id="30755" name="Freeform 70"/>
                <p:cNvSpPr>
                  <a:spLocks noChangeAspect="1" noChangeArrowheads="1"/>
                </p:cNvSpPr>
                <p:nvPr/>
              </p:nvSpPr>
              <p:spPr bwMode="auto">
                <a:xfrm>
                  <a:off x="2194" y="1624"/>
                  <a:ext cx="189" cy="49"/>
                </a:xfrm>
                <a:custGeom>
                  <a:avLst/>
                  <a:gdLst>
                    <a:gd name="T0" fmla="*/ 0 w 261"/>
                    <a:gd name="T1" fmla="*/ 0 h 69"/>
                    <a:gd name="T2" fmla="*/ 261 w 261"/>
                    <a:gd name="T3" fmla="*/ 6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endParaRPr lang="en-US"/>
                </a:p>
              </p:txBody>
            </p:sp>
            <p:sp>
              <p:nvSpPr>
                <p:cNvPr id="30756" name="Freeform 71"/>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 name="T9" fmla="*/ 0 w 195"/>
                    <a:gd name="T10" fmla="*/ 0 h 84"/>
                    <a:gd name="T11" fmla="*/ 195 w 195"/>
                    <a:gd name="T12" fmla="*/ 84 h 84"/>
                  </a:gdLst>
                  <a:ahLst/>
                  <a:cxnLst>
                    <a:cxn ang="T6">
                      <a:pos x="T0" y="T1"/>
                    </a:cxn>
                    <a:cxn ang="T7">
                      <a:pos x="T2" y="T3"/>
                    </a:cxn>
                    <a:cxn ang="T8">
                      <a:pos x="T4" y="T5"/>
                    </a:cxn>
                  </a:cxnLst>
                  <a:rect l="T9" t="T10" r="T11" b="T12"/>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p:spPr>
              <p:txBody>
                <a:bodyPr wrap="none" tIns="27432" bIns="27432" anchor="ctr">
                  <a:spAutoFit/>
                </a:bodyPr>
                <a:lstStyle/>
                <a:p>
                  <a:endParaRPr lang="en-US"/>
                </a:p>
              </p:txBody>
            </p:sp>
            <p:sp>
              <p:nvSpPr>
                <p:cNvPr id="30757" name="Line 72"/>
                <p:cNvSpPr>
                  <a:spLocks noChangeShapeType="1"/>
                </p:cNvSpPr>
                <p:nvPr/>
              </p:nvSpPr>
              <p:spPr bwMode="auto">
                <a:xfrm>
                  <a:off x="2207" y="1600"/>
                  <a:ext cx="153" cy="38"/>
                </a:xfrm>
                <a:prstGeom prst="line">
                  <a:avLst/>
                </a:prstGeom>
                <a:noFill/>
                <a:ln w="3175">
                  <a:solidFill>
                    <a:srgbClr val="777777"/>
                  </a:solidFill>
                  <a:round/>
                  <a:headEnd/>
                  <a:tailEnd/>
                </a:ln>
              </p:spPr>
              <p:txBody>
                <a:bodyPr wrap="none" tIns="27432" bIns="27432" anchor="ctr">
                  <a:spAutoFit/>
                </a:bodyPr>
                <a:lstStyle/>
                <a:p>
                  <a:endParaRPr lang="en-US"/>
                </a:p>
              </p:txBody>
            </p:sp>
            <p:sp>
              <p:nvSpPr>
                <p:cNvPr id="30758" name="Line 73"/>
                <p:cNvSpPr>
                  <a:spLocks noChangeShapeType="1"/>
                </p:cNvSpPr>
                <p:nvPr/>
              </p:nvSpPr>
              <p:spPr bwMode="auto">
                <a:xfrm>
                  <a:off x="2337" y="1678"/>
                  <a:ext cx="29" cy="6"/>
                </a:xfrm>
                <a:prstGeom prst="line">
                  <a:avLst/>
                </a:prstGeom>
                <a:noFill/>
                <a:ln w="19050">
                  <a:solidFill>
                    <a:srgbClr val="D60093"/>
                  </a:solidFill>
                  <a:round/>
                  <a:headEnd/>
                  <a:tailEnd/>
                </a:ln>
              </p:spPr>
              <p:txBody>
                <a:bodyPr wrap="none" tIns="27432" bIns="27432" anchor="ctr">
                  <a:spAutoFit/>
                </a:bodyPr>
                <a:lstStyle/>
                <a:p>
                  <a:endParaRPr lang="en-US"/>
                </a:p>
              </p:txBody>
            </p:sp>
            <p:sp>
              <p:nvSpPr>
                <p:cNvPr id="30759" name="Freeform 74"/>
                <p:cNvSpPr>
                  <a:spLocks/>
                </p:cNvSpPr>
                <p:nvPr/>
              </p:nvSpPr>
              <p:spPr bwMode="auto">
                <a:xfrm>
                  <a:off x="2255" y="1610"/>
                  <a:ext cx="47" cy="25"/>
                </a:xfrm>
                <a:custGeom>
                  <a:avLst/>
                  <a:gdLst>
                    <a:gd name="T0" fmla="*/ 0 w 64"/>
                    <a:gd name="T1" fmla="*/ 0 h 35"/>
                    <a:gd name="T2" fmla="*/ 1 w 64"/>
                    <a:gd name="T3" fmla="*/ 18 h 35"/>
                    <a:gd name="T4" fmla="*/ 64 w 64"/>
                    <a:gd name="T5" fmla="*/ 35 h 35"/>
                    <a:gd name="T6" fmla="*/ 64 w 64"/>
                    <a:gd name="T7" fmla="*/ 19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p:spPr>
              <p:txBody>
                <a:bodyPr tIns="27432" bIns="27432" anchor="ctr">
                  <a:spAutoFit/>
                </a:bodyPr>
                <a:lstStyle/>
                <a:p>
                  <a:endParaRPr lang="en-US"/>
                </a:p>
              </p:txBody>
            </p:sp>
            <p:sp>
              <p:nvSpPr>
                <p:cNvPr id="30760" name="Line 75"/>
                <p:cNvSpPr>
                  <a:spLocks noChangeShapeType="1"/>
                </p:cNvSpPr>
                <p:nvPr/>
              </p:nvSpPr>
              <p:spPr bwMode="auto">
                <a:xfrm>
                  <a:off x="1942" y="1503"/>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0761" name="Line 76"/>
                <p:cNvSpPr>
                  <a:spLocks noChangeShapeType="1"/>
                </p:cNvSpPr>
                <p:nvPr/>
              </p:nvSpPr>
              <p:spPr bwMode="auto">
                <a:xfrm>
                  <a:off x="1942" y="1525"/>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0762" name="Line 77"/>
                <p:cNvSpPr>
                  <a:spLocks noChangeShapeType="1"/>
                </p:cNvSpPr>
                <p:nvPr/>
              </p:nvSpPr>
              <p:spPr bwMode="auto">
                <a:xfrm>
                  <a:off x="1942" y="1548"/>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30763" name="Line 78"/>
                <p:cNvSpPr>
                  <a:spLocks noChangeShapeType="1"/>
                </p:cNvSpPr>
                <p:nvPr/>
              </p:nvSpPr>
              <p:spPr bwMode="auto">
                <a:xfrm>
                  <a:off x="1942" y="1570"/>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30764" name="Freeform 79"/>
                <p:cNvSpPr>
                  <a:spLocks/>
                </p:cNvSpPr>
                <p:nvPr/>
              </p:nvSpPr>
              <p:spPr bwMode="auto">
                <a:xfrm>
                  <a:off x="2192" y="1632"/>
                  <a:ext cx="198" cy="84"/>
                </a:xfrm>
                <a:custGeom>
                  <a:avLst/>
                  <a:gdLst>
                    <a:gd name="T0" fmla="*/ 0 w 275"/>
                    <a:gd name="T1" fmla="*/ 40 h 117"/>
                    <a:gd name="T2" fmla="*/ 275 w 275"/>
                    <a:gd name="T3" fmla="*/ 117 h 117"/>
                    <a:gd name="T4" fmla="*/ 275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p:spPr>
              <p:txBody>
                <a:bodyPr wrap="none" tIns="27432" bIns="27432" anchor="ctr">
                  <a:spAutoFit/>
                </a:bodyPr>
                <a:lstStyle/>
                <a:p>
                  <a:endParaRPr lang="en-US"/>
                </a:p>
              </p:txBody>
            </p:sp>
          </p:grpSp>
          <p:grpSp>
            <p:nvGrpSpPr>
              <p:cNvPr id="14" name="Group 80"/>
              <p:cNvGrpSpPr>
                <a:grpSpLocks/>
              </p:cNvGrpSpPr>
              <p:nvPr/>
            </p:nvGrpSpPr>
            <p:grpSpPr bwMode="auto">
              <a:xfrm>
                <a:off x="3042" y="2733"/>
                <a:ext cx="714" cy="672"/>
                <a:chOff x="2004" y="885"/>
                <a:chExt cx="714" cy="672"/>
              </a:xfrm>
            </p:grpSpPr>
            <p:sp>
              <p:nvSpPr>
                <p:cNvPr id="30740" name="Freeform 81"/>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p:spPr>
              <p:txBody>
                <a:bodyPr/>
                <a:lstStyle/>
                <a:p>
                  <a:endParaRPr lang="en-US"/>
                </a:p>
              </p:txBody>
            </p:sp>
            <p:sp>
              <p:nvSpPr>
                <p:cNvPr id="30741" name="Freeform 82"/>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p:spPr>
              <p:txBody>
                <a:bodyPr/>
                <a:lstStyle/>
                <a:p>
                  <a:endParaRPr lang="en-US"/>
                </a:p>
              </p:txBody>
            </p:sp>
            <p:sp>
              <p:nvSpPr>
                <p:cNvPr id="30742" name="Oval 83"/>
                <p:cNvSpPr>
                  <a:spLocks noChangeArrowheads="1"/>
                </p:cNvSpPr>
                <p:nvPr/>
              </p:nvSpPr>
              <p:spPr bwMode="auto">
                <a:xfrm>
                  <a:off x="2199" y="1378"/>
                  <a:ext cx="280" cy="112"/>
                </a:xfrm>
                <a:prstGeom prst="ellipse">
                  <a:avLst/>
                </a:prstGeom>
                <a:solidFill>
                  <a:srgbClr val="B2B2B2"/>
                </a:solidFill>
                <a:ln w="3175" cap="rnd">
                  <a:solidFill>
                    <a:schemeClr val="tx1"/>
                  </a:solidFill>
                  <a:round/>
                  <a:headEnd/>
                  <a:tailEnd/>
                </a:ln>
              </p:spPr>
              <p:txBody>
                <a:bodyPr/>
                <a:lstStyle/>
                <a:p>
                  <a:endParaRPr lang="en-US"/>
                </a:p>
              </p:txBody>
            </p:sp>
            <p:sp>
              <p:nvSpPr>
                <p:cNvPr id="30743" name="Freeform 84"/>
                <p:cNvSpPr>
                  <a:spLocks/>
                </p:cNvSpPr>
                <p:nvPr/>
              </p:nvSpPr>
              <p:spPr bwMode="auto">
                <a:xfrm>
                  <a:off x="2046" y="1382"/>
                  <a:ext cx="452" cy="126"/>
                </a:xfrm>
                <a:custGeom>
                  <a:avLst/>
                  <a:gdLst>
                    <a:gd name="T0" fmla="*/ 0 w 646"/>
                    <a:gd name="T1" fmla="*/ 0 h 180"/>
                    <a:gd name="T2" fmla="*/ 20 w 646"/>
                    <a:gd name="T3" fmla="*/ 36 h 180"/>
                    <a:gd name="T4" fmla="*/ 574 w 646"/>
                    <a:gd name="T5" fmla="*/ 180 h 180"/>
                    <a:gd name="T6" fmla="*/ 646 w 646"/>
                    <a:gd name="T7" fmla="*/ 158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p:spPr>
              <p:txBody>
                <a:bodyPr/>
                <a:lstStyle/>
                <a:p>
                  <a:endParaRPr lang="en-US"/>
                </a:p>
              </p:txBody>
            </p:sp>
            <p:sp>
              <p:nvSpPr>
                <p:cNvPr id="30744" name="Freeform 85"/>
                <p:cNvSpPr>
                  <a:spLocks noChangeAspect="1"/>
                </p:cNvSpPr>
                <p:nvPr/>
              </p:nvSpPr>
              <p:spPr bwMode="auto">
                <a:xfrm>
                  <a:off x="2154" y="885"/>
                  <a:ext cx="564" cy="52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30745" name="Freeform 86"/>
                <p:cNvSpPr>
                  <a:spLocks noChangeAspect="1"/>
                </p:cNvSpPr>
                <p:nvPr/>
              </p:nvSpPr>
              <p:spPr bwMode="auto">
                <a:xfrm>
                  <a:off x="2506" y="1000"/>
                  <a:ext cx="113" cy="506"/>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30746" name="Freeform 87"/>
                <p:cNvSpPr>
                  <a:spLocks noChangeAspect="1"/>
                </p:cNvSpPr>
                <p:nvPr/>
              </p:nvSpPr>
              <p:spPr bwMode="auto">
                <a:xfrm>
                  <a:off x="2004" y="891"/>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p:spPr>
              <p:txBody>
                <a:bodyPr/>
                <a:lstStyle/>
                <a:p>
                  <a:endParaRPr lang="en-US"/>
                </a:p>
              </p:txBody>
            </p:sp>
            <p:sp>
              <p:nvSpPr>
                <p:cNvPr id="30747" name="Freeform 88"/>
                <p:cNvSpPr>
                  <a:spLocks noChangeAspect="1"/>
                </p:cNvSpPr>
                <p:nvPr/>
              </p:nvSpPr>
              <p:spPr bwMode="auto">
                <a:xfrm>
                  <a:off x="2004" y="942"/>
                  <a:ext cx="502" cy="566"/>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30748" name="Freeform 89"/>
                <p:cNvSpPr>
                  <a:spLocks noChangeAspect="1"/>
                </p:cNvSpPr>
                <p:nvPr/>
              </p:nvSpPr>
              <p:spPr bwMode="auto">
                <a:xfrm>
                  <a:off x="2043" y="992"/>
                  <a:ext cx="425" cy="464"/>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p:spPr>
              <p:txBody>
                <a:bodyPr/>
                <a:lstStyle/>
                <a:p>
                  <a:endParaRPr lang="en-US"/>
                </a:p>
              </p:txBody>
            </p:sp>
            <p:sp>
              <p:nvSpPr>
                <p:cNvPr id="45146" name="Freeform 90"/>
                <p:cNvSpPr>
                  <a:spLocks/>
                </p:cNvSpPr>
                <p:nvPr/>
              </p:nvSpPr>
              <p:spPr bwMode="auto">
                <a:xfrm>
                  <a:off x="2069" y="1023"/>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en-US"/>
                </a:p>
              </p:txBody>
            </p:sp>
            <p:sp>
              <p:nvSpPr>
                <p:cNvPr id="30750" name="Line 91"/>
                <p:cNvSpPr>
                  <a:spLocks noChangeShapeType="1"/>
                </p:cNvSpPr>
                <p:nvPr/>
              </p:nvSpPr>
              <p:spPr bwMode="auto">
                <a:xfrm>
                  <a:off x="2102" y="1056"/>
                  <a:ext cx="0" cy="61"/>
                </a:xfrm>
                <a:prstGeom prst="line">
                  <a:avLst/>
                </a:prstGeom>
                <a:noFill/>
                <a:ln w="25400">
                  <a:solidFill>
                    <a:schemeClr val="bg1"/>
                  </a:solidFill>
                  <a:round/>
                  <a:headEnd/>
                  <a:tailEnd/>
                </a:ln>
              </p:spPr>
              <p:txBody>
                <a:bodyPr wrap="none" anchor="ctr"/>
                <a:lstStyle/>
                <a:p>
                  <a:endParaRPr lang="en-US"/>
                </a:p>
              </p:txBody>
            </p:sp>
          </p:grpSp>
        </p:grpSp>
      </p:grpSp>
      <p:sp>
        <p:nvSpPr>
          <p:cNvPr id="45148" name="Rectangle 92"/>
          <p:cNvSpPr>
            <a:spLocks noChangeArrowheads="1"/>
          </p:cNvSpPr>
          <p:nvPr/>
        </p:nvSpPr>
        <p:spPr bwMode="auto">
          <a:xfrm>
            <a:off x="4540250" y="4633913"/>
            <a:ext cx="785813" cy="4699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defRPr/>
            </a:pPr>
            <a:r>
              <a:rPr lang="en-GB" sz="1600" b="1">
                <a:latin typeface="Arial Narrow" pitchFamily="34" charset="0"/>
              </a:rPr>
              <a:t>DataSet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strips(downRight)">
                                      <p:cBhvr>
                                        <p:cTn id="7" dur="500"/>
                                        <p:tgtEl>
                                          <p:spTgt spid="4506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500"/>
                                        <p:tgtEl>
                                          <p:spTgt spid="6"/>
                                        </p:tgtEl>
                                      </p:cBhvr>
                                    </p:animEffect>
                                  </p:childTnLst>
                                </p:cTn>
                              </p:par>
                            </p:childTnLst>
                          </p:cTn>
                        </p:par>
                        <p:par>
                          <p:cTn id="35" fill="hold">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45148"/>
                                        </p:tgtEl>
                                        <p:attrNameLst>
                                          <p:attrName>style.visibility</p:attrName>
                                        </p:attrNameLst>
                                      </p:cBhvr>
                                      <p:to>
                                        <p:strVal val="visible"/>
                                      </p:to>
                                    </p:set>
                                    <p:animEffect transition="in" filter="checkerboard(across)">
                                      <p:cBhvr>
                                        <p:cTn id="38" dur="500"/>
                                        <p:tgtEl>
                                          <p:spTgt spid="451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par>
                          <p:cTn id="49" fill="hold">
                            <p:stCondLst>
                              <p:cond delay="500"/>
                            </p:stCondLst>
                            <p:childTnLst>
                              <p:par>
                                <p:cTn id="50" presetID="5" presetClass="entr" presetSubtype="10" fill="hold" grpId="0" nodeType="afterEffect">
                                  <p:stCondLst>
                                    <p:cond delay="0"/>
                                  </p:stCondLst>
                                  <p:childTnLst>
                                    <p:set>
                                      <p:cBhvr>
                                        <p:cTn id="51" dur="1" fill="hold">
                                          <p:stCondLst>
                                            <p:cond delay="0"/>
                                          </p:stCondLst>
                                        </p:cTn>
                                        <p:tgtEl>
                                          <p:spTgt spid="45090"/>
                                        </p:tgtEl>
                                        <p:attrNameLst>
                                          <p:attrName>style.visibility</p:attrName>
                                        </p:attrNameLst>
                                      </p:cBhvr>
                                      <p:to>
                                        <p:strVal val="visible"/>
                                      </p:to>
                                    </p:set>
                                    <p:animEffect transition="in" filter="checkerboard(across)">
                                      <p:cBhvr>
                                        <p:cTn id="52" dur="500"/>
                                        <p:tgtEl>
                                          <p:spTgt spid="450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utoUpdateAnimBg="0"/>
      <p:bldP spid="45090" grpId="0" animBg="1" autoUpdateAnimBg="0"/>
      <p:bldP spid="45148" grpId="0" animBg="1" autoUpdateAnimBg="0"/>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229600" cy="1143000"/>
          </a:xfrm>
        </p:spPr>
        <p:txBody>
          <a:bodyPr>
            <a:normAutofit fontScale="90000"/>
          </a:bodyPr>
          <a:lstStyle/>
          <a:p>
            <a:r>
              <a:rPr lang="en-US" dirty="0" smtClean="0"/>
              <a:t>Thank You.</a:t>
            </a:r>
            <a:br>
              <a:rPr lang="en-US" dirty="0" smtClean="0"/>
            </a:br>
            <a:r>
              <a:rPr lang="en-US" dirty="0" smtClean="0"/>
              <a:t>Happy Learning !</a:t>
            </a:r>
            <a:endParaRPr lang="en-US" dirty="0"/>
          </a:p>
        </p:txBody>
      </p:sp>
      <p:pic>
        <p:nvPicPr>
          <p:cNvPr id="210946" name="Picture 2" descr="Profile_Pic.png"/>
          <p:cNvPicPr>
            <a:picLocks noChangeAspect="1" noChangeArrowheads="1"/>
          </p:cNvPicPr>
          <p:nvPr/>
        </p:nvPicPr>
        <p:blipFill>
          <a:blip r:embed="rId2" cstate="print"/>
          <a:srcRect/>
          <a:stretch>
            <a:fillRect/>
          </a:stretch>
        </p:blipFill>
        <p:spPr bwMode="auto">
          <a:xfrm>
            <a:off x="3048000" y="2437303"/>
            <a:ext cx="2514600" cy="2532691"/>
          </a:xfrm>
          <a:prstGeom prst="rect">
            <a:avLst/>
          </a:prstGeom>
          <a:noFill/>
        </p:spPr>
      </p:pic>
      <p:sp>
        <p:nvSpPr>
          <p:cNvPr id="6" name="Title 1"/>
          <p:cNvSpPr txBox="1">
            <a:spLocks/>
          </p:cNvSpPr>
          <p:nvPr/>
        </p:nvSpPr>
        <p:spPr>
          <a:xfrm>
            <a:off x="1600200" y="5029200"/>
            <a:ext cx="5181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Name: RAMNATH</a:t>
            </a:r>
            <a:r>
              <a:rPr kumimoji="0" lang="en-US" sz="2400" b="0" i="0" u="none" strike="noStrike" kern="1200" cap="none" spc="0" normalizeH="0" noProof="0" dirty="0" smtClean="0">
                <a:ln>
                  <a:noFill/>
                </a:ln>
                <a:solidFill>
                  <a:schemeClr val="tx1"/>
                </a:solidFill>
                <a:effectLst/>
                <a:uLnTx/>
                <a:uFillTx/>
                <a:latin typeface="+mj-lt"/>
                <a:ea typeface="+mj-ea"/>
                <a:cs typeface="+mj-cs"/>
              </a:rPr>
              <a:t> NISHAD</a:t>
            </a:r>
          </a:p>
          <a:p>
            <a:pPr marL="0" marR="0" lvl="0" indent="0" defTabSz="914400" rtl="0" eaLnBrk="1" fontAlgn="auto" latinLnBrk="0" hangingPunct="1">
              <a:lnSpc>
                <a:spcPct val="100000"/>
              </a:lnSpc>
              <a:spcBef>
                <a:spcPct val="0"/>
              </a:spcBef>
              <a:spcAft>
                <a:spcPts val="0"/>
              </a:spcAft>
              <a:buClrTx/>
              <a:buSzTx/>
              <a:buFontTx/>
              <a:buNone/>
              <a:tabLst/>
              <a:defRPr/>
            </a:pPr>
            <a:r>
              <a:rPr lang="en-US" sz="2400" dirty="0" smtClean="0">
                <a:latin typeface="+mj-lt"/>
                <a:ea typeface="+mj-ea"/>
                <a:cs typeface="+mj-cs"/>
              </a:rPr>
              <a:t>email : </a:t>
            </a:r>
            <a:r>
              <a:rPr lang="en-US" sz="2400" dirty="0" smtClean="0">
                <a:latin typeface="+mj-lt"/>
                <a:ea typeface="+mj-ea"/>
                <a:cs typeface="+mj-cs"/>
                <a:hlinkClick r:id="rId3"/>
              </a:rPr>
              <a:t>raman9999@gmail.com</a:t>
            </a:r>
            <a:r>
              <a:rPr lang="en-US" sz="2400" dirty="0" smtClean="0">
                <a:latin typeface="+mj-lt"/>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r>
              <a:rPr lang="en-US" sz="2000" dirty="0" smtClean="0">
                <a:latin typeface="+mj-lt"/>
                <a:ea typeface="+mj-ea"/>
                <a:cs typeface="+mj-cs"/>
              </a:rPr>
              <a:t>+91 </a:t>
            </a:r>
            <a:r>
              <a:rPr kumimoji="0" lang="en-US" sz="2000" b="0" i="0" u="none" strike="noStrike" kern="1200" cap="none" spc="0" normalizeH="0" noProof="0" dirty="0" smtClean="0">
                <a:ln>
                  <a:noFill/>
                </a:ln>
                <a:solidFill>
                  <a:schemeClr val="tx1"/>
                </a:solidFill>
                <a:effectLst/>
                <a:uLnTx/>
                <a:uFillTx/>
                <a:latin typeface="+mj-lt"/>
                <a:ea typeface="+mj-ea"/>
                <a:cs typeface="+mj-cs"/>
              </a:rPr>
              <a:t>9986017462</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p:txBody>
          <a:bodyPr/>
          <a:lstStyle/>
          <a:p>
            <a:pPr eaLnBrk="1" hangingPunct="1"/>
            <a:r>
              <a:rPr lang="en-US" dirty="0" smtClean="0"/>
              <a:t>Assembly</a:t>
            </a:r>
          </a:p>
          <a:p>
            <a:pPr lvl="1" eaLnBrk="1" hangingPunct="1"/>
            <a:r>
              <a:rPr lang="en-US" dirty="0" smtClean="0"/>
              <a:t>Manifest</a:t>
            </a:r>
          </a:p>
          <a:p>
            <a:pPr lvl="1" eaLnBrk="1" hangingPunct="1"/>
            <a:r>
              <a:rPr lang="en-US" dirty="0" smtClean="0"/>
              <a:t>Module</a:t>
            </a:r>
          </a:p>
          <a:p>
            <a:pPr lvl="3" eaLnBrk="1" hangingPunct="1"/>
            <a:r>
              <a:rPr lang="en-US" dirty="0" smtClean="0"/>
              <a:t>IL</a:t>
            </a:r>
          </a:p>
          <a:p>
            <a:pPr lvl="3"/>
            <a:r>
              <a:rPr lang="en-US" dirty="0" smtClean="0"/>
              <a:t>Metadata</a:t>
            </a:r>
          </a:p>
          <a:p>
            <a:pPr lvl="4" eaLnBrk="1" hangingPunct="1"/>
            <a:r>
              <a:rPr lang="en-US" dirty="0" smtClean="0"/>
              <a:t>Types</a:t>
            </a:r>
          </a:p>
          <a:p>
            <a:pPr lvl="4" eaLnBrk="1" hangingPunct="1">
              <a:buFont typeface="Wingdings" pitchFamily="2" charset="2"/>
              <a:buNone/>
            </a:pPr>
            <a:r>
              <a:rPr lang="en-US" dirty="0" smtClean="0"/>
              <a:t>         	- Methods</a:t>
            </a:r>
          </a:p>
          <a:p>
            <a:pPr lvl="4" eaLnBrk="1" hangingPunct="1">
              <a:buFont typeface="Wingdings" pitchFamily="2" charset="2"/>
              <a:buNone/>
            </a:pPr>
            <a:r>
              <a:rPr lang="en-US" dirty="0" smtClean="0"/>
              <a:t>		- Properties </a:t>
            </a:r>
          </a:p>
          <a:p>
            <a:pPr lvl="4" eaLnBrk="1" hangingPunct="1">
              <a:buFont typeface="Wingdings" pitchFamily="2" charset="2"/>
              <a:buNone/>
            </a:pPr>
            <a:r>
              <a:rPr lang="en-US" dirty="0" smtClean="0"/>
              <a:t>		- Fields</a:t>
            </a:r>
          </a:p>
          <a:p>
            <a:pPr lvl="3" eaLnBrk="1" hangingPunct="1">
              <a:buFont typeface="Wingdings" pitchFamily="2" charset="2"/>
              <a:buNone/>
            </a:pPr>
            <a:endParaRPr lang="en-US" dirty="0" smtClean="0"/>
          </a:p>
        </p:txBody>
      </p:sp>
      <p:sp>
        <p:nvSpPr>
          <p:cNvPr id="24579" name="Text Box 4"/>
          <p:cNvSpPr txBox="1">
            <a:spLocks noChangeArrowheads="1"/>
          </p:cNvSpPr>
          <p:nvPr/>
        </p:nvSpPr>
        <p:spPr bwMode="auto">
          <a:xfrm>
            <a:off x="1584325" y="219075"/>
            <a:ext cx="5103813" cy="641350"/>
          </a:xfrm>
          <a:prstGeom prst="rect">
            <a:avLst/>
          </a:prstGeom>
          <a:noFill/>
          <a:ln w="9525">
            <a:noFill/>
            <a:miter lim="800000"/>
            <a:headEnd/>
            <a:tailEnd/>
          </a:ln>
        </p:spPr>
        <p:txBody>
          <a:bodyPr wrap="none">
            <a:spAutoFit/>
          </a:bodyPr>
          <a:lstStyle/>
          <a:p>
            <a:pPr algn="ctr" eaLnBrk="0" hangingPunct="0"/>
            <a:r>
              <a:rPr lang="en-US" sz="3600" b="1">
                <a:latin typeface="Garamond" pitchFamily="18" charset="0"/>
              </a:rPr>
              <a:t>ASSEMBLY CONTENT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09600" y="457200"/>
            <a:ext cx="1371600" cy="762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dirty="0">
                <a:latin typeface="Garamond" pitchFamily="18" charset="0"/>
              </a:rPr>
              <a:t>Database Code</a:t>
            </a:r>
          </a:p>
          <a:p>
            <a:pPr algn="ctr" eaLnBrk="0" hangingPunct="0"/>
            <a:r>
              <a:rPr lang="en-US" sz="1800" dirty="0">
                <a:latin typeface="Garamond" pitchFamily="18" charset="0"/>
              </a:rPr>
              <a:t>Classes</a:t>
            </a:r>
          </a:p>
          <a:p>
            <a:pPr algn="ctr" eaLnBrk="0" hangingPunct="0"/>
            <a:r>
              <a:rPr lang="en-US" sz="1800" dirty="0">
                <a:latin typeface="Garamond" pitchFamily="18" charset="0"/>
              </a:rPr>
              <a:t>Methods/Prop.</a:t>
            </a:r>
          </a:p>
        </p:txBody>
      </p:sp>
      <p:sp>
        <p:nvSpPr>
          <p:cNvPr id="25603" name="Rectangle 5"/>
          <p:cNvSpPr>
            <a:spLocks noChangeArrowheads="1"/>
          </p:cNvSpPr>
          <p:nvPr/>
        </p:nvSpPr>
        <p:spPr bwMode="auto">
          <a:xfrm>
            <a:off x="3581400" y="457200"/>
            <a:ext cx="1524000" cy="762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Business Logic</a:t>
            </a:r>
          </a:p>
          <a:p>
            <a:pPr algn="ctr" eaLnBrk="0" hangingPunct="0"/>
            <a:r>
              <a:rPr lang="en-US" sz="1800">
                <a:latin typeface="Garamond" pitchFamily="18" charset="0"/>
              </a:rPr>
              <a:t>Classes</a:t>
            </a:r>
          </a:p>
          <a:p>
            <a:pPr algn="ctr" eaLnBrk="0" hangingPunct="0"/>
            <a:r>
              <a:rPr lang="en-US" sz="1800">
                <a:latin typeface="Garamond" pitchFamily="18" charset="0"/>
              </a:rPr>
              <a:t>Methods/Prop</a:t>
            </a:r>
          </a:p>
        </p:txBody>
      </p:sp>
      <p:sp>
        <p:nvSpPr>
          <p:cNvPr id="25604" name="Rectangle 6"/>
          <p:cNvSpPr>
            <a:spLocks noChangeArrowheads="1"/>
          </p:cNvSpPr>
          <p:nvPr/>
        </p:nvSpPr>
        <p:spPr bwMode="auto">
          <a:xfrm>
            <a:off x="6400800" y="381000"/>
            <a:ext cx="1600200" cy="838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User Interface</a:t>
            </a:r>
          </a:p>
          <a:p>
            <a:pPr algn="ctr" eaLnBrk="0" hangingPunct="0"/>
            <a:r>
              <a:rPr lang="en-US" sz="1800">
                <a:latin typeface="Garamond" pitchFamily="18" charset="0"/>
              </a:rPr>
              <a:t>Classes</a:t>
            </a:r>
          </a:p>
          <a:p>
            <a:pPr algn="ctr" eaLnBrk="0" hangingPunct="0"/>
            <a:r>
              <a:rPr lang="en-US" sz="1800">
                <a:latin typeface="Garamond" pitchFamily="18" charset="0"/>
              </a:rPr>
              <a:t>Methods/Prop</a:t>
            </a:r>
          </a:p>
        </p:txBody>
      </p:sp>
      <p:sp>
        <p:nvSpPr>
          <p:cNvPr id="25605" name="Rectangle 7"/>
          <p:cNvSpPr>
            <a:spLocks noChangeArrowheads="1"/>
          </p:cNvSpPr>
          <p:nvPr/>
        </p:nvSpPr>
        <p:spPr bwMode="auto">
          <a:xfrm>
            <a:off x="609600" y="1371600"/>
            <a:ext cx="13716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Databse (dll)</a:t>
            </a:r>
          </a:p>
        </p:txBody>
      </p:sp>
      <p:sp>
        <p:nvSpPr>
          <p:cNvPr id="25606" name="Rectangle 8"/>
          <p:cNvSpPr>
            <a:spLocks noChangeArrowheads="1"/>
          </p:cNvSpPr>
          <p:nvPr/>
        </p:nvSpPr>
        <p:spPr bwMode="auto">
          <a:xfrm>
            <a:off x="3581400" y="1371600"/>
            <a:ext cx="14478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Business logic</a:t>
            </a:r>
          </a:p>
          <a:p>
            <a:pPr algn="ctr" eaLnBrk="0" hangingPunct="0"/>
            <a:r>
              <a:rPr lang="en-US" sz="1800">
                <a:latin typeface="Garamond" pitchFamily="18" charset="0"/>
              </a:rPr>
              <a:t>(dll)</a:t>
            </a:r>
          </a:p>
        </p:txBody>
      </p:sp>
      <p:sp>
        <p:nvSpPr>
          <p:cNvPr id="25607" name="Rectangle 9"/>
          <p:cNvSpPr>
            <a:spLocks noChangeArrowheads="1"/>
          </p:cNvSpPr>
          <p:nvPr/>
        </p:nvSpPr>
        <p:spPr bwMode="auto">
          <a:xfrm>
            <a:off x="6400800" y="1371600"/>
            <a:ext cx="15240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User Interface</a:t>
            </a:r>
          </a:p>
          <a:p>
            <a:pPr algn="ctr" eaLnBrk="0" hangingPunct="0"/>
            <a:r>
              <a:rPr lang="en-US" sz="1800">
                <a:latin typeface="Garamond" pitchFamily="18" charset="0"/>
              </a:rPr>
              <a:t>(exe)</a:t>
            </a:r>
          </a:p>
        </p:txBody>
      </p:sp>
      <p:sp>
        <p:nvSpPr>
          <p:cNvPr id="25608" name="Rectangle 10"/>
          <p:cNvSpPr>
            <a:spLocks noChangeArrowheads="1"/>
          </p:cNvSpPr>
          <p:nvPr/>
        </p:nvSpPr>
        <p:spPr bwMode="auto">
          <a:xfrm>
            <a:off x="2362200" y="3276600"/>
            <a:ext cx="13716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IL</a:t>
            </a:r>
          </a:p>
        </p:txBody>
      </p:sp>
      <p:sp>
        <p:nvSpPr>
          <p:cNvPr id="25609" name="Rectangle 11"/>
          <p:cNvSpPr>
            <a:spLocks noChangeArrowheads="1"/>
          </p:cNvSpPr>
          <p:nvPr/>
        </p:nvSpPr>
        <p:spPr bwMode="auto">
          <a:xfrm>
            <a:off x="4953000" y="3276600"/>
            <a:ext cx="1524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Metadata</a:t>
            </a:r>
          </a:p>
          <a:p>
            <a:pPr algn="ctr" eaLnBrk="0" hangingPunct="0"/>
            <a:r>
              <a:rPr lang="en-US" sz="1800">
                <a:latin typeface="Garamond" pitchFamily="18" charset="0"/>
              </a:rPr>
              <a:t>(Auto generated)</a:t>
            </a:r>
          </a:p>
        </p:txBody>
      </p:sp>
      <p:sp>
        <p:nvSpPr>
          <p:cNvPr id="25610" name="Rectangle 12"/>
          <p:cNvSpPr>
            <a:spLocks noChangeArrowheads="1"/>
          </p:cNvSpPr>
          <p:nvPr/>
        </p:nvSpPr>
        <p:spPr bwMode="auto">
          <a:xfrm>
            <a:off x="2362200" y="4800600"/>
            <a:ext cx="13716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Module</a:t>
            </a:r>
          </a:p>
          <a:p>
            <a:pPr algn="ctr" eaLnBrk="0" hangingPunct="0"/>
            <a:r>
              <a:rPr lang="en-US" sz="1800">
                <a:latin typeface="Garamond" pitchFamily="18" charset="0"/>
              </a:rPr>
              <a:t>(IL+Metadata)</a:t>
            </a:r>
          </a:p>
        </p:txBody>
      </p:sp>
      <p:sp>
        <p:nvSpPr>
          <p:cNvPr id="25611" name="Rectangle 13"/>
          <p:cNvSpPr>
            <a:spLocks noChangeArrowheads="1"/>
          </p:cNvSpPr>
          <p:nvPr/>
        </p:nvSpPr>
        <p:spPr bwMode="auto">
          <a:xfrm>
            <a:off x="4876800" y="4800600"/>
            <a:ext cx="16002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Manifest</a:t>
            </a:r>
          </a:p>
          <a:p>
            <a:pPr algn="ctr" eaLnBrk="0" hangingPunct="0"/>
            <a:r>
              <a:rPr lang="en-US" sz="1800">
                <a:latin typeface="Garamond" pitchFamily="18" charset="0"/>
              </a:rPr>
              <a:t>(Autogenerated)</a:t>
            </a:r>
          </a:p>
        </p:txBody>
      </p:sp>
      <p:sp>
        <p:nvSpPr>
          <p:cNvPr id="25612" name="Rectangle 14"/>
          <p:cNvSpPr>
            <a:spLocks noChangeArrowheads="1"/>
          </p:cNvSpPr>
          <p:nvPr/>
        </p:nvSpPr>
        <p:spPr bwMode="auto">
          <a:xfrm>
            <a:off x="685800" y="6019800"/>
            <a:ext cx="7696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Garamond" pitchFamily="18" charset="0"/>
              </a:rPr>
              <a:t>ASSEMBLY(Manifest+Module)</a:t>
            </a:r>
          </a:p>
        </p:txBody>
      </p:sp>
      <p:sp>
        <p:nvSpPr>
          <p:cNvPr id="25613" name="Text Box 15"/>
          <p:cNvSpPr txBox="1">
            <a:spLocks noChangeArrowheads="1"/>
          </p:cNvSpPr>
          <p:nvPr/>
        </p:nvSpPr>
        <p:spPr bwMode="auto">
          <a:xfrm>
            <a:off x="2574925" y="735013"/>
            <a:ext cx="336550" cy="366712"/>
          </a:xfrm>
          <a:prstGeom prst="rect">
            <a:avLst/>
          </a:prstGeom>
          <a:noFill/>
          <a:ln w="9525">
            <a:noFill/>
            <a:miter lim="800000"/>
            <a:headEnd/>
            <a:tailEnd/>
          </a:ln>
        </p:spPr>
        <p:txBody>
          <a:bodyPr wrap="none">
            <a:spAutoFit/>
          </a:bodyPr>
          <a:lstStyle/>
          <a:p>
            <a:pPr eaLnBrk="0" hangingPunct="0"/>
            <a:r>
              <a:rPr lang="en-US" sz="1800">
                <a:latin typeface="Garamond" pitchFamily="18" charset="0"/>
              </a:rPr>
              <a:t>+</a:t>
            </a:r>
          </a:p>
        </p:txBody>
      </p:sp>
      <p:sp>
        <p:nvSpPr>
          <p:cNvPr id="25614" name="Text Box 16"/>
          <p:cNvSpPr txBox="1">
            <a:spLocks noChangeArrowheads="1"/>
          </p:cNvSpPr>
          <p:nvPr/>
        </p:nvSpPr>
        <p:spPr bwMode="auto">
          <a:xfrm>
            <a:off x="5638800" y="762000"/>
            <a:ext cx="336550" cy="366713"/>
          </a:xfrm>
          <a:prstGeom prst="rect">
            <a:avLst/>
          </a:prstGeom>
          <a:noFill/>
          <a:ln w="9525">
            <a:noFill/>
            <a:miter lim="800000"/>
            <a:headEnd/>
            <a:tailEnd/>
          </a:ln>
        </p:spPr>
        <p:txBody>
          <a:bodyPr wrap="none">
            <a:spAutoFit/>
          </a:bodyPr>
          <a:lstStyle/>
          <a:p>
            <a:pPr eaLnBrk="0" hangingPunct="0"/>
            <a:r>
              <a:rPr lang="en-US" sz="1800">
                <a:latin typeface="Garamond" pitchFamily="18" charset="0"/>
              </a:rPr>
              <a:t>+</a:t>
            </a:r>
          </a:p>
        </p:txBody>
      </p:sp>
      <p:sp>
        <p:nvSpPr>
          <p:cNvPr id="25615" name="Text Box 26"/>
          <p:cNvSpPr txBox="1">
            <a:spLocks noChangeArrowheads="1"/>
          </p:cNvSpPr>
          <p:nvPr/>
        </p:nvSpPr>
        <p:spPr bwMode="auto">
          <a:xfrm>
            <a:off x="4098925" y="3402013"/>
            <a:ext cx="336550" cy="366712"/>
          </a:xfrm>
          <a:prstGeom prst="rect">
            <a:avLst/>
          </a:prstGeom>
          <a:noFill/>
          <a:ln w="9525">
            <a:noFill/>
            <a:miter lim="800000"/>
            <a:headEnd/>
            <a:tailEnd/>
          </a:ln>
        </p:spPr>
        <p:txBody>
          <a:bodyPr wrap="none">
            <a:spAutoFit/>
          </a:bodyPr>
          <a:lstStyle/>
          <a:p>
            <a:pPr eaLnBrk="0" hangingPunct="0"/>
            <a:r>
              <a:rPr lang="en-US" sz="1800">
                <a:latin typeface="Garamond" pitchFamily="18" charset="0"/>
              </a:rPr>
              <a:t>+</a:t>
            </a:r>
          </a:p>
        </p:txBody>
      </p:sp>
      <p:sp>
        <p:nvSpPr>
          <p:cNvPr id="25616" name="Text Box 29"/>
          <p:cNvSpPr txBox="1">
            <a:spLocks noChangeArrowheads="1"/>
          </p:cNvSpPr>
          <p:nvPr/>
        </p:nvSpPr>
        <p:spPr bwMode="auto">
          <a:xfrm>
            <a:off x="4098925" y="4773613"/>
            <a:ext cx="336550" cy="366712"/>
          </a:xfrm>
          <a:prstGeom prst="rect">
            <a:avLst/>
          </a:prstGeom>
          <a:noFill/>
          <a:ln w="9525">
            <a:noFill/>
            <a:miter lim="800000"/>
            <a:headEnd/>
            <a:tailEnd/>
          </a:ln>
        </p:spPr>
        <p:txBody>
          <a:bodyPr wrap="none">
            <a:spAutoFit/>
          </a:bodyPr>
          <a:lstStyle/>
          <a:p>
            <a:pPr eaLnBrk="0" hangingPunct="0"/>
            <a:r>
              <a:rPr lang="en-US" sz="1800">
                <a:latin typeface="Garamond" pitchFamily="18" charset="0"/>
              </a:rPr>
              <a:t>+</a:t>
            </a:r>
          </a:p>
        </p:txBody>
      </p:sp>
      <p:sp>
        <p:nvSpPr>
          <p:cNvPr id="25617" name="Line 31"/>
          <p:cNvSpPr>
            <a:spLocks noChangeShapeType="1"/>
          </p:cNvSpPr>
          <p:nvPr/>
        </p:nvSpPr>
        <p:spPr bwMode="auto">
          <a:xfrm>
            <a:off x="1143000" y="1981200"/>
            <a:ext cx="0" cy="304800"/>
          </a:xfrm>
          <a:prstGeom prst="line">
            <a:avLst/>
          </a:prstGeom>
          <a:noFill/>
          <a:ln w="9525">
            <a:solidFill>
              <a:schemeClr val="tx1"/>
            </a:solidFill>
            <a:round/>
            <a:headEnd/>
            <a:tailEnd/>
          </a:ln>
        </p:spPr>
        <p:txBody>
          <a:bodyPr/>
          <a:lstStyle/>
          <a:p>
            <a:endParaRPr lang="en-US"/>
          </a:p>
        </p:txBody>
      </p:sp>
      <p:sp>
        <p:nvSpPr>
          <p:cNvPr id="25618" name="Line 32"/>
          <p:cNvSpPr>
            <a:spLocks noChangeShapeType="1"/>
          </p:cNvSpPr>
          <p:nvPr/>
        </p:nvSpPr>
        <p:spPr bwMode="auto">
          <a:xfrm>
            <a:off x="1143000" y="2286000"/>
            <a:ext cx="6019800" cy="0"/>
          </a:xfrm>
          <a:prstGeom prst="line">
            <a:avLst/>
          </a:prstGeom>
          <a:noFill/>
          <a:ln w="9525">
            <a:solidFill>
              <a:schemeClr val="tx1"/>
            </a:solidFill>
            <a:round/>
            <a:headEnd/>
            <a:tailEnd/>
          </a:ln>
        </p:spPr>
        <p:txBody>
          <a:bodyPr/>
          <a:lstStyle/>
          <a:p>
            <a:endParaRPr lang="en-US"/>
          </a:p>
        </p:txBody>
      </p:sp>
      <p:sp>
        <p:nvSpPr>
          <p:cNvPr id="25619" name="Line 33"/>
          <p:cNvSpPr>
            <a:spLocks noChangeShapeType="1"/>
          </p:cNvSpPr>
          <p:nvPr/>
        </p:nvSpPr>
        <p:spPr bwMode="auto">
          <a:xfrm>
            <a:off x="7162800" y="1981200"/>
            <a:ext cx="0" cy="304800"/>
          </a:xfrm>
          <a:prstGeom prst="line">
            <a:avLst/>
          </a:prstGeom>
          <a:noFill/>
          <a:ln w="9525">
            <a:solidFill>
              <a:schemeClr val="tx1"/>
            </a:solidFill>
            <a:round/>
            <a:headEnd/>
            <a:tailEnd/>
          </a:ln>
        </p:spPr>
        <p:txBody>
          <a:bodyPr/>
          <a:lstStyle/>
          <a:p>
            <a:endParaRPr lang="en-US"/>
          </a:p>
        </p:txBody>
      </p:sp>
      <p:sp>
        <p:nvSpPr>
          <p:cNvPr id="25620" name="Line 34"/>
          <p:cNvSpPr>
            <a:spLocks noChangeShapeType="1"/>
          </p:cNvSpPr>
          <p:nvPr/>
        </p:nvSpPr>
        <p:spPr bwMode="auto">
          <a:xfrm>
            <a:off x="4191000" y="1981200"/>
            <a:ext cx="0" cy="609600"/>
          </a:xfrm>
          <a:prstGeom prst="line">
            <a:avLst/>
          </a:prstGeom>
          <a:noFill/>
          <a:ln w="9525">
            <a:solidFill>
              <a:schemeClr val="tx1"/>
            </a:solidFill>
            <a:round/>
            <a:headEnd/>
            <a:tailEnd/>
          </a:ln>
        </p:spPr>
        <p:txBody>
          <a:bodyPr/>
          <a:lstStyle/>
          <a:p>
            <a:endParaRPr lang="en-US"/>
          </a:p>
        </p:txBody>
      </p:sp>
      <p:sp>
        <p:nvSpPr>
          <p:cNvPr id="25621" name="Line 35"/>
          <p:cNvSpPr>
            <a:spLocks noChangeShapeType="1"/>
          </p:cNvSpPr>
          <p:nvPr/>
        </p:nvSpPr>
        <p:spPr bwMode="auto">
          <a:xfrm>
            <a:off x="3124200" y="2590800"/>
            <a:ext cx="2667000" cy="0"/>
          </a:xfrm>
          <a:prstGeom prst="line">
            <a:avLst/>
          </a:prstGeom>
          <a:noFill/>
          <a:ln w="9525">
            <a:solidFill>
              <a:schemeClr val="tx1"/>
            </a:solidFill>
            <a:round/>
            <a:headEnd/>
            <a:tailEnd/>
          </a:ln>
        </p:spPr>
        <p:txBody>
          <a:bodyPr/>
          <a:lstStyle/>
          <a:p>
            <a:endParaRPr lang="en-US"/>
          </a:p>
        </p:txBody>
      </p:sp>
      <p:sp>
        <p:nvSpPr>
          <p:cNvPr id="25622" name="Line 36"/>
          <p:cNvSpPr>
            <a:spLocks noChangeShapeType="1"/>
          </p:cNvSpPr>
          <p:nvPr/>
        </p:nvSpPr>
        <p:spPr bwMode="auto">
          <a:xfrm>
            <a:off x="3124200" y="2590800"/>
            <a:ext cx="0" cy="609600"/>
          </a:xfrm>
          <a:prstGeom prst="line">
            <a:avLst/>
          </a:prstGeom>
          <a:noFill/>
          <a:ln w="9525">
            <a:solidFill>
              <a:schemeClr val="tx1"/>
            </a:solidFill>
            <a:round/>
            <a:headEnd/>
            <a:tailEnd/>
          </a:ln>
        </p:spPr>
        <p:txBody>
          <a:bodyPr/>
          <a:lstStyle/>
          <a:p>
            <a:endParaRPr lang="en-US"/>
          </a:p>
        </p:txBody>
      </p:sp>
      <p:sp>
        <p:nvSpPr>
          <p:cNvPr id="25623" name="Line 37"/>
          <p:cNvSpPr>
            <a:spLocks noChangeShapeType="1"/>
          </p:cNvSpPr>
          <p:nvPr/>
        </p:nvSpPr>
        <p:spPr bwMode="auto">
          <a:xfrm>
            <a:off x="5791200" y="2590800"/>
            <a:ext cx="0" cy="609600"/>
          </a:xfrm>
          <a:prstGeom prst="line">
            <a:avLst/>
          </a:prstGeom>
          <a:noFill/>
          <a:ln w="9525">
            <a:solidFill>
              <a:schemeClr val="tx1"/>
            </a:solidFill>
            <a:round/>
            <a:headEnd/>
            <a:tailEnd/>
          </a:ln>
        </p:spPr>
        <p:txBody>
          <a:bodyPr/>
          <a:lstStyle/>
          <a:p>
            <a:endParaRPr lang="en-US"/>
          </a:p>
        </p:txBody>
      </p:sp>
      <p:sp>
        <p:nvSpPr>
          <p:cNvPr id="25624" name="Line 38"/>
          <p:cNvSpPr>
            <a:spLocks noChangeShapeType="1"/>
          </p:cNvSpPr>
          <p:nvPr/>
        </p:nvSpPr>
        <p:spPr bwMode="auto">
          <a:xfrm>
            <a:off x="3124200" y="4038600"/>
            <a:ext cx="0" cy="228600"/>
          </a:xfrm>
          <a:prstGeom prst="line">
            <a:avLst/>
          </a:prstGeom>
          <a:noFill/>
          <a:ln w="9525">
            <a:solidFill>
              <a:schemeClr val="tx1"/>
            </a:solidFill>
            <a:round/>
            <a:headEnd/>
            <a:tailEnd/>
          </a:ln>
        </p:spPr>
        <p:txBody>
          <a:bodyPr/>
          <a:lstStyle/>
          <a:p>
            <a:endParaRPr lang="en-US"/>
          </a:p>
        </p:txBody>
      </p:sp>
      <p:sp>
        <p:nvSpPr>
          <p:cNvPr id="25625" name="Line 39"/>
          <p:cNvSpPr>
            <a:spLocks noChangeShapeType="1"/>
          </p:cNvSpPr>
          <p:nvPr/>
        </p:nvSpPr>
        <p:spPr bwMode="auto">
          <a:xfrm>
            <a:off x="3124200" y="4267200"/>
            <a:ext cx="2743200" cy="0"/>
          </a:xfrm>
          <a:prstGeom prst="line">
            <a:avLst/>
          </a:prstGeom>
          <a:noFill/>
          <a:ln w="9525">
            <a:solidFill>
              <a:schemeClr val="tx1"/>
            </a:solidFill>
            <a:round/>
            <a:headEnd/>
            <a:tailEnd/>
          </a:ln>
        </p:spPr>
        <p:txBody>
          <a:bodyPr/>
          <a:lstStyle/>
          <a:p>
            <a:endParaRPr lang="en-US"/>
          </a:p>
        </p:txBody>
      </p:sp>
      <p:sp>
        <p:nvSpPr>
          <p:cNvPr id="25626" name="Line 40"/>
          <p:cNvSpPr>
            <a:spLocks noChangeShapeType="1"/>
          </p:cNvSpPr>
          <p:nvPr/>
        </p:nvSpPr>
        <p:spPr bwMode="auto">
          <a:xfrm>
            <a:off x="5867400" y="4038600"/>
            <a:ext cx="0" cy="228600"/>
          </a:xfrm>
          <a:prstGeom prst="line">
            <a:avLst/>
          </a:prstGeom>
          <a:noFill/>
          <a:ln w="9525">
            <a:solidFill>
              <a:schemeClr val="tx1"/>
            </a:solidFill>
            <a:round/>
            <a:headEnd/>
            <a:tailEnd/>
          </a:ln>
        </p:spPr>
        <p:txBody>
          <a:bodyPr/>
          <a:lstStyle/>
          <a:p>
            <a:endParaRPr lang="en-US"/>
          </a:p>
        </p:txBody>
      </p:sp>
      <p:sp>
        <p:nvSpPr>
          <p:cNvPr id="25627" name="Line 41"/>
          <p:cNvSpPr>
            <a:spLocks noChangeShapeType="1"/>
          </p:cNvSpPr>
          <p:nvPr/>
        </p:nvSpPr>
        <p:spPr bwMode="auto">
          <a:xfrm>
            <a:off x="3124200" y="4419600"/>
            <a:ext cx="2743200" cy="0"/>
          </a:xfrm>
          <a:prstGeom prst="line">
            <a:avLst/>
          </a:prstGeom>
          <a:noFill/>
          <a:ln w="9525">
            <a:solidFill>
              <a:schemeClr val="tx1"/>
            </a:solidFill>
            <a:round/>
            <a:headEnd/>
            <a:tailEnd/>
          </a:ln>
        </p:spPr>
        <p:txBody>
          <a:bodyPr/>
          <a:lstStyle/>
          <a:p>
            <a:endParaRPr lang="en-US"/>
          </a:p>
        </p:txBody>
      </p:sp>
      <p:sp>
        <p:nvSpPr>
          <p:cNvPr id="25628" name="Line 42"/>
          <p:cNvSpPr>
            <a:spLocks noChangeShapeType="1"/>
          </p:cNvSpPr>
          <p:nvPr/>
        </p:nvSpPr>
        <p:spPr bwMode="auto">
          <a:xfrm>
            <a:off x="4419600" y="4267200"/>
            <a:ext cx="0" cy="76200"/>
          </a:xfrm>
          <a:prstGeom prst="line">
            <a:avLst/>
          </a:prstGeom>
          <a:noFill/>
          <a:ln w="9525">
            <a:solidFill>
              <a:schemeClr val="tx1"/>
            </a:solidFill>
            <a:round/>
            <a:headEnd/>
            <a:tailEnd/>
          </a:ln>
        </p:spPr>
        <p:txBody>
          <a:bodyPr/>
          <a:lstStyle/>
          <a:p>
            <a:endParaRPr lang="en-US"/>
          </a:p>
        </p:txBody>
      </p:sp>
      <p:sp>
        <p:nvSpPr>
          <p:cNvPr id="25629" name="Line 43"/>
          <p:cNvSpPr>
            <a:spLocks noChangeShapeType="1"/>
          </p:cNvSpPr>
          <p:nvPr/>
        </p:nvSpPr>
        <p:spPr bwMode="auto">
          <a:xfrm>
            <a:off x="3124200" y="4419600"/>
            <a:ext cx="0" cy="381000"/>
          </a:xfrm>
          <a:prstGeom prst="line">
            <a:avLst/>
          </a:prstGeom>
          <a:noFill/>
          <a:ln w="9525">
            <a:solidFill>
              <a:schemeClr val="tx1"/>
            </a:solidFill>
            <a:round/>
            <a:headEnd/>
            <a:tailEnd/>
          </a:ln>
        </p:spPr>
        <p:txBody>
          <a:bodyPr/>
          <a:lstStyle/>
          <a:p>
            <a:endParaRPr lang="en-US"/>
          </a:p>
        </p:txBody>
      </p:sp>
      <p:sp>
        <p:nvSpPr>
          <p:cNvPr id="25630" name="Line 44"/>
          <p:cNvSpPr>
            <a:spLocks noChangeShapeType="1"/>
          </p:cNvSpPr>
          <p:nvPr/>
        </p:nvSpPr>
        <p:spPr bwMode="auto">
          <a:xfrm>
            <a:off x="5867400" y="4419600"/>
            <a:ext cx="0" cy="304800"/>
          </a:xfrm>
          <a:prstGeom prst="line">
            <a:avLst/>
          </a:prstGeom>
          <a:noFill/>
          <a:ln w="9525">
            <a:solidFill>
              <a:schemeClr val="tx1"/>
            </a:solidFill>
            <a:round/>
            <a:headEnd/>
            <a:tailEnd/>
          </a:ln>
        </p:spPr>
        <p:txBody>
          <a:bodyPr/>
          <a:lstStyle/>
          <a:p>
            <a:endParaRPr lang="en-US"/>
          </a:p>
        </p:txBody>
      </p:sp>
      <p:sp>
        <p:nvSpPr>
          <p:cNvPr id="25631" name="Line 45"/>
          <p:cNvSpPr>
            <a:spLocks noChangeShapeType="1"/>
          </p:cNvSpPr>
          <p:nvPr/>
        </p:nvSpPr>
        <p:spPr bwMode="auto">
          <a:xfrm>
            <a:off x="3124200" y="5562600"/>
            <a:ext cx="2819400" cy="0"/>
          </a:xfrm>
          <a:prstGeom prst="line">
            <a:avLst/>
          </a:prstGeom>
          <a:noFill/>
          <a:ln w="9525">
            <a:solidFill>
              <a:schemeClr val="tx1"/>
            </a:solidFill>
            <a:round/>
            <a:headEnd/>
            <a:tailEnd/>
          </a:ln>
        </p:spPr>
        <p:txBody>
          <a:bodyPr/>
          <a:lstStyle/>
          <a:p>
            <a:endParaRPr lang="en-US"/>
          </a:p>
        </p:txBody>
      </p:sp>
      <p:sp>
        <p:nvSpPr>
          <p:cNvPr id="25632" name="Line 46"/>
          <p:cNvSpPr>
            <a:spLocks noChangeShapeType="1"/>
          </p:cNvSpPr>
          <p:nvPr/>
        </p:nvSpPr>
        <p:spPr bwMode="auto">
          <a:xfrm>
            <a:off x="3124200" y="5410200"/>
            <a:ext cx="0" cy="152400"/>
          </a:xfrm>
          <a:prstGeom prst="line">
            <a:avLst/>
          </a:prstGeom>
          <a:noFill/>
          <a:ln w="9525">
            <a:solidFill>
              <a:schemeClr val="tx1"/>
            </a:solidFill>
            <a:round/>
            <a:headEnd/>
            <a:tailEnd/>
          </a:ln>
        </p:spPr>
        <p:txBody>
          <a:bodyPr/>
          <a:lstStyle/>
          <a:p>
            <a:endParaRPr lang="en-US"/>
          </a:p>
        </p:txBody>
      </p:sp>
      <p:sp>
        <p:nvSpPr>
          <p:cNvPr id="25633" name="Line 47"/>
          <p:cNvSpPr>
            <a:spLocks noChangeShapeType="1"/>
          </p:cNvSpPr>
          <p:nvPr/>
        </p:nvSpPr>
        <p:spPr bwMode="auto">
          <a:xfrm>
            <a:off x="5943600" y="5410200"/>
            <a:ext cx="0" cy="152400"/>
          </a:xfrm>
          <a:prstGeom prst="line">
            <a:avLst/>
          </a:prstGeom>
          <a:noFill/>
          <a:ln w="9525">
            <a:solidFill>
              <a:schemeClr val="tx1"/>
            </a:solidFill>
            <a:round/>
            <a:headEnd/>
            <a:tailEnd/>
          </a:ln>
        </p:spPr>
        <p:txBody>
          <a:bodyPr/>
          <a:lstStyle/>
          <a:p>
            <a:endParaRPr lang="en-US"/>
          </a:p>
        </p:txBody>
      </p:sp>
      <p:sp>
        <p:nvSpPr>
          <p:cNvPr id="25634" name="Line 48"/>
          <p:cNvSpPr>
            <a:spLocks noChangeShapeType="1"/>
          </p:cNvSpPr>
          <p:nvPr/>
        </p:nvSpPr>
        <p:spPr bwMode="auto">
          <a:xfrm>
            <a:off x="4343400" y="5562600"/>
            <a:ext cx="0" cy="381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smtClean="0"/>
              <a:t>Languages currently supported by .Net</a:t>
            </a:r>
          </a:p>
        </p:txBody>
      </p:sp>
      <p:sp>
        <p:nvSpPr>
          <p:cNvPr id="26627" name="Rectangle 3"/>
          <p:cNvSpPr>
            <a:spLocks noGrp="1" noChangeArrowheads="1"/>
          </p:cNvSpPr>
          <p:nvPr>
            <p:ph type="body" idx="1"/>
          </p:nvPr>
        </p:nvSpPr>
        <p:spPr/>
        <p:txBody>
          <a:bodyPr/>
          <a:lstStyle/>
          <a:p>
            <a:pPr eaLnBrk="1" hangingPunct="1"/>
            <a:r>
              <a:rPr lang="en-US" smtClean="0"/>
              <a:t>C#</a:t>
            </a:r>
          </a:p>
          <a:p>
            <a:pPr eaLnBrk="1" hangingPunct="1"/>
            <a:r>
              <a:rPr lang="en-US" smtClean="0"/>
              <a:t>VB.Net</a:t>
            </a:r>
          </a:p>
          <a:p>
            <a:pPr eaLnBrk="1" hangingPunct="1"/>
            <a:r>
              <a:rPr lang="en-US" smtClean="0"/>
              <a:t>JScript</a:t>
            </a:r>
          </a:p>
          <a:p>
            <a:pPr eaLnBrk="1" hangingPunct="1"/>
            <a:r>
              <a:rPr lang="en-US" smtClean="0"/>
              <a:t>VC.Net</a:t>
            </a:r>
          </a:p>
          <a:p>
            <a:pPr eaLnBrk="1" hangingPunct="1"/>
            <a:r>
              <a:rPr lang="en-US" smtClean="0"/>
              <a:t>J#</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ASSEMBLY Contents</a:t>
            </a:r>
          </a:p>
        </p:txBody>
      </p:sp>
      <p:sp>
        <p:nvSpPr>
          <p:cNvPr id="27651" name="Rectangle 3"/>
          <p:cNvSpPr>
            <a:spLocks noGrp="1" noChangeArrowheads="1"/>
          </p:cNvSpPr>
          <p:nvPr>
            <p:ph type="body" idx="1"/>
          </p:nvPr>
        </p:nvSpPr>
        <p:spPr/>
        <p:txBody>
          <a:bodyPr/>
          <a:lstStyle/>
          <a:p>
            <a:pPr eaLnBrk="1" hangingPunct="1">
              <a:lnSpc>
                <a:spcPct val="80000"/>
              </a:lnSpc>
            </a:pPr>
            <a:r>
              <a:rPr lang="en-US" sz="2400" b="1" smtClean="0"/>
              <a:t>String s-------&gt;METADATA</a:t>
            </a:r>
          </a:p>
          <a:p>
            <a:pPr eaLnBrk="1" hangingPunct="1">
              <a:lnSpc>
                <a:spcPct val="80000"/>
              </a:lnSpc>
            </a:pPr>
            <a:r>
              <a:rPr lang="en-US" sz="2400" b="1" smtClean="0"/>
              <a:t>Student s=new Student()-----&gt;METADATA</a:t>
            </a:r>
          </a:p>
          <a:p>
            <a:pPr eaLnBrk="1" hangingPunct="1">
              <a:lnSpc>
                <a:spcPct val="80000"/>
              </a:lnSpc>
            </a:pPr>
            <a:endParaRPr lang="en-US" sz="2400" b="1" smtClean="0"/>
          </a:p>
          <a:p>
            <a:pPr eaLnBrk="1" hangingPunct="1">
              <a:lnSpc>
                <a:spcPct val="80000"/>
              </a:lnSpc>
            </a:pPr>
            <a:r>
              <a:rPr lang="en-US" sz="2400" b="1" smtClean="0">
                <a:solidFill>
                  <a:schemeClr val="folHlink"/>
                </a:solidFill>
              </a:rPr>
              <a:t>result=s.GradeCalculation()---&gt;IL</a:t>
            </a:r>
          </a:p>
          <a:p>
            <a:pPr eaLnBrk="1" hangingPunct="1">
              <a:lnSpc>
                <a:spcPct val="80000"/>
              </a:lnSpc>
              <a:buFont typeface="Wingdings" pitchFamily="2" charset="2"/>
              <a:buNone/>
            </a:pPr>
            <a:r>
              <a:rPr lang="en-US" sz="2400" b="1" smtClean="0"/>
              <a:t> </a:t>
            </a:r>
          </a:p>
          <a:p>
            <a:pPr eaLnBrk="1" hangingPunct="1">
              <a:lnSpc>
                <a:spcPct val="80000"/>
              </a:lnSpc>
              <a:buFont typeface="Wingdings" pitchFamily="2" charset="2"/>
              <a:buNone/>
            </a:pPr>
            <a:r>
              <a:rPr lang="en-US" sz="2400" b="1" smtClean="0">
                <a:solidFill>
                  <a:srgbClr val="660033"/>
                </a:solidFill>
              </a:rPr>
              <a:t>MODULE=</a:t>
            </a:r>
            <a:r>
              <a:rPr lang="en-US" sz="2400" b="1" smtClean="0">
                <a:solidFill>
                  <a:schemeClr val="folHlink"/>
                </a:solidFill>
              </a:rPr>
              <a:t>IL</a:t>
            </a:r>
            <a:r>
              <a:rPr lang="en-US" sz="2400" b="1" smtClean="0">
                <a:solidFill>
                  <a:srgbClr val="660033"/>
                </a:solidFill>
              </a:rPr>
              <a:t>+</a:t>
            </a:r>
            <a:r>
              <a:rPr lang="en-US" sz="2400" b="1" smtClean="0"/>
              <a:t>METADATA</a:t>
            </a:r>
            <a:r>
              <a:rPr lang="en-US" sz="2400" b="1" smtClean="0">
                <a:solidFill>
                  <a:srgbClr val="660033"/>
                </a:solidFill>
              </a:rPr>
              <a:t>---&gt; .exe/.dll</a:t>
            </a:r>
          </a:p>
          <a:p>
            <a:pPr eaLnBrk="1" hangingPunct="1">
              <a:lnSpc>
                <a:spcPct val="80000"/>
              </a:lnSpc>
              <a:buFont typeface="Wingdings" pitchFamily="2" charset="2"/>
              <a:buNone/>
            </a:pPr>
            <a:endParaRPr lang="en-US" sz="2400" b="1" smtClean="0"/>
          </a:p>
          <a:p>
            <a:pPr eaLnBrk="1" hangingPunct="1">
              <a:lnSpc>
                <a:spcPct val="80000"/>
              </a:lnSpc>
              <a:buFont typeface="Wingdings" pitchFamily="2" charset="2"/>
              <a:buNone/>
            </a:pPr>
            <a:r>
              <a:rPr lang="en-US" sz="2000" b="1" smtClean="0">
                <a:solidFill>
                  <a:srgbClr val="7F8638"/>
                </a:solidFill>
              </a:rPr>
              <a:t>Assembly-manifest</a:t>
            </a:r>
            <a:r>
              <a:rPr lang="en-US" sz="2000" b="1" smtClean="0"/>
              <a:t>=</a:t>
            </a:r>
            <a:r>
              <a:rPr lang="en-US" sz="2000" b="1" smtClean="0">
                <a:solidFill>
                  <a:srgbClr val="FF6600"/>
                </a:solidFill>
              </a:rPr>
              <a:t>list of MODULEs</a:t>
            </a:r>
            <a:r>
              <a:rPr lang="en-US" sz="2000" b="1" smtClean="0"/>
              <a:t> + </a:t>
            </a:r>
            <a:r>
              <a:rPr lang="en-US" sz="2000" b="1" smtClean="0">
                <a:solidFill>
                  <a:schemeClr val="accent1"/>
                </a:solidFill>
              </a:rPr>
              <a:t>version of assembly</a:t>
            </a:r>
          </a:p>
          <a:p>
            <a:pPr eaLnBrk="1" hangingPunct="1">
              <a:lnSpc>
                <a:spcPct val="80000"/>
              </a:lnSpc>
              <a:buFont typeface="Wingdings" pitchFamily="2" charset="2"/>
              <a:buNone/>
            </a:pPr>
            <a:endParaRPr lang="en-US" sz="2000" b="1" smtClean="0"/>
          </a:p>
          <a:p>
            <a:pPr eaLnBrk="1" hangingPunct="1">
              <a:lnSpc>
                <a:spcPct val="80000"/>
              </a:lnSpc>
              <a:buFont typeface="Wingdings" pitchFamily="2" charset="2"/>
              <a:buNone/>
            </a:pPr>
            <a:r>
              <a:rPr lang="en-US" sz="2000" b="1" smtClean="0">
                <a:solidFill>
                  <a:schemeClr val="hlink"/>
                </a:solidFill>
              </a:rPr>
              <a:t>ASSEMBLY = </a:t>
            </a:r>
            <a:r>
              <a:rPr lang="en-US" sz="2000" b="1" smtClean="0">
                <a:solidFill>
                  <a:srgbClr val="7F8638"/>
                </a:solidFill>
              </a:rPr>
              <a:t>Assembly-manifest</a:t>
            </a:r>
            <a:r>
              <a:rPr lang="en-US" sz="2000" b="1" smtClean="0">
                <a:solidFill>
                  <a:schemeClr val="hlink"/>
                </a:solidFill>
              </a:rPr>
              <a:t>+</a:t>
            </a:r>
            <a:r>
              <a:rPr lang="en-US" sz="2000" b="1" smtClean="0">
                <a:solidFill>
                  <a:srgbClr val="660033"/>
                </a:solidFill>
              </a:rPr>
              <a:t>MODULEs </a:t>
            </a:r>
            <a:r>
              <a:rPr lang="en-US" sz="2000" b="1" smtClean="0"/>
              <a:t> </a:t>
            </a:r>
          </a:p>
          <a:p>
            <a:pPr eaLnBrk="1" hangingPunct="1">
              <a:lnSpc>
                <a:spcPct val="80000"/>
              </a:lnSpc>
              <a:buFont typeface="Wingdings" pitchFamily="2" charset="2"/>
              <a:buNone/>
            </a:pPr>
            <a:endParaRPr lang="en-US" sz="2000" b="1" smtClean="0"/>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a:t>An Overview of .NET </a:t>
            </a:r>
            <a:r>
              <a:rPr lang="en-US" dirty="0" smtClean="0"/>
              <a:t>Assemblies</a:t>
            </a:r>
            <a:endParaRPr lang="en-US" dirty="0"/>
          </a:p>
        </p:txBody>
      </p:sp>
      <p:sp>
        <p:nvSpPr>
          <p:cNvPr id="3" name="Content Placeholder 2"/>
          <p:cNvSpPr>
            <a:spLocks noGrp="1"/>
          </p:cNvSpPr>
          <p:nvPr>
            <p:ph idx="1"/>
          </p:nvPr>
        </p:nvSpPr>
        <p:spPr>
          <a:xfrm>
            <a:off x="381000" y="1417638"/>
            <a:ext cx="8410575" cy="4302716"/>
          </a:xfrm>
        </p:spPr>
        <p:txBody>
          <a:bodyPr>
            <a:normAutofit lnSpcReduction="10000"/>
          </a:bodyPr>
          <a:lstStyle/>
          <a:p>
            <a:r>
              <a:rPr lang="en-US" dirty="0">
                <a:effectLst>
                  <a:outerShdw blurRad="38100" dist="38100" dir="2700000" algn="tl">
                    <a:srgbClr val="000000"/>
                  </a:outerShdw>
                </a:effectLst>
              </a:rPr>
              <a:t>Win32 Execution Model</a:t>
            </a:r>
          </a:p>
          <a:p>
            <a:r>
              <a:rPr lang="en-US" dirty="0">
                <a:effectLst>
                  <a:outerShdw blurRad="38100" dist="38100" dir="2700000" algn="tl">
                    <a:srgbClr val="000000"/>
                  </a:outerShdw>
                </a:effectLst>
              </a:rPr>
              <a:t>.NET Execution Model</a:t>
            </a:r>
          </a:p>
          <a:p>
            <a:r>
              <a:rPr lang="en-US" dirty="0">
                <a:effectLst>
                  <a:outerShdw blurRad="38100" dist="38100" dir="2700000" algn="tl">
                    <a:srgbClr val="000000"/>
                  </a:outerShdw>
                </a:effectLst>
              </a:rPr>
              <a:t>Anatomy</a:t>
            </a:r>
          </a:p>
          <a:p>
            <a:pPr lvl="1"/>
            <a:r>
              <a:rPr lang="en-US" dirty="0">
                <a:effectLst>
                  <a:outerShdw blurRad="38100" dist="38100" dir="2700000" algn="tl">
                    <a:srgbClr val="000000"/>
                  </a:outerShdw>
                </a:effectLst>
              </a:rPr>
              <a:t>Managed Code</a:t>
            </a:r>
          </a:p>
          <a:p>
            <a:pPr lvl="1"/>
            <a:r>
              <a:rPr lang="en-US" dirty="0">
                <a:effectLst>
                  <a:outerShdw blurRad="38100" dist="38100" dir="2700000" algn="tl">
                    <a:srgbClr val="000000"/>
                  </a:outerShdw>
                </a:effectLst>
              </a:rPr>
              <a:t>Managed Module</a:t>
            </a:r>
          </a:p>
          <a:p>
            <a:pPr lvl="1"/>
            <a:r>
              <a:rPr lang="en-US" dirty="0">
                <a:effectLst>
                  <a:outerShdw blurRad="38100" dist="38100" dir="2700000" algn="tl">
                    <a:srgbClr val="000000"/>
                  </a:outerShdw>
                </a:effectLst>
              </a:rPr>
              <a:t>Metadata</a:t>
            </a:r>
          </a:p>
          <a:p>
            <a:pPr lvl="1"/>
            <a:r>
              <a:rPr lang="en-US" dirty="0">
                <a:effectLst>
                  <a:outerShdw blurRad="38100" dist="38100" dir="2700000" algn="tl">
                    <a:srgbClr val="000000"/>
                  </a:outerShdw>
                </a:effectLst>
              </a:rPr>
              <a:t>MSIL</a:t>
            </a:r>
          </a:p>
          <a:p>
            <a:pPr lvl="1"/>
            <a:r>
              <a:rPr lang="en-US" dirty="0" smtClean="0">
                <a:effectLst>
                  <a:outerShdw blurRad="38100" dist="38100" dir="2700000" algn="tl">
                    <a:srgbClr val="000000"/>
                  </a:outerShdw>
                </a:effectLst>
              </a:rPr>
              <a:t>Assembly</a:t>
            </a:r>
            <a:endParaRPr lang="en-US" dirty="0">
              <a:effectLst>
                <a:outerShdw blurRad="38100" dist="38100" dir="2700000" algn="tl">
                  <a:srgbClr val="000000"/>
                </a:outerShdw>
              </a:effectLst>
            </a:endParaRPr>
          </a:p>
        </p:txBody>
      </p:sp>
    </p:spTree>
    <p:extLst>
      <p:ext uri="{BB962C8B-B14F-4D97-AF65-F5344CB8AC3E}">
        <p14:creationId xmlns="" xmlns:p14="http://schemas.microsoft.com/office/powerpoint/2010/main" val="22611006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lstStyle/>
          <a:p>
            <a:r>
              <a:rPr lang="en-US" b="1" dirty="0" smtClean="0">
                <a:solidFill>
                  <a:schemeClr val="bg1"/>
                </a:solidFill>
              </a:rPr>
              <a:t>.NET FRAMEWORK</a:t>
            </a:r>
            <a:endParaRPr lang="en-US" b="1"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Assemblies</a:t>
            </a:r>
            <a:endParaRPr lang="en-US" dirty="0"/>
          </a:p>
        </p:txBody>
      </p:sp>
      <p:grpSp>
        <p:nvGrpSpPr>
          <p:cNvPr id="4" name="Group 3"/>
          <p:cNvGrpSpPr/>
          <p:nvPr/>
        </p:nvGrpSpPr>
        <p:grpSpPr>
          <a:xfrm>
            <a:off x="661988" y="1614488"/>
            <a:ext cx="7797800" cy="4879975"/>
            <a:chOff x="661988" y="1614488"/>
            <a:chExt cx="7797800" cy="4879975"/>
          </a:xfrm>
        </p:grpSpPr>
        <p:sp>
          <p:nvSpPr>
            <p:cNvPr id="5" name="Rectangle 3"/>
            <p:cNvSpPr>
              <a:spLocks noChangeArrowheads="1"/>
            </p:cNvSpPr>
            <p:nvPr/>
          </p:nvSpPr>
          <p:spPr bwMode="auto">
            <a:xfrm>
              <a:off x="914400" y="1614488"/>
              <a:ext cx="1431925" cy="1427162"/>
            </a:xfrm>
            <a:prstGeom prst="rect">
              <a:avLst/>
            </a:prstGeom>
            <a:gradFill rotWithShape="0">
              <a:gsLst>
                <a:gs pos="0">
                  <a:schemeClr val="accent1">
                    <a:gamma/>
                    <a:tint val="53725"/>
                    <a:invGamma/>
                  </a:schemeClr>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C#</a:t>
              </a:r>
              <a:br>
                <a:rPr lang="en-US" sz="1200" b="1">
                  <a:solidFill>
                    <a:schemeClr val="bg2"/>
                  </a:solidFill>
                </a:rPr>
              </a:br>
              <a:r>
                <a:rPr lang="en-US" sz="1200" b="1">
                  <a:solidFill>
                    <a:schemeClr val="bg2"/>
                  </a:solidFill>
                </a:rPr>
                <a:t>Source Code</a:t>
              </a:r>
              <a:br>
                <a:rPr lang="en-US" sz="1200" b="1">
                  <a:solidFill>
                    <a:schemeClr val="bg2"/>
                  </a:solidFill>
                </a:rPr>
              </a:br>
              <a:r>
                <a:rPr lang="en-US" sz="1200" b="1">
                  <a:solidFill>
                    <a:schemeClr val="bg2"/>
                  </a:solidFill>
                </a:rPr>
                <a:t>File(s)</a:t>
              </a:r>
            </a:p>
          </p:txBody>
        </p:sp>
        <p:sp>
          <p:nvSpPr>
            <p:cNvPr id="6" name="Rectangle 4"/>
            <p:cNvSpPr>
              <a:spLocks noChangeArrowheads="1"/>
            </p:cNvSpPr>
            <p:nvPr/>
          </p:nvSpPr>
          <p:spPr bwMode="auto">
            <a:xfrm>
              <a:off x="661988" y="5540375"/>
              <a:ext cx="1822450" cy="950913"/>
            </a:xfrm>
            <a:prstGeom prst="rect">
              <a:avLst/>
            </a:prstGeom>
            <a:gradFill rotWithShape="0">
              <a:gsLst>
                <a:gs pos="0">
                  <a:srgbClr val="FF6600">
                    <a:gamma/>
                    <a:tint val="53725"/>
                    <a:invGamma/>
                  </a:srgbClr>
                </a:gs>
                <a:gs pos="100000">
                  <a:srgbClr val="FF6600"/>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Managed Assembly</a:t>
              </a:r>
              <a:br>
                <a:rPr lang="en-US" sz="1200" b="1">
                  <a:solidFill>
                    <a:schemeClr val="bg2"/>
                  </a:solidFill>
                </a:rPr>
              </a:br>
              <a:r>
                <a:rPr lang="en-US" sz="1200" b="1">
                  <a:solidFill>
                    <a:schemeClr val="bg2"/>
                  </a:solidFill>
                </a:rPr>
                <a:t>(IL and Metadata)</a:t>
              </a:r>
            </a:p>
          </p:txBody>
        </p:sp>
        <p:sp>
          <p:nvSpPr>
            <p:cNvPr id="7" name="Rectangle 5"/>
            <p:cNvSpPr>
              <a:spLocks noChangeArrowheads="1"/>
            </p:cNvSpPr>
            <p:nvPr/>
          </p:nvSpPr>
          <p:spPr bwMode="auto">
            <a:xfrm>
              <a:off x="6802438" y="1614488"/>
              <a:ext cx="1431925" cy="1427162"/>
            </a:xfrm>
            <a:prstGeom prst="rect">
              <a:avLst/>
            </a:prstGeom>
            <a:gradFill rotWithShape="0">
              <a:gsLst>
                <a:gs pos="0">
                  <a:schemeClr val="accent1">
                    <a:gamma/>
                    <a:tint val="53725"/>
                    <a:invGamma/>
                  </a:schemeClr>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Fortran</a:t>
              </a:r>
              <a:br>
                <a:rPr lang="en-US" sz="1200" b="1">
                  <a:solidFill>
                    <a:schemeClr val="bg2"/>
                  </a:solidFill>
                </a:rPr>
              </a:br>
              <a:r>
                <a:rPr lang="en-US" sz="1200" b="1">
                  <a:solidFill>
                    <a:schemeClr val="bg2"/>
                  </a:solidFill>
                </a:rPr>
                <a:t>Source Code</a:t>
              </a:r>
              <a:br>
                <a:rPr lang="en-US" sz="1200" b="1">
                  <a:solidFill>
                    <a:schemeClr val="bg2"/>
                  </a:solidFill>
                </a:rPr>
              </a:br>
              <a:r>
                <a:rPr lang="en-US" sz="1200" b="1">
                  <a:solidFill>
                    <a:schemeClr val="bg2"/>
                  </a:solidFill>
                </a:rPr>
                <a:t>File(s)</a:t>
              </a:r>
            </a:p>
          </p:txBody>
        </p:sp>
        <p:sp>
          <p:nvSpPr>
            <p:cNvPr id="8" name="Rectangle 6"/>
            <p:cNvSpPr>
              <a:spLocks noChangeArrowheads="1"/>
            </p:cNvSpPr>
            <p:nvPr/>
          </p:nvSpPr>
          <p:spPr bwMode="auto">
            <a:xfrm>
              <a:off x="4891088" y="1614488"/>
              <a:ext cx="1433512" cy="1427162"/>
            </a:xfrm>
            <a:prstGeom prst="rect">
              <a:avLst/>
            </a:prstGeom>
            <a:gradFill rotWithShape="0">
              <a:gsLst>
                <a:gs pos="0">
                  <a:schemeClr val="accent1">
                    <a:gamma/>
                    <a:tint val="53725"/>
                    <a:invGamma/>
                  </a:schemeClr>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C++</a:t>
              </a:r>
              <a:br>
                <a:rPr lang="en-US" sz="1200" b="1">
                  <a:solidFill>
                    <a:schemeClr val="bg2"/>
                  </a:solidFill>
                </a:rPr>
              </a:br>
              <a:r>
                <a:rPr lang="en-US" sz="1200" b="1">
                  <a:solidFill>
                    <a:schemeClr val="bg2"/>
                  </a:solidFill>
                </a:rPr>
                <a:t>Source Code</a:t>
              </a:r>
              <a:br>
                <a:rPr lang="en-US" sz="1200" b="1">
                  <a:solidFill>
                    <a:schemeClr val="bg2"/>
                  </a:solidFill>
                </a:rPr>
              </a:br>
              <a:r>
                <a:rPr lang="en-US" sz="1200" b="1">
                  <a:solidFill>
                    <a:schemeClr val="bg2"/>
                  </a:solidFill>
                </a:rPr>
                <a:t>File(s)</a:t>
              </a:r>
            </a:p>
          </p:txBody>
        </p:sp>
        <p:sp>
          <p:nvSpPr>
            <p:cNvPr id="9" name="Rectangle 7"/>
            <p:cNvSpPr>
              <a:spLocks noChangeArrowheads="1"/>
            </p:cNvSpPr>
            <p:nvPr/>
          </p:nvSpPr>
          <p:spPr bwMode="auto">
            <a:xfrm>
              <a:off x="2824163" y="1614488"/>
              <a:ext cx="1433512" cy="1427162"/>
            </a:xfrm>
            <a:prstGeom prst="rect">
              <a:avLst/>
            </a:prstGeom>
            <a:gradFill rotWithShape="0">
              <a:gsLst>
                <a:gs pos="0">
                  <a:schemeClr val="accent1">
                    <a:gamma/>
                    <a:tint val="53725"/>
                    <a:invGamma/>
                  </a:schemeClr>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Basic</a:t>
              </a:r>
              <a:br>
                <a:rPr lang="en-US" sz="1200" b="1">
                  <a:solidFill>
                    <a:schemeClr val="bg2"/>
                  </a:solidFill>
                </a:rPr>
              </a:br>
              <a:r>
                <a:rPr lang="en-US" sz="1200" b="1">
                  <a:solidFill>
                    <a:schemeClr val="bg2"/>
                  </a:solidFill>
                </a:rPr>
                <a:t>Source Code</a:t>
              </a:r>
              <a:br>
                <a:rPr lang="en-US" sz="1200" b="1">
                  <a:solidFill>
                    <a:schemeClr val="bg2"/>
                  </a:solidFill>
                </a:rPr>
              </a:br>
              <a:r>
                <a:rPr lang="en-US" sz="1200" b="1">
                  <a:solidFill>
                    <a:schemeClr val="bg2"/>
                  </a:solidFill>
                </a:rPr>
                <a:t> File(s)</a:t>
              </a:r>
            </a:p>
          </p:txBody>
        </p:sp>
        <p:sp>
          <p:nvSpPr>
            <p:cNvPr id="10" name="AutoShape 8"/>
            <p:cNvSpPr>
              <a:spLocks noChangeArrowheads="1"/>
            </p:cNvSpPr>
            <p:nvPr/>
          </p:nvSpPr>
          <p:spPr bwMode="auto">
            <a:xfrm>
              <a:off x="914400" y="3875088"/>
              <a:ext cx="1431925" cy="831850"/>
            </a:xfrm>
            <a:prstGeom prst="roundRect">
              <a:avLst>
                <a:gd name="adj" fmla="val 16667"/>
              </a:avLst>
            </a:prstGeom>
            <a:gradFill rotWithShape="0">
              <a:gsLst>
                <a:gs pos="0">
                  <a:schemeClr val="accent1">
                    <a:gamma/>
                    <a:tint val="53725"/>
                    <a:invGamma/>
                  </a:schemeClr>
                </a:gs>
                <a:gs pos="100000">
                  <a:schemeClr val="accent1"/>
                </a:gs>
              </a:gsLst>
              <a:path path="shape">
                <a:fillToRect l="50000" t="50000" r="50000" b="50000"/>
              </a:path>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C#</a:t>
              </a:r>
              <a:br>
                <a:rPr lang="en-US" sz="1200" b="1">
                  <a:solidFill>
                    <a:schemeClr val="bg2"/>
                  </a:solidFill>
                </a:rPr>
              </a:br>
              <a:r>
                <a:rPr lang="en-US" sz="1200" b="1">
                  <a:solidFill>
                    <a:schemeClr val="bg2"/>
                  </a:solidFill>
                </a:rPr>
                <a:t>Compiler</a:t>
              </a:r>
            </a:p>
          </p:txBody>
        </p:sp>
        <p:sp>
          <p:nvSpPr>
            <p:cNvPr id="11" name="AutoShape 9"/>
            <p:cNvSpPr>
              <a:spLocks noChangeArrowheads="1"/>
            </p:cNvSpPr>
            <p:nvPr/>
          </p:nvSpPr>
          <p:spPr bwMode="auto">
            <a:xfrm>
              <a:off x="2824163" y="3875088"/>
              <a:ext cx="1433512" cy="831850"/>
            </a:xfrm>
            <a:prstGeom prst="roundRect">
              <a:avLst>
                <a:gd name="adj" fmla="val 16667"/>
              </a:avLst>
            </a:prstGeom>
            <a:gradFill rotWithShape="0">
              <a:gsLst>
                <a:gs pos="0">
                  <a:schemeClr val="accent1">
                    <a:gamma/>
                    <a:tint val="53725"/>
                    <a:invGamma/>
                  </a:schemeClr>
                </a:gs>
                <a:gs pos="100000">
                  <a:schemeClr val="accent1"/>
                </a:gs>
              </a:gsLst>
              <a:path path="shape">
                <a:fillToRect l="50000" t="50000" r="50000" b="50000"/>
              </a:path>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Basic</a:t>
              </a:r>
              <a:br>
                <a:rPr lang="en-US" sz="1200" b="1">
                  <a:solidFill>
                    <a:schemeClr val="bg2"/>
                  </a:solidFill>
                </a:rPr>
              </a:br>
              <a:r>
                <a:rPr lang="en-US" sz="1200" b="1">
                  <a:solidFill>
                    <a:schemeClr val="bg2"/>
                  </a:solidFill>
                </a:rPr>
                <a:t>Compiler</a:t>
              </a:r>
            </a:p>
          </p:txBody>
        </p:sp>
        <p:sp>
          <p:nvSpPr>
            <p:cNvPr id="12" name="AutoShape 10"/>
            <p:cNvSpPr>
              <a:spLocks noChangeArrowheads="1"/>
            </p:cNvSpPr>
            <p:nvPr/>
          </p:nvSpPr>
          <p:spPr bwMode="auto">
            <a:xfrm>
              <a:off x="4891088" y="3875088"/>
              <a:ext cx="1433512" cy="831850"/>
            </a:xfrm>
            <a:prstGeom prst="roundRect">
              <a:avLst>
                <a:gd name="adj" fmla="val 16667"/>
              </a:avLst>
            </a:prstGeom>
            <a:gradFill rotWithShape="0">
              <a:gsLst>
                <a:gs pos="0">
                  <a:schemeClr val="accent1">
                    <a:gamma/>
                    <a:tint val="53725"/>
                    <a:invGamma/>
                  </a:schemeClr>
                </a:gs>
                <a:gs pos="100000">
                  <a:schemeClr val="accent1"/>
                </a:gs>
              </a:gsLst>
              <a:path path="shape">
                <a:fillToRect l="50000" t="50000" r="50000" b="50000"/>
              </a:path>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C++</a:t>
              </a:r>
              <a:br>
                <a:rPr lang="en-US" sz="1200" b="1">
                  <a:solidFill>
                    <a:schemeClr val="bg2"/>
                  </a:solidFill>
                </a:rPr>
              </a:br>
              <a:r>
                <a:rPr lang="en-US" sz="1200" b="1">
                  <a:solidFill>
                    <a:schemeClr val="bg2"/>
                  </a:solidFill>
                </a:rPr>
                <a:t>Compiler</a:t>
              </a:r>
            </a:p>
          </p:txBody>
        </p:sp>
        <p:sp>
          <p:nvSpPr>
            <p:cNvPr id="13" name="AutoShape 11"/>
            <p:cNvSpPr>
              <a:spLocks noChangeArrowheads="1"/>
            </p:cNvSpPr>
            <p:nvPr/>
          </p:nvSpPr>
          <p:spPr bwMode="auto">
            <a:xfrm>
              <a:off x="6802438" y="3875088"/>
              <a:ext cx="1431925" cy="831850"/>
            </a:xfrm>
            <a:prstGeom prst="roundRect">
              <a:avLst>
                <a:gd name="adj" fmla="val 16667"/>
              </a:avLst>
            </a:prstGeom>
            <a:gradFill rotWithShape="0">
              <a:gsLst>
                <a:gs pos="0">
                  <a:schemeClr val="accent1">
                    <a:gamma/>
                    <a:tint val="53725"/>
                    <a:invGamma/>
                  </a:schemeClr>
                </a:gs>
                <a:gs pos="100000">
                  <a:schemeClr val="accent1"/>
                </a:gs>
              </a:gsLst>
              <a:path path="shape">
                <a:fillToRect l="50000" t="50000" r="50000" b="50000"/>
              </a:path>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Fortran</a:t>
              </a:r>
              <a:br>
                <a:rPr lang="en-US" sz="1200" b="1">
                  <a:solidFill>
                    <a:schemeClr val="bg2"/>
                  </a:solidFill>
                </a:rPr>
              </a:br>
              <a:r>
                <a:rPr lang="en-US" sz="1200" b="1">
                  <a:solidFill>
                    <a:schemeClr val="bg2"/>
                  </a:solidFill>
                </a:rPr>
                <a:t>Compiler</a:t>
              </a:r>
            </a:p>
          </p:txBody>
        </p:sp>
        <p:sp>
          <p:nvSpPr>
            <p:cNvPr id="14" name="AutoShape 12"/>
            <p:cNvSpPr>
              <a:spLocks noChangeArrowheads="1"/>
            </p:cNvSpPr>
            <p:nvPr/>
          </p:nvSpPr>
          <p:spPr bwMode="auto">
            <a:xfrm>
              <a:off x="1392238" y="3160713"/>
              <a:ext cx="381000" cy="476250"/>
            </a:xfrm>
            <a:prstGeom prst="downArrow">
              <a:avLst>
                <a:gd name="adj1" fmla="val 50000"/>
                <a:gd name="adj2" fmla="val 3125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3"/>
            <p:cNvSpPr>
              <a:spLocks noChangeArrowheads="1"/>
            </p:cNvSpPr>
            <p:nvPr/>
          </p:nvSpPr>
          <p:spPr bwMode="auto">
            <a:xfrm>
              <a:off x="3397250" y="3160713"/>
              <a:ext cx="382588" cy="476250"/>
            </a:xfrm>
            <a:prstGeom prst="downArrow">
              <a:avLst>
                <a:gd name="adj1" fmla="val 50000"/>
                <a:gd name="adj2" fmla="val 3112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4"/>
            <p:cNvSpPr>
              <a:spLocks noChangeArrowheads="1"/>
            </p:cNvSpPr>
            <p:nvPr/>
          </p:nvSpPr>
          <p:spPr bwMode="auto">
            <a:xfrm>
              <a:off x="5368925" y="3160713"/>
              <a:ext cx="382588" cy="476250"/>
            </a:xfrm>
            <a:prstGeom prst="downArrow">
              <a:avLst>
                <a:gd name="adj1" fmla="val 50000"/>
                <a:gd name="adj2" fmla="val 3112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5"/>
            <p:cNvSpPr>
              <a:spLocks noChangeArrowheads="1"/>
            </p:cNvSpPr>
            <p:nvPr/>
          </p:nvSpPr>
          <p:spPr bwMode="auto">
            <a:xfrm>
              <a:off x="7375525" y="3160713"/>
              <a:ext cx="381000" cy="476250"/>
            </a:xfrm>
            <a:prstGeom prst="downArrow">
              <a:avLst>
                <a:gd name="adj1" fmla="val 50000"/>
                <a:gd name="adj2" fmla="val 3125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6"/>
            <p:cNvSpPr>
              <a:spLocks noChangeArrowheads="1"/>
            </p:cNvSpPr>
            <p:nvPr/>
          </p:nvSpPr>
          <p:spPr bwMode="auto">
            <a:xfrm>
              <a:off x="1392238" y="4826000"/>
              <a:ext cx="381000" cy="47625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7"/>
            <p:cNvSpPr>
              <a:spLocks noChangeArrowheads="1"/>
            </p:cNvSpPr>
            <p:nvPr/>
          </p:nvSpPr>
          <p:spPr bwMode="auto">
            <a:xfrm>
              <a:off x="3397250" y="4826000"/>
              <a:ext cx="382588" cy="476250"/>
            </a:xfrm>
            <a:prstGeom prst="downArrow">
              <a:avLst>
                <a:gd name="adj1" fmla="val 50000"/>
                <a:gd name="adj2" fmla="val 31120"/>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8"/>
            <p:cNvSpPr>
              <a:spLocks noChangeArrowheads="1"/>
            </p:cNvSpPr>
            <p:nvPr/>
          </p:nvSpPr>
          <p:spPr bwMode="auto">
            <a:xfrm>
              <a:off x="5368925" y="4826000"/>
              <a:ext cx="382588" cy="476250"/>
            </a:xfrm>
            <a:prstGeom prst="downArrow">
              <a:avLst>
                <a:gd name="adj1" fmla="val 50000"/>
                <a:gd name="adj2" fmla="val 31120"/>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9"/>
            <p:cNvSpPr>
              <a:spLocks noChangeArrowheads="1"/>
            </p:cNvSpPr>
            <p:nvPr/>
          </p:nvSpPr>
          <p:spPr bwMode="auto">
            <a:xfrm>
              <a:off x="7375525" y="4826000"/>
              <a:ext cx="381000" cy="47625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
            <p:cNvSpPr>
              <a:spLocks noChangeArrowheads="1"/>
            </p:cNvSpPr>
            <p:nvPr/>
          </p:nvSpPr>
          <p:spPr bwMode="auto">
            <a:xfrm>
              <a:off x="2663825" y="5543550"/>
              <a:ext cx="1822450" cy="950913"/>
            </a:xfrm>
            <a:prstGeom prst="rect">
              <a:avLst/>
            </a:prstGeom>
            <a:gradFill rotWithShape="0">
              <a:gsLst>
                <a:gs pos="0">
                  <a:srgbClr val="FF6600">
                    <a:gamma/>
                    <a:tint val="53725"/>
                    <a:invGamma/>
                  </a:srgbClr>
                </a:gs>
                <a:gs pos="100000">
                  <a:srgbClr val="FF6600"/>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Managed Assembly</a:t>
              </a:r>
              <a:br>
                <a:rPr lang="en-US" sz="1200" b="1">
                  <a:solidFill>
                    <a:schemeClr val="bg2"/>
                  </a:solidFill>
                </a:rPr>
              </a:br>
              <a:r>
                <a:rPr lang="en-US" sz="1200" b="1">
                  <a:solidFill>
                    <a:schemeClr val="bg2"/>
                  </a:solidFill>
                </a:rPr>
                <a:t>(IL and Metadata)</a:t>
              </a:r>
            </a:p>
          </p:txBody>
        </p:sp>
        <p:sp>
          <p:nvSpPr>
            <p:cNvPr id="23" name="Rectangle 21"/>
            <p:cNvSpPr>
              <a:spLocks noChangeArrowheads="1"/>
            </p:cNvSpPr>
            <p:nvPr/>
          </p:nvSpPr>
          <p:spPr bwMode="auto">
            <a:xfrm>
              <a:off x="4645025" y="5543550"/>
              <a:ext cx="1822450" cy="950913"/>
            </a:xfrm>
            <a:prstGeom prst="rect">
              <a:avLst/>
            </a:prstGeom>
            <a:gradFill rotWithShape="0">
              <a:gsLst>
                <a:gs pos="0">
                  <a:srgbClr val="FF6600">
                    <a:gamma/>
                    <a:tint val="53725"/>
                    <a:invGamma/>
                  </a:srgbClr>
                </a:gs>
                <a:gs pos="100000">
                  <a:srgbClr val="FF6600"/>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Managed Assembly</a:t>
              </a:r>
              <a:br>
                <a:rPr lang="en-US" sz="1200" b="1">
                  <a:solidFill>
                    <a:schemeClr val="bg2"/>
                  </a:solidFill>
                </a:rPr>
              </a:br>
              <a:r>
                <a:rPr lang="en-US" sz="1200" b="1">
                  <a:solidFill>
                    <a:schemeClr val="bg2"/>
                  </a:solidFill>
                </a:rPr>
                <a:t>(IL and Metadata)</a:t>
              </a:r>
            </a:p>
          </p:txBody>
        </p:sp>
        <p:sp>
          <p:nvSpPr>
            <p:cNvPr id="24" name="Rectangle 22"/>
            <p:cNvSpPr>
              <a:spLocks noChangeArrowheads="1"/>
            </p:cNvSpPr>
            <p:nvPr/>
          </p:nvSpPr>
          <p:spPr bwMode="auto">
            <a:xfrm>
              <a:off x="6637338" y="5543550"/>
              <a:ext cx="1822450" cy="950913"/>
            </a:xfrm>
            <a:prstGeom prst="rect">
              <a:avLst/>
            </a:prstGeom>
            <a:gradFill rotWithShape="0">
              <a:gsLst>
                <a:gs pos="0">
                  <a:srgbClr val="FF6600">
                    <a:gamma/>
                    <a:tint val="53725"/>
                    <a:invGamma/>
                  </a:srgbClr>
                </a:gs>
                <a:gs pos="100000">
                  <a:srgbClr val="FF6600"/>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solidFill>
                    <a:schemeClr val="bg2"/>
                  </a:solidFill>
                </a:rPr>
                <a:t>Managed Assembly</a:t>
              </a:r>
              <a:br>
                <a:rPr lang="en-US" sz="1200" b="1">
                  <a:solidFill>
                    <a:schemeClr val="bg2"/>
                  </a:solidFill>
                </a:rPr>
              </a:br>
              <a:r>
                <a:rPr lang="en-US" sz="1200" b="1">
                  <a:solidFill>
                    <a:schemeClr val="bg2"/>
                  </a:solidFill>
                </a:rPr>
                <a:t>(IL and Metadata)</a:t>
              </a:r>
            </a:p>
          </p:txBody>
        </p:sp>
      </p:grpSp>
    </p:spTree>
    <p:extLst>
      <p:ext uri="{BB962C8B-B14F-4D97-AF65-F5344CB8AC3E}">
        <p14:creationId xmlns="" xmlns:p14="http://schemas.microsoft.com/office/powerpoint/2010/main" val="302548097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Language</a:t>
            </a:r>
          </a:p>
        </p:txBody>
      </p:sp>
      <p:sp>
        <p:nvSpPr>
          <p:cNvPr id="3" name="Content Placeholder 2"/>
          <p:cNvSpPr>
            <a:spLocks noGrp="1"/>
          </p:cNvSpPr>
          <p:nvPr>
            <p:ph idx="1"/>
          </p:nvPr>
        </p:nvSpPr>
        <p:spPr>
          <a:xfrm>
            <a:off x="381000" y="1417638"/>
            <a:ext cx="8410575" cy="3194721"/>
          </a:xfrm>
        </p:spPr>
        <p:txBody>
          <a:bodyPr>
            <a:normAutofit lnSpcReduction="10000"/>
          </a:bodyPr>
          <a:lstStyle/>
          <a:p>
            <a:r>
              <a:rPr lang="en-US" dirty="0"/>
              <a:t>All .NET compilers produce IL code</a:t>
            </a:r>
          </a:p>
          <a:p>
            <a:r>
              <a:rPr lang="en-US" dirty="0"/>
              <a:t>IL is CPU-independent machine language</a:t>
            </a:r>
          </a:p>
          <a:p>
            <a:r>
              <a:rPr lang="en-US" dirty="0"/>
              <a:t>IL is higher-level than most CPU machine languages</a:t>
            </a:r>
          </a:p>
          <a:p>
            <a:r>
              <a:rPr lang="en-US" dirty="0"/>
              <a:t>Developers can write in IL assembler (ILAsm.exe</a:t>
            </a:r>
            <a:r>
              <a:rPr lang="en-US" dirty="0" smtClean="0"/>
              <a:t>)</a:t>
            </a:r>
            <a:endParaRPr lang="en-IN" dirty="0"/>
          </a:p>
        </p:txBody>
      </p:sp>
    </p:spTree>
    <p:extLst>
      <p:ext uri="{BB962C8B-B14F-4D97-AF65-F5344CB8AC3E}">
        <p14:creationId xmlns="" xmlns:p14="http://schemas.microsoft.com/office/powerpoint/2010/main" val="95795162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775"/>
            <a:ext cx="7772400" cy="1470025"/>
          </a:xfrm>
        </p:spPr>
        <p:txBody>
          <a:bodyPr>
            <a:normAutofit/>
          </a:bodyPr>
          <a:lstStyle/>
          <a:p>
            <a:r>
              <a:rPr lang="en-US" b="1" dirty="0" smtClean="0">
                <a:solidFill>
                  <a:schemeClr val="bg1"/>
                </a:solidFill>
              </a:rPr>
              <a:t>Learn to Progam in C#.NET</a:t>
            </a:r>
            <a:endParaRPr lang="en-US" b="1" dirty="0">
              <a:solidFill>
                <a:schemeClr val="bg1"/>
              </a:solidFill>
            </a:endParaRPr>
          </a:p>
        </p:txBody>
      </p:sp>
    </p:spTree>
    <p:extLst>
      <p:ext uri="{BB962C8B-B14F-4D97-AF65-F5344CB8AC3E}">
        <p14:creationId xmlns="" xmlns:p14="http://schemas.microsoft.com/office/powerpoint/2010/main" val="419129995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381000" y="1417638"/>
            <a:ext cx="8410575" cy="4616648"/>
          </a:xfrm>
        </p:spPr>
        <p:txBody>
          <a:bodyPr/>
          <a:lstStyle/>
          <a:p>
            <a:pPr marL="0" indent="0">
              <a:buNone/>
            </a:pPr>
            <a:r>
              <a:rPr lang="en-US" sz="2800" dirty="0">
                <a:solidFill>
                  <a:srgbClr val="FF0000"/>
                </a:solidFill>
                <a:latin typeface="Consolas"/>
              </a:rPr>
              <a:t>using</a:t>
            </a:r>
            <a:r>
              <a:rPr lang="en-US" sz="2800" dirty="0">
                <a:solidFill>
                  <a:prstClr val="black"/>
                </a:solidFill>
                <a:latin typeface="Consolas"/>
              </a:rPr>
              <a:t> System;</a:t>
            </a:r>
          </a:p>
          <a:p>
            <a:pPr marL="0" indent="0">
              <a:buNone/>
            </a:pPr>
            <a:r>
              <a:rPr lang="en-US" sz="2800" dirty="0">
                <a:solidFill>
                  <a:prstClr val="black"/>
                </a:solidFill>
                <a:latin typeface="Consolas"/>
              </a:rPr>
              <a:t>    </a:t>
            </a:r>
            <a:r>
              <a:rPr lang="en-US" sz="2800" dirty="0">
                <a:solidFill>
                  <a:srgbClr val="FF0000"/>
                </a:solidFill>
                <a:latin typeface="Consolas"/>
              </a:rPr>
              <a:t>class</a:t>
            </a:r>
            <a:r>
              <a:rPr lang="en-US" sz="2800" dirty="0">
                <a:solidFill>
                  <a:prstClr val="black"/>
                </a:solidFill>
                <a:latin typeface="Consolas"/>
              </a:rPr>
              <a:t> </a:t>
            </a:r>
            <a:r>
              <a:rPr lang="en-US" sz="2800" dirty="0">
                <a:solidFill>
                  <a:srgbClr val="FF0000"/>
                </a:solidFill>
                <a:latin typeface="Consolas"/>
              </a:rPr>
              <a:t>Program</a:t>
            </a:r>
            <a:endParaRPr lang="en-US" sz="2800" dirty="0">
              <a:solidFill>
                <a:prstClr val="black"/>
              </a:solidFill>
              <a:latin typeface="Consolas"/>
            </a:endParaRPr>
          </a:p>
          <a:p>
            <a:pPr marL="0" indent="0">
              <a:buNone/>
            </a:pPr>
            <a:r>
              <a:rPr lang="en-US" sz="2800" dirty="0">
                <a:solidFill>
                  <a:prstClr val="black"/>
                </a:solidFill>
                <a:latin typeface="Consolas"/>
              </a:rPr>
              <a:t>    {</a:t>
            </a:r>
          </a:p>
          <a:p>
            <a:pPr marL="0" indent="0">
              <a:buNone/>
            </a:pPr>
            <a:r>
              <a:rPr lang="en-US" sz="2800" dirty="0">
                <a:solidFill>
                  <a:prstClr val="black"/>
                </a:solidFill>
                <a:latin typeface="Consolas"/>
              </a:rPr>
              <a:t>        </a:t>
            </a:r>
            <a:r>
              <a:rPr lang="en-US" sz="2800" dirty="0">
                <a:solidFill>
                  <a:srgbClr val="FF0000"/>
                </a:solidFill>
                <a:latin typeface="Consolas"/>
              </a:rPr>
              <a:t>static</a:t>
            </a:r>
            <a:r>
              <a:rPr lang="en-US" sz="2800" dirty="0">
                <a:solidFill>
                  <a:prstClr val="black"/>
                </a:solidFill>
                <a:latin typeface="Consolas"/>
              </a:rPr>
              <a:t> </a:t>
            </a:r>
            <a:r>
              <a:rPr lang="en-US" sz="2800" dirty="0">
                <a:solidFill>
                  <a:srgbClr val="FF0000"/>
                </a:solidFill>
                <a:latin typeface="Consolas"/>
              </a:rPr>
              <a:t>void</a:t>
            </a:r>
            <a:r>
              <a:rPr lang="en-US" sz="2800" dirty="0">
                <a:solidFill>
                  <a:prstClr val="black"/>
                </a:solidFill>
                <a:latin typeface="Consolas"/>
              </a:rPr>
              <a:t> Main()</a:t>
            </a:r>
          </a:p>
          <a:p>
            <a:pPr marL="0" indent="0">
              <a:buNone/>
            </a:pPr>
            <a:r>
              <a:rPr lang="en-US" sz="2800" dirty="0">
                <a:solidFill>
                  <a:prstClr val="black"/>
                </a:solidFill>
                <a:latin typeface="Consolas"/>
              </a:rPr>
              <a:t>        {</a:t>
            </a:r>
          </a:p>
          <a:p>
            <a:pPr marL="0" indent="0">
              <a:buNone/>
            </a:pPr>
            <a:r>
              <a:rPr lang="en-US" sz="2800" dirty="0">
                <a:solidFill>
                  <a:prstClr val="black"/>
                </a:solidFill>
                <a:latin typeface="Consolas"/>
              </a:rPr>
              <a:t>         </a:t>
            </a:r>
            <a:r>
              <a:rPr lang="en-US" sz="2800" dirty="0" err="1" smtClean="0">
                <a:solidFill>
                  <a:srgbClr val="FF0000"/>
                </a:solidFill>
                <a:latin typeface="Consolas"/>
              </a:rPr>
              <a:t>Console</a:t>
            </a:r>
            <a:r>
              <a:rPr lang="en-US" sz="2800" dirty="0" err="1" smtClean="0">
                <a:solidFill>
                  <a:prstClr val="black"/>
                </a:solidFill>
                <a:latin typeface="Consolas"/>
              </a:rPr>
              <a:t>.WriteLine</a:t>
            </a:r>
            <a:r>
              <a:rPr lang="en-US" sz="2800" dirty="0">
                <a:solidFill>
                  <a:prstClr val="black"/>
                </a:solidFill>
                <a:latin typeface="Consolas"/>
              </a:rPr>
              <a:t>(</a:t>
            </a:r>
            <a:r>
              <a:rPr lang="en-US" sz="2800" dirty="0">
                <a:solidFill>
                  <a:srgbClr val="A31515"/>
                </a:solidFill>
                <a:latin typeface="Consolas"/>
              </a:rPr>
              <a:t>"Hello World"</a:t>
            </a:r>
            <a:r>
              <a:rPr lang="en-US" sz="2800" dirty="0">
                <a:solidFill>
                  <a:prstClr val="black"/>
                </a:solidFill>
                <a:latin typeface="Consolas"/>
              </a:rPr>
              <a:t>);</a:t>
            </a:r>
          </a:p>
          <a:p>
            <a:pPr marL="0" indent="0">
              <a:buNone/>
            </a:pPr>
            <a:r>
              <a:rPr lang="en-US" sz="2800" dirty="0">
                <a:solidFill>
                  <a:prstClr val="black"/>
                </a:solidFill>
                <a:latin typeface="Consolas"/>
              </a:rPr>
              <a:t>         </a:t>
            </a:r>
            <a:r>
              <a:rPr lang="en-US" sz="2800" dirty="0" err="1" smtClean="0">
                <a:solidFill>
                  <a:srgbClr val="FF0000"/>
                </a:solidFill>
                <a:latin typeface="Consolas"/>
              </a:rPr>
              <a:t>Console</a:t>
            </a:r>
            <a:r>
              <a:rPr lang="en-US" sz="2800" dirty="0" err="1" smtClean="0">
                <a:solidFill>
                  <a:prstClr val="black"/>
                </a:solidFill>
                <a:latin typeface="Consolas"/>
              </a:rPr>
              <a:t>.ReadKey</a:t>
            </a:r>
            <a:r>
              <a:rPr lang="en-US" sz="2800" dirty="0">
                <a:solidFill>
                  <a:prstClr val="black"/>
                </a:solidFill>
                <a:latin typeface="Consolas"/>
              </a:rPr>
              <a:t>();</a:t>
            </a:r>
          </a:p>
          <a:p>
            <a:pPr marL="0" indent="0">
              <a:buNone/>
            </a:pPr>
            <a:r>
              <a:rPr lang="en-US" sz="2800" dirty="0">
                <a:solidFill>
                  <a:prstClr val="black"/>
                </a:solidFill>
                <a:latin typeface="Consolas"/>
              </a:rPr>
              <a:t>        }</a:t>
            </a:r>
          </a:p>
          <a:p>
            <a:pPr marL="0" indent="0">
              <a:buNone/>
            </a:pPr>
            <a:r>
              <a:rPr lang="en-US" sz="2800" dirty="0">
                <a:solidFill>
                  <a:prstClr val="black"/>
                </a:solidFill>
                <a:latin typeface="Consolas"/>
              </a:rPr>
              <a:t>    </a:t>
            </a:r>
            <a:r>
              <a:rPr lang="en-US" sz="2800" dirty="0" smtClean="0">
                <a:solidFill>
                  <a:prstClr val="black"/>
                </a:solidFill>
                <a:latin typeface="Consolas"/>
              </a:rPr>
              <a:t>}</a:t>
            </a:r>
            <a:r>
              <a:rPr lang="en-US" sz="2400" dirty="0" smtClean="0"/>
              <a:t> </a:t>
            </a:r>
            <a:endParaRPr lang="en-US" sz="2400" dirty="0"/>
          </a:p>
        </p:txBody>
      </p:sp>
    </p:spTree>
    <p:extLst>
      <p:ext uri="{BB962C8B-B14F-4D97-AF65-F5344CB8AC3E}">
        <p14:creationId xmlns="" xmlns:p14="http://schemas.microsoft.com/office/powerpoint/2010/main" val="31383230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sp>
        <p:nvSpPr>
          <p:cNvPr id="3" name="Content Placeholder 2"/>
          <p:cNvSpPr>
            <a:spLocks noGrp="1"/>
          </p:cNvSpPr>
          <p:nvPr>
            <p:ph idx="1"/>
          </p:nvPr>
        </p:nvSpPr>
        <p:spPr>
          <a:xfrm>
            <a:off x="381000" y="1417638"/>
            <a:ext cx="8410575" cy="4561249"/>
          </a:xfrm>
        </p:spPr>
        <p:txBody>
          <a:bodyPr>
            <a:normAutofit lnSpcReduction="10000"/>
          </a:bodyPr>
          <a:lstStyle/>
          <a:p>
            <a:r>
              <a:rPr lang="en-US" dirty="0"/>
              <a:t>Namespaces</a:t>
            </a:r>
          </a:p>
          <a:p>
            <a:pPr lvl="1"/>
            <a:r>
              <a:rPr lang="en-US" dirty="0" smtClean="0"/>
              <a:t>Contain </a:t>
            </a:r>
            <a:r>
              <a:rPr lang="en-US" dirty="0"/>
              <a:t>types and other namespaces</a:t>
            </a:r>
          </a:p>
          <a:p>
            <a:r>
              <a:rPr lang="en-US" dirty="0" smtClean="0"/>
              <a:t>Type </a:t>
            </a:r>
            <a:r>
              <a:rPr lang="en-US" dirty="0"/>
              <a:t>declarations</a:t>
            </a:r>
          </a:p>
          <a:p>
            <a:pPr lvl="1"/>
            <a:r>
              <a:rPr lang="en-US" dirty="0" smtClean="0"/>
              <a:t>Classes</a:t>
            </a:r>
            <a:r>
              <a:rPr lang="en-US" dirty="0"/>
              <a:t>, </a:t>
            </a:r>
            <a:r>
              <a:rPr lang="en-US" dirty="0" err="1"/>
              <a:t>structs</a:t>
            </a:r>
            <a:r>
              <a:rPr lang="en-US" dirty="0"/>
              <a:t> </a:t>
            </a:r>
            <a:r>
              <a:rPr lang="en-US" dirty="0" err="1"/>
              <a:t>structs</a:t>
            </a:r>
            <a:r>
              <a:rPr lang="en-US" dirty="0"/>
              <a:t>, interfaces, , </a:t>
            </a:r>
            <a:r>
              <a:rPr lang="en-US" dirty="0" err="1" smtClean="0"/>
              <a:t>enums</a:t>
            </a:r>
            <a:r>
              <a:rPr lang="en-US" dirty="0" smtClean="0"/>
              <a:t>, and </a:t>
            </a:r>
            <a:r>
              <a:rPr lang="en-US" dirty="0"/>
              <a:t>delegates</a:t>
            </a:r>
          </a:p>
          <a:p>
            <a:r>
              <a:rPr lang="en-US" dirty="0" smtClean="0"/>
              <a:t>Members</a:t>
            </a:r>
            <a:endParaRPr lang="en-US" dirty="0"/>
          </a:p>
          <a:p>
            <a:pPr lvl="1"/>
            <a:r>
              <a:rPr lang="en-US" dirty="0" smtClean="0"/>
              <a:t>Constants</a:t>
            </a:r>
            <a:r>
              <a:rPr lang="en-US" dirty="0"/>
              <a:t>, fields, methods, properties, </a:t>
            </a:r>
            <a:r>
              <a:rPr lang="en-US" dirty="0" smtClean="0"/>
              <a:t>indexers, events</a:t>
            </a:r>
            <a:r>
              <a:rPr lang="en-US" dirty="0"/>
              <a:t>, operators, constructors, </a:t>
            </a:r>
            <a:r>
              <a:rPr lang="en-US" dirty="0" smtClean="0"/>
              <a:t>destructors</a:t>
            </a:r>
          </a:p>
          <a:p>
            <a:pPr marL="463550" lvl="1" indent="0">
              <a:buNone/>
            </a:pPr>
            <a:r>
              <a:rPr lang="en-US" dirty="0" smtClean="0"/>
              <a:t>* No declaration order dependence</a:t>
            </a:r>
          </a:p>
        </p:txBody>
      </p:sp>
    </p:spTree>
    <p:extLst>
      <p:ext uri="{BB962C8B-B14F-4D97-AF65-F5344CB8AC3E}">
        <p14:creationId xmlns="" xmlns:p14="http://schemas.microsoft.com/office/powerpoint/2010/main" val="343576094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C# Programs</a:t>
            </a:r>
          </a:p>
        </p:txBody>
      </p:sp>
      <p:sp>
        <p:nvSpPr>
          <p:cNvPr id="3" name="Content Placeholder 2"/>
          <p:cNvSpPr>
            <a:spLocks noGrp="1"/>
          </p:cNvSpPr>
          <p:nvPr>
            <p:ph idx="1"/>
          </p:nvPr>
        </p:nvSpPr>
        <p:spPr>
          <a:xfrm>
            <a:off x="3707904" y="1596413"/>
            <a:ext cx="1656184" cy="680459"/>
          </a:xfrm>
        </p:spPr>
        <p:txBody>
          <a:bodyPr/>
          <a:lstStyle/>
          <a:p>
            <a:pPr marL="0" indent="0">
              <a:buNone/>
            </a:pPr>
            <a:r>
              <a:rPr lang="en-US" dirty="0" smtClean="0"/>
              <a:t>Program</a:t>
            </a:r>
            <a:endParaRPr lang="en-US" dirty="0"/>
          </a:p>
        </p:txBody>
      </p:sp>
      <p:cxnSp>
        <p:nvCxnSpPr>
          <p:cNvPr id="9" name="Straight Connector 8"/>
          <p:cNvCxnSpPr/>
          <p:nvPr/>
        </p:nvCxnSpPr>
        <p:spPr>
          <a:xfrm>
            <a:off x="2087724" y="2715583"/>
            <a:ext cx="49685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2"/>
          </p:cNvCxnSpPr>
          <p:nvPr/>
        </p:nvCxnSpPr>
        <p:spPr>
          <a:xfrm>
            <a:off x="4535996" y="2276872"/>
            <a:ext cx="36004"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23728" y="2708920"/>
            <a:ext cx="0" cy="360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13"/>
          <p:cNvGrpSpPr/>
          <p:nvPr/>
        </p:nvGrpSpPr>
        <p:grpSpPr>
          <a:xfrm>
            <a:off x="1277024" y="3068958"/>
            <a:ext cx="1693408" cy="936251"/>
            <a:chOff x="2865919" y="249667"/>
            <a:chExt cx="1693408" cy="846705"/>
          </a:xfrm>
        </p:grpSpPr>
        <p:sp>
          <p:nvSpPr>
            <p:cNvPr id="15" name="Rectangle 14"/>
            <p:cNvSpPr/>
            <p:nvPr/>
          </p:nvSpPr>
          <p:spPr>
            <a:xfrm>
              <a:off x="2865919" y="249667"/>
              <a:ext cx="1693408" cy="846705"/>
            </a:xfrm>
            <a:prstGeom prst="rect">
              <a:avLst/>
            </a:prstGeom>
            <a:solidFill>
              <a:schemeClr val="tx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r>
                <a:rPr lang="en-US" dirty="0" smtClean="0"/>
                <a:t>File F1.cs</a:t>
              </a:r>
              <a:endParaRPr lang="en-US" dirty="0"/>
            </a:p>
          </p:txBody>
        </p:sp>
        <p:sp>
          <p:nvSpPr>
            <p:cNvPr id="16" name="Rectangle 15"/>
            <p:cNvSpPr/>
            <p:nvPr/>
          </p:nvSpPr>
          <p:spPr>
            <a:xfrm>
              <a:off x="2865919" y="249668"/>
              <a:ext cx="1693408" cy="8467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endParaRPr lang="en-US" sz="2700" kern="1200" dirty="0"/>
            </a:p>
          </p:txBody>
        </p:sp>
      </p:grpSp>
      <p:grpSp>
        <p:nvGrpSpPr>
          <p:cNvPr id="5" name="Group 16"/>
          <p:cNvGrpSpPr/>
          <p:nvPr/>
        </p:nvGrpSpPr>
        <p:grpSpPr>
          <a:xfrm>
            <a:off x="3707904" y="2957331"/>
            <a:ext cx="1774112" cy="951803"/>
            <a:chOff x="2785215" y="249668"/>
            <a:chExt cx="1774112" cy="951803"/>
          </a:xfrm>
        </p:grpSpPr>
        <p:sp>
          <p:nvSpPr>
            <p:cNvPr id="18" name="Rectangle 17"/>
            <p:cNvSpPr/>
            <p:nvPr/>
          </p:nvSpPr>
          <p:spPr>
            <a:xfrm>
              <a:off x="2785215" y="354767"/>
              <a:ext cx="1693408" cy="846704"/>
            </a:xfrm>
            <a:prstGeom prst="rect">
              <a:avLst/>
            </a:prstGeom>
            <a:solidFill>
              <a:schemeClr val="tx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r>
                <a:rPr lang="en-US" dirty="0" smtClean="0"/>
                <a:t>        File F2.cs </a:t>
              </a:r>
              <a:endParaRPr lang="en-US" dirty="0"/>
            </a:p>
          </p:txBody>
        </p:sp>
        <p:sp>
          <p:nvSpPr>
            <p:cNvPr id="19" name="Rectangle 18"/>
            <p:cNvSpPr/>
            <p:nvPr/>
          </p:nvSpPr>
          <p:spPr>
            <a:xfrm>
              <a:off x="2865919" y="249668"/>
              <a:ext cx="1693408" cy="8467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endParaRPr lang="en-US" sz="2700" kern="1200" dirty="0"/>
            </a:p>
          </p:txBody>
        </p:sp>
      </p:grpSp>
      <p:grpSp>
        <p:nvGrpSpPr>
          <p:cNvPr id="6" name="Group 19"/>
          <p:cNvGrpSpPr/>
          <p:nvPr/>
        </p:nvGrpSpPr>
        <p:grpSpPr>
          <a:xfrm>
            <a:off x="3995936" y="3068958"/>
            <a:ext cx="3764560" cy="1021665"/>
            <a:chOff x="2865919" y="74707"/>
            <a:chExt cx="3764560" cy="1021665"/>
          </a:xfrm>
        </p:grpSpPr>
        <p:sp>
          <p:nvSpPr>
            <p:cNvPr id="21" name="Rectangle 20"/>
            <p:cNvSpPr/>
            <p:nvPr/>
          </p:nvSpPr>
          <p:spPr>
            <a:xfrm>
              <a:off x="4937071" y="74707"/>
              <a:ext cx="1693408" cy="846704"/>
            </a:xfrm>
            <a:prstGeom prst="rect">
              <a:avLst/>
            </a:prstGeom>
            <a:solidFill>
              <a:schemeClr val="tx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r>
                <a:rPr lang="en-US" dirty="0" smtClean="0"/>
                <a:t>File F3.cs</a:t>
              </a:r>
              <a:endParaRPr lang="en-US" dirty="0"/>
            </a:p>
          </p:txBody>
        </p:sp>
        <p:sp>
          <p:nvSpPr>
            <p:cNvPr id="22" name="Rectangle 21"/>
            <p:cNvSpPr/>
            <p:nvPr/>
          </p:nvSpPr>
          <p:spPr>
            <a:xfrm>
              <a:off x="2865919" y="249668"/>
              <a:ext cx="1693408" cy="8467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endParaRPr lang="en-US" sz="2700" kern="1200" dirty="0"/>
            </a:p>
          </p:txBody>
        </p:sp>
      </p:grpSp>
      <p:cxnSp>
        <p:nvCxnSpPr>
          <p:cNvPr id="24" name="Straight Connector 23"/>
          <p:cNvCxnSpPr>
            <a:endCxn id="18" idx="0"/>
          </p:cNvCxnSpPr>
          <p:nvPr/>
        </p:nvCxnSpPr>
        <p:spPr>
          <a:xfrm>
            <a:off x="4535996" y="2708920"/>
            <a:ext cx="18612" cy="353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20272" y="2708920"/>
            <a:ext cx="0" cy="3600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277024" y="4395517"/>
            <a:ext cx="1693408" cy="9362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endParaRPr lang="en-US" sz="2700" kern="1200" dirty="0"/>
          </a:p>
        </p:txBody>
      </p:sp>
    </p:spTree>
    <p:extLst>
      <p:ext uri="{BB962C8B-B14F-4D97-AF65-F5344CB8AC3E}">
        <p14:creationId xmlns="" xmlns:p14="http://schemas.microsoft.com/office/powerpoint/2010/main" val="146630194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Understanding CLR</a:t>
            </a:r>
            <a:endParaRPr lang="en-US" dirty="0"/>
          </a:p>
        </p:txBody>
      </p:sp>
      <p:sp>
        <p:nvSpPr>
          <p:cNvPr id="5" name="Content Placeholder 4"/>
          <p:cNvSpPr>
            <a:spLocks noGrp="1"/>
          </p:cNvSpPr>
          <p:nvPr>
            <p:ph idx="1"/>
          </p:nvPr>
        </p:nvSpPr>
        <p:spPr>
          <a:xfrm>
            <a:off x="381000" y="1417638"/>
            <a:ext cx="8410575" cy="3490186"/>
          </a:xfrm>
        </p:spPr>
        <p:txBody>
          <a:bodyPr>
            <a:normAutofit/>
          </a:bodyPr>
          <a:lstStyle/>
          <a:p>
            <a:r>
              <a:rPr lang="en-US" dirty="0" smtClean="0"/>
              <a:t>Memory Management</a:t>
            </a:r>
          </a:p>
          <a:p>
            <a:r>
              <a:rPr lang="en-US" dirty="0" smtClean="0"/>
              <a:t>Code Access Security</a:t>
            </a:r>
          </a:p>
          <a:p>
            <a:r>
              <a:rPr lang="en-US" dirty="0" smtClean="0"/>
              <a:t>CTS : Ensures Type Safety</a:t>
            </a:r>
          </a:p>
          <a:p>
            <a:r>
              <a:rPr lang="en-US" dirty="0" smtClean="0"/>
              <a:t>Just In Time Compilation</a:t>
            </a:r>
          </a:p>
          <a:p>
            <a:r>
              <a:rPr lang="en-US" dirty="0" smtClean="0"/>
              <a:t>CLS: Supports unlimited Languages</a:t>
            </a:r>
          </a:p>
        </p:txBody>
      </p:sp>
    </p:spTree>
    <p:extLst>
      <p:ext uri="{BB962C8B-B14F-4D97-AF65-F5344CB8AC3E}">
        <p14:creationId xmlns="" xmlns:p14="http://schemas.microsoft.com/office/powerpoint/2010/main" val="98119820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t>
            </a:r>
            <a:r>
              <a:rPr lang="en-US" smtClean="0"/>
              <a:t>Class Library </a:t>
            </a:r>
            <a:endParaRPr lang="en-US"/>
          </a:p>
        </p:txBody>
      </p:sp>
      <p:sp>
        <p:nvSpPr>
          <p:cNvPr id="3" name="Content Placeholder 2"/>
          <p:cNvSpPr>
            <a:spLocks noGrp="1"/>
          </p:cNvSpPr>
          <p:nvPr>
            <p:ph idx="1"/>
          </p:nvPr>
        </p:nvSpPr>
        <p:spPr>
          <a:xfrm>
            <a:off x="381000" y="1417638"/>
            <a:ext cx="8410575" cy="4376583"/>
          </a:xfrm>
        </p:spPr>
        <p:txBody>
          <a:bodyPr>
            <a:normAutofit lnSpcReduction="10000"/>
          </a:bodyPr>
          <a:lstStyle/>
          <a:p>
            <a:r>
              <a:rPr lang="en-US" dirty="0"/>
              <a:t>Set of Window's utility classes designed around providing developers pre-built code for executing common programming tasks.</a:t>
            </a:r>
          </a:p>
          <a:p>
            <a:r>
              <a:rPr lang="en-US" dirty="0"/>
              <a:t>Organized around a namespace hierarchy.</a:t>
            </a:r>
          </a:p>
          <a:p>
            <a:r>
              <a:rPr lang="en-US" dirty="0"/>
              <a:t>Classes include functionality for file I/O, printing, font management, security, data access, threading, Web services, String manipulation, messaging, Windows Forms, and the list goes on and on</a:t>
            </a:r>
            <a:r>
              <a:rPr lang="en-US" dirty="0" smtClean="0"/>
              <a:t>.</a:t>
            </a:r>
            <a:endParaRPr lang="en-US" dirty="0"/>
          </a:p>
        </p:txBody>
      </p:sp>
    </p:spTree>
    <p:extLst>
      <p:ext uri="{BB962C8B-B14F-4D97-AF65-F5344CB8AC3E}">
        <p14:creationId xmlns="" xmlns:p14="http://schemas.microsoft.com/office/powerpoint/2010/main" val="181784226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smtClean="0"/>
              <a:t>CTS : Common Type System</a:t>
            </a:r>
            <a:endParaRPr lang="en-US" dirty="0"/>
          </a:p>
        </p:txBody>
      </p:sp>
      <p:sp>
        <p:nvSpPr>
          <p:cNvPr id="3" name="Content Placeholder 2"/>
          <p:cNvSpPr>
            <a:spLocks noGrp="1"/>
          </p:cNvSpPr>
          <p:nvPr>
            <p:ph idx="1"/>
          </p:nvPr>
        </p:nvSpPr>
        <p:spPr>
          <a:xfrm>
            <a:off x="381000" y="1417638"/>
            <a:ext cx="8410575" cy="4524315"/>
          </a:xfrm>
        </p:spPr>
        <p:txBody>
          <a:bodyPr>
            <a:normAutofit lnSpcReduction="10000"/>
          </a:bodyPr>
          <a:lstStyle/>
          <a:p>
            <a:r>
              <a:rPr lang="en-US" dirty="0"/>
              <a:t>A set of rich types that are built directly into the CLR. </a:t>
            </a:r>
          </a:p>
          <a:p>
            <a:r>
              <a:rPr lang="en-US" dirty="0"/>
              <a:t>It is the rule system that all languages (and developers) must adhere to when defining types. </a:t>
            </a:r>
          </a:p>
          <a:p>
            <a:r>
              <a:rPr lang="en-US" dirty="0"/>
              <a:t>The system enforces how types are used (type safety) and managed within the runtime.</a:t>
            </a:r>
          </a:p>
          <a:p>
            <a:r>
              <a:rPr lang="en-US" dirty="0"/>
              <a:t>The CTS is one of the key components to ensuring language-to-language interaction</a:t>
            </a:r>
            <a:r>
              <a:rPr lang="en-US" dirty="0" smtClean="0"/>
              <a:t>.</a:t>
            </a:r>
            <a:endParaRPr lang="en-US" dirty="0"/>
          </a:p>
        </p:txBody>
      </p:sp>
    </p:spTree>
    <p:extLst>
      <p:ext uri="{BB962C8B-B14F-4D97-AF65-F5344CB8AC3E}">
        <p14:creationId xmlns="" xmlns:p14="http://schemas.microsoft.com/office/powerpoint/2010/main" val="253453426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421928"/>
          </a:xfrm>
        </p:spPr>
        <p:txBody>
          <a:bodyPr>
            <a:normAutofit fontScale="90000"/>
          </a:bodyPr>
          <a:lstStyle/>
          <a:p>
            <a:r>
              <a:rPr lang="en-US" dirty="0" smtClean="0"/>
              <a:t>CLS : Common Language Specification</a:t>
            </a:r>
            <a:endParaRPr lang="en-US" dirty="0"/>
          </a:p>
        </p:txBody>
      </p:sp>
      <p:sp>
        <p:nvSpPr>
          <p:cNvPr id="3" name="Content Placeholder 2"/>
          <p:cNvSpPr>
            <a:spLocks noGrp="1"/>
          </p:cNvSpPr>
          <p:nvPr>
            <p:ph idx="1"/>
          </p:nvPr>
        </p:nvSpPr>
        <p:spPr>
          <a:xfrm>
            <a:off x="381000" y="2220147"/>
            <a:ext cx="8410575" cy="3342453"/>
          </a:xfrm>
        </p:spPr>
        <p:txBody>
          <a:bodyPr>
            <a:normAutofit lnSpcReduction="10000"/>
          </a:bodyPr>
          <a:lstStyle/>
          <a:p>
            <a:r>
              <a:rPr lang="en-US" dirty="0"/>
              <a:t>Defines the basic set of features that each language must implement for it to be considered .NET compliant.</a:t>
            </a:r>
          </a:p>
          <a:p>
            <a:r>
              <a:rPr lang="en-US" dirty="0"/>
              <a:t>Group of rules that provide language and compiler authors a guide when creating or porting a language targeted at the .NET Framework CLR</a:t>
            </a:r>
          </a:p>
        </p:txBody>
      </p:sp>
    </p:spTree>
    <p:extLst>
      <p:ext uri="{BB962C8B-B14F-4D97-AF65-F5344CB8AC3E}">
        <p14:creationId xmlns="" xmlns:p14="http://schemas.microsoft.com/office/powerpoint/2010/main" val="36748262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p:txBody>
          <a:bodyPr/>
          <a:lstStyle/>
          <a:p>
            <a:pPr eaLnBrk="1" hangingPunct="1">
              <a:buFontTx/>
              <a:buChar char="•"/>
            </a:pPr>
            <a:r>
              <a:rPr lang="en-US" smtClean="0">
                <a:solidFill>
                  <a:schemeClr val="folHlink"/>
                </a:solidFill>
              </a:rPr>
              <a:t>3 Layers of Applications</a:t>
            </a:r>
          </a:p>
          <a:p>
            <a:pPr eaLnBrk="1" hangingPunct="1">
              <a:buFontTx/>
              <a:buChar char="•"/>
            </a:pPr>
            <a:r>
              <a:rPr lang="en-US" smtClean="0">
                <a:solidFill>
                  <a:schemeClr val="folHlink"/>
                </a:solidFill>
              </a:rPr>
              <a:t>Types of Applications Architecture</a:t>
            </a:r>
          </a:p>
          <a:p>
            <a:pPr eaLnBrk="1" hangingPunct="1">
              <a:buFontTx/>
              <a:buChar char="•"/>
            </a:pPr>
            <a:r>
              <a:rPr lang="en-US" smtClean="0">
                <a:solidFill>
                  <a:schemeClr val="folHlink"/>
                </a:solidFill>
              </a:rPr>
              <a:t>Unmanaged Applications</a:t>
            </a:r>
          </a:p>
          <a:p>
            <a:pPr eaLnBrk="1" hangingPunct="1">
              <a:buFontTx/>
              <a:buChar char="•"/>
            </a:pPr>
            <a:r>
              <a:rPr lang="en-US" smtClean="0">
                <a:solidFill>
                  <a:schemeClr val="folHlink"/>
                </a:solidFill>
              </a:rPr>
              <a:t>Managed Applications</a:t>
            </a:r>
          </a:p>
          <a:p>
            <a:pPr eaLnBrk="1" hangingPunct="1">
              <a:buFontTx/>
              <a:buChar char="•"/>
            </a:pPr>
            <a:r>
              <a:rPr lang="en-US" smtClean="0">
                <a:solidFill>
                  <a:schemeClr val="folHlink"/>
                </a:solidFill>
              </a:rPr>
              <a:t>Drawbacks of Current Technologies</a:t>
            </a:r>
          </a:p>
          <a:p>
            <a:pPr eaLnBrk="1" hangingPunct="1">
              <a:buFontTx/>
              <a:buChar char="•"/>
            </a:pPr>
            <a:r>
              <a:rPr lang="en-US" smtClean="0">
                <a:solidFill>
                  <a:schemeClr val="folHlink"/>
                </a:solidFill>
              </a:rPr>
              <a:t>Drawbacks of Unmanaged Applications</a:t>
            </a:r>
          </a:p>
        </p:txBody>
      </p:sp>
      <p:sp>
        <p:nvSpPr>
          <p:cNvPr id="3075" name="Text Box 4"/>
          <p:cNvSpPr txBox="1">
            <a:spLocks noChangeArrowheads="1"/>
          </p:cNvSpPr>
          <p:nvPr/>
        </p:nvSpPr>
        <p:spPr bwMode="auto">
          <a:xfrm>
            <a:off x="3413125" y="242888"/>
            <a:ext cx="2414588" cy="1006475"/>
          </a:xfrm>
          <a:prstGeom prst="rect">
            <a:avLst/>
          </a:prstGeom>
          <a:noFill/>
          <a:ln w="9525">
            <a:noFill/>
            <a:miter lim="800000"/>
            <a:headEnd/>
            <a:tailEnd/>
          </a:ln>
        </p:spPr>
        <p:txBody>
          <a:bodyPr wrap="none">
            <a:spAutoFit/>
          </a:bodyPr>
          <a:lstStyle/>
          <a:p>
            <a:pPr eaLnBrk="0" hangingPunct="0"/>
            <a:r>
              <a:rPr lang="en-US" sz="6000" b="1" dirty="0">
                <a:latin typeface="Garamond" pitchFamily="18" charset="0"/>
              </a:rPr>
              <a:t>Topics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Execution Model</a:t>
            </a:r>
            <a:endParaRPr lang="en-US" dirty="0"/>
          </a:p>
        </p:txBody>
      </p:sp>
      <p:grpSp>
        <p:nvGrpSpPr>
          <p:cNvPr id="3" name="Group 4"/>
          <p:cNvGrpSpPr>
            <a:grpSpLocks/>
          </p:cNvGrpSpPr>
          <p:nvPr/>
        </p:nvGrpSpPr>
        <p:grpSpPr bwMode="auto">
          <a:xfrm>
            <a:off x="2438400" y="2057400"/>
            <a:ext cx="5867400" cy="3810000"/>
            <a:chOff x="1536" y="1440"/>
            <a:chExt cx="3696" cy="2160"/>
          </a:xfrm>
        </p:grpSpPr>
        <p:sp>
          <p:nvSpPr>
            <p:cNvPr id="5" name="Rectangle 5"/>
            <p:cNvSpPr>
              <a:spLocks noChangeArrowheads="1"/>
            </p:cNvSpPr>
            <p:nvPr/>
          </p:nvSpPr>
          <p:spPr bwMode="auto">
            <a:xfrm>
              <a:off x="1536" y="1440"/>
              <a:ext cx="3696" cy="216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IN"/>
            </a:p>
          </p:txBody>
        </p:sp>
        <p:sp>
          <p:nvSpPr>
            <p:cNvPr id="6" name="Rectangle 6"/>
            <p:cNvSpPr>
              <a:spLocks noChangeArrowheads="1"/>
            </p:cNvSpPr>
            <p:nvPr/>
          </p:nvSpPr>
          <p:spPr bwMode="auto">
            <a:xfrm>
              <a:off x="1728" y="1566"/>
              <a:ext cx="3264" cy="768"/>
            </a:xfrm>
            <a:prstGeom prst="rect">
              <a:avLst/>
            </a:prstGeom>
            <a:noFill/>
            <a:ln w="9525">
              <a:solidFill>
                <a:srgbClr val="FF9933"/>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IN"/>
            </a:p>
          </p:txBody>
        </p:sp>
        <p:sp>
          <p:nvSpPr>
            <p:cNvPr id="7" name="Rectangle 7"/>
            <p:cNvSpPr>
              <a:spLocks noChangeArrowheads="1"/>
            </p:cNvSpPr>
            <p:nvPr/>
          </p:nvSpPr>
          <p:spPr bwMode="auto">
            <a:xfrm>
              <a:off x="1728" y="2736"/>
              <a:ext cx="3264" cy="768"/>
            </a:xfrm>
            <a:prstGeom prst="rect">
              <a:avLst/>
            </a:prstGeom>
            <a:noFill/>
            <a:ln w="9525">
              <a:solidFill>
                <a:srgbClr val="FF9933"/>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8"/>
            <p:cNvSpPr>
              <a:spLocks noChangeArrowheads="1"/>
            </p:cNvSpPr>
            <p:nvPr/>
          </p:nvSpPr>
          <p:spPr bwMode="auto">
            <a:xfrm>
              <a:off x="1995" y="1872"/>
              <a:ext cx="720" cy="411"/>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b="1">
                  <a:latin typeface="Palatino Linotype" pitchFamily="18" charset="0"/>
                </a:rPr>
                <a:t>Source </a:t>
              </a:r>
            </a:p>
            <a:p>
              <a:pPr algn="ctr" eaLnBrk="1" hangingPunct="1"/>
              <a:r>
                <a:rPr lang="en-US" b="1">
                  <a:latin typeface="Palatino Linotype" pitchFamily="18" charset="0"/>
                </a:rPr>
                <a:t>code</a:t>
              </a:r>
            </a:p>
          </p:txBody>
        </p:sp>
        <p:sp>
          <p:nvSpPr>
            <p:cNvPr id="9" name="Rectangle 9"/>
            <p:cNvSpPr>
              <a:spLocks noChangeArrowheads="1"/>
            </p:cNvSpPr>
            <p:nvPr/>
          </p:nvSpPr>
          <p:spPr bwMode="auto">
            <a:xfrm>
              <a:off x="2955" y="1872"/>
              <a:ext cx="720" cy="411"/>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b="1">
                  <a:latin typeface="Palatino Linotype" pitchFamily="18" charset="0"/>
                </a:rPr>
                <a:t>Language</a:t>
              </a:r>
            </a:p>
            <a:p>
              <a:pPr algn="ctr" eaLnBrk="1" hangingPunct="1"/>
              <a:r>
                <a:rPr lang="en-US" b="1">
                  <a:latin typeface="Palatino Linotype" pitchFamily="18" charset="0"/>
                </a:rPr>
                <a:t>Compiler</a:t>
              </a:r>
            </a:p>
          </p:txBody>
        </p:sp>
        <p:sp>
          <p:nvSpPr>
            <p:cNvPr id="10" name="Rectangle 10"/>
            <p:cNvSpPr>
              <a:spLocks noChangeArrowheads="1"/>
            </p:cNvSpPr>
            <p:nvPr/>
          </p:nvSpPr>
          <p:spPr bwMode="auto">
            <a:xfrm>
              <a:off x="3915" y="1875"/>
              <a:ext cx="720" cy="411"/>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b="1">
                  <a:latin typeface="Palatino Linotype" pitchFamily="18" charset="0"/>
                </a:rPr>
                <a:t>MSIL &amp;</a:t>
              </a:r>
            </a:p>
            <a:p>
              <a:pPr algn="ctr" eaLnBrk="1" hangingPunct="1"/>
              <a:r>
                <a:rPr lang="en-US" b="1">
                  <a:latin typeface="Palatino Linotype" pitchFamily="18" charset="0"/>
                </a:rPr>
                <a:t>Metadata</a:t>
              </a:r>
            </a:p>
          </p:txBody>
        </p:sp>
        <p:sp>
          <p:nvSpPr>
            <p:cNvPr id="11" name="Line 11"/>
            <p:cNvSpPr>
              <a:spLocks noChangeShapeType="1"/>
            </p:cNvSpPr>
            <p:nvPr/>
          </p:nvSpPr>
          <p:spPr bwMode="auto">
            <a:xfrm>
              <a:off x="2715" y="2064"/>
              <a:ext cx="230" cy="0"/>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3688" y="2064"/>
              <a:ext cx="230" cy="0"/>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3"/>
            <p:cNvSpPr txBox="1">
              <a:spLocks noChangeArrowheads="1"/>
            </p:cNvSpPr>
            <p:nvPr/>
          </p:nvSpPr>
          <p:spPr bwMode="auto">
            <a:xfrm>
              <a:off x="2880" y="1584"/>
              <a:ext cx="948" cy="1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600" b="1">
                  <a:latin typeface="Palatino Linotype" pitchFamily="18" charset="0"/>
                </a:rPr>
                <a:t>Compilation</a:t>
              </a:r>
            </a:p>
          </p:txBody>
        </p:sp>
        <p:sp>
          <p:nvSpPr>
            <p:cNvPr id="14" name="Rectangle 14"/>
            <p:cNvSpPr>
              <a:spLocks noChangeArrowheads="1"/>
            </p:cNvSpPr>
            <p:nvPr/>
          </p:nvSpPr>
          <p:spPr bwMode="auto">
            <a:xfrm>
              <a:off x="1968" y="2862"/>
              <a:ext cx="720" cy="411"/>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b="1">
                  <a:latin typeface="Palatino Linotype" pitchFamily="18" charset="0"/>
                </a:rPr>
                <a:t>Native </a:t>
              </a:r>
            </a:p>
            <a:p>
              <a:pPr algn="ctr" eaLnBrk="1" hangingPunct="1"/>
              <a:r>
                <a:rPr lang="en-US" b="1">
                  <a:latin typeface="Palatino Linotype" pitchFamily="18" charset="0"/>
                </a:rPr>
                <a:t>code</a:t>
              </a:r>
            </a:p>
          </p:txBody>
        </p:sp>
        <p:sp>
          <p:nvSpPr>
            <p:cNvPr id="15" name="Rectangle 15"/>
            <p:cNvSpPr>
              <a:spLocks noChangeArrowheads="1"/>
            </p:cNvSpPr>
            <p:nvPr/>
          </p:nvSpPr>
          <p:spPr bwMode="auto">
            <a:xfrm>
              <a:off x="2928" y="2862"/>
              <a:ext cx="720" cy="411"/>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b="1">
                  <a:latin typeface="Palatino Linotype" pitchFamily="18" charset="0"/>
                </a:rPr>
                <a:t>JIT</a:t>
              </a:r>
            </a:p>
            <a:p>
              <a:pPr algn="ctr" eaLnBrk="1" hangingPunct="1"/>
              <a:r>
                <a:rPr lang="en-US" b="1">
                  <a:latin typeface="Palatino Linotype" pitchFamily="18" charset="0"/>
                </a:rPr>
                <a:t>Compiler</a:t>
              </a:r>
            </a:p>
          </p:txBody>
        </p:sp>
        <p:sp>
          <p:nvSpPr>
            <p:cNvPr id="16" name="Line 16"/>
            <p:cNvSpPr>
              <a:spLocks noChangeShapeType="1"/>
            </p:cNvSpPr>
            <p:nvPr/>
          </p:nvSpPr>
          <p:spPr bwMode="auto">
            <a:xfrm flipH="1">
              <a:off x="2678" y="3082"/>
              <a:ext cx="250" cy="0"/>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Arc 17"/>
            <p:cNvSpPr>
              <a:spLocks/>
            </p:cNvSpPr>
            <p:nvPr/>
          </p:nvSpPr>
          <p:spPr bwMode="auto">
            <a:xfrm>
              <a:off x="3648" y="2304"/>
              <a:ext cx="960" cy="672"/>
            </a:xfrm>
            <a:custGeom>
              <a:avLst/>
              <a:gdLst>
                <a:gd name="G0" fmla="+- 0 0 0"/>
                <a:gd name="G1" fmla="+- 11087 0 0"/>
                <a:gd name="G2" fmla="+- 21600 0 0"/>
                <a:gd name="T0" fmla="*/ 18538 w 21600"/>
                <a:gd name="T1" fmla="*/ 0 h 32687"/>
                <a:gd name="T2" fmla="*/ 19 w 21600"/>
                <a:gd name="T3" fmla="*/ 32687 h 32687"/>
                <a:gd name="T4" fmla="*/ 0 w 21600"/>
                <a:gd name="T5" fmla="*/ 11087 h 32687"/>
              </a:gdLst>
              <a:ahLst/>
              <a:cxnLst>
                <a:cxn ang="0">
                  <a:pos x="T0" y="T1"/>
                </a:cxn>
                <a:cxn ang="0">
                  <a:pos x="T2" y="T3"/>
                </a:cxn>
                <a:cxn ang="0">
                  <a:pos x="T4" y="T5"/>
                </a:cxn>
              </a:cxnLst>
              <a:rect l="0" t="0" r="r" b="b"/>
              <a:pathLst>
                <a:path w="21600" h="32687" fill="none" extrusionOk="0">
                  <a:moveTo>
                    <a:pt x="18537" y="0"/>
                  </a:moveTo>
                  <a:cubicBezTo>
                    <a:pt x="20541" y="3351"/>
                    <a:pt x="21600" y="7182"/>
                    <a:pt x="21600" y="11087"/>
                  </a:cubicBezTo>
                  <a:cubicBezTo>
                    <a:pt x="21600" y="23008"/>
                    <a:pt x="11940" y="32676"/>
                    <a:pt x="18" y="32686"/>
                  </a:cubicBezTo>
                </a:path>
                <a:path w="21600" h="32687" stroke="0" extrusionOk="0">
                  <a:moveTo>
                    <a:pt x="18537" y="0"/>
                  </a:moveTo>
                  <a:cubicBezTo>
                    <a:pt x="20541" y="3351"/>
                    <a:pt x="21600" y="7182"/>
                    <a:pt x="21600" y="11087"/>
                  </a:cubicBezTo>
                  <a:cubicBezTo>
                    <a:pt x="21600" y="23008"/>
                    <a:pt x="11940" y="32676"/>
                    <a:pt x="18" y="32686"/>
                  </a:cubicBezTo>
                  <a:lnTo>
                    <a:pt x="0" y="11087"/>
                  </a:lnTo>
                  <a:close/>
                </a:path>
              </a:pathLst>
            </a:custGeom>
            <a:noFill/>
            <a:ln w="28575">
              <a:solidFill>
                <a:schemeClr val="tx1"/>
              </a:solidFill>
              <a:round/>
              <a:headEnd/>
              <a:tailEnd type="arrow"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8"/>
            <p:cNvSpPr txBox="1">
              <a:spLocks noChangeArrowheads="1"/>
            </p:cNvSpPr>
            <p:nvPr/>
          </p:nvSpPr>
          <p:spPr bwMode="auto">
            <a:xfrm>
              <a:off x="3749" y="3129"/>
              <a:ext cx="763" cy="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1">
                  <a:latin typeface="Palatino Linotype" pitchFamily="18" charset="0"/>
                </a:rPr>
                <a:t>Execution</a:t>
              </a:r>
            </a:p>
          </p:txBody>
        </p:sp>
        <p:sp>
          <p:nvSpPr>
            <p:cNvPr id="19" name="Text Box 19"/>
            <p:cNvSpPr txBox="1">
              <a:spLocks noChangeArrowheads="1"/>
            </p:cNvSpPr>
            <p:nvPr/>
          </p:nvSpPr>
          <p:spPr bwMode="auto">
            <a:xfrm>
              <a:off x="2976" y="2371"/>
              <a:ext cx="2021" cy="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400" b="1" dirty="0">
                  <a:latin typeface="Palatino Linotype" pitchFamily="18" charset="0"/>
                </a:rPr>
                <a:t>Before installation or the first time each method is called</a:t>
              </a:r>
              <a:r>
                <a:rPr lang="en-US" dirty="0"/>
                <a:t> </a:t>
              </a:r>
            </a:p>
          </p:txBody>
        </p:sp>
      </p:grpSp>
    </p:spTree>
    <p:extLst>
      <p:ext uri="{BB962C8B-B14F-4D97-AF65-F5344CB8AC3E}">
        <p14:creationId xmlns="" xmlns:p14="http://schemas.microsoft.com/office/powerpoint/2010/main" val="301574229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Assemblies</a:t>
            </a:r>
          </a:p>
        </p:txBody>
      </p:sp>
      <p:sp>
        <p:nvSpPr>
          <p:cNvPr id="3" name="Content Placeholder 2"/>
          <p:cNvSpPr>
            <a:spLocks noGrp="1"/>
          </p:cNvSpPr>
          <p:nvPr>
            <p:ph idx="1"/>
          </p:nvPr>
        </p:nvSpPr>
        <p:spPr>
          <a:xfrm>
            <a:off x="381000" y="1417638"/>
            <a:ext cx="8410575" cy="4598182"/>
          </a:xfrm>
        </p:spPr>
        <p:txBody>
          <a:bodyPr/>
          <a:lstStyle/>
          <a:p>
            <a:pPr>
              <a:lnSpc>
                <a:spcPct val="80000"/>
              </a:lnSpc>
            </a:pPr>
            <a:r>
              <a:rPr lang="en-US" dirty="0"/>
              <a:t>An Assembly is the managed equivalent of an EXE/DLL</a:t>
            </a:r>
          </a:p>
          <a:p>
            <a:pPr>
              <a:lnSpc>
                <a:spcPct val="80000"/>
              </a:lnSpc>
            </a:pPr>
            <a:r>
              <a:rPr lang="en-US" dirty="0"/>
              <a:t>It is the unit of versioning, security, and deployment</a:t>
            </a:r>
          </a:p>
          <a:p>
            <a:pPr>
              <a:lnSpc>
                <a:spcPct val="80000"/>
              </a:lnSpc>
            </a:pPr>
            <a:r>
              <a:rPr lang="en-US" dirty="0"/>
              <a:t>Parts of an Assembly file</a:t>
            </a:r>
          </a:p>
          <a:p>
            <a:pPr lvl="1">
              <a:lnSpc>
                <a:spcPct val="80000"/>
              </a:lnSpc>
            </a:pPr>
            <a:r>
              <a:rPr lang="en-US" dirty="0"/>
              <a:t>Windows PE header</a:t>
            </a:r>
          </a:p>
          <a:p>
            <a:pPr lvl="1">
              <a:lnSpc>
                <a:spcPct val="80000"/>
              </a:lnSpc>
            </a:pPr>
            <a:r>
              <a:rPr lang="en-US" dirty="0"/>
              <a:t>CLR header (Information interpreted by the CLR and utilities)</a:t>
            </a:r>
          </a:p>
          <a:p>
            <a:pPr lvl="1">
              <a:lnSpc>
                <a:spcPct val="80000"/>
              </a:lnSpc>
            </a:pPr>
            <a:r>
              <a:rPr lang="en-US" dirty="0"/>
              <a:t>Metadata (Type definition and reference tables)</a:t>
            </a:r>
          </a:p>
          <a:p>
            <a:pPr lvl="1">
              <a:lnSpc>
                <a:spcPct val="80000"/>
              </a:lnSpc>
            </a:pPr>
            <a:r>
              <a:rPr lang="en-US" dirty="0"/>
              <a:t>Intermediate Language (code emitted by compiler</a:t>
            </a:r>
            <a:r>
              <a:rPr lang="en-US" dirty="0" smtClean="0"/>
              <a:t>)</a:t>
            </a:r>
          </a:p>
        </p:txBody>
      </p:sp>
    </p:spTree>
    <p:extLst>
      <p:ext uri="{BB962C8B-B14F-4D97-AF65-F5344CB8AC3E}">
        <p14:creationId xmlns="" xmlns:p14="http://schemas.microsoft.com/office/powerpoint/2010/main" val="423711907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421928"/>
          </a:xfrm>
        </p:spPr>
        <p:txBody>
          <a:bodyPr/>
          <a:lstStyle/>
          <a:p>
            <a:r>
              <a:rPr lang="en-US" dirty="0"/>
              <a:t>Running managed code in a Process </a:t>
            </a:r>
          </a:p>
        </p:txBody>
      </p:sp>
      <p:sp>
        <p:nvSpPr>
          <p:cNvPr id="3" name="Content Placeholder 2"/>
          <p:cNvSpPr>
            <a:spLocks noGrp="1"/>
          </p:cNvSpPr>
          <p:nvPr>
            <p:ph idx="1"/>
          </p:nvPr>
        </p:nvSpPr>
        <p:spPr>
          <a:xfrm>
            <a:off x="381000" y="1417638"/>
            <a:ext cx="8410575" cy="2862322"/>
          </a:xfrm>
        </p:spPr>
        <p:txBody>
          <a:bodyPr>
            <a:normAutofit lnSpcReduction="10000"/>
          </a:bodyPr>
          <a:lstStyle/>
          <a:p>
            <a:r>
              <a:rPr lang="en-US" dirty="0"/>
              <a:t>3 Steps</a:t>
            </a:r>
          </a:p>
          <a:p>
            <a:pPr lvl="1"/>
            <a:r>
              <a:rPr lang="en-US" dirty="0"/>
              <a:t>Get CLR loaded and initialized using a CLR host. </a:t>
            </a:r>
          </a:p>
          <a:p>
            <a:pPr lvl="1"/>
            <a:r>
              <a:rPr lang="en-US" dirty="0"/>
              <a:t>Create application domains in which the user code will execute.</a:t>
            </a:r>
          </a:p>
          <a:p>
            <a:pPr lvl="1"/>
            <a:r>
              <a:rPr lang="en-US" dirty="0"/>
              <a:t>Execute user code in one or more Application Domains created in the previous step.  </a:t>
            </a:r>
          </a:p>
        </p:txBody>
      </p:sp>
    </p:spTree>
    <p:extLst>
      <p:ext uri="{BB962C8B-B14F-4D97-AF65-F5344CB8AC3E}">
        <p14:creationId xmlns="" xmlns:p14="http://schemas.microsoft.com/office/powerpoint/2010/main" val="177462429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Type System </a:t>
            </a:r>
            <a:endParaRPr lang="en-US" dirty="0"/>
          </a:p>
        </p:txBody>
      </p:sp>
      <p:sp>
        <p:nvSpPr>
          <p:cNvPr id="5" name="Subtitle 4"/>
          <p:cNvSpPr>
            <a:spLocks noGrp="1"/>
          </p:cNvSpPr>
          <p:nvPr>
            <p:ph type="subTitle" idx="1"/>
          </p:nvPr>
        </p:nvSpPr>
        <p:spPr/>
        <p:txBody>
          <a:bodyPr/>
          <a:lstStyle/>
          <a:p>
            <a:r>
              <a:rPr lang="en-US" dirty="0" smtClean="0"/>
              <a:t>Value Types</a:t>
            </a:r>
            <a:endParaRPr lang="en-US" dirty="0"/>
          </a:p>
        </p:txBody>
      </p:sp>
    </p:spTree>
    <p:extLst>
      <p:ext uri="{BB962C8B-B14F-4D97-AF65-F5344CB8AC3E}">
        <p14:creationId xmlns="" xmlns:p14="http://schemas.microsoft.com/office/powerpoint/2010/main" val="29838204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Value Types: </a:t>
            </a:r>
            <a:r>
              <a:rPr lang="en-US" dirty="0"/>
              <a:t>Simple types</a:t>
            </a:r>
          </a:p>
        </p:txBody>
      </p:sp>
      <p:sp>
        <p:nvSpPr>
          <p:cNvPr id="5" name="Content Placeholder 4"/>
          <p:cNvSpPr>
            <a:spLocks noGrp="1"/>
          </p:cNvSpPr>
          <p:nvPr>
            <p:ph idx="1"/>
          </p:nvPr>
        </p:nvSpPr>
        <p:spPr>
          <a:xfrm>
            <a:off x="381000" y="1417638"/>
            <a:ext cx="8410575" cy="5115246"/>
          </a:xfrm>
        </p:spPr>
        <p:txBody>
          <a:bodyPr/>
          <a:lstStyle/>
          <a:p>
            <a:r>
              <a:rPr lang="en-US" dirty="0" smtClean="0"/>
              <a:t>Signed </a:t>
            </a:r>
            <a:r>
              <a:rPr lang="en-US" dirty="0"/>
              <a:t>integral: </a:t>
            </a:r>
            <a:r>
              <a:rPr lang="en-US" dirty="0" err="1"/>
              <a:t>sbyte</a:t>
            </a:r>
            <a:r>
              <a:rPr lang="en-US" dirty="0"/>
              <a:t>, short, </a:t>
            </a:r>
            <a:r>
              <a:rPr lang="en-US" dirty="0" err="1"/>
              <a:t>int</a:t>
            </a:r>
            <a:r>
              <a:rPr lang="en-US" dirty="0"/>
              <a:t>, long</a:t>
            </a:r>
          </a:p>
          <a:p>
            <a:r>
              <a:rPr lang="en-US" dirty="0" smtClean="0"/>
              <a:t>Unsigned </a:t>
            </a:r>
            <a:r>
              <a:rPr lang="en-US" dirty="0"/>
              <a:t>integral: byte, </a:t>
            </a:r>
            <a:r>
              <a:rPr lang="en-US" dirty="0" err="1"/>
              <a:t>ushort</a:t>
            </a:r>
            <a:r>
              <a:rPr lang="en-US" dirty="0"/>
              <a:t>, </a:t>
            </a:r>
            <a:r>
              <a:rPr lang="en-US" dirty="0" err="1"/>
              <a:t>uint</a:t>
            </a:r>
            <a:r>
              <a:rPr lang="en-US" dirty="0"/>
              <a:t>, </a:t>
            </a:r>
            <a:r>
              <a:rPr lang="en-US" dirty="0" err="1"/>
              <a:t>ulong</a:t>
            </a:r>
            <a:endParaRPr lang="en-US" dirty="0"/>
          </a:p>
          <a:p>
            <a:r>
              <a:rPr lang="en-US" dirty="0" smtClean="0"/>
              <a:t>Unicode </a:t>
            </a:r>
            <a:r>
              <a:rPr lang="en-US" dirty="0"/>
              <a:t>characters: char</a:t>
            </a:r>
          </a:p>
          <a:p>
            <a:r>
              <a:rPr lang="en-US" dirty="0" smtClean="0"/>
              <a:t>IEEE </a:t>
            </a:r>
            <a:r>
              <a:rPr lang="en-US" dirty="0"/>
              <a:t>floating point: float, double</a:t>
            </a:r>
          </a:p>
          <a:p>
            <a:r>
              <a:rPr lang="en-US" dirty="0" smtClean="0"/>
              <a:t>High-precision </a:t>
            </a:r>
            <a:r>
              <a:rPr lang="en-US" dirty="0"/>
              <a:t>decimal: decimal</a:t>
            </a:r>
          </a:p>
          <a:p>
            <a:r>
              <a:rPr lang="en-US" dirty="0" smtClean="0"/>
              <a:t>Boolean</a:t>
            </a:r>
            <a:r>
              <a:rPr lang="en-US" dirty="0"/>
              <a:t>: </a:t>
            </a:r>
            <a:r>
              <a:rPr lang="en-US" dirty="0" err="1" smtClean="0"/>
              <a:t>bool</a:t>
            </a:r>
            <a:endParaRPr lang="en-US" dirty="0" smtClean="0"/>
          </a:p>
          <a:p>
            <a:r>
              <a:rPr lang="en-US" dirty="0" err="1"/>
              <a:t>Nullable</a:t>
            </a:r>
            <a:r>
              <a:rPr lang="en-US" dirty="0"/>
              <a:t> </a:t>
            </a:r>
            <a:r>
              <a:rPr lang="en-US" dirty="0" smtClean="0"/>
              <a:t>types : Extensions </a:t>
            </a:r>
            <a:r>
              <a:rPr lang="en-US" dirty="0"/>
              <a:t>of all other value types with a null value</a:t>
            </a:r>
          </a:p>
          <a:p>
            <a:endParaRPr lang="en-US" dirty="0" smtClean="0"/>
          </a:p>
        </p:txBody>
      </p:sp>
    </p:spTree>
    <p:extLst>
      <p:ext uri="{BB962C8B-B14F-4D97-AF65-F5344CB8AC3E}">
        <p14:creationId xmlns="" xmlns:p14="http://schemas.microsoft.com/office/powerpoint/2010/main" val="188661005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a:t>Value </a:t>
            </a:r>
            <a:r>
              <a:rPr lang="en-US" dirty="0" smtClean="0"/>
              <a:t>Types: User-defined </a:t>
            </a:r>
            <a:r>
              <a:rPr lang="en-US" dirty="0"/>
              <a:t>types</a:t>
            </a:r>
          </a:p>
        </p:txBody>
      </p:sp>
      <p:sp>
        <p:nvSpPr>
          <p:cNvPr id="3" name="Content Placeholder 2"/>
          <p:cNvSpPr>
            <a:spLocks noGrp="1"/>
          </p:cNvSpPr>
          <p:nvPr>
            <p:ph idx="1"/>
          </p:nvPr>
        </p:nvSpPr>
        <p:spPr>
          <a:xfrm>
            <a:off x="381000" y="1417638"/>
            <a:ext cx="8410575" cy="3637919"/>
          </a:xfrm>
        </p:spPr>
        <p:txBody>
          <a:bodyPr/>
          <a:lstStyle/>
          <a:p>
            <a:r>
              <a:rPr lang="en-US" dirty="0" err="1"/>
              <a:t>Enum</a:t>
            </a:r>
            <a:r>
              <a:rPr lang="en-US" dirty="0"/>
              <a:t> </a:t>
            </a:r>
            <a:r>
              <a:rPr lang="en-US" dirty="0" smtClean="0"/>
              <a:t>types:</a:t>
            </a:r>
            <a:r>
              <a:rPr lang="en-IN" dirty="0"/>
              <a:t>Enumerators are useful when a variable can only have a specific set of values</a:t>
            </a:r>
            <a:endParaRPr lang="en-US" dirty="0"/>
          </a:p>
          <a:p>
            <a:r>
              <a:rPr lang="en-IN" u="sng" dirty="0"/>
              <a:t>Declare an Enumeration</a:t>
            </a:r>
            <a:r>
              <a:rPr lang="en-IN" dirty="0"/>
              <a:t>: use the </a:t>
            </a:r>
            <a:r>
              <a:rPr lang="en-IN" b="1" dirty="0" err="1"/>
              <a:t>enum</a:t>
            </a:r>
            <a:r>
              <a:rPr lang="en-IN" dirty="0"/>
              <a:t> keyword followed by the </a:t>
            </a:r>
            <a:r>
              <a:rPr lang="en-IN" dirty="0" err="1"/>
              <a:t>enum</a:t>
            </a:r>
            <a:r>
              <a:rPr lang="en-IN" dirty="0"/>
              <a:t> variable name and initial values.</a:t>
            </a:r>
            <a:endParaRPr lang="en-US" dirty="0"/>
          </a:p>
          <a:p>
            <a:r>
              <a:rPr lang="en-US" dirty="0" err="1">
                <a:solidFill>
                  <a:srgbClr val="FF0000"/>
                </a:solidFill>
                <a:latin typeface="Consolas"/>
              </a:rPr>
              <a:t>enum</a:t>
            </a:r>
            <a:r>
              <a:rPr lang="en-US" dirty="0">
                <a:solidFill>
                  <a:prstClr val="black"/>
                </a:solidFill>
                <a:latin typeface="Consolas"/>
              </a:rPr>
              <a:t> </a:t>
            </a:r>
            <a:r>
              <a:rPr lang="en-US" dirty="0">
                <a:solidFill>
                  <a:srgbClr val="2B91AF"/>
                </a:solidFill>
                <a:latin typeface="Consolas"/>
              </a:rPr>
              <a:t>State</a:t>
            </a:r>
            <a:r>
              <a:rPr lang="en-US" dirty="0">
                <a:solidFill>
                  <a:prstClr val="black"/>
                </a:solidFill>
                <a:latin typeface="Consolas"/>
              </a:rPr>
              <a:t> { off, on }</a:t>
            </a:r>
          </a:p>
          <a:p>
            <a:endParaRPr lang="en-US" dirty="0"/>
          </a:p>
        </p:txBody>
      </p:sp>
    </p:spTree>
    <p:extLst>
      <p:ext uri="{BB962C8B-B14F-4D97-AF65-F5344CB8AC3E}">
        <p14:creationId xmlns="" xmlns:p14="http://schemas.microsoft.com/office/powerpoint/2010/main" val="263882143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Types: User-defined types</a:t>
            </a:r>
          </a:p>
        </p:txBody>
      </p:sp>
      <p:sp>
        <p:nvSpPr>
          <p:cNvPr id="3" name="Content Placeholder 2"/>
          <p:cNvSpPr>
            <a:spLocks noGrp="1"/>
          </p:cNvSpPr>
          <p:nvPr>
            <p:ph idx="1"/>
          </p:nvPr>
        </p:nvSpPr>
        <p:spPr>
          <a:xfrm>
            <a:off x="381000" y="1417638"/>
            <a:ext cx="8410575" cy="4893647"/>
          </a:xfrm>
        </p:spPr>
        <p:txBody>
          <a:bodyPr>
            <a:normAutofit lnSpcReduction="10000"/>
          </a:bodyPr>
          <a:lstStyle/>
          <a:p>
            <a:r>
              <a:rPr lang="en-US" dirty="0" err="1"/>
              <a:t>Struct</a:t>
            </a:r>
            <a:r>
              <a:rPr lang="en-US" dirty="0"/>
              <a:t> types	User-defined types of the </a:t>
            </a:r>
            <a:r>
              <a:rPr lang="en-US" dirty="0" smtClean="0"/>
              <a:t>form</a:t>
            </a:r>
          </a:p>
          <a:p>
            <a:pPr marL="0" indent="0">
              <a:buNone/>
            </a:pPr>
            <a:r>
              <a:rPr lang="en-US" sz="1600" dirty="0" err="1" smtClean="0">
                <a:solidFill>
                  <a:srgbClr val="FF0000"/>
                </a:solidFill>
                <a:latin typeface="Consolas"/>
              </a:rPr>
              <a:t>struct</a:t>
            </a:r>
            <a:r>
              <a:rPr lang="en-US" sz="1600" dirty="0" smtClean="0">
                <a:solidFill>
                  <a:prstClr val="black"/>
                </a:solidFill>
                <a:latin typeface="Consolas"/>
              </a:rPr>
              <a:t> </a:t>
            </a:r>
            <a:r>
              <a:rPr lang="en-US" sz="1600" dirty="0" smtClean="0">
                <a:solidFill>
                  <a:srgbClr val="2B91AF"/>
                </a:solidFill>
                <a:latin typeface="Consolas"/>
              </a:rPr>
              <a:t>Point</a:t>
            </a:r>
            <a:r>
              <a:rPr lang="en-US" sz="1600" dirty="0" smtClean="0">
                <a:solidFill>
                  <a:prstClr val="black"/>
                </a:solidFill>
                <a:latin typeface="Consolas"/>
              </a:rPr>
              <a:t>{</a:t>
            </a:r>
          </a:p>
          <a:p>
            <a:pPr marL="0" indent="0">
              <a:buNone/>
            </a:pPr>
            <a:r>
              <a:rPr lang="en-US" sz="1600" dirty="0" smtClean="0">
                <a:solidFill>
                  <a:prstClr val="black"/>
                </a:solidFill>
                <a:latin typeface="Consolas"/>
              </a:rPr>
              <a:t>       </a:t>
            </a:r>
            <a:r>
              <a:rPr lang="en-US" sz="1600" dirty="0">
                <a:solidFill>
                  <a:srgbClr val="FF0000"/>
                </a:solidFill>
                <a:latin typeface="Consolas"/>
              </a:rPr>
              <a:t>public</a:t>
            </a:r>
            <a:r>
              <a:rPr lang="en-US" sz="1600" dirty="0">
                <a:solidFill>
                  <a:prstClr val="black"/>
                </a:solidFill>
                <a:latin typeface="Consolas"/>
              </a:rPr>
              <a:t> </a:t>
            </a:r>
            <a:r>
              <a:rPr lang="en-US" sz="1600" dirty="0" err="1">
                <a:solidFill>
                  <a:srgbClr val="FF0000"/>
                </a:solidFill>
                <a:latin typeface="Consolas"/>
              </a:rPr>
              <a:t>int</a:t>
            </a:r>
            <a:r>
              <a:rPr lang="en-US" sz="1600" dirty="0">
                <a:solidFill>
                  <a:prstClr val="black"/>
                </a:solidFill>
                <a:latin typeface="Consolas"/>
              </a:rPr>
              <a:t> x, y; </a:t>
            </a:r>
            <a:r>
              <a:rPr lang="en-US" sz="1600" dirty="0">
                <a:solidFill>
                  <a:srgbClr val="008000"/>
                </a:solidFill>
                <a:latin typeface="Consolas"/>
              </a:rPr>
              <a:t>// fields</a:t>
            </a:r>
            <a:endParaRPr lang="en-US" sz="1600" dirty="0">
              <a:solidFill>
                <a:prstClr val="black"/>
              </a:solidFill>
              <a:latin typeface="Consolas"/>
            </a:endParaRPr>
          </a:p>
          <a:p>
            <a:pPr marL="0" indent="0">
              <a:buNone/>
            </a:pPr>
            <a:r>
              <a:rPr lang="en-US" sz="1600" dirty="0">
                <a:solidFill>
                  <a:prstClr val="black"/>
                </a:solidFill>
                <a:latin typeface="Consolas"/>
              </a:rPr>
              <a:t>       </a:t>
            </a:r>
            <a:r>
              <a:rPr lang="en-US" sz="1600" dirty="0">
                <a:solidFill>
                  <a:srgbClr val="FF0000"/>
                </a:solidFill>
                <a:latin typeface="Consolas"/>
              </a:rPr>
              <a:t>public</a:t>
            </a:r>
            <a:r>
              <a:rPr lang="en-US" sz="1600" dirty="0">
                <a:solidFill>
                  <a:prstClr val="black"/>
                </a:solidFill>
                <a:latin typeface="Consolas"/>
              </a:rPr>
              <a:t> Point(</a:t>
            </a:r>
            <a:r>
              <a:rPr lang="en-US" sz="1600" dirty="0" err="1">
                <a:solidFill>
                  <a:srgbClr val="FF0000"/>
                </a:solidFill>
                <a:latin typeface="Consolas"/>
              </a:rPr>
              <a:t>int</a:t>
            </a:r>
            <a:r>
              <a:rPr lang="en-US" sz="1600" dirty="0">
                <a:solidFill>
                  <a:prstClr val="black"/>
                </a:solidFill>
                <a:latin typeface="Consolas"/>
              </a:rPr>
              <a:t> x, </a:t>
            </a:r>
            <a:r>
              <a:rPr lang="en-US" sz="1600" dirty="0" err="1">
                <a:solidFill>
                  <a:srgbClr val="FF0000"/>
                </a:solidFill>
                <a:latin typeface="Consolas"/>
              </a:rPr>
              <a:t>int</a:t>
            </a:r>
            <a:r>
              <a:rPr lang="en-US" sz="1600" dirty="0">
                <a:solidFill>
                  <a:prstClr val="black"/>
                </a:solidFill>
                <a:latin typeface="Consolas"/>
              </a:rPr>
              <a:t> y) { </a:t>
            </a:r>
            <a:r>
              <a:rPr lang="en-US" sz="1600" dirty="0" err="1">
                <a:solidFill>
                  <a:srgbClr val="FF0000"/>
                </a:solidFill>
                <a:latin typeface="Consolas"/>
              </a:rPr>
              <a:t>this</a:t>
            </a:r>
            <a:r>
              <a:rPr lang="en-US" sz="1600" dirty="0" err="1">
                <a:solidFill>
                  <a:prstClr val="black"/>
                </a:solidFill>
                <a:latin typeface="Consolas"/>
              </a:rPr>
              <a:t>.x</a:t>
            </a:r>
            <a:r>
              <a:rPr lang="en-US" sz="1600" dirty="0">
                <a:solidFill>
                  <a:prstClr val="black"/>
                </a:solidFill>
                <a:latin typeface="Consolas"/>
              </a:rPr>
              <a:t> = x; </a:t>
            </a:r>
            <a:r>
              <a:rPr lang="en-US" sz="1600" dirty="0" err="1">
                <a:solidFill>
                  <a:srgbClr val="FF0000"/>
                </a:solidFill>
                <a:latin typeface="Consolas"/>
              </a:rPr>
              <a:t>this</a:t>
            </a:r>
            <a:r>
              <a:rPr lang="en-US" sz="1600" dirty="0" err="1">
                <a:solidFill>
                  <a:prstClr val="black"/>
                </a:solidFill>
                <a:latin typeface="Consolas"/>
              </a:rPr>
              <a:t>.y</a:t>
            </a:r>
            <a:r>
              <a:rPr lang="en-US" sz="1600" dirty="0">
                <a:solidFill>
                  <a:prstClr val="black"/>
                </a:solidFill>
                <a:latin typeface="Consolas"/>
              </a:rPr>
              <a:t> = y; }</a:t>
            </a:r>
            <a:r>
              <a:rPr lang="en-US" sz="1600" dirty="0">
                <a:solidFill>
                  <a:srgbClr val="008000"/>
                </a:solidFill>
                <a:latin typeface="Consolas"/>
              </a:rPr>
              <a:t>// constructor</a:t>
            </a:r>
            <a:endParaRPr lang="en-US" sz="1600" dirty="0">
              <a:solidFill>
                <a:prstClr val="black"/>
              </a:solidFill>
              <a:latin typeface="Consolas"/>
            </a:endParaRPr>
          </a:p>
          <a:p>
            <a:pPr marL="0" indent="0">
              <a:buNone/>
            </a:pPr>
            <a:r>
              <a:rPr lang="en-US" sz="1600" dirty="0">
                <a:solidFill>
                  <a:prstClr val="black"/>
                </a:solidFill>
                <a:latin typeface="Consolas"/>
              </a:rPr>
              <a:t>       </a:t>
            </a:r>
            <a:r>
              <a:rPr lang="en-US" sz="1600" dirty="0">
                <a:solidFill>
                  <a:srgbClr val="FF0000"/>
                </a:solidFill>
                <a:latin typeface="Consolas"/>
              </a:rPr>
              <a:t>public</a:t>
            </a:r>
            <a:r>
              <a:rPr lang="en-US" sz="1600" dirty="0">
                <a:solidFill>
                  <a:prstClr val="black"/>
                </a:solidFill>
                <a:latin typeface="Consolas"/>
              </a:rPr>
              <a:t> </a:t>
            </a:r>
            <a:r>
              <a:rPr lang="en-US" sz="1600" dirty="0">
                <a:solidFill>
                  <a:srgbClr val="FF0000"/>
                </a:solidFill>
                <a:latin typeface="Consolas"/>
              </a:rPr>
              <a:t>void</a:t>
            </a:r>
            <a:r>
              <a:rPr lang="en-US" sz="1600" dirty="0">
                <a:solidFill>
                  <a:prstClr val="black"/>
                </a:solidFill>
                <a:latin typeface="Consolas"/>
              </a:rPr>
              <a:t> </a:t>
            </a:r>
            <a:r>
              <a:rPr lang="en-US" sz="1600" dirty="0" err="1">
                <a:solidFill>
                  <a:prstClr val="black"/>
                </a:solidFill>
                <a:latin typeface="Consolas"/>
              </a:rPr>
              <a:t>MoveTo</a:t>
            </a:r>
            <a:r>
              <a:rPr lang="en-US" sz="1600" dirty="0">
                <a:solidFill>
                  <a:prstClr val="black"/>
                </a:solidFill>
                <a:latin typeface="Consolas"/>
              </a:rPr>
              <a:t>(</a:t>
            </a:r>
            <a:r>
              <a:rPr lang="en-US" sz="1600" dirty="0" err="1">
                <a:solidFill>
                  <a:srgbClr val="FF0000"/>
                </a:solidFill>
                <a:latin typeface="Consolas"/>
              </a:rPr>
              <a:t>int</a:t>
            </a:r>
            <a:r>
              <a:rPr lang="en-US" sz="1600" dirty="0">
                <a:solidFill>
                  <a:prstClr val="black"/>
                </a:solidFill>
                <a:latin typeface="Consolas"/>
              </a:rPr>
              <a:t> a, </a:t>
            </a:r>
            <a:r>
              <a:rPr lang="en-US" sz="1600" dirty="0" err="1">
                <a:solidFill>
                  <a:srgbClr val="FF0000"/>
                </a:solidFill>
                <a:latin typeface="Consolas"/>
              </a:rPr>
              <a:t>int</a:t>
            </a:r>
            <a:r>
              <a:rPr lang="en-US" sz="1600" dirty="0">
                <a:solidFill>
                  <a:prstClr val="black"/>
                </a:solidFill>
                <a:latin typeface="Consolas"/>
              </a:rPr>
              <a:t> b) { x = a; y = b; }</a:t>
            </a:r>
            <a:r>
              <a:rPr lang="en-US" sz="1600" dirty="0">
                <a:solidFill>
                  <a:srgbClr val="008000"/>
                </a:solidFill>
                <a:latin typeface="Consolas"/>
              </a:rPr>
              <a:t>// methods</a:t>
            </a:r>
            <a:endParaRPr lang="en-US" sz="1600" dirty="0">
              <a:solidFill>
                <a:prstClr val="black"/>
              </a:solidFill>
              <a:latin typeface="Consolas"/>
            </a:endParaRPr>
          </a:p>
          <a:p>
            <a:r>
              <a:rPr lang="en-IN" dirty="0" smtClean="0"/>
              <a:t>Create objects that behave like built-in value types. </a:t>
            </a:r>
          </a:p>
          <a:p>
            <a:r>
              <a:rPr lang="en-IN" dirty="0" smtClean="0"/>
              <a:t>Because </a:t>
            </a:r>
            <a:r>
              <a:rPr lang="en-IN" dirty="0" err="1"/>
              <a:t>structs</a:t>
            </a:r>
            <a:r>
              <a:rPr lang="en-IN" dirty="0"/>
              <a:t> are stored inline and are not heap allocated, there is less garbage collection pressure on the system than there is with classes.</a:t>
            </a:r>
            <a:endParaRPr lang="en-US" dirty="0"/>
          </a:p>
        </p:txBody>
      </p:sp>
    </p:spTree>
    <p:extLst>
      <p:ext uri="{BB962C8B-B14F-4D97-AF65-F5344CB8AC3E}">
        <p14:creationId xmlns="" xmlns:p14="http://schemas.microsoft.com/office/powerpoint/2010/main" val="276531757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Grp="1" noChangeArrowheads="1"/>
          </p:cNvSpPr>
          <p:nvPr>
            <p:ph type="title"/>
          </p:nvPr>
        </p:nvSpPr>
        <p:spPr/>
        <p:txBody>
          <a:bodyPr/>
          <a:lstStyle/>
          <a:p>
            <a:pPr eaLnBrk="1" hangingPunct="1"/>
            <a:r>
              <a:rPr lang="en-US" smtClean="0"/>
              <a:t>Operators</a:t>
            </a:r>
          </a:p>
        </p:txBody>
      </p:sp>
      <p:sp>
        <p:nvSpPr>
          <p:cNvPr id="16387" name="Rectangle 11"/>
          <p:cNvSpPr>
            <a:spLocks noGrp="1" noChangeArrowheads="1"/>
          </p:cNvSpPr>
          <p:nvPr>
            <p:ph type="body" idx="1"/>
          </p:nvPr>
        </p:nvSpPr>
        <p:spPr/>
        <p:txBody>
          <a:bodyPr/>
          <a:lstStyle/>
          <a:p>
            <a:pPr eaLnBrk="1" hangingPunct="1"/>
            <a:r>
              <a:rPr lang="en-US" smtClean="0"/>
              <a:t>Arithmetic operators</a:t>
            </a:r>
          </a:p>
          <a:p>
            <a:pPr eaLnBrk="1" hangingPunct="1"/>
            <a:r>
              <a:rPr lang="en-US" smtClean="0"/>
              <a:t>Relational operators</a:t>
            </a:r>
          </a:p>
          <a:p>
            <a:pPr eaLnBrk="1" hangingPunct="1"/>
            <a:r>
              <a:rPr lang="en-US" smtClean="0"/>
              <a:t>Conditional operators</a:t>
            </a:r>
          </a:p>
          <a:p>
            <a:pPr eaLnBrk="1" hangingPunct="1"/>
            <a:r>
              <a:rPr lang="en-US" smtClean="0"/>
              <a:t>Unary operators</a:t>
            </a:r>
          </a:p>
          <a:p>
            <a:pPr lvl="1" eaLnBrk="1" hangingPunct="1"/>
            <a:r>
              <a:rPr lang="en-US" smtClean="0"/>
              <a:t>Increment ++</a:t>
            </a:r>
          </a:p>
          <a:p>
            <a:pPr lvl="1" eaLnBrk="1" hangingPunct="1"/>
            <a:r>
              <a:rPr lang="en-US" smtClean="0"/>
              <a:t>Decrement --</a:t>
            </a:r>
          </a:p>
          <a:p>
            <a:pPr eaLnBrk="1" hangingPunct="1">
              <a:buFont typeface="Wingdings" pitchFamily="2" charset="2"/>
              <a:buNone/>
            </a:pPr>
            <a:endParaRPr 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1371600" y="1905000"/>
            <a:ext cx="7772400" cy="4114800"/>
          </a:xfrm>
        </p:spPr>
        <p:txBody>
          <a:bodyPr/>
          <a:lstStyle/>
          <a:p>
            <a:pPr eaLnBrk="1" hangingPunct="1"/>
            <a:r>
              <a:rPr lang="en-US" smtClean="0">
                <a:solidFill>
                  <a:schemeClr val="hlink"/>
                </a:solidFill>
              </a:rPr>
              <a:t>Relational operator</a:t>
            </a:r>
          </a:p>
          <a:p>
            <a:pPr lvl="1" eaLnBrk="1" hangingPunct="1"/>
            <a:endParaRPr lang="en-US" smtClean="0"/>
          </a:p>
        </p:txBody>
      </p:sp>
      <p:graphicFrame>
        <p:nvGraphicFramePr>
          <p:cNvPr id="13345" name="Group 33"/>
          <p:cNvGraphicFramePr>
            <a:graphicFrameLocks noGrp="1"/>
          </p:cNvGraphicFramePr>
          <p:nvPr/>
        </p:nvGraphicFramePr>
        <p:xfrm>
          <a:off x="1600200" y="2514600"/>
          <a:ext cx="6096000" cy="4210687"/>
        </p:xfrm>
        <a:graphic>
          <a:graphicData uri="http://schemas.openxmlformats.org/drawingml/2006/table">
            <a:tbl>
              <a:tblPr/>
              <a:tblGrid>
                <a:gridCol w="3048000"/>
                <a:gridCol w="3048000"/>
              </a:tblGrid>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Greater than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Less than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Equal 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Not equal 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Greater than or equal 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Less than or equal 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1371600" y="1905000"/>
            <a:ext cx="7772400" cy="4114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3200">
                <a:solidFill>
                  <a:schemeClr val="hlink"/>
                </a:solidFill>
              </a:rPr>
              <a:t>Relational operator</a:t>
            </a:r>
          </a:p>
          <a:p>
            <a:pPr marL="742950" lvl="1" indent="-285750">
              <a:spcBef>
                <a:spcPct val="20000"/>
              </a:spcBef>
              <a:buClr>
                <a:schemeClr val="hlink"/>
              </a:buClr>
              <a:buSzPct val="55000"/>
              <a:buFont typeface="Wingdings" pitchFamily="2" charset="2"/>
              <a:buChar char="n"/>
            </a:pPr>
            <a:endParaRPr lang="en-US" sz="2800"/>
          </a:p>
        </p:txBody>
      </p:sp>
      <p:graphicFrame>
        <p:nvGraphicFramePr>
          <p:cNvPr id="14370" name="Group 34"/>
          <p:cNvGraphicFramePr>
            <a:graphicFrameLocks noGrp="1"/>
          </p:cNvGraphicFramePr>
          <p:nvPr/>
        </p:nvGraphicFramePr>
        <p:xfrm>
          <a:off x="1600200" y="2514600"/>
          <a:ext cx="7391400" cy="3512503"/>
        </p:xfrm>
        <a:graphic>
          <a:graphicData uri="http://schemas.openxmlformats.org/drawingml/2006/table">
            <a:tbl>
              <a:tblPr/>
              <a:tblGrid>
                <a:gridCol w="3695700"/>
                <a:gridCol w="3695700"/>
              </a:tblGrid>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meaning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&amp;&amp;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True if both conditions are 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True if either of the conditions is 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True if condition is false and vice versa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p:txBody>
          <a:bodyPr/>
          <a:lstStyle/>
          <a:p>
            <a:pPr eaLnBrk="1" hangingPunct="1">
              <a:lnSpc>
                <a:spcPct val="90000"/>
              </a:lnSpc>
            </a:pPr>
            <a:r>
              <a:rPr lang="en-US" dirty="0" err="1" smtClean="0">
                <a:solidFill>
                  <a:schemeClr val="folHlink"/>
                </a:solidFill>
              </a:rPr>
              <a:t>.Net</a:t>
            </a:r>
            <a:r>
              <a:rPr lang="en-US" dirty="0" smtClean="0">
                <a:solidFill>
                  <a:schemeClr val="folHlink"/>
                </a:solidFill>
              </a:rPr>
              <a:t> Applications</a:t>
            </a:r>
          </a:p>
          <a:p>
            <a:pPr eaLnBrk="1" hangingPunct="1">
              <a:lnSpc>
                <a:spcPct val="90000"/>
              </a:lnSpc>
            </a:pPr>
            <a:r>
              <a:rPr lang="en-US" dirty="0" smtClean="0">
                <a:solidFill>
                  <a:schemeClr val="folHlink"/>
                </a:solidFill>
              </a:rPr>
              <a:t>Goals and Benefits of </a:t>
            </a:r>
            <a:r>
              <a:rPr lang="en-US" dirty="0" err="1" smtClean="0">
                <a:solidFill>
                  <a:schemeClr val="folHlink"/>
                </a:solidFill>
              </a:rPr>
              <a:t>.Net</a:t>
            </a:r>
            <a:endParaRPr lang="en-US" dirty="0" smtClean="0">
              <a:solidFill>
                <a:schemeClr val="folHlink"/>
              </a:solidFill>
            </a:endParaRPr>
          </a:p>
          <a:p>
            <a:pPr eaLnBrk="1" hangingPunct="1">
              <a:lnSpc>
                <a:spcPct val="90000"/>
              </a:lnSpc>
            </a:pPr>
            <a:r>
              <a:rPr lang="en-US" dirty="0" smtClean="0">
                <a:solidFill>
                  <a:schemeClr val="folHlink"/>
                </a:solidFill>
              </a:rPr>
              <a:t>Major components of </a:t>
            </a:r>
            <a:r>
              <a:rPr lang="en-US" dirty="0" err="1" smtClean="0">
                <a:solidFill>
                  <a:schemeClr val="folHlink"/>
                </a:solidFill>
              </a:rPr>
              <a:t>.Net</a:t>
            </a:r>
            <a:endParaRPr lang="en-US" dirty="0" smtClean="0">
              <a:solidFill>
                <a:schemeClr val="folHlink"/>
              </a:solidFill>
            </a:endParaRPr>
          </a:p>
          <a:p>
            <a:pPr eaLnBrk="1" hangingPunct="1">
              <a:lnSpc>
                <a:spcPct val="90000"/>
              </a:lnSpc>
            </a:pPr>
            <a:r>
              <a:rPr lang="en-US" dirty="0" smtClean="0">
                <a:solidFill>
                  <a:schemeClr val="folHlink"/>
                </a:solidFill>
              </a:rPr>
              <a:t>Compilation and Execution of </a:t>
            </a:r>
            <a:r>
              <a:rPr lang="en-US" dirty="0" err="1" smtClean="0">
                <a:solidFill>
                  <a:schemeClr val="folHlink"/>
                </a:solidFill>
              </a:rPr>
              <a:t>.Net</a:t>
            </a:r>
            <a:r>
              <a:rPr lang="en-US" dirty="0" smtClean="0">
                <a:solidFill>
                  <a:schemeClr val="folHlink"/>
                </a:solidFill>
              </a:rPr>
              <a:t> Application</a:t>
            </a:r>
          </a:p>
          <a:p>
            <a:pPr eaLnBrk="1" hangingPunct="1">
              <a:lnSpc>
                <a:spcPct val="90000"/>
              </a:lnSpc>
            </a:pPr>
            <a:r>
              <a:rPr lang="en-US" dirty="0" smtClean="0">
                <a:solidFill>
                  <a:schemeClr val="folHlink"/>
                </a:solidFill>
              </a:rPr>
              <a:t>CLR (Common Language Runtime) features</a:t>
            </a:r>
          </a:p>
          <a:p>
            <a:pPr eaLnBrk="1" hangingPunct="1">
              <a:lnSpc>
                <a:spcPct val="90000"/>
              </a:lnSpc>
            </a:pPr>
            <a:r>
              <a:rPr lang="en-US" dirty="0" smtClean="0">
                <a:solidFill>
                  <a:schemeClr val="folHlink"/>
                </a:solidFill>
              </a:rPr>
              <a:t>Basic Components of </a:t>
            </a:r>
            <a:r>
              <a:rPr lang="en-US" dirty="0" err="1" smtClean="0">
                <a:solidFill>
                  <a:schemeClr val="folHlink"/>
                </a:solidFill>
              </a:rPr>
              <a:t>.Net</a:t>
            </a:r>
            <a:r>
              <a:rPr lang="en-US" dirty="0" smtClean="0">
                <a:solidFill>
                  <a:schemeClr val="folHlink"/>
                </a:solidFill>
              </a:rPr>
              <a:t> Application</a:t>
            </a:r>
          </a:p>
          <a:p>
            <a:pPr eaLnBrk="1" hangingPunct="1">
              <a:lnSpc>
                <a:spcPct val="90000"/>
              </a:lnSpc>
              <a:buFont typeface="Wingdings" pitchFamily="2" charset="2"/>
              <a:buNone/>
            </a:pPr>
            <a:endParaRPr lang="en-US" dirty="0" smtClean="0"/>
          </a:p>
        </p:txBody>
      </p:sp>
      <p:sp>
        <p:nvSpPr>
          <p:cNvPr id="3" name="Text Box 4"/>
          <p:cNvSpPr txBox="1">
            <a:spLocks noChangeArrowheads="1"/>
          </p:cNvSpPr>
          <p:nvPr/>
        </p:nvSpPr>
        <p:spPr bwMode="auto">
          <a:xfrm>
            <a:off x="3413125" y="242888"/>
            <a:ext cx="2414588" cy="1006475"/>
          </a:xfrm>
          <a:prstGeom prst="rect">
            <a:avLst/>
          </a:prstGeom>
          <a:noFill/>
          <a:ln w="9525">
            <a:noFill/>
            <a:miter lim="800000"/>
            <a:headEnd/>
            <a:tailEnd/>
          </a:ln>
        </p:spPr>
        <p:txBody>
          <a:bodyPr wrap="none">
            <a:spAutoFit/>
          </a:bodyPr>
          <a:lstStyle/>
          <a:p>
            <a:pPr eaLnBrk="0" hangingPunct="0"/>
            <a:r>
              <a:rPr lang="en-US" sz="6000" b="1" dirty="0">
                <a:latin typeface="Garamond" pitchFamily="18" charset="0"/>
              </a:rPr>
              <a:t>Topics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p:txBody>
          <a:bodyPr/>
          <a:lstStyle/>
          <a:p>
            <a:pPr eaLnBrk="1" hangingPunct="1"/>
            <a:r>
              <a:rPr lang="en-US" smtClean="0"/>
              <a:t>Arithmetic Operators</a:t>
            </a:r>
          </a:p>
          <a:p>
            <a:pPr lvl="1" eaLnBrk="1" hangingPunct="1"/>
            <a:r>
              <a:rPr lang="en-US" smtClean="0"/>
              <a:t>In addition to four operators + , - , * , and  /, C-Sharp also provides the remainder or modulo operator which returns the remainder after division. It I srepresented by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Flow Controls</a:t>
            </a:r>
          </a:p>
        </p:txBody>
      </p:sp>
      <p:sp>
        <p:nvSpPr>
          <p:cNvPr id="20483" name="Rectangle 3"/>
          <p:cNvSpPr>
            <a:spLocks noGrp="1" noChangeArrowheads="1"/>
          </p:cNvSpPr>
          <p:nvPr>
            <p:ph type="body" sz="half" idx="1"/>
          </p:nvPr>
        </p:nvSpPr>
        <p:spPr/>
        <p:txBody>
          <a:bodyPr/>
          <a:lstStyle/>
          <a:p>
            <a:pPr eaLnBrk="1" hangingPunct="1"/>
            <a:r>
              <a:rPr lang="en-US" smtClean="0"/>
              <a:t>foreach</a:t>
            </a:r>
          </a:p>
          <a:p>
            <a:pPr eaLnBrk="1" hangingPunct="1"/>
            <a:r>
              <a:rPr lang="en-US" smtClean="0"/>
              <a:t>switch-case</a:t>
            </a:r>
          </a:p>
          <a:p>
            <a:pPr eaLnBrk="1" hangingPunct="1"/>
            <a:r>
              <a:rPr lang="en-US" smtClean="0"/>
              <a:t>goto</a:t>
            </a:r>
          </a:p>
          <a:p>
            <a:pPr eaLnBrk="1" hangingPunct="1"/>
            <a:r>
              <a:rPr lang="en-US" smtClean="0"/>
              <a:t>break</a:t>
            </a:r>
          </a:p>
          <a:p>
            <a:pPr eaLnBrk="1" hangingPunct="1"/>
            <a:endParaRPr lang="en-US" smtClean="0"/>
          </a:p>
          <a:p>
            <a:pPr eaLnBrk="1" hangingPunct="1"/>
            <a:endParaRPr lang="en-US" smtClean="0"/>
          </a:p>
          <a:p>
            <a:pPr eaLnBrk="1" hangingPunct="1"/>
            <a:endParaRPr lang="en-US" smtClean="0"/>
          </a:p>
          <a:p>
            <a:pPr eaLnBrk="1" hangingPunct="1">
              <a:buFont typeface="Wingdings" pitchFamily="2" charset="2"/>
              <a:buNone/>
            </a:pPr>
            <a:endParaRPr lang="en-US" smtClean="0"/>
          </a:p>
        </p:txBody>
      </p:sp>
      <p:sp>
        <p:nvSpPr>
          <p:cNvPr id="20484" name="Rectangle 4"/>
          <p:cNvSpPr>
            <a:spLocks noGrp="1" noChangeArrowheads="1"/>
          </p:cNvSpPr>
          <p:nvPr>
            <p:ph type="body" sz="half" idx="2"/>
          </p:nvPr>
        </p:nvSpPr>
        <p:spPr/>
        <p:txBody>
          <a:bodyPr/>
          <a:lstStyle/>
          <a:p>
            <a:pPr eaLnBrk="1" hangingPunct="1"/>
            <a:r>
              <a:rPr lang="en-US" smtClean="0"/>
              <a:t>continue</a:t>
            </a:r>
          </a:p>
          <a:p>
            <a:pPr eaLnBrk="1" hangingPunct="1"/>
            <a:r>
              <a:rPr lang="en-US" smtClean="0"/>
              <a:t>while</a:t>
            </a:r>
          </a:p>
          <a:p>
            <a:pPr eaLnBrk="1" hangingPunct="1"/>
            <a:r>
              <a:rPr lang="en-US" smtClean="0"/>
              <a:t>do…while</a:t>
            </a:r>
          </a:p>
          <a:p>
            <a:pPr eaLnBrk="1" hangingPunct="1"/>
            <a:r>
              <a:rPr lang="en-US" smtClean="0"/>
              <a:t>for</a:t>
            </a:r>
          </a:p>
          <a:p>
            <a:pPr eaLnBrk="1" hangingPunct="1"/>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foreach flow control</a:t>
            </a:r>
          </a:p>
        </p:txBody>
      </p:sp>
      <p:sp>
        <p:nvSpPr>
          <p:cNvPr id="21507" name="Rectangle 3"/>
          <p:cNvSpPr>
            <a:spLocks noGrp="1" noChangeArrowheads="1"/>
          </p:cNvSpPr>
          <p:nvPr>
            <p:ph type="body" idx="1"/>
          </p:nvPr>
        </p:nvSpPr>
        <p:spPr/>
        <p:txBody>
          <a:bodyPr/>
          <a:lstStyle/>
          <a:p>
            <a:pPr eaLnBrk="1" hangingPunct="1"/>
            <a:r>
              <a:rPr lang="en-US" smtClean="0"/>
              <a:t>Repeat bunch of statements or traverse every element of an array/collection</a:t>
            </a:r>
          </a:p>
          <a:p>
            <a:pPr eaLnBrk="1" hangingPunct="1"/>
            <a:r>
              <a:rPr lang="en-US" smtClean="0"/>
              <a:t>E.g.</a:t>
            </a:r>
          </a:p>
          <a:p>
            <a:pPr lvl="1" eaLnBrk="1" hangingPunct="1">
              <a:buFont typeface="Wingdings" pitchFamily="2" charset="2"/>
              <a:buNone/>
            </a:pPr>
            <a:r>
              <a:rPr lang="en-US" smtClean="0"/>
              <a:t>	int[] array = {1,2,3,4,5};</a:t>
            </a:r>
          </a:p>
          <a:p>
            <a:pPr lvl="1" eaLnBrk="1" hangingPunct="1">
              <a:buFont typeface="Wingdings" pitchFamily="2" charset="2"/>
              <a:buNone/>
            </a:pPr>
            <a:r>
              <a:rPr lang="en-US" smtClean="0"/>
              <a:t>	foreach (int i in array)</a:t>
            </a:r>
          </a:p>
          <a:p>
            <a:pPr lvl="1" eaLnBrk="1" hangingPunct="1">
              <a:buFont typeface="Wingdings" pitchFamily="2" charset="2"/>
              <a:buNone/>
            </a:pPr>
            <a:r>
              <a:rPr lang="en-US" smtClean="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switch</a:t>
            </a:r>
          </a:p>
        </p:txBody>
      </p:sp>
      <p:sp>
        <p:nvSpPr>
          <p:cNvPr id="22531" name="Rectangle 3"/>
          <p:cNvSpPr>
            <a:spLocks noGrp="1" noChangeArrowheads="1"/>
          </p:cNvSpPr>
          <p:nvPr>
            <p:ph type="body" idx="1"/>
          </p:nvPr>
        </p:nvSpPr>
        <p:spPr/>
        <p:txBody>
          <a:bodyPr/>
          <a:lstStyle/>
          <a:p>
            <a:pPr eaLnBrk="1" hangingPunct="1"/>
            <a:r>
              <a:rPr lang="en-US" smtClean="0"/>
              <a:t>Same as java except can use switch to compare strings</a:t>
            </a:r>
          </a:p>
          <a:p>
            <a:pPr eaLnBrk="1" hangingPunct="1"/>
            <a:r>
              <a:rPr lang="en-US" smtClean="0"/>
              <a:t>Compulsory break at the end of every case</a:t>
            </a:r>
          </a:p>
          <a:p>
            <a:pPr eaLnBrk="1" hangingPunct="1"/>
            <a:r>
              <a:rPr lang="en-US" smtClean="0"/>
              <a:t>‘fall through’ feature -&gt; use goto</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switch</a:t>
            </a:r>
          </a:p>
        </p:txBody>
      </p:sp>
      <p:sp>
        <p:nvSpPr>
          <p:cNvPr id="23555" name="Rectangle 3"/>
          <p:cNvSpPr>
            <a:spLocks noGrp="1" noChangeArrowheads="1"/>
          </p:cNvSpPr>
          <p:nvPr>
            <p:ph type="body" idx="1"/>
          </p:nvPr>
        </p:nvSpPr>
        <p:spPr/>
        <p:txBody>
          <a:bodyPr/>
          <a:lstStyle/>
          <a:p>
            <a:pPr eaLnBrk="1" hangingPunct="1">
              <a:lnSpc>
                <a:spcPct val="80000"/>
              </a:lnSpc>
            </a:pPr>
            <a:r>
              <a:rPr lang="en-US" sz="2400" smtClean="0"/>
              <a:t>E.g.	</a:t>
            </a:r>
          </a:p>
          <a:p>
            <a:pPr eaLnBrk="1" hangingPunct="1">
              <a:lnSpc>
                <a:spcPct val="80000"/>
              </a:lnSpc>
              <a:buFont typeface="Wingdings" pitchFamily="2" charset="2"/>
              <a:buNone/>
            </a:pPr>
            <a:r>
              <a:rPr lang="en-US" sz="2400" smtClean="0"/>
              <a:t>	switch (car) </a:t>
            </a:r>
            <a:br>
              <a:rPr lang="en-US" sz="2400" smtClean="0"/>
            </a:br>
            <a:r>
              <a:rPr lang="en-US" sz="2400" smtClean="0"/>
              <a:t>{</a:t>
            </a:r>
            <a:br>
              <a:rPr lang="en-US" sz="2400" smtClean="0"/>
            </a:br>
            <a:r>
              <a:rPr lang="en-US" sz="2400" smtClean="0"/>
              <a:t>	case </a:t>
            </a:r>
            <a:r>
              <a:rPr lang="en-US" sz="2400" b="1" smtClean="0"/>
              <a:t>“Volvo”:</a:t>
            </a:r>
            <a:r>
              <a:rPr lang="en-US" sz="2400" smtClean="0"/>
              <a:t/>
            </a:r>
            <a:br>
              <a:rPr lang="en-US" sz="2400" smtClean="0"/>
            </a:br>
            <a:r>
              <a:rPr lang="en-US" sz="2400" smtClean="0"/>
              <a:t>		// do something</a:t>
            </a:r>
          </a:p>
          <a:p>
            <a:pPr eaLnBrk="1" hangingPunct="1">
              <a:lnSpc>
                <a:spcPct val="80000"/>
              </a:lnSpc>
              <a:buFont typeface="Wingdings" pitchFamily="2" charset="2"/>
              <a:buNone/>
            </a:pPr>
            <a:r>
              <a:rPr lang="en-US" sz="2400" smtClean="0"/>
              <a:t>			</a:t>
            </a:r>
            <a:r>
              <a:rPr lang="en-US" sz="2400" b="1" smtClean="0"/>
              <a:t>goto default;</a:t>
            </a:r>
          </a:p>
          <a:p>
            <a:pPr eaLnBrk="1" hangingPunct="1">
              <a:lnSpc>
                <a:spcPct val="80000"/>
              </a:lnSpc>
              <a:buFont typeface="Wingdings" pitchFamily="2" charset="2"/>
              <a:buNone/>
            </a:pPr>
            <a:r>
              <a:rPr lang="en-US" sz="2400" smtClean="0"/>
              <a:t>		break;</a:t>
            </a:r>
          </a:p>
          <a:p>
            <a:pPr eaLnBrk="1" hangingPunct="1">
              <a:lnSpc>
                <a:spcPct val="80000"/>
              </a:lnSpc>
              <a:buFont typeface="Wingdings" pitchFamily="2" charset="2"/>
              <a:buNone/>
            </a:pPr>
            <a:r>
              <a:rPr lang="en-US" sz="2400" smtClean="0"/>
              <a:t>		case default:</a:t>
            </a:r>
          </a:p>
          <a:p>
            <a:pPr eaLnBrk="1" hangingPunct="1">
              <a:lnSpc>
                <a:spcPct val="80000"/>
              </a:lnSpc>
              <a:buFont typeface="Wingdings" pitchFamily="2" charset="2"/>
              <a:buNone/>
            </a:pPr>
            <a:r>
              <a:rPr lang="en-US" sz="2400" smtClean="0"/>
              <a:t>			// do something</a:t>
            </a:r>
          </a:p>
          <a:p>
            <a:pPr eaLnBrk="1" hangingPunct="1">
              <a:lnSpc>
                <a:spcPct val="80000"/>
              </a:lnSpc>
              <a:buFont typeface="Wingdings" pitchFamily="2" charset="2"/>
              <a:buNone/>
            </a:pPr>
            <a:r>
              <a:rPr lang="en-US" sz="2400" smtClean="0"/>
              <a:t>		</a:t>
            </a:r>
            <a:r>
              <a:rPr lang="en-US" sz="2400" b="1" smtClean="0"/>
              <a:t>break;</a:t>
            </a:r>
            <a:r>
              <a:rPr lang="en-US" sz="2400" smtClean="0"/>
              <a:t>	</a:t>
            </a:r>
            <a:br>
              <a:rPr lang="en-US" sz="2400" smtClean="0"/>
            </a:br>
            <a:r>
              <a:rPr lang="en-US" sz="2400" smtClean="0"/>
              <a:t>}</a:t>
            </a:r>
          </a:p>
          <a:p>
            <a:pPr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goto</a:t>
            </a:r>
          </a:p>
        </p:txBody>
      </p:sp>
      <p:sp>
        <p:nvSpPr>
          <p:cNvPr id="24579" name="Rectangle 3"/>
          <p:cNvSpPr>
            <a:spLocks noGrp="1" noChangeArrowheads="1"/>
          </p:cNvSpPr>
          <p:nvPr>
            <p:ph type="body" idx="1"/>
          </p:nvPr>
        </p:nvSpPr>
        <p:spPr/>
        <p:txBody>
          <a:bodyPr/>
          <a:lstStyle/>
          <a:p>
            <a:pPr eaLnBrk="1" hangingPunct="1"/>
            <a:r>
              <a:rPr lang="en-US" smtClean="0"/>
              <a:t>Three different ways:</a:t>
            </a:r>
          </a:p>
          <a:p>
            <a:pPr lvl="1" eaLnBrk="1" hangingPunct="1"/>
            <a:r>
              <a:rPr lang="en-US" smtClean="0"/>
              <a:t>goto case &lt;expression&gt;;</a:t>
            </a:r>
          </a:p>
          <a:p>
            <a:pPr lvl="1" eaLnBrk="1" hangingPunct="1"/>
            <a:r>
              <a:rPr lang="en-US" smtClean="0"/>
              <a:t>goto &lt;label&gt;;</a:t>
            </a:r>
          </a:p>
          <a:p>
            <a:pPr lvl="1" eaLnBrk="1" hangingPunct="1"/>
            <a:r>
              <a:rPr lang="en-US" smtClean="0"/>
              <a:t>goto default;</a:t>
            </a:r>
          </a:p>
          <a:p>
            <a:pPr eaLnBrk="1" hangingPunct="1"/>
            <a:r>
              <a:rPr lang="en-US" smtClean="0"/>
              <a:t>E.g. </a:t>
            </a:r>
          </a:p>
          <a:p>
            <a:pPr lvl="1" eaLnBrk="1" hangingPunct="1"/>
            <a:r>
              <a:rPr lang="en-US" smtClean="0"/>
              <a:t>goto case “volvo”;</a:t>
            </a:r>
          </a:p>
          <a:p>
            <a:pPr lvl="1" eaLnBrk="1" hangingPunct="1"/>
            <a:r>
              <a:rPr lang="en-US" smtClean="0"/>
              <a:t>goto exit; …. exit: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Using iteration constructs</a:t>
            </a:r>
          </a:p>
        </p:txBody>
      </p:sp>
      <p:sp>
        <p:nvSpPr>
          <p:cNvPr id="25603" name="Rectangle 3"/>
          <p:cNvSpPr>
            <a:spLocks noGrp="1" noChangeArrowheads="1"/>
          </p:cNvSpPr>
          <p:nvPr>
            <p:ph type="body" idx="1"/>
          </p:nvPr>
        </p:nvSpPr>
        <p:spPr/>
        <p:txBody>
          <a:bodyPr/>
          <a:lstStyle/>
          <a:p>
            <a:pPr eaLnBrk="1" hangingPunct="1">
              <a:lnSpc>
                <a:spcPct val="90000"/>
              </a:lnSpc>
            </a:pPr>
            <a:r>
              <a:rPr lang="en-US" smtClean="0"/>
              <a:t>Iterations</a:t>
            </a:r>
          </a:p>
          <a:p>
            <a:pPr lvl="1" eaLnBrk="1" hangingPunct="1">
              <a:lnSpc>
                <a:spcPct val="90000"/>
              </a:lnSpc>
            </a:pPr>
            <a:r>
              <a:rPr lang="en-US" smtClean="0"/>
              <a:t>While</a:t>
            </a:r>
          </a:p>
          <a:p>
            <a:pPr lvl="1" eaLnBrk="1" hangingPunct="1">
              <a:lnSpc>
                <a:spcPct val="90000"/>
              </a:lnSpc>
            </a:pPr>
            <a:r>
              <a:rPr lang="en-US" smtClean="0"/>
              <a:t>Do…while</a:t>
            </a:r>
          </a:p>
          <a:p>
            <a:pPr lvl="1" eaLnBrk="1" hangingPunct="1">
              <a:lnSpc>
                <a:spcPct val="90000"/>
              </a:lnSpc>
            </a:pPr>
            <a:r>
              <a:rPr lang="en-US" smtClean="0"/>
              <a:t>For</a:t>
            </a:r>
          </a:p>
          <a:p>
            <a:pPr eaLnBrk="1" hangingPunct="1">
              <a:lnSpc>
                <a:spcPct val="90000"/>
              </a:lnSpc>
            </a:pPr>
            <a:r>
              <a:rPr lang="en-US" smtClean="0"/>
              <a:t>Unconditional breaks</a:t>
            </a:r>
          </a:p>
          <a:p>
            <a:pPr lvl="1" eaLnBrk="1" hangingPunct="1">
              <a:lnSpc>
                <a:spcPct val="90000"/>
              </a:lnSpc>
            </a:pPr>
            <a:r>
              <a:rPr lang="en-US" smtClean="0"/>
              <a:t>Break</a:t>
            </a:r>
          </a:p>
          <a:p>
            <a:pPr lvl="1" eaLnBrk="1" hangingPunct="1">
              <a:lnSpc>
                <a:spcPct val="90000"/>
              </a:lnSpc>
            </a:pPr>
            <a:r>
              <a:rPr lang="en-US" smtClean="0"/>
              <a:t>Continue</a:t>
            </a:r>
          </a:p>
          <a:p>
            <a:pPr lvl="1" eaLnBrk="1" hangingPunct="1">
              <a:lnSpc>
                <a:spcPct val="90000"/>
              </a:lnSpc>
            </a:pPr>
            <a:r>
              <a:rPr lang="en-US" smtClean="0"/>
              <a:t>Goto</a:t>
            </a:r>
          </a:p>
          <a:p>
            <a:pPr eaLnBrk="1" hangingPunct="1">
              <a:lnSpc>
                <a:spcPct val="90000"/>
              </a:lnSpc>
            </a:pPr>
            <a:endParaRPr 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a:xfrm>
            <a:off x="381000" y="1417638"/>
            <a:ext cx="8410575" cy="4376583"/>
          </a:xfrm>
        </p:spPr>
        <p:txBody>
          <a:bodyPr>
            <a:normAutofit lnSpcReduction="10000"/>
          </a:bodyPr>
          <a:lstStyle/>
          <a:p>
            <a:r>
              <a:rPr lang="en-US" dirty="0"/>
              <a:t>A</a:t>
            </a:r>
            <a:r>
              <a:rPr lang="en-US" dirty="0" smtClean="0"/>
              <a:t>n </a:t>
            </a:r>
            <a:r>
              <a:rPr lang="en-US" i="1" dirty="0"/>
              <a:t>array </a:t>
            </a:r>
            <a:r>
              <a:rPr lang="en-US" dirty="0"/>
              <a:t>is a set of data items, accessed using a numerical index</a:t>
            </a:r>
            <a:r>
              <a:rPr lang="en-US" dirty="0" smtClean="0"/>
              <a:t>.</a:t>
            </a:r>
          </a:p>
          <a:p>
            <a:r>
              <a:rPr lang="en-US" dirty="0"/>
              <a:t>More specifically, an array is a set of contiguous data points of the same type (an array of </a:t>
            </a:r>
            <a:r>
              <a:rPr lang="en-US" dirty="0" err="1"/>
              <a:t>ints</a:t>
            </a:r>
            <a:r>
              <a:rPr lang="en-US" dirty="0"/>
              <a:t>, an </a:t>
            </a:r>
            <a:r>
              <a:rPr lang="en-US" dirty="0" smtClean="0"/>
              <a:t>array of </a:t>
            </a:r>
            <a:r>
              <a:rPr lang="en-US" dirty="0"/>
              <a:t>strings, an array of </a:t>
            </a:r>
            <a:r>
              <a:rPr lang="en-US" dirty="0" err="1"/>
              <a:t>SportsCars</a:t>
            </a:r>
            <a:r>
              <a:rPr lang="en-US" dirty="0"/>
              <a:t>, and so on</a:t>
            </a:r>
            <a:r>
              <a:rPr lang="en-US" dirty="0" smtClean="0"/>
              <a:t>)</a:t>
            </a:r>
          </a:p>
          <a:p>
            <a:r>
              <a:rPr lang="en-US" dirty="0" smtClean="0"/>
              <a:t>The number </a:t>
            </a:r>
            <a:r>
              <a:rPr lang="en-US" dirty="0"/>
              <a:t>used in the array declaration represents the total number of items, not the upper bound.</a:t>
            </a:r>
          </a:p>
        </p:txBody>
      </p:sp>
    </p:spTree>
    <p:extLst>
      <p:ext uri="{BB962C8B-B14F-4D97-AF65-F5344CB8AC3E}">
        <p14:creationId xmlns="" xmlns:p14="http://schemas.microsoft.com/office/powerpoint/2010/main" val="349133921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Arrays</a:t>
            </a:r>
          </a:p>
        </p:txBody>
      </p:sp>
      <p:sp>
        <p:nvSpPr>
          <p:cNvPr id="36867" name="Rectangle 3"/>
          <p:cNvSpPr>
            <a:spLocks noGrp="1" noChangeArrowheads="1"/>
          </p:cNvSpPr>
          <p:nvPr>
            <p:ph type="body" idx="1"/>
          </p:nvPr>
        </p:nvSpPr>
        <p:spPr>
          <a:xfrm>
            <a:off x="457200" y="1719263"/>
            <a:ext cx="8229600" cy="4833937"/>
          </a:xfrm>
        </p:spPr>
        <p:txBody>
          <a:bodyPr/>
          <a:lstStyle/>
          <a:p>
            <a:pPr eaLnBrk="1" hangingPunct="1"/>
            <a:r>
              <a:rPr lang="en-US" smtClean="0"/>
              <a:t>Single Dimensional – Same as Java</a:t>
            </a:r>
          </a:p>
          <a:p>
            <a:pPr eaLnBrk="1" hangingPunct="1"/>
            <a:r>
              <a:rPr lang="en-US" smtClean="0"/>
              <a:t>Multidimensional - two types</a:t>
            </a:r>
          </a:p>
          <a:p>
            <a:pPr lvl="1" eaLnBrk="1" hangingPunct="1"/>
            <a:r>
              <a:rPr lang="en-US" smtClean="0"/>
              <a:t>Rectangular array</a:t>
            </a:r>
          </a:p>
          <a:p>
            <a:pPr lvl="1" eaLnBrk="1" hangingPunct="1"/>
            <a:r>
              <a:rPr lang="en-US" smtClean="0"/>
              <a:t>Jagged array</a:t>
            </a:r>
          </a:p>
          <a:p>
            <a:pPr eaLnBrk="1" hangingPunct="1"/>
            <a:r>
              <a:rPr lang="en-US" smtClean="0"/>
              <a:t>E.g.</a:t>
            </a:r>
          </a:p>
          <a:p>
            <a:pPr lvl="1" eaLnBrk="1" hangingPunct="1"/>
            <a:r>
              <a:rPr lang="en-US" smtClean="0"/>
              <a:t>int [] array = new int [5]; - single dimensional</a:t>
            </a:r>
          </a:p>
          <a:p>
            <a:pPr lvl="1" eaLnBrk="1" hangingPunct="1"/>
            <a:r>
              <a:rPr lang="en-US" smtClean="0"/>
              <a:t>int [,] array = new int [2,5]; - rectangular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Arrays</a:t>
            </a:r>
          </a:p>
        </p:txBody>
      </p:sp>
      <p:sp>
        <p:nvSpPr>
          <p:cNvPr id="37891" name="Rectangle 3"/>
          <p:cNvSpPr>
            <a:spLocks noGrp="1" noChangeArrowheads="1"/>
          </p:cNvSpPr>
          <p:nvPr>
            <p:ph type="body" idx="1"/>
          </p:nvPr>
        </p:nvSpPr>
        <p:spPr/>
        <p:txBody>
          <a:bodyPr/>
          <a:lstStyle/>
          <a:p>
            <a:pPr eaLnBrk="1" hangingPunct="1">
              <a:lnSpc>
                <a:spcPct val="90000"/>
              </a:lnSpc>
            </a:pPr>
            <a:r>
              <a:rPr lang="en-US" smtClean="0"/>
              <a:t>E.g. (continued)</a:t>
            </a:r>
          </a:p>
          <a:p>
            <a:pPr lvl="1" eaLnBrk="1" hangingPunct="1">
              <a:lnSpc>
                <a:spcPct val="90000"/>
              </a:lnSpc>
            </a:pPr>
            <a:r>
              <a:rPr lang="en-US" smtClean="0"/>
              <a:t>int [] [] array = new int [2][];</a:t>
            </a:r>
            <a:br>
              <a:rPr lang="en-US" smtClean="0"/>
            </a:br>
            <a:r>
              <a:rPr lang="en-US" smtClean="0"/>
              <a:t>array [0] = new int[] {1,2,3};</a:t>
            </a:r>
            <a:br>
              <a:rPr lang="en-US" smtClean="0"/>
            </a:br>
            <a:r>
              <a:rPr lang="en-US" smtClean="0"/>
              <a:t>array [1] = new int[] {2,3,4,5}; -- jagged</a:t>
            </a:r>
          </a:p>
          <a:p>
            <a:pPr lvl="1" eaLnBrk="1" hangingPunct="1">
              <a:lnSpc>
                <a:spcPct val="90000"/>
              </a:lnSpc>
            </a:pPr>
            <a:r>
              <a:rPr lang="en-US" smtClean="0"/>
              <a:t>int[,] array = {{1,2,3},{4,5,6}};</a:t>
            </a:r>
            <a:br>
              <a:rPr lang="en-US" smtClean="0"/>
            </a:br>
            <a:r>
              <a:rPr lang="en-US" smtClean="0"/>
              <a:t>- initializing in single statement</a:t>
            </a:r>
          </a:p>
          <a:p>
            <a:pPr lvl="1" eaLnBrk="1" hangingPunct="1">
              <a:lnSpc>
                <a:spcPct val="90000"/>
              </a:lnSpc>
            </a:pPr>
            <a:r>
              <a:rPr lang="en-US" smtClean="0"/>
              <a:t>Int [] [] array = new int [] [] {new int[] {1,2,3}, new int[] {4,5,6,7}};</a:t>
            </a:r>
            <a:br>
              <a:rPr lang="en-US" smtClean="0"/>
            </a:br>
            <a:r>
              <a:rPr lang="en-US" smtClean="0"/>
              <a:t>- initializing in single statement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3-Layers of Application</a:t>
            </a:r>
          </a:p>
        </p:txBody>
      </p:sp>
      <p:sp>
        <p:nvSpPr>
          <p:cNvPr id="5123" name="Rectangle 3"/>
          <p:cNvSpPr>
            <a:spLocks noGrp="1" noChangeArrowheads="1"/>
          </p:cNvSpPr>
          <p:nvPr>
            <p:ph type="body" idx="1"/>
          </p:nvPr>
        </p:nvSpPr>
        <p:spPr/>
        <p:txBody>
          <a:bodyPr/>
          <a:lstStyle/>
          <a:p>
            <a:pPr eaLnBrk="1" hangingPunct="1"/>
            <a:r>
              <a:rPr lang="en-US" smtClean="0">
                <a:solidFill>
                  <a:schemeClr val="hlink"/>
                </a:solidFill>
              </a:rPr>
              <a:t>User Layer</a:t>
            </a:r>
            <a:r>
              <a:rPr lang="en-US" smtClean="0"/>
              <a:t> :- Responsible for presentation layer</a:t>
            </a:r>
          </a:p>
          <a:p>
            <a:pPr eaLnBrk="1" hangingPunct="1"/>
            <a:r>
              <a:rPr lang="en-US" smtClean="0">
                <a:solidFill>
                  <a:schemeClr val="hlink"/>
                </a:solidFill>
              </a:rPr>
              <a:t>Business Layer</a:t>
            </a:r>
            <a:r>
              <a:rPr lang="en-US" smtClean="0"/>
              <a:t> :- Logical coding handles business services</a:t>
            </a:r>
          </a:p>
          <a:p>
            <a:pPr eaLnBrk="1" hangingPunct="1"/>
            <a:r>
              <a:rPr lang="en-US" smtClean="0">
                <a:solidFill>
                  <a:schemeClr val="hlink"/>
                </a:solidFill>
              </a:rPr>
              <a:t>Data Layer</a:t>
            </a:r>
            <a:r>
              <a:rPr lang="en-US" smtClean="0"/>
              <a:t> :- Data services to handle database part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US" dirty="0"/>
          </a:p>
        </p:txBody>
      </p:sp>
      <p:sp>
        <p:nvSpPr>
          <p:cNvPr id="3" name="Content Placeholder 2"/>
          <p:cNvSpPr>
            <a:spLocks noGrp="1"/>
          </p:cNvSpPr>
          <p:nvPr>
            <p:ph idx="1"/>
          </p:nvPr>
        </p:nvSpPr>
        <p:spPr>
          <a:xfrm>
            <a:off x="381000" y="1417638"/>
            <a:ext cx="8410575" cy="1717393"/>
          </a:xfrm>
        </p:spPr>
        <p:txBody>
          <a:bodyPr>
            <a:normAutofit lnSpcReduction="10000"/>
          </a:bodyPr>
          <a:lstStyle/>
          <a:p>
            <a:r>
              <a:rPr lang="en-US" dirty="0" smtClean="0"/>
              <a:t>Simplify Application Development</a:t>
            </a:r>
          </a:p>
          <a:p>
            <a:r>
              <a:rPr lang="en-US" dirty="0" smtClean="0"/>
              <a:t>Relates code objects to real world objects</a:t>
            </a:r>
          </a:p>
          <a:p>
            <a:r>
              <a:rPr lang="en-US" dirty="0" smtClean="0"/>
              <a:t>Creates more flexible applications</a:t>
            </a:r>
            <a:endParaRPr lang="en-US" dirty="0"/>
          </a:p>
        </p:txBody>
      </p:sp>
    </p:spTree>
    <p:extLst>
      <p:ext uri="{BB962C8B-B14F-4D97-AF65-F5344CB8AC3E}">
        <p14:creationId xmlns="" xmlns:p14="http://schemas.microsoft.com/office/powerpoint/2010/main" val="145134301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a:xfrm>
            <a:off x="381000" y="1417638"/>
            <a:ext cx="8410575" cy="2677656"/>
          </a:xfrm>
        </p:spPr>
        <p:txBody>
          <a:bodyPr>
            <a:normAutofit lnSpcReduction="10000"/>
          </a:bodyPr>
          <a:lstStyle/>
          <a:p>
            <a:r>
              <a:rPr lang="en-US" dirty="0" smtClean="0"/>
              <a:t>‘Blueprint’ or ‘recipe’ for an object</a:t>
            </a:r>
          </a:p>
          <a:p>
            <a:r>
              <a:rPr lang="en-US" dirty="0" smtClean="0"/>
              <a:t>Making a distinction between:</a:t>
            </a:r>
          </a:p>
          <a:p>
            <a:pPr lvl="1"/>
            <a:r>
              <a:rPr lang="en-US" dirty="0" smtClean="0"/>
              <a:t>A blueprint and a house</a:t>
            </a:r>
          </a:p>
          <a:p>
            <a:pPr lvl="1"/>
            <a:r>
              <a:rPr lang="en-US" dirty="0" smtClean="0"/>
              <a:t>A recipe and roti</a:t>
            </a:r>
          </a:p>
          <a:p>
            <a:pPr lvl="1"/>
            <a:r>
              <a:rPr lang="en-US" dirty="0" smtClean="0"/>
              <a:t>A sheet of music and a performance</a:t>
            </a:r>
            <a:endParaRPr lang="en-US" dirty="0"/>
          </a:p>
        </p:txBody>
      </p:sp>
    </p:spTree>
    <p:extLst>
      <p:ext uri="{BB962C8B-B14F-4D97-AF65-F5344CB8AC3E}">
        <p14:creationId xmlns="" xmlns:p14="http://schemas.microsoft.com/office/powerpoint/2010/main" val="364761175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a:xfrm>
            <a:off x="381000" y="1417638"/>
            <a:ext cx="8410575" cy="3046988"/>
          </a:xfrm>
        </p:spPr>
        <p:txBody>
          <a:bodyPr>
            <a:normAutofit lnSpcReduction="10000"/>
          </a:bodyPr>
          <a:lstStyle/>
          <a:p>
            <a:r>
              <a:rPr lang="en-US" dirty="0" smtClean="0"/>
              <a:t>Instance of a class. </a:t>
            </a:r>
          </a:p>
          <a:p>
            <a:r>
              <a:rPr lang="en-US" dirty="0" smtClean="0"/>
              <a:t>You can create many objects from a single class, each object having different property values, but still undeniably created from the same class.</a:t>
            </a:r>
          </a:p>
          <a:p>
            <a:r>
              <a:rPr lang="en-US" dirty="0" smtClean="0"/>
              <a:t>* simple button Example</a:t>
            </a:r>
            <a:endParaRPr lang="en-US" dirty="0"/>
          </a:p>
        </p:txBody>
      </p:sp>
    </p:spTree>
    <p:extLst>
      <p:ext uri="{BB962C8B-B14F-4D97-AF65-F5344CB8AC3E}">
        <p14:creationId xmlns="" xmlns:p14="http://schemas.microsoft.com/office/powerpoint/2010/main" val="41032015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a:xfrm>
            <a:off x="381000" y="1417638"/>
            <a:ext cx="8410575" cy="4025717"/>
          </a:xfrm>
        </p:spPr>
        <p:txBody>
          <a:bodyPr>
            <a:normAutofit lnSpcReduction="10000"/>
          </a:bodyPr>
          <a:lstStyle/>
          <a:p>
            <a:r>
              <a:rPr lang="en-US" dirty="0" smtClean="0"/>
              <a:t>Attributes of our class.</a:t>
            </a:r>
          </a:p>
          <a:p>
            <a:r>
              <a:rPr lang="en-US" dirty="0" smtClean="0"/>
              <a:t>Each instance of out class(object) can have different property values, but they all share the same property definitions.</a:t>
            </a:r>
          </a:p>
          <a:p>
            <a:r>
              <a:rPr lang="en-US" dirty="0" smtClean="0"/>
              <a:t>Properties consists of </a:t>
            </a:r>
          </a:p>
          <a:p>
            <a:pPr lvl="1"/>
            <a:r>
              <a:rPr lang="en-US" dirty="0" smtClean="0"/>
              <a:t>Fields – Variables that hold our property values</a:t>
            </a:r>
          </a:p>
          <a:p>
            <a:pPr lvl="1"/>
            <a:r>
              <a:rPr lang="en-US" dirty="0" smtClean="0"/>
              <a:t>Property Get and Set Statements – that allow for accessing and modifying the underlying field.</a:t>
            </a:r>
            <a:endParaRPr lang="en-US" dirty="0"/>
          </a:p>
        </p:txBody>
      </p:sp>
    </p:spTree>
    <p:extLst>
      <p:ext uri="{BB962C8B-B14F-4D97-AF65-F5344CB8AC3E}">
        <p14:creationId xmlns="" xmlns:p14="http://schemas.microsoft.com/office/powerpoint/2010/main" val="192989591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381000" y="1417638"/>
            <a:ext cx="8410575" cy="4819781"/>
          </a:xfrm>
        </p:spPr>
        <p:txBody>
          <a:bodyPr>
            <a:normAutofit lnSpcReduction="10000"/>
          </a:bodyPr>
          <a:lstStyle/>
          <a:p>
            <a:r>
              <a:rPr lang="en-US" dirty="0" smtClean="0"/>
              <a:t>“Actions” that can be performed by our class.</a:t>
            </a:r>
          </a:p>
          <a:p>
            <a:r>
              <a:rPr lang="en-US" dirty="0" smtClean="0"/>
              <a:t>Constructors</a:t>
            </a:r>
          </a:p>
          <a:p>
            <a:pPr lvl="1"/>
            <a:r>
              <a:rPr lang="en-US" dirty="0" smtClean="0"/>
              <a:t>Special methods that execute each time a new instance of a class(an object) is created.</a:t>
            </a:r>
          </a:p>
          <a:p>
            <a:pPr lvl="1"/>
            <a:r>
              <a:rPr lang="en-US" dirty="0" smtClean="0"/>
              <a:t>Use constructors to initialize the state of your new object</a:t>
            </a:r>
          </a:p>
          <a:p>
            <a:r>
              <a:rPr lang="en-US" dirty="0" smtClean="0"/>
              <a:t>Overloading</a:t>
            </a:r>
          </a:p>
          <a:p>
            <a:pPr lvl="1"/>
            <a:r>
              <a:rPr lang="en-US" dirty="0" smtClean="0"/>
              <a:t>Providing more than one method with the same name, but different ‘Method signatures’ as a convenience to calling the method.</a:t>
            </a:r>
            <a:endParaRPr lang="en-US" dirty="0"/>
          </a:p>
        </p:txBody>
      </p:sp>
    </p:spTree>
    <p:extLst>
      <p:ext uri="{BB962C8B-B14F-4D97-AF65-F5344CB8AC3E}">
        <p14:creationId xmlns="" xmlns:p14="http://schemas.microsoft.com/office/powerpoint/2010/main" val="139465418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a:xfrm>
            <a:off x="381000" y="1417638"/>
            <a:ext cx="8410575" cy="4672048"/>
          </a:xfrm>
        </p:spPr>
        <p:txBody>
          <a:bodyPr>
            <a:normAutofit lnSpcReduction="10000"/>
          </a:bodyPr>
          <a:lstStyle/>
          <a:p>
            <a:r>
              <a:rPr lang="en-US" dirty="0"/>
              <a:t>The History of </a:t>
            </a:r>
            <a:r>
              <a:rPr lang="en-US" dirty="0" smtClean="0"/>
              <a:t>OOP</a:t>
            </a:r>
          </a:p>
          <a:p>
            <a:r>
              <a:rPr lang="en-US" dirty="0" smtClean="0"/>
              <a:t>An </a:t>
            </a:r>
            <a:r>
              <a:rPr lang="en-US" dirty="0"/>
              <a:t>approach to software development in which the structure </a:t>
            </a:r>
            <a:r>
              <a:rPr lang="en-US" dirty="0" smtClean="0"/>
              <a:t>of the </a:t>
            </a:r>
            <a:r>
              <a:rPr lang="en-US" dirty="0"/>
              <a:t>software is based on objects interacting with each other to accomplish a task</a:t>
            </a:r>
            <a:r>
              <a:rPr lang="en-US" dirty="0" smtClean="0"/>
              <a:t>.</a:t>
            </a:r>
          </a:p>
          <a:p>
            <a:r>
              <a:rPr lang="en-US" dirty="0"/>
              <a:t>This interaction </a:t>
            </a:r>
            <a:r>
              <a:rPr lang="en-US" dirty="0" smtClean="0"/>
              <a:t>takes the </a:t>
            </a:r>
            <a:r>
              <a:rPr lang="en-US" dirty="0"/>
              <a:t>form of messages passing back and forth between the objects</a:t>
            </a:r>
            <a:r>
              <a:rPr lang="en-US" dirty="0" smtClean="0"/>
              <a:t>.</a:t>
            </a:r>
          </a:p>
          <a:p>
            <a:r>
              <a:rPr lang="en-US" dirty="0" smtClean="0"/>
              <a:t>In </a:t>
            </a:r>
            <a:r>
              <a:rPr lang="en-US" dirty="0"/>
              <a:t>response to a message, an </a:t>
            </a:r>
            <a:r>
              <a:rPr lang="en-US" dirty="0" smtClean="0"/>
              <a:t>object can </a:t>
            </a:r>
            <a:r>
              <a:rPr lang="en-US" dirty="0"/>
              <a:t>perform an action or method.</a:t>
            </a:r>
          </a:p>
        </p:txBody>
      </p:sp>
    </p:spTree>
    <p:extLst>
      <p:ext uri="{BB962C8B-B14F-4D97-AF65-F5344CB8AC3E}">
        <p14:creationId xmlns="" xmlns:p14="http://schemas.microsoft.com/office/powerpoint/2010/main" val="324653804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Programming</a:t>
            </a:r>
          </a:p>
        </p:txBody>
      </p:sp>
      <p:sp>
        <p:nvSpPr>
          <p:cNvPr id="3" name="Content Placeholder 2"/>
          <p:cNvSpPr>
            <a:spLocks noGrp="1"/>
          </p:cNvSpPr>
          <p:nvPr>
            <p:ph idx="1"/>
          </p:nvPr>
        </p:nvSpPr>
        <p:spPr>
          <a:xfrm>
            <a:off x="381000" y="1417638"/>
            <a:ext cx="8410575" cy="4487382"/>
          </a:xfrm>
        </p:spPr>
        <p:txBody>
          <a:bodyPr>
            <a:normAutofit/>
          </a:bodyPr>
          <a:lstStyle/>
          <a:p>
            <a:r>
              <a:rPr lang="en-US" dirty="0" smtClean="0"/>
              <a:t>Four primary concepts</a:t>
            </a:r>
          </a:p>
          <a:p>
            <a:endParaRPr lang="en-US" sz="2400" dirty="0"/>
          </a:p>
          <a:p>
            <a:pPr lvl="1"/>
            <a:r>
              <a:rPr lang="en-US" sz="4000" dirty="0" smtClean="0"/>
              <a:t>Encapsulation</a:t>
            </a:r>
          </a:p>
          <a:p>
            <a:pPr lvl="1"/>
            <a:r>
              <a:rPr lang="en-US" sz="4000" dirty="0" smtClean="0"/>
              <a:t>Abstraction</a:t>
            </a:r>
          </a:p>
          <a:p>
            <a:pPr lvl="1"/>
            <a:r>
              <a:rPr lang="en-US" sz="4000" dirty="0" smtClean="0"/>
              <a:t>Inheritance </a:t>
            </a:r>
            <a:endParaRPr lang="en-US" sz="4000" dirty="0"/>
          </a:p>
          <a:p>
            <a:pPr lvl="1"/>
            <a:r>
              <a:rPr lang="en-US" sz="4000" dirty="0" smtClean="0"/>
              <a:t>Polymorphism</a:t>
            </a:r>
            <a:endParaRPr lang="en-US" sz="4000" dirty="0"/>
          </a:p>
          <a:p>
            <a:endParaRPr lang="en-US" sz="2400" dirty="0"/>
          </a:p>
        </p:txBody>
      </p:sp>
    </p:spTree>
    <p:extLst>
      <p:ext uri="{BB962C8B-B14F-4D97-AF65-F5344CB8AC3E}">
        <p14:creationId xmlns="" xmlns:p14="http://schemas.microsoft.com/office/powerpoint/2010/main" val="385568313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b="0" dirty="0"/>
              <a:t>Characteristics of OOP</a:t>
            </a:r>
          </a:p>
        </p:txBody>
      </p:sp>
      <p:sp>
        <p:nvSpPr>
          <p:cNvPr id="3" name="Content Placeholder 2"/>
          <p:cNvSpPr>
            <a:spLocks noGrp="1"/>
          </p:cNvSpPr>
          <p:nvPr>
            <p:ph idx="1"/>
          </p:nvPr>
        </p:nvSpPr>
        <p:spPr>
          <a:xfrm>
            <a:off x="381000" y="1417638"/>
            <a:ext cx="8410575" cy="4413516"/>
          </a:xfrm>
        </p:spPr>
        <p:txBody>
          <a:bodyPr/>
          <a:lstStyle/>
          <a:p>
            <a:r>
              <a:rPr lang="en-US" dirty="0"/>
              <a:t>A</a:t>
            </a:r>
            <a:r>
              <a:rPr lang="en-US" dirty="0" smtClean="0"/>
              <a:t>n </a:t>
            </a:r>
            <a:r>
              <a:rPr lang="en-US" dirty="0"/>
              <a:t>object is a structure for incorporating data and </a:t>
            </a:r>
            <a:r>
              <a:rPr lang="en-US" dirty="0" smtClean="0"/>
              <a:t>the procedures </a:t>
            </a:r>
            <a:r>
              <a:rPr lang="en-US" dirty="0"/>
              <a:t>for working with that data</a:t>
            </a:r>
            <a:r>
              <a:rPr lang="en-US" dirty="0" smtClean="0"/>
              <a:t>.</a:t>
            </a:r>
          </a:p>
          <a:p>
            <a:r>
              <a:rPr lang="en-US" sz="2400" i="1" dirty="0"/>
              <a:t>Encapsulation</a:t>
            </a:r>
            <a:r>
              <a:rPr lang="en-US" sz="2400" dirty="0"/>
              <a:t> means that a group of related properties, methods, and other members are treated as a single unit or object.</a:t>
            </a:r>
          </a:p>
          <a:p>
            <a:r>
              <a:rPr lang="en-US" sz="2400" i="1" dirty="0"/>
              <a:t>Inheritance</a:t>
            </a:r>
            <a:r>
              <a:rPr lang="en-US" sz="2400" dirty="0"/>
              <a:t> describes the ability to create new classes based on an existing class.</a:t>
            </a:r>
          </a:p>
          <a:p>
            <a:r>
              <a:rPr lang="en-US" sz="2400" i="1" dirty="0"/>
              <a:t>Polymorphism</a:t>
            </a:r>
            <a:r>
              <a:rPr lang="en-US" sz="2400" dirty="0"/>
              <a:t> means that you can have multiple classes that can be used interchangeably, even though each class implements the same properties or methods in different ways</a:t>
            </a:r>
            <a:r>
              <a:rPr lang="en-US" sz="2400" dirty="0" smtClean="0"/>
              <a:t>.</a:t>
            </a:r>
            <a:endParaRPr lang="en-US" sz="2800" dirty="0"/>
          </a:p>
        </p:txBody>
      </p:sp>
    </p:spTree>
    <p:extLst>
      <p:ext uri="{BB962C8B-B14F-4D97-AF65-F5344CB8AC3E}">
        <p14:creationId xmlns="" xmlns:p14="http://schemas.microsoft.com/office/powerpoint/2010/main" val="178252742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381000" y="1417638"/>
            <a:ext cx="8410575" cy="4450449"/>
          </a:xfrm>
        </p:spPr>
        <p:txBody>
          <a:bodyPr>
            <a:normAutofit lnSpcReduction="10000"/>
          </a:bodyPr>
          <a:lstStyle/>
          <a:p>
            <a:r>
              <a:rPr lang="en-US" dirty="0" smtClean="0"/>
              <a:t>Ability </a:t>
            </a:r>
            <a:r>
              <a:rPr lang="en-US" dirty="0"/>
              <a:t>to define a class that inherits state and </a:t>
            </a:r>
            <a:r>
              <a:rPr lang="en-US" dirty="0" smtClean="0"/>
              <a:t>behavior </a:t>
            </a:r>
            <a:r>
              <a:rPr lang="en-US" dirty="0"/>
              <a:t>from other </a:t>
            </a:r>
            <a:r>
              <a:rPr lang="en-US" smtClean="0"/>
              <a:t>classes(base class)</a:t>
            </a:r>
            <a:endParaRPr lang="en-US" dirty="0"/>
          </a:p>
          <a:p>
            <a:pPr lvl="1"/>
            <a:r>
              <a:rPr lang="en-US" dirty="0" smtClean="0"/>
              <a:t> </a:t>
            </a:r>
            <a:r>
              <a:rPr lang="en-US" dirty="0"/>
              <a:t>To reuse </a:t>
            </a:r>
            <a:r>
              <a:rPr lang="en-US" dirty="0" smtClean="0"/>
              <a:t>code</a:t>
            </a:r>
          </a:p>
          <a:p>
            <a:r>
              <a:rPr lang="en-US" dirty="0"/>
              <a:t>P</a:t>
            </a:r>
            <a:r>
              <a:rPr lang="en-US" dirty="0" smtClean="0"/>
              <a:t>rovide </a:t>
            </a:r>
            <a:r>
              <a:rPr lang="en-US" dirty="0"/>
              <a:t>features that enable reuse of </a:t>
            </a:r>
            <a:r>
              <a:rPr lang="en-US" dirty="0" smtClean="0"/>
              <a:t>code through </a:t>
            </a:r>
            <a:r>
              <a:rPr lang="en-US" dirty="0"/>
              <a:t>extending the functionality of the program </a:t>
            </a:r>
            <a:r>
              <a:rPr lang="en-US" dirty="0" smtClean="0"/>
              <a:t>units</a:t>
            </a:r>
          </a:p>
          <a:p>
            <a:r>
              <a:rPr lang="en-US" dirty="0" smtClean="0"/>
              <a:t>The derived class can specialize the base class by adding properties and methods, override properties and methods, etc.</a:t>
            </a:r>
            <a:endParaRPr lang="en-US" dirty="0"/>
          </a:p>
        </p:txBody>
      </p:sp>
    </p:spTree>
    <p:extLst>
      <p:ext uri="{BB962C8B-B14F-4D97-AF65-F5344CB8AC3E}">
        <p14:creationId xmlns="" xmlns:p14="http://schemas.microsoft.com/office/powerpoint/2010/main" val="305706426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a:xfrm>
            <a:off x="381000" y="1417638"/>
            <a:ext cx="8410575" cy="4431983"/>
          </a:xfrm>
        </p:spPr>
        <p:txBody>
          <a:bodyPr/>
          <a:lstStyle/>
          <a:p>
            <a:pPr marL="0" indent="0">
              <a:buNone/>
            </a:pPr>
            <a:r>
              <a:rPr lang="en-US" sz="1400" dirty="0" smtClean="0">
                <a:latin typeface="Consolas"/>
              </a:rPr>
              <a:t>public </a:t>
            </a:r>
            <a:r>
              <a:rPr lang="en-US" sz="1400" dirty="0">
                <a:latin typeface="Consolas"/>
              </a:rPr>
              <a:t>abstract class </a:t>
            </a:r>
            <a:r>
              <a:rPr lang="en-US" sz="1400" dirty="0" smtClean="0">
                <a:solidFill>
                  <a:srgbClr val="FF0000"/>
                </a:solidFill>
                <a:latin typeface="Consolas"/>
              </a:rPr>
              <a:t>Person				//Base Class</a:t>
            </a:r>
            <a:endParaRPr lang="en-US" sz="1400" dirty="0">
              <a:solidFill>
                <a:prstClr val="black"/>
              </a:solidFill>
              <a:latin typeface="Consolas"/>
            </a:endParaRPr>
          </a:p>
          <a:p>
            <a:pPr marL="0" indent="0">
              <a:buNone/>
            </a:pPr>
            <a:r>
              <a:rPr lang="en-US" sz="1400" dirty="0">
                <a:solidFill>
                  <a:prstClr val="black"/>
                </a:solidFill>
                <a:latin typeface="Consolas"/>
              </a:rPr>
              <a:t>    {</a:t>
            </a:r>
          </a:p>
          <a:p>
            <a:pPr marL="0" indent="0">
              <a:buNone/>
            </a:pPr>
            <a:r>
              <a:rPr lang="en-US" sz="1400" dirty="0">
                <a:solidFill>
                  <a:prstClr val="black"/>
                </a:solidFill>
                <a:latin typeface="Consolas"/>
              </a:rPr>
              <a:t>        private string </a:t>
            </a:r>
            <a:r>
              <a:rPr lang="en-US" sz="1400" dirty="0" err="1">
                <a:solidFill>
                  <a:prstClr val="black"/>
                </a:solidFill>
                <a:latin typeface="Consolas"/>
              </a:rPr>
              <a:t>firstName</a:t>
            </a:r>
            <a:r>
              <a:rPr lang="en-US" sz="1400" dirty="0">
                <a:solidFill>
                  <a:prstClr val="black"/>
                </a:solidFill>
                <a:latin typeface="Consolas"/>
              </a:rPr>
              <a:t> = </a:t>
            </a:r>
            <a:r>
              <a:rPr lang="en-US" sz="1400" dirty="0" err="1">
                <a:solidFill>
                  <a:prstClr val="black"/>
                </a:solidFill>
                <a:latin typeface="Consolas"/>
              </a:rPr>
              <a:t>string.Empty</a:t>
            </a:r>
            <a:r>
              <a:rPr lang="en-US" sz="1400" dirty="0">
                <a:solidFill>
                  <a:prstClr val="black"/>
                </a:solidFill>
                <a:latin typeface="Consolas"/>
              </a:rPr>
              <a:t> ;</a:t>
            </a:r>
          </a:p>
          <a:p>
            <a:pPr marL="0" indent="0">
              <a:buNone/>
            </a:pPr>
            <a:r>
              <a:rPr lang="en-US" sz="1400" dirty="0">
                <a:solidFill>
                  <a:prstClr val="black"/>
                </a:solidFill>
                <a:latin typeface="Consolas"/>
              </a:rPr>
              <a:t>        private string </a:t>
            </a:r>
            <a:r>
              <a:rPr lang="en-US" sz="1400" dirty="0" err="1">
                <a:solidFill>
                  <a:prstClr val="black"/>
                </a:solidFill>
                <a:latin typeface="Consolas"/>
              </a:rPr>
              <a:t>lastName</a:t>
            </a:r>
            <a:r>
              <a:rPr lang="en-US" sz="1400" dirty="0">
                <a:solidFill>
                  <a:prstClr val="black"/>
                </a:solidFill>
                <a:latin typeface="Consolas"/>
              </a:rPr>
              <a:t> = </a:t>
            </a:r>
            <a:r>
              <a:rPr lang="en-US" sz="1400" dirty="0" err="1">
                <a:solidFill>
                  <a:prstClr val="black"/>
                </a:solidFill>
                <a:latin typeface="Consolas"/>
              </a:rPr>
              <a:t>string.Empty</a:t>
            </a:r>
            <a:r>
              <a:rPr lang="en-US" sz="1400" dirty="0">
                <a:solidFill>
                  <a:prstClr val="black"/>
                </a:solidFill>
                <a:latin typeface="Consolas"/>
              </a:rPr>
              <a:t>;</a:t>
            </a:r>
          </a:p>
          <a:p>
            <a:pPr marL="0" indent="0">
              <a:buNone/>
            </a:pPr>
            <a:r>
              <a:rPr lang="en-US" sz="1400" dirty="0">
                <a:solidFill>
                  <a:prstClr val="black"/>
                </a:solidFill>
                <a:latin typeface="Consolas"/>
              </a:rPr>
              <a:t>        private byte age = 0;</a:t>
            </a:r>
          </a:p>
          <a:p>
            <a:pPr marL="0" indent="0">
              <a:buNone/>
            </a:pPr>
            <a:r>
              <a:rPr lang="en-US" sz="1400" dirty="0">
                <a:solidFill>
                  <a:prstClr val="black"/>
                </a:solidFill>
                <a:latin typeface="Consolas"/>
              </a:rPr>
              <a:t>        private </a:t>
            </a:r>
            <a:r>
              <a:rPr lang="en-US" sz="1400" dirty="0" err="1">
                <a:solidFill>
                  <a:prstClr val="black"/>
                </a:solidFill>
                <a:latin typeface="Consolas"/>
              </a:rPr>
              <a:t>bool</a:t>
            </a:r>
            <a:r>
              <a:rPr lang="en-US" sz="1400" dirty="0">
                <a:solidFill>
                  <a:prstClr val="black"/>
                </a:solidFill>
                <a:latin typeface="Consolas"/>
              </a:rPr>
              <a:t> </a:t>
            </a:r>
            <a:r>
              <a:rPr lang="en-US" sz="1400" dirty="0" err="1">
                <a:solidFill>
                  <a:prstClr val="black"/>
                </a:solidFill>
                <a:latin typeface="Consolas"/>
              </a:rPr>
              <a:t>isMajor</a:t>
            </a:r>
            <a:r>
              <a:rPr lang="en-US" sz="1400" dirty="0">
                <a:solidFill>
                  <a:prstClr val="black"/>
                </a:solidFill>
                <a:latin typeface="Consolas"/>
              </a:rPr>
              <a:t> = false;</a:t>
            </a:r>
          </a:p>
          <a:p>
            <a:pPr marL="0" indent="0">
              <a:buNone/>
            </a:pPr>
            <a:r>
              <a:rPr lang="en-US" sz="1400" dirty="0">
                <a:solidFill>
                  <a:prstClr val="black"/>
                </a:solidFill>
                <a:latin typeface="Consolas"/>
              </a:rPr>
              <a:t>        private </a:t>
            </a:r>
            <a:r>
              <a:rPr lang="en-US" sz="1400" dirty="0" err="1">
                <a:solidFill>
                  <a:srgbClr val="2B91AF"/>
                </a:solidFill>
                <a:latin typeface="Consolas"/>
              </a:rPr>
              <a:t>DateTime</a:t>
            </a:r>
            <a:r>
              <a:rPr lang="en-US" sz="1400" dirty="0">
                <a:solidFill>
                  <a:prstClr val="black"/>
                </a:solidFill>
                <a:latin typeface="Consolas"/>
              </a:rPr>
              <a:t> dob;</a:t>
            </a:r>
          </a:p>
          <a:p>
            <a:pPr marL="0" indent="0">
              <a:buNone/>
            </a:pPr>
            <a:endParaRPr lang="en-US" sz="1400" dirty="0" smtClean="0">
              <a:latin typeface="Consolas"/>
            </a:endParaRPr>
          </a:p>
          <a:p>
            <a:pPr marL="0" indent="0">
              <a:buNone/>
            </a:pPr>
            <a:endParaRPr lang="en-US" sz="1400" dirty="0" smtClean="0">
              <a:latin typeface="Consolas"/>
            </a:endParaRPr>
          </a:p>
          <a:p>
            <a:pPr marL="0" indent="0">
              <a:buNone/>
            </a:pPr>
            <a:r>
              <a:rPr lang="en-US" sz="1400" dirty="0" smtClean="0">
                <a:latin typeface="Consolas"/>
              </a:rPr>
              <a:t>public </a:t>
            </a:r>
            <a:r>
              <a:rPr lang="en-US" sz="1400" dirty="0">
                <a:latin typeface="Consolas"/>
              </a:rPr>
              <a:t>class </a:t>
            </a:r>
            <a:r>
              <a:rPr lang="en-US" sz="1400" dirty="0">
                <a:solidFill>
                  <a:srgbClr val="FF0000"/>
                </a:solidFill>
                <a:latin typeface="Consolas"/>
              </a:rPr>
              <a:t>Employee</a:t>
            </a:r>
            <a:r>
              <a:rPr lang="en-US" sz="1400" dirty="0">
                <a:solidFill>
                  <a:prstClr val="black"/>
                </a:solidFill>
                <a:latin typeface="Consolas"/>
              </a:rPr>
              <a:t> : </a:t>
            </a:r>
            <a:r>
              <a:rPr lang="en-US" sz="1400" dirty="0" err="1" smtClean="0">
                <a:solidFill>
                  <a:srgbClr val="FF0000"/>
                </a:solidFill>
                <a:latin typeface="Consolas"/>
              </a:rPr>
              <a:t>Person</a:t>
            </a:r>
            <a:r>
              <a:rPr lang="en-US" sz="1400" dirty="0" err="1" smtClean="0">
                <a:solidFill>
                  <a:prstClr val="black"/>
                </a:solidFill>
                <a:latin typeface="Consolas"/>
              </a:rPr>
              <a:t>,</a:t>
            </a:r>
            <a:r>
              <a:rPr lang="en-US" sz="1400" dirty="0" err="1" smtClean="0">
                <a:solidFill>
                  <a:srgbClr val="2B91AF"/>
                </a:solidFill>
                <a:latin typeface="Consolas"/>
              </a:rPr>
              <a:t>Idisposable</a:t>
            </a:r>
            <a:r>
              <a:rPr lang="en-US" sz="1400" dirty="0" smtClean="0">
                <a:solidFill>
                  <a:srgbClr val="2B91AF"/>
                </a:solidFill>
                <a:latin typeface="Consolas"/>
              </a:rPr>
              <a:t>                        </a:t>
            </a:r>
            <a:r>
              <a:rPr lang="en-US" sz="1400" dirty="0" smtClean="0">
                <a:solidFill>
                  <a:schemeClr val="bg2"/>
                </a:solidFill>
                <a:latin typeface="Consolas"/>
              </a:rPr>
              <a:t>//Derived class</a:t>
            </a:r>
            <a:endParaRPr lang="en-US" sz="1400" dirty="0">
              <a:solidFill>
                <a:schemeClr val="bg2"/>
              </a:solidFill>
              <a:latin typeface="Consolas"/>
            </a:endParaRPr>
          </a:p>
          <a:p>
            <a:pPr marL="0" indent="0">
              <a:buNone/>
            </a:pPr>
            <a:r>
              <a:rPr lang="en-US" sz="1400" dirty="0">
                <a:solidFill>
                  <a:prstClr val="black"/>
                </a:solidFill>
                <a:latin typeface="Consolas"/>
              </a:rPr>
              <a:t>    </a:t>
            </a:r>
            <a:r>
              <a:rPr lang="en-US" sz="1400" dirty="0" smtClean="0">
                <a:solidFill>
                  <a:prstClr val="black"/>
                </a:solidFill>
                <a:latin typeface="Consolas"/>
              </a:rPr>
              <a:t>{</a:t>
            </a:r>
            <a:br>
              <a:rPr lang="en-US" sz="1400" dirty="0" smtClean="0">
                <a:solidFill>
                  <a:prstClr val="black"/>
                </a:solidFill>
                <a:latin typeface="Consolas"/>
              </a:rPr>
            </a:br>
            <a:r>
              <a:rPr lang="en-US" sz="1400" dirty="0" smtClean="0">
                <a:solidFill>
                  <a:prstClr val="black"/>
                </a:solidFill>
                <a:latin typeface="Consolas"/>
              </a:rPr>
              <a:t>       Public </a:t>
            </a:r>
            <a:r>
              <a:rPr lang="en-US" sz="1400" dirty="0">
                <a:solidFill>
                  <a:prstClr val="black"/>
                </a:solidFill>
                <a:latin typeface="Consolas"/>
              </a:rPr>
              <a:t>Employee()</a:t>
            </a:r>
          </a:p>
          <a:p>
            <a:pPr marL="0" indent="0">
              <a:buNone/>
            </a:pPr>
            <a:r>
              <a:rPr lang="en-US" sz="1400" dirty="0">
                <a:solidFill>
                  <a:prstClr val="black"/>
                </a:solidFill>
                <a:latin typeface="Consolas"/>
              </a:rPr>
              <a:t>       {</a:t>
            </a:r>
          </a:p>
          <a:p>
            <a:pPr marL="0" indent="0">
              <a:buNone/>
            </a:pPr>
            <a:r>
              <a:rPr lang="en-US" sz="1400" dirty="0">
                <a:solidFill>
                  <a:prstClr val="black"/>
                </a:solidFill>
                <a:latin typeface="Consolas"/>
              </a:rPr>
              <a:t>           </a:t>
            </a:r>
            <a:r>
              <a:rPr lang="en-US" sz="1400" dirty="0" err="1">
                <a:solidFill>
                  <a:prstClr val="black"/>
                </a:solidFill>
                <a:latin typeface="Consolas"/>
              </a:rPr>
              <a:t>this.emplyoeeID</a:t>
            </a:r>
            <a:r>
              <a:rPr lang="en-US" sz="1400" dirty="0">
                <a:solidFill>
                  <a:prstClr val="black"/>
                </a:solidFill>
                <a:latin typeface="Consolas"/>
              </a:rPr>
              <a:t> = </a:t>
            </a:r>
            <a:r>
              <a:rPr lang="en-US" sz="1400" dirty="0" err="1">
                <a:solidFill>
                  <a:srgbClr val="2B91AF"/>
                </a:solidFill>
                <a:latin typeface="Consolas"/>
              </a:rPr>
              <a:t>Guid</a:t>
            </a:r>
            <a:r>
              <a:rPr lang="en-US" sz="1400" dirty="0" err="1">
                <a:solidFill>
                  <a:prstClr val="black"/>
                </a:solidFill>
                <a:latin typeface="Consolas"/>
              </a:rPr>
              <a:t>.NewGuid</a:t>
            </a:r>
            <a:r>
              <a:rPr lang="en-US" sz="1400" dirty="0">
                <a:solidFill>
                  <a:prstClr val="black"/>
                </a:solidFill>
                <a:latin typeface="Consolas"/>
              </a:rPr>
              <a:t>();</a:t>
            </a:r>
          </a:p>
          <a:p>
            <a:pPr marL="0" indent="0">
              <a:buNone/>
            </a:pPr>
            <a:r>
              <a:rPr lang="en-US" sz="1400" dirty="0">
                <a:solidFill>
                  <a:prstClr val="black"/>
                </a:solidFill>
                <a:latin typeface="Consolas"/>
              </a:rPr>
              <a:t>       }</a:t>
            </a:r>
          </a:p>
          <a:p>
            <a:endParaRPr lang="en-US" dirty="0"/>
          </a:p>
        </p:txBody>
      </p:sp>
    </p:spTree>
    <p:extLst>
      <p:ext uri="{BB962C8B-B14F-4D97-AF65-F5344CB8AC3E}">
        <p14:creationId xmlns="" xmlns:p14="http://schemas.microsoft.com/office/powerpoint/2010/main" val="246711225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Types of Application Architecture</a:t>
            </a:r>
          </a:p>
        </p:txBody>
      </p:sp>
      <p:sp>
        <p:nvSpPr>
          <p:cNvPr id="6147" name="Rectangle 3"/>
          <p:cNvSpPr>
            <a:spLocks noGrp="1" noChangeArrowheads="1"/>
          </p:cNvSpPr>
          <p:nvPr>
            <p:ph type="body" idx="1"/>
          </p:nvPr>
        </p:nvSpPr>
        <p:spPr/>
        <p:txBody>
          <a:bodyPr/>
          <a:lstStyle/>
          <a:p>
            <a:pPr eaLnBrk="1" hangingPunct="1"/>
            <a:r>
              <a:rPr lang="en-US" smtClean="0"/>
              <a:t>Single-Tier Architecture</a:t>
            </a:r>
          </a:p>
          <a:p>
            <a:pPr eaLnBrk="1" hangingPunct="1"/>
            <a:r>
              <a:rPr lang="en-US" smtClean="0"/>
              <a:t>Two-tier Architecture (client side – server side)</a:t>
            </a:r>
          </a:p>
          <a:p>
            <a:pPr eaLnBrk="1" hangingPunct="1"/>
            <a:r>
              <a:rPr lang="en-US" smtClean="0"/>
              <a:t>3-Tier Architecture (user-Business-data)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Xtra</a:t>
            </a:r>
            <a:r>
              <a:rPr lang="en-US" dirty="0" smtClean="0"/>
              <a:t>:</a:t>
            </a:r>
            <a:endParaRPr lang="en-US" dirty="0"/>
          </a:p>
        </p:txBody>
      </p:sp>
      <p:sp>
        <p:nvSpPr>
          <p:cNvPr id="3" name="Content Placeholder 2"/>
          <p:cNvSpPr>
            <a:spLocks noGrp="1"/>
          </p:cNvSpPr>
          <p:nvPr>
            <p:ph idx="1"/>
          </p:nvPr>
        </p:nvSpPr>
        <p:spPr>
          <a:xfrm>
            <a:off x="381000" y="1417638"/>
            <a:ext cx="8410575" cy="5706177"/>
          </a:xfrm>
        </p:spPr>
        <p:txBody>
          <a:bodyPr>
            <a:normAutofit lnSpcReduction="10000"/>
          </a:bodyPr>
          <a:lstStyle/>
          <a:p>
            <a:r>
              <a:rPr lang="en-US" dirty="0" smtClean="0"/>
              <a:t>Constructors </a:t>
            </a:r>
            <a:r>
              <a:rPr lang="en-US" dirty="0"/>
              <a:t>are not </a:t>
            </a:r>
            <a:r>
              <a:rPr lang="en-US" dirty="0" smtClean="0"/>
              <a:t>inherited</a:t>
            </a:r>
          </a:p>
          <a:p>
            <a:r>
              <a:rPr lang="en-US" dirty="0" smtClean="0"/>
              <a:t>Inherited </a:t>
            </a:r>
            <a:r>
              <a:rPr lang="en-US" dirty="0"/>
              <a:t>methods can be overridden </a:t>
            </a:r>
            <a:endParaRPr lang="en-US" dirty="0" smtClean="0"/>
          </a:p>
          <a:p>
            <a:r>
              <a:rPr lang="en-US" dirty="0" smtClean="0"/>
              <a:t>Single </a:t>
            </a:r>
            <a:r>
              <a:rPr lang="en-US" dirty="0"/>
              <a:t>inheritance: a class can only inherit from one base class, but it can implement multiple </a:t>
            </a:r>
            <a:r>
              <a:rPr lang="en-US" dirty="0" smtClean="0"/>
              <a:t>interfaces.</a:t>
            </a:r>
          </a:p>
          <a:p>
            <a:r>
              <a:rPr lang="en-US" dirty="0" smtClean="0"/>
              <a:t>A </a:t>
            </a:r>
            <a:r>
              <a:rPr lang="en-US" dirty="0"/>
              <a:t>class can only inherit from a class, not from a </a:t>
            </a:r>
            <a:r>
              <a:rPr lang="en-US" dirty="0" err="1" smtClean="0"/>
              <a:t>struct</a:t>
            </a:r>
            <a:r>
              <a:rPr lang="en-US" dirty="0" smtClean="0"/>
              <a:t>.</a:t>
            </a:r>
          </a:p>
          <a:p>
            <a:r>
              <a:rPr lang="en-US" dirty="0" err="1" smtClean="0"/>
              <a:t>Structs</a:t>
            </a:r>
            <a:r>
              <a:rPr lang="en-US" dirty="0" smtClean="0"/>
              <a:t> </a:t>
            </a:r>
            <a:r>
              <a:rPr lang="en-US" dirty="0"/>
              <a:t>cannot inherit from another type, but they can </a:t>
            </a:r>
            <a:r>
              <a:rPr lang="en-US" dirty="0" smtClean="0"/>
              <a:t>implement multiple interfaces.</a:t>
            </a:r>
          </a:p>
          <a:p>
            <a:r>
              <a:rPr lang="en-US" dirty="0" smtClean="0"/>
              <a:t>A </a:t>
            </a:r>
            <a:r>
              <a:rPr lang="en-US" dirty="0"/>
              <a:t>class without explicit base class inherits from </a:t>
            </a:r>
            <a:r>
              <a:rPr lang="en-US" dirty="0" smtClean="0"/>
              <a:t>object</a:t>
            </a:r>
            <a:endParaRPr lang="en-US" dirty="0"/>
          </a:p>
        </p:txBody>
      </p:sp>
    </p:spTree>
    <p:extLst>
      <p:ext uri="{BB962C8B-B14F-4D97-AF65-F5344CB8AC3E}">
        <p14:creationId xmlns="" xmlns:p14="http://schemas.microsoft.com/office/powerpoint/2010/main" val="637193621"/>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smtClean="0"/>
              <a:t>Assignments </a:t>
            </a:r>
            <a:r>
              <a:rPr lang="en-US" dirty="0"/>
              <a:t>and Type </a:t>
            </a:r>
            <a:r>
              <a:rPr lang="en-US" dirty="0" smtClean="0"/>
              <a:t>Checks</a:t>
            </a:r>
            <a:endParaRPr lang="en-US" dirty="0"/>
          </a:p>
        </p:txBody>
      </p:sp>
      <p:sp>
        <p:nvSpPr>
          <p:cNvPr id="3" name="Content Placeholder 2"/>
          <p:cNvSpPr>
            <a:spLocks noGrp="1"/>
          </p:cNvSpPr>
          <p:nvPr>
            <p:ph idx="1"/>
          </p:nvPr>
        </p:nvSpPr>
        <p:spPr>
          <a:xfrm>
            <a:off x="381000" y="1417638"/>
            <a:ext cx="8410575" cy="4468916"/>
          </a:xfrm>
        </p:spPr>
        <p:txBody>
          <a:bodyPr/>
          <a:lstStyle/>
          <a:p>
            <a:r>
              <a:rPr lang="en-US" sz="2800" dirty="0" smtClean="0"/>
              <a:t>class </a:t>
            </a:r>
            <a:r>
              <a:rPr lang="en-US" sz="2800" dirty="0"/>
              <a:t>A {.}..</a:t>
            </a:r>
          </a:p>
          <a:p>
            <a:r>
              <a:rPr lang="en-US" sz="2800" dirty="0"/>
              <a:t>class B : A {...}</a:t>
            </a:r>
          </a:p>
          <a:p>
            <a:r>
              <a:rPr lang="en-US" sz="2800" dirty="0"/>
              <a:t>class C: B {...}</a:t>
            </a:r>
          </a:p>
          <a:p>
            <a:r>
              <a:rPr lang="en-US" b="1" dirty="0"/>
              <a:t>Assignments</a:t>
            </a:r>
            <a:endParaRPr lang="en-US" dirty="0"/>
          </a:p>
          <a:p>
            <a:r>
              <a:rPr lang="en-US" dirty="0"/>
              <a:t>A </a:t>
            </a:r>
            <a:r>
              <a:rPr lang="en-US" dirty="0" err="1"/>
              <a:t>a</a:t>
            </a:r>
            <a:r>
              <a:rPr lang="en-US" dirty="0"/>
              <a:t> = new A</a:t>
            </a:r>
            <a:r>
              <a:rPr lang="en-US" dirty="0" smtClean="0"/>
              <a:t>();</a:t>
            </a:r>
            <a:r>
              <a:rPr lang="en-US" sz="1600" dirty="0" smtClean="0">
                <a:solidFill>
                  <a:schemeClr val="bg2"/>
                </a:solidFill>
              </a:rPr>
              <a:t>// </a:t>
            </a:r>
            <a:r>
              <a:rPr lang="en-US" sz="1600" dirty="0">
                <a:solidFill>
                  <a:schemeClr val="bg2"/>
                </a:solidFill>
              </a:rPr>
              <a:t>static </a:t>
            </a:r>
            <a:r>
              <a:rPr lang="en-US" sz="1600" dirty="0" err="1">
                <a:solidFill>
                  <a:schemeClr val="bg2"/>
                </a:solidFill>
              </a:rPr>
              <a:t>typeof</a:t>
            </a:r>
            <a:r>
              <a:rPr lang="en-US" sz="1600" dirty="0">
                <a:solidFill>
                  <a:schemeClr val="bg2"/>
                </a:solidFill>
              </a:rPr>
              <a:t> a: the type specified in the declaration (here A)</a:t>
            </a:r>
          </a:p>
          <a:p>
            <a:r>
              <a:rPr lang="en-US" dirty="0" smtClean="0"/>
              <a:t>a </a:t>
            </a:r>
            <a:r>
              <a:rPr lang="en-US" dirty="0"/>
              <a:t>= new B</a:t>
            </a:r>
            <a:r>
              <a:rPr lang="en-US" dirty="0" smtClean="0"/>
              <a:t>();		</a:t>
            </a:r>
            <a:r>
              <a:rPr lang="en-US" sz="2000" dirty="0" smtClean="0">
                <a:solidFill>
                  <a:schemeClr val="bg2"/>
                </a:solidFill>
              </a:rPr>
              <a:t>// </a:t>
            </a:r>
            <a:r>
              <a:rPr lang="en-US" sz="2000" dirty="0">
                <a:solidFill>
                  <a:schemeClr val="bg2"/>
                </a:solidFill>
              </a:rPr>
              <a:t>dynamic type of </a:t>
            </a:r>
            <a:r>
              <a:rPr lang="en-US" sz="2000" dirty="0" smtClean="0">
                <a:solidFill>
                  <a:schemeClr val="bg2"/>
                </a:solidFill>
              </a:rPr>
              <a:t>a is </a:t>
            </a:r>
            <a:r>
              <a:rPr lang="en-US" sz="2000" dirty="0">
                <a:solidFill>
                  <a:schemeClr val="bg2"/>
                </a:solidFill>
              </a:rPr>
              <a:t>B</a:t>
            </a:r>
          </a:p>
          <a:p>
            <a:r>
              <a:rPr lang="en-US" dirty="0"/>
              <a:t>a = new C</a:t>
            </a:r>
            <a:r>
              <a:rPr lang="en-US" dirty="0" smtClean="0"/>
              <a:t>();		</a:t>
            </a:r>
            <a:r>
              <a:rPr lang="en-US" sz="2000" dirty="0" smtClean="0">
                <a:solidFill>
                  <a:schemeClr val="bg2"/>
                </a:solidFill>
              </a:rPr>
              <a:t>// dynamic </a:t>
            </a:r>
            <a:r>
              <a:rPr lang="en-US" sz="2000" dirty="0">
                <a:solidFill>
                  <a:schemeClr val="bg2"/>
                </a:solidFill>
              </a:rPr>
              <a:t>type of </a:t>
            </a:r>
            <a:r>
              <a:rPr lang="en-US" sz="2000" dirty="0" smtClean="0">
                <a:solidFill>
                  <a:schemeClr val="bg2"/>
                </a:solidFill>
              </a:rPr>
              <a:t>a is </a:t>
            </a:r>
            <a:r>
              <a:rPr lang="en-US" sz="2000" dirty="0">
                <a:solidFill>
                  <a:schemeClr val="bg2"/>
                </a:solidFill>
              </a:rPr>
              <a:t>C</a:t>
            </a:r>
          </a:p>
          <a:p>
            <a:r>
              <a:rPr lang="en-US" dirty="0"/>
              <a:t>B </a:t>
            </a:r>
            <a:r>
              <a:rPr lang="en-US" dirty="0" err="1"/>
              <a:t>b</a:t>
            </a:r>
            <a:r>
              <a:rPr lang="en-US" dirty="0"/>
              <a:t> = a</a:t>
            </a:r>
            <a:r>
              <a:rPr lang="en-US" dirty="0" smtClean="0"/>
              <a:t>;			</a:t>
            </a:r>
            <a:r>
              <a:rPr lang="en-US" sz="2000" dirty="0" smtClean="0">
                <a:solidFill>
                  <a:schemeClr val="bg2"/>
                </a:solidFill>
              </a:rPr>
              <a:t>// </a:t>
            </a:r>
            <a:r>
              <a:rPr lang="en-US" sz="2000" dirty="0">
                <a:solidFill>
                  <a:schemeClr val="bg2"/>
                </a:solidFill>
              </a:rPr>
              <a:t>forbidden; compilation </a:t>
            </a:r>
            <a:r>
              <a:rPr lang="en-US" sz="2000" dirty="0" smtClean="0">
                <a:solidFill>
                  <a:schemeClr val="bg2"/>
                </a:solidFill>
              </a:rPr>
              <a:t>error</a:t>
            </a:r>
            <a:endParaRPr lang="en-US" sz="2000" dirty="0">
              <a:solidFill>
                <a:schemeClr val="bg2"/>
              </a:solidFill>
            </a:endParaRPr>
          </a:p>
        </p:txBody>
      </p:sp>
    </p:spTree>
    <p:extLst>
      <p:ext uri="{BB962C8B-B14F-4D97-AF65-F5344CB8AC3E}">
        <p14:creationId xmlns="" xmlns:p14="http://schemas.microsoft.com/office/powerpoint/2010/main" val="259031129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a:t>Run time type </a:t>
            </a:r>
            <a:r>
              <a:rPr lang="en-US" dirty="0" smtClean="0"/>
              <a:t>checks</a:t>
            </a:r>
            <a:endParaRPr lang="en-US" dirty="0"/>
          </a:p>
        </p:txBody>
      </p:sp>
      <p:sp>
        <p:nvSpPr>
          <p:cNvPr id="3" name="Content Placeholder 2"/>
          <p:cNvSpPr>
            <a:spLocks noGrp="1"/>
          </p:cNvSpPr>
          <p:nvPr>
            <p:ph idx="1"/>
          </p:nvPr>
        </p:nvSpPr>
        <p:spPr>
          <a:xfrm>
            <a:off x="381000" y="1417638"/>
            <a:ext cx="8410575" cy="4967514"/>
          </a:xfrm>
        </p:spPr>
        <p:txBody>
          <a:bodyPr>
            <a:normAutofit lnSpcReduction="10000"/>
          </a:bodyPr>
          <a:lstStyle/>
          <a:p>
            <a:r>
              <a:rPr lang="en-US" dirty="0" smtClean="0"/>
              <a:t>a </a:t>
            </a:r>
            <a:r>
              <a:rPr lang="en-US" dirty="0"/>
              <a:t>= new C();</a:t>
            </a:r>
          </a:p>
          <a:p>
            <a:r>
              <a:rPr lang="en-US" dirty="0"/>
              <a:t>if (a is C) ...// true, if dynamic type of </a:t>
            </a:r>
            <a:r>
              <a:rPr lang="en-US" dirty="0" smtClean="0"/>
              <a:t>a is C or </a:t>
            </a:r>
            <a:r>
              <a:rPr lang="en-US" dirty="0"/>
              <a:t>a subclass; otherwise false</a:t>
            </a:r>
          </a:p>
          <a:p>
            <a:r>
              <a:rPr lang="en-US" dirty="0"/>
              <a:t>if (a is B) ...// true</a:t>
            </a:r>
          </a:p>
          <a:p>
            <a:r>
              <a:rPr lang="en-US" dirty="0"/>
              <a:t>if (a is A) ...// true, but warning because it makes no sense</a:t>
            </a:r>
          </a:p>
          <a:p>
            <a:r>
              <a:rPr lang="en-US" dirty="0"/>
              <a:t>a = null;</a:t>
            </a:r>
          </a:p>
          <a:p>
            <a:r>
              <a:rPr lang="en-US" dirty="0"/>
              <a:t>if (a is C) ...// false: </a:t>
            </a:r>
            <a:endParaRPr lang="en-US" dirty="0" smtClean="0"/>
          </a:p>
          <a:p>
            <a:r>
              <a:rPr lang="en-US" dirty="0" smtClean="0"/>
              <a:t>if </a:t>
            </a:r>
            <a:r>
              <a:rPr lang="en-US" dirty="0"/>
              <a:t>a== null, a is </a:t>
            </a:r>
            <a:r>
              <a:rPr lang="en-US" dirty="0" smtClean="0"/>
              <a:t>T always </a:t>
            </a:r>
            <a:r>
              <a:rPr lang="en-US" dirty="0"/>
              <a:t>returns </a:t>
            </a:r>
            <a:r>
              <a:rPr lang="en-US" dirty="0" smtClean="0"/>
              <a:t>false</a:t>
            </a:r>
            <a:endParaRPr lang="en-US" dirty="0"/>
          </a:p>
        </p:txBody>
      </p:sp>
    </p:spTree>
    <p:extLst>
      <p:ext uri="{BB962C8B-B14F-4D97-AF65-F5344CB8AC3E}">
        <p14:creationId xmlns="" xmlns:p14="http://schemas.microsoft.com/office/powerpoint/2010/main" val="405060555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Method Overloading &amp; Overriding</a:t>
            </a:r>
          </a:p>
        </p:txBody>
      </p:sp>
      <p:sp>
        <p:nvSpPr>
          <p:cNvPr id="46083" name="Rectangle 3"/>
          <p:cNvSpPr>
            <a:spLocks noGrp="1" noChangeArrowheads="1"/>
          </p:cNvSpPr>
          <p:nvPr>
            <p:ph type="body" idx="1"/>
          </p:nvPr>
        </p:nvSpPr>
        <p:spPr/>
        <p:txBody>
          <a:bodyPr/>
          <a:lstStyle/>
          <a:p>
            <a:pPr eaLnBrk="1" hangingPunct="1"/>
            <a:r>
              <a:rPr lang="en-US" sz="2800" smtClean="0"/>
              <a:t>Overloading </a:t>
            </a:r>
          </a:p>
          <a:p>
            <a:pPr lvl="1" eaLnBrk="1" hangingPunct="1"/>
            <a:r>
              <a:rPr lang="en-US" sz="2400" smtClean="0"/>
              <a:t>same as in Java</a:t>
            </a:r>
          </a:p>
          <a:p>
            <a:pPr eaLnBrk="1" hangingPunct="1"/>
            <a:r>
              <a:rPr lang="en-US" sz="2800" smtClean="0"/>
              <a:t>Overriding</a:t>
            </a:r>
          </a:p>
          <a:p>
            <a:pPr lvl="1" eaLnBrk="1" hangingPunct="1"/>
            <a:r>
              <a:rPr lang="en-US" sz="2400" smtClean="0"/>
              <a:t>Use virtual and override method</a:t>
            </a:r>
          </a:p>
          <a:p>
            <a:pPr lvl="1" eaLnBrk="1" hangingPunct="1"/>
            <a:r>
              <a:rPr lang="en-US" sz="2400" smtClean="0"/>
              <a:t>Only method declared with virtual can be overridden</a:t>
            </a:r>
          </a:p>
          <a:p>
            <a:pPr lvl="1" eaLnBrk="1" hangingPunct="1"/>
            <a:r>
              <a:rPr lang="en-US" sz="2400" smtClean="0"/>
              <a:t>E.g.</a:t>
            </a:r>
          </a:p>
          <a:p>
            <a:pPr lvl="1" eaLnBrk="1" hangingPunct="1">
              <a:buFont typeface="Wingdings" pitchFamily="2" charset="2"/>
              <a:buNone/>
            </a:pPr>
            <a:r>
              <a:rPr lang="en-US" sz="2400" smtClean="0"/>
              <a:t>		In Car (parent): public virtual void Accelerate () </a:t>
            </a:r>
          </a:p>
          <a:p>
            <a:pPr lvl="1" eaLnBrk="1" hangingPunct="1">
              <a:buFont typeface="Wingdings" pitchFamily="2" charset="2"/>
              <a:buNone/>
            </a:pPr>
            <a:r>
              <a:rPr lang="en-US" sz="2400" smtClean="0"/>
              <a:t>	In Volvo (child): public override void Accelerate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Method Overloading &amp; Overriding</a:t>
            </a:r>
          </a:p>
        </p:txBody>
      </p:sp>
      <p:sp>
        <p:nvSpPr>
          <p:cNvPr id="47107" name="Rectangle 3"/>
          <p:cNvSpPr>
            <a:spLocks noGrp="1" noChangeArrowheads="1"/>
          </p:cNvSpPr>
          <p:nvPr>
            <p:ph type="body" idx="1"/>
          </p:nvPr>
        </p:nvSpPr>
        <p:spPr/>
        <p:txBody>
          <a:bodyPr/>
          <a:lstStyle/>
          <a:p>
            <a:pPr eaLnBrk="1" hangingPunct="1"/>
            <a:r>
              <a:rPr lang="en-US" sz="2800" smtClean="0"/>
              <a:t>Overriding (cont’)</a:t>
            </a:r>
          </a:p>
          <a:p>
            <a:pPr marL="692150" lvl="1" indent="-347663" eaLnBrk="1" hangingPunct="1"/>
            <a:r>
              <a:rPr lang="en-US" sz="2400" smtClean="0"/>
              <a:t>If no virtual and override is used, will simply be method hiding</a:t>
            </a:r>
          </a:p>
          <a:p>
            <a:pPr marL="692150" lvl="1" indent="-347663" eaLnBrk="1" hangingPunct="1"/>
            <a:r>
              <a:rPr lang="en-US" sz="2400" smtClean="0"/>
              <a:t>Doesn’t matter if virtual method finally is not overridden</a:t>
            </a:r>
            <a:br>
              <a:rPr lang="en-US" sz="2400" smtClean="0"/>
            </a:br>
            <a:r>
              <a:rPr lang="en-US" sz="2400" smtClean="0"/>
              <a:t>e.g.</a:t>
            </a:r>
            <a:br>
              <a:rPr lang="en-US" sz="2400" smtClean="0"/>
            </a:br>
            <a:r>
              <a:rPr lang="en-US" sz="2400" smtClean="0"/>
              <a:t>	Car c1 = new Car ();</a:t>
            </a:r>
            <a:br>
              <a:rPr lang="en-US" sz="2400" smtClean="0"/>
            </a:br>
            <a:r>
              <a:rPr lang="en-US" sz="2400" smtClean="0"/>
              <a:t>	c1.Accelerate ();// fine no problem</a:t>
            </a:r>
          </a:p>
          <a:p>
            <a:pPr marL="692150" lvl="1" indent="-347663" eaLnBrk="1" hangingPunct="1">
              <a:buFont typeface="Wingdings" pitchFamily="2" charset="2"/>
              <a:buNone/>
            </a:pPr>
            <a:r>
              <a:rPr lang="en-US" sz="2400" smtClean="0"/>
              <a:t>				      // can be called although</a:t>
            </a:r>
          </a:p>
          <a:p>
            <a:pPr marL="692150" lvl="1" indent="-347663" eaLnBrk="1" hangingPunct="1">
              <a:buFont typeface="Wingdings" pitchFamily="2" charset="2"/>
              <a:buNone/>
            </a:pPr>
            <a:r>
              <a:rPr lang="en-US" sz="2400" smtClean="0"/>
              <a:t>				     // declared virtual (!= abstract)</a:t>
            </a:r>
          </a:p>
          <a:p>
            <a:pPr eaLnBrk="1" hangingPunct="1">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Members</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198594077"/>
              </p:ext>
            </p:extLst>
          </p:nvPr>
        </p:nvGraphicFramePr>
        <p:xfrm>
          <a:off x="685800" y="1219200"/>
          <a:ext cx="7924800" cy="5093398"/>
        </p:xfrm>
        <a:graphic>
          <a:graphicData uri="http://schemas.openxmlformats.org/drawingml/2006/table">
            <a:tbl>
              <a:tblPr/>
              <a:tblGrid>
                <a:gridCol w="2239617"/>
                <a:gridCol w="5685183"/>
              </a:tblGrid>
              <a:tr h="403971">
                <a:tc>
                  <a:txBody>
                    <a:bodyPr/>
                    <a:lstStyle/>
                    <a:p>
                      <a:r>
                        <a:rPr lang="en-US" sz="2400" dirty="0">
                          <a:latin typeface="Calibri" pitchFamily="34" charset="0"/>
                          <a:cs typeface="Calibri" pitchFamily="34" charset="0"/>
                        </a:rPr>
                        <a:t>C# Modifier</a:t>
                      </a:r>
                    </a:p>
                  </a:txBody>
                  <a:tcPr marL="43423" marR="43423" marT="21711" marB="21711" anchor="ctr">
                    <a:lnL>
                      <a:noFill/>
                    </a:lnL>
                    <a:lnR>
                      <a:noFill/>
                    </a:lnR>
                    <a:lnT>
                      <a:noFill/>
                    </a:lnT>
                    <a:lnB>
                      <a:noFill/>
                    </a:lnB>
                  </a:tcPr>
                </a:tc>
                <a:tc>
                  <a:txBody>
                    <a:bodyPr/>
                    <a:lstStyle/>
                    <a:p>
                      <a:r>
                        <a:rPr lang="en-US" sz="2400">
                          <a:latin typeface="Calibri" pitchFamily="34" charset="0"/>
                          <a:cs typeface="Calibri" pitchFamily="34" charset="0"/>
                        </a:rPr>
                        <a:t>Definition</a:t>
                      </a:r>
                    </a:p>
                  </a:txBody>
                  <a:tcPr marL="43423" marR="43423" marT="21711" marB="21711" anchor="ctr">
                    <a:lnL>
                      <a:noFill/>
                    </a:lnL>
                    <a:lnR>
                      <a:noFill/>
                    </a:lnR>
                    <a:lnT>
                      <a:noFill/>
                    </a:lnT>
                    <a:lnB>
                      <a:noFill/>
                    </a:lnB>
                  </a:tcPr>
                </a:tc>
              </a:tr>
              <a:tr h="1017637">
                <a:tc>
                  <a:txBody>
                    <a:bodyPr/>
                    <a:lstStyle/>
                    <a:p>
                      <a:r>
                        <a:rPr lang="en-US" sz="2400" dirty="0">
                          <a:latin typeface="Calibri" pitchFamily="34" charset="0"/>
                          <a:cs typeface="Calibri" pitchFamily="34" charset="0"/>
                        </a:rPr>
                        <a:t>virtual </a:t>
                      </a:r>
                    </a:p>
                  </a:txBody>
                  <a:tcPr marL="43423" marR="43423" marT="21711" marB="21711" anchor="ctr">
                    <a:lnL>
                      <a:noFill/>
                    </a:lnL>
                    <a:lnR>
                      <a:noFill/>
                    </a:lnR>
                    <a:lnT>
                      <a:noFill/>
                    </a:lnT>
                    <a:lnB>
                      <a:noFill/>
                    </a:lnB>
                  </a:tcPr>
                </a:tc>
                <a:tc>
                  <a:txBody>
                    <a:bodyPr/>
                    <a:lstStyle/>
                    <a:p>
                      <a:r>
                        <a:rPr lang="en-US" sz="2400" dirty="0">
                          <a:latin typeface="Calibri" pitchFamily="34" charset="0"/>
                          <a:cs typeface="Calibri" pitchFamily="34" charset="0"/>
                        </a:rPr>
                        <a:t>Allows a class member to be overridden in a derived class.</a:t>
                      </a:r>
                    </a:p>
                  </a:txBody>
                  <a:tcPr marL="43423" marR="43423" marT="21711" marB="21711" anchor="ctr">
                    <a:lnL>
                      <a:noFill/>
                    </a:lnL>
                    <a:lnR>
                      <a:noFill/>
                    </a:lnR>
                    <a:lnT>
                      <a:noFill/>
                    </a:lnT>
                    <a:lnB>
                      <a:noFill/>
                    </a:lnB>
                  </a:tcPr>
                </a:tc>
              </a:tr>
              <a:tr h="1324471">
                <a:tc>
                  <a:txBody>
                    <a:bodyPr/>
                    <a:lstStyle/>
                    <a:p>
                      <a:r>
                        <a:rPr lang="en-US" sz="2400" dirty="0" smtClean="0">
                          <a:latin typeface="Calibri" pitchFamily="34" charset="0"/>
                          <a:cs typeface="Calibri" pitchFamily="34" charset="0"/>
                        </a:rPr>
                        <a:t>override</a:t>
                      </a:r>
                      <a:endParaRPr lang="en-US" sz="2400" dirty="0">
                        <a:latin typeface="Calibri" pitchFamily="34" charset="0"/>
                        <a:cs typeface="Calibri" pitchFamily="34" charset="0"/>
                      </a:endParaRPr>
                    </a:p>
                  </a:txBody>
                  <a:tcPr marL="43423" marR="43423" marT="21711" marB="21711" anchor="ctr">
                    <a:lnL>
                      <a:noFill/>
                    </a:lnL>
                    <a:lnR>
                      <a:noFill/>
                    </a:lnR>
                    <a:lnT>
                      <a:noFill/>
                    </a:lnT>
                    <a:lnB>
                      <a:noFill/>
                    </a:lnB>
                  </a:tcPr>
                </a:tc>
                <a:tc>
                  <a:txBody>
                    <a:bodyPr/>
                    <a:lstStyle/>
                    <a:p>
                      <a:r>
                        <a:rPr lang="en-US" sz="2400">
                          <a:latin typeface="Calibri" pitchFamily="34" charset="0"/>
                          <a:cs typeface="Calibri" pitchFamily="34" charset="0"/>
                        </a:rPr>
                        <a:t>Overrides a virtual (overridable) member defined in the base class.</a:t>
                      </a:r>
                    </a:p>
                  </a:txBody>
                  <a:tcPr marL="43423" marR="43423" marT="21711" marB="21711" anchor="ctr">
                    <a:lnL>
                      <a:noFill/>
                    </a:lnL>
                    <a:lnR>
                      <a:noFill/>
                    </a:lnR>
                    <a:lnT>
                      <a:noFill/>
                    </a:lnT>
                    <a:lnB>
                      <a:noFill/>
                    </a:lnB>
                  </a:tcPr>
                </a:tc>
              </a:tr>
              <a:tr h="1324471">
                <a:tc>
                  <a:txBody>
                    <a:bodyPr/>
                    <a:lstStyle/>
                    <a:p>
                      <a:r>
                        <a:rPr lang="en-US" sz="2400" dirty="0">
                          <a:latin typeface="Calibri" pitchFamily="34" charset="0"/>
                          <a:cs typeface="Calibri" pitchFamily="34" charset="0"/>
                        </a:rPr>
                        <a:t>abstract </a:t>
                      </a:r>
                    </a:p>
                  </a:txBody>
                  <a:tcPr marL="43423" marR="43423" marT="21711" marB="21711" anchor="ctr">
                    <a:lnL>
                      <a:noFill/>
                    </a:lnL>
                    <a:lnR>
                      <a:noFill/>
                    </a:lnR>
                    <a:lnT>
                      <a:noFill/>
                    </a:lnT>
                    <a:lnB>
                      <a:noFill/>
                    </a:lnB>
                  </a:tcPr>
                </a:tc>
                <a:tc>
                  <a:txBody>
                    <a:bodyPr/>
                    <a:lstStyle/>
                    <a:p>
                      <a:r>
                        <a:rPr lang="en-US" sz="2400">
                          <a:latin typeface="Calibri" pitchFamily="34" charset="0"/>
                          <a:cs typeface="Calibri" pitchFamily="34" charset="0"/>
                        </a:rPr>
                        <a:t>Requires that a class member to be overridden in the derived class.</a:t>
                      </a:r>
                    </a:p>
                  </a:txBody>
                  <a:tcPr marL="43423" marR="43423" marT="21711" marB="21711" anchor="ctr">
                    <a:lnL>
                      <a:noFill/>
                    </a:lnL>
                    <a:lnR>
                      <a:noFill/>
                    </a:lnR>
                    <a:lnT>
                      <a:noFill/>
                    </a:lnT>
                    <a:lnB>
                      <a:noFill/>
                    </a:lnB>
                  </a:tcPr>
                </a:tc>
              </a:tr>
              <a:tr h="1017637">
                <a:tc>
                  <a:txBody>
                    <a:bodyPr/>
                    <a:lstStyle/>
                    <a:p>
                      <a:r>
                        <a:rPr lang="en-US" sz="2400" dirty="0">
                          <a:latin typeface="Calibri" pitchFamily="34" charset="0"/>
                          <a:cs typeface="Calibri" pitchFamily="34" charset="0"/>
                        </a:rPr>
                        <a:t>new Modifier </a:t>
                      </a:r>
                    </a:p>
                  </a:txBody>
                  <a:tcPr marL="43423" marR="43423" marT="21711" marB="21711" anchor="ctr">
                    <a:lnL>
                      <a:noFill/>
                    </a:lnL>
                    <a:lnR>
                      <a:noFill/>
                    </a:lnR>
                    <a:lnT>
                      <a:noFill/>
                    </a:lnT>
                    <a:lnB>
                      <a:noFill/>
                    </a:lnB>
                  </a:tcPr>
                </a:tc>
                <a:tc>
                  <a:txBody>
                    <a:bodyPr/>
                    <a:lstStyle/>
                    <a:p>
                      <a:r>
                        <a:rPr lang="en-US" sz="2400" dirty="0">
                          <a:latin typeface="Calibri" pitchFamily="34" charset="0"/>
                          <a:cs typeface="Calibri" pitchFamily="34" charset="0"/>
                        </a:rPr>
                        <a:t>Hides a member inherited from a base class</a:t>
                      </a:r>
                    </a:p>
                  </a:txBody>
                  <a:tcPr marL="43423" marR="43423" marT="21711" marB="21711" anchor="ctr">
                    <a:lnL>
                      <a:noFill/>
                    </a:lnL>
                    <a:lnR>
                      <a:noFill/>
                    </a:lnR>
                    <a:lnT>
                      <a:noFill/>
                    </a:lnT>
                    <a:lnB>
                      <a:noFill/>
                    </a:lnB>
                  </a:tcPr>
                </a:tc>
              </a:tr>
            </a:tbl>
          </a:graphicData>
        </a:graphic>
      </p:graphicFrame>
    </p:spTree>
    <p:extLst>
      <p:ext uri="{BB962C8B-B14F-4D97-AF65-F5344CB8AC3E}">
        <p14:creationId xmlns="" xmlns:p14="http://schemas.microsoft.com/office/powerpoint/2010/main" val="252557491"/>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417638"/>
            <a:ext cx="8410575" cy="2899255"/>
          </a:xfrm>
        </p:spPr>
        <p:txBody>
          <a:bodyPr>
            <a:normAutofit lnSpcReduction="10000"/>
          </a:bodyPr>
          <a:lstStyle/>
          <a:p>
            <a:r>
              <a:rPr lang="en-US" dirty="0"/>
              <a:t>A derived class can override a base class member only if the base class member is declared as </a:t>
            </a:r>
            <a:r>
              <a:rPr lang="en-US" b="1" dirty="0"/>
              <a:t>virtual</a:t>
            </a:r>
            <a:r>
              <a:rPr lang="en-US" dirty="0"/>
              <a:t> </a:t>
            </a:r>
            <a:r>
              <a:rPr lang="en-US" dirty="0" smtClean="0"/>
              <a:t>or </a:t>
            </a:r>
            <a:r>
              <a:rPr lang="en-US" b="1" dirty="0" smtClean="0"/>
              <a:t>abstract</a:t>
            </a:r>
            <a:r>
              <a:rPr lang="en-US" dirty="0" smtClean="0"/>
              <a:t>. </a:t>
            </a:r>
          </a:p>
          <a:p>
            <a:r>
              <a:rPr lang="en-US" dirty="0" smtClean="0"/>
              <a:t>The </a:t>
            </a:r>
            <a:r>
              <a:rPr lang="en-US" dirty="0"/>
              <a:t>derived member must use the </a:t>
            </a:r>
            <a:r>
              <a:rPr lang="en-US" b="1" dirty="0"/>
              <a:t>override</a:t>
            </a:r>
            <a:r>
              <a:rPr lang="en-US" dirty="0"/>
              <a:t> keyword to explicitly indicate that the method is intended to participate in virtual invocation</a:t>
            </a:r>
          </a:p>
        </p:txBody>
      </p:sp>
    </p:spTree>
    <p:extLst>
      <p:ext uri="{BB962C8B-B14F-4D97-AF65-F5344CB8AC3E}">
        <p14:creationId xmlns="" xmlns:p14="http://schemas.microsoft.com/office/powerpoint/2010/main" val="1276498440"/>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smtClean="0"/>
              <a:t>Constructors </a:t>
            </a:r>
            <a:r>
              <a:rPr lang="en-US" dirty="0"/>
              <a:t>and Inheritance</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896036061"/>
              </p:ext>
            </p:extLst>
          </p:nvPr>
        </p:nvGraphicFramePr>
        <p:xfrm>
          <a:off x="762000" y="1597025"/>
          <a:ext cx="8077200" cy="5039360"/>
        </p:xfrm>
        <a:graphic>
          <a:graphicData uri="http://schemas.openxmlformats.org/drawingml/2006/table">
            <a:tbl>
              <a:tblPr firstRow="1" bandRow="1">
                <a:tableStyleId>{5C22544A-7EE6-4342-B048-85BDC9FD1C3A}</a:tableStyleId>
              </a:tblPr>
              <a:tblGrid>
                <a:gridCol w="2019300"/>
                <a:gridCol w="2019300"/>
                <a:gridCol w="2019300"/>
                <a:gridCol w="2019300"/>
              </a:tblGrid>
              <a:tr h="370840">
                <a:tc gridSpan="3">
                  <a:txBody>
                    <a:bodyPr/>
                    <a:lstStyle/>
                    <a:p>
                      <a:r>
                        <a:rPr lang="en-US" dirty="0" smtClean="0"/>
                        <a:t>Implicit call of</a:t>
                      </a:r>
                      <a:r>
                        <a:rPr lang="en-US" baseline="0" dirty="0" smtClean="0"/>
                        <a:t> the base class constructor</a:t>
                      </a:r>
                      <a:endParaRPr lang="en-US" dirty="0"/>
                    </a:p>
                  </a:txBody>
                  <a:tcPr marL="87816" marR="87816"/>
                </a:tc>
                <a:tc hMerge="1">
                  <a:txBody>
                    <a:bodyPr/>
                    <a:lstStyle/>
                    <a:p>
                      <a:endParaRPr lang="en-US" dirty="0"/>
                    </a:p>
                  </a:txBody>
                  <a:tcPr/>
                </a:tc>
                <a:tc hMerge="1">
                  <a:txBody>
                    <a:bodyPr/>
                    <a:lstStyle/>
                    <a:p>
                      <a:endParaRPr lang="en-US" dirty="0"/>
                    </a:p>
                  </a:txBody>
                  <a:tcPr/>
                </a:tc>
                <a:tc>
                  <a:txBody>
                    <a:bodyPr/>
                    <a:lstStyle/>
                    <a:p>
                      <a:endParaRPr lang="en-US" dirty="0"/>
                    </a:p>
                  </a:txBody>
                  <a:tcPr marL="87816" marR="87816"/>
                </a:tc>
              </a:tr>
              <a:tr h="370840">
                <a:tc>
                  <a:txBody>
                    <a:bodyPr/>
                    <a:lstStyle/>
                    <a:p>
                      <a:r>
                        <a:rPr lang="en-US" sz="1800" kern="1200" dirty="0" smtClean="0">
                          <a:solidFill>
                            <a:schemeClr val="dk1"/>
                          </a:solidFill>
                          <a:latin typeface="+mn-lt"/>
                          <a:ea typeface="+mn-ea"/>
                          <a:cs typeface="+mn-cs"/>
                        </a:rPr>
                        <a:t>class A {     }</a:t>
                      </a:r>
                    </a:p>
                    <a:p>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class B : A</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public B(</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x) </a:t>
                      </a:r>
                    </a:p>
                    <a:p>
                      <a:r>
                        <a:rPr lang="en-US"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p>
                    <a:p>
                      <a:endParaRPr lang="en-US" dirty="0"/>
                    </a:p>
                  </a:txBody>
                  <a:tcPr marL="87816" marR="87816"/>
                </a:tc>
                <a:tc>
                  <a:txBody>
                    <a:bodyPr/>
                    <a:lstStyle/>
                    <a:p>
                      <a:r>
                        <a:rPr lang="en-US" sz="1800" kern="1200" dirty="0" smtClean="0">
                          <a:solidFill>
                            <a:schemeClr val="dk1"/>
                          </a:solidFill>
                          <a:latin typeface="+mn-lt"/>
                          <a:ea typeface="+mn-ea"/>
                          <a:cs typeface="+mn-cs"/>
                        </a:rPr>
                        <a:t> class A {</a:t>
                      </a:r>
                    </a:p>
                    <a:p>
                      <a:r>
                        <a:rPr lang="en-US" sz="1800" kern="1200" dirty="0" smtClean="0">
                          <a:solidFill>
                            <a:schemeClr val="dk1"/>
                          </a:solidFill>
                          <a:latin typeface="+mn-lt"/>
                          <a:ea typeface="+mn-ea"/>
                          <a:cs typeface="+mn-cs"/>
                        </a:rPr>
                        <a:t>        public A()</a:t>
                      </a:r>
                    </a:p>
                    <a:p>
                      <a:r>
                        <a:rPr lang="en-US"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p>
                    <a:p>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class B : A</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public B(</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x) </a:t>
                      </a:r>
                    </a:p>
                    <a:p>
                      <a:r>
                        <a:rPr lang="en-US"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endParaRPr lang="en-US" dirty="0"/>
                    </a:p>
                  </a:txBody>
                  <a:tcPr marL="87816" marR="87816"/>
                </a:tc>
                <a:tc>
                  <a:txBody>
                    <a:bodyPr/>
                    <a:lstStyle/>
                    <a:p>
                      <a:r>
                        <a:rPr lang="en-US" sz="1800" kern="1200" dirty="0" smtClean="0">
                          <a:solidFill>
                            <a:schemeClr val="dk1"/>
                          </a:solidFill>
                          <a:latin typeface="+mn-lt"/>
                          <a:ea typeface="+mn-ea"/>
                          <a:cs typeface="+mn-cs"/>
                        </a:rPr>
                        <a:t> class A {</a:t>
                      </a:r>
                    </a:p>
                    <a:p>
                      <a:r>
                        <a:rPr lang="en-US" sz="1800" kern="1200" dirty="0" smtClean="0">
                          <a:solidFill>
                            <a:schemeClr val="dk1"/>
                          </a:solidFill>
                          <a:latin typeface="+mn-lt"/>
                          <a:ea typeface="+mn-ea"/>
                          <a:cs typeface="+mn-cs"/>
                        </a:rPr>
                        <a:t>        public A(</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x)</a:t>
                      </a:r>
                    </a:p>
                    <a:p>
                      <a:r>
                        <a:rPr lang="en-US"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p>
                    <a:p>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class B : A</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public B(</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x) </a:t>
                      </a:r>
                    </a:p>
                    <a:p>
                      <a:r>
                        <a:rPr lang="en-US"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endParaRPr lang="en-US" dirty="0"/>
                    </a:p>
                  </a:txBody>
                  <a:tcPr marL="87816" marR="87816"/>
                </a:tc>
                <a:tc>
                  <a:txBody>
                    <a:bodyPr/>
                    <a:lstStyle/>
                    <a:p>
                      <a:r>
                        <a:rPr lang="en-US" sz="1800" kern="1200" dirty="0" smtClean="0">
                          <a:solidFill>
                            <a:schemeClr val="dk1"/>
                          </a:solidFill>
                          <a:latin typeface="+mn-lt"/>
                          <a:ea typeface="+mn-ea"/>
                          <a:cs typeface="+mn-cs"/>
                        </a:rPr>
                        <a:t>class A {</a:t>
                      </a:r>
                    </a:p>
                    <a:p>
                      <a:r>
                        <a:rPr lang="en-US" sz="1800" kern="1200" dirty="0" smtClean="0">
                          <a:solidFill>
                            <a:schemeClr val="dk1"/>
                          </a:solidFill>
                          <a:latin typeface="+mn-lt"/>
                          <a:ea typeface="+mn-ea"/>
                          <a:cs typeface="+mn-cs"/>
                        </a:rPr>
                        <a:t>        public A(</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x)</a:t>
                      </a:r>
                    </a:p>
                    <a:p>
                      <a:r>
                        <a:rPr lang="en-US"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p>
                    <a:p>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class B : A</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public B(</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x) :base(x)</a:t>
                      </a:r>
                    </a:p>
                    <a:p>
                      <a:r>
                        <a:rPr lang="en-US"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p>
                  </a:txBody>
                  <a:tcPr marL="87816" marR="87816"/>
                </a:tc>
              </a:tr>
              <a:tr h="370840">
                <a:tc>
                  <a:txBody>
                    <a:bodyPr/>
                    <a:lstStyle/>
                    <a:p>
                      <a:r>
                        <a:rPr lang="en-US" dirty="0" smtClean="0"/>
                        <a:t>B</a:t>
                      </a:r>
                      <a:r>
                        <a:rPr lang="en-US" baseline="0" dirty="0" smtClean="0"/>
                        <a:t> </a:t>
                      </a:r>
                      <a:r>
                        <a:rPr lang="en-US" baseline="0" dirty="0" err="1" smtClean="0"/>
                        <a:t>b</a:t>
                      </a:r>
                      <a:r>
                        <a:rPr lang="en-US" baseline="0" dirty="0" smtClean="0"/>
                        <a:t> = new B(3);</a:t>
                      </a:r>
                      <a:endParaRPr lang="en-US" dirty="0"/>
                    </a:p>
                  </a:txBody>
                  <a:tcPr marL="87816" marR="878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baseline="0" dirty="0" err="1" smtClean="0"/>
                        <a:t>b</a:t>
                      </a:r>
                      <a:r>
                        <a:rPr lang="en-US" baseline="0" dirty="0" smtClean="0"/>
                        <a:t> = new B(3);</a:t>
                      </a:r>
                      <a:endParaRPr lang="en-US" dirty="0" smtClean="0"/>
                    </a:p>
                  </a:txBody>
                  <a:tcPr marL="87816" marR="878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baseline="0" dirty="0" err="1" smtClean="0"/>
                        <a:t>b</a:t>
                      </a:r>
                      <a:r>
                        <a:rPr lang="en-US" baseline="0" dirty="0" smtClean="0"/>
                        <a:t> = new B(3);</a:t>
                      </a:r>
                      <a:endParaRPr lang="en-US" dirty="0" smtClean="0"/>
                    </a:p>
                  </a:txBody>
                  <a:tcPr marL="87816" marR="878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baseline="0" dirty="0" err="1" smtClean="0"/>
                        <a:t>b</a:t>
                      </a:r>
                      <a:r>
                        <a:rPr lang="en-US" baseline="0" dirty="0" smtClean="0"/>
                        <a:t> = new B(3);</a:t>
                      </a:r>
                      <a:endParaRPr lang="en-US" dirty="0" smtClean="0"/>
                    </a:p>
                  </a:txBody>
                  <a:tcPr marL="87816" marR="87816"/>
                </a:tc>
              </a:tr>
              <a:tr h="370840">
                <a:tc>
                  <a:txBody>
                    <a:bodyPr/>
                    <a:lstStyle/>
                    <a:p>
                      <a:r>
                        <a:rPr lang="en-US" dirty="0" smtClean="0"/>
                        <a:t>OK</a:t>
                      </a:r>
                    </a:p>
                    <a:p>
                      <a:pPr marL="285750" indent="-285750">
                        <a:buFontTx/>
                        <a:buChar char="-"/>
                      </a:pPr>
                      <a:r>
                        <a:rPr lang="en-US" dirty="0" smtClean="0"/>
                        <a:t>Default Constr. A()</a:t>
                      </a:r>
                    </a:p>
                    <a:p>
                      <a:pPr marL="285750" indent="-285750">
                        <a:buFontTx/>
                        <a:buChar char="-"/>
                      </a:pPr>
                      <a:r>
                        <a:rPr lang="en-US" dirty="0" smtClean="0"/>
                        <a:t>B(</a:t>
                      </a:r>
                      <a:r>
                        <a:rPr lang="en-US" dirty="0" err="1" smtClean="0"/>
                        <a:t>int</a:t>
                      </a:r>
                      <a:r>
                        <a:rPr lang="en-US" baseline="0" dirty="0" smtClean="0"/>
                        <a:t> x)</a:t>
                      </a:r>
                      <a:endParaRPr lang="en-US" dirty="0"/>
                    </a:p>
                  </a:txBody>
                  <a:tcPr marL="87816" marR="87816"/>
                </a:tc>
                <a:tc>
                  <a:txBody>
                    <a:bodyPr/>
                    <a:lstStyle/>
                    <a:p>
                      <a:r>
                        <a:rPr lang="en-US" dirty="0" smtClean="0"/>
                        <a:t>Ok</a:t>
                      </a:r>
                    </a:p>
                    <a:p>
                      <a:pPr marL="285750" indent="-285750">
                        <a:buFontTx/>
                        <a:buChar char="-"/>
                      </a:pPr>
                      <a:r>
                        <a:rPr lang="en-US" dirty="0" smtClean="0"/>
                        <a:t>A()</a:t>
                      </a:r>
                    </a:p>
                    <a:p>
                      <a:pPr marL="285750" indent="-285750">
                        <a:buFontTx/>
                        <a:buChar char="-"/>
                      </a:pPr>
                      <a:r>
                        <a:rPr lang="en-US" dirty="0" smtClean="0"/>
                        <a:t>B(</a:t>
                      </a:r>
                      <a:r>
                        <a:rPr lang="en-US" dirty="0" err="1" smtClean="0"/>
                        <a:t>int</a:t>
                      </a:r>
                      <a:r>
                        <a:rPr lang="en-US" dirty="0" smtClean="0"/>
                        <a:t> X)</a:t>
                      </a:r>
                      <a:endParaRPr lang="en-US" dirty="0"/>
                    </a:p>
                  </a:txBody>
                  <a:tcPr marL="87816" marR="87816"/>
                </a:tc>
                <a:tc>
                  <a:txBody>
                    <a:bodyPr/>
                    <a:lstStyle/>
                    <a:p>
                      <a:r>
                        <a:rPr lang="en-US" dirty="0" smtClean="0"/>
                        <a:t>Error</a:t>
                      </a:r>
                    </a:p>
                    <a:p>
                      <a:r>
                        <a:rPr lang="en-US" dirty="0" smtClean="0"/>
                        <a:t>does not contain a constructor that takes 0</a:t>
                      </a:r>
                      <a:endParaRPr lang="en-US" dirty="0"/>
                    </a:p>
                  </a:txBody>
                  <a:tcPr marL="87816" marR="87816"/>
                </a:tc>
                <a:tc>
                  <a:txBody>
                    <a:bodyPr/>
                    <a:lstStyle/>
                    <a:p>
                      <a:r>
                        <a:rPr lang="en-US" dirty="0" smtClean="0"/>
                        <a:t>Ok</a:t>
                      </a:r>
                    </a:p>
                    <a:p>
                      <a:pPr marL="285750" indent="-285750">
                        <a:buFontTx/>
                        <a:buChar char="-"/>
                      </a:pPr>
                      <a:r>
                        <a:rPr lang="en-US" dirty="0" smtClean="0"/>
                        <a:t>A(</a:t>
                      </a:r>
                      <a:r>
                        <a:rPr lang="en-US" dirty="0" err="1" smtClean="0"/>
                        <a:t>int</a:t>
                      </a:r>
                      <a:r>
                        <a:rPr lang="en-US" dirty="0" smtClean="0"/>
                        <a:t> X)</a:t>
                      </a:r>
                    </a:p>
                    <a:p>
                      <a:pPr marL="285750" indent="-285750">
                        <a:buFontTx/>
                        <a:buChar char="-"/>
                      </a:pPr>
                      <a:r>
                        <a:rPr lang="en-US" dirty="0" smtClean="0"/>
                        <a:t>B(</a:t>
                      </a:r>
                      <a:r>
                        <a:rPr lang="en-US" dirty="0" err="1" smtClean="0"/>
                        <a:t>int</a:t>
                      </a:r>
                      <a:r>
                        <a:rPr lang="en-US" dirty="0" smtClean="0"/>
                        <a:t> X)</a:t>
                      </a:r>
                      <a:endParaRPr lang="en-US" dirty="0"/>
                    </a:p>
                  </a:txBody>
                  <a:tcPr marL="87816" marR="87816"/>
                </a:tc>
              </a:tr>
            </a:tbl>
          </a:graphicData>
        </a:graphic>
      </p:graphicFrame>
    </p:spTree>
    <p:extLst>
      <p:ext uri="{BB962C8B-B14F-4D97-AF65-F5344CB8AC3E}">
        <p14:creationId xmlns="" xmlns:p14="http://schemas.microsoft.com/office/powerpoint/2010/main" val="3117907404"/>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a:xfrm>
            <a:off x="381000" y="1417638"/>
            <a:ext cx="8410575" cy="4838248"/>
          </a:xfrm>
        </p:spPr>
        <p:txBody>
          <a:bodyPr>
            <a:normAutofit lnSpcReduction="10000"/>
          </a:bodyPr>
          <a:lstStyle/>
          <a:p>
            <a:r>
              <a:rPr lang="en-US" dirty="0" smtClean="0"/>
              <a:t>Ability to hide </a:t>
            </a:r>
            <a:r>
              <a:rPr lang="en-US" dirty="0"/>
              <a:t>some of the details of inner working of a class</a:t>
            </a:r>
          </a:p>
          <a:p>
            <a:pPr lvl="1"/>
            <a:r>
              <a:rPr lang="en-US" dirty="0" smtClean="0"/>
              <a:t>Expose </a:t>
            </a:r>
            <a:r>
              <a:rPr lang="en-US" dirty="0"/>
              <a:t>just what other people need to get the work done and seal from low level </a:t>
            </a:r>
            <a:r>
              <a:rPr lang="en-US" dirty="0" smtClean="0"/>
              <a:t>details</a:t>
            </a:r>
          </a:p>
          <a:p>
            <a:r>
              <a:rPr lang="en-US" dirty="0"/>
              <a:t>A language construct that facilitates the bundling of data with the methods  operating on the data </a:t>
            </a:r>
          </a:p>
          <a:p>
            <a:r>
              <a:rPr lang="en-US" dirty="0"/>
              <a:t>P</a:t>
            </a:r>
            <a:r>
              <a:rPr lang="en-US" dirty="0" smtClean="0"/>
              <a:t>rovide </a:t>
            </a:r>
            <a:r>
              <a:rPr lang="en-US" dirty="0"/>
              <a:t>a way to manage complex problems </a:t>
            </a:r>
            <a:r>
              <a:rPr lang="en-US" dirty="0" smtClean="0"/>
              <a:t>by allowing </a:t>
            </a:r>
            <a:r>
              <a:rPr lang="en-US" dirty="0"/>
              <a:t>you to abstract or identify the objects involved in the problem.</a:t>
            </a:r>
          </a:p>
        </p:txBody>
      </p:sp>
    </p:spTree>
    <p:extLst>
      <p:ext uri="{BB962C8B-B14F-4D97-AF65-F5344CB8AC3E}">
        <p14:creationId xmlns="" xmlns:p14="http://schemas.microsoft.com/office/powerpoint/2010/main" val="3785715993"/>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Modifiers</a:t>
            </a:r>
            <a:endParaRPr lang="en-US" dirty="0"/>
          </a:p>
        </p:txBody>
      </p:sp>
      <p:sp>
        <p:nvSpPr>
          <p:cNvPr id="3" name="Content Placeholder 2"/>
          <p:cNvSpPr>
            <a:spLocks noGrp="1"/>
          </p:cNvSpPr>
          <p:nvPr>
            <p:ph idx="1"/>
          </p:nvPr>
        </p:nvSpPr>
        <p:spPr>
          <a:xfrm>
            <a:off x="381000" y="1417638"/>
            <a:ext cx="8410575" cy="2899255"/>
          </a:xfrm>
        </p:spPr>
        <p:txBody>
          <a:bodyPr>
            <a:normAutofit lnSpcReduction="10000"/>
          </a:bodyPr>
          <a:lstStyle/>
          <a:p>
            <a:r>
              <a:rPr lang="en-IN" dirty="0"/>
              <a:t>Access modifiers define the level of access that certain code has to class members such as methods and properties</a:t>
            </a:r>
            <a:r>
              <a:rPr lang="en-IN" dirty="0" smtClean="0"/>
              <a:t>.</a:t>
            </a:r>
          </a:p>
          <a:p>
            <a:r>
              <a:rPr lang="en-IN" dirty="0" smtClean="0"/>
              <a:t>Apply </a:t>
            </a:r>
            <a:r>
              <a:rPr lang="en-IN" dirty="0"/>
              <a:t>the desired access modifier to each member, otherwise the default access type is implied. </a:t>
            </a:r>
            <a:endParaRPr lang="en-US" dirty="0"/>
          </a:p>
        </p:txBody>
      </p:sp>
    </p:spTree>
    <p:extLst>
      <p:ext uri="{BB962C8B-B14F-4D97-AF65-F5344CB8AC3E}">
        <p14:creationId xmlns="" xmlns:p14="http://schemas.microsoft.com/office/powerpoint/2010/main" val="15022357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4000" smtClean="0"/>
              <a:t>Single tier Architecture Application</a:t>
            </a:r>
          </a:p>
        </p:txBody>
      </p:sp>
      <p:sp>
        <p:nvSpPr>
          <p:cNvPr id="7171" name="Rectangle 3"/>
          <p:cNvSpPr>
            <a:spLocks noGrp="1" noChangeArrowheads="1"/>
          </p:cNvSpPr>
          <p:nvPr>
            <p:ph type="body" idx="1"/>
          </p:nvPr>
        </p:nvSpPr>
        <p:spPr/>
        <p:txBody>
          <a:bodyPr/>
          <a:lstStyle/>
          <a:p>
            <a:pPr eaLnBrk="1" hangingPunct="1"/>
            <a:r>
              <a:rPr lang="en-US" smtClean="0"/>
              <a:t>It is a single  executable file which handles all functions of user layer, business layer and Data layer</a:t>
            </a:r>
          </a:p>
          <a:p>
            <a:pPr eaLnBrk="1" hangingPunct="1"/>
            <a:r>
              <a:rPr lang="en-US" smtClean="0"/>
              <a:t>e.g. COBOL </a:t>
            </a:r>
          </a:p>
          <a:p>
            <a:pPr eaLnBrk="1" hangingPunct="1"/>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IN" dirty="0" smtClean="0"/>
              <a:t>Access Modifiers</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522096228"/>
              </p:ext>
            </p:extLst>
          </p:nvPr>
        </p:nvGraphicFramePr>
        <p:xfrm>
          <a:off x="669101" y="1417637"/>
          <a:ext cx="7941499" cy="4830763"/>
        </p:xfrm>
        <a:graphic>
          <a:graphicData uri="http://schemas.openxmlformats.org/drawingml/2006/table">
            <a:tbl>
              <a:tblPr>
                <a:tableStyleId>{5C22544A-7EE6-4342-B048-85BDC9FD1C3A}</a:tableStyleId>
              </a:tblPr>
              <a:tblGrid>
                <a:gridCol w="1997899"/>
                <a:gridCol w="5943600"/>
              </a:tblGrid>
              <a:tr h="378537">
                <a:tc>
                  <a:txBody>
                    <a:bodyPr/>
                    <a:lstStyle/>
                    <a:p>
                      <a:pPr marL="0" marR="0">
                        <a:spcBef>
                          <a:spcPts val="300"/>
                        </a:spcBef>
                        <a:spcAft>
                          <a:spcPts val="300"/>
                        </a:spcAft>
                      </a:pPr>
                      <a:r>
                        <a:rPr lang="en-IN" sz="1800" dirty="0">
                          <a:effectLst/>
                          <a:latin typeface="Calibri" pitchFamily="34" charset="0"/>
                          <a:cs typeface="Calibri" pitchFamily="34" charset="0"/>
                        </a:rPr>
                        <a:t>Access modifier </a:t>
                      </a:r>
                      <a:endParaRPr lang="en-US" sz="1800" dirty="0">
                        <a:effectLst/>
                        <a:latin typeface="Calibri" pitchFamily="34" charset="0"/>
                        <a:ea typeface="Times New Roman"/>
                        <a:cs typeface="Calibri" pitchFamily="34" charset="0"/>
                      </a:endParaRPr>
                    </a:p>
                  </a:txBody>
                  <a:tcPr marL="14196" marR="14196" marT="14196" marB="14196"/>
                </a:tc>
                <a:tc>
                  <a:txBody>
                    <a:bodyPr/>
                    <a:lstStyle/>
                    <a:p>
                      <a:pPr marL="0" marR="0">
                        <a:spcBef>
                          <a:spcPts val="300"/>
                        </a:spcBef>
                        <a:spcAft>
                          <a:spcPts val="300"/>
                        </a:spcAft>
                      </a:pPr>
                      <a:r>
                        <a:rPr lang="en-IN" sz="1800" dirty="0" smtClean="0">
                          <a:effectLst/>
                          <a:latin typeface="Calibri" pitchFamily="34" charset="0"/>
                          <a:cs typeface="Calibri" pitchFamily="34" charset="0"/>
                        </a:rPr>
                        <a:t>Description </a:t>
                      </a:r>
                      <a:endParaRPr lang="en-US" sz="1800" dirty="0">
                        <a:effectLst/>
                        <a:latin typeface="Calibri" pitchFamily="34" charset="0"/>
                        <a:ea typeface="Times New Roman"/>
                        <a:cs typeface="Calibri" pitchFamily="34" charset="0"/>
                      </a:endParaRPr>
                    </a:p>
                  </a:txBody>
                  <a:tcPr marL="14196" marR="14196" marT="14196" marB="14196"/>
                </a:tc>
              </a:tr>
              <a:tr h="702998">
                <a:tc>
                  <a:txBody>
                    <a:bodyPr/>
                    <a:lstStyle/>
                    <a:p>
                      <a:pPr marL="0" marR="0">
                        <a:spcBef>
                          <a:spcPts val="300"/>
                        </a:spcBef>
                        <a:spcAft>
                          <a:spcPts val="300"/>
                        </a:spcAft>
                      </a:pPr>
                      <a:r>
                        <a:rPr lang="en-IN" sz="1800">
                          <a:effectLst/>
                          <a:latin typeface="Calibri" pitchFamily="34" charset="0"/>
                          <a:cs typeface="Calibri" pitchFamily="34" charset="0"/>
                        </a:rPr>
                        <a:t>Public</a:t>
                      </a:r>
                      <a:endParaRPr lang="en-US" sz="1800">
                        <a:effectLst/>
                        <a:latin typeface="Calibri" pitchFamily="34" charset="0"/>
                        <a:ea typeface="Times New Roman"/>
                        <a:cs typeface="Calibri" pitchFamily="34" charset="0"/>
                      </a:endParaRPr>
                    </a:p>
                  </a:txBody>
                  <a:tcPr marL="14196" marR="14196" marT="14196" marB="14196"/>
                </a:tc>
                <a:tc>
                  <a:txBody>
                    <a:bodyPr/>
                    <a:lstStyle/>
                    <a:p>
                      <a:pPr marL="0" marR="0">
                        <a:spcBef>
                          <a:spcPts val="300"/>
                        </a:spcBef>
                        <a:spcAft>
                          <a:spcPts val="300"/>
                        </a:spcAft>
                      </a:pPr>
                      <a:r>
                        <a:rPr lang="en-IN" sz="1800" dirty="0">
                          <a:effectLst/>
                          <a:latin typeface="Calibri" pitchFamily="34" charset="0"/>
                          <a:cs typeface="Calibri" pitchFamily="34" charset="0"/>
                        </a:rPr>
                        <a:t>A public member is accessible from anywhere. This is the least restrictive access modifier.</a:t>
                      </a:r>
                      <a:endParaRPr lang="en-US" sz="1800" dirty="0">
                        <a:effectLst/>
                        <a:latin typeface="Calibri" pitchFamily="34" charset="0"/>
                        <a:ea typeface="Times New Roman"/>
                        <a:cs typeface="Calibri" pitchFamily="34" charset="0"/>
                      </a:endParaRPr>
                    </a:p>
                  </a:txBody>
                  <a:tcPr marL="14196" marR="14196" marT="14196" marB="14196"/>
                </a:tc>
              </a:tr>
              <a:tr h="702998">
                <a:tc>
                  <a:txBody>
                    <a:bodyPr/>
                    <a:lstStyle/>
                    <a:p>
                      <a:pPr marL="0" marR="0">
                        <a:spcBef>
                          <a:spcPts val="300"/>
                        </a:spcBef>
                        <a:spcAft>
                          <a:spcPts val="300"/>
                        </a:spcAft>
                      </a:pPr>
                      <a:r>
                        <a:rPr lang="en-IN" sz="1800">
                          <a:effectLst/>
                          <a:latin typeface="Calibri" pitchFamily="34" charset="0"/>
                          <a:cs typeface="Calibri" pitchFamily="34" charset="0"/>
                        </a:rPr>
                        <a:t>Protected</a:t>
                      </a:r>
                      <a:endParaRPr lang="en-US" sz="1800">
                        <a:effectLst/>
                        <a:latin typeface="Calibri" pitchFamily="34" charset="0"/>
                        <a:ea typeface="Times New Roman"/>
                        <a:cs typeface="Calibri" pitchFamily="34" charset="0"/>
                      </a:endParaRPr>
                    </a:p>
                  </a:txBody>
                  <a:tcPr marL="14196" marR="14196" marT="14196" marB="14196"/>
                </a:tc>
                <a:tc>
                  <a:txBody>
                    <a:bodyPr/>
                    <a:lstStyle/>
                    <a:p>
                      <a:pPr marL="0" marR="0">
                        <a:spcBef>
                          <a:spcPts val="300"/>
                        </a:spcBef>
                        <a:spcAft>
                          <a:spcPts val="300"/>
                        </a:spcAft>
                      </a:pPr>
                      <a:r>
                        <a:rPr lang="en-IN" sz="1800">
                          <a:effectLst/>
                          <a:latin typeface="Calibri" pitchFamily="34" charset="0"/>
                          <a:cs typeface="Calibri" pitchFamily="34" charset="0"/>
                        </a:rPr>
                        <a:t>A protected member is accessible from within the class and all derived classes. No access from the outside is permitted.</a:t>
                      </a:r>
                      <a:endParaRPr lang="en-US" sz="1800">
                        <a:effectLst/>
                        <a:latin typeface="Calibri" pitchFamily="34" charset="0"/>
                        <a:ea typeface="Times New Roman"/>
                        <a:cs typeface="Calibri" pitchFamily="34" charset="0"/>
                      </a:endParaRPr>
                    </a:p>
                  </a:txBody>
                  <a:tcPr marL="14196" marR="14196" marT="14196" marB="14196"/>
                </a:tc>
              </a:tr>
              <a:tr h="702998">
                <a:tc>
                  <a:txBody>
                    <a:bodyPr/>
                    <a:lstStyle/>
                    <a:p>
                      <a:pPr marL="0" marR="0">
                        <a:spcBef>
                          <a:spcPts val="300"/>
                        </a:spcBef>
                        <a:spcAft>
                          <a:spcPts val="300"/>
                        </a:spcAft>
                      </a:pPr>
                      <a:r>
                        <a:rPr lang="en-IN" sz="1800">
                          <a:effectLst/>
                          <a:latin typeface="Calibri" pitchFamily="34" charset="0"/>
                          <a:cs typeface="Calibri" pitchFamily="34" charset="0"/>
                        </a:rPr>
                        <a:t>Private</a:t>
                      </a:r>
                      <a:endParaRPr lang="en-US" sz="1800">
                        <a:effectLst/>
                        <a:latin typeface="Calibri" pitchFamily="34" charset="0"/>
                        <a:ea typeface="Times New Roman"/>
                        <a:cs typeface="Calibri" pitchFamily="34" charset="0"/>
                      </a:endParaRPr>
                    </a:p>
                  </a:txBody>
                  <a:tcPr marL="14196" marR="14196" marT="14196" marB="14196"/>
                </a:tc>
                <a:tc>
                  <a:txBody>
                    <a:bodyPr/>
                    <a:lstStyle/>
                    <a:p>
                      <a:pPr marL="0" marR="0">
                        <a:spcBef>
                          <a:spcPts val="300"/>
                        </a:spcBef>
                        <a:spcAft>
                          <a:spcPts val="300"/>
                        </a:spcAft>
                      </a:pPr>
                      <a:r>
                        <a:rPr lang="en-IN" sz="1800">
                          <a:effectLst/>
                          <a:latin typeface="Calibri" pitchFamily="34" charset="0"/>
                          <a:cs typeface="Calibri" pitchFamily="34" charset="0"/>
                        </a:rPr>
                        <a:t>A private member is accessible only from within the same class. Not even derived classes can access it.</a:t>
                      </a:r>
                      <a:endParaRPr lang="en-US" sz="1800">
                        <a:effectLst/>
                        <a:latin typeface="Calibri" pitchFamily="34" charset="0"/>
                        <a:ea typeface="Times New Roman"/>
                        <a:cs typeface="Calibri" pitchFamily="34" charset="0"/>
                      </a:endParaRPr>
                    </a:p>
                  </a:txBody>
                  <a:tcPr marL="14196" marR="14196" marT="14196" marB="14196"/>
                </a:tc>
              </a:tr>
              <a:tr h="1331264">
                <a:tc>
                  <a:txBody>
                    <a:bodyPr/>
                    <a:lstStyle/>
                    <a:p>
                      <a:pPr marL="0" marR="0">
                        <a:spcBef>
                          <a:spcPts val="300"/>
                        </a:spcBef>
                        <a:spcAft>
                          <a:spcPts val="300"/>
                        </a:spcAft>
                      </a:pPr>
                      <a:r>
                        <a:rPr lang="en-IN" sz="1800">
                          <a:effectLst/>
                          <a:latin typeface="Calibri" pitchFamily="34" charset="0"/>
                          <a:cs typeface="Calibri" pitchFamily="34" charset="0"/>
                        </a:rPr>
                        <a:t>Internal</a:t>
                      </a:r>
                      <a:endParaRPr lang="en-US" sz="1800">
                        <a:effectLst/>
                        <a:latin typeface="Calibri" pitchFamily="34" charset="0"/>
                        <a:ea typeface="Times New Roman"/>
                        <a:cs typeface="Calibri" pitchFamily="34" charset="0"/>
                      </a:endParaRPr>
                    </a:p>
                  </a:txBody>
                  <a:tcPr marL="14196" marR="14196" marT="14196" marB="14196"/>
                </a:tc>
                <a:tc>
                  <a:txBody>
                    <a:bodyPr/>
                    <a:lstStyle/>
                    <a:p>
                      <a:pPr marL="0" marR="0">
                        <a:spcBef>
                          <a:spcPts val="300"/>
                        </a:spcBef>
                        <a:spcAft>
                          <a:spcPts val="300"/>
                        </a:spcAft>
                      </a:pPr>
                      <a:r>
                        <a:rPr lang="en-IN" sz="1800">
                          <a:effectLst/>
                          <a:latin typeface="Calibri" pitchFamily="34" charset="0"/>
                          <a:cs typeface="Calibri" pitchFamily="34" charset="0"/>
                        </a:rPr>
                        <a:t>An internal member is accessible from within any part of the same Microsoft .NET-based assembly. You can think of it as public at the assembly level and private from outside the assembly.</a:t>
                      </a:r>
                      <a:endParaRPr lang="en-US" sz="1800">
                        <a:effectLst/>
                        <a:latin typeface="Calibri" pitchFamily="34" charset="0"/>
                        <a:ea typeface="Times New Roman"/>
                        <a:cs typeface="Calibri" pitchFamily="34" charset="0"/>
                      </a:endParaRPr>
                    </a:p>
                  </a:txBody>
                  <a:tcPr marL="14196" marR="14196" marT="14196" marB="14196"/>
                </a:tc>
              </a:tr>
              <a:tr h="1011968">
                <a:tc>
                  <a:txBody>
                    <a:bodyPr/>
                    <a:lstStyle/>
                    <a:p>
                      <a:pPr marL="0" marR="0">
                        <a:spcBef>
                          <a:spcPts val="300"/>
                        </a:spcBef>
                        <a:spcAft>
                          <a:spcPts val="300"/>
                        </a:spcAft>
                      </a:pPr>
                      <a:r>
                        <a:rPr lang="en-IN" sz="1800">
                          <a:effectLst/>
                          <a:latin typeface="Calibri" pitchFamily="34" charset="0"/>
                          <a:cs typeface="Calibri" pitchFamily="34" charset="0"/>
                        </a:rPr>
                        <a:t>protected internal</a:t>
                      </a:r>
                      <a:endParaRPr lang="en-US" sz="1800">
                        <a:effectLst/>
                        <a:latin typeface="Calibri" pitchFamily="34" charset="0"/>
                        <a:ea typeface="Times New Roman"/>
                        <a:cs typeface="Calibri" pitchFamily="34" charset="0"/>
                      </a:endParaRPr>
                    </a:p>
                  </a:txBody>
                  <a:tcPr marL="14196" marR="14196" marT="14196" marB="14196"/>
                </a:tc>
                <a:tc>
                  <a:txBody>
                    <a:bodyPr/>
                    <a:lstStyle/>
                    <a:p>
                      <a:pPr marL="0" marR="0">
                        <a:spcBef>
                          <a:spcPts val="300"/>
                        </a:spcBef>
                        <a:spcAft>
                          <a:spcPts val="300"/>
                        </a:spcAft>
                      </a:pPr>
                      <a:r>
                        <a:rPr lang="en-IN" sz="1800" dirty="0">
                          <a:effectLst/>
                          <a:latin typeface="Calibri" pitchFamily="34" charset="0"/>
                          <a:cs typeface="Calibri" pitchFamily="34" charset="0"/>
                        </a:rPr>
                        <a:t>An internal protected member is accessible from within the current assembly or from within types derived from the containing class.</a:t>
                      </a:r>
                      <a:endParaRPr lang="en-US" sz="1800" dirty="0">
                        <a:effectLst/>
                        <a:latin typeface="Calibri" pitchFamily="34" charset="0"/>
                        <a:ea typeface="Times New Roman"/>
                        <a:cs typeface="Calibri" pitchFamily="34" charset="0"/>
                      </a:endParaRPr>
                    </a:p>
                  </a:txBody>
                  <a:tcPr marL="14196" marR="14196" marT="14196" marB="14196"/>
                </a:tc>
              </a:tr>
            </a:tbl>
          </a:graphicData>
        </a:graphic>
      </p:graphicFrame>
    </p:spTree>
    <p:extLst>
      <p:ext uri="{BB962C8B-B14F-4D97-AF65-F5344CB8AC3E}">
        <p14:creationId xmlns="" xmlns:p14="http://schemas.microsoft.com/office/powerpoint/2010/main" val="1189653089"/>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381000" y="1417638"/>
            <a:ext cx="8410575" cy="2899255"/>
          </a:xfrm>
        </p:spPr>
        <p:txBody>
          <a:bodyPr>
            <a:normAutofit lnSpcReduction="10000"/>
          </a:bodyPr>
          <a:lstStyle/>
          <a:p>
            <a:r>
              <a:rPr lang="en-US" dirty="0" smtClean="0"/>
              <a:t>Ability </a:t>
            </a:r>
            <a:r>
              <a:rPr lang="en-US" dirty="0"/>
              <a:t>to treat related objects </a:t>
            </a:r>
            <a:r>
              <a:rPr lang="en-US" dirty="0" smtClean="0"/>
              <a:t>in a </a:t>
            </a:r>
            <a:r>
              <a:rPr lang="en-US" dirty="0"/>
              <a:t>similar </a:t>
            </a:r>
            <a:r>
              <a:rPr lang="en-US" dirty="0" smtClean="0"/>
              <a:t>manner</a:t>
            </a:r>
          </a:p>
          <a:p>
            <a:r>
              <a:rPr lang="en-US" dirty="0"/>
              <a:t>E</a:t>
            </a:r>
            <a:r>
              <a:rPr lang="en-US" dirty="0" smtClean="0"/>
              <a:t>nable </a:t>
            </a:r>
            <a:r>
              <a:rPr lang="en-US" dirty="0"/>
              <a:t>multiple implementations of </a:t>
            </a:r>
            <a:r>
              <a:rPr lang="en-US" dirty="0" smtClean="0"/>
              <a:t>the same </a:t>
            </a:r>
            <a:r>
              <a:rPr lang="en-US" dirty="0"/>
              <a:t>behaviors so that the appropriate implementation can be executed based </a:t>
            </a:r>
            <a:r>
              <a:rPr lang="en-US" dirty="0" smtClean="0"/>
              <a:t>on the </a:t>
            </a:r>
            <a:r>
              <a:rPr lang="en-US" dirty="0"/>
              <a:t>situation.</a:t>
            </a:r>
          </a:p>
        </p:txBody>
      </p:sp>
    </p:spTree>
    <p:extLst>
      <p:ext uri="{BB962C8B-B14F-4D97-AF65-F5344CB8AC3E}">
        <p14:creationId xmlns="" xmlns:p14="http://schemas.microsoft.com/office/powerpoint/2010/main" val="2649374141"/>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Inheritance</a:t>
            </a:r>
            <a:endParaRPr lang="en-US" dirty="0"/>
          </a:p>
        </p:txBody>
      </p:sp>
      <p:sp>
        <p:nvSpPr>
          <p:cNvPr id="3" name="Content Placeholder 2"/>
          <p:cNvSpPr>
            <a:spLocks noGrp="1"/>
          </p:cNvSpPr>
          <p:nvPr>
            <p:ph idx="1"/>
          </p:nvPr>
        </p:nvSpPr>
        <p:spPr>
          <a:xfrm>
            <a:off x="381000" y="1417638"/>
            <a:ext cx="8410575" cy="3490186"/>
          </a:xfrm>
        </p:spPr>
        <p:txBody>
          <a:bodyPr>
            <a:normAutofit lnSpcReduction="10000"/>
          </a:bodyPr>
          <a:lstStyle/>
          <a:p>
            <a:r>
              <a:rPr lang="en-US" dirty="0" smtClean="0"/>
              <a:t>Demo</a:t>
            </a:r>
          </a:p>
          <a:p>
            <a:r>
              <a:rPr lang="en-US" b="1" dirty="0"/>
              <a:t>Override </a:t>
            </a:r>
            <a:r>
              <a:rPr lang="en-US" b="1" dirty="0" smtClean="0"/>
              <a:t>Keyword : </a:t>
            </a:r>
            <a:r>
              <a:rPr lang="en-US" b="1" dirty="0"/>
              <a:t>override </a:t>
            </a:r>
            <a:r>
              <a:rPr lang="en-US" dirty="0"/>
              <a:t>keyword allows a method to provide a new implementation of a </a:t>
            </a:r>
            <a:r>
              <a:rPr lang="en-US" dirty="0" smtClean="0"/>
              <a:t>method inherited </a:t>
            </a:r>
            <a:r>
              <a:rPr lang="en-US" dirty="0"/>
              <a:t>from a </a:t>
            </a:r>
            <a:r>
              <a:rPr lang="en-US" b="1" dirty="0"/>
              <a:t>base </a:t>
            </a:r>
            <a:r>
              <a:rPr lang="en-US" b="1" dirty="0" smtClean="0"/>
              <a:t>class</a:t>
            </a:r>
          </a:p>
          <a:p>
            <a:r>
              <a:rPr lang="en-US" b="1" dirty="0"/>
              <a:t>Virtual </a:t>
            </a:r>
            <a:r>
              <a:rPr lang="en-US" b="1" dirty="0" smtClean="0"/>
              <a:t>Methods : </a:t>
            </a:r>
            <a:r>
              <a:rPr lang="en-US" dirty="0"/>
              <a:t>Having virtual modifier as part of method signature, the method can be overridden by any C# class</a:t>
            </a:r>
          </a:p>
        </p:txBody>
      </p:sp>
    </p:spTree>
    <p:extLst>
      <p:ext uri="{BB962C8B-B14F-4D97-AF65-F5344CB8AC3E}">
        <p14:creationId xmlns="" xmlns:p14="http://schemas.microsoft.com/office/powerpoint/2010/main" val="235371006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US" dirty="0"/>
          </a:p>
        </p:txBody>
      </p:sp>
      <p:sp>
        <p:nvSpPr>
          <p:cNvPr id="3" name="Content Placeholder 2"/>
          <p:cNvSpPr>
            <a:spLocks noGrp="1"/>
          </p:cNvSpPr>
          <p:nvPr>
            <p:ph idx="1"/>
          </p:nvPr>
        </p:nvSpPr>
        <p:spPr>
          <a:xfrm>
            <a:off x="381000" y="1417638"/>
            <a:ext cx="8410575" cy="3046988"/>
          </a:xfrm>
        </p:spPr>
        <p:txBody>
          <a:bodyPr/>
          <a:lstStyle/>
          <a:p>
            <a:r>
              <a:rPr lang="en-US" dirty="0" smtClean="0"/>
              <a:t>Abstract </a:t>
            </a:r>
            <a:r>
              <a:rPr lang="en-US" dirty="0"/>
              <a:t>modifier to classes that prohibits other classes </a:t>
            </a:r>
            <a:r>
              <a:rPr lang="en-US" dirty="0" smtClean="0"/>
              <a:t>from instantiating </a:t>
            </a:r>
            <a:r>
              <a:rPr lang="en-US" dirty="0"/>
              <a:t>objects of a base class.</a:t>
            </a:r>
          </a:p>
          <a:p>
            <a:r>
              <a:rPr lang="en-US" dirty="0"/>
              <a:t>You can still inherit characteristics from this base class in subclasses</a:t>
            </a:r>
          </a:p>
          <a:p>
            <a:endParaRPr lang="en-US" dirty="0"/>
          </a:p>
        </p:txBody>
      </p:sp>
    </p:spTree>
    <p:extLst>
      <p:ext uri="{BB962C8B-B14F-4D97-AF65-F5344CB8AC3E}">
        <p14:creationId xmlns="" xmlns:p14="http://schemas.microsoft.com/office/powerpoint/2010/main" val="211208962"/>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130"/>
          </a:xfrm>
        </p:spPr>
        <p:txBody>
          <a:bodyPr>
            <a:normAutofit fontScale="90000"/>
          </a:bodyPr>
          <a:lstStyle/>
          <a:p>
            <a:r>
              <a:rPr lang="en-US" dirty="0" smtClean="0"/>
              <a:t>Abstract </a:t>
            </a:r>
            <a:r>
              <a:rPr lang="en-US" dirty="0"/>
              <a:t>Methods</a:t>
            </a:r>
          </a:p>
        </p:txBody>
      </p:sp>
      <p:sp>
        <p:nvSpPr>
          <p:cNvPr id="3" name="Content Placeholder 2"/>
          <p:cNvSpPr>
            <a:spLocks noGrp="1"/>
          </p:cNvSpPr>
          <p:nvPr>
            <p:ph idx="1"/>
          </p:nvPr>
        </p:nvSpPr>
        <p:spPr>
          <a:xfrm>
            <a:off x="381000" y="1417638"/>
            <a:ext cx="8410575" cy="3490186"/>
          </a:xfrm>
        </p:spPr>
        <p:txBody>
          <a:bodyPr>
            <a:normAutofit lnSpcReduction="10000"/>
          </a:bodyPr>
          <a:lstStyle/>
          <a:p>
            <a:r>
              <a:rPr lang="en-US" dirty="0"/>
              <a:t>An abstract class may contain one or more abstract methods. </a:t>
            </a:r>
            <a:endParaRPr lang="en-US" dirty="0" smtClean="0"/>
          </a:p>
          <a:p>
            <a:r>
              <a:rPr lang="en-US" dirty="0" smtClean="0"/>
              <a:t>Abstract </a:t>
            </a:r>
            <a:r>
              <a:rPr lang="en-US" dirty="0"/>
              <a:t>methods </a:t>
            </a:r>
            <a:r>
              <a:rPr lang="en-US" dirty="0" smtClean="0"/>
              <a:t>are only </a:t>
            </a:r>
            <a:r>
              <a:rPr lang="en-US" dirty="0"/>
              <a:t>permitted in abstract classes.</a:t>
            </a:r>
          </a:p>
          <a:p>
            <a:r>
              <a:rPr lang="en-US" smtClean="0"/>
              <a:t>An </a:t>
            </a:r>
            <a:r>
              <a:rPr lang="en-US" dirty="0"/>
              <a:t>abstract method is one that does not include </a:t>
            </a:r>
            <a:r>
              <a:rPr lang="en-US" dirty="0" smtClean="0"/>
              <a:t>the implementation </a:t>
            </a:r>
            <a:r>
              <a:rPr lang="en-US" dirty="0"/>
              <a:t>details for the method.</a:t>
            </a:r>
          </a:p>
        </p:txBody>
      </p:sp>
    </p:spTree>
    <p:extLst>
      <p:ext uri="{BB962C8B-B14F-4D97-AF65-F5344CB8AC3E}">
        <p14:creationId xmlns="" xmlns:p14="http://schemas.microsoft.com/office/powerpoint/2010/main" val="3967755918"/>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Sealed </a:t>
            </a:r>
            <a:r>
              <a:rPr lang="en-US" dirty="0" err="1" smtClean="0"/>
              <a:t>Classess</a:t>
            </a:r>
            <a:endParaRPr lang="en-US" dirty="0"/>
          </a:p>
        </p:txBody>
      </p:sp>
      <p:sp>
        <p:nvSpPr>
          <p:cNvPr id="3" name="Content Placeholder 2"/>
          <p:cNvSpPr>
            <a:spLocks noGrp="1"/>
          </p:cNvSpPr>
          <p:nvPr>
            <p:ph idx="1"/>
          </p:nvPr>
        </p:nvSpPr>
        <p:spPr>
          <a:xfrm>
            <a:off x="381000" y="1417638"/>
            <a:ext cx="8410575" cy="3508653"/>
          </a:xfrm>
        </p:spPr>
        <p:txBody>
          <a:bodyPr>
            <a:normAutofit lnSpcReduction="10000"/>
          </a:bodyPr>
          <a:lstStyle/>
          <a:p>
            <a:r>
              <a:rPr lang="en-US" dirty="0" smtClean="0"/>
              <a:t>Sealed classes </a:t>
            </a:r>
            <a:r>
              <a:rPr lang="en-US" dirty="0"/>
              <a:t>cannot be </a:t>
            </a:r>
            <a:r>
              <a:rPr lang="en-US" dirty="0" err="1" smtClean="0"/>
              <a:t>extended,but</a:t>
            </a:r>
            <a:r>
              <a:rPr lang="en-US" dirty="0" smtClean="0"/>
              <a:t> </a:t>
            </a:r>
            <a:r>
              <a:rPr lang="en-US" dirty="0"/>
              <a:t>they can inherit from other </a:t>
            </a:r>
            <a:r>
              <a:rPr lang="en-US" dirty="0" smtClean="0"/>
              <a:t>classes.</a:t>
            </a:r>
          </a:p>
          <a:p>
            <a:r>
              <a:rPr lang="en-US" dirty="0" smtClean="0"/>
              <a:t>Override methods </a:t>
            </a:r>
            <a:r>
              <a:rPr lang="en-US" dirty="0"/>
              <a:t>can be declared as </a:t>
            </a:r>
            <a:r>
              <a:rPr lang="en-US" dirty="0" smtClean="0"/>
              <a:t>sealed individually.</a:t>
            </a:r>
          </a:p>
          <a:p>
            <a:r>
              <a:rPr lang="en-US" dirty="0" smtClean="0"/>
              <a:t>Reason:</a:t>
            </a:r>
          </a:p>
          <a:p>
            <a:pPr lvl="1"/>
            <a:r>
              <a:rPr lang="en-US" dirty="0" smtClean="0"/>
              <a:t>–</a:t>
            </a:r>
            <a:r>
              <a:rPr lang="en-US" dirty="0"/>
              <a:t>Security (avoids inadvertent modification of the class semantics</a:t>
            </a:r>
            <a:r>
              <a:rPr lang="en-US" dirty="0" smtClean="0"/>
              <a:t>)</a:t>
            </a:r>
          </a:p>
        </p:txBody>
      </p:sp>
    </p:spTree>
    <p:extLst>
      <p:ext uri="{BB962C8B-B14F-4D97-AF65-F5344CB8AC3E}">
        <p14:creationId xmlns="" xmlns:p14="http://schemas.microsoft.com/office/powerpoint/2010/main" val="2965184075"/>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a:xfrm>
            <a:off x="381000" y="1417638"/>
            <a:ext cx="8410575" cy="4967514"/>
          </a:xfrm>
        </p:spPr>
        <p:txBody>
          <a:bodyPr/>
          <a:lstStyle/>
          <a:p>
            <a:r>
              <a:rPr lang="en-US" dirty="0"/>
              <a:t>Interfaces contain no implementation details for any of their members; all their members are considered </a:t>
            </a:r>
            <a:r>
              <a:rPr lang="en-US" dirty="0" smtClean="0"/>
              <a:t>abstract</a:t>
            </a:r>
          </a:p>
          <a:p>
            <a:r>
              <a:rPr lang="en-US" dirty="0" smtClean="0"/>
              <a:t>Syntax:</a:t>
            </a:r>
          </a:p>
          <a:p>
            <a:pPr marL="0" indent="0">
              <a:buNone/>
            </a:pPr>
            <a:r>
              <a:rPr lang="en-US" sz="1600" dirty="0">
                <a:latin typeface="Consolas"/>
              </a:rPr>
              <a:t> public interface </a:t>
            </a:r>
            <a:r>
              <a:rPr lang="en-US" sz="1600" dirty="0" err="1">
                <a:solidFill>
                  <a:srgbClr val="2B91AF"/>
                </a:solidFill>
                <a:latin typeface="Consolas"/>
              </a:rPr>
              <a:t>IFaculty</a:t>
            </a:r>
            <a:endParaRPr lang="en-US" sz="1600" dirty="0">
              <a:solidFill>
                <a:prstClr val="black"/>
              </a:solidFill>
              <a:latin typeface="Consolas"/>
            </a:endParaRPr>
          </a:p>
          <a:p>
            <a:pPr marL="0" indent="0">
              <a:buNone/>
            </a:pPr>
            <a:r>
              <a:rPr lang="en-US" sz="1600" dirty="0">
                <a:solidFill>
                  <a:prstClr val="black"/>
                </a:solidFill>
                <a:latin typeface="Consolas"/>
              </a:rPr>
              <a:t>    {</a:t>
            </a:r>
          </a:p>
          <a:p>
            <a:pPr marL="0" indent="0">
              <a:buNone/>
            </a:pPr>
            <a:r>
              <a:rPr lang="en-US" sz="1600" dirty="0">
                <a:solidFill>
                  <a:prstClr val="black"/>
                </a:solidFill>
                <a:latin typeface="Consolas"/>
              </a:rPr>
              <a:t>         string Department { get; set; }</a:t>
            </a:r>
          </a:p>
          <a:p>
            <a:pPr marL="0" indent="0">
              <a:buNone/>
            </a:pPr>
            <a:r>
              <a:rPr lang="en-US" sz="1600" dirty="0">
                <a:solidFill>
                  <a:prstClr val="black"/>
                </a:solidFill>
                <a:latin typeface="Consolas"/>
              </a:rPr>
              <a:t>         </a:t>
            </a:r>
            <a:r>
              <a:rPr lang="en-US" sz="1600" dirty="0">
                <a:solidFill>
                  <a:srgbClr val="FF0000"/>
                </a:solidFill>
                <a:latin typeface="Consolas"/>
              </a:rPr>
              <a:t>List</a:t>
            </a:r>
            <a:r>
              <a:rPr lang="en-US" sz="1600" dirty="0">
                <a:solidFill>
                  <a:prstClr val="black"/>
                </a:solidFill>
                <a:latin typeface="Consolas"/>
              </a:rPr>
              <a:t>&lt;</a:t>
            </a:r>
            <a:r>
              <a:rPr lang="en-US" sz="1600" dirty="0">
                <a:solidFill>
                  <a:srgbClr val="FF0000"/>
                </a:solidFill>
                <a:latin typeface="Consolas"/>
              </a:rPr>
              <a:t>Course</a:t>
            </a:r>
            <a:r>
              <a:rPr lang="en-US" sz="1600" dirty="0">
                <a:solidFill>
                  <a:prstClr val="black"/>
                </a:solidFill>
                <a:latin typeface="Consolas"/>
              </a:rPr>
              <a:t>&gt; </a:t>
            </a:r>
            <a:r>
              <a:rPr lang="en-US" sz="1600" dirty="0" err="1">
                <a:solidFill>
                  <a:prstClr val="black"/>
                </a:solidFill>
                <a:latin typeface="Consolas"/>
              </a:rPr>
              <a:t>RetrieveTeachingAssignments</a:t>
            </a:r>
            <a:r>
              <a:rPr lang="en-US" sz="1600" dirty="0">
                <a:solidFill>
                  <a:prstClr val="black"/>
                </a:solidFill>
                <a:latin typeface="Consolas"/>
              </a:rPr>
              <a:t>();</a:t>
            </a:r>
          </a:p>
          <a:p>
            <a:pPr marL="0" indent="0">
              <a:buNone/>
            </a:pPr>
            <a:r>
              <a:rPr lang="en-US" sz="1600" dirty="0">
                <a:solidFill>
                  <a:prstClr val="black"/>
                </a:solidFill>
                <a:latin typeface="Consolas"/>
              </a:rPr>
              <a:t>         </a:t>
            </a:r>
            <a:r>
              <a:rPr lang="en-US" sz="1600" dirty="0">
                <a:solidFill>
                  <a:srgbClr val="FF0000"/>
                </a:solidFill>
                <a:latin typeface="Consolas"/>
              </a:rPr>
              <a:t>List</a:t>
            </a:r>
            <a:r>
              <a:rPr lang="en-US" sz="1600" dirty="0">
                <a:solidFill>
                  <a:prstClr val="black"/>
                </a:solidFill>
                <a:latin typeface="Consolas"/>
              </a:rPr>
              <a:t>&lt;</a:t>
            </a:r>
            <a:r>
              <a:rPr lang="en-US" sz="1600" dirty="0">
                <a:solidFill>
                  <a:srgbClr val="FF0000"/>
                </a:solidFill>
                <a:latin typeface="Consolas"/>
              </a:rPr>
              <a:t>Course</a:t>
            </a:r>
            <a:r>
              <a:rPr lang="en-US" sz="1600" dirty="0">
                <a:solidFill>
                  <a:prstClr val="black"/>
                </a:solidFill>
                <a:latin typeface="Consolas"/>
              </a:rPr>
              <a:t>&gt; Teaches { get; set; }</a:t>
            </a:r>
          </a:p>
          <a:p>
            <a:pPr marL="0" indent="0">
              <a:buNone/>
            </a:pPr>
            <a:r>
              <a:rPr lang="en-US" sz="1600" dirty="0">
                <a:solidFill>
                  <a:prstClr val="black"/>
                </a:solidFill>
                <a:latin typeface="Consolas"/>
              </a:rPr>
              <a:t>         void </a:t>
            </a:r>
            <a:r>
              <a:rPr lang="en-US" sz="1600" dirty="0" err="1">
                <a:solidFill>
                  <a:prstClr val="black"/>
                </a:solidFill>
                <a:latin typeface="Consolas"/>
              </a:rPr>
              <a:t>AgreeToTeach</a:t>
            </a:r>
            <a:r>
              <a:rPr lang="en-US" sz="1600" dirty="0">
                <a:solidFill>
                  <a:prstClr val="black"/>
                </a:solidFill>
                <a:latin typeface="Consolas"/>
              </a:rPr>
              <a:t>(</a:t>
            </a:r>
            <a:r>
              <a:rPr lang="en-US" sz="1600" dirty="0">
                <a:solidFill>
                  <a:srgbClr val="FF0000"/>
                </a:solidFill>
                <a:latin typeface="Consolas"/>
              </a:rPr>
              <a:t>Course</a:t>
            </a:r>
            <a:r>
              <a:rPr lang="en-US" sz="1600" dirty="0">
                <a:solidFill>
                  <a:prstClr val="black"/>
                </a:solidFill>
                <a:latin typeface="Consolas"/>
              </a:rPr>
              <a:t> s</a:t>
            </a:r>
            <a:r>
              <a:rPr lang="en-US" sz="1600" dirty="0" smtClean="0">
                <a:solidFill>
                  <a:prstClr val="black"/>
                </a:solidFill>
                <a:latin typeface="Consolas"/>
              </a:rPr>
              <a:t>);</a:t>
            </a:r>
          </a:p>
          <a:p>
            <a:pPr marL="0" indent="0">
              <a:buNone/>
            </a:pPr>
            <a:r>
              <a:rPr lang="en-US" sz="1600" dirty="0">
                <a:solidFill>
                  <a:schemeClr val="bg2"/>
                </a:solidFill>
                <a:latin typeface="Consolas"/>
              </a:rPr>
              <a:t>}</a:t>
            </a:r>
          </a:p>
          <a:p>
            <a:endParaRPr lang="en-US" sz="1600" dirty="0" smtClean="0">
              <a:solidFill>
                <a:prstClr val="black"/>
              </a:solidFill>
              <a:latin typeface="Consolas"/>
            </a:endParaRPr>
          </a:p>
          <a:p>
            <a:endParaRPr lang="en-US" dirty="0"/>
          </a:p>
        </p:txBody>
      </p:sp>
    </p:spTree>
    <p:extLst>
      <p:ext uri="{BB962C8B-B14F-4D97-AF65-F5344CB8AC3E}">
        <p14:creationId xmlns="" xmlns:p14="http://schemas.microsoft.com/office/powerpoint/2010/main" val="215871516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Xtra</a:t>
            </a:r>
            <a:endParaRPr lang="en-US" dirty="0"/>
          </a:p>
        </p:txBody>
      </p:sp>
      <p:sp>
        <p:nvSpPr>
          <p:cNvPr id="3" name="Content Placeholder 2"/>
          <p:cNvSpPr>
            <a:spLocks noGrp="1"/>
          </p:cNvSpPr>
          <p:nvPr>
            <p:ph idx="1"/>
          </p:nvPr>
        </p:nvSpPr>
        <p:spPr>
          <a:xfrm>
            <a:off x="381000" y="1417638"/>
            <a:ext cx="8410575" cy="5287962"/>
          </a:xfrm>
        </p:spPr>
        <p:txBody>
          <a:bodyPr>
            <a:normAutofit/>
          </a:bodyPr>
          <a:lstStyle/>
          <a:p>
            <a:r>
              <a:rPr lang="en-US" sz="2800" b="1" dirty="0" smtClean="0"/>
              <a:t>P</a:t>
            </a:r>
            <a:r>
              <a:rPr lang="en-US" sz="2800" dirty="0" smtClean="0"/>
              <a:t>urely </a:t>
            </a:r>
            <a:r>
              <a:rPr lang="en-US" sz="2800" dirty="0"/>
              <a:t>abstract class; only signatures, no </a:t>
            </a:r>
            <a:r>
              <a:rPr lang="en-US" sz="2800" dirty="0" smtClean="0"/>
              <a:t>implementation.</a:t>
            </a:r>
          </a:p>
          <a:p>
            <a:r>
              <a:rPr lang="en-US" sz="2800" dirty="0" smtClean="0"/>
              <a:t>May </a:t>
            </a:r>
            <a:r>
              <a:rPr lang="en-US" sz="2800" dirty="0"/>
              <a:t>contain methods, properties, </a:t>
            </a:r>
            <a:r>
              <a:rPr lang="en-US" sz="2800" dirty="0" smtClean="0"/>
              <a:t>indexers and events(no </a:t>
            </a:r>
            <a:r>
              <a:rPr lang="en-US" sz="2800" dirty="0"/>
              <a:t>fields, constants, constructors, destructors, operators, nested types</a:t>
            </a:r>
            <a:r>
              <a:rPr lang="en-US" sz="2800" dirty="0" smtClean="0"/>
              <a:t>).</a:t>
            </a:r>
          </a:p>
          <a:p>
            <a:r>
              <a:rPr lang="en-US" sz="2800" dirty="0" smtClean="0"/>
              <a:t>Interface </a:t>
            </a:r>
            <a:r>
              <a:rPr lang="en-US" sz="2800" dirty="0"/>
              <a:t>members are implicitly public abstract(virtual</a:t>
            </a:r>
            <a:r>
              <a:rPr lang="en-US" sz="2800" dirty="0" smtClean="0"/>
              <a:t>).</a:t>
            </a:r>
          </a:p>
          <a:p>
            <a:r>
              <a:rPr lang="en-US" sz="2800" dirty="0" smtClean="0"/>
              <a:t>Interface </a:t>
            </a:r>
            <a:r>
              <a:rPr lang="en-US" sz="2800" dirty="0"/>
              <a:t>members must not be </a:t>
            </a:r>
            <a:r>
              <a:rPr lang="en-US" sz="2800" dirty="0" smtClean="0"/>
              <a:t>static.</a:t>
            </a:r>
          </a:p>
          <a:p>
            <a:r>
              <a:rPr lang="en-US" sz="2800" dirty="0" smtClean="0"/>
              <a:t>Classes </a:t>
            </a:r>
            <a:r>
              <a:rPr lang="en-US" sz="2800" dirty="0"/>
              <a:t>and </a:t>
            </a:r>
            <a:r>
              <a:rPr lang="en-US" sz="2800" dirty="0" err="1"/>
              <a:t>structs</a:t>
            </a:r>
            <a:r>
              <a:rPr lang="en-US" sz="2800" dirty="0"/>
              <a:t> may implement multiple </a:t>
            </a:r>
            <a:r>
              <a:rPr lang="en-US" sz="2800" dirty="0" smtClean="0"/>
              <a:t>interfaces.</a:t>
            </a:r>
          </a:p>
          <a:p>
            <a:r>
              <a:rPr lang="en-US" sz="2800" dirty="0" smtClean="0"/>
              <a:t>Interfaces </a:t>
            </a:r>
            <a:r>
              <a:rPr lang="en-US" sz="2800" dirty="0"/>
              <a:t>can extend other interfaces</a:t>
            </a:r>
          </a:p>
          <a:p>
            <a:endParaRPr lang="en-US" sz="2800" dirty="0"/>
          </a:p>
        </p:txBody>
      </p:sp>
    </p:spTree>
    <p:extLst>
      <p:ext uri="{BB962C8B-B14F-4D97-AF65-F5344CB8AC3E}">
        <p14:creationId xmlns="" xmlns:p14="http://schemas.microsoft.com/office/powerpoint/2010/main" val="1035148111"/>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method-modifier:</a:t>
            </a:r>
            <a:endParaRPr lang="en-US" dirty="0"/>
          </a:p>
        </p:txBody>
      </p:sp>
      <p:sp>
        <p:nvSpPr>
          <p:cNvPr id="3" name="Content Placeholder 2"/>
          <p:cNvSpPr>
            <a:spLocks noGrp="1"/>
          </p:cNvSpPr>
          <p:nvPr>
            <p:ph idx="1"/>
          </p:nvPr>
        </p:nvSpPr>
        <p:spPr>
          <a:xfrm>
            <a:off x="381000" y="1417638"/>
            <a:ext cx="8410575" cy="4525962"/>
          </a:xfrm>
        </p:spPr>
        <p:txBody>
          <a:bodyPr>
            <a:normAutofit/>
          </a:bodyPr>
          <a:lstStyle/>
          <a:p>
            <a:r>
              <a:rPr lang="en-US" dirty="0" smtClean="0"/>
              <a:t>public</a:t>
            </a:r>
            <a:r>
              <a:rPr lang="en-US" dirty="0"/>
              <a:t/>
            </a:r>
            <a:br>
              <a:rPr lang="en-US" dirty="0"/>
            </a:br>
            <a:r>
              <a:rPr lang="en-US" dirty="0"/>
              <a:t>protected</a:t>
            </a:r>
            <a:br>
              <a:rPr lang="en-US" dirty="0"/>
            </a:br>
            <a:r>
              <a:rPr lang="en-US" dirty="0"/>
              <a:t>internal</a:t>
            </a:r>
            <a:br>
              <a:rPr lang="en-US" dirty="0"/>
            </a:br>
            <a:r>
              <a:rPr lang="en-US" dirty="0"/>
              <a:t>private</a:t>
            </a:r>
            <a:br>
              <a:rPr lang="en-US" dirty="0"/>
            </a:br>
            <a:r>
              <a:rPr lang="en-US" dirty="0"/>
              <a:t>static</a:t>
            </a:r>
            <a:br>
              <a:rPr lang="en-US" dirty="0"/>
            </a:br>
            <a:r>
              <a:rPr lang="en-US" dirty="0"/>
              <a:t>virtual</a:t>
            </a:r>
            <a:br>
              <a:rPr lang="en-US" dirty="0"/>
            </a:br>
            <a:r>
              <a:rPr lang="en-US" dirty="0"/>
              <a:t>sealed</a:t>
            </a:r>
            <a:br>
              <a:rPr lang="en-US" dirty="0"/>
            </a:br>
            <a:r>
              <a:rPr lang="en-US" dirty="0"/>
              <a:t>override</a:t>
            </a:r>
            <a:br>
              <a:rPr lang="en-US" dirty="0"/>
            </a:br>
            <a:r>
              <a:rPr lang="en-US" dirty="0" smtClean="0"/>
              <a:t>abstract</a:t>
            </a:r>
            <a:endParaRPr lang="en-US" dirty="0"/>
          </a:p>
        </p:txBody>
      </p:sp>
    </p:spTree>
    <p:extLst>
      <p:ext uri="{BB962C8B-B14F-4D97-AF65-F5344CB8AC3E}">
        <p14:creationId xmlns="" xmlns:p14="http://schemas.microsoft.com/office/powerpoint/2010/main" val="1554371939"/>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417638"/>
            <a:ext cx="8410575" cy="3674852"/>
          </a:xfrm>
        </p:spPr>
        <p:txBody>
          <a:bodyPr>
            <a:normAutofit lnSpcReduction="10000"/>
          </a:bodyPr>
          <a:lstStyle/>
          <a:p>
            <a:r>
              <a:rPr lang="en-US" b="1" dirty="0"/>
              <a:t>Implementation inheritance </a:t>
            </a:r>
            <a:r>
              <a:rPr lang="en-US" dirty="0"/>
              <a:t>means that a type derives from a base type, taking all the </a:t>
            </a:r>
            <a:r>
              <a:rPr lang="en-US" dirty="0" smtClean="0"/>
              <a:t>base type </a:t>
            </a:r>
            <a:r>
              <a:rPr lang="en-US" dirty="0"/>
              <a:t>’ s member fields and functions. </a:t>
            </a:r>
            <a:endParaRPr lang="en-US" dirty="0" smtClean="0"/>
          </a:p>
          <a:p>
            <a:r>
              <a:rPr lang="en-US" b="1" dirty="0"/>
              <a:t>Interface inheritance </a:t>
            </a:r>
            <a:r>
              <a:rPr lang="en-US" dirty="0"/>
              <a:t>means that a type inherits only the signatures of the functions and </a:t>
            </a:r>
            <a:r>
              <a:rPr lang="en-US" dirty="0" smtClean="0"/>
              <a:t>does not </a:t>
            </a:r>
            <a:r>
              <a:rPr lang="en-US" dirty="0"/>
              <a:t>inherit any implementations</a:t>
            </a:r>
            <a:r>
              <a:rPr lang="en-US"/>
              <a:t>. </a:t>
            </a:r>
            <a:endParaRPr lang="en-US" smtClean="0"/>
          </a:p>
          <a:p>
            <a:pPr lvl="2"/>
            <a:r>
              <a:rPr lang="en-US" smtClean="0"/>
              <a:t>This </a:t>
            </a:r>
            <a:r>
              <a:rPr lang="en-US" dirty="0"/>
              <a:t>type of inheritance is most useful when you want to </a:t>
            </a:r>
            <a:r>
              <a:rPr lang="en-US" dirty="0" smtClean="0"/>
              <a:t>specify that </a:t>
            </a:r>
            <a:r>
              <a:rPr lang="en-US" dirty="0"/>
              <a:t>a type makes certain features available.</a:t>
            </a:r>
          </a:p>
        </p:txBody>
      </p:sp>
    </p:spTree>
    <p:extLst>
      <p:ext uri="{BB962C8B-B14F-4D97-AF65-F5344CB8AC3E}">
        <p14:creationId xmlns="" xmlns:p14="http://schemas.microsoft.com/office/powerpoint/2010/main" val="39686856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Two-tier Architecture</a:t>
            </a:r>
          </a:p>
        </p:txBody>
      </p:sp>
      <p:sp>
        <p:nvSpPr>
          <p:cNvPr id="8195" name="Rectangle 3"/>
          <p:cNvSpPr>
            <a:spLocks noGrp="1" noChangeArrowheads="1"/>
          </p:cNvSpPr>
          <p:nvPr>
            <p:ph type="body" idx="1"/>
          </p:nvPr>
        </p:nvSpPr>
        <p:spPr/>
        <p:txBody>
          <a:bodyPr/>
          <a:lstStyle/>
          <a:p>
            <a:pPr eaLnBrk="1" hangingPunct="1">
              <a:lnSpc>
                <a:spcPct val="90000"/>
              </a:lnSpc>
            </a:pPr>
            <a:r>
              <a:rPr lang="en-US" sz="2800" smtClean="0"/>
              <a:t>Client and server architecture</a:t>
            </a:r>
          </a:p>
          <a:p>
            <a:pPr eaLnBrk="1" hangingPunct="1">
              <a:lnSpc>
                <a:spcPct val="90000"/>
              </a:lnSpc>
            </a:pPr>
            <a:r>
              <a:rPr lang="en-US" sz="2800" smtClean="0"/>
              <a:t>Client tier:- User interface</a:t>
            </a:r>
          </a:p>
          <a:p>
            <a:pPr lvl="1" eaLnBrk="1" hangingPunct="1">
              <a:lnSpc>
                <a:spcPct val="90000"/>
              </a:lnSpc>
            </a:pPr>
            <a:r>
              <a:rPr lang="en-US" sz="2400" smtClean="0"/>
              <a:t>Fat client</a:t>
            </a:r>
          </a:p>
          <a:p>
            <a:pPr lvl="1" eaLnBrk="1" hangingPunct="1">
              <a:lnSpc>
                <a:spcPct val="90000"/>
              </a:lnSpc>
            </a:pPr>
            <a:r>
              <a:rPr lang="en-US" sz="2400" smtClean="0"/>
              <a:t>Fat Sever</a:t>
            </a:r>
          </a:p>
          <a:p>
            <a:pPr eaLnBrk="1" hangingPunct="1">
              <a:lnSpc>
                <a:spcPct val="90000"/>
              </a:lnSpc>
            </a:pPr>
            <a:r>
              <a:rPr lang="en-US" sz="2800" smtClean="0"/>
              <a:t>Server tier:- Business logic + database tier</a:t>
            </a:r>
          </a:p>
          <a:p>
            <a:pPr eaLnBrk="1" hangingPunct="1">
              <a:lnSpc>
                <a:spcPct val="90000"/>
              </a:lnSpc>
              <a:buFont typeface="Wingdings" pitchFamily="2" charset="2"/>
              <a:buNone/>
            </a:pPr>
            <a:r>
              <a:rPr lang="en-US" sz="2800" smtClean="0">
                <a:solidFill>
                  <a:schemeClr val="hlink"/>
                </a:solidFill>
              </a:rPr>
              <a:t>Disadvantage</a:t>
            </a:r>
            <a:r>
              <a:rPr lang="en-US" sz="2800" smtClean="0"/>
              <a:t> :- Incase of modification of BL we need to modify Client part which includes modification of user-interface even though it is not changed</a:t>
            </a:r>
          </a:p>
          <a:p>
            <a:pPr eaLnBrk="1" hangingPunct="1">
              <a:lnSpc>
                <a:spcPct val="90000"/>
              </a:lnSpc>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Exception Handling</a:t>
            </a:r>
          </a:p>
        </p:txBody>
      </p:sp>
      <p:sp>
        <p:nvSpPr>
          <p:cNvPr id="39939" name="Rectangle 3"/>
          <p:cNvSpPr>
            <a:spLocks noGrp="1" noChangeArrowheads="1"/>
          </p:cNvSpPr>
          <p:nvPr>
            <p:ph type="body" idx="1"/>
          </p:nvPr>
        </p:nvSpPr>
        <p:spPr/>
        <p:txBody>
          <a:bodyPr/>
          <a:lstStyle/>
          <a:p>
            <a:pPr eaLnBrk="1" hangingPunct="1"/>
            <a:r>
              <a:rPr lang="en-US" smtClean="0"/>
              <a:t>Four keyword only</a:t>
            </a:r>
          </a:p>
          <a:p>
            <a:pPr lvl="1" eaLnBrk="1" hangingPunct="1"/>
            <a:r>
              <a:rPr lang="en-US" smtClean="0"/>
              <a:t>try, catch, finally and throw</a:t>
            </a:r>
          </a:p>
          <a:p>
            <a:pPr lvl="1" eaLnBrk="1" hangingPunct="1"/>
            <a:r>
              <a:rPr lang="en-US" smtClean="0"/>
              <a:t>No throws keyword </a:t>
            </a:r>
          </a:p>
          <a:p>
            <a:pPr eaLnBrk="1" hangingPunct="1"/>
            <a:r>
              <a:rPr lang="en-US" smtClean="0"/>
              <a:t>All exception are unchecked exception</a:t>
            </a:r>
          </a:p>
          <a:p>
            <a:pPr lvl="1" eaLnBrk="1" hangingPunct="1"/>
            <a:r>
              <a:rPr lang="en-US" smtClean="0"/>
              <a:t>You can choose not to catch them</a:t>
            </a:r>
          </a:p>
          <a:p>
            <a:pPr lvl="1" eaLnBrk="1" hangingPunct="1"/>
            <a:r>
              <a:rPr lang="en-US" smtClean="0"/>
              <a:t>There won’t be compile error</a:t>
            </a:r>
          </a:p>
          <a:p>
            <a:pPr eaLnBrk="1" hangingPunct="1"/>
            <a:r>
              <a:rPr lang="en-US" smtClean="0"/>
              <a:t>Syntax the same as Java</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Exception Handling</a:t>
            </a:r>
          </a:p>
        </p:txBody>
      </p:sp>
      <p:sp>
        <p:nvSpPr>
          <p:cNvPr id="40963" name="Rectangle 3"/>
          <p:cNvSpPr>
            <a:spLocks noGrp="1" noChangeArrowheads="1"/>
          </p:cNvSpPr>
          <p:nvPr>
            <p:ph type="body" idx="1"/>
          </p:nvPr>
        </p:nvSpPr>
        <p:spPr>
          <a:xfrm>
            <a:off x="1254125" y="2119313"/>
            <a:ext cx="7378700" cy="3803650"/>
          </a:xfrm>
        </p:spPr>
        <p:txBody>
          <a:bodyPr/>
          <a:lstStyle/>
          <a:p>
            <a:pPr eaLnBrk="1" hangingPunct="1"/>
            <a:r>
              <a:rPr lang="en-US" smtClean="0"/>
              <a:t>If not needed no need to declare exception object ‘e’</a:t>
            </a:r>
            <a:br>
              <a:rPr lang="en-US" smtClean="0"/>
            </a:br>
            <a:r>
              <a:rPr lang="en-US" smtClean="0"/>
              <a:t>e.g. … catch (Exception) {…}</a:t>
            </a:r>
          </a:p>
          <a:p>
            <a:pPr eaLnBrk="1" hangingPunct="1"/>
            <a:r>
              <a:rPr lang="en-US" smtClean="0"/>
              <a:t>To re-throw the exception use</a:t>
            </a:r>
            <a:br>
              <a:rPr lang="en-US" smtClean="0"/>
            </a:br>
            <a:r>
              <a:rPr lang="en-US" smtClean="0"/>
              <a:t>… catch (Exception) {throw;} finally…</a:t>
            </a:r>
          </a:p>
          <a:p>
            <a:pPr eaLnBrk="1" hangingPunct="1"/>
            <a:r>
              <a:rPr lang="en-US" smtClean="0"/>
              <a:t>All exception are subclass of System.Exception</a:t>
            </a:r>
          </a:p>
          <a:p>
            <a:pPr eaLnBrk="1" hangingPunct="1"/>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Exception Handling</a:t>
            </a:r>
          </a:p>
        </p:txBody>
      </p:sp>
      <p:pic>
        <p:nvPicPr>
          <p:cNvPr id="41987" name="Picture 3" descr="Untitled-2 copy"/>
          <p:cNvPicPr>
            <a:picLocks noGrp="1" noChangeAspect="1" noChangeArrowheads="1"/>
          </p:cNvPicPr>
          <p:nvPr>
            <p:ph idx="1"/>
          </p:nvPr>
        </p:nvPicPr>
        <p:blipFill>
          <a:blip r:embed="rId2" cstate="print"/>
          <a:srcRect/>
          <a:stretch>
            <a:fillRect/>
          </a:stretch>
        </p:blipFill>
        <p:spPr>
          <a:xfrm>
            <a:off x="152400" y="1371600"/>
            <a:ext cx="8763000" cy="5176838"/>
          </a:xfrm>
          <a:noFill/>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Exception Handling</a:t>
            </a:r>
          </a:p>
        </p:txBody>
      </p:sp>
      <p:sp>
        <p:nvSpPr>
          <p:cNvPr id="43011" name="Rectangle 3"/>
          <p:cNvSpPr>
            <a:spLocks noGrp="1" noChangeArrowheads="1"/>
          </p:cNvSpPr>
          <p:nvPr>
            <p:ph type="body" idx="1"/>
          </p:nvPr>
        </p:nvSpPr>
        <p:spPr/>
        <p:txBody>
          <a:bodyPr/>
          <a:lstStyle/>
          <a:p>
            <a:pPr eaLnBrk="1" hangingPunct="1">
              <a:lnSpc>
                <a:spcPct val="90000"/>
              </a:lnSpc>
            </a:pPr>
            <a:r>
              <a:rPr lang="en-US" smtClean="0"/>
              <a:t>ApplicationException</a:t>
            </a:r>
          </a:p>
          <a:p>
            <a:pPr lvl="1" eaLnBrk="1" hangingPunct="1">
              <a:lnSpc>
                <a:spcPct val="90000"/>
              </a:lnSpc>
            </a:pPr>
            <a:r>
              <a:rPr lang="en-US" smtClean="0"/>
              <a:t>Thrown by user program for non-fatal error</a:t>
            </a:r>
          </a:p>
          <a:p>
            <a:pPr lvl="1" eaLnBrk="1" hangingPunct="1">
              <a:lnSpc>
                <a:spcPct val="90000"/>
              </a:lnSpc>
            </a:pPr>
            <a:r>
              <a:rPr lang="en-US" smtClean="0"/>
              <a:t>Derive your exception from this class</a:t>
            </a:r>
          </a:p>
          <a:p>
            <a:pPr lvl="1" eaLnBrk="1" hangingPunct="1">
              <a:lnSpc>
                <a:spcPct val="90000"/>
              </a:lnSpc>
            </a:pPr>
            <a:r>
              <a:rPr lang="en-US" smtClean="0"/>
              <a:t>Doesn’t add new functionality</a:t>
            </a:r>
          </a:p>
          <a:p>
            <a:pPr lvl="1" eaLnBrk="1" hangingPunct="1">
              <a:lnSpc>
                <a:spcPct val="90000"/>
              </a:lnSpc>
            </a:pPr>
            <a:r>
              <a:rPr lang="en-US" smtClean="0"/>
              <a:t>For differentiation purpose only</a:t>
            </a:r>
          </a:p>
          <a:p>
            <a:pPr eaLnBrk="1" hangingPunct="1">
              <a:lnSpc>
                <a:spcPct val="90000"/>
              </a:lnSpc>
            </a:pPr>
            <a:r>
              <a:rPr lang="en-US" smtClean="0"/>
              <a:t>SystemException</a:t>
            </a:r>
          </a:p>
          <a:p>
            <a:pPr lvl="1" eaLnBrk="1" hangingPunct="1">
              <a:lnSpc>
                <a:spcPct val="90000"/>
              </a:lnSpc>
            </a:pPr>
            <a:r>
              <a:rPr lang="en-US" smtClean="0"/>
              <a:t>Thrown by CLR</a:t>
            </a:r>
          </a:p>
          <a:p>
            <a:pPr lvl="1" eaLnBrk="1" hangingPunct="1">
              <a:lnSpc>
                <a:spcPct val="90000"/>
              </a:lnSpc>
            </a:pPr>
            <a:r>
              <a:rPr lang="en-US" smtClean="0"/>
              <a:t>For differentiation purpose only</a:t>
            </a:r>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Exception Handling</a:t>
            </a:r>
          </a:p>
        </p:txBody>
      </p:sp>
      <p:sp>
        <p:nvSpPr>
          <p:cNvPr id="44035" name="Rectangle 3"/>
          <p:cNvSpPr>
            <a:spLocks noGrp="1" noChangeArrowheads="1"/>
          </p:cNvSpPr>
          <p:nvPr>
            <p:ph type="body" idx="1"/>
          </p:nvPr>
        </p:nvSpPr>
        <p:spPr/>
        <p:txBody>
          <a:bodyPr/>
          <a:lstStyle/>
          <a:p>
            <a:pPr eaLnBrk="1" hangingPunct="1"/>
            <a:r>
              <a:rPr lang="en-US" smtClean="0"/>
              <a:t>For non C# exception, ‘catch (Exception e){..}’ might not work</a:t>
            </a:r>
          </a:p>
          <a:p>
            <a:pPr eaLnBrk="1" hangingPunct="1"/>
            <a:r>
              <a:rPr lang="en-US" smtClean="0"/>
              <a:t>Might want to interoperate with legacy code written in e.g. VC++6</a:t>
            </a:r>
          </a:p>
          <a:p>
            <a:pPr eaLnBrk="1" hangingPunct="1"/>
            <a:r>
              <a:rPr lang="en-US" smtClean="0"/>
              <a:t>To catch simply use ‘catch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Exception Handling</a:t>
            </a:r>
          </a:p>
        </p:txBody>
      </p:sp>
      <p:sp>
        <p:nvSpPr>
          <p:cNvPr id="45059" name="Rectangle 3"/>
          <p:cNvSpPr>
            <a:spLocks noGrp="1" noChangeArrowheads="1"/>
          </p:cNvSpPr>
          <p:nvPr>
            <p:ph type="body" idx="1"/>
          </p:nvPr>
        </p:nvSpPr>
        <p:spPr/>
        <p:txBody>
          <a:bodyPr/>
          <a:lstStyle/>
          <a:p>
            <a:pPr eaLnBrk="1" hangingPunct="1"/>
            <a:r>
              <a:rPr lang="en-US" smtClean="0"/>
              <a:t>System. Exception Properties</a:t>
            </a:r>
          </a:p>
          <a:p>
            <a:pPr lvl="1" eaLnBrk="1" hangingPunct="1"/>
            <a:r>
              <a:rPr lang="en-US" smtClean="0"/>
              <a:t>StackTrace, InnerException, Message, HelpLink, Source, TargetSite</a:t>
            </a:r>
          </a:p>
          <a:p>
            <a:pPr eaLnBrk="1" hangingPunct="1"/>
            <a:r>
              <a:rPr lang="en-US" smtClean="0"/>
              <a:t>System.Exception constructors</a:t>
            </a:r>
          </a:p>
          <a:p>
            <a:pPr lvl="1" eaLnBrk="1" hangingPunct="1"/>
            <a:r>
              <a:rPr lang="en-US" smtClean="0"/>
              <a:t>public Exception (string)</a:t>
            </a:r>
          </a:p>
          <a:p>
            <a:pPr lvl="1" eaLnBrk="1" hangingPunct="1"/>
            <a:r>
              <a:rPr lang="en-US" smtClean="0"/>
              <a:t>public Exception ()</a:t>
            </a:r>
          </a:p>
          <a:p>
            <a:pPr lvl="1" eaLnBrk="1" hangingPunct="1"/>
            <a:r>
              <a:rPr lang="en-US" smtClean="0"/>
              <a:t>public Exception (string, Exception)</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b="1" smtClean="0">
                <a:latin typeface="Verdana" pitchFamily="34" charset="0"/>
              </a:rPr>
              <a:t>Type Conversions</a:t>
            </a:r>
            <a:r>
              <a:rPr lang="en-US" smtClean="0"/>
              <a:t> </a:t>
            </a:r>
          </a:p>
        </p:txBody>
      </p:sp>
      <p:sp>
        <p:nvSpPr>
          <p:cNvPr id="71683" name="Rectangle 3"/>
          <p:cNvSpPr>
            <a:spLocks noGrp="1" noChangeArrowheads="1"/>
          </p:cNvSpPr>
          <p:nvPr>
            <p:ph type="body" idx="1"/>
          </p:nvPr>
        </p:nvSpPr>
        <p:spPr/>
        <p:txBody>
          <a:bodyPr/>
          <a:lstStyle/>
          <a:p>
            <a:pPr eaLnBrk="1" hangingPunct="1">
              <a:lnSpc>
                <a:spcPct val="90000"/>
              </a:lnSpc>
            </a:pPr>
            <a:r>
              <a:rPr lang="en-US" sz="2000" smtClean="0">
                <a:latin typeface="Verdana" pitchFamily="34" charset="0"/>
              </a:rPr>
              <a:t>Type conversion is a process of converting one type into another. </a:t>
            </a:r>
          </a:p>
          <a:p>
            <a:pPr eaLnBrk="1" hangingPunct="1">
              <a:lnSpc>
                <a:spcPct val="90000"/>
              </a:lnSpc>
            </a:pPr>
            <a:r>
              <a:rPr lang="en-US" sz="2000" smtClean="0">
                <a:latin typeface="Verdana" pitchFamily="34" charset="0"/>
              </a:rPr>
              <a:t>Using C# type conversion techniques, not only you can convert data types, you can also convert object types.</a:t>
            </a:r>
          </a:p>
          <a:p>
            <a:pPr eaLnBrk="1" hangingPunct="1">
              <a:lnSpc>
                <a:spcPct val="90000"/>
              </a:lnSpc>
            </a:pPr>
            <a:r>
              <a:rPr lang="en-US" sz="2000" smtClean="0">
                <a:latin typeface="Verdana" pitchFamily="34" charset="0"/>
              </a:rPr>
              <a:t> The type conversion in C# can be either implicit conversion or an explicit conversion. If one type of data is automatically converted into another type of data, it is known as implicit conversions. </a:t>
            </a:r>
          </a:p>
          <a:p>
            <a:pPr eaLnBrk="1" hangingPunct="1">
              <a:lnSpc>
                <a:spcPct val="90000"/>
              </a:lnSpc>
            </a:pPr>
            <a:r>
              <a:rPr lang="en-US" sz="2000" smtClean="0">
                <a:latin typeface="Verdana" pitchFamily="34" charset="0"/>
              </a:rPr>
              <a:t>There is no data loss due to implicit conversion. But explicit conversion is a forced conversion and there may be a data loss.</a:t>
            </a:r>
          </a:p>
          <a:p>
            <a:pPr eaLnBrk="1" hangingPunct="1">
              <a:lnSpc>
                <a:spcPct val="90000"/>
              </a:lnSpc>
            </a:pPr>
            <a:r>
              <a:rPr lang="en-US" sz="2000" smtClean="0">
                <a:latin typeface="Verdana" pitchFamily="34" charset="0"/>
              </a:rPr>
              <a:t> Type conversions occur mainly when we pass arguments to a function or mixing mode arithmetic etc.</a:t>
            </a:r>
            <a:r>
              <a:rPr lang="en-US" sz="2000" smtClean="0"/>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3200" b="1" smtClean="0">
                <a:latin typeface="Verdana" pitchFamily="34" charset="0"/>
              </a:rPr>
              <a:t>Implicit Conversions in C# </a:t>
            </a:r>
            <a:r>
              <a:rPr lang="en-US" sz="3200" b="1" smtClean="0"/>
              <a:t/>
            </a:r>
            <a:br>
              <a:rPr lang="en-US" sz="3200" b="1" smtClean="0"/>
            </a:br>
            <a:endParaRPr lang="en-US" sz="3200" b="1" smtClean="0"/>
          </a:p>
        </p:txBody>
      </p:sp>
      <p:sp>
        <p:nvSpPr>
          <p:cNvPr id="72707" name="Rectangle 3"/>
          <p:cNvSpPr>
            <a:spLocks noGrp="1" noChangeArrowheads="1"/>
          </p:cNvSpPr>
          <p:nvPr>
            <p:ph type="body" idx="1"/>
          </p:nvPr>
        </p:nvSpPr>
        <p:spPr/>
        <p:txBody>
          <a:bodyPr/>
          <a:lstStyle/>
          <a:p>
            <a:pPr eaLnBrk="1" hangingPunct="1"/>
            <a:r>
              <a:rPr lang="en-US" smtClean="0">
                <a:latin typeface="Verdana" pitchFamily="34" charset="0"/>
              </a:rPr>
              <a:t>The implicit conversions can occur in a variety of situations like function invoking, cast expressions, assignments etc. The implicit conversions can be further classified into different categories. </a:t>
            </a:r>
            <a:r>
              <a:rPr lang="en-US" smtClean="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3200" b="1" smtClean="0">
                <a:latin typeface="Verdana" pitchFamily="34" charset="0"/>
              </a:rPr>
              <a:t>Implicit Numerical Conversions </a:t>
            </a:r>
            <a:r>
              <a:rPr lang="en-US" sz="3200" b="1" smtClean="0"/>
              <a:t/>
            </a:r>
            <a:br>
              <a:rPr lang="en-US" sz="3200" b="1" smtClean="0"/>
            </a:br>
            <a:endParaRPr lang="en-US" sz="3200" b="1" smtClean="0"/>
          </a:p>
        </p:txBody>
      </p:sp>
      <p:sp>
        <p:nvSpPr>
          <p:cNvPr id="73731" name="Rectangle 3"/>
          <p:cNvSpPr>
            <a:spLocks noGrp="1" noChangeArrowheads="1"/>
          </p:cNvSpPr>
          <p:nvPr>
            <p:ph type="body" idx="1"/>
          </p:nvPr>
        </p:nvSpPr>
        <p:spPr/>
        <p:txBody>
          <a:bodyPr/>
          <a:lstStyle/>
          <a:p>
            <a:pPr eaLnBrk="1" hangingPunct="1"/>
            <a:r>
              <a:rPr lang="en-US" smtClean="0">
                <a:latin typeface="Verdana" pitchFamily="34" charset="0"/>
              </a:rPr>
              <a:t>The possible implicit numerical conversions in C# are shown below. </a:t>
            </a:r>
            <a:r>
              <a:rPr lang="en-US" smtClean="0"/>
              <a:t> </a:t>
            </a:r>
          </a:p>
        </p:txBody>
      </p:sp>
      <p:pic>
        <p:nvPicPr>
          <p:cNvPr id="73732" name="Picture 5" descr="C:\Documents and Settings\Administrator\Desktop\TypeCovInCSRSV1.gif"/>
          <p:cNvPicPr>
            <a:picLocks noChangeAspect="1" noChangeArrowheads="1"/>
          </p:cNvPicPr>
          <p:nvPr/>
        </p:nvPicPr>
        <p:blipFill>
          <a:blip r:embed="rId2" cstate="print"/>
          <a:srcRect/>
          <a:stretch>
            <a:fillRect/>
          </a:stretch>
        </p:blipFill>
        <p:spPr bwMode="auto">
          <a:xfrm>
            <a:off x="1295400" y="3657600"/>
            <a:ext cx="7029450" cy="257175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p:txBody>
          <a:bodyPr/>
          <a:lstStyle/>
          <a:p>
            <a:pPr eaLnBrk="1" hangingPunct="1">
              <a:lnSpc>
                <a:spcPct val="90000"/>
              </a:lnSpc>
            </a:pPr>
            <a:r>
              <a:rPr lang="en-US" sz="2400" smtClean="0">
                <a:latin typeface="Verdana" pitchFamily="34" charset="0"/>
              </a:rPr>
              <a:t>The implicit conversions in the direction of arrow are possible with basic data types of C#. Remember that there are no implicit conversions to the char type from any other types. Also there are no implicit or explicit conversions associated with bool type. The examples for implicit numerical conversions are shown below.</a:t>
            </a:r>
            <a:r>
              <a:rPr lang="en-US" sz="2400" smtClean="0"/>
              <a:t> </a:t>
            </a:r>
          </a:p>
          <a:p>
            <a:pPr eaLnBrk="1" hangingPunct="1">
              <a:lnSpc>
                <a:spcPct val="90000"/>
              </a:lnSpc>
            </a:pPr>
            <a:r>
              <a:rPr lang="en-US" sz="2400" b="1" smtClean="0">
                <a:latin typeface="Verdana" pitchFamily="34" charset="0"/>
              </a:rPr>
              <a:t>long x;</a:t>
            </a:r>
            <a:br>
              <a:rPr lang="en-US" sz="2400" b="1" smtClean="0">
                <a:latin typeface="Verdana" pitchFamily="34" charset="0"/>
              </a:rPr>
            </a:br>
            <a:r>
              <a:rPr lang="en-US" sz="2400" b="1" smtClean="0">
                <a:latin typeface="Verdana" pitchFamily="34" charset="0"/>
              </a:rPr>
              <a:t>int y = 25;</a:t>
            </a:r>
            <a:br>
              <a:rPr lang="en-US" sz="2400" b="1" smtClean="0">
                <a:latin typeface="Verdana" pitchFamily="34" charset="0"/>
              </a:rPr>
            </a:br>
            <a:r>
              <a:rPr lang="en-US" sz="2400" b="1" smtClean="0">
                <a:latin typeface="Verdana" pitchFamily="34" charset="0"/>
              </a:rPr>
              <a:t>x = y; //implicit numerical conversion</a:t>
            </a:r>
            <a:r>
              <a:rPr lang="en-US" sz="2400" smtClean="0">
                <a:latin typeface="Verdana" pitchFamily="34" charset="0"/>
              </a:rPr>
              <a:t> </a:t>
            </a:r>
            <a:r>
              <a:rPr lang="en-US" sz="2400" smtClean="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210</TotalTime>
  <Words>12275</Words>
  <Application>Microsoft Office PowerPoint</Application>
  <PresentationFormat>On-screen Show (4:3)</PresentationFormat>
  <Paragraphs>2444</Paragraphs>
  <Slides>248</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248</vt:i4>
      </vt:variant>
    </vt:vector>
  </HeadingPairs>
  <TitlesOfParts>
    <vt:vector size="250" baseType="lpstr">
      <vt:lpstr>Office Theme</vt:lpstr>
      <vt:lpstr>Document</vt:lpstr>
      <vt:lpstr>Slide 1</vt:lpstr>
      <vt:lpstr>1) .NET Framework 2) C# Language Features 3) SQL Server 4) ADO.NET   </vt:lpstr>
      <vt:lpstr>.NET FRAMEWORK</vt:lpstr>
      <vt:lpstr>Slide 4</vt:lpstr>
      <vt:lpstr>Slide 5</vt:lpstr>
      <vt:lpstr>3-Layers of Application</vt:lpstr>
      <vt:lpstr>Types of Application Architecture</vt:lpstr>
      <vt:lpstr>Single tier Architecture Application</vt:lpstr>
      <vt:lpstr>Two-tier Architecture</vt:lpstr>
      <vt:lpstr>3-Tier Architecture </vt:lpstr>
      <vt:lpstr>Slide 11</vt:lpstr>
      <vt:lpstr>Slide 12</vt:lpstr>
      <vt:lpstr>Slide 13</vt:lpstr>
      <vt:lpstr>Drawbacks of current technology and unmanaged applications</vt:lpstr>
      <vt:lpstr>Slide 15</vt:lpstr>
      <vt:lpstr>Slide 16</vt:lpstr>
      <vt:lpstr>Slide 17</vt:lpstr>
      <vt:lpstr>.Net Application</vt:lpstr>
      <vt:lpstr>Goals and Benefits of .Net</vt:lpstr>
      <vt:lpstr>Goals and Benefits of .Net (contd…)</vt:lpstr>
      <vt:lpstr>Major Components of .Net</vt:lpstr>
      <vt:lpstr>Compilation and Execution of .Net Application</vt:lpstr>
      <vt:lpstr>CLR </vt:lpstr>
      <vt:lpstr>Basic parts of .Net Application</vt:lpstr>
      <vt:lpstr>Slide 25</vt:lpstr>
      <vt:lpstr>Slide 26</vt:lpstr>
      <vt:lpstr>Languages currently supported by .Net</vt:lpstr>
      <vt:lpstr>ASSEMBLY Contents</vt:lpstr>
      <vt:lpstr>An Overview of .NET Assemblies</vt:lpstr>
      <vt:lpstr>.NET Assemblies</vt:lpstr>
      <vt:lpstr>Intermediate Language</vt:lpstr>
      <vt:lpstr>Learn to Progam in C#.NET</vt:lpstr>
      <vt:lpstr>Hello World</vt:lpstr>
      <vt:lpstr>Program Structure</vt:lpstr>
      <vt:lpstr>Structure of  C# Programs</vt:lpstr>
      <vt:lpstr>Understanding CLR</vt:lpstr>
      <vt:lpstr>Base Class Library </vt:lpstr>
      <vt:lpstr>CTS : Common Type System</vt:lpstr>
      <vt:lpstr>CLS : Common Language Specification</vt:lpstr>
      <vt:lpstr>CLR Execution Model</vt:lpstr>
      <vt:lpstr>Assemblies</vt:lpstr>
      <vt:lpstr>Running managed code in a Process </vt:lpstr>
      <vt:lpstr>Type System </vt:lpstr>
      <vt:lpstr>Value Types: Simple types</vt:lpstr>
      <vt:lpstr>Value Types: User-defined types</vt:lpstr>
      <vt:lpstr>Value Types: User-defined types</vt:lpstr>
      <vt:lpstr>Operators</vt:lpstr>
      <vt:lpstr>Slide 48</vt:lpstr>
      <vt:lpstr>Slide 49</vt:lpstr>
      <vt:lpstr>Slide 50</vt:lpstr>
      <vt:lpstr>Flow Controls</vt:lpstr>
      <vt:lpstr>foreach flow control</vt:lpstr>
      <vt:lpstr>switch</vt:lpstr>
      <vt:lpstr>switch</vt:lpstr>
      <vt:lpstr>goto</vt:lpstr>
      <vt:lpstr>Using iteration constructs</vt:lpstr>
      <vt:lpstr>Array</vt:lpstr>
      <vt:lpstr>Arrays</vt:lpstr>
      <vt:lpstr>Arrays</vt:lpstr>
      <vt:lpstr>OOPs…</vt:lpstr>
      <vt:lpstr>Classes</vt:lpstr>
      <vt:lpstr>Objects</vt:lpstr>
      <vt:lpstr>Properties</vt:lpstr>
      <vt:lpstr>Methods</vt:lpstr>
      <vt:lpstr>Object Oriented Programming</vt:lpstr>
      <vt:lpstr>Object Oriented Programming</vt:lpstr>
      <vt:lpstr>Characteristics of OOP</vt:lpstr>
      <vt:lpstr>Inheritance</vt:lpstr>
      <vt:lpstr>Syntax</vt:lpstr>
      <vt:lpstr>Xtra:</vt:lpstr>
      <vt:lpstr>Assignments and Type Checks</vt:lpstr>
      <vt:lpstr>Run time type checks</vt:lpstr>
      <vt:lpstr>Method Overloading &amp; Overriding</vt:lpstr>
      <vt:lpstr>Method Overloading &amp; Overriding</vt:lpstr>
      <vt:lpstr>Overriding Members</vt:lpstr>
      <vt:lpstr>Slide 76</vt:lpstr>
      <vt:lpstr>Constructors and Inheritance</vt:lpstr>
      <vt:lpstr>Encapsulation</vt:lpstr>
      <vt:lpstr>Access Modifiers</vt:lpstr>
      <vt:lpstr>Access Modifiers</vt:lpstr>
      <vt:lpstr>Polymorphism</vt:lpstr>
      <vt:lpstr>Examine Inheritance</vt:lpstr>
      <vt:lpstr>Abstract Classes</vt:lpstr>
      <vt:lpstr>Abstract Methods</vt:lpstr>
      <vt:lpstr>Sealed Classess</vt:lpstr>
      <vt:lpstr>Interface</vt:lpstr>
      <vt:lpstr>Xtra</vt:lpstr>
      <vt:lpstr>method-modifier:</vt:lpstr>
      <vt:lpstr>Slide 89</vt:lpstr>
      <vt:lpstr>Exception Handling</vt:lpstr>
      <vt:lpstr>Exception Handling</vt:lpstr>
      <vt:lpstr>Exception Handling</vt:lpstr>
      <vt:lpstr>Exception Handling</vt:lpstr>
      <vt:lpstr>Exception Handling</vt:lpstr>
      <vt:lpstr>Exception Handling</vt:lpstr>
      <vt:lpstr>Type Conversions </vt:lpstr>
      <vt:lpstr>Implicit Conversions in C#  </vt:lpstr>
      <vt:lpstr>Implicit Numerical Conversions  </vt:lpstr>
      <vt:lpstr>Slide 99</vt:lpstr>
      <vt:lpstr>Implicit Enumeration Conversion  </vt:lpstr>
      <vt:lpstr>Implicit Reference Conversion  </vt:lpstr>
      <vt:lpstr>Slide 102</vt:lpstr>
      <vt:lpstr>Boxing Conversions </vt:lpstr>
      <vt:lpstr>Slide 104</vt:lpstr>
      <vt:lpstr>Explicit Conversions in C#  </vt:lpstr>
      <vt:lpstr>Explicit Numerical Conversions  </vt:lpstr>
      <vt:lpstr>Explicit Enumeration Conversions  </vt:lpstr>
      <vt:lpstr>Explicit Reference Conversions  </vt:lpstr>
      <vt:lpstr>Slide 109</vt:lpstr>
      <vt:lpstr>Un-boxing Conversions  </vt:lpstr>
      <vt:lpstr>Slide 111</vt:lpstr>
      <vt:lpstr>Garbage Collection</vt:lpstr>
      <vt:lpstr>Classes, Objects, and References</vt:lpstr>
      <vt:lpstr>The Basics of Object Lifetime</vt:lpstr>
      <vt:lpstr>The Role of Application Roots</vt:lpstr>
      <vt:lpstr>Understanding Object Generations</vt:lpstr>
      <vt:lpstr>The System.GC Type</vt:lpstr>
      <vt:lpstr>Forcing GC to Collect</vt:lpstr>
      <vt:lpstr>Building Disposable Objects</vt:lpstr>
      <vt:lpstr>Finalize ~&lt;Class&gt;</vt:lpstr>
      <vt:lpstr>Conversion</vt:lpstr>
      <vt:lpstr>Steps for Boxing &amp; UnBoxing</vt:lpstr>
      <vt:lpstr>Delegates</vt:lpstr>
      <vt:lpstr>Delegates :Defined</vt:lpstr>
      <vt:lpstr>Xtra:</vt:lpstr>
      <vt:lpstr>Multicast Delegate</vt:lpstr>
      <vt:lpstr>Events: Special Delegate Variables </vt:lpstr>
      <vt:lpstr>Collections</vt:lpstr>
      <vt:lpstr>ArrayList Class</vt:lpstr>
      <vt:lpstr>BitArray Class</vt:lpstr>
      <vt:lpstr>Hashtable Class</vt:lpstr>
      <vt:lpstr>Hashtable Class contd..</vt:lpstr>
      <vt:lpstr>Queue Class</vt:lpstr>
      <vt:lpstr>Queue Class Contd..</vt:lpstr>
      <vt:lpstr>SortedList Class</vt:lpstr>
      <vt:lpstr>Stack Class</vt:lpstr>
      <vt:lpstr>System.Collections.Specialized</vt:lpstr>
      <vt:lpstr>Review Collections</vt:lpstr>
      <vt:lpstr>Steps for Boxing &amp; UnBoxing</vt:lpstr>
      <vt:lpstr>Use Generic Collection classes</vt:lpstr>
      <vt:lpstr>Generics Problem Statement</vt:lpstr>
      <vt:lpstr>Benefits of Generics</vt:lpstr>
      <vt:lpstr>What Are Generics?</vt:lpstr>
      <vt:lpstr>Example:</vt:lpstr>
      <vt:lpstr>System.Collections.Generic Namespace</vt:lpstr>
      <vt:lpstr>Creating Custom Generic Methods</vt:lpstr>
      <vt:lpstr>Generic Method</vt:lpstr>
      <vt:lpstr>Constraining Type Parameters</vt:lpstr>
      <vt:lpstr>Delegate</vt:lpstr>
      <vt:lpstr>Lambda Expressions</vt:lpstr>
      <vt:lpstr>Lambda Expressions</vt:lpstr>
      <vt:lpstr>Lambda Expressions</vt:lpstr>
      <vt:lpstr>e.g. Lambda expression examples</vt:lpstr>
      <vt:lpstr>Lambda expression examples</vt:lpstr>
      <vt:lpstr>Slide 155</vt:lpstr>
      <vt:lpstr>SQL</vt:lpstr>
      <vt:lpstr>SQL</vt:lpstr>
      <vt:lpstr>Select Command Query</vt:lpstr>
      <vt:lpstr>SQL Datatype</vt:lpstr>
      <vt:lpstr>Commands</vt:lpstr>
      <vt:lpstr>Slide 161</vt:lpstr>
      <vt:lpstr>Slide 162</vt:lpstr>
      <vt:lpstr>Slide 163</vt:lpstr>
      <vt:lpstr>Slide 164</vt:lpstr>
      <vt:lpstr>Slide 165</vt:lpstr>
      <vt:lpstr>Slide 166</vt:lpstr>
      <vt:lpstr>                      JOINS</vt:lpstr>
      <vt:lpstr>JOIN SYNTAX</vt:lpstr>
      <vt:lpstr>EQUI JOIN/INNER JOIN</vt:lpstr>
      <vt:lpstr>OUTER JOIN</vt:lpstr>
      <vt:lpstr>OUTER JOIN</vt:lpstr>
      <vt:lpstr>OUTER JOIN</vt:lpstr>
      <vt:lpstr>NON EQUI JOIN</vt:lpstr>
      <vt:lpstr>SELF JOIN</vt:lpstr>
      <vt:lpstr>SELF JOIN</vt:lpstr>
      <vt:lpstr>What Is a Subquery?</vt:lpstr>
      <vt:lpstr>Subquery</vt:lpstr>
      <vt:lpstr>Subquery</vt:lpstr>
      <vt:lpstr>Subquery</vt:lpstr>
      <vt:lpstr>Subquery</vt:lpstr>
      <vt:lpstr>        Subquery</vt:lpstr>
      <vt:lpstr>             Subquery</vt:lpstr>
      <vt:lpstr>Subquery</vt:lpstr>
      <vt:lpstr>Subquery</vt:lpstr>
      <vt:lpstr>CASE Expressions </vt:lpstr>
      <vt:lpstr>DDL commands</vt:lpstr>
      <vt:lpstr>DML commands</vt:lpstr>
      <vt:lpstr>DCL</vt:lpstr>
      <vt:lpstr>TCL</vt:lpstr>
      <vt:lpstr>SELECT command query</vt:lpstr>
      <vt:lpstr>Slide 191</vt:lpstr>
      <vt:lpstr>Creating Tables</vt:lpstr>
      <vt:lpstr>What Are Constraints?</vt:lpstr>
      <vt:lpstr>Constraint guidelines</vt:lpstr>
      <vt:lpstr>Defining Constraints</vt:lpstr>
      <vt:lpstr>Not null Constraint</vt:lpstr>
      <vt:lpstr>The NOT NULL constraint</vt:lpstr>
      <vt:lpstr>The Unique key constraint</vt:lpstr>
      <vt:lpstr>The Unique key constraint</vt:lpstr>
      <vt:lpstr>Primary Key</vt:lpstr>
      <vt:lpstr>The Primary key constraint</vt:lpstr>
      <vt:lpstr>The Primary key constraint</vt:lpstr>
      <vt:lpstr>Foreign Key</vt:lpstr>
      <vt:lpstr>Check Constraints</vt:lpstr>
      <vt:lpstr>Check Constraints</vt:lpstr>
      <vt:lpstr>Adding a Column</vt:lpstr>
      <vt:lpstr>Adding  a Constraint</vt:lpstr>
      <vt:lpstr>Dropping a Column</vt:lpstr>
      <vt:lpstr>Dropping   a Constraint</vt:lpstr>
      <vt:lpstr>Dropping a Table</vt:lpstr>
      <vt:lpstr>Truncating a Table</vt:lpstr>
      <vt:lpstr>Slide 212</vt:lpstr>
      <vt:lpstr>INSERT Statement</vt:lpstr>
      <vt:lpstr>INSERT Statement</vt:lpstr>
      <vt:lpstr>UPDATE Statement</vt:lpstr>
      <vt:lpstr>UPDATE Statement</vt:lpstr>
      <vt:lpstr>DELETE Statement</vt:lpstr>
      <vt:lpstr>Drop and Truncate</vt:lpstr>
      <vt:lpstr>Delete and Truncate</vt:lpstr>
      <vt:lpstr>ADO.NET</vt:lpstr>
      <vt:lpstr>Overview</vt:lpstr>
      <vt:lpstr>Two Modes of Updations</vt:lpstr>
      <vt:lpstr>Two modes of operations</vt:lpstr>
      <vt:lpstr>Architecture</vt:lpstr>
      <vt:lpstr>Slide 225</vt:lpstr>
      <vt:lpstr>ADO.NET</vt:lpstr>
      <vt:lpstr>ADO.NET Data providers</vt:lpstr>
      <vt:lpstr>.NET Framework data provider</vt:lpstr>
      <vt:lpstr>The Core Objects of an ADO.NET Data Provider</vt:lpstr>
      <vt:lpstr>Connection Objects</vt:lpstr>
      <vt:lpstr>Command Objects</vt:lpstr>
      <vt:lpstr>Command Object Contd..</vt:lpstr>
      <vt:lpstr>DataReader</vt:lpstr>
      <vt:lpstr>Using ADO.NET Classes in a Connected Scenario </vt:lpstr>
      <vt:lpstr>Object Model for Connected Applications</vt:lpstr>
      <vt:lpstr>Disconnected layer: Model relational data using an in-memory object</vt:lpstr>
      <vt:lpstr>Understanding DataSet : Role</vt:lpstr>
      <vt:lpstr>Anatomy</vt:lpstr>
      <vt:lpstr>DataColumn</vt:lpstr>
      <vt:lpstr>DataRow</vt:lpstr>
      <vt:lpstr>Using ADO.NET Classes in a Disconnected Scenario </vt:lpstr>
      <vt:lpstr>What Is a DataAdapter?</vt:lpstr>
      <vt:lpstr>DataAdapter Properties and Methods</vt:lpstr>
      <vt:lpstr>Disconnected Architecture (DATASET)</vt:lpstr>
      <vt:lpstr>What Are DataSets, DataTables, and DataColumns?</vt:lpstr>
      <vt:lpstr>The DataSet Object Model</vt:lpstr>
      <vt:lpstr>ADO.NET and XML</vt:lpstr>
      <vt:lpstr>Thank You. Happy Learning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to Progam in .NET</dc:title>
  <dc:creator>ramnath</dc:creator>
  <cp:lastModifiedBy>ramnath</cp:lastModifiedBy>
  <cp:revision>35</cp:revision>
  <dcterms:created xsi:type="dcterms:W3CDTF">2019-07-12T02:32:31Z</dcterms:created>
  <dcterms:modified xsi:type="dcterms:W3CDTF">2020-07-26T17:18:44Z</dcterms:modified>
</cp:coreProperties>
</file>