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notesSlides/notesSlide10.xml" ContentType="application/vnd.openxmlformats-officedocument.presentationml.notesSlide+xml"/>
  <Override PartName="/ppt/theme/themeOverride12.xml" ContentType="application/vnd.openxmlformats-officedocument.themeOverride+xml"/>
  <Override PartName="/ppt/notesSlides/notesSlide11.xml" ContentType="application/vnd.openxmlformats-officedocument.presentationml.notesSlide+xml"/>
  <Override PartName="/ppt/theme/themeOverride13.xml" ContentType="application/vnd.openxmlformats-officedocument.themeOverride+xml"/>
  <Override PartName="/ppt/notesSlides/notesSlide12.xml" ContentType="application/vnd.openxmlformats-officedocument.presentationml.notesSlide+xml"/>
  <Override PartName="/ppt/theme/themeOverride14.xml" ContentType="application/vnd.openxmlformats-officedocument.themeOverride+xml"/>
  <Override PartName="/ppt/notesSlides/notesSlide13.xml" ContentType="application/vnd.openxmlformats-officedocument.presentationml.notesSlide+xml"/>
  <Override PartName="/ppt/theme/themeOverride15.xml" ContentType="application/vnd.openxmlformats-officedocument.themeOverride+xml"/>
  <Override PartName="/ppt/notesSlides/notesSlide14.xml" ContentType="application/vnd.openxmlformats-officedocument.presentationml.notesSlide+xml"/>
  <Override PartName="/ppt/theme/themeOverride16.xml" ContentType="application/vnd.openxmlformats-officedocument.themeOverride+xml"/>
  <Override PartName="/ppt/notesSlides/notesSlide15.xml" ContentType="application/vnd.openxmlformats-officedocument.presentationml.notesSlide+xml"/>
  <Override PartName="/ppt/theme/themeOverride17.xml" ContentType="application/vnd.openxmlformats-officedocument.themeOverr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9144000" cy="5143500" type="screen16x9"/>
  <p:notesSz cx="6858000" cy="9144000"/>
  <p:embeddedFontLst>
    <p:embeddedFont>
      <p:font typeface="Agency FB" panose="020B0503020202020204" pitchFamily="34" charset="0"/>
      <p:regular r:id="rId25"/>
      <p:bold r:id="rId26"/>
    </p:embeddedFont>
    <p:embeddedFont>
      <p:font typeface="Montserrat"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shadchaudhary2002@gmail.com" initials="n" lastIdx="4" clrIdx="0">
    <p:extLst>
      <p:ext uri="{19B8F6BF-5375-455C-9EA6-DF929625EA0E}">
        <p15:presenceInfo xmlns:p15="http://schemas.microsoft.com/office/powerpoint/2012/main" userId="616d41891948e4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03" autoAdjust="0"/>
  </p:normalViewPr>
  <p:slideViewPr>
    <p:cSldViewPr snapToGrid="0">
      <p:cViewPr varScale="1">
        <p:scale>
          <a:sx n="95" d="100"/>
          <a:sy n="95" d="100"/>
        </p:scale>
        <p:origin x="109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dchaudhary2002@gmail.com" userId="616d41891948e493" providerId="LiveId" clId="{BB58EAF7-0ECD-49E9-A578-CAE7B6CBE97C}"/>
    <pc:docChg chg="undo custSel addSld delSld modSld sldOrd">
      <pc:chgData name="nishadchaudhary2002@gmail.com" userId="616d41891948e493" providerId="LiveId" clId="{BB58EAF7-0ECD-49E9-A578-CAE7B6CBE97C}" dt="2022-11-18T16:46:32.325" v="3725" actId="20577"/>
      <pc:docMkLst>
        <pc:docMk/>
      </pc:docMkLst>
      <pc:sldChg chg="modSp mod">
        <pc:chgData name="nishadchaudhary2002@gmail.com" userId="616d41891948e493" providerId="LiveId" clId="{BB58EAF7-0ECD-49E9-A578-CAE7B6CBE97C}" dt="2022-11-17T17:32:18.289" v="3658" actId="2710"/>
        <pc:sldMkLst>
          <pc:docMk/>
          <pc:sldMk cId="0" sldId="257"/>
        </pc:sldMkLst>
        <pc:spChg chg="mod">
          <ac:chgData name="nishadchaudhary2002@gmail.com" userId="616d41891948e493" providerId="LiveId" clId="{BB58EAF7-0ECD-49E9-A578-CAE7B6CBE97C}" dt="2022-11-17T17:32:18.289" v="3658" actId="2710"/>
          <ac:spMkLst>
            <pc:docMk/>
            <pc:sldMk cId="0" sldId="257"/>
            <ac:spMk id="5" creationId="{85D087E9-7FB8-EF33-FBB3-E0CC1D5A6E8F}"/>
          </ac:spMkLst>
        </pc:spChg>
      </pc:sldChg>
      <pc:sldChg chg="modSp mod">
        <pc:chgData name="nishadchaudhary2002@gmail.com" userId="616d41891948e493" providerId="LiveId" clId="{BB58EAF7-0ECD-49E9-A578-CAE7B6CBE97C}" dt="2022-11-18T16:33:58.867" v="3715" actId="20577"/>
        <pc:sldMkLst>
          <pc:docMk/>
          <pc:sldMk cId="2834284102" sldId="261"/>
        </pc:sldMkLst>
        <pc:spChg chg="mod">
          <ac:chgData name="nishadchaudhary2002@gmail.com" userId="616d41891948e493" providerId="LiveId" clId="{BB58EAF7-0ECD-49E9-A578-CAE7B6CBE97C}" dt="2022-11-18T16:33:58.867" v="3715" actId="20577"/>
          <ac:spMkLst>
            <pc:docMk/>
            <pc:sldMk cId="2834284102" sldId="261"/>
            <ac:spMk id="3" creationId="{2475F9F2-F671-0264-B22F-47546C3DB1DB}"/>
          </ac:spMkLst>
        </pc:spChg>
      </pc:sldChg>
      <pc:sldChg chg="modSp mod">
        <pc:chgData name="nishadchaudhary2002@gmail.com" userId="616d41891948e493" providerId="LiveId" clId="{BB58EAF7-0ECD-49E9-A578-CAE7B6CBE97C}" dt="2022-11-17T15:37:57.322" v="515"/>
        <pc:sldMkLst>
          <pc:docMk/>
          <pc:sldMk cId="4233755457" sldId="270"/>
        </pc:sldMkLst>
        <pc:spChg chg="mod">
          <ac:chgData name="nishadchaudhary2002@gmail.com" userId="616d41891948e493" providerId="LiveId" clId="{BB58EAF7-0ECD-49E9-A578-CAE7B6CBE97C}" dt="2022-11-17T15:37:57.322" v="515"/>
          <ac:spMkLst>
            <pc:docMk/>
            <pc:sldMk cId="4233755457" sldId="270"/>
            <ac:spMk id="7" creationId="{049EE254-2460-552C-C49A-B2FB0060D545}"/>
          </ac:spMkLst>
        </pc:spChg>
      </pc:sldChg>
      <pc:sldChg chg="new del">
        <pc:chgData name="nishadchaudhary2002@gmail.com" userId="616d41891948e493" providerId="LiveId" clId="{BB58EAF7-0ECD-49E9-A578-CAE7B6CBE97C}" dt="2022-11-17T14:49:14.708" v="1" actId="680"/>
        <pc:sldMkLst>
          <pc:docMk/>
          <pc:sldMk cId="1131966840" sldId="271"/>
        </pc:sldMkLst>
      </pc:sldChg>
      <pc:sldChg chg="addSp delSp modSp add mod">
        <pc:chgData name="nishadchaudhary2002@gmail.com" userId="616d41891948e493" providerId="LiveId" clId="{BB58EAF7-0ECD-49E9-A578-CAE7B6CBE97C}" dt="2022-11-18T16:39:24.413" v="3716" actId="1076"/>
        <pc:sldMkLst>
          <pc:docMk/>
          <pc:sldMk cId="2113539577" sldId="271"/>
        </pc:sldMkLst>
        <pc:spChg chg="mod">
          <ac:chgData name="nishadchaudhary2002@gmail.com" userId="616d41891948e493" providerId="LiveId" clId="{BB58EAF7-0ECD-49E9-A578-CAE7B6CBE97C}" dt="2022-11-17T14:50:09.300" v="91" actId="20577"/>
          <ac:spMkLst>
            <pc:docMk/>
            <pc:sldMk cId="2113539577" sldId="271"/>
            <ac:spMk id="2" creationId="{80E9625F-66FF-769F-9270-62F99BA5F6B4}"/>
          </ac:spMkLst>
        </pc:spChg>
        <pc:spChg chg="mod">
          <ac:chgData name="nishadchaudhary2002@gmail.com" userId="616d41891948e493" providerId="LiveId" clId="{BB58EAF7-0ECD-49E9-A578-CAE7B6CBE97C}" dt="2022-11-17T15:39:54.906" v="859" actId="207"/>
          <ac:spMkLst>
            <pc:docMk/>
            <pc:sldMk cId="2113539577" sldId="271"/>
            <ac:spMk id="7" creationId="{049EE254-2460-552C-C49A-B2FB0060D545}"/>
          </ac:spMkLst>
        </pc:spChg>
        <pc:spChg chg="mod">
          <ac:chgData name="nishadchaudhary2002@gmail.com" userId="616d41891948e493" providerId="LiveId" clId="{BB58EAF7-0ECD-49E9-A578-CAE7B6CBE97C}" dt="2022-11-18T16:39:24.413" v="3716" actId="1076"/>
          <ac:spMkLst>
            <pc:docMk/>
            <pc:sldMk cId="2113539577" sldId="271"/>
            <ac:spMk id="11" creationId="{216C12BA-4643-28D5-270E-A18A29184450}"/>
          </ac:spMkLst>
        </pc:spChg>
        <pc:picChg chg="del">
          <ac:chgData name="nishadchaudhary2002@gmail.com" userId="616d41891948e493" providerId="LiveId" clId="{BB58EAF7-0ECD-49E9-A578-CAE7B6CBE97C}" dt="2022-11-17T14:50:46.886" v="92" actId="478"/>
          <ac:picMkLst>
            <pc:docMk/>
            <pc:sldMk cId="2113539577" sldId="271"/>
            <ac:picMk id="4" creationId="{BBF3DB93-498E-BABF-C126-0AF6227681BB}"/>
          </ac:picMkLst>
        </pc:picChg>
        <pc:picChg chg="add mod">
          <ac:chgData name="nishadchaudhary2002@gmail.com" userId="616d41891948e493" providerId="LiveId" clId="{BB58EAF7-0ECD-49E9-A578-CAE7B6CBE97C}" dt="2022-11-17T15:47:26.322" v="1111" actId="14100"/>
          <ac:picMkLst>
            <pc:docMk/>
            <pc:sldMk cId="2113539577" sldId="271"/>
            <ac:picMk id="5" creationId="{1F50F16C-7C94-525A-5E88-C5A368CE9228}"/>
          </ac:picMkLst>
        </pc:picChg>
        <pc:picChg chg="add mod">
          <ac:chgData name="nishadchaudhary2002@gmail.com" userId="616d41891948e493" providerId="LiveId" clId="{BB58EAF7-0ECD-49E9-A578-CAE7B6CBE97C}" dt="2022-11-17T15:43:41.849" v="928" actId="14100"/>
          <ac:picMkLst>
            <pc:docMk/>
            <pc:sldMk cId="2113539577" sldId="271"/>
            <ac:picMk id="6" creationId="{B2893D3C-4C23-4A0A-867B-69A3979238B5}"/>
          </ac:picMkLst>
        </pc:picChg>
        <pc:picChg chg="add mod">
          <ac:chgData name="nishadchaudhary2002@gmail.com" userId="616d41891948e493" providerId="LiveId" clId="{BB58EAF7-0ECD-49E9-A578-CAE7B6CBE97C}" dt="2022-11-17T15:43:52.866" v="931" actId="14100"/>
          <ac:picMkLst>
            <pc:docMk/>
            <pc:sldMk cId="2113539577" sldId="271"/>
            <ac:picMk id="8" creationId="{418734B2-23B0-2263-91BA-EDBB6AA4BD04}"/>
          </ac:picMkLst>
        </pc:picChg>
      </pc:sldChg>
      <pc:sldChg chg="addSp delSp modSp add mod">
        <pc:chgData name="nishadchaudhary2002@gmail.com" userId="616d41891948e493" providerId="LiveId" clId="{BB58EAF7-0ECD-49E9-A578-CAE7B6CBE97C}" dt="2022-11-17T15:47:08.739" v="1108" actId="20577"/>
        <pc:sldMkLst>
          <pc:docMk/>
          <pc:sldMk cId="54778023" sldId="272"/>
        </pc:sldMkLst>
        <pc:spChg chg="mod">
          <ac:chgData name="nishadchaudhary2002@gmail.com" userId="616d41891948e493" providerId="LiveId" clId="{BB58EAF7-0ECD-49E9-A578-CAE7B6CBE97C}" dt="2022-11-17T15:41:10.927" v="882" actId="20577"/>
          <ac:spMkLst>
            <pc:docMk/>
            <pc:sldMk cId="54778023" sldId="272"/>
            <ac:spMk id="2" creationId="{80E9625F-66FF-769F-9270-62F99BA5F6B4}"/>
          </ac:spMkLst>
        </pc:spChg>
        <pc:spChg chg="mod">
          <ac:chgData name="nishadchaudhary2002@gmail.com" userId="616d41891948e493" providerId="LiveId" clId="{BB58EAF7-0ECD-49E9-A578-CAE7B6CBE97C}" dt="2022-11-17T15:47:08.739" v="1108" actId="20577"/>
          <ac:spMkLst>
            <pc:docMk/>
            <pc:sldMk cId="54778023" sldId="272"/>
            <ac:spMk id="7" creationId="{049EE254-2460-552C-C49A-B2FB0060D545}"/>
          </ac:spMkLst>
        </pc:spChg>
        <pc:picChg chg="add mod">
          <ac:chgData name="nishadchaudhary2002@gmail.com" userId="616d41891948e493" providerId="LiveId" clId="{BB58EAF7-0ECD-49E9-A578-CAE7B6CBE97C}" dt="2022-11-17T15:44:10.203" v="951" actId="14100"/>
          <ac:picMkLst>
            <pc:docMk/>
            <pc:sldMk cId="54778023" sldId="272"/>
            <ac:picMk id="4" creationId="{8CF977F5-B358-8E2E-E037-CD1D6D36953C}"/>
          </ac:picMkLst>
        </pc:picChg>
        <pc:picChg chg="del">
          <ac:chgData name="nishadchaudhary2002@gmail.com" userId="616d41891948e493" providerId="LiveId" clId="{BB58EAF7-0ECD-49E9-A578-CAE7B6CBE97C}" dt="2022-11-17T15:41:43.301" v="885" actId="478"/>
          <ac:picMkLst>
            <pc:docMk/>
            <pc:sldMk cId="54778023" sldId="272"/>
            <ac:picMk id="5" creationId="{1F50F16C-7C94-525A-5E88-C5A368CE9228}"/>
          </ac:picMkLst>
        </pc:picChg>
        <pc:picChg chg="del">
          <ac:chgData name="nishadchaudhary2002@gmail.com" userId="616d41891948e493" providerId="LiveId" clId="{BB58EAF7-0ECD-49E9-A578-CAE7B6CBE97C}" dt="2022-11-17T15:41:39.230" v="883" actId="478"/>
          <ac:picMkLst>
            <pc:docMk/>
            <pc:sldMk cId="54778023" sldId="272"/>
            <ac:picMk id="6" creationId="{B2893D3C-4C23-4A0A-867B-69A3979238B5}"/>
          </ac:picMkLst>
        </pc:picChg>
        <pc:picChg chg="del">
          <ac:chgData name="nishadchaudhary2002@gmail.com" userId="616d41891948e493" providerId="LiveId" clId="{BB58EAF7-0ECD-49E9-A578-CAE7B6CBE97C}" dt="2022-11-17T15:41:41.524" v="884" actId="478"/>
          <ac:picMkLst>
            <pc:docMk/>
            <pc:sldMk cId="54778023" sldId="272"/>
            <ac:picMk id="8" creationId="{418734B2-23B0-2263-91BA-EDBB6AA4BD04}"/>
          </ac:picMkLst>
        </pc:picChg>
        <pc:picChg chg="add mod">
          <ac:chgData name="nishadchaudhary2002@gmail.com" userId="616d41891948e493" providerId="LiveId" clId="{BB58EAF7-0ECD-49E9-A578-CAE7B6CBE97C}" dt="2022-11-17T15:44:13.913" v="952" actId="14100"/>
          <ac:picMkLst>
            <pc:docMk/>
            <pc:sldMk cId="54778023" sldId="272"/>
            <ac:picMk id="9" creationId="{7BF1F905-B25B-2D4B-7D54-B0988E8052E6}"/>
          </ac:picMkLst>
        </pc:picChg>
        <pc:picChg chg="add mod">
          <ac:chgData name="nishadchaudhary2002@gmail.com" userId="616d41891948e493" providerId="LiveId" clId="{BB58EAF7-0ECD-49E9-A578-CAE7B6CBE97C}" dt="2022-11-17T15:44:06.749" v="950" actId="14100"/>
          <ac:picMkLst>
            <pc:docMk/>
            <pc:sldMk cId="54778023" sldId="272"/>
            <ac:picMk id="10" creationId="{7CCD89FA-BD1D-5627-3F37-1A68B25294F1}"/>
          </ac:picMkLst>
        </pc:picChg>
      </pc:sldChg>
      <pc:sldChg chg="addSp delSp modSp add mod">
        <pc:chgData name="nishadchaudhary2002@gmail.com" userId="616d41891948e493" providerId="LiveId" clId="{BB58EAF7-0ECD-49E9-A578-CAE7B6CBE97C}" dt="2022-11-17T15:54:02.628" v="1387" actId="20577"/>
        <pc:sldMkLst>
          <pc:docMk/>
          <pc:sldMk cId="3932698331" sldId="273"/>
        </pc:sldMkLst>
        <pc:spChg chg="mod">
          <ac:chgData name="nishadchaudhary2002@gmail.com" userId="616d41891948e493" providerId="LiveId" clId="{BB58EAF7-0ECD-49E9-A578-CAE7B6CBE97C}" dt="2022-11-17T15:54:02.628" v="1387" actId="20577"/>
          <ac:spMkLst>
            <pc:docMk/>
            <pc:sldMk cId="3932698331" sldId="273"/>
            <ac:spMk id="2" creationId="{80E9625F-66FF-769F-9270-62F99BA5F6B4}"/>
          </ac:spMkLst>
        </pc:spChg>
        <pc:spChg chg="mod">
          <ac:chgData name="nishadchaudhary2002@gmail.com" userId="616d41891948e493" providerId="LiveId" clId="{BB58EAF7-0ECD-49E9-A578-CAE7B6CBE97C}" dt="2022-11-17T15:53:43.596" v="1377" actId="20577"/>
          <ac:spMkLst>
            <pc:docMk/>
            <pc:sldMk cId="3932698331" sldId="273"/>
            <ac:spMk id="7" creationId="{049EE254-2460-552C-C49A-B2FB0060D545}"/>
          </ac:spMkLst>
        </pc:spChg>
        <pc:spChg chg="add del mod">
          <ac:chgData name="nishadchaudhary2002@gmail.com" userId="616d41891948e493" providerId="LiveId" clId="{BB58EAF7-0ECD-49E9-A578-CAE7B6CBE97C}" dt="2022-11-17T15:50:42.893" v="1228" actId="767"/>
          <ac:spMkLst>
            <pc:docMk/>
            <pc:sldMk cId="3932698331" sldId="273"/>
            <ac:spMk id="8" creationId="{CF967D5C-700F-ABB5-DF36-26D733EECBF4}"/>
          </ac:spMkLst>
        </pc:spChg>
        <pc:spChg chg="mod">
          <ac:chgData name="nishadchaudhary2002@gmail.com" userId="616d41891948e493" providerId="LiveId" clId="{BB58EAF7-0ECD-49E9-A578-CAE7B6CBE97C}" dt="2022-11-17T15:53:54.400" v="1386" actId="1035"/>
          <ac:spMkLst>
            <pc:docMk/>
            <pc:sldMk cId="3932698331" sldId="273"/>
            <ac:spMk id="11" creationId="{216C12BA-4643-28D5-270E-A18A29184450}"/>
          </ac:spMkLst>
        </pc:spChg>
        <pc:picChg chg="del">
          <ac:chgData name="nishadchaudhary2002@gmail.com" userId="616d41891948e493" providerId="LiveId" clId="{BB58EAF7-0ECD-49E9-A578-CAE7B6CBE97C}" dt="2022-11-17T15:49:11.633" v="1166" actId="478"/>
          <ac:picMkLst>
            <pc:docMk/>
            <pc:sldMk cId="3932698331" sldId="273"/>
            <ac:picMk id="4" creationId="{8CF977F5-B358-8E2E-E037-CD1D6D36953C}"/>
          </ac:picMkLst>
        </pc:picChg>
        <pc:picChg chg="add mod">
          <ac:chgData name="nishadchaudhary2002@gmail.com" userId="616d41891948e493" providerId="LiveId" clId="{BB58EAF7-0ECD-49E9-A578-CAE7B6CBE97C}" dt="2022-11-17T15:50:22.686" v="1226" actId="14100"/>
          <ac:picMkLst>
            <pc:docMk/>
            <pc:sldMk cId="3932698331" sldId="273"/>
            <ac:picMk id="5" creationId="{4BADDE0B-6868-D0EB-4213-108DC1E8D836}"/>
          </ac:picMkLst>
        </pc:picChg>
        <pc:picChg chg="add mod">
          <ac:chgData name="nishadchaudhary2002@gmail.com" userId="616d41891948e493" providerId="LiveId" clId="{BB58EAF7-0ECD-49E9-A578-CAE7B6CBE97C}" dt="2022-11-17T15:50:19.764" v="1225" actId="14100"/>
          <ac:picMkLst>
            <pc:docMk/>
            <pc:sldMk cId="3932698331" sldId="273"/>
            <ac:picMk id="6" creationId="{ABA538C7-6DA8-6022-0A16-FB9193C4928D}"/>
          </ac:picMkLst>
        </pc:picChg>
        <pc:picChg chg="del">
          <ac:chgData name="nishadchaudhary2002@gmail.com" userId="616d41891948e493" providerId="LiveId" clId="{BB58EAF7-0ECD-49E9-A578-CAE7B6CBE97C}" dt="2022-11-17T15:49:13.285" v="1167" actId="478"/>
          <ac:picMkLst>
            <pc:docMk/>
            <pc:sldMk cId="3932698331" sldId="273"/>
            <ac:picMk id="9" creationId="{7BF1F905-B25B-2D4B-7D54-B0988E8052E6}"/>
          </ac:picMkLst>
        </pc:picChg>
        <pc:picChg chg="del">
          <ac:chgData name="nishadchaudhary2002@gmail.com" userId="616d41891948e493" providerId="LiveId" clId="{BB58EAF7-0ECD-49E9-A578-CAE7B6CBE97C}" dt="2022-11-17T15:49:15.408" v="1168" actId="478"/>
          <ac:picMkLst>
            <pc:docMk/>
            <pc:sldMk cId="3932698331" sldId="273"/>
            <ac:picMk id="10" creationId="{7CCD89FA-BD1D-5627-3F37-1A68B25294F1}"/>
          </ac:picMkLst>
        </pc:picChg>
      </pc:sldChg>
      <pc:sldChg chg="addSp delSp modSp add mod">
        <pc:chgData name="nishadchaudhary2002@gmail.com" userId="616d41891948e493" providerId="LiveId" clId="{BB58EAF7-0ECD-49E9-A578-CAE7B6CBE97C}" dt="2022-11-17T16:58:31.482" v="1761" actId="14100"/>
        <pc:sldMkLst>
          <pc:docMk/>
          <pc:sldMk cId="3292924014" sldId="274"/>
        </pc:sldMkLst>
        <pc:spChg chg="mod">
          <ac:chgData name="nishadchaudhary2002@gmail.com" userId="616d41891948e493" providerId="LiveId" clId="{BB58EAF7-0ECD-49E9-A578-CAE7B6CBE97C}" dt="2022-11-17T15:57:22.192" v="1429" actId="20577"/>
          <ac:spMkLst>
            <pc:docMk/>
            <pc:sldMk cId="3292924014" sldId="274"/>
            <ac:spMk id="2" creationId="{80E9625F-66FF-769F-9270-62F99BA5F6B4}"/>
          </ac:spMkLst>
        </pc:spChg>
        <pc:spChg chg="mod">
          <ac:chgData name="nishadchaudhary2002@gmail.com" userId="616d41891948e493" providerId="LiveId" clId="{BB58EAF7-0ECD-49E9-A578-CAE7B6CBE97C}" dt="2022-11-17T15:57:56.571" v="1430" actId="6549"/>
          <ac:spMkLst>
            <pc:docMk/>
            <pc:sldMk cId="3292924014" sldId="274"/>
            <ac:spMk id="7" creationId="{049EE254-2460-552C-C49A-B2FB0060D545}"/>
          </ac:spMkLst>
        </pc:spChg>
        <pc:spChg chg="mod">
          <ac:chgData name="nishadchaudhary2002@gmail.com" userId="616d41891948e493" providerId="LiveId" clId="{BB58EAF7-0ECD-49E9-A578-CAE7B6CBE97C}" dt="2022-11-17T16:58:31.482" v="1761" actId="14100"/>
          <ac:spMkLst>
            <pc:docMk/>
            <pc:sldMk cId="3292924014" sldId="274"/>
            <ac:spMk id="11" creationId="{216C12BA-4643-28D5-270E-A18A29184450}"/>
          </ac:spMkLst>
        </pc:spChg>
        <pc:picChg chg="add mod">
          <ac:chgData name="nishadchaudhary2002@gmail.com" userId="616d41891948e493" providerId="LiveId" clId="{BB58EAF7-0ECD-49E9-A578-CAE7B6CBE97C}" dt="2022-11-17T15:59:22.367" v="1450" actId="14100"/>
          <ac:picMkLst>
            <pc:docMk/>
            <pc:sldMk cId="3292924014" sldId="274"/>
            <ac:picMk id="4" creationId="{663D804D-F76B-81D3-FC48-C7D6A2055266}"/>
          </ac:picMkLst>
        </pc:picChg>
        <pc:picChg chg="del">
          <ac:chgData name="nishadchaudhary2002@gmail.com" userId="616d41891948e493" providerId="LiveId" clId="{BB58EAF7-0ECD-49E9-A578-CAE7B6CBE97C}" dt="2022-11-17T15:57:02.710" v="1390" actId="478"/>
          <ac:picMkLst>
            <pc:docMk/>
            <pc:sldMk cId="3292924014" sldId="274"/>
            <ac:picMk id="5" creationId="{4BADDE0B-6868-D0EB-4213-108DC1E8D836}"/>
          </ac:picMkLst>
        </pc:picChg>
        <pc:picChg chg="del">
          <ac:chgData name="nishadchaudhary2002@gmail.com" userId="616d41891948e493" providerId="LiveId" clId="{BB58EAF7-0ECD-49E9-A578-CAE7B6CBE97C}" dt="2022-11-17T15:57:00.568" v="1389" actId="478"/>
          <ac:picMkLst>
            <pc:docMk/>
            <pc:sldMk cId="3292924014" sldId="274"/>
            <ac:picMk id="6" creationId="{ABA538C7-6DA8-6022-0A16-FB9193C4928D}"/>
          </ac:picMkLst>
        </pc:picChg>
        <pc:picChg chg="add mod">
          <ac:chgData name="nishadchaudhary2002@gmail.com" userId="616d41891948e493" providerId="LiveId" clId="{BB58EAF7-0ECD-49E9-A578-CAE7B6CBE97C}" dt="2022-11-17T15:59:16.837" v="1449" actId="14100"/>
          <ac:picMkLst>
            <pc:docMk/>
            <pc:sldMk cId="3292924014" sldId="274"/>
            <ac:picMk id="8" creationId="{7EAD3B43-FDAE-E243-7CAC-9ADDA17F0743}"/>
          </ac:picMkLst>
        </pc:picChg>
        <pc:picChg chg="add mod">
          <ac:chgData name="nishadchaudhary2002@gmail.com" userId="616d41891948e493" providerId="LiveId" clId="{BB58EAF7-0ECD-49E9-A578-CAE7B6CBE97C}" dt="2022-11-17T15:59:13.553" v="1448" actId="14100"/>
          <ac:picMkLst>
            <pc:docMk/>
            <pc:sldMk cId="3292924014" sldId="274"/>
            <ac:picMk id="9" creationId="{9B4DE378-91C5-933F-5CAB-7679198A85FC}"/>
          </ac:picMkLst>
        </pc:picChg>
      </pc:sldChg>
      <pc:sldChg chg="addSp delSp modSp add mod">
        <pc:chgData name="nishadchaudhary2002@gmail.com" userId="616d41891948e493" providerId="LiveId" clId="{BB58EAF7-0ECD-49E9-A578-CAE7B6CBE97C}" dt="2022-11-17T17:01:52.741" v="2131" actId="20577"/>
        <pc:sldMkLst>
          <pc:docMk/>
          <pc:sldMk cId="592262042" sldId="275"/>
        </pc:sldMkLst>
        <pc:spChg chg="mod">
          <ac:chgData name="nishadchaudhary2002@gmail.com" userId="616d41891948e493" providerId="LiveId" clId="{BB58EAF7-0ECD-49E9-A578-CAE7B6CBE97C}" dt="2022-11-17T16:57:13.205" v="1757" actId="14100"/>
          <ac:spMkLst>
            <pc:docMk/>
            <pc:sldMk cId="592262042" sldId="275"/>
            <ac:spMk id="2" creationId="{80E9625F-66FF-769F-9270-62F99BA5F6B4}"/>
          </ac:spMkLst>
        </pc:spChg>
        <pc:spChg chg="add mod">
          <ac:chgData name="nishadchaudhary2002@gmail.com" userId="616d41891948e493" providerId="LiveId" clId="{BB58EAF7-0ECD-49E9-A578-CAE7B6CBE97C}" dt="2022-11-17T17:01:52.741" v="2131" actId="20577"/>
          <ac:spMkLst>
            <pc:docMk/>
            <pc:sldMk cId="592262042" sldId="275"/>
            <ac:spMk id="10" creationId="{4B38DD75-693B-FF19-7ECA-3BC17AD2A4D9}"/>
          </ac:spMkLst>
        </pc:spChg>
        <pc:spChg chg="mod">
          <ac:chgData name="nishadchaudhary2002@gmail.com" userId="616d41891948e493" providerId="LiveId" clId="{BB58EAF7-0ECD-49E9-A578-CAE7B6CBE97C}" dt="2022-11-17T17:01:48.820" v="2130" actId="20577"/>
          <ac:spMkLst>
            <pc:docMk/>
            <pc:sldMk cId="592262042" sldId="275"/>
            <ac:spMk id="11" creationId="{216C12BA-4643-28D5-270E-A18A29184450}"/>
          </ac:spMkLst>
        </pc:spChg>
        <pc:picChg chg="del">
          <ac:chgData name="nishadchaudhary2002@gmail.com" userId="616d41891948e493" providerId="LiveId" clId="{BB58EAF7-0ECD-49E9-A578-CAE7B6CBE97C}" dt="2022-11-17T16:53:26.065" v="1699" actId="478"/>
          <ac:picMkLst>
            <pc:docMk/>
            <pc:sldMk cId="592262042" sldId="275"/>
            <ac:picMk id="4" creationId="{663D804D-F76B-81D3-FC48-C7D6A2055266}"/>
          </ac:picMkLst>
        </pc:picChg>
        <pc:picChg chg="add mod">
          <ac:chgData name="nishadchaudhary2002@gmail.com" userId="616d41891948e493" providerId="LiveId" clId="{BB58EAF7-0ECD-49E9-A578-CAE7B6CBE97C}" dt="2022-11-17T16:57:30.434" v="1760" actId="1076"/>
          <ac:picMkLst>
            <pc:docMk/>
            <pc:sldMk cId="592262042" sldId="275"/>
            <ac:picMk id="6" creationId="{80591D01-1BFE-3253-072A-B85ED18B30AE}"/>
          </ac:picMkLst>
        </pc:picChg>
        <pc:picChg chg="del">
          <ac:chgData name="nishadchaudhary2002@gmail.com" userId="616d41891948e493" providerId="LiveId" clId="{BB58EAF7-0ECD-49E9-A578-CAE7B6CBE97C}" dt="2022-11-17T16:53:28.344" v="1700" actId="478"/>
          <ac:picMkLst>
            <pc:docMk/>
            <pc:sldMk cId="592262042" sldId="275"/>
            <ac:picMk id="8" creationId="{7EAD3B43-FDAE-E243-7CAC-9ADDA17F0743}"/>
          </ac:picMkLst>
        </pc:picChg>
        <pc:picChg chg="del">
          <ac:chgData name="nishadchaudhary2002@gmail.com" userId="616d41891948e493" providerId="LiveId" clId="{BB58EAF7-0ECD-49E9-A578-CAE7B6CBE97C}" dt="2022-11-17T16:53:30.238" v="1701" actId="478"/>
          <ac:picMkLst>
            <pc:docMk/>
            <pc:sldMk cId="592262042" sldId="275"/>
            <ac:picMk id="9" creationId="{9B4DE378-91C5-933F-5CAB-7679198A85FC}"/>
          </ac:picMkLst>
        </pc:picChg>
      </pc:sldChg>
      <pc:sldChg chg="new del">
        <pc:chgData name="nishadchaudhary2002@gmail.com" userId="616d41891948e493" providerId="LiveId" clId="{BB58EAF7-0ECD-49E9-A578-CAE7B6CBE97C}" dt="2022-11-17T16:53:20.488" v="1697" actId="2696"/>
        <pc:sldMkLst>
          <pc:docMk/>
          <pc:sldMk cId="4243205489" sldId="275"/>
        </pc:sldMkLst>
      </pc:sldChg>
      <pc:sldChg chg="addSp delSp modSp add mod ord">
        <pc:chgData name="nishadchaudhary2002@gmail.com" userId="616d41891948e493" providerId="LiveId" clId="{BB58EAF7-0ECD-49E9-A578-CAE7B6CBE97C}" dt="2022-11-18T16:40:07.756" v="3717" actId="20577"/>
        <pc:sldMkLst>
          <pc:docMk/>
          <pc:sldMk cId="2739951971" sldId="276"/>
        </pc:sldMkLst>
        <pc:spChg chg="mod">
          <ac:chgData name="nishadchaudhary2002@gmail.com" userId="616d41891948e493" providerId="LiveId" clId="{BB58EAF7-0ECD-49E9-A578-CAE7B6CBE97C}" dt="2022-11-17T17:05:36.765" v="2187" actId="14100"/>
          <ac:spMkLst>
            <pc:docMk/>
            <pc:sldMk cId="2739951971" sldId="276"/>
            <ac:spMk id="2" creationId="{80E9625F-66FF-769F-9270-62F99BA5F6B4}"/>
          </ac:spMkLst>
        </pc:spChg>
        <pc:spChg chg="mod">
          <ac:chgData name="nishadchaudhary2002@gmail.com" userId="616d41891948e493" providerId="LiveId" clId="{BB58EAF7-0ECD-49E9-A578-CAE7B6CBE97C}" dt="2022-11-18T16:40:07.756" v="3717" actId="20577"/>
          <ac:spMkLst>
            <pc:docMk/>
            <pc:sldMk cId="2739951971" sldId="276"/>
            <ac:spMk id="10" creationId="{4B38DD75-693B-FF19-7ECA-3BC17AD2A4D9}"/>
          </ac:spMkLst>
        </pc:spChg>
        <pc:spChg chg="del">
          <ac:chgData name="nishadchaudhary2002@gmail.com" userId="616d41891948e493" providerId="LiveId" clId="{BB58EAF7-0ECD-49E9-A578-CAE7B6CBE97C}" dt="2022-11-17T17:09:20.871" v="2473" actId="478"/>
          <ac:spMkLst>
            <pc:docMk/>
            <pc:sldMk cId="2739951971" sldId="276"/>
            <ac:spMk id="11" creationId="{216C12BA-4643-28D5-270E-A18A29184450}"/>
          </ac:spMkLst>
        </pc:spChg>
        <pc:picChg chg="add del mod">
          <ac:chgData name="nishadchaudhary2002@gmail.com" userId="616d41891948e493" providerId="LiveId" clId="{BB58EAF7-0ECD-49E9-A578-CAE7B6CBE97C}" dt="2022-11-17T17:03:30.159" v="2137" actId="931"/>
          <ac:picMkLst>
            <pc:docMk/>
            <pc:sldMk cId="2739951971" sldId="276"/>
            <ac:picMk id="5" creationId="{A140267A-7AF7-151B-31B0-E41C10737F63}"/>
          </ac:picMkLst>
        </pc:picChg>
        <pc:picChg chg="del">
          <ac:chgData name="nishadchaudhary2002@gmail.com" userId="616d41891948e493" providerId="LiveId" clId="{BB58EAF7-0ECD-49E9-A578-CAE7B6CBE97C}" dt="2022-11-17T17:03:03.269" v="2133" actId="478"/>
          <ac:picMkLst>
            <pc:docMk/>
            <pc:sldMk cId="2739951971" sldId="276"/>
            <ac:picMk id="6" creationId="{80591D01-1BFE-3253-072A-B85ED18B30AE}"/>
          </ac:picMkLst>
        </pc:picChg>
        <pc:picChg chg="add mod">
          <ac:chgData name="nishadchaudhary2002@gmail.com" userId="616d41891948e493" providerId="LiveId" clId="{BB58EAF7-0ECD-49E9-A578-CAE7B6CBE97C}" dt="2022-11-17T17:09:33.956" v="2493" actId="14100"/>
          <ac:picMkLst>
            <pc:docMk/>
            <pc:sldMk cId="2739951971" sldId="276"/>
            <ac:picMk id="9" creationId="{3A9C1330-74A1-1A55-5987-1E049D97B70E}"/>
          </ac:picMkLst>
        </pc:picChg>
      </pc:sldChg>
      <pc:sldChg chg="delSp modSp add mod ord">
        <pc:chgData name="nishadchaudhary2002@gmail.com" userId="616d41891948e493" providerId="LiveId" clId="{BB58EAF7-0ECD-49E9-A578-CAE7B6CBE97C}" dt="2022-11-18T16:44:15.694" v="3718" actId="20577"/>
        <pc:sldMkLst>
          <pc:docMk/>
          <pc:sldMk cId="4191436185" sldId="277"/>
        </pc:sldMkLst>
        <pc:spChg chg="mod">
          <ac:chgData name="nishadchaudhary2002@gmail.com" userId="616d41891948e493" providerId="LiveId" clId="{BB58EAF7-0ECD-49E9-A578-CAE7B6CBE97C}" dt="2022-11-17T17:24:16.722" v="2714" actId="20577"/>
          <ac:spMkLst>
            <pc:docMk/>
            <pc:sldMk cId="4191436185" sldId="277"/>
            <ac:spMk id="2" creationId="{80E9625F-66FF-769F-9270-62F99BA5F6B4}"/>
          </ac:spMkLst>
        </pc:spChg>
        <pc:spChg chg="mod">
          <ac:chgData name="nishadchaudhary2002@gmail.com" userId="616d41891948e493" providerId="LiveId" clId="{BB58EAF7-0ECD-49E9-A578-CAE7B6CBE97C}" dt="2022-11-18T16:44:15.694" v="3718" actId="20577"/>
          <ac:spMkLst>
            <pc:docMk/>
            <pc:sldMk cId="4191436185" sldId="277"/>
            <ac:spMk id="3" creationId="{2475F9F2-F671-0264-B22F-47546C3DB1DB}"/>
          </ac:spMkLst>
        </pc:spChg>
        <pc:spChg chg="del">
          <ac:chgData name="nishadchaudhary2002@gmail.com" userId="616d41891948e493" providerId="LiveId" clId="{BB58EAF7-0ECD-49E9-A578-CAE7B6CBE97C}" dt="2022-11-17T17:13:18.198" v="2562" actId="478"/>
          <ac:spMkLst>
            <pc:docMk/>
            <pc:sldMk cId="4191436185" sldId="277"/>
            <ac:spMk id="10" creationId="{4B38DD75-693B-FF19-7ECA-3BC17AD2A4D9}"/>
          </ac:spMkLst>
        </pc:spChg>
        <pc:picChg chg="del">
          <ac:chgData name="nishadchaudhary2002@gmail.com" userId="616d41891948e493" providerId="LiveId" clId="{BB58EAF7-0ECD-49E9-A578-CAE7B6CBE97C}" dt="2022-11-17T17:10:18.986" v="2496" actId="478"/>
          <ac:picMkLst>
            <pc:docMk/>
            <pc:sldMk cId="4191436185" sldId="277"/>
            <ac:picMk id="9" creationId="{3A9C1330-74A1-1A55-5987-1E049D97B70E}"/>
          </ac:picMkLst>
        </pc:picChg>
      </pc:sldChg>
      <pc:sldChg chg="modSp add mod">
        <pc:chgData name="nishadchaudhary2002@gmail.com" userId="616d41891948e493" providerId="LiveId" clId="{BB58EAF7-0ECD-49E9-A578-CAE7B6CBE97C}" dt="2022-11-18T16:46:32.325" v="3725" actId="20577"/>
        <pc:sldMkLst>
          <pc:docMk/>
          <pc:sldMk cId="3538927421" sldId="278"/>
        </pc:sldMkLst>
        <pc:spChg chg="mod">
          <ac:chgData name="nishadchaudhary2002@gmail.com" userId="616d41891948e493" providerId="LiveId" clId="{BB58EAF7-0ECD-49E9-A578-CAE7B6CBE97C}" dt="2022-11-17T17:24:35.843" v="2740" actId="14100"/>
          <ac:spMkLst>
            <pc:docMk/>
            <pc:sldMk cId="3538927421" sldId="278"/>
            <ac:spMk id="2" creationId="{80E9625F-66FF-769F-9270-62F99BA5F6B4}"/>
          </ac:spMkLst>
        </pc:spChg>
        <pc:spChg chg="mod">
          <ac:chgData name="nishadchaudhary2002@gmail.com" userId="616d41891948e493" providerId="LiveId" clId="{BB58EAF7-0ECD-49E9-A578-CAE7B6CBE97C}" dt="2022-11-18T16:46:32.325" v="3725" actId="20577"/>
          <ac:spMkLst>
            <pc:docMk/>
            <pc:sldMk cId="3538927421" sldId="278"/>
            <ac:spMk id="3" creationId="{2475F9F2-F671-0264-B22F-47546C3DB1DB}"/>
          </ac:spMkLst>
        </pc:spChg>
      </pc:sldChg>
      <pc:sldChg chg="delSp modSp add mod">
        <pc:chgData name="nishadchaudhary2002@gmail.com" userId="616d41891948e493" providerId="LiveId" clId="{BB58EAF7-0ECD-49E9-A578-CAE7B6CBE97C}" dt="2022-11-17T17:56:12.436" v="3699" actId="113"/>
        <pc:sldMkLst>
          <pc:docMk/>
          <pc:sldMk cId="505381882" sldId="279"/>
        </pc:sldMkLst>
        <pc:spChg chg="del mod">
          <ac:chgData name="nishadchaudhary2002@gmail.com" userId="616d41891948e493" providerId="LiveId" clId="{BB58EAF7-0ECD-49E9-A578-CAE7B6CBE97C}" dt="2022-11-17T17:55:49.597" v="3698" actId="478"/>
          <ac:spMkLst>
            <pc:docMk/>
            <pc:sldMk cId="505381882" sldId="279"/>
            <ac:spMk id="2" creationId="{80E9625F-66FF-769F-9270-62F99BA5F6B4}"/>
          </ac:spMkLst>
        </pc:spChg>
        <pc:spChg chg="mod">
          <ac:chgData name="nishadchaudhary2002@gmail.com" userId="616d41891948e493" providerId="LiveId" clId="{BB58EAF7-0ECD-49E9-A578-CAE7B6CBE97C}" dt="2022-11-17T17:56:12.436" v="3699" actId="113"/>
          <ac:spMkLst>
            <pc:docMk/>
            <pc:sldMk cId="505381882" sldId="279"/>
            <ac:spMk id="3" creationId="{2475F9F2-F671-0264-B22F-47546C3DB1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5329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9255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6690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8908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4840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6645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296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1108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0748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7205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5194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21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9649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8960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164452"/>
            <a:ext cx="8512500" cy="375851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000" b="1" dirty="0">
                <a:solidFill>
                  <a:srgbClr val="CC0000"/>
                </a:solidFill>
                <a:latin typeface="Montserrat"/>
                <a:ea typeface="Montserrat"/>
                <a:cs typeface="Montserrat"/>
                <a:sym typeface="Montserrat"/>
              </a:rPr>
              <a:t>Capstone Project</a:t>
            </a:r>
            <a:endParaRPr sz="40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200" b="1" dirty="0">
                <a:solidFill>
                  <a:schemeClr val="lt1"/>
                </a:solidFill>
                <a:latin typeface="Montserrat"/>
                <a:ea typeface="Montserrat"/>
                <a:cs typeface="Montserrat"/>
                <a:sym typeface="Montserrat"/>
              </a:rPr>
              <a:t>TELECOM CHURN ANALYSIS</a:t>
            </a:r>
            <a:endParaRPr sz="3200" b="1" dirty="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5200"/>
              <a:buFont typeface="Arial"/>
              <a:buNone/>
            </a:pPr>
            <a:r>
              <a:rPr lang="en-IN" sz="2800" b="1" i="0" u="sng" strike="noStrike" cap="none" dirty="0">
                <a:solidFill>
                  <a:schemeClr val="dk1"/>
                </a:solidFill>
                <a:latin typeface="Montserrat"/>
                <a:ea typeface="Montserrat"/>
                <a:cs typeface="Montserrat"/>
                <a:sym typeface="Montserrat"/>
              </a:rPr>
              <a:t>Team Members</a:t>
            </a:r>
            <a:br>
              <a:rPr lang="en-IN" sz="2800" b="1" i="0" u="sng" strike="noStrike" cap="none" dirty="0">
                <a:solidFill>
                  <a:schemeClr val="dk1"/>
                </a:solidFill>
                <a:latin typeface="Montserrat"/>
                <a:ea typeface="Montserrat"/>
                <a:cs typeface="Montserrat"/>
                <a:sym typeface="Montserrat"/>
              </a:rPr>
            </a:br>
            <a:r>
              <a:rPr lang="en-IN" sz="1600" b="1" i="0" u="none" strike="noStrike" cap="none" dirty="0">
                <a:solidFill>
                  <a:schemeClr val="lt1"/>
                </a:solidFill>
                <a:latin typeface="Montserrat"/>
                <a:ea typeface="Montserrat"/>
                <a:cs typeface="Montserrat"/>
                <a:sym typeface="Montserrat"/>
              </a:rPr>
              <a:t>Ankit Sharma</a:t>
            </a:r>
            <a:br>
              <a:rPr lang="en-IN" sz="1600" b="1" i="0" u="none" strike="noStrike" cap="none" dirty="0">
                <a:solidFill>
                  <a:schemeClr val="lt1"/>
                </a:solidFill>
                <a:latin typeface="Montserrat"/>
                <a:ea typeface="Montserrat"/>
                <a:cs typeface="Montserrat"/>
                <a:sym typeface="Montserrat"/>
              </a:rPr>
            </a:br>
            <a:r>
              <a:rPr lang="en-IN" sz="1600" b="1" i="0" u="none" strike="noStrike" cap="none" dirty="0">
                <a:solidFill>
                  <a:schemeClr val="lt1"/>
                </a:solidFill>
                <a:latin typeface="Montserrat"/>
                <a:ea typeface="Montserrat"/>
                <a:cs typeface="Montserrat"/>
                <a:sym typeface="Montserrat"/>
              </a:rPr>
              <a:t>Mayur K. </a:t>
            </a:r>
            <a:r>
              <a:rPr lang="en-IN" sz="1600" b="1" i="0" u="none" strike="noStrike" cap="none" dirty="0" err="1">
                <a:solidFill>
                  <a:schemeClr val="lt1"/>
                </a:solidFill>
                <a:latin typeface="Montserrat"/>
                <a:ea typeface="Montserrat"/>
                <a:cs typeface="Montserrat"/>
                <a:sym typeface="Montserrat"/>
              </a:rPr>
              <a:t>Choudhari</a:t>
            </a:r>
            <a:br>
              <a:rPr lang="en-IN" sz="1600" b="1" i="0" u="none" strike="noStrike" cap="none" dirty="0">
                <a:solidFill>
                  <a:schemeClr val="lt1"/>
                </a:solidFill>
                <a:latin typeface="Montserrat"/>
                <a:ea typeface="Montserrat"/>
                <a:cs typeface="Montserrat"/>
                <a:sym typeface="Montserrat"/>
              </a:rPr>
            </a:br>
            <a:r>
              <a:rPr lang="en-IN" sz="1600" b="1" i="0" u="none" strike="noStrike" cap="none" dirty="0">
                <a:solidFill>
                  <a:schemeClr val="lt1"/>
                </a:solidFill>
                <a:latin typeface="Montserrat"/>
                <a:ea typeface="Montserrat"/>
                <a:cs typeface="Montserrat"/>
                <a:sym typeface="Montserrat"/>
              </a:rPr>
              <a:t>Arun </a:t>
            </a:r>
            <a:r>
              <a:rPr lang="en-IN" sz="1600" b="1" i="0" u="none" strike="noStrike" cap="none" dirty="0" err="1">
                <a:solidFill>
                  <a:schemeClr val="lt1"/>
                </a:solidFill>
                <a:latin typeface="Montserrat"/>
                <a:ea typeface="Montserrat"/>
                <a:cs typeface="Montserrat"/>
                <a:sym typeface="Montserrat"/>
              </a:rPr>
              <a:t>Aherkar</a:t>
            </a:r>
            <a:br>
              <a:rPr lang="en-IN" sz="1600" b="1" i="0" u="none" strike="noStrike" cap="none" dirty="0">
                <a:solidFill>
                  <a:schemeClr val="lt1"/>
                </a:solidFill>
                <a:latin typeface="Montserrat"/>
                <a:ea typeface="Montserrat"/>
                <a:cs typeface="Montserrat"/>
                <a:sym typeface="Montserrat"/>
              </a:rPr>
            </a:br>
            <a:r>
              <a:rPr lang="en-IN" sz="1600" b="1" i="0" u="none" strike="noStrike" cap="none" dirty="0">
                <a:solidFill>
                  <a:schemeClr val="lt1"/>
                </a:solidFill>
                <a:latin typeface="Montserrat"/>
                <a:ea typeface="Montserrat"/>
                <a:cs typeface="Montserrat"/>
                <a:sym typeface="Montserrat"/>
              </a:rPr>
              <a:t>Mahesh Patil</a:t>
            </a:r>
            <a:br>
              <a:rPr lang="en-IN" sz="1600" b="1" i="0" u="none" strike="noStrike" cap="none" dirty="0">
                <a:solidFill>
                  <a:schemeClr val="lt1"/>
                </a:solidFill>
                <a:latin typeface="Montserrat"/>
                <a:ea typeface="Montserrat"/>
                <a:cs typeface="Montserrat"/>
                <a:sym typeface="Montserrat"/>
              </a:rPr>
            </a:br>
            <a:r>
              <a:rPr lang="en-IN" sz="1600" b="1" i="0" u="none" strike="noStrike" cap="none" dirty="0" err="1">
                <a:solidFill>
                  <a:schemeClr val="lt1"/>
                </a:solidFill>
                <a:latin typeface="Montserrat"/>
                <a:ea typeface="Montserrat"/>
                <a:cs typeface="Montserrat"/>
                <a:sym typeface="Montserrat"/>
              </a:rPr>
              <a:t>Appasaheb</a:t>
            </a:r>
            <a:r>
              <a:rPr lang="en-IN" sz="1600" b="1" i="0" u="none" strike="noStrike" cap="none" dirty="0">
                <a:solidFill>
                  <a:schemeClr val="lt1"/>
                </a:solidFill>
                <a:latin typeface="Montserrat"/>
                <a:ea typeface="Montserrat"/>
                <a:cs typeface="Montserrat"/>
                <a:sym typeface="Montserrat"/>
              </a:rPr>
              <a:t> </a:t>
            </a:r>
            <a:r>
              <a:rPr lang="en-IN" sz="1600" b="1" i="0" u="none" strike="noStrike" cap="none" dirty="0" err="1">
                <a:solidFill>
                  <a:schemeClr val="lt1"/>
                </a:solidFill>
                <a:latin typeface="Montserrat"/>
                <a:ea typeface="Montserrat"/>
                <a:cs typeface="Montserrat"/>
                <a:sym typeface="Montserrat"/>
              </a:rPr>
              <a:t>Thorat</a:t>
            </a:r>
            <a:br>
              <a:rPr lang="en-IN" sz="1600" b="0" i="0" u="none" strike="noStrike" cap="none" dirty="0">
                <a:solidFill>
                  <a:srgbClr val="000000"/>
                </a:solidFill>
                <a:latin typeface="Arial"/>
                <a:ea typeface="Arial"/>
                <a:cs typeface="Arial"/>
                <a:sym typeface="Arial"/>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2" y="229138"/>
            <a:ext cx="4586304" cy="1065723"/>
          </a:xfrm>
        </p:spPr>
        <p:txBody>
          <a:bodyPr/>
          <a:lstStyle/>
          <a:p>
            <a:pPr>
              <a:buClr>
                <a:srgbClr val="000000"/>
              </a:buClr>
              <a:buSzPts val="4200"/>
            </a:pPr>
            <a:r>
              <a:rPr lang="en-US" sz="2400" b="1" u="sng" dirty="0">
                <a:latin typeface="Times New Roman" panose="02020603050405020304" pitchFamily="18" charset="0"/>
                <a:cs typeface="Times New Roman" panose="02020603050405020304" pitchFamily="18" charset="0"/>
              </a:rPr>
              <a:t>Churn Percentage w.r.to State</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197516"/>
            <a:ext cx="2439452" cy="3283890"/>
          </a:xfrm>
        </p:spPr>
        <p:txBody>
          <a:bodyPr/>
          <a:lstStyle/>
          <a:p>
            <a:pPr marL="0" marR="0" lvl="0" indent="0" algn="just" rtl="0">
              <a:lnSpc>
                <a:spcPct val="150000"/>
              </a:lnSpc>
              <a:spcBef>
                <a:spcPts val="0"/>
              </a:spcBef>
              <a:spcAft>
                <a:spcPts val="0"/>
              </a:spcAft>
              <a:buClr>
                <a:srgbClr val="000000"/>
              </a:buClr>
              <a:buSzPts val="1400"/>
              <a:buNone/>
            </a:pPr>
            <a:r>
              <a:rPr lang="en-US" dirty="0">
                <a:solidFill>
                  <a:schemeClr val="accent2"/>
                </a:solidFill>
                <a:latin typeface="Agency FB" panose="020B0503020202020204" pitchFamily="34" charset="0"/>
              </a:rPr>
              <a:t>.</a:t>
            </a:r>
          </a:p>
        </p:txBody>
      </p:sp>
      <p:sp>
        <p:nvSpPr>
          <p:cNvPr id="11" name="TextBox 10">
            <a:extLst>
              <a:ext uri="{FF2B5EF4-FFF2-40B4-BE49-F238E27FC236}">
                <a16:creationId xmlns:a16="http://schemas.microsoft.com/office/drawing/2014/main" id="{216C12BA-4643-28D5-270E-A18A29184450}"/>
              </a:ext>
            </a:extLst>
          </p:cNvPr>
          <p:cNvSpPr txBox="1"/>
          <p:nvPr/>
        </p:nvSpPr>
        <p:spPr>
          <a:xfrm>
            <a:off x="232709" y="4325511"/>
            <a:ext cx="7044391" cy="1785104"/>
          </a:xfrm>
          <a:prstGeom prst="rect">
            <a:avLst/>
          </a:prstGeom>
          <a:noFill/>
        </p:spPr>
        <p:txBody>
          <a:bodyPr wrap="square" rtlCol="0">
            <a:spAutoFit/>
          </a:bodyPr>
          <a:lstStyle/>
          <a:p>
            <a:r>
              <a:rPr lang="en-US" sz="1600" dirty="0">
                <a:solidFill>
                  <a:schemeClr val="accent2"/>
                </a:solidFill>
                <a:latin typeface="Agency FB" panose="020B0503020202020204" pitchFamily="34" charset="0"/>
              </a:rPr>
              <a:t>From </a:t>
            </a:r>
            <a:r>
              <a:rPr lang="en-US" sz="1600" dirty="0">
                <a:solidFill>
                  <a:schemeClr val="tx1">
                    <a:lumMod val="75000"/>
                  </a:schemeClr>
                </a:solidFill>
                <a:latin typeface="Agency FB" panose="020B0503020202020204" pitchFamily="34" charset="0"/>
              </a:rPr>
              <a:t>Bar Plot </a:t>
            </a:r>
            <a:r>
              <a:rPr lang="en-US" sz="1600" dirty="0">
                <a:solidFill>
                  <a:schemeClr val="accent2"/>
                </a:solidFill>
                <a:latin typeface="Agency FB" panose="020B0503020202020204" pitchFamily="34" charset="0"/>
              </a:rPr>
              <a:t>we can see Bottom 10 state who are closely moving toward churn</a:t>
            </a:r>
          </a:p>
          <a:p>
            <a:r>
              <a:rPr lang="en-US" sz="1600" dirty="0">
                <a:solidFill>
                  <a:schemeClr val="accent2"/>
                </a:solidFill>
                <a:latin typeface="Agency FB" panose="020B0503020202020204" pitchFamily="34" charset="0"/>
              </a:rPr>
              <a:t>From </a:t>
            </a:r>
            <a:r>
              <a:rPr lang="en-US" sz="1600" dirty="0">
                <a:solidFill>
                  <a:schemeClr val="tx1">
                    <a:lumMod val="75000"/>
                  </a:schemeClr>
                </a:solidFill>
                <a:latin typeface="Agency FB" panose="020B0503020202020204" pitchFamily="34" charset="0"/>
              </a:rPr>
              <a:t>Pie Chart</a:t>
            </a:r>
            <a:r>
              <a:rPr lang="en-US" sz="1600" dirty="0">
                <a:solidFill>
                  <a:schemeClr val="accent2"/>
                </a:solidFill>
                <a:latin typeface="Agency FB" panose="020B0503020202020204" pitchFamily="34" charset="0"/>
              </a:rPr>
              <a:t> we can see churn percentage is 5.7%, It is very much less as compared to top 10 states.</a:t>
            </a:r>
          </a:p>
          <a:p>
            <a:r>
              <a:rPr lang="en-IN" sz="1600" dirty="0">
                <a:solidFill>
                  <a:schemeClr val="accent2"/>
                </a:solidFill>
                <a:latin typeface="Agency FB" panose="020B0503020202020204" pitchFamily="34" charset="0"/>
                <a:sym typeface="Montserrat"/>
              </a:rPr>
              <a:t>HI state is the one who have lower churn rate.</a:t>
            </a:r>
          </a:p>
          <a:p>
            <a:r>
              <a:rPr lang="en-US" sz="1600" dirty="0">
                <a:solidFill>
                  <a:schemeClr val="accent2"/>
                </a:solidFill>
                <a:latin typeface="Agency FB" panose="020B0503020202020204" pitchFamily="34" charset="0"/>
              </a:rPr>
              <a:t> </a:t>
            </a:r>
          </a:p>
          <a:p>
            <a:endParaRPr lang="en-IN" sz="1600" dirty="0">
              <a:solidFill>
                <a:schemeClr val="accent2"/>
              </a:solidFill>
              <a:latin typeface="Agency FB" panose="020B0503020202020204" pitchFamily="34" charset="0"/>
              <a:sym typeface="Montserrat"/>
            </a:endParaRPr>
          </a:p>
          <a:p>
            <a:endParaRPr lang="en-US" sz="1600" dirty="0">
              <a:solidFill>
                <a:schemeClr val="accent2"/>
              </a:solidFill>
              <a:latin typeface="Agency FB" panose="020B0503020202020204" pitchFamily="34" charset="0"/>
            </a:endParaRPr>
          </a:p>
          <a:p>
            <a:endParaRPr lang="en-US" dirty="0"/>
          </a:p>
        </p:txBody>
      </p:sp>
      <p:pic>
        <p:nvPicPr>
          <p:cNvPr id="4" name="Picture 3">
            <a:extLst>
              <a:ext uri="{FF2B5EF4-FFF2-40B4-BE49-F238E27FC236}">
                <a16:creationId xmlns:a16="http://schemas.microsoft.com/office/drawing/2014/main" id="{4164AB47-886D-8665-DAAA-4D8D5D6C30C8}"/>
              </a:ext>
            </a:extLst>
          </p:cNvPr>
          <p:cNvPicPr>
            <a:picLocks noChangeAspect="1"/>
          </p:cNvPicPr>
          <p:nvPr/>
        </p:nvPicPr>
        <p:blipFill>
          <a:blip r:embed="rId4"/>
          <a:stretch>
            <a:fillRect/>
          </a:stretch>
        </p:blipFill>
        <p:spPr>
          <a:xfrm>
            <a:off x="16784" y="891540"/>
            <a:ext cx="5420550" cy="3436620"/>
          </a:xfrm>
          <a:prstGeom prst="rect">
            <a:avLst/>
          </a:prstGeom>
        </p:spPr>
      </p:pic>
      <p:pic>
        <p:nvPicPr>
          <p:cNvPr id="5" name="Picture 4">
            <a:extLst>
              <a:ext uri="{FF2B5EF4-FFF2-40B4-BE49-F238E27FC236}">
                <a16:creationId xmlns:a16="http://schemas.microsoft.com/office/drawing/2014/main" id="{3ECE5C43-72CA-A81B-CB4A-1ACFF6E5F14D}"/>
              </a:ext>
            </a:extLst>
          </p:cNvPr>
          <p:cNvPicPr>
            <a:picLocks noChangeAspect="1"/>
          </p:cNvPicPr>
          <p:nvPr/>
        </p:nvPicPr>
        <p:blipFill>
          <a:blip r:embed="rId5"/>
          <a:stretch>
            <a:fillRect/>
          </a:stretch>
        </p:blipFill>
        <p:spPr>
          <a:xfrm>
            <a:off x="5429714" y="876300"/>
            <a:ext cx="3714285" cy="3406140"/>
          </a:xfrm>
          <a:prstGeom prst="rect">
            <a:avLst/>
          </a:prstGeom>
        </p:spPr>
      </p:pic>
    </p:spTree>
    <p:extLst>
      <p:ext uri="{BB962C8B-B14F-4D97-AF65-F5344CB8AC3E}">
        <p14:creationId xmlns:p14="http://schemas.microsoft.com/office/powerpoint/2010/main" val="159193607"/>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2" y="229138"/>
            <a:ext cx="4586304" cy="1065723"/>
          </a:xfrm>
        </p:spPr>
        <p:txBody>
          <a:bodyPr/>
          <a:lstStyle/>
          <a:p>
            <a:pPr>
              <a:buClr>
                <a:srgbClr val="000000"/>
              </a:buClr>
              <a:buSzPts val="4200"/>
            </a:pPr>
            <a:r>
              <a:rPr lang="en-US" sz="2400" b="1" u="sng" dirty="0">
                <a:latin typeface="Times New Roman" panose="02020603050405020304" pitchFamily="18" charset="0"/>
                <a:cs typeface="Times New Roman" panose="02020603050405020304" pitchFamily="18" charset="0"/>
              </a:rPr>
              <a:t>Churn Percentage w.r.to State</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197516"/>
            <a:ext cx="2439452" cy="3283890"/>
          </a:xfrm>
        </p:spPr>
        <p:txBody>
          <a:bodyPr/>
          <a:lstStyle/>
          <a:p>
            <a:pPr marL="0" marR="0" lvl="0" indent="0" algn="just" rtl="0">
              <a:lnSpc>
                <a:spcPct val="150000"/>
              </a:lnSpc>
              <a:spcBef>
                <a:spcPts val="0"/>
              </a:spcBef>
              <a:spcAft>
                <a:spcPts val="0"/>
              </a:spcAft>
              <a:buClr>
                <a:srgbClr val="000000"/>
              </a:buClr>
              <a:buSzPts val="1400"/>
              <a:buNone/>
            </a:pPr>
            <a:r>
              <a:rPr lang="en-US" dirty="0">
                <a:solidFill>
                  <a:schemeClr val="accent2"/>
                </a:solidFill>
                <a:latin typeface="Agency FB" panose="020B0503020202020204" pitchFamily="34" charset="0"/>
              </a:rPr>
              <a:t>.</a:t>
            </a:r>
          </a:p>
        </p:txBody>
      </p:sp>
      <p:sp>
        <p:nvSpPr>
          <p:cNvPr id="11" name="TextBox 10">
            <a:extLst>
              <a:ext uri="{FF2B5EF4-FFF2-40B4-BE49-F238E27FC236}">
                <a16:creationId xmlns:a16="http://schemas.microsoft.com/office/drawing/2014/main" id="{216C12BA-4643-28D5-270E-A18A29184450}"/>
              </a:ext>
            </a:extLst>
          </p:cNvPr>
          <p:cNvSpPr txBox="1"/>
          <p:nvPr/>
        </p:nvSpPr>
        <p:spPr>
          <a:xfrm>
            <a:off x="312222" y="4229100"/>
            <a:ext cx="7753051" cy="1538883"/>
          </a:xfrm>
          <a:prstGeom prst="rect">
            <a:avLst/>
          </a:prstGeom>
          <a:noFill/>
        </p:spPr>
        <p:txBody>
          <a:bodyPr wrap="square" rtlCol="0">
            <a:spAutoFit/>
          </a:bodyPr>
          <a:lstStyle/>
          <a:p>
            <a:r>
              <a:rPr lang="en-US" sz="1600" dirty="0">
                <a:solidFill>
                  <a:schemeClr val="accent2"/>
                </a:solidFill>
                <a:latin typeface="Agency FB" panose="020B0503020202020204" pitchFamily="34" charset="0"/>
              </a:rPr>
              <a:t>Above graph shows the state-wise churn </a:t>
            </a:r>
            <a:r>
              <a:rPr lang="en-US" sz="1600" dirty="0" err="1">
                <a:solidFill>
                  <a:schemeClr val="accent2"/>
                </a:solidFill>
                <a:latin typeface="Agency FB" panose="020B0503020202020204" pitchFamily="34" charset="0"/>
              </a:rPr>
              <a:t>describtion</a:t>
            </a:r>
            <a:r>
              <a:rPr lang="en-US" sz="1600" dirty="0">
                <a:solidFill>
                  <a:schemeClr val="accent2"/>
                </a:solidFill>
                <a:latin typeface="Agency FB" panose="020B0503020202020204" pitchFamily="34" charset="0"/>
              </a:rPr>
              <a:t>.</a:t>
            </a:r>
          </a:p>
          <a:p>
            <a:r>
              <a:rPr lang="en-US" sz="1600" dirty="0">
                <a:solidFill>
                  <a:schemeClr val="accent2"/>
                </a:solidFill>
                <a:latin typeface="Agency FB" panose="020B0503020202020204" pitchFamily="34" charset="0"/>
              </a:rPr>
              <a:t>From We have seen Top 10 and bottom 10 states. </a:t>
            </a:r>
          </a:p>
          <a:p>
            <a:r>
              <a:rPr lang="en-US" sz="1600" b="1" dirty="0">
                <a:solidFill>
                  <a:schemeClr val="accent2"/>
                </a:solidFill>
                <a:latin typeface="Agency FB" panose="020B0503020202020204" pitchFamily="34" charset="0"/>
              </a:rPr>
              <a:t>One more factor come into consideration before churn, whether customers calls to customer care or not?</a:t>
            </a:r>
          </a:p>
          <a:p>
            <a:endParaRPr lang="en-IN" sz="1600" dirty="0">
              <a:solidFill>
                <a:schemeClr val="accent2"/>
              </a:solidFill>
              <a:latin typeface="Agency FB" panose="020B0503020202020204" pitchFamily="34" charset="0"/>
              <a:sym typeface="Montserrat"/>
            </a:endParaRPr>
          </a:p>
          <a:p>
            <a:endParaRPr lang="en-US" sz="1600" dirty="0">
              <a:solidFill>
                <a:schemeClr val="accent2"/>
              </a:solidFill>
              <a:latin typeface="Agency FB" panose="020B0503020202020204" pitchFamily="34" charset="0"/>
            </a:endParaRPr>
          </a:p>
          <a:p>
            <a:endParaRPr lang="en-US" dirty="0"/>
          </a:p>
        </p:txBody>
      </p:sp>
      <p:pic>
        <p:nvPicPr>
          <p:cNvPr id="6" name="Picture 5">
            <a:extLst>
              <a:ext uri="{FF2B5EF4-FFF2-40B4-BE49-F238E27FC236}">
                <a16:creationId xmlns:a16="http://schemas.microsoft.com/office/drawing/2014/main" id="{73CF811E-F3DB-F851-B189-736D4883779F}"/>
              </a:ext>
            </a:extLst>
          </p:cNvPr>
          <p:cNvPicPr>
            <a:picLocks noChangeAspect="1"/>
          </p:cNvPicPr>
          <p:nvPr/>
        </p:nvPicPr>
        <p:blipFill>
          <a:blip r:embed="rId4"/>
          <a:stretch>
            <a:fillRect/>
          </a:stretch>
        </p:blipFill>
        <p:spPr>
          <a:xfrm>
            <a:off x="136856" y="774358"/>
            <a:ext cx="8618722" cy="3454742"/>
          </a:xfrm>
          <a:prstGeom prst="rect">
            <a:avLst/>
          </a:prstGeom>
        </p:spPr>
      </p:pic>
    </p:spTree>
    <p:extLst>
      <p:ext uri="{BB962C8B-B14F-4D97-AF65-F5344CB8AC3E}">
        <p14:creationId xmlns:p14="http://schemas.microsoft.com/office/powerpoint/2010/main" val="2892945235"/>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2" y="229138"/>
            <a:ext cx="4586304" cy="1065723"/>
          </a:xfrm>
        </p:spPr>
        <p:txBody>
          <a:bodyPr/>
          <a:lstStyle/>
          <a:p>
            <a:pPr>
              <a:buClr>
                <a:srgbClr val="000000"/>
              </a:buClr>
              <a:buSzPts val="4200"/>
            </a:pPr>
            <a:r>
              <a:rPr lang="en-US" sz="2400" b="1" u="sng" dirty="0">
                <a:latin typeface="Times New Roman" panose="02020603050405020304" pitchFamily="18" charset="0"/>
                <a:cs typeface="Times New Roman" panose="02020603050405020304" pitchFamily="18" charset="0"/>
              </a:rPr>
              <a:t>Churn Percentage w.r.to State</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197516"/>
            <a:ext cx="2439452" cy="3283890"/>
          </a:xfrm>
        </p:spPr>
        <p:txBody>
          <a:bodyPr/>
          <a:lstStyle/>
          <a:p>
            <a:pPr marL="0" marR="0" lvl="0" indent="0" algn="just" rtl="0">
              <a:lnSpc>
                <a:spcPct val="150000"/>
              </a:lnSpc>
              <a:spcBef>
                <a:spcPts val="0"/>
              </a:spcBef>
              <a:spcAft>
                <a:spcPts val="0"/>
              </a:spcAft>
              <a:buClr>
                <a:srgbClr val="000000"/>
              </a:buClr>
              <a:buSzPts val="1400"/>
              <a:buNone/>
            </a:pPr>
            <a:r>
              <a:rPr lang="en-US" dirty="0">
                <a:solidFill>
                  <a:schemeClr val="accent2"/>
                </a:solidFill>
                <a:latin typeface="Agency FB" panose="020B0503020202020204" pitchFamily="34" charset="0"/>
              </a:rPr>
              <a:t>.</a:t>
            </a:r>
          </a:p>
        </p:txBody>
      </p:sp>
      <p:sp>
        <p:nvSpPr>
          <p:cNvPr id="11" name="TextBox 10">
            <a:extLst>
              <a:ext uri="{FF2B5EF4-FFF2-40B4-BE49-F238E27FC236}">
                <a16:creationId xmlns:a16="http://schemas.microsoft.com/office/drawing/2014/main" id="{216C12BA-4643-28D5-270E-A18A29184450}"/>
              </a:ext>
            </a:extLst>
          </p:cNvPr>
          <p:cNvSpPr txBox="1"/>
          <p:nvPr/>
        </p:nvSpPr>
        <p:spPr>
          <a:xfrm>
            <a:off x="312222" y="4229100"/>
            <a:ext cx="7753051" cy="1077218"/>
          </a:xfrm>
          <a:prstGeom prst="rect">
            <a:avLst/>
          </a:prstGeom>
          <a:noFill/>
        </p:spPr>
        <p:txBody>
          <a:bodyPr wrap="square" rtlCol="0">
            <a:spAutoFit/>
          </a:bodyPr>
          <a:lstStyle/>
          <a:p>
            <a:r>
              <a:rPr lang="en-US" sz="1600" b="1" dirty="0">
                <a:solidFill>
                  <a:schemeClr val="accent2"/>
                </a:solidFill>
                <a:latin typeface="Agency FB" panose="020B0503020202020204" pitchFamily="34" charset="0"/>
              </a:rPr>
              <a:t>Another factor that impact on churn is Rate</a:t>
            </a:r>
            <a:r>
              <a:rPr lang="en-US" sz="1600" dirty="0">
                <a:solidFill>
                  <a:schemeClr val="accent2"/>
                </a:solidFill>
                <a:latin typeface="Agency FB" panose="020B0503020202020204" pitchFamily="34" charset="0"/>
              </a:rPr>
              <a:t>. If the rates ae high, then the churn will be on higher side. Because customers ready to move towards low charge rate or more offers.</a:t>
            </a:r>
          </a:p>
          <a:p>
            <a:endParaRPr lang="en-US" sz="1600" dirty="0">
              <a:solidFill>
                <a:schemeClr val="accent2"/>
              </a:solidFill>
              <a:latin typeface="Agency FB" panose="020B0503020202020204" pitchFamily="34" charset="0"/>
            </a:endParaRPr>
          </a:p>
          <a:p>
            <a:endParaRPr lang="en-US" dirty="0"/>
          </a:p>
        </p:txBody>
      </p:sp>
      <p:pic>
        <p:nvPicPr>
          <p:cNvPr id="5" name="Picture 4">
            <a:extLst>
              <a:ext uri="{FF2B5EF4-FFF2-40B4-BE49-F238E27FC236}">
                <a16:creationId xmlns:a16="http://schemas.microsoft.com/office/drawing/2014/main" id="{D6AA3F7D-2B72-18F9-AB4B-3091855777FF}"/>
              </a:ext>
            </a:extLst>
          </p:cNvPr>
          <p:cNvPicPr>
            <a:picLocks noChangeAspect="1"/>
          </p:cNvPicPr>
          <p:nvPr/>
        </p:nvPicPr>
        <p:blipFill>
          <a:blip r:embed="rId4"/>
          <a:stretch>
            <a:fillRect/>
          </a:stretch>
        </p:blipFill>
        <p:spPr>
          <a:xfrm>
            <a:off x="381000" y="769620"/>
            <a:ext cx="5842853" cy="3368040"/>
          </a:xfrm>
          <a:prstGeom prst="rect">
            <a:avLst/>
          </a:prstGeom>
        </p:spPr>
      </p:pic>
      <p:sp>
        <p:nvSpPr>
          <p:cNvPr id="7" name="TextBox 6">
            <a:extLst>
              <a:ext uri="{FF2B5EF4-FFF2-40B4-BE49-F238E27FC236}">
                <a16:creationId xmlns:a16="http://schemas.microsoft.com/office/drawing/2014/main" id="{049EE254-2460-552C-C49A-B2FB0060D545}"/>
              </a:ext>
            </a:extLst>
          </p:cNvPr>
          <p:cNvSpPr txBox="1"/>
          <p:nvPr/>
        </p:nvSpPr>
        <p:spPr>
          <a:xfrm>
            <a:off x="6720840" y="845820"/>
            <a:ext cx="1950720" cy="1077218"/>
          </a:xfrm>
          <a:prstGeom prst="rect">
            <a:avLst/>
          </a:prstGeom>
          <a:noFill/>
        </p:spPr>
        <p:txBody>
          <a:bodyPr wrap="square" rtlCol="0">
            <a:spAutoFit/>
          </a:bodyPr>
          <a:lstStyle/>
          <a:p>
            <a:r>
              <a:rPr lang="en-US" sz="1600" dirty="0">
                <a:solidFill>
                  <a:schemeClr val="accent2"/>
                </a:solidFill>
                <a:latin typeface="Agency FB" panose="020B0503020202020204" pitchFamily="34" charset="0"/>
              </a:rPr>
              <a:t>From graph we can see International call rates have more impacts than remaining three call rates. </a:t>
            </a:r>
          </a:p>
        </p:txBody>
      </p:sp>
    </p:spTree>
    <p:extLst>
      <p:ext uri="{BB962C8B-B14F-4D97-AF65-F5344CB8AC3E}">
        <p14:creationId xmlns:p14="http://schemas.microsoft.com/office/powerpoint/2010/main" val="1011006372"/>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2" y="229138"/>
            <a:ext cx="4586304" cy="1065723"/>
          </a:xfrm>
        </p:spPr>
        <p:txBody>
          <a:bodyPr/>
          <a:lstStyle/>
          <a:p>
            <a:pPr>
              <a:buClr>
                <a:srgbClr val="000000"/>
              </a:buClr>
              <a:buSzPts val="4200"/>
            </a:pPr>
            <a:r>
              <a:rPr lang="en-US" sz="2400" b="1" u="sng" dirty="0">
                <a:latin typeface="Times New Roman" panose="02020603050405020304" pitchFamily="18" charset="0"/>
                <a:cs typeface="Times New Roman" panose="02020603050405020304" pitchFamily="18" charset="0"/>
              </a:rPr>
              <a:t>Churn Percentage w.r.to State</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197516"/>
            <a:ext cx="2439452" cy="3283890"/>
          </a:xfrm>
        </p:spPr>
        <p:txBody>
          <a:bodyPr/>
          <a:lstStyle/>
          <a:p>
            <a:pPr marL="0" marR="0" lvl="0" indent="0" algn="just" rtl="0">
              <a:lnSpc>
                <a:spcPct val="150000"/>
              </a:lnSpc>
              <a:spcBef>
                <a:spcPts val="0"/>
              </a:spcBef>
              <a:spcAft>
                <a:spcPts val="0"/>
              </a:spcAft>
              <a:buClr>
                <a:srgbClr val="000000"/>
              </a:buClr>
              <a:buSzPts val="1400"/>
              <a:buNone/>
            </a:pPr>
            <a:r>
              <a:rPr lang="en-US" dirty="0">
                <a:solidFill>
                  <a:schemeClr val="accent2"/>
                </a:solidFill>
                <a:latin typeface="Agency FB" panose="020B0503020202020204" pitchFamily="34" charset="0"/>
              </a:rPr>
              <a:t>.</a:t>
            </a:r>
          </a:p>
        </p:txBody>
      </p:sp>
      <p:sp>
        <p:nvSpPr>
          <p:cNvPr id="11" name="TextBox 10">
            <a:extLst>
              <a:ext uri="{FF2B5EF4-FFF2-40B4-BE49-F238E27FC236}">
                <a16:creationId xmlns:a16="http://schemas.microsoft.com/office/drawing/2014/main" id="{216C12BA-4643-28D5-270E-A18A29184450}"/>
              </a:ext>
            </a:extLst>
          </p:cNvPr>
          <p:cNvSpPr txBox="1"/>
          <p:nvPr/>
        </p:nvSpPr>
        <p:spPr>
          <a:xfrm>
            <a:off x="312222" y="4229100"/>
            <a:ext cx="7753051" cy="800219"/>
          </a:xfrm>
          <a:prstGeom prst="rect">
            <a:avLst/>
          </a:prstGeom>
          <a:noFill/>
        </p:spPr>
        <p:txBody>
          <a:bodyPr wrap="square" rtlCol="0">
            <a:spAutoFit/>
          </a:bodyPr>
          <a:lstStyle/>
          <a:p>
            <a:r>
              <a:rPr lang="en-IN" sz="1600" dirty="0">
                <a:solidFill>
                  <a:schemeClr val="accent2"/>
                </a:solidFill>
                <a:latin typeface="Agency FB" panose="020B0503020202020204" pitchFamily="34" charset="0"/>
              </a:rPr>
              <a:t>Graph shows </a:t>
            </a:r>
            <a:r>
              <a:rPr lang="en-IN" sz="1600" b="1" dirty="0">
                <a:solidFill>
                  <a:schemeClr val="tx1">
                    <a:lumMod val="75000"/>
                  </a:schemeClr>
                </a:solidFill>
                <a:latin typeface="Agency FB" panose="020B0503020202020204" pitchFamily="34" charset="0"/>
              </a:rPr>
              <a:t>International plans </a:t>
            </a:r>
            <a:r>
              <a:rPr lang="en-IN" sz="1600" dirty="0">
                <a:solidFill>
                  <a:schemeClr val="accent2"/>
                </a:solidFill>
                <a:latin typeface="Agency FB" panose="020B0503020202020204" pitchFamily="34" charset="0"/>
              </a:rPr>
              <a:t>and the customers having international plan who are moving towards churn.</a:t>
            </a:r>
            <a:endParaRPr lang="en-US" sz="1600" dirty="0">
              <a:solidFill>
                <a:schemeClr val="accent2"/>
              </a:solidFill>
              <a:latin typeface="Agency FB" panose="020B0503020202020204" pitchFamily="34" charset="0"/>
            </a:endParaRPr>
          </a:p>
          <a:p>
            <a:endParaRPr lang="en-US" sz="1600" dirty="0">
              <a:solidFill>
                <a:schemeClr val="accent2"/>
              </a:solidFill>
              <a:latin typeface="Agency FB" panose="020B0503020202020204" pitchFamily="34" charset="0"/>
            </a:endParaRPr>
          </a:p>
          <a:p>
            <a:endParaRPr lang="en-US" dirty="0"/>
          </a:p>
        </p:txBody>
      </p:sp>
      <p:sp>
        <p:nvSpPr>
          <p:cNvPr id="7" name="TextBox 6">
            <a:extLst>
              <a:ext uri="{FF2B5EF4-FFF2-40B4-BE49-F238E27FC236}">
                <a16:creationId xmlns:a16="http://schemas.microsoft.com/office/drawing/2014/main" id="{049EE254-2460-552C-C49A-B2FB0060D545}"/>
              </a:ext>
            </a:extLst>
          </p:cNvPr>
          <p:cNvSpPr txBox="1"/>
          <p:nvPr/>
        </p:nvSpPr>
        <p:spPr>
          <a:xfrm>
            <a:off x="6873241" y="761999"/>
            <a:ext cx="2042160" cy="3785652"/>
          </a:xfrm>
          <a:prstGeom prst="rect">
            <a:avLst/>
          </a:prstGeom>
          <a:noFill/>
        </p:spPr>
        <p:txBody>
          <a:bodyPr wrap="square" rtlCol="0">
            <a:spAutoFit/>
          </a:bodyPr>
          <a:lstStyle/>
          <a:p>
            <a:pPr marL="76200" marR="0" lvl="0" algn="l" rtl="0">
              <a:lnSpc>
                <a:spcPct val="100000"/>
              </a:lnSpc>
              <a:spcBef>
                <a:spcPts val="0"/>
              </a:spcBef>
              <a:spcAft>
                <a:spcPts val="0"/>
              </a:spcAft>
              <a:buClr>
                <a:srgbClr val="002060"/>
              </a:buClr>
              <a:buSzPts val="2400"/>
            </a:pPr>
            <a:r>
              <a:rPr lang="en-IN" sz="1600" b="1" dirty="0">
                <a:solidFill>
                  <a:schemeClr val="tx1">
                    <a:lumMod val="75000"/>
                  </a:schemeClr>
                </a:solidFill>
                <a:latin typeface="Agency FB" panose="020B0503020202020204" pitchFamily="34" charset="0"/>
              </a:rPr>
              <a:t>Other plan </a:t>
            </a:r>
            <a:r>
              <a:rPr lang="en-IN" sz="1600" b="1" i="0" u="none" strike="noStrike" cap="none" dirty="0">
                <a:solidFill>
                  <a:schemeClr val="tx1">
                    <a:lumMod val="75000"/>
                  </a:schemeClr>
                </a:solidFill>
                <a:latin typeface="Agency FB" panose="020B0503020202020204" pitchFamily="34" charset="0"/>
                <a:sym typeface="Arial"/>
              </a:rPr>
              <a:t>Users  - 3010</a:t>
            </a:r>
          </a:p>
          <a:p>
            <a:pPr marL="76200" marR="0" lvl="0" algn="l" rtl="0">
              <a:lnSpc>
                <a:spcPct val="100000"/>
              </a:lnSpc>
              <a:spcBef>
                <a:spcPts val="0"/>
              </a:spcBef>
              <a:spcAft>
                <a:spcPts val="0"/>
              </a:spcAft>
              <a:buClr>
                <a:srgbClr val="002060"/>
              </a:buClr>
              <a:buSzPts val="2400"/>
            </a:pPr>
            <a:r>
              <a:rPr lang="en-IN" sz="1600" b="1" dirty="0">
                <a:solidFill>
                  <a:schemeClr val="tx1">
                    <a:lumMod val="75000"/>
                  </a:schemeClr>
                </a:solidFill>
                <a:latin typeface="Agency FB" panose="020B0503020202020204" pitchFamily="34" charset="0"/>
              </a:rPr>
              <a:t>Intl. plan </a:t>
            </a:r>
            <a:r>
              <a:rPr lang="en-IN" sz="1600" b="1" i="0" u="none" strike="noStrike" cap="none" dirty="0">
                <a:solidFill>
                  <a:schemeClr val="tx1">
                    <a:lumMod val="75000"/>
                  </a:schemeClr>
                </a:solidFill>
                <a:latin typeface="Agency FB" panose="020B0503020202020204" pitchFamily="34" charset="0"/>
                <a:sym typeface="Arial"/>
              </a:rPr>
              <a:t>Users- 323</a:t>
            </a:r>
          </a:p>
          <a:p>
            <a:pPr marL="76200" marR="0" lvl="0" algn="l" rtl="0">
              <a:lnSpc>
                <a:spcPct val="100000"/>
              </a:lnSpc>
              <a:spcBef>
                <a:spcPts val="0"/>
              </a:spcBef>
              <a:spcAft>
                <a:spcPts val="0"/>
              </a:spcAft>
              <a:buClr>
                <a:srgbClr val="002060"/>
              </a:buClr>
              <a:buSzPts val="2400"/>
            </a:pPr>
            <a:endParaRPr lang="en-IN" sz="1600" b="1" i="0" u="none" strike="noStrike" cap="none" dirty="0">
              <a:solidFill>
                <a:schemeClr val="tx1">
                  <a:lumMod val="75000"/>
                </a:schemeClr>
              </a:solidFill>
              <a:latin typeface="Agency FB" panose="020B0503020202020204" pitchFamily="34" charset="0"/>
              <a:sym typeface="Arial"/>
            </a:endParaRPr>
          </a:p>
          <a:p>
            <a:pPr marL="76200">
              <a:buClr>
                <a:srgbClr val="002060"/>
              </a:buClr>
              <a:buSzPts val="2400"/>
            </a:pPr>
            <a:r>
              <a:rPr lang="en-IN" sz="1600" dirty="0">
                <a:solidFill>
                  <a:schemeClr val="tx1">
                    <a:lumMod val="75000"/>
                  </a:schemeClr>
                </a:solidFill>
                <a:latin typeface="Agency FB" panose="020B0503020202020204" pitchFamily="34" charset="0"/>
                <a:sym typeface="Montserrat"/>
              </a:rPr>
              <a:t>Chart </a:t>
            </a:r>
            <a:r>
              <a:rPr lang="en-IN" sz="1600" dirty="0">
                <a:solidFill>
                  <a:schemeClr val="accent2"/>
                </a:solidFill>
                <a:latin typeface="Agency FB" panose="020B0503020202020204" pitchFamily="34" charset="0"/>
                <a:sym typeface="Montserrat"/>
              </a:rPr>
              <a:t>shows out 323 Intl plan users, 137 users are moving towards churn, which is </a:t>
            </a:r>
            <a:r>
              <a:rPr lang="en-IN" sz="1600" b="1" dirty="0">
                <a:solidFill>
                  <a:schemeClr val="accent2"/>
                </a:solidFill>
                <a:latin typeface="Agency FB" panose="020B0503020202020204" pitchFamily="34" charset="0"/>
                <a:sym typeface="Montserrat"/>
              </a:rPr>
              <a:t>42.41% </a:t>
            </a:r>
            <a:r>
              <a:rPr lang="en-IN" sz="1600" dirty="0">
                <a:solidFill>
                  <a:schemeClr val="accent2"/>
                </a:solidFill>
                <a:latin typeface="Agency FB" panose="020B0503020202020204" pitchFamily="34" charset="0"/>
                <a:sym typeface="Montserrat"/>
              </a:rPr>
              <a:t>in percentile.</a:t>
            </a:r>
          </a:p>
          <a:p>
            <a:pPr marL="76200">
              <a:buClr>
                <a:srgbClr val="002060"/>
              </a:buClr>
              <a:buSzPts val="2400"/>
            </a:pPr>
            <a:endParaRPr lang="en-IN" sz="1600" dirty="0">
              <a:solidFill>
                <a:schemeClr val="accent2"/>
              </a:solidFill>
              <a:latin typeface="Agency FB" panose="020B0503020202020204" pitchFamily="34" charset="0"/>
              <a:sym typeface="Montserrat"/>
            </a:endParaRPr>
          </a:p>
          <a:p>
            <a:r>
              <a:rPr lang="en-IN" sz="1600" dirty="0">
                <a:solidFill>
                  <a:schemeClr val="accent2"/>
                </a:solidFill>
                <a:latin typeface="Agency FB" panose="020B0503020202020204" pitchFamily="34" charset="0"/>
                <a:sym typeface="Montserrat"/>
              </a:rPr>
              <a:t>That means there is some cause which effects the churn rate like call price or network issue </a:t>
            </a:r>
          </a:p>
          <a:p>
            <a:endParaRPr lang="en-IN" sz="1600" dirty="0">
              <a:solidFill>
                <a:schemeClr val="accent2"/>
              </a:solidFill>
              <a:latin typeface="Agency FB" panose="020B0503020202020204" pitchFamily="34" charset="0"/>
              <a:sym typeface="Montserrat"/>
            </a:endParaRPr>
          </a:p>
          <a:p>
            <a:endParaRPr lang="en-US" sz="1600" dirty="0">
              <a:solidFill>
                <a:schemeClr val="accent2"/>
              </a:solidFill>
              <a:latin typeface="Agency FB" panose="020B0503020202020204" pitchFamily="34" charset="0"/>
            </a:endParaRPr>
          </a:p>
        </p:txBody>
      </p:sp>
      <p:pic>
        <p:nvPicPr>
          <p:cNvPr id="4" name="Picture 3">
            <a:extLst>
              <a:ext uri="{FF2B5EF4-FFF2-40B4-BE49-F238E27FC236}">
                <a16:creationId xmlns:a16="http://schemas.microsoft.com/office/drawing/2014/main" id="{BBF3DB93-498E-BABF-C126-0AF6227681BB}"/>
              </a:ext>
            </a:extLst>
          </p:cNvPr>
          <p:cNvPicPr>
            <a:picLocks noChangeAspect="1"/>
          </p:cNvPicPr>
          <p:nvPr/>
        </p:nvPicPr>
        <p:blipFill>
          <a:blip r:embed="rId4"/>
          <a:stretch>
            <a:fillRect/>
          </a:stretch>
        </p:blipFill>
        <p:spPr>
          <a:xfrm>
            <a:off x="-38100" y="812653"/>
            <a:ext cx="6667499" cy="3339419"/>
          </a:xfrm>
          <a:prstGeom prst="rect">
            <a:avLst/>
          </a:prstGeom>
        </p:spPr>
      </p:pic>
    </p:spTree>
    <p:extLst>
      <p:ext uri="{BB962C8B-B14F-4D97-AF65-F5344CB8AC3E}">
        <p14:creationId xmlns:p14="http://schemas.microsoft.com/office/powerpoint/2010/main" val="4233755457"/>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2" y="229138"/>
            <a:ext cx="4586304" cy="1065723"/>
          </a:xfrm>
        </p:spPr>
        <p:txBody>
          <a:bodyPr/>
          <a:lstStyle/>
          <a:p>
            <a:pPr>
              <a:buClr>
                <a:srgbClr val="000000"/>
              </a:buClr>
              <a:buSzPts val="4200"/>
            </a:pPr>
            <a:r>
              <a:rPr lang="en-US" sz="2400" b="1" u="sng" dirty="0">
                <a:latin typeface="Times New Roman" panose="02020603050405020304" pitchFamily="18" charset="0"/>
                <a:cs typeface="Times New Roman" panose="02020603050405020304" pitchFamily="18" charset="0"/>
              </a:rPr>
              <a:t>International Plan w.r.to Churn </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197516"/>
            <a:ext cx="2439452" cy="3283890"/>
          </a:xfrm>
        </p:spPr>
        <p:txBody>
          <a:bodyPr/>
          <a:lstStyle/>
          <a:p>
            <a:pPr marL="0" marR="0" lvl="0" indent="0" algn="just" rtl="0">
              <a:lnSpc>
                <a:spcPct val="150000"/>
              </a:lnSpc>
              <a:spcBef>
                <a:spcPts val="0"/>
              </a:spcBef>
              <a:spcAft>
                <a:spcPts val="0"/>
              </a:spcAft>
              <a:buClr>
                <a:srgbClr val="000000"/>
              </a:buClr>
              <a:buSzPts val="1400"/>
              <a:buNone/>
            </a:pPr>
            <a:r>
              <a:rPr lang="en-US" dirty="0">
                <a:solidFill>
                  <a:schemeClr val="accent2"/>
                </a:solidFill>
                <a:latin typeface="Agency FB" panose="020B0503020202020204" pitchFamily="34" charset="0"/>
              </a:rPr>
              <a:t>.</a:t>
            </a:r>
          </a:p>
        </p:txBody>
      </p:sp>
      <p:sp>
        <p:nvSpPr>
          <p:cNvPr id="11" name="TextBox 10">
            <a:extLst>
              <a:ext uri="{FF2B5EF4-FFF2-40B4-BE49-F238E27FC236}">
                <a16:creationId xmlns:a16="http://schemas.microsoft.com/office/drawing/2014/main" id="{216C12BA-4643-28D5-270E-A18A29184450}"/>
              </a:ext>
            </a:extLst>
          </p:cNvPr>
          <p:cNvSpPr txBox="1"/>
          <p:nvPr/>
        </p:nvSpPr>
        <p:spPr>
          <a:xfrm>
            <a:off x="149291" y="4187367"/>
            <a:ext cx="7753051" cy="1046440"/>
          </a:xfrm>
          <a:prstGeom prst="rect">
            <a:avLst/>
          </a:prstGeom>
          <a:noFill/>
        </p:spPr>
        <p:txBody>
          <a:bodyPr wrap="square" rtlCol="0">
            <a:spAutoFit/>
          </a:bodyPr>
          <a:lstStyle/>
          <a:p>
            <a:pPr marL="0" lvl="0" indent="0" algn="l" rtl="0">
              <a:lnSpc>
                <a:spcPct val="100000"/>
              </a:lnSpc>
              <a:spcBef>
                <a:spcPts val="1100"/>
              </a:spcBef>
              <a:spcAft>
                <a:spcPts val="0"/>
              </a:spcAft>
              <a:buNone/>
            </a:pPr>
            <a:r>
              <a:rPr lang="en-IN" sz="1600" dirty="0">
                <a:solidFill>
                  <a:schemeClr val="accent2"/>
                </a:solidFill>
                <a:latin typeface="Agency FB" panose="020B0503020202020204" pitchFamily="34" charset="0"/>
              </a:rPr>
              <a:t> </a:t>
            </a:r>
          </a:p>
          <a:p>
            <a:endParaRPr lang="en-US" sz="1600" dirty="0">
              <a:solidFill>
                <a:schemeClr val="accent2"/>
              </a:solidFill>
              <a:latin typeface="Agency FB" panose="020B0503020202020204" pitchFamily="34" charset="0"/>
            </a:endParaRPr>
          </a:p>
          <a:p>
            <a:endParaRPr lang="en-US" sz="1600" dirty="0">
              <a:solidFill>
                <a:schemeClr val="accent2"/>
              </a:solidFill>
              <a:latin typeface="Agency FB" panose="020B0503020202020204" pitchFamily="34" charset="0"/>
            </a:endParaRPr>
          </a:p>
          <a:p>
            <a:endParaRPr lang="en-US" dirty="0"/>
          </a:p>
        </p:txBody>
      </p:sp>
      <p:sp>
        <p:nvSpPr>
          <p:cNvPr id="7" name="TextBox 6">
            <a:extLst>
              <a:ext uri="{FF2B5EF4-FFF2-40B4-BE49-F238E27FC236}">
                <a16:creationId xmlns:a16="http://schemas.microsoft.com/office/drawing/2014/main" id="{049EE254-2460-552C-C49A-B2FB0060D545}"/>
              </a:ext>
            </a:extLst>
          </p:cNvPr>
          <p:cNvSpPr txBox="1"/>
          <p:nvPr/>
        </p:nvSpPr>
        <p:spPr>
          <a:xfrm>
            <a:off x="6873241" y="761999"/>
            <a:ext cx="2042160" cy="3785652"/>
          </a:xfrm>
          <a:prstGeom prst="rect">
            <a:avLst/>
          </a:prstGeom>
          <a:noFill/>
        </p:spPr>
        <p:txBody>
          <a:bodyPr wrap="square" rtlCol="0">
            <a:spAutoFit/>
          </a:bodyPr>
          <a:lstStyle/>
          <a:p>
            <a:pPr marL="76200" marR="0" lvl="0" algn="l" rtl="0">
              <a:lnSpc>
                <a:spcPct val="100000"/>
              </a:lnSpc>
              <a:spcBef>
                <a:spcPts val="0"/>
              </a:spcBef>
              <a:spcAft>
                <a:spcPts val="0"/>
              </a:spcAft>
              <a:buClr>
                <a:srgbClr val="002060"/>
              </a:buClr>
              <a:buSzPts val="2400"/>
            </a:pPr>
            <a:r>
              <a:rPr lang="en-IN" sz="1600" b="1" dirty="0">
                <a:solidFill>
                  <a:schemeClr val="tx1">
                    <a:lumMod val="75000"/>
                  </a:schemeClr>
                </a:solidFill>
                <a:latin typeface="Agency FB" panose="020B0503020202020204" pitchFamily="34" charset="0"/>
              </a:rPr>
              <a:t>Other plan </a:t>
            </a:r>
            <a:r>
              <a:rPr lang="en-IN" sz="1600" b="1" i="0" u="none" strike="noStrike" cap="none" dirty="0">
                <a:solidFill>
                  <a:schemeClr val="tx1">
                    <a:lumMod val="75000"/>
                  </a:schemeClr>
                </a:solidFill>
                <a:latin typeface="Agency FB" panose="020B0503020202020204" pitchFamily="34" charset="0"/>
                <a:sym typeface="Arial"/>
              </a:rPr>
              <a:t>Users  - 3010</a:t>
            </a:r>
          </a:p>
          <a:p>
            <a:pPr marL="76200" marR="0" lvl="0" algn="l" rtl="0">
              <a:lnSpc>
                <a:spcPct val="100000"/>
              </a:lnSpc>
              <a:spcBef>
                <a:spcPts val="0"/>
              </a:spcBef>
              <a:spcAft>
                <a:spcPts val="0"/>
              </a:spcAft>
              <a:buClr>
                <a:srgbClr val="002060"/>
              </a:buClr>
              <a:buSzPts val="2400"/>
            </a:pPr>
            <a:r>
              <a:rPr lang="en-IN" sz="1600" b="1" dirty="0">
                <a:solidFill>
                  <a:schemeClr val="tx1">
                    <a:lumMod val="75000"/>
                  </a:schemeClr>
                </a:solidFill>
                <a:latin typeface="Agency FB" panose="020B0503020202020204" pitchFamily="34" charset="0"/>
              </a:rPr>
              <a:t>Intl. plan </a:t>
            </a:r>
            <a:r>
              <a:rPr lang="en-IN" sz="1600" b="1" i="0" u="none" strike="noStrike" cap="none" dirty="0">
                <a:solidFill>
                  <a:schemeClr val="tx1">
                    <a:lumMod val="75000"/>
                  </a:schemeClr>
                </a:solidFill>
                <a:latin typeface="Agency FB" panose="020B0503020202020204" pitchFamily="34" charset="0"/>
                <a:sym typeface="Arial"/>
              </a:rPr>
              <a:t>Users- 323</a:t>
            </a:r>
          </a:p>
          <a:p>
            <a:pPr marL="76200" marR="0" lvl="0" algn="l" rtl="0">
              <a:lnSpc>
                <a:spcPct val="100000"/>
              </a:lnSpc>
              <a:spcBef>
                <a:spcPts val="0"/>
              </a:spcBef>
              <a:spcAft>
                <a:spcPts val="0"/>
              </a:spcAft>
              <a:buClr>
                <a:srgbClr val="002060"/>
              </a:buClr>
              <a:buSzPts val="2400"/>
            </a:pPr>
            <a:r>
              <a:rPr lang="en-IN" sz="1600" b="1" i="0" u="none" strike="noStrike" cap="none" dirty="0">
                <a:solidFill>
                  <a:schemeClr val="tx1">
                    <a:lumMod val="75000"/>
                  </a:schemeClr>
                </a:solidFill>
                <a:latin typeface="Agency FB" panose="020B0503020202020204" pitchFamily="34" charset="0"/>
                <a:sym typeface="Arial"/>
              </a:rPr>
              <a:t> </a:t>
            </a:r>
          </a:p>
          <a:p>
            <a:pPr marL="76200" marR="0" lvl="0" algn="l" rtl="0">
              <a:lnSpc>
                <a:spcPct val="100000"/>
              </a:lnSpc>
              <a:spcBef>
                <a:spcPts val="0"/>
              </a:spcBef>
              <a:spcAft>
                <a:spcPts val="0"/>
              </a:spcAft>
              <a:buClr>
                <a:srgbClr val="002060"/>
              </a:buClr>
              <a:buSzPts val="2400"/>
            </a:pPr>
            <a:r>
              <a:rPr lang="en-IN" sz="1600" i="0" u="none" strike="noStrike" cap="none" dirty="0">
                <a:solidFill>
                  <a:schemeClr val="tx2">
                    <a:lumMod val="25000"/>
                  </a:schemeClr>
                </a:solidFill>
                <a:latin typeface="Agency FB" panose="020B0503020202020204" pitchFamily="34" charset="0"/>
                <a:sym typeface="Arial"/>
              </a:rPr>
              <a:t>Pie Chart </a:t>
            </a:r>
            <a:r>
              <a:rPr lang="en-IN" sz="1600" i="0" u="none" strike="noStrike" cap="none" dirty="0">
                <a:solidFill>
                  <a:schemeClr val="accent2"/>
                </a:solidFill>
                <a:latin typeface="Agency FB" panose="020B0503020202020204" pitchFamily="34" charset="0"/>
                <a:sym typeface="Arial"/>
              </a:rPr>
              <a:t>shows the percentage of total customer with and without Intl Plan.</a:t>
            </a:r>
          </a:p>
          <a:p>
            <a:pPr marL="76200" marR="0" lvl="0" algn="l" rtl="0">
              <a:lnSpc>
                <a:spcPct val="100000"/>
              </a:lnSpc>
              <a:spcBef>
                <a:spcPts val="0"/>
              </a:spcBef>
              <a:spcAft>
                <a:spcPts val="0"/>
              </a:spcAft>
              <a:buClr>
                <a:srgbClr val="002060"/>
              </a:buClr>
              <a:buSzPts val="2400"/>
            </a:pPr>
            <a:endParaRPr lang="en-IN" sz="1600" i="0" u="none" strike="noStrike" cap="none" dirty="0">
              <a:solidFill>
                <a:schemeClr val="accent2"/>
              </a:solidFill>
              <a:latin typeface="Agency FB" panose="020B0503020202020204" pitchFamily="34" charset="0"/>
              <a:sym typeface="Arial"/>
            </a:endParaRPr>
          </a:p>
          <a:p>
            <a:r>
              <a:rPr lang="en-IN" sz="1600" dirty="0">
                <a:solidFill>
                  <a:schemeClr val="tx2">
                    <a:lumMod val="25000"/>
                  </a:schemeClr>
                </a:solidFill>
                <a:latin typeface="Agency FB" panose="020B0503020202020204" pitchFamily="34" charset="0"/>
              </a:rPr>
              <a:t>Count plot </a:t>
            </a:r>
            <a:r>
              <a:rPr lang="en-IN" sz="1600" dirty="0">
                <a:solidFill>
                  <a:schemeClr val="accent2"/>
                </a:solidFill>
                <a:latin typeface="Agency FB" panose="020B0503020202020204" pitchFamily="34" charset="0"/>
              </a:rPr>
              <a:t>shows the number of  churn and not churn customer using international plan.</a:t>
            </a:r>
          </a:p>
          <a:p>
            <a:endParaRPr lang="en-IN" sz="1600" dirty="0">
              <a:solidFill>
                <a:schemeClr val="accent2"/>
              </a:solidFill>
              <a:latin typeface="Agency FB" panose="020B0503020202020204" pitchFamily="34" charset="0"/>
              <a:sym typeface="Montserrat"/>
            </a:endParaRPr>
          </a:p>
          <a:p>
            <a:endParaRPr lang="en-IN" sz="1600" dirty="0">
              <a:solidFill>
                <a:schemeClr val="accent2"/>
              </a:solidFill>
              <a:latin typeface="Agency FB" panose="020B0503020202020204" pitchFamily="34" charset="0"/>
              <a:sym typeface="Montserrat"/>
            </a:endParaRPr>
          </a:p>
          <a:p>
            <a:endParaRPr lang="en-US" sz="1600" dirty="0">
              <a:solidFill>
                <a:schemeClr val="accent2"/>
              </a:solidFill>
              <a:latin typeface="Agency FB" panose="020B0503020202020204" pitchFamily="34" charset="0"/>
            </a:endParaRPr>
          </a:p>
        </p:txBody>
      </p:sp>
      <p:pic>
        <p:nvPicPr>
          <p:cNvPr id="5" name="Google Shape;181;g18ff3cb0ea3_0_13">
            <a:extLst>
              <a:ext uri="{FF2B5EF4-FFF2-40B4-BE49-F238E27FC236}">
                <a16:creationId xmlns:a16="http://schemas.microsoft.com/office/drawing/2014/main" id="{1F50F16C-7C94-525A-5E88-C5A368CE9228}"/>
              </a:ext>
            </a:extLst>
          </p:cNvPr>
          <p:cNvPicPr preferRelativeResize="0"/>
          <p:nvPr/>
        </p:nvPicPr>
        <p:blipFill>
          <a:blip r:embed="rId4">
            <a:alphaModFix/>
          </a:blip>
          <a:stretch>
            <a:fillRect/>
          </a:stretch>
        </p:blipFill>
        <p:spPr>
          <a:xfrm>
            <a:off x="149291" y="877558"/>
            <a:ext cx="2697275" cy="3068425"/>
          </a:xfrm>
          <a:prstGeom prst="rect">
            <a:avLst/>
          </a:prstGeom>
          <a:noFill/>
          <a:ln>
            <a:noFill/>
          </a:ln>
        </p:spPr>
      </p:pic>
      <p:pic>
        <p:nvPicPr>
          <p:cNvPr id="6" name="Google Shape;180;g18ff3cb0ea3_0_13">
            <a:extLst>
              <a:ext uri="{FF2B5EF4-FFF2-40B4-BE49-F238E27FC236}">
                <a16:creationId xmlns:a16="http://schemas.microsoft.com/office/drawing/2014/main" id="{B2893D3C-4C23-4A0A-867B-69A3979238B5}"/>
              </a:ext>
            </a:extLst>
          </p:cNvPr>
          <p:cNvPicPr preferRelativeResize="0"/>
          <p:nvPr/>
        </p:nvPicPr>
        <p:blipFill>
          <a:blip r:embed="rId5">
            <a:alphaModFix/>
          </a:blip>
          <a:stretch>
            <a:fillRect/>
          </a:stretch>
        </p:blipFill>
        <p:spPr>
          <a:xfrm>
            <a:off x="2846567" y="877560"/>
            <a:ext cx="3785479" cy="2918146"/>
          </a:xfrm>
          <a:prstGeom prst="rect">
            <a:avLst/>
          </a:prstGeom>
          <a:noFill/>
          <a:ln>
            <a:noFill/>
          </a:ln>
        </p:spPr>
      </p:pic>
      <p:pic>
        <p:nvPicPr>
          <p:cNvPr id="8" name="Google Shape;182;g18ff3cb0ea3_0_13">
            <a:extLst>
              <a:ext uri="{FF2B5EF4-FFF2-40B4-BE49-F238E27FC236}">
                <a16:creationId xmlns:a16="http://schemas.microsoft.com/office/drawing/2014/main" id="{418734B2-23B0-2263-91BA-EDBB6AA4BD04}"/>
              </a:ext>
            </a:extLst>
          </p:cNvPr>
          <p:cNvPicPr preferRelativeResize="0"/>
          <p:nvPr/>
        </p:nvPicPr>
        <p:blipFill>
          <a:blip r:embed="rId6">
            <a:alphaModFix/>
          </a:blip>
          <a:stretch>
            <a:fillRect/>
          </a:stretch>
        </p:blipFill>
        <p:spPr>
          <a:xfrm>
            <a:off x="312221" y="4005122"/>
            <a:ext cx="3080683" cy="909239"/>
          </a:xfrm>
          <a:prstGeom prst="rect">
            <a:avLst/>
          </a:prstGeom>
          <a:noFill/>
          <a:ln>
            <a:noFill/>
          </a:ln>
        </p:spPr>
      </p:pic>
    </p:spTree>
    <p:extLst>
      <p:ext uri="{BB962C8B-B14F-4D97-AF65-F5344CB8AC3E}">
        <p14:creationId xmlns:p14="http://schemas.microsoft.com/office/powerpoint/2010/main" val="2113539577"/>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2" y="229138"/>
            <a:ext cx="4586304" cy="1065723"/>
          </a:xfrm>
        </p:spPr>
        <p:txBody>
          <a:bodyPr/>
          <a:lstStyle/>
          <a:p>
            <a:pPr>
              <a:buClr>
                <a:srgbClr val="000000"/>
              </a:buClr>
              <a:buSzPts val="4200"/>
            </a:pPr>
            <a:r>
              <a:rPr lang="en-US" sz="2400" b="1" u="sng" dirty="0">
                <a:latin typeface="Times New Roman" panose="02020603050405020304" pitchFamily="18" charset="0"/>
                <a:cs typeface="Times New Roman" panose="02020603050405020304" pitchFamily="18" charset="0"/>
              </a:rPr>
              <a:t>Voice Plan w.r.to Churn </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197516"/>
            <a:ext cx="2439452" cy="3283890"/>
          </a:xfrm>
        </p:spPr>
        <p:txBody>
          <a:bodyPr/>
          <a:lstStyle/>
          <a:p>
            <a:pPr marL="0" marR="0" lvl="0" indent="0" algn="just" rtl="0">
              <a:lnSpc>
                <a:spcPct val="150000"/>
              </a:lnSpc>
              <a:spcBef>
                <a:spcPts val="0"/>
              </a:spcBef>
              <a:spcAft>
                <a:spcPts val="0"/>
              </a:spcAft>
              <a:buClr>
                <a:srgbClr val="000000"/>
              </a:buClr>
              <a:buSzPts val="1400"/>
              <a:buNone/>
            </a:pPr>
            <a:r>
              <a:rPr lang="en-US" dirty="0">
                <a:solidFill>
                  <a:schemeClr val="accent2"/>
                </a:solidFill>
                <a:latin typeface="Agency FB" panose="020B0503020202020204" pitchFamily="34" charset="0"/>
              </a:rPr>
              <a:t>.</a:t>
            </a:r>
          </a:p>
        </p:txBody>
      </p:sp>
      <p:sp>
        <p:nvSpPr>
          <p:cNvPr id="11" name="TextBox 10">
            <a:extLst>
              <a:ext uri="{FF2B5EF4-FFF2-40B4-BE49-F238E27FC236}">
                <a16:creationId xmlns:a16="http://schemas.microsoft.com/office/drawing/2014/main" id="{216C12BA-4643-28D5-270E-A18A29184450}"/>
              </a:ext>
            </a:extLst>
          </p:cNvPr>
          <p:cNvSpPr txBox="1"/>
          <p:nvPr/>
        </p:nvSpPr>
        <p:spPr>
          <a:xfrm>
            <a:off x="149291" y="4183650"/>
            <a:ext cx="7753051" cy="1046440"/>
          </a:xfrm>
          <a:prstGeom prst="rect">
            <a:avLst/>
          </a:prstGeom>
          <a:noFill/>
        </p:spPr>
        <p:txBody>
          <a:bodyPr wrap="square" rtlCol="0">
            <a:spAutoFit/>
          </a:bodyPr>
          <a:lstStyle/>
          <a:p>
            <a:pPr marL="0" lvl="0" indent="0" algn="l" rtl="0">
              <a:lnSpc>
                <a:spcPct val="100000"/>
              </a:lnSpc>
              <a:spcBef>
                <a:spcPts val="1100"/>
              </a:spcBef>
              <a:spcAft>
                <a:spcPts val="0"/>
              </a:spcAft>
              <a:buNone/>
            </a:pPr>
            <a:r>
              <a:rPr lang="en-IN" sz="1600" dirty="0">
                <a:solidFill>
                  <a:schemeClr val="accent2"/>
                </a:solidFill>
                <a:latin typeface="Agency FB" panose="020B0503020202020204" pitchFamily="34" charset="0"/>
              </a:rPr>
              <a:t> </a:t>
            </a:r>
          </a:p>
          <a:p>
            <a:endParaRPr lang="en-US" sz="1600" dirty="0">
              <a:solidFill>
                <a:schemeClr val="accent2"/>
              </a:solidFill>
              <a:latin typeface="Agency FB" panose="020B0503020202020204" pitchFamily="34" charset="0"/>
            </a:endParaRPr>
          </a:p>
          <a:p>
            <a:endParaRPr lang="en-US" sz="1600" dirty="0">
              <a:solidFill>
                <a:schemeClr val="accent2"/>
              </a:solidFill>
              <a:latin typeface="Agency FB" panose="020B0503020202020204" pitchFamily="34" charset="0"/>
            </a:endParaRPr>
          </a:p>
          <a:p>
            <a:endParaRPr lang="en-US" dirty="0"/>
          </a:p>
        </p:txBody>
      </p:sp>
      <p:sp>
        <p:nvSpPr>
          <p:cNvPr id="7" name="TextBox 6">
            <a:extLst>
              <a:ext uri="{FF2B5EF4-FFF2-40B4-BE49-F238E27FC236}">
                <a16:creationId xmlns:a16="http://schemas.microsoft.com/office/drawing/2014/main" id="{049EE254-2460-552C-C49A-B2FB0060D545}"/>
              </a:ext>
            </a:extLst>
          </p:cNvPr>
          <p:cNvSpPr txBox="1"/>
          <p:nvPr/>
        </p:nvSpPr>
        <p:spPr>
          <a:xfrm>
            <a:off x="6873241" y="761999"/>
            <a:ext cx="2042160" cy="4031873"/>
          </a:xfrm>
          <a:prstGeom prst="rect">
            <a:avLst/>
          </a:prstGeom>
          <a:noFill/>
        </p:spPr>
        <p:txBody>
          <a:bodyPr wrap="square" rtlCol="0">
            <a:spAutoFit/>
          </a:bodyPr>
          <a:lstStyle/>
          <a:p>
            <a:pPr marL="76200" marR="0" lvl="0" algn="l" rtl="0">
              <a:lnSpc>
                <a:spcPct val="100000"/>
              </a:lnSpc>
              <a:spcBef>
                <a:spcPts val="0"/>
              </a:spcBef>
              <a:spcAft>
                <a:spcPts val="0"/>
              </a:spcAft>
              <a:buClr>
                <a:srgbClr val="002060"/>
              </a:buClr>
              <a:buSzPts val="2400"/>
            </a:pPr>
            <a:r>
              <a:rPr lang="en-IN" sz="1600" b="1" dirty="0">
                <a:solidFill>
                  <a:schemeClr val="tx1">
                    <a:lumMod val="75000"/>
                  </a:schemeClr>
                </a:solidFill>
                <a:latin typeface="Agency FB" panose="020B0503020202020204" pitchFamily="34" charset="0"/>
              </a:rPr>
              <a:t>Total </a:t>
            </a:r>
            <a:r>
              <a:rPr lang="en-IN" sz="1600" b="1" i="0" u="none" strike="noStrike" cap="none" dirty="0">
                <a:solidFill>
                  <a:schemeClr val="tx1">
                    <a:lumMod val="75000"/>
                  </a:schemeClr>
                </a:solidFill>
                <a:latin typeface="Agency FB" panose="020B0503020202020204" pitchFamily="34" charset="0"/>
                <a:sym typeface="Arial"/>
              </a:rPr>
              <a:t>User No.  - 3333</a:t>
            </a:r>
          </a:p>
          <a:p>
            <a:pPr marL="76200" marR="0" lvl="0" algn="l" rtl="0">
              <a:lnSpc>
                <a:spcPct val="100000"/>
              </a:lnSpc>
              <a:spcBef>
                <a:spcPts val="0"/>
              </a:spcBef>
              <a:spcAft>
                <a:spcPts val="0"/>
              </a:spcAft>
              <a:buClr>
                <a:srgbClr val="002060"/>
              </a:buClr>
              <a:buSzPts val="2400"/>
            </a:pPr>
            <a:r>
              <a:rPr lang="en-IN" sz="1600" b="1" i="0" u="none" strike="noStrike" cap="none" dirty="0">
                <a:solidFill>
                  <a:schemeClr val="tx1">
                    <a:lumMod val="75000"/>
                  </a:schemeClr>
                </a:solidFill>
                <a:latin typeface="Agency FB" panose="020B0503020202020204" pitchFamily="34" charset="0"/>
                <a:sym typeface="Arial"/>
              </a:rPr>
              <a:t>2411- No IP</a:t>
            </a:r>
            <a:r>
              <a:rPr lang="en-IN" sz="1600" b="1" dirty="0">
                <a:solidFill>
                  <a:schemeClr val="tx1">
                    <a:lumMod val="75000"/>
                  </a:schemeClr>
                </a:solidFill>
                <a:latin typeface="Agency FB" panose="020B0503020202020204" pitchFamily="34" charset="0"/>
              </a:rPr>
              <a:t> (72.3%)</a:t>
            </a:r>
            <a:endParaRPr lang="en-IN" sz="1600" b="1" i="0" u="none" strike="noStrike" cap="none" dirty="0">
              <a:solidFill>
                <a:schemeClr val="tx1">
                  <a:lumMod val="75000"/>
                </a:schemeClr>
              </a:solidFill>
              <a:latin typeface="Agency FB" panose="020B0503020202020204" pitchFamily="34" charset="0"/>
              <a:sym typeface="Arial"/>
            </a:endParaRPr>
          </a:p>
          <a:p>
            <a:pPr marL="76200" marR="0" lvl="0" algn="l" rtl="0">
              <a:lnSpc>
                <a:spcPct val="100000"/>
              </a:lnSpc>
              <a:spcBef>
                <a:spcPts val="0"/>
              </a:spcBef>
              <a:spcAft>
                <a:spcPts val="0"/>
              </a:spcAft>
              <a:buClr>
                <a:srgbClr val="002060"/>
              </a:buClr>
              <a:buSzPts val="2400"/>
            </a:pPr>
            <a:r>
              <a:rPr lang="en-IN" sz="1600" b="1" i="0" u="none" strike="noStrike" cap="none" dirty="0">
                <a:solidFill>
                  <a:schemeClr val="tx1">
                    <a:lumMod val="75000"/>
                  </a:schemeClr>
                </a:solidFill>
                <a:latin typeface="Agency FB" panose="020B0503020202020204" pitchFamily="34" charset="0"/>
                <a:sym typeface="Arial"/>
              </a:rPr>
              <a:t> 922 – IP (27.7%)</a:t>
            </a:r>
          </a:p>
          <a:p>
            <a:pPr marL="76200" marR="0" lvl="0" algn="l" rtl="0">
              <a:lnSpc>
                <a:spcPct val="100000"/>
              </a:lnSpc>
              <a:spcBef>
                <a:spcPts val="0"/>
              </a:spcBef>
              <a:spcAft>
                <a:spcPts val="0"/>
              </a:spcAft>
              <a:buClr>
                <a:srgbClr val="002060"/>
              </a:buClr>
              <a:buSzPts val="2400"/>
            </a:pPr>
            <a:endParaRPr lang="en-IN" sz="1600" b="1" i="0" u="none" strike="noStrike" cap="none" dirty="0">
              <a:solidFill>
                <a:schemeClr val="tx1">
                  <a:lumMod val="75000"/>
                </a:schemeClr>
              </a:solidFill>
              <a:latin typeface="Agency FB" panose="020B0503020202020204" pitchFamily="34" charset="0"/>
              <a:sym typeface="Arial"/>
            </a:endParaRPr>
          </a:p>
          <a:p>
            <a:pPr marL="76200" marR="0" lvl="0" algn="l" rtl="0">
              <a:lnSpc>
                <a:spcPct val="100000"/>
              </a:lnSpc>
              <a:spcBef>
                <a:spcPts val="0"/>
              </a:spcBef>
              <a:spcAft>
                <a:spcPts val="0"/>
              </a:spcAft>
              <a:buClr>
                <a:srgbClr val="002060"/>
              </a:buClr>
              <a:buSzPts val="2400"/>
            </a:pPr>
            <a:r>
              <a:rPr lang="en-IN" sz="1600" i="0" u="none" strike="noStrike" cap="none" dirty="0">
                <a:solidFill>
                  <a:schemeClr val="tx2">
                    <a:lumMod val="25000"/>
                  </a:schemeClr>
                </a:solidFill>
                <a:latin typeface="Agency FB" panose="020B0503020202020204" pitchFamily="34" charset="0"/>
                <a:sym typeface="Arial"/>
              </a:rPr>
              <a:t>Pie Chart </a:t>
            </a:r>
            <a:r>
              <a:rPr lang="en-IN" sz="1600" i="0" u="none" strike="noStrike" cap="none" dirty="0">
                <a:solidFill>
                  <a:schemeClr val="accent2"/>
                </a:solidFill>
                <a:latin typeface="Agency FB" panose="020B0503020202020204" pitchFamily="34" charset="0"/>
                <a:sym typeface="Arial"/>
              </a:rPr>
              <a:t>shows the percentage of total customer with and without Voice Plan.</a:t>
            </a:r>
          </a:p>
          <a:p>
            <a:pPr marL="76200" marR="0" lvl="0" algn="l" rtl="0">
              <a:lnSpc>
                <a:spcPct val="100000"/>
              </a:lnSpc>
              <a:spcBef>
                <a:spcPts val="0"/>
              </a:spcBef>
              <a:spcAft>
                <a:spcPts val="0"/>
              </a:spcAft>
              <a:buClr>
                <a:srgbClr val="002060"/>
              </a:buClr>
              <a:buSzPts val="2400"/>
            </a:pPr>
            <a:endParaRPr lang="en-IN" sz="1600" i="0" u="none" strike="noStrike" cap="none" dirty="0">
              <a:solidFill>
                <a:schemeClr val="accent2"/>
              </a:solidFill>
              <a:latin typeface="Agency FB" panose="020B0503020202020204" pitchFamily="34" charset="0"/>
              <a:sym typeface="Arial"/>
            </a:endParaRPr>
          </a:p>
          <a:p>
            <a:r>
              <a:rPr lang="en-IN" sz="1600" dirty="0">
                <a:solidFill>
                  <a:schemeClr val="tx2">
                    <a:lumMod val="25000"/>
                  </a:schemeClr>
                </a:solidFill>
                <a:latin typeface="Agency FB" panose="020B0503020202020204" pitchFamily="34" charset="0"/>
              </a:rPr>
              <a:t>Count plot </a:t>
            </a:r>
            <a:r>
              <a:rPr lang="en-IN" sz="1600" dirty="0">
                <a:solidFill>
                  <a:schemeClr val="accent2"/>
                </a:solidFill>
                <a:latin typeface="Agency FB" panose="020B0503020202020204" pitchFamily="34" charset="0"/>
              </a:rPr>
              <a:t>shows the number of  churn and not churn customer using Voice mail plan.</a:t>
            </a:r>
          </a:p>
          <a:p>
            <a:endParaRPr lang="en-IN" sz="1600" dirty="0">
              <a:solidFill>
                <a:schemeClr val="accent2"/>
              </a:solidFill>
              <a:latin typeface="Agency FB" panose="020B0503020202020204" pitchFamily="34" charset="0"/>
              <a:sym typeface="Montserrat"/>
            </a:endParaRPr>
          </a:p>
          <a:p>
            <a:endParaRPr lang="en-IN" sz="1600" dirty="0">
              <a:solidFill>
                <a:schemeClr val="accent2"/>
              </a:solidFill>
              <a:latin typeface="Agency FB" panose="020B0503020202020204" pitchFamily="34" charset="0"/>
              <a:sym typeface="Montserrat"/>
            </a:endParaRPr>
          </a:p>
          <a:p>
            <a:endParaRPr lang="en-US" sz="1600" dirty="0">
              <a:solidFill>
                <a:schemeClr val="accent2"/>
              </a:solidFill>
              <a:latin typeface="Agency FB" panose="020B0503020202020204" pitchFamily="34" charset="0"/>
            </a:endParaRPr>
          </a:p>
        </p:txBody>
      </p:sp>
      <p:pic>
        <p:nvPicPr>
          <p:cNvPr id="4" name="Google Shape;192;g18ff3cb0ea3_0_25">
            <a:extLst>
              <a:ext uri="{FF2B5EF4-FFF2-40B4-BE49-F238E27FC236}">
                <a16:creationId xmlns:a16="http://schemas.microsoft.com/office/drawing/2014/main" id="{8CF977F5-B358-8E2E-E037-CD1D6D36953C}"/>
              </a:ext>
            </a:extLst>
          </p:cNvPr>
          <p:cNvPicPr preferRelativeResize="0"/>
          <p:nvPr/>
        </p:nvPicPr>
        <p:blipFill>
          <a:blip r:embed="rId4">
            <a:alphaModFix/>
          </a:blip>
          <a:stretch>
            <a:fillRect/>
          </a:stretch>
        </p:blipFill>
        <p:spPr>
          <a:xfrm>
            <a:off x="149290" y="761998"/>
            <a:ext cx="2792171" cy="3134759"/>
          </a:xfrm>
          <a:prstGeom prst="rect">
            <a:avLst/>
          </a:prstGeom>
          <a:noFill/>
          <a:ln>
            <a:noFill/>
          </a:ln>
        </p:spPr>
      </p:pic>
      <p:pic>
        <p:nvPicPr>
          <p:cNvPr id="9" name="Google Shape;190;g18ff3cb0ea3_0_25">
            <a:extLst>
              <a:ext uri="{FF2B5EF4-FFF2-40B4-BE49-F238E27FC236}">
                <a16:creationId xmlns:a16="http://schemas.microsoft.com/office/drawing/2014/main" id="{7BF1F905-B25B-2D4B-7D54-B0988E8052E6}"/>
              </a:ext>
            </a:extLst>
          </p:cNvPr>
          <p:cNvPicPr preferRelativeResize="0"/>
          <p:nvPr/>
        </p:nvPicPr>
        <p:blipFill>
          <a:blip r:embed="rId5">
            <a:alphaModFix/>
          </a:blip>
          <a:stretch>
            <a:fillRect/>
          </a:stretch>
        </p:blipFill>
        <p:spPr>
          <a:xfrm>
            <a:off x="2941461" y="1048211"/>
            <a:ext cx="3630785" cy="2617409"/>
          </a:xfrm>
          <a:prstGeom prst="rect">
            <a:avLst/>
          </a:prstGeom>
          <a:noFill/>
          <a:ln>
            <a:noFill/>
          </a:ln>
        </p:spPr>
      </p:pic>
      <p:pic>
        <p:nvPicPr>
          <p:cNvPr id="10" name="Google Shape;191;g18ff3cb0ea3_0_25">
            <a:extLst>
              <a:ext uri="{FF2B5EF4-FFF2-40B4-BE49-F238E27FC236}">
                <a16:creationId xmlns:a16="http://schemas.microsoft.com/office/drawing/2014/main" id="{7CCD89FA-BD1D-5627-3F37-1A68B25294F1}"/>
              </a:ext>
            </a:extLst>
          </p:cNvPr>
          <p:cNvPicPr preferRelativeResize="0"/>
          <p:nvPr/>
        </p:nvPicPr>
        <p:blipFill>
          <a:blip r:embed="rId6">
            <a:alphaModFix/>
          </a:blip>
          <a:stretch>
            <a:fillRect/>
          </a:stretch>
        </p:blipFill>
        <p:spPr>
          <a:xfrm>
            <a:off x="502315" y="3896758"/>
            <a:ext cx="3235495" cy="942750"/>
          </a:xfrm>
          <a:prstGeom prst="rect">
            <a:avLst/>
          </a:prstGeom>
          <a:noFill/>
          <a:ln>
            <a:noFill/>
          </a:ln>
        </p:spPr>
      </p:pic>
    </p:spTree>
    <p:extLst>
      <p:ext uri="{BB962C8B-B14F-4D97-AF65-F5344CB8AC3E}">
        <p14:creationId xmlns:p14="http://schemas.microsoft.com/office/powerpoint/2010/main" val="54778023"/>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2" y="229138"/>
            <a:ext cx="4586304" cy="1065723"/>
          </a:xfrm>
        </p:spPr>
        <p:txBody>
          <a:bodyPr/>
          <a:lstStyle/>
          <a:p>
            <a:pPr>
              <a:buClr>
                <a:srgbClr val="000000"/>
              </a:buClr>
              <a:buSzPts val="4200"/>
            </a:pPr>
            <a:r>
              <a:rPr lang="en-US" sz="2400" b="1" u="sng" dirty="0">
                <a:latin typeface="Times New Roman" panose="02020603050405020304" pitchFamily="18" charset="0"/>
                <a:cs typeface="Times New Roman" panose="02020603050405020304" pitchFamily="18" charset="0"/>
              </a:rPr>
              <a:t>Customer Service Call </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197516"/>
            <a:ext cx="2439452" cy="3283890"/>
          </a:xfrm>
        </p:spPr>
        <p:txBody>
          <a:bodyPr/>
          <a:lstStyle/>
          <a:p>
            <a:pPr marL="0" marR="0" lvl="0" indent="0" algn="just" rtl="0">
              <a:lnSpc>
                <a:spcPct val="150000"/>
              </a:lnSpc>
              <a:spcBef>
                <a:spcPts val="0"/>
              </a:spcBef>
              <a:spcAft>
                <a:spcPts val="0"/>
              </a:spcAft>
              <a:buClr>
                <a:srgbClr val="000000"/>
              </a:buClr>
              <a:buSzPts val="1400"/>
              <a:buNone/>
            </a:pPr>
            <a:r>
              <a:rPr lang="en-US" dirty="0">
                <a:solidFill>
                  <a:schemeClr val="accent2"/>
                </a:solidFill>
                <a:latin typeface="Agency FB" panose="020B0503020202020204" pitchFamily="34" charset="0"/>
              </a:rPr>
              <a:t>.</a:t>
            </a:r>
          </a:p>
        </p:txBody>
      </p:sp>
      <p:sp>
        <p:nvSpPr>
          <p:cNvPr id="11" name="TextBox 10">
            <a:extLst>
              <a:ext uri="{FF2B5EF4-FFF2-40B4-BE49-F238E27FC236}">
                <a16:creationId xmlns:a16="http://schemas.microsoft.com/office/drawing/2014/main" id="{216C12BA-4643-28D5-270E-A18A29184450}"/>
              </a:ext>
            </a:extLst>
          </p:cNvPr>
          <p:cNvSpPr txBox="1"/>
          <p:nvPr/>
        </p:nvSpPr>
        <p:spPr>
          <a:xfrm>
            <a:off x="149291" y="4279902"/>
            <a:ext cx="7753051" cy="1679947"/>
          </a:xfrm>
          <a:prstGeom prst="rect">
            <a:avLst/>
          </a:prstGeom>
          <a:noFill/>
        </p:spPr>
        <p:txBody>
          <a:bodyPr wrap="square" rtlCol="0">
            <a:spAutoFit/>
          </a:bodyPr>
          <a:lstStyle/>
          <a:p>
            <a:pPr>
              <a:spcBef>
                <a:spcPts val="1100"/>
              </a:spcBef>
            </a:pPr>
            <a:r>
              <a:rPr lang="en-IN" sz="1600" dirty="0">
                <a:solidFill>
                  <a:schemeClr val="accent2"/>
                </a:solidFill>
                <a:latin typeface="Agency FB" panose="020B0503020202020204" pitchFamily="34" charset="0"/>
              </a:rPr>
              <a:t> Customers who have called more or once also have a high churn rate indicating their issue was not solved in the first attempt. So operator should work to improve the service call</a:t>
            </a:r>
          </a:p>
          <a:p>
            <a:pPr marL="0" lvl="0" indent="0" algn="l" rtl="0">
              <a:lnSpc>
                <a:spcPct val="100000"/>
              </a:lnSpc>
              <a:spcBef>
                <a:spcPts val="1100"/>
              </a:spcBef>
              <a:spcAft>
                <a:spcPts val="0"/>
              </a:spcAft>
              <a:buNone/>
            </a:pPr>
            <a:endParaRPr lang="en-IN" sz="1600" dirty="0">
              <a:solidFill>
                <a:schemeClr val="accent2"/>
              </a:solidFill>
              <a:latin typeface="Agency FB" panose="020B0503020202020204" pitchFamily="34" charset="0"/>
            </a:endParaRPr>
          </a:p>
          <a:p>
            <a:endParaRPr lang="en-US" sz="1600" dirty="0">
              <a:solidFill>
                <a:schemeClr val="accent2"/>
              </a:solidFill>
              <a:latin typeface="Agency FB" panose="020B0503020202020204" pitchFamily="34" charset="0"/>
            </a:endParaRPr>
          </a:p>
          <a:p>
            <a:endParaRPr lang="en-US" sz="1600" dirty="0">
              <a:solidFill>
                <a:schemeClr val="accent2"/>
              </a:solidFill>
              <a:latin typeface="Agency FB" panose="020B0503020202020204" pitchFamily="34" charset="0"/>
            </a:endParaRPr>
          </a:p>
          <a:p>
            <a:endParaRPr lang="en-US" dirty="0"/>
          </a:p>
        </p:txBody>
      </p:sp>
      <p:sp>
        <p:nvSpPr>
          <p:cNvPr id="7" name="TextBox 6">
            <a:extLst>
              <a:ext uri="{FF2B5EF4-FFF2-40B4-BE49-F238E27FC236}">
                <a16:creationId xmlns:a16="http://schemas.microsoft.com/office/drawing/2014/main" id="{049EE254-2460-552C-C49A-B2FB0060D545}"/>
              </a:ext>
            </a:extLst>
          </p:cNvPr>
          <p:cNvSpPr txBox="1"/>
          <p:nvPr/>
        </p:nvSpPr>
        <p:spPr>
          <a:xfrm>
            <a:off x="6873241" y="761999"/>
            <a:ext cx="2042160" cy="3293209"/>
          </a:xfrm>
          <a:prstGeom prst="rect">
            <a:avLst/>
          </a:prstGeom>
          <a:noFill/>
        </p:spPr>
        <p:txBody>
          <a:bodyPr wrap="square" rtlCol="0">
            <a:spAutoFit/>
          </a:bodyPr>
          <a:lstStyle/>
          <a:p>
            <a:pPr marL="76200" marR="0" lvl="0" algn="l" rtl="0">
              <a:lnSpc>
                <a:spcPct val="100000"/>
              </a:lnSpc>
              <a:spcBef>
                <a:spcPts val="0"/>
              </a:spcBef>
              <a:spcAft>
                <a:spcPts val="0"/>
              </a:spcAft>
              <a:buClr>
                <a:srgbClr val="002060"/>
              </a:buClr>
              <a:buSzPts val="2400"/>
            </a:pPr>
            <a:r>
              <a:rPr lang="en-IN" sz="1600" b="1" dirty="0">
                <a:solidFill>
                  <a:schemeClr val="tx1">
                    <a:lumMod val="75000"/>
                  </a:schemeClr>
                </a:solidFill>
                <a:latin typeface="Agency FB" panose="020B0503020202020204" pitchFamily="34" charset="0"/>
              </a:rPr>
              <a:t>Total </a:t>
            </a:r>
            <a:r>
              <a:rPr lang="en-IN" sz="1600" b="1" i="0" u="none" strike="noStrike" cap="none" dirty="0">
                <a:solidFill>
                  <a:schemeClr val="tx1">
                    <a:lumMod val="75000"/>
                  </a:schemeClr>
                </a:solidFill>
                <a:latin typeface="Agency FB" panose="020B0503020202020204" pitchFamily="34" charset="0"/>
                <a:sym typeface="Arial"/>
              </a:rPr>
              <a:t>User No.  - 3333</a:t>
            </a:r>
          </a:p>
          <a:p>
            <a:pPr marL="76200" marR="0" lvl="0" algn="l" rtl="0">
              <a:lnSpc>
                <a:spcPct val="100000"/>
              </a:lnSpc>
              <a:spcBef>
                <a:spcPts val="0"/>
              </a:spcBef>
              <a:spcAft>
                <a:spcPts val="0"/>
              </a:spcAft>
              <a:buClr>
                <a:srgbClr val="002060"/>
              </a:buClr>
              <a:buSzPts val="2400"/>
            </a:pPr>
            <a:endParaRPr lang="en-IN" sz="1600" b="1" i="0" u="none" strike="noStrike" cap="none" dirty="0">
              <a:solidFill>
                <a:schemeClr val="tx1">
                  <a:lumMod val="75000"/>
                </a:schemeClr>
              </a:solidFill>
              <a:latin typeface="Agency FB" panose="020B0503020202020204" pitchFamily="34" charset="0"/>
              <a:sym typeface="Arial"/>
            </a:endParaRPr>
          </a:p>
          <a:p>
            <a:pPr marL="76200" marR="0" lvl="0" algn="l" rtl="0">
              <a:lnSpc>
                <a:spcPct val="100000"/>
              </a:lnSpc>
              <a:spcBef>
                <a:spcPts val="0"/>
              </a:spcBef>
              <a:spcAft>
                <a:spcPts val="0"/>
              </a:spcAft>
              <a:buClr>
                <a:srgbClr val="002060"/>
              </a:buClr>
              <a:buSzPts val="2400"/>
            </a:pPr>
            <a:r>
              <a:rPr lang="en-IN" sz="1600" dirty="0">
                <a:solidFill>
                  <a:schemeClr val="tx2">
                    <a:lumMod val="25000"/>
                  </a:schemeClr>
                </a:solidFill>
                <a:latin typeface="Agency FB" panose="020B0503020202020204" pitchFamily="34" charset="0"/>
              </a:rPr>
              <a:t>Data</a:t>
            </a:r>
            <a:r>
              <a:rPr lang="en-IN" sz="1600" i="0" u="none" strike="noStrike" cap="none" dirty="0">
                <a:solidFill>
                  <a:schemeClr val="tx2">
                    <a:lumMod val="25000"/>
                  </a:schemeClr>
                </a:solidFill>
                <a:latin typeface="Agency FB" panose="020B0503020202020204" pitchFamily="34" charset="0"/>
                <a:sym typeface="Arial"/>
              </a:rPr>
              <a:t> Chart </a:t>
            </a:r>
            <a:r>
              <a:rPr lang="en-IN" sz="1600" i="0" u="none" strike="noStrike" cap="none" dirty="0">
                <a:solidFill>
                  <a:schemeClr val="accent2"/>
                </a:solidFill>
                <a:latin typeface="Agency FB" panose="020B0503020202020204" pitchFamily="34" charset="0"/>
                <a:sym typeface="Arial"/>
              </a:rPr>
              <a:t>shows the No. of customer service calls for churn and not churn users.</a:t>
            </a:r>
          </a:p>
          <a:p>
            <a:pPr marL="76200" marR="0" lvl="0" algn="l" rtl="0">
              <a:lnSpc>
                <a:spcPct val="100000"/>
              </a:lnSpc>
              <a:spcBef>
                <a:spcPts val="0"/>
              </a:spcBef>
              <a:spcAft>
                <a:spcPts val="0"/>
              </a:spcAft>
              <a:buClr>
                <a:srgbClr val="002060"/>
              </a:buClr>
              <a:buSzPts val="2400"/>
            </a:pPr>
            <a:endParaRPr lang="en-IN" sz="1600" i="0" u="none" strike="noStrike" cap="none" dirty="0">
              <a:solidFill>
                <a:schemeClr val="accent2"/>
              </a:solidFill>
              <a:latin typeface="Agency FB" panose="020B0503020202020204" pitchFamily="34" charset="0"/>
              <a:sym typeface="Arial"/>
            </a:endParaRPr>
          </a:p>
          <a:p>
            <a:r>
              <a:rPr lang="en-IN" sz="1600" dirty="0">
                <a:solidFill>
                  <a:schemeClr val="tx2">
                    <a:lumMod val="25000"/>
                  </a:schemeClr>
                </a:solidFill>
                <a:latin typeface="Agency FB" panose="020B0503020202020204" pitchFamily="34" charset="0"/>
              </a:rPr>
              <a:t>Count plot </a:t>
            </a:r>
            <a:r>
              <a:rPr lang="en-IN" sz="1600" dirty="0">
                <a:solidFill>
                  <a:schemeClr val="accent2"/>
                </a:solidFill>
                <a:latin typeface="Agency FB" panose="020B0503020202020204" pitchFamily="34" charset="0"/>
              </a:rPr>
              <a:t>shows the number of  churn and not churn customer with service call .</a:t>
            </a:r>
          </a:p>
          <a:p>
            <a:endParaRPr lang="en-IN" sz="1600" dirty="0">
              <a:solidFill>
                <a:schemeClr val="accent2"/>
              </a:solidFill>
              <a:latin typeface="Agency FB" panose="020B0503020202020204" pitchFamily="34" charset="0"/>
              <a:sym typeface="Montserrat"/>
            </a:endParaRPr>
          </a:p>
          <a:p>
            <a:endParaRPr lang="en-IN" sz="1600" dirty="0">
              <a:solidFill>
                <a:schemeClr val="accent2"/>
              </a:solidFill>
              <a:latin typeface="Agency FB" panose="020B0503020202020204" pitchFamily="34" charset="0"/>
              <a:sym typeface="Montserrat"/>
            </a:endParaRPr>
          </a:p>
          <a:p>
            <a:endParaRPr lang="en-US" sz="1600" dirty="0">
              <a:solidFill>
                <a:schemeClr val="accent2"/>
              </a:solidFill>
              <a:latin typeface="Agency FB" panose="020B0503020202020204" pitchFamily="34" charset="0"/>
            </a:endParaRPr>
          </a:p>
        </p:txBody>
      </p:sp>
      <p:pic>
        <p:nvPicPr>
          <p:cNvPr id="5" name="Google Shape;201;g18ff3cb0ea3_0_36">
            <a:extLst>
              <a:ext uri="{FF2B5EF4-FFF2-40B4-BE49-F238E27FC236}">
                <a16:creationId xmlns:a16="http://schemas.microsoft.com/office/drawing/2014/main" id="{4BADDE0B-6868-D0EB-4213-108DC1E8D836}"/>
              </a:ext>
            </a:extLst>
          </p:cNvPr>
          <p:cNvPicPr preferRelativeResize="0"/>
          <p:nvPr/>
        </p:nvPicPr>
        <p:blipFill>
          <a:blip r:embed="rId4">
            <a:alphaModFix/>
          </a:blip>
          <a:stretch>
            <a:fillRect/>
          </a:stretch>
        </p:blipFill>
        <p:spPr>
          <a:xfrm>
            <a:off x="2826948" y="955352"/>
            <a:ext cx="4008350" cy="3228298"/>
          </a:xfrm>
          <a:prstGeom prst="rect">
            <a:avLst/>
          </a:prstGeom>
          <a:noFill/>
          <a:ln>
            <a:noFill/>
          </a:ln>
        </p:spPr>
      </p:pic>
      <p:pic>
        <p:nvPicPr>
          <p:cNvPr id="6" name="Google Shape;200;g18ff3cb0ea3_0_36">
            <a:extLst>
              <a:ext uri="{FF2B5EF4-FFF2-40B4-BE49-F238E27FC236}">
                <a16:creationId xmlns:a16="http://schemas.microsoft.com/office/drawing/2014/main" id="{ABA538C7-6DA8-6022-0A16-FB9193C4928D}"/>
              </a:ext>
            </a:extLst>
          </p:cNvPr>
          <p:cNvPicPr preferRelativeResize="0"/>
          <p:nvPr/>
        </p:nvPicPr>
        <p:blipFill>
          <a:blip r:embed="rId5">
            <a:alphaModFix/>
          </a:blip>
          <a:stretch>
            <a:fillRect/>
          </a:stretch>
        </p:blipFill>
        <p:spPr>
          <a:xfrm>
            <a:off x="311700" y="1019520"/>
            <a:ext cx="2405775" cy="2926464"/>
          </a:xfrm>
          <a:prstGeom prst="rect">
            <a:avLst/>
          </a:prstGeom>
          <a:noFill/>
          <a:ln>
            <a:noFill/>
          </a:ln>
        </p:spPr>
      </p:pic>
    </p:spTree>
    <p:extLst>
      <p:ext uri="{BB962C8B-B14F-4D97-AF65-F5344CB8AC3E}">
        <p14:creationId xmlns:p14="http://schemas.microsoft.com/office/powerpoint/2010/main" val="3932698331"/>
      </p:ext>
    </p:extLst>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2" y="229138"/>
            <a:ext cx="4586304" cy="1065723"/>
          </a:xfrm>
        </p:spPr>
        <p:txBody>
          <a:bodyPr/>
          <a:lstStyle/>
          <a:p>
            <a:pPr>
              <a:buClr>
                <a:srgbClr val="000000"/>
              </a:buClr>
              <a:buSzPts val="4200"/>
            </a:pPr>
            <a:r>
              <a:rPr lang="en-US" sz="2400" b="1" u="sng" dirty="0">
                <a:latin typeface="Times New Roman" panose="02020603050405020304" pitchFamily="18" charset="0"/>
                <a:cs typeface="Times New Roman" panose="02020603050405020304" pitchFamily="18" charset="0"/>
              </a:rPr>
              <a:t>Analyzing Calls</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197516"/>
            <a:ext cx="2439452" cy="3283890"/>
          </a:xfrm>
        </p:spPr>
        <p:txBody>
          <a:bodyPr/>
          <a:lstStyle/>
          <a:p>
            <a:pPr marL="0" marR="0" lvl="0" indent="0" algn="just" rtl="0">
              <a:lnSpc>
                <a:spcPct val="150000"/>
              </a:lnSpc>
              <a:spcBef>
                <a:spcPts val="0"/>
              </a:spcBef>
              <a:spcAft>
                <a:spcPts val="0"/>
              </a:spcAft>
              <a:buClr>
                <a:srgbClr val="000000"/>
              </a:buClr>
              <a:buSzPts val="1400"/>
              <a:buNone/>
            </a:pPr>
            <a:r>
              <a:rPr lang="en-US" dirty="0">
                <a:solidFill>
                  <a:schemeClr val="accent2"/>
                </a:solidFill>
                <a:latin typeface="Agency FB" panose="020B0503020202020204" pitchFamily="34" charset="0"/>
              </a:rPr>
              <a:t>.</a:t>
            </a:r>
          </a:p>
        </p:txBody>
      </p:sp>
      <p:sp>
        <p:nvSpPr>
          <p:cNvPr id="11" name="TextBox 10">
            <a:extLst>
              <a:ext uri="{FF2B5EF4-FFF2-40B4-BE49-F238E27FC236}">
                <a16:creationId xmlns:a16="http://schemas.microsoft.com/office/drawing/2014/main" id="{216C12BA-4643-28D5-270E-A18A29184450}"/>
              </a:ext>
            </a:extLst>
          </p:cNvPr>
          <p:cNvSpPr txBox="1"/>
          <p:nvPr/>
        </p:nvSpPr>
        <p:spPr>
          <a:xfrm>
            <a:off x="149291" y="4279902"/>
            <a:ext cx="8088330" cy="1679947"/>
          </a:xfrm>
          <a:prstGeom prst="rect">
            <a:avLst/>
          </a:prstGeom>
          <a:noFill/>
        </p:spPr>
        <p:txBody>
          <a:bodyPr wrap="square" rtlCol="0">
            <a:spAutoFit/>
          </a:bodyPr>
          <a:lstStyle/>
          <a:p>
            <a:pPr>
              <a:spcBef>
                <a:spcPts val="1100"/>
              </a:spcBef>
            </a:pPr>
            <a:r>
              <a:rPr lang="en-IN" sz="1600" dirty="0">
                <a:solidFill>
                  <a:schemeClr val="accent2"/>
                </a:solidFill>
                <a:latin typeface="Agency FB" panose="020B0503020202020204" pitchFamily="34" charset="0"/>
              </a:rPr>
              <a:t> We are using the Mean, Median to represent </a:t>
            </a:r>
            <a:r>
              <a:rPr lang="en-IN" sz="1600" b="1" dirty="0">
                <a:solidFill>
                  <a:schemeClr val="accent2"/>
                </a:solidFill>
                <a:latin typeface="Agency FB" panose="020B0503020202020204" pitchFamily="34" charset="0"/>
              </a:rPr>
              <a:t>calls with total charge vs total minutes </a:t>
            </a:r>
            <a:r>
              <a:rPr lang="en-IN" sz="1600" dirty="0">
                <a:solidFill>
                  <a:schemeClr val="accent2"/>
                </a:solidFill>
                <a:latin typeface="Agency FB" panose="020B0503020202020204" pitchFamily="34" charset="0"/>
              </a:rPr>
              <a:t>(for day, evening and night calls) using scatter plot with respect to churn and not churn user.</a:t>
            </a:r>
          </a:p>
          <a:p>
            <a:pPr marL="0" lvl="0" indent="0" algn="l" rtl="0">
              <a:lnSpc>
                <a:spcPct val="100000"/>
              </a:lnSpc>
              <a:spcBef>
                <a:spcPts val="1100"/>
              </a:spcBef>
              <a:spcAft>
                <a:spcPts val="0"/>
              </a:spcAft>
              <a:buNone/>
            </a:pPr>
            <a:endParaRPr lang="en-IN" sz="1600" dirty="0">
              <a:solidFill>
                <a:schemeClr val="accent2"/>
              </a:solidFill>
              <a:latin typeface="Agency FB" panose="020B0503020202020204" pitchFamily="34" charset="0"/>
            </a:endParaRPr>
          </a:p>
          <a:p>
            <a:endParaRPr lang="en-US" sz="1600" dirty="0">
              <a:solidFill>
                <a:schemeClr val="accent2"/>
              </a:solidFill>
              <a:latin typeface="Agency FB" panose="020B0503020202020204" pitchFamily="34" charset="0"/>
            </a:endParaRPr>
          </a:p>
          <a:p>
            <a:endParaRPr lang="en-US" sz="1600" dirty="0">
              <a:solidFill>
                <a:schemeClr val="accent2"/>
              </a:solidFill>
              <a:latin typeface="Agency FB" panose="020B0503020202020204" pitchFamily="34" charset="0"/>
            </a:endParaRPr>
          </a:p>
          <a:p>
            <a:endParaRPr lang="en-US" dirty="0"/>
          </a:p>
        </p:txBody>
      </p:sp>
      <p:sp>
        <p:nvSpPr>
          <p:cNvPr id="7" name="TextBox 6">
            <a:extLst>
              <a:ext uri="{FF2B5EF4-FFF2-40B4-BE49-F238E27FC236}">
                <a16:creationId xmlns:a16="http://schemas.microsoft.com/office/drawing/2014/main" id="{049EE254-2460-552C-C49A-B2FB0060D545}"/>
              </a:ext>
            </a:extLst>
          </p:cNvPr>
          <p:cNvSpPr txBox="1"/>
          <p:nvPr/>
        </p:nvSpPr>
        <p:spPr>
          <a:xfrm>
            <a:off x="6873241" y="761999"/>
            <a:ext cx="2042160" cy="830997"/>
          </a:xfrm>
          <a:prstGeom prst="rect">
            <a:avLst/>
          </a:prstGeom>
          <a:noFill/>
        </p:spPr>
        <p:txBody>
          <a:bodyPr wrap="square" rtlCol="0">
            <a:spAutoFit/>
          </a:bodyPr>
          <a:lstStyle/>
          <a:p>
            <a:endParaRPr lang="en-IN" sz="1600" dirty="0">
              <a:solidFill>
                <a:schemeClr val="accent2"/>
              </a:solidFill>
              <a:latin typeface="Agency FB" panose="020B0503020202020204" pitchFamily="34" charset="0"/>
              <a:sym typeface="Montserrat"/>
            </a:endParaRPr>
          </a:p>
          <a:p>
            <a:endParaRPr lang="en-IN" sz="1600" dirty="0">
              <a:solidFill>
                <a:schemeClr val="accent2"/>
              </a:solidFill>
              <a:latin typeface="Agency FB" panose="020B0503020202020204" pitchFamily="34" charset="0"/>
              <a:sym typeface="Montserrat"/>
            </a:endParaRPr>
          </a:p>
          <a:p>
            <a:endParaRPr lang="en-US" sz="1600" dirty="0">
              <a:solidFill>
                <a:schemeClr val="accent2"/>
              </a:solidFill>
              <a:latin typeface="Agency FB" panose="020B0503020202020204" pitchFamily="34" charset="0"/>
            </a:endParaRPr>
          </a:p>
        </p:txBody>
      </p:sp>
      <p:pic>
        <p:nvPicPr>
          <p:cNvPr id="4" name="Google Shape;209;g18ff3cb0ea3_0_46">
            <a:extLst>
              <a:ext uri="{FF2B5EF4-FFF2-40B4-BE49-F238E27FC236}">
                <a16:creationId xmlns:a16="http://schemas.microsoft.com/office/drawing/2014/main" id="{663D804D-F76B-81D3-FC48-C7D6A2055266}"/>
              </a:ext>
            </a:extLst>
          </p:cNvPr>
          <p:cNvPicPr preferRelativeResize="0"/>
          <p:nvPr/>
        </p:nvPicPr>
        <p:blipFill>
          <a:blip r:embed="rId4">
            <a:alphaModFix/>
          </a:blip>
          <a:stretch>
            <a:fillRect/>
          </a:stretch>
        </p:blipFill>
        <p:spPr>
          <a:xfrm>
            <a:off x="1" y="761999"/>
            <a:ext cx="2863515" cy="3109825"/>
          </a:xfrm>
          <a:prstGeom prst="rect">
            <a:avLst/>
          </a:prstGeom>
          <a:noFill/>
          <a:ln>
            <a:noFill/>
          </a:ln>
        </p:spPr>
      </p:pic>
      <p:pic>
        <p:nvPicPr>
          <p:cNvPr id="8" name="Google Shape;217;g18ff3cb0ea3_0_64">
            <a:extLst>
              <a:ext uri="{FF2B5EF4-FFF2-40B4-BE49-F238E27FC236}">
                <a16:creationId xmlns:a16="http://schemas.microsoft.com/office/drawing/2014/main" id="{7EAD3B43-FDAE-E243-7CAC-9ADDA17F0743}"/>
              </a:ext>
            </a:extLst>
          </p:cNvPr>
          <p:cNvPicPr preferRelativeResize="0"/>
          <p:nvPr/>
        </p:nvPicPr>
        <p:blipFill>
          <a:blip r:embed="rId5">
            <a:alphaModFix/>
          </a:blip>
          <a:stretch>
            <a:fillRect/>
          </a:stretch>
        </p:blipFill>
        <p:spPr>
          <a:xfrm>
            <a:off x="3096127" y="761999"/>
            <a:ext cx="2863515" cy="3206775"/>
          </a:xfrm>
          <a:prstGeom prst="rect">
            <a:avLst/>
          </a:prstGeom>
          <a:noFill/>
          <a:ln>
            <a:noFill/>
          </a:ln>
        </p:spPr>
      </p:pic>
      <p:pic>
        <p:nvPicPr>
          <p:cNvPr id="9" name="Google Shape;225;g18ff3cb0ea3_0_77">
            <a:extLst>
              <a:ext uri="{FF2B5EF4-FFF2-40B4-BE49-F238E27FC236}">
                <a16:creationId xmlns:a16="http://schemas.microsoft.com/office/drawing/2014/main" id="{9B4DE378-91C5-933F-5CAB-7679198A85FC}"/>
              </a:ext>
            </a:extLst>
          </p:cNvPr>
          <p:cNvPicPr preferRelativeResize="0"/>
          <p:nvPr/>
        </p:nvPicPr>
        <p:blipFill>
          <a:blip r:embed="rId5">
            <a:alphaModFix/>
          </a:blip>
          <a:stretch>
            <a:fillRect/>
          </a:stretch>
        </p:blipFill>
        <p:spPr>
          <a:xfrm>
            <a:off x="6192253" y="761998"/>
            <a:ext cx="2863515" cy="3206775"/>
          </a:xfrm>
          <a:prstGeom prst="rect">
            <a:avLst/>
          </a:prstGeom>
          <a:noFill/>
          <a:ln>
            <a:noFill/>
          </a:ln>
        </p:spPr>
      </p:pic>
    </p:spTree>
    <p:extLst>
      <p:ext uri="{BB962C8B-B14F-4D97-AF65-F5344CB8AC3E}">
        <p14:creationId xmlns:p14="http://schemas.microsoft.com/office/powerpoint/2010/main" val="3292924014"/>
      </p:ext>
    </p:extLst>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1" y="229138"/>
            <a:ext cx="4965631" cy="1065723"/>
          </a:xfrm>
        </p:spPr>
        <p:txBody>
          <a:bodyPr/>
          <a:lstStyle/>
          <a:p>
            <a:pPr>
              <a:buClr>
                <a:srgbClr val="000000"/>
              </a:buClr>
              <a:buSzPts val="4200"/>
            </a:pPr>
            <a:r>
              <a:rPr lang="en-US" sz="2400" b="1" u="sng" dirty="0">
                <a:latin typeface="Times New Roman" panose="02020603050405020304" pitchFamily="18" charset="0"/>
                <a:cs typeface="Times New Roman" panose="02020603050405020304" pitchFamily="18" charset="0"/>
              </a:rPr>
              <a:t>Company Revenue from Customers</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197516"/>
            <a:ext cx="2439452" cy="3283890"/>
          </a:xfrm>
        </p:spPr>
        <p:txBody>
          <a:bodyPr/>
          <a:lstStyle/>
          <a:p>
            <a:pPr marL="0" marR="0" lvl="0" indent="0" algn="just" rtl="0">
              <a:lnSpc>
                <a:spcPct val="150000"/>
              </a:lnSpc>
              <a:spcBef>
                <a:spcPts val="0"/>
              </a:spcBef>
              <a:spcAft>
                <a:spcPts val="0"/>
              </a:spcAft>
              <a:buClr>
                <a:srgbClr val="000000"/>
              </a:buClr>
              <a:buSzPts val="1400"/>
              <a:buNone/>
            </a:pPr>
            <a:r>
              <a:rPr lang="en-US" dirty="0">
                <a:solidFill>
                  <a:schemeClr val="accent2"/>
                </a:solidFill>
                <a:latin typeface="Agency FB" panose="020B0503020202020204" pitchFamily="34" charset="0"/>
              </a:rPr>
              <a:t>.</a:t>
            </a:r>
          </a:p>
        </p:txBody>
      </p:sp>
      <p:sp>
        <p:nvSpPr>
          <p:cNvPr id="11" name="TextBox 10">
            <a:extLst>
              <a:ext uri="{FF2B5EF4-FFF2-40B4-BE49-F238E27FC236}">
                <a16:creationId xmlns:a16="http://schemas.microsoft.com/office/drawing/2014/main" id="{216C12BA-4643-28D5-270E-A18A29184450}"/>
              </a:ext>
            </a:extLst>
          </p:cNvPr>
          <p:cNvSpPr txBox="1"/>
          <p:nvPr/>
        </p:nvSpPr>
        <p:spPr>
          <a:xfrm>
            <a:off x="149291" y="4279902"/>
            <a:ext cx="7753051" cy="1433726"/>
          </a:xfrm>
          <a:prstGeom prst="rect">
            <a:avLst/>
          </a:prstGeom>
          <a:noFill/>
        </p:spPr>
        <p:txBody>
          <a:bodyPr wrap="square" rtlCol="0">
            <a:spAutoFit/>
          </a:bodyPr>
          <a:lstStyle/>
          <a:p>
            <a:pPr>
              <a:spcBef>
                <a:spcPts val="1100"/>
              </a:spcBef>
            </a:pPr>
            <a:r>
              <a:rPr lang="en-IN" sz="1600" dirty="0">
                <a:solidFill>
                  <a:schemeClr val="accent2"/>
                </a:solidFill>
                <a:latin typeface="Agency FB" panose="020B0503020202020204" pitchFamily="34" charset="0"/>
              </a:rPr>
              <a:t> From Prices we can see International Calls have more rate but revenue they generates is small.</a:t>
            </a:r>
          </a:p>
          <a:p>
            <a:pPr marL="0" lvl="0" indent="0" algn="l" rtl="0">
              <a:lnSpc>
                <a:spcPct val="100000"/>
              </a:lnSpc>
              <a:spcBef>
                <a:spcPts val="1100"/>
              </a:spcBef>
              <a:spcAft>
                <a:spcPts val="0"/>
              </a:spcAft>
              <a:buNone/>
            </a:pPr>
            <a:endParaRPr lang="en-IN" sz="1600" dirty="0">
              <a:solidFill>
                <a:schemeClr val="accent2"/>
              </a:solidFill>
              <a:latin typeface="Agency FB" panose="020B0503020202020204" pitchFamily="34" charset="0"/>
            </a:endParaRPr>
          </a:p>
          <a:p>
            <a:endParaRPr lang="en-US" sz="1600" dirty="0">
              <a:solidFill>
                <a:schemeClr val="accent2"/>
              </a:solidFill>
              <a:latin typeface="Agency FB" panose="020B0503020202020204" pitchFamily="34" charset="0"/>
            </a:endParaRPr>
          </a:p>
          <a:p>
            <a:endParaRPr lang="en-US" sz="1600" dirty="0">
              <a:solidFill>
                <a:schemeClr val="accent2"/>
              </a:solidFill>
              <a:latin typeface="Agency FB" panose="020B0503020202020204" pitchFamily="34" charset="0"/>
            </a:endParaRPr>
          </a:p>
          <a:p>
            <a:endParaRPr lang="en-US" dirty="0"/>
          </a:p>
        </p:txBody>
      </p:sp>
      <p:sp>
        <p:nvSpPr>
          <p:cNvPr id="7" name="TextBox 6">
            <a:extLst>
              <a:ext uri="{FF2B5EF4-FFF2-40B4-BE49-F238E27FC236}">
                <a16:creationId xmlns:a16="http://schemas.microsoft.com/office/drawing/2014/main" id="{049EE254-2460-552C-C49A-B2FB0060D545}"/>
              </a:ext>
            </a:extLst>
          </p:cNvPr>
          <p:cNvSpPr txBox="1"/>
          <p:nvPr/>
        </p:nvSpPr>
        <p:spPr>
          <a:xfrm>
            <a:off x="6873241" y="761999"/>
            <a:ext cx="2042160" cy="830997"/>
          </a:xfrm>
          <a:prstGeom prst="rect">
            <a:avLst/>
          </a:prstGeom>
          <a:noFill/>
        </p:spPr>
        <p:txBody>
          <a:bodyPr wrap="square" rtlCol="0">
            <a:spAutoFit/>
          </a:bodyPr>
          <a:lstStyle/>
          <a:p>
            <a:endParaRPr lang="en-IN" sz="1600" dirty="0">
              <a:solidFill>
                <a:schemeClr val="accent2"/>
              </a:solidFill>
              <a:latin typeface="Agency FB" panose="020B0503020202020204" pitchFamily="34" charset="0"/>
              <a:sym typeface="Montserrat"/>
            </a:endParaRPr>
          </a:p>
          <a:p>
            <a:endParaRPr lang="en-IN" sz="1600" dirty="0">
              <a:solidFill>
                <a:schemeClr val="accent2"/>
              </a:solidFill>
              <a:latin typeface="Agency FB" panose="020B0503020202020204" pitchFamily="34" charset="0"/>
              <a:sym typeface="Montserrat"/>
            </a:endParaRPr>
          </a:p>
          <a:p>
            <a:endParaRPr lang="en-US" sz="1600" dirty="0">
              <a:solidFill>
                <a:schemeClr val="accent2"/>
              </a:solidFill>
              <a:latin typeface="Agency FB" panose="020B0503020202020204" pitchFamily="34" charset="0"/>
            </a:endParaRPr>
          </a:p>
        </p:txBody>
      </p:sp>
      <p:pic>
        <p:nvPicPr>
          <p:cNvPr id="6" name="Picture 5">
            <a:extLst>
              <a:ext uri="{FF2B5EF4-FFF2-40B4-BE49-F238E27FC236}">
                <a16:creationId xmlns:a16="http://schemas.microsoft.com/office/drawing/2014/main" id="{80591D01-1BFE-3253-072A-B85ED18B30AE}"/>
              </a:ext>
            </a:extLst>
          </p:cNvPr>
          <p:cNvPicPr>
            <a:picLocks noChangeAspect="1"/>
          </p:cNvPicPr>
          <p:nvPr/>
        </p:nvPicPr>
        <p:blipFill>
          <a:blip r:embed="rId4"/>
          <a:stretch>
            <a:fillRect/>
          </a:stretch>
        </p:blipFill>
        <p:spPr>
          <a:xfrm>
            <a:off x="64169" y="761999"/>
            <a:ext cx="6417274" cy="3329926"/>
          </a:xfrm>
          <a:prstGeom prst="rect">
            <a:avLst/>
          </a:prstGeom>
        </p:spPr>
      </p:pic>
      <p:sp>
        <p:nvSpPr>
          <p:cNvPr id="10" name="TextBox 9">
            <a:extLst>
              <a:ext uri="{FF2B5EF4-FFF2-40B4-BE49-F238E27FC236}">
                <a16:creationId xmlns:a16="http://schemas.microsoft.com/office/drawing/2014/main" id="{4B38DD75-693B-FF19-7ECA-3BC17AD2A4D9}"/>
              </a:ext>
            </a:extLst>
          </p:cNvPr>
          <p:cNvSpPr txBox="1"/>
          <p:nvPr/>
        </p:nvSpPr>
        <p:spPr>
          <a:xfrm>
            <a:off x="6745705" y="994611"/>
            <a:ext cx="2086074" cy="2308324"/>
          </a:xfrm>
          <a:prstGeom prst="rect">
            <a:avLst/>
          </a:prstGeom>
          <a:noFill/>
        </p:spPr>
        <p:txBody>
          <a:bodyPr wrap="square" rtlCol="0">
            <a:spAutoFit/>
          </a:bodyPr>
          <a:lstStyle/>
          <a:p>
            <a:r>
              <a:rPr lang="en-IN" sz="1600" dirty="0">
                <a:solidFill>
                  <a:schemeClr val="accent2"/>
                </a:solidFill>
                <a:latin typeface="Agency FB" panose="020B0503020202020204" pitchFamily="34" charset="0"/>
              </a:rPr>
              <a:t>Let us see the revenue of company from customers. the graph shows the relation between average prices and states.</a:t>
            </a:r>
          </a:p>
          <a:p>
            <a:endParaRPr lang="en-IN" sz="1600" dirty="0">
              <a:solidFill>
                <a:schemeClr val="accent2"/>
              </a:solidFill>
              <a:latin typeface="Agency FB" panose="020B0503020202020204" pitchFamily="34" charset="0"/>
            </a:endParaRPr>
          </a:p>
          <a:p>
            <a:r>
              <a:rPr lang="en-US" sz="1600" dirty="0">
                <a:solidFill>
                  <a:schemeClr val="accent2"/>
                </a:solidFill>
                <a:latin typeface="Agency FB" panose="020B0503020202020204" pitchFamily="34" charset="0"/>
              </a:rPr>
              <a:t>Maximum Revenue is generated by customers who use day calls.</a:t>
            </a:r>
          </a:p>
        </p:txBody>
      </p:sp>
    </p:spTree>
    <p:extLst>
      <p:ext uri="{BB962C8B-B14F-4D97-AF65-F5344CB8AC3E}">
        <p14:creationId xmlns:p14="http://schemas.microsoft.com/office/powerpoint/2010/main" val="592262042"/>
      </p:ext>
    </p:extLst>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1" y="229138"/>
            <a:ext cx="6096600" cy="1065723"/>
          </a:xfrm>
        </p:spPr>
        <p:txBody>
          <a:bodyPr/>
          <a:lstStyle/>
          <a:p>
            <a:pPr>
              <a:buClr>
                <a:srgbClr val="000000"/>
              </a:buClr>
              <a:buSzPts val="4200"/>
            </a:pPr>
            <a:r>
              <a:rPr lang="en-US" sz="2400" b="1" u="sng" dirty="0">
                <a:latin typeface="Times New Roman" panose="02020603050405020304" pitchFamily="18" charset="0"/>
                <a:cs typeface="Times New Roman" panose="02020603050405020304" pitchFamily="18" charset="0"/>
              </a:rPr>
              <a:t>Relation between churn with others columns</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197516"/>
            <a:ext cx="2439452" cy="3283890"/>
          </a:xfrm>
        </p:spPr>
        <p:txBody>
          <a:bodyPr/>
          <a:lstStyle/>
          <a:p>
            <a:pPr marL="0" marR="0" lvl="0" indent="0" algn="just" rtl="0">
              <a:lnSpc>
                <a:spcPct val="150000"/>
              </a:lnSpc>
              <a:spcBef>
                <a:spcPts val="0"/>
              </a:spcBef>
              <a:spcAft>
                <a:spcPts val="0"/>
              </a:spcAft>
              <a:buClr>
                <a:srgbClr val="000000"/>
              </a:buClr>
              <a:buSzPts val="1400"/>
              <a:buNone/>
            </a:pPr>
            <a:r>
              <a:rPr lang="en-US" dirty="0">
                <a:solidFill>
                  <a:schemeClr val="accent2"/>
                </a:solidFill>
                <a:latin typeface="Agency FB" panose="020B0503020202020204" pitchFamily="34" charset="0"/>
              </a:rPr>
              <a:t>.</a:t>
            </a:r>
          </a:p>
        </p:txBody>
      </p:sp>
      <p:sp>
        <p:nvSpPr>
          <p:cNvPr id="7" name="TextBox 6">
            <a:extLst>
              <a:ext uri="{FF2B5EF4-FFF2-40B4-BE49-F238E27FC236}">
                <a16:creationId xmlns:a16="http://schemas.microsoft.com/office/drawing/2014/main" id="{049EE254-2460-552C-C49A-B2FB0060D545}"/>
              </a:ext>
            </a:extLst>
          </p:cNvPr>
          <p:cNvSpPr txBox="1"/>
          <p:nvPr/>
        </p:nvSpPr>
        <p:spPr>
          <a:xfrm>
            <a:off x="6873241" y="761999"/>
            <a:ext cx="2042160" cy="830997"/>
          </a:xfrm>
          <a:prstGeom prst="rect">
            <a:avLst/>
          </a:prstGeom>
          <a:noFill/>
        </p:spPr>
        <p:txBody>
          <a:bodyPr wrap="square" rtlCol="0">
            <a:spAutoFit/>
          </a:bodyPr>
          <a:lstStyle/>
          <a:p>
            <a:endParaRPr lang="en-IN" sz="1600" dirty="0">
              <a:solidFill>
                <a:schemeClr val="accent2"/>
              </a:solidFill>
              <a:latin typeface="Agency FB" panose="020B0503020202020204" pitchFamily="34" charset="0"/>
              <a:sym typeface="Montserrat"/>
            </a:endParaRPr>
          </a:p>
          <a:p>
            <a:endParaRPr lang="en-IN" sz="1600" dirty="0">
              <a:solidFill>
                <a:schemeClr val="accent2"/>
              </a:solidFill>
              <a:latin typeface="Agency FB" panose="020B0503020202020204" pitchFamily="34" charset="0"/>
              <a:sym typeface="Montserrat"/>
            </a:endParaRPr>
          </a:p>
          <a:p>
            <a:endParaRPr lang="en-US" sz="1600" dirty="0">
              <a:solidFill>
                <a:schemeClr val="accent2"/>
              </a:solidFill>
              <a:latin typeface="Agency FB" panose="020B0503020202020204" pitchFamily="34" charset="0"/>
            </a:endParaRPr>
          </a:p>
        </p:txBody>
      </p:sp>
      <p:sp>
        <p:nvSpPr>
          <p:cNvPr id="10" name="TextBox 9">
            <a:extLst>
              <a:ext uri="{FF2B5EF4-FFF2-40B4-BE49-F238E27FC236}">
                <a16:creationId xmlns:a16="http://schemas.microsoft.com/office/drawing/2014/main" id="{4B38DD75-693B-FF19-7ECA-3BC17AD2A4D9}"/>
              </a:ext>
            </a:extLst>
          </p:cNvPr>
          <p:cNvSpPr txBox="1"/>
          <p:nvPr/>
        </p:nvSpPr>
        <p:spPr>
          <a:xfrm>
            <a:off x="6745705" y="994611"/>
            <a:ext cx="2086074" cy="2800767"/>
          </a:xfrm>
          <a:prstGeom prst="rect">
            <a:avLst/>
          </a:prstGeom>
          <a:noFill/>
        </p:spPr>
        <p:txBody>
          <a:bodyPr wrap="square" rtlCol="0">
            <a:spAutoFit/>
          </a:bodyPr>
          <a:lstStyle/>
          <a:p>
            <a:r>
              <a:rPr lang="en-IN" sz="1600" dirty="0">
                <a:solidFill>
                  <a:schemeClr val="tx2">
                    <a:lumMod val="25000"/>
                  </a:schemeClr>
                </a:solidFill>
                <a:latin typeface="Agency FB" panose="020B0503020202020204" pitchFamily="34" charset="0"/>
              </a:rPr>
              <a:t>From Heat Map </a:t>
            </a:r>
            <a:r>
              <a:rPr lang="en-IN" sz="1600" dirty="0">
                <a:solidFill>
                  <a:schemeClr val="accent2"/>
                </a:solidFill>
                <a:latin typeface="Agency FB" panose="020B0503020202020204" pitchFamily="34" charset="0"/>
              </a:rPr>
              <a:t>we can find direct and indirect co-relation between various  factors.</a:t>
            </a:r>
          </a:p>
          <a:p>
            <a:endParaRPr lang="en-IN" sz="1600" dirty="0">
              <a:solidFill>
                <a:schemeClr val="accent2"/>
              </a:solidFill>
              <a:latin typeface="Agency FB" panose="020B0503020202020204" pitchFamily="34" charset="0"/>
            </a:endParaRPr>
          </a:p>
          <a:p>
            <a:r>
              <a:rPr lang="en-US" sz="1600" dirty="0">
                <a:solidFill>
                  <a:schemeClr val="accent2"/>
                </a:solidFill>
                <a:latin typeface="Agency FB" panose="020B0503020202020204" pitchFamily="34" charset="0"/>
              </a:rPr>
              <a:t>there is not more but some what relation between total day minute and churn, total day charge and churn, customer service call and churn.</a:t>
            </a:r>
          </a:p>
        </p:txBody>
      </p:sp>
      <p:pic>
        <p:nvPicPr>
          <p:cNvPr id="9" name="Picture 8">
            <a:extLst>
              <a:ext uri="{FF2B5EF4-FFF2-40B4-BE49-F238E27FC236}">
                <a16:creationId xmlns:a16="http://schemas.microsoft.com/office/drawing/2014/main" id="{3A9C1330-74A1-1A55-5987-1E049D97B70E}"/>
              </a:ext>
            </a:extLst>
          </p:cNvPr>
          <p:cNvPicPr>
            <a:picLocks noChangeAspect="1"/>
          </p:cNvPicPr>
          <p:nvPr/>
        </p:nvPicPr>
        <p:blipFill>
          <a:blip r:embed="rId4"/>
          <a:stretch>
            <a:fillRect/>
          </a:stretch>
        </p:blipFill>
        <p:spPr>
          <a:xfrm>
            <a:off x="205438" y="943143"/>
            <a:ext cx="6203383" cy="3971219"/>
          </a:xfrm>
          <a:prstGeom prst="rect">
            <a:avLst/>
          </a:prstGeom>
        </p:spPr>
      </p:pic>
    </p:spTree>
    <p:extLst>
      <p:ext uri="{BB962C8B-B14F-4D97-AF65-F5344CB8AC3E}">
        <p14:creationId xmlns:p14="http://schemas.microsoft.com/office/powerpoint/2010/main" val="2739951971"/>
      </p:ext>
    </p:extLst>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33F4BAF4-2DD5-2C2C-D029-C700D13F0068}"/>
              </a:ext>
            </a:extLst>
          </p:cNvPr>
          <p:cNvSpPr txBox="1"/>
          <p:nvPr/>
        </p:nvSpPr>
        <p:spPr>
          <a:xfrm>
            <a:off x="437912" y="294223"/>
            <a:ext cx="1955244" cy="461665"/>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4200"/>
              <a:buFont typeface="Arial"/>
              <a:buNone/>
            </a:pPr>
            <a:r>
              <a:rPr lang="en-IN" sz="2400" b="1" i="0" u="sng" strike="noStrike" cap="none" dirty="0">
                <a:solidFill>
                  <a:schemeClr val="dk1"/>
                </a:solidFill>
                <a:latin typeface="Times New Roman" panose="02020603050405020304" pitchFamily="18" charset="0"/>
                <a:ea typeface="Montserrat"/>
                <a:cs typeface="Times New Roman" panose="02020603050405020304" pitchFamily="18" charset="0"/>
                <a:sym typeface="Montserrat"/>
              </a:rPr>
              <a:t>CONTENT</a:t>
            </a:r>
            <a:endParaRPr lang="en-IN" sz="2400" b="0" i="0" u="sng" strike="noStrike" cap="none" dirty="0">
              <a:solidFill>
                <a:schemeClr val="dk1"/>
              </a:solidFill>
              <a:latin typeface="Times New Roman" panose="02020603050405020304" pitchFamily="18" charset="0"/>
              <a:ea typeface="Montserrat"/>
              <a:cs typeface="Times New Roman" panose="02020603050405020304" pitchFamily="18" charset="0"/>
              <a:sym typeface="Montserrat"/>
            </a:endParaRPr>
          </a:p>
        </p:txBody>
      </p:sp>
      <p:sp>
        <p:nvSpPr>
          <p:cNvPr id="5" name="Google Shape;63;p14">
            <a:extLst>
              <a:ext uri="{FF2B5EF4-FFF2-40B4-BE49-F238E27FC236}">
                <a16:creationId xmlns:a16="http://schemas.microsoft.com/office/drawing/2014/main" id="{85D087E9-7FB8-EF33-FBB3-E0CC1D5A6E8F}"/>
              </a:ext>
            </a:extLst>
          </p:cNvPr>
          <p:cNvSpPr txBox="1"/>
          <p:nvPr/>
        </p:nvSpPr>
        <p:spPr>
          <a:xfrm>
            <a:off x="64167" y="680780"/>
            <a:ext cx="4812633" cy="3908722"/>
          </a:xfrm>
          <a:prstGeom prst="rect">
            <a:avLst/>
          </a:prstGeom>
          <a:noFill/>
          <a:ln>
            <a:noFill/>
          </a:ln>
        </p:spPr>
        <p:txBody>
          <a:bodyPr spcFirstLastPara="1" wrap="square" lIns="91425" tIns="45700" rIns="91425" bIns="45700" anchor="t" anchorCtr="0">
            <a:spAutoFit/>
          </a:bodyPr>
          <a:lstStyle/>
          <a:p>
            <a:pPr marL="1073150" marR="0" lvl="0" indent="-285750" algn="l" rtl="0">
              <a:lnSpc>
                <a:spcPct val="150000"/>
              </a:lnSpc>
              <a:spcBef>
                <a:spcPts val="0"/>
              </a:spcBef>
              <a:spcAft>
                <a:spcPts val="0"/>
              </a:spcAft>
              <a:buClr>
                <a:srgbClr val="000000"/>
              </a:buClr>
              <a:buSzPts val="2000"/>
              <a:buFont typeface="Wingdings" panose="05000000000000000000" pitchFamily="2" charset="2"/>
              <a:buChar char="§"/>
            </a:pPr>
            <a:r>
              <a:rPr lang="en-IN" sz="1800" b="1" dirty="0">
                <a:solidFill>
                  <a:schemeClr val="tx1"/>
                </a:solidFill>
                <a:latin typeface="Times New Roman" panose="02020603050405020304" pitchFamily="18" charset="0"/>
                <a:ea typeface="Montserrat"/>
                <a:cs typeface="Times New Roman" panose="02020603050405020304" pitchFamily="18" charset="0"/>
                <a:sym typeface="Montserrat"/>
              </a:rPr>
              <a:t>Introduction</a:t>
            </a:r>
          </a:p>
          <a:p>
            <a:pPr marL="1073150" marR="0" lvl="0" indent="-285750" algn="l" rtl="0">
              <a:lnSpc>
                <a:spcPct val="150000"/>
              </a:lnSpc>
              <a:spcBef>
                <a:spcPts val="0"/>
              </a:spcBef>
              <a:spcAft>
                <a:spcPts val="0"/>
              </a:spcAft>
              <a:buClr>
                <a:srgbClr val="000000"/>
              </a:buClr>
              <a:buSzPts val="2000"/>
              <a:buFont typeface="Wingdings" panose="05000000000000000000" pitchFamily="2" charset="2"/>
              <a:buChar char="§"/>
            </a:pPr>
            <a:r>
              <a:rPr lang="en-IN" sz="1800" b="1" i="0"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rPr>
              <a:t>Business Problem Identification</a:t>
            </a:r>
            <a:endParaRPr lang="en-IN" sz="1800" b="1"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1073150" indent="-285750">
              <a:lnSpc>
                <a:spcPct val="150000"/>
              </a:lnSpc>
              <a:buSzPts val="2000"/>
              <a:buFont typeface="Wingdings" panose="05000000000000000000" pitchFamily="2" charset="2"/>
              <a:buChar char="§"/>
            </a:pPr>
            <a:r>
              <a:rPr lang="en-IN" sz="1800" b="1" i="0"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rPr>
              <a:t>Project Objective</a:t>
            </a:r>
          </a:p>
          <a:p>
            <a:pPr marL="1073150" indent="-285750">
              <a:lnSpc>
                <a:spcPct val="150000"/>
              </a:lnSpc>
              <a:buSzPts val="2000"/>
              <a:buFont typeface="Wingdings" panose="05000000000000000000" pitchFamily="2" charset="2"/>
              <a:buChar char="§"/>
            </a:pPr>
            <a:r>
              <a:rPr lang="en-IN" sz="1800" b="1" dirty="0">
                <a:solidFill>
                  <a:schemeClr val="tx1"/>
                </a:solidFill>
                <a:latin typeface="Times New Roman" panose="02020603050405020304" pitchFamily="18" charset="0"/>
                <a:cs typeface="Times New Roman" panose="02020603050405020304" pitchFamily="18" charset="0"/>
                <a:sym typeface="Montserrat"/>
              </a:rPr>
              <a:t>Data Description</a:t>
            </a:r>
          </a:p>
          <a:p>
            <a:pPr marL="1073150" marR="0" lvl="0" indent="-285750" algn="l" rtl="0">
              <a:lnSpc>
                <a:spcPct val="150000"/>
              </a:lnSpc>
              <a:spcBef>
                <a:spcPts val="0"/>
              </a:spcBef>
              <a:spcAft>
                <a:spcPts val="0"/>
              </a:spcAft>
              <a:buClr>
                <a:srgbClr val="000000"/>
              </a:buClr>
              <a:buSzPts val="2000"/>
              <a:buFont typeface="Wingdings" panose="05000000000000000000" pitchFamily="2" charset="2"/>
              <a:buChar char="§"/>
            </a:pPr>
            <a:r>
              <a:rPr lang="en-IN" sz="1800" b="1" i="0"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rPr>
              <a:t>Exploratory Data Analysis</a:t>
            </a:r>
            <a:endParaRPr sz="1200" b="0" i="0"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1073150" marR="0" lvl="0" indent="-285750" algn="l" rtl="0">
              <a:lnSpc>
                <a:spcPct val="150000"/>
              </a:lnSpc>
              <a:spcBef>
                <a:spcPts val="0"/>
              </a:spcBef>
              <a:spcAft>
                <a:spcPts val="0"/>
              </a:spcAft>
              <a:buClr>
                <a:srgbClr val="000000"/>
              </a:buClr>
              <a:buSzPts val="2000"/>
              <a:buFont typeface="Wingdings" panose="05000000000000000000" pitchFamily="2" charset="2"/>
              <a:buChar char="§"/>
            </a:pPr>
            <a:r>
              <a:rPr lang="en-IN" sz="1800" b="1" i="0"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rPr>
              <a:t>Challenges</a:t>
            </a:r>
            <a:endParaRPr sz="1200" b="0" i="0"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1073150" indent="-285750">
              <a:lnSpc>
                <a:spcPct val="150000"/>
              </a:lnSpc>
              <a:buSzPts val="2000"/>
              <a:buFont typeface="Wingdings" panose="05000000000000000000" pitchFamily="2" charset="2"/>
              <a:buChar char="§"/>
            </a:pPr>
            <a:r>
              <a:rPr lang="en-IN" sz="1800" b="1" dirty="0">
                <a:solidFill>
                  <a:schemeClr val="tx1"/>
                </a:solidFill>
                <a:latin typeface="Times New Roman" panose="02020603050405020304" pitchFamily="18" charset="0"/>
                <a:cs typeface="Times New Roman" panose="02020603050405020304" pitchFamily="18" charset="0"/>
                <a:sym typeface="Montserrat"/>
              </a:rPr>
              <a:t>Conclusion</a:t>
            </a:r>
            <a:endParaRPr sz="1800" b="1" dirty="0">
              <a:solidFill>
                <a:schemeClr val="tx1"/>
              </a:solidFill>
              <a:latin typeface="Times New Roman" panose="02020603050405020304" pitchFamily="18" charset="0"/>
              <a:cs typeface="Times New Roman" panose="02020603050405020304" pitchFamily="18" charset="0"/>
              <a:sym typeface="Montserrat"/>
            </a:endParaRPr>
          </a:p>
          <a:p>
            <a:pPr marL="1073150" marR="0" lvl="0" indent="-285750" algn="l" rtl="0">
              <a:lnSpc>
                <a:spcPct val="150000"/>
              </a:lnSpc>
              <a:spcBef>
                <a:spcPts val="0"/>
              </a:spcBef>
              <a:spcAft>
                <a:spcPts val="0"/>
              </a:spcAft>
              <a:buClr>
                <a:srgbClr val="000000"/>
              </a:buClr>
              <a:buSzPts val="2000"/>
              <a:buFont typeface="Wingdings" panose="05000000000000000000" pitchFamily="2" charset="2"/>
              <a:buChar char="§"/>
            </a:pPr>
            <a:r>
              <a:rPr lang="en-IN" sz="1800" b="1" dirty="0">
                <a:solidFill>
                  <a:schemeClr val="tx1"/>
                </a:solidFill>
                <a:latin typeface="Times New Roman" panose="02020603050405020304" pitchFamily="18" charset="0"/>
                <a:cs typeface="Times New Roman" panose="02020603050405020304" pitchFamily="18" charset="0"/>
                <a:sym typeface="Montserrat"/>
              </a:rPr>
              <a:t>Recommendation</a:t>
            </a:r>
            <a:endParaRPr sz="1800" b="1" dirty="0">
              <a:solidFill>
                <a:schemeClr val="tx1"/>
              </a:solidFill>
              <a:latin typeface="Times New Roman" panose="02020603050405020304" pitchFamily="18" charset="0"/>
              <a:cs typeface="Times New Roman" panose="02020603050405020304" pitchFamily="18" charset="0"/>
              <a:sym typeface="Montserrat"/>
            </a:endParaRPr>
          </a:p>
          <a:p>
            <a:pPr marL="787400" marR="0" lvl="0" algn="l" rtl="0">
              <a:lnSpc>
                <a:spcPct val="150000"/>
              </a:lnSpc>
              <a:spcBef>
                <a:spcPts val="0"/>
              </a:spcBef>
              <a:spcAft>
                <a:spcPts val="0"/>
              </a:spcAft>
              <a:buClr>
                <a:srgbClr val="000000"/>
              </a:buClr>
              <a:buSzPts val="2000"/>
            </a:pPr>
            <a:endParaRPr sz="1200" b="0" i="0"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
            </a:pPr>
            <a:endParaRPr sz="1400" b="1" i="0" u="none" strike="noStrike" cap="none" dirty="0">
              <a:solidFill>
                <a:srgbClr val="00206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1" y="229137"/>
            <a:ext cx="2534347" cy="1065723"/>
          </a:xfrm>
        </p:spPr>
        <p:txBody>
          <a:bodyPr/>
          <a:lstStyle/>
          <a:p>
            <a:pPr>
              <a:buClr>
                <a:srgbClr val="000000"/>
              </a:buClr>
              <a:buSzPts val="4200"/>
            </a:pPr>
            <a:r>
              <a:rPr lang="en-US" sz="2400" b="1" u="sng"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30127" y="924801"/>
            <a:ext cx="8801651" cy="3989561"/>
          </a:xfrm>
        </p:spPr>
        <p:txBody>
          <a:bodyPr/>
          <a:lstStyle/>
          <a:p>
            <a:pPr marL="0" marR="0" indent="0">
              <a:lnSpc>
                <a:spcPct val="150000"/>
              </a:lnSpc>
              <a:spcBef>
                <a:spcPts val="0"/>
              </a:spcBef>
              <a:spcAft>
                <a:spcPts val="0"/>
              </a:spcAft>
              <a:buNone/>
            </a:pPr>
            <a:r>
              <a:rPr lang="en-US" sz="1600" dirty="0">
                <a:solidFill>
                  <a:schemeClr val="accent2"/>
                </a:solidFill>
                <a:latin typeface="Agency FB" panose="020B0503020202020204" pitchFamily="34" charset="0"/>
              </a:rPr>
              <a:t> </a:t>
            </a:r>
            <a:r>
              <a:rPr lang="en-US" sz="1600" b="1" dirty="0">
                <a:solidFill>
                  <a:schemeClr val="accent2"/>
                </a:solidFill>
                <a:latin typeface="Agency FB" panose="020B0503020202020204" pitchFamily="34" charset="0"/>
              </a:rPr>
              <a:t>From the given data and after the EDA and comparison with all the elements we can say that there are some factors which    company should take care in consideration.</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accent2"/>
                </a:solidFill>
                <a:latin typeface="Agency FB" panose="020B0503020202020204" pitchFamily="34" charset="0"/>
              </a:rPr>
              <a:t>1. States with high percentage of churn rate approaching towards customer service center. Instead of port request is put by some customers, customer service should approach </a:t>
            </a:r>
            <a:r>
              <a:rPr lang="en-US" sz="1600" dirty="0" err="1">
                <a:solidFill>
                  <a:schemeClr val="accent2"/>
                </a:solidFill>
                <a:latin typeface="Agency FB" panose="020B0503020202020204" pitchFamily="34" charset="0"/>
              </a:rPr>
              <a:t>approach</a:t>
            </a:r>
            <a:r>
              <a:rPr lang="en-US" sz="1600" dirty="0">
                <a:solidFill>
                  <a:schemeClr val="accent2"/>
                </a:solidFill>
                <a:latin typeface="Agency FB" panose="020B0503020202020204" pitchFamily="34" charset="0"/>
              </a:rPr>
              <a:t> to them.</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accent2"/>
                </a:solidFill>
                <a:latin typeface="Agency FB" panose="020B0503020202020204" pitchFamily="34" charset="0"/>
              </a:rPr>
              <a:t>2. People with international plan who use more international minutes are moving towards churn.</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accent2"/>
                </a:solidFill>
                <a:latin typeface="Agency FB" panose="020B0503020202020204" pitchFamily="34" charset="0"/>
              </a:rPr>
              <a:t>3. Due to high day charges people who use day minutes more ae moving towards churn. As of that we would like to suggest take a fix price for all types of times or lower the charges for day and increase for evening and night.</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accent2"/>
                </a:solidFill>
                <a:latin typeface="Agency FB" panose="020B0503020202020204" pitchFamily="34" charset="0"/>
              </a:rPr>
              <a:t>4. For a telecom company it I necessary to approach towards customers on ground level and within certain period launch new schemes and offers.</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accent2"/>
                </a:solidFill>
                <a:latin typeface="Agency FB" panose="020B0503020202020204" pitchFamily="34" charset="0"/>
              </a:rPr>
              <a:t>5. States where customers churn rate is high, increase advertisement in that area and increase customer service centers.</a:t>
            </a:r>
          </a:p>
          <a:p>
            <a:pPr marL="0" marR="0" lvl="0" indent="0" algn="just" rtl="0">
              <a:lnSpc>
                <a:spcPct val="150000"/>
              </a:lnSpc>
              <a:spcBef>
                <a:spcPts val="0"/>
              </a:spcBef>
              <a:spcAft>
                <a:spcPts val="0"/>
              </a:spcAft>
              <a:buClr>
                <a:srgbClr val="000000"/>
              </a:buClr>
              <a:buSzPts val="1400"/>
              <a:buNone/>
            </a:pPr>
            <a:endParaRPr lang="en-US" dirty="0">
              <a:solidFill>
                <a:schemeClr val="accent2"/>
              </a:solidFill>
              <a:latin typeface="Agency FB" panose="020B0503020202020204" pitchFamily="34" charset="0"/>
            </a:endParaRPr>
          </a:p>
        </p:txBody>
      </p:sp>
      <p:sp>
        <p:nvSpPr>
          <p:cNvPr id="7" name="TextBox 6">
            <a:extLst>
              <a:ext uri="{FF2B5EF4-FFF2-40B4-BE49-F238E27FC236}">
                <a16:creationId xmlns:a16="http://schemas.microsoft.com/office/drawing/2014/main" id="{049EE254-2460-552C-C49A-B2FB0060D545}"/>
              </a:ext>
            </a:extLst>
          </p:cNvPr>
          <p:cNvSpPr txBox="1"/>
          <p:nvPr/>
        </p:nvSpPr>
        <p:spPr>
          <a:xfrm>
            <a:off x="6873241" y="761999"/>
            <a:ext cx="2042160" cy="830997"/>
          </a:xfrm>
          <a:prstGeom prst="rect">
            <a:avLst/>
          </a:prstGeom>
          <a:noFill/>
        </p:spPr>
        <p:txBody>
          <a:bodyPr wrap="square" rtlCol="0">
            <a:spAutoFit/>
          </a:bodyPr>
          <a:lstStyle/>
          <a:p>
            <a:endParaRPr lang="en-IN" sz="1600" dirty="0">
              <a:solidFill>
                <a:schemeClr val="accent2"/>
              </a:solidFill>
              <a:latin typeface="Agency FB" panose="020B0503020202020204" pitchFamily="34" charset="0"/>
              <a:sym typeface="Montserrat"/>
            </a:endParaRPr>
          </a:p>
          <a:p>
            <a:endParaRPr lang="en-IN" sz="1600" dirty="0">
              <a:solidFill>
                <a:schemeClr val="accent2"/>
              </a:solidFill>
              <a:latin typeface="Agency FB" panose="020B0503020202020204" pitchFamily="34" charset="0"/>
              <a:sym typeface="Montserrat"/>
            </a:endParaRPr>
          </a:p>
          <a:p>
            <a:endParaRPr lang="en-US" sz="1600" dirty="0">
              <a:solidFill>
                <a:schemeClr val="accent2"/>
              </a:solidFill>
              <a:latin typeface="Agency FB" panose="020B0503020202020204" pitchFamily="34" charset="0"/>
            </a:endParaRPr>
          </a:p>
        </p:txBody>
      </p:sp>
    </p:spTree>
    <p:extLst>
      <p:ext uri="{BB962C8B-B14F-4D97-AF65-F5344CB8AC3E}">
        <p14:creationId xmlns:p14="http://schemas.microsoft.com/office/powerpoint/2010/main" val="4191436185"/>
      </p:ext>
    </p:extLst>
  </p:cSld>
  <p:clrMapOvr>
    <a:overrideClrMapping bg1="lt1" tx1="dk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1" y="229137"/>
            <a:ext cx="2848074" cy="1065723"/>
          </a:xfrm>
        </p:spPr>
        <p:txBody>
          <a:bodyPr/>
          <a:lstStyle/>
          <a:p>
            <a:pPr>
              <a:buClr>
                <a:srgbClr val="000000"/>
              </a:buClr>
              <a:buSzPts val="4200"/>
            </a:pPr>
            <a:r>
              <a:rPr lang="en-US" sz="2400" b="1" u="sng" dirty="0">
                <a:latin typeface="Times New Roman" panose="02020603050405020304" pitchFamily="18" charset="0"/>
                <a:cs typeface="Times New Roman" panose="02020603050405020304" pitchFamily="18" charset="0"/>
              </a:rPr>
              <a:t>Recommendations</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30127" y="924801"/>
            <a:ext cx="8801651" cy="3989561"/>
          </a:xfrm>
        </p:spPr>
        <p:txBody>
          <a:bodyPr/>
          <a:lstStyle/>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accent2"/>
                </a:solidFill>
                <a:latin typeface="Agency FB" panose="020B0503020202020204" pitchFamily="34" charset="0"/>
              </a:rPr>
              <a:t>1. Try to offer better service for churn customers, see how much this impact before and after. Some may use your service better  move them to your active customers.</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accent2"/>
                </a:solidFill>
                <a:latin typeface="Agency FB" panose="020B0503020202020204" pitchFamily="34" charset="0"/>
              </a:rPr>
              <a:t>2. take a feedback and suggestions with in period of time and improve it, strive for better communication. .</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accent2"/>
                </a:solidFill>
                <a:latin typeface="Agency FB" panose="020B0503020202020204" pitchFamily="34" charset="0"/>
              </a:rPr>
              <a:t>3. When you are taking the any change in plans of your business, just predict the positive and negative share of that plan. If it is negative prepare the solution before so you can handle easily.</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accent2"/>
                </a:solidFill>
                <a:latin typeface="Agency FB" panose="020B0503020202020204" pitchFamily="34" charset="0"/>
              </a:rPr>
              <a:t>4. Offer Incentives.</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accent2"/>
                </a:solidFill>
                <a:latin typeface="Agency FB" panose="020B0503020202020204" pitchFamily="34" charset="0"/>
              </a:rPr>
              <a:t>5. Lean into your best customers.</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accent2"/>
                </a:solidFill>
                <a:latin typeface="Agency FB" panose="020B0503020202020204" pitchFamily="34" charset="0"/>
              </a:rPr>
              <a:t>6.stay competitive.</a:t>
            </a:r>
          </a:p>
          <a:p>
            <a:pPr marL="0" marR="0" lvl="0" indent="0" algn="just" rtl="0">
              <a:lnSpc>
                <a:spcPct val="150000"/>
              </a:lnSpc>
              <a:spcBef>
                <a:spcPts val="0"/>
              </a:spcBef>
              <a:spcAft>
                <a:spcPts val="0"/>
              </a:spcAft>
              <a:buClr>
                <a:srgbClr val="000000"/>
              </a:buClr>
              <a:buSzPts val="1400"/>
              <a:buNone/>
            </a:pPr>
            <a:endParaRPr lang="en-US" dirty="0">
              <a:solidFill>
                <a:schemeClr val="accent2"/>
              </a:solidFill>
              <a:latin typeface="Agency FB" panose="020B0503020202020204" pitchFamily="34" charset="0"/>
            </a:endParaRPr>
          </a:p>
        </p:txBody>
      </p:sp>
      <p:sp>
        <p:nvSpPr>
          <p:cNvPr id="7" name="TextBox 6">
            <a:extLst>
              <a:ext uri="{FF2B5EF4-FFF2-40B4-BE49-F238E27FC236}">
                <a16:creationId xmlns:a16="http://schemas.microsoft.com/office/drawing/2014/main" id="{049EE254-2460-552C-C49A-B2FB0060D545}"/>
              </a:ext>
            </a:extLst>
          </p:cNvPr>
          <p:cNvSpPr txBox="1"/>
          <p:nvPr/>
        </p:nvSpPr>
        <p:spPr>
          <a:xfrm>
            <a:off x="6873241" y="761999"/>
            <a:ext cx="2042160" cy="830997"/>
          </a:xfrm>
          <a:prstGeom prst="rect">
            <a:avLst/>
          </a:prstGeom>
          <a:noFill/>
        </p:spPr>
        <p:txBody>
          <a:bodyPr wrap="square" rtlCol="0">
            <a:spAutoFit/>
          </a:bodyPr>
          <a:lstStyle/>
          <a:p>
            <a:endParaRPr lang="en-IN" sz="1600" dirty="0">
              <a:solidFill>
                <a:schemeClr val="accent2"/>
              </a:solidFill>
              <a:latin typeface="Agency FB" panose="020B0503020202020204" pitchFamily="34" charset="0"/>
              <a:sym typeface="Montserrat"/>
            </a:endParaRPr>
          </a:p>
          <a:p>
            <a:endParaRPr lang="en-IN" sz="1600" dirty="0">
              <a:solidFill>
                <a:schemeClr val="accent2"/>
              </a:solidFill>
              <a:latin typeface="Agency FB" panose="020B0503020202020204" pitchFamily="34" charset="0"/>
              <a:sym typeface="Montserrat"/>
            </a:endParaRPr>
          </a:p>
          <a:p>
            <a:endParaRPr lang="en-US" sz="1600" dirty="0">
              <a:solidFill>
                <a:schemeClr val="accent2"/>
              </a:solidFill>
              <a:latin typeface="Agency FB" panose="020B0503020202020204" pitchFamily="34" charset="0"/>
            </a:endParaRPr>
          </a:p>
        </p:txBody>
      </p:sp>
    </p:spTree>
    <p:extLst>
      <p:ext uri="{BB962C8B-B14F-4D97-AF65-F5344CB8AC3E}">
        <p14:creationId xmlns:p14="http://schemas.microsoft.com/office/powerpoint/2010/main" val="3538927421"/>
      </p:ext>
    </p:extLst>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30127" y="924801"/>
            <a:ext cx="8801651" cy="3989561"/>
          </a:xfrm>
        </p:spPr>
        <p:txBody>
          <a:bodyPr/>
          <a:lstStyle/>
          <a:p>
            <a:pPr marL="0" marR="0" lvl="0" indent="0" algn="ctr" rtl="0">
              <a:lnSpc>
                <a:spcPct val="150000"/>
              </a:lnSpc>
              <a:spcBef>
                <a:spcPts val="0"/>
              </a:spcBef>
              <a:spcAft>
                <a:spcPts val="0"/>
              </a:spcAft>
              <a:buClr>
                <a:srgbClr val="000000"/>
              </a:buClr>
              <a:buSzPts val="1400"/>
              <a:buNone/>
            </a:pPr>
            <a:r>
              <a:rPr lang="en-US" sz="9600" b="1" dirty="0">
                <a:solidFill>
                  <a:schemeClr val="tx2">
                    <a:lumMod val="25000"/>
                  </a:schemeClr>
                </a:solidFill>
                <a:latin typeface="Agency FB" panose="020B0503020202020204" pitchFamily="34" charset="0"/>
              </a:rPr>
              <a:t>THANK YOU…</a:t>
            </a:r>
          </a:p>
        </p:txBody>
      </p:sp>
      <p:sp>
        <p:nvSpPr>
          <p:cNvPr id="7" name="TextBox 6">
            <a:extLst>
              <a:ext uri="{FF2B5EF4-FFF2-40B4-BE49-F238E27FC236}">
                <a16:creationId xmlns:a16="http://schemas.microsoft.com/office/drawing/2014/main" id="{049EE254-2460-552C-C49A-B2FB0060D545}"/>
              </a:ext>
            </a:extLst>
          </p:cNvPr>
          <p:cNvSpPr txBox="1"/>
          <p:nvPr/>
        </p:nvSpPr>
        <p:spPr>
          <a:xfrm>
            <a:off x="6873241" y="761999"/>
            <a:ext cx="2042160" cy="830997"/>
          </a:xfrm>
          <a:prstGeom prst="rect">
            <a:avLst/>
          </a:prstGeom>
          <a:noFill/>
        </p:spPr>
        <p:txBody>
          <a:bodyPr wrap="square" rtlCol="0">
            <a:spAutoFit/>
          </a:bodyPr>
          <a:lstStyle/>
          <a:p>
            <a:endParaRPr lang="en-IN" sz="1600" dirty="0">
              <a:solidFill>
                <a:schemeClr val="accent2"/>
              </a:solidFill>
              <a:latin typeface="Agency FB" panose="020B0503020202020204" pitchFamily="34" charset="0"/>
              <a:sym typeface="Montserrat"/>
            </a:endParaRPr>
          </a:p>
          <a:p>
            <a:endParaRPr lang="en-IN" sz="1600" dirty="0">
              <a:solidFill>
                <a:schemeClr val="accent2"/>
              </a:solidFill>
              <a:latin typeface="Agency FB" panose="020B0503020202020204" pitchFamily="34" charset="0"/>
              <a:sym typeface="Montserrat"/>
            </a:endParaRPr>
          </a:p>
          <a:p>
            <a:endParaRPr lang="en-US" sz="1600" dirty="0">
              <a:solidFill>
                <a:schemeClr val="accent2"/>
              </a:solidFill>
              <a:latin typeface="Agency FB" panose="020B0503020202020204" pitchFamily="34" charset="0"/>
            </a:endParaRPr>
          </a:p>
        </p:txBody>
      </p:sp>
    </p:spTree>
    <p:extLst>
      <p:ext uri="{BB962C8B-B14F-4D97-AF65-F5344CB8AC3E}">
        <p14:creationId xmlns:p14="http://schemas.microsoft.com/office/powerpoint/2010/main" val="505381882"/>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1700" y="445024"/>
            <a:ext cx="4379570" cy="1065723"/>
          </a:xfrm>
        </p:spPr>
        <p:txBody>
          <a:bodyPr/>
          <a:lstStyle/>
          <a:p>
            <a:pPr>
              <a:buClr>
                <a:srgbClr val="000000"/>
              </a:buClr>
              <a:buSzPts val="4200"/>
            </a:pPr>
            <a:r>
              <a:rPr lang="en-US" sz="4000" b="1" u="sng"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311699" y="1510746"/>
            <a:ext cx="4793037" cy="3395209"/>
          </a:xfrm>
        </p:spPr>
        <p:txBody>
          <a:bodyPr/>
          <a:lstStyle/>
          <a:p>
            <a:pPr marL="114300" indent="0">
              <a:buNone/>
            </a:pPr>
            <a:r>
              <a:rPr lang="en-US" sz="2000" b="1" dirty="0">
                <a:solidFill>
                  <a:schemeClr val="accent2"/>
                </a:solidFill>
                <a:latin typeface="Agency FB" panose="020B0503020202020204" pitchFamily="34" charset="0"/>
              </a:rPr>
              <a:t>Churn</a:t>
            </a:r>
            <a:r>
              <a:rPr lang="en-US" dirty="0">
                <a:solidFill>
                  <a:schemeClr val="accent2"/>
                </a:solidFill>
                <a:latin typeface="Agency FB" panose="020B0503020202020204" pitchFamily="34" charset="0"/>
              </a:rPr>
              <a:t> is a problem for telecom Industries because it is more expensive to acquire a new customer than to keep your existing one from leaving.</a:t>
            </a:r>
          </a:p>
          <a:p>
            <a:pPr marL="114300" indent="0">
              <a:buNone/>
            </a:pPr>
            <a:endParaRPr lang="en-US" dirty="0">
              <a:solidFill>
                <a:schemeClr val="accent2"/>
              </a:solidFill>
              <a:latin typeface="Agency FB" panose="020B0503020202020204" pitchFamily="34" charset="0"/>
            </a:endParaRPr>
          </a:p>
          <a:p>
            <a:pPr marL="114300" indent="0">
              <a:buNone/>
            </a:pPr>
            <a:r>
              <a:rPr lang="en-IN" sz="2000" b="1" dirty="0">
                <a:solidFill>
                  <a:schemeClr val="accent2"/>
                </a:solidFill>
                <a:latin typeface="Agency FB" panose="020B0503020202020204" pitchFamily="34" charset="0"/>
                <a:sym typeface="Montserrat"/>
              </a:rPr>
              <a:t>Customer churn </a:t>
            </a:r>
            <a:r>
              <a:rPr lang="en-IN" dirty="0">
                <a:solidFill>
                  <a:schemeClr val="accent2"/>
                </a:solidFill>
                <a:latin typeface="Agency FB" panose="020B0503020202020204" pitchFamily="34" charset="0"/>
                <a:sym typeface="Montserrat"/>
              </a:rPr>
              <a:t>in the telecom industry poses one of the most significant risks to loss of revenue.</a:t>
            </a:r>
          </a:p>
          <a:p>
            <a:pPr marL="114300" indent="0">
              <a:buNone/>
            </a:pPr>
            <a:endParaRPr lang="en-IN" dirty="0">
              <a:solidFill>
                <a:schemeClr val="accent2"/>
              </a:solidFill>
              <a:latin typeface="Agency FB" panose="020B0503020202020204" pitchFamily="34" charset="0"/>
              <a:sym typeface="Montserrat"/>
            </a:endParaRPr>
          </a:p>
          <a:p>
            <a:pPr marL="114300" indent="0">
              <a:buNone/>
            </a:pPr>
            <a:r>
              <a:rPr lang="en-IN" sz="2000" b="1" dirty="0">
                <a:solidFill>
                  <a:schemeClr val="accent2"/>
                </a:solidFill>
                <a:latin typeface="Agency FB" panose="020B0503020202020204" pitchFamily="34" charset="0"/>
                <a:sym typeface="Montserrat"/>
              </a:rPr>
              <a:t>Churn Costumers </a:t>
            </a:r>
            <a:r>
              <a:rPr lang="en-IN" dirty="0">
                <a:solidFill>
                  <a:schemeClr val="accent2"/>
                </a:solidFill>
                <a:latin typeface="Agency FB" panose="020B0503020202020204" pitchFamily="34" charset="0"/>
                <a:sym typeface="Montserrat"/>
              </a:rPr>
              <a:t>are those targeted customer who have decided to leave a service Provider, product or even a company. </a:t>
            </a:r>
            <a:endParaRPr lang="en-IN" dirty="0">
              <a:solidFill>
                <a:schemeClr val="accent2"/>
              </a:solidFill>
              <a:latin typeface="Agency FB" panose="020B0503020202020204" pitchFamily="34" charset="0"/>
            </a:endParaRPr>
          </a:p>
          <a:p>
            <a:pPr marL="114300" indent="0">
              <a:buNone/>
            </a:pPr>
            <a:endParaRPr lang="en-US" dirty="0">
              <a:solidFill>
                <a:schemeClr val="accent2"/>
              </a:solidFill>
              <a:latin typeface="Agency FB" panose="020B0503020202020204" pitchFamily="34" charset="0"/>
            </a:endParaRPr>
          </a:p>
        </p:txBody>
      </p:sp>
      <p:sp>
        <p:nvSpPr>
          <p:cNvPr id="4" name="TextBox 3">
            <a:extLst>
              <a:ext uri="{FF2B5EF4-FFF2-40B4-BE49-F238E27FC236}">
                <a16:creationId xmlns:a16="http://schemas.microsoft.com/office/drawing/2014/main" id="{3066C214-9839-442B-8D87-E34AC4FEE96E}"/>
              </a:ext>
            </a:extLst>
          </p:cNvPr>
          <p:cNvSpPr txBox="1"/>
          <p:nvPr/>
        </p:nvSpPr>
        <p:spPr>
          <a:xfrm>
            <a:off x="5899868" y="659958"/>
            <a:ext cx="2798859" cy="1692771"/>
          </a:xfrm>
          <a:prstGeom prst="rect">
            <a:avLst/>
          </a:prstGeom>
          <a:noFill/>
        </p:spPr>
        <p:txBody>
          <a:bodyPr wrap="square" rtlCol="0">
            <a:spAutoFit/>
          </a:bodyPr>
          <a:lstStyle/>
          <a:p>
            <a:r>
              <a:rPr lang="en-IN" sz="1800" dirty="0">
                <a:solidFill>
                  <a:schemeClr val="accent2"/>
                </a:solidFill>
                <a:latin typeface="Agency FB" panose="020B0503020202020204" pitchFamily="34" charset="0"/>
                <a:sym typeface="Montserrat"/>
              </a:rPr>
              <a:t>The average churn rate in the telecom industry is approximately 1.9% per month, but could rise as high as 67% annually * as per survey conduct.</a:t>
            </a:r>
            <a:endParaRPr lang="en-IN" sz="1800" dirty="0">
              <a:solidFill>
                <a:schemeClr val="accent2"/>
              </a:solidFill>
              <a:latin typeface="Agency FB" panose="020B0503020202020204" pitchFamily="34" charset="0"/>
            </a:endParaRPr>
          </a:p>
          <a:p>
            <a:endParaRPr lang="en-US" dirty="0"/>
          </a:p>
        </p:txBody>
      </p:sp>
      <p:pic>
        <p:nvPicPr>
          <p:cNvPr id="5" name="Picture 4">
            <a:extLst>
              <a:ext uri="{FF2B5EF4-FFF2-40B4-BE49-F238E27FC236}">
                <a16:creationId xmlns:a16="http://schemas.microsoft.com/office/drawing/2014/main" id="{82747840-1509-A005-9C8B-735FB079258D}"/>
              </a:ext>
            </a:extLst>
          </p:cNvPr>
          <p:cNvPicPr>
            <a:picLocks noChangeAspect="1"/>
          </p:cNvPicPr>
          <p:nvPr/>
        </p:nvPicPr>
        <p:blipFill>
          <a:blip r:embed="rId2"/>
          <a:stretch>
            <a:fillRect/>
          </a:stretch>
        </p:blipFill>
        <p:spPr>
          <a:xfrm>
            <a:off x="5767408" y="2512612"/>
            <a:ext cx="2931319" cy="1970930"/>
          </a:xfrm>
          <a:prstGeom prst="rect">
            <a:avLst/>
          </a:prstGeom>
        </p:spPr>
      </p:pic>
    </p:spTree>
    <p:extLst>
      <p:ext uri="{BB962C8B-B14F-4D97-AF65-F5344CB8AC3E}">
        <p14:creationId xmlns:p14="http://schemas.microsoft.com/office/powerpoint/2010/main" val="399806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1699" y="293949"/>
            <a:ext cx="4379570" cy="1065723"/>
          </a:xfrm>
        </p:spPr>
        <p:txBody>
          <a:bodyPr/>
          <a:lstStyle/>
          <a:p>
            <a:pPr>
              <a:buClr>
                <a:srgbClr val="000000"/>
              </a:buClr>
              <a:buSzPts val="4200"/>
            </a:pPr>
            <a:r>
              <a:rPr lang="en-US" sz="3200" b="1" u="sng" dirty="0">
                <a:latin typeface="Times New Roman" panose="02020603050405020304" pitchFamily="18" charset="0"/>
                <a:cs typeface="Times New Roman" panose="02020603050405020304" pitchFamily="18" charset="0"/>
              </a:rPr>
              <a:t>Business Problem Identification</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311699" y="1510746"/>
            <a:ext cx="4793037" cy="3482673"/>
          </a:xfrm>
        </p:spPr>
        <p:txBody>
          <a:bodyPr/>
          <a:lstStyle/>
          <a:p>
            <a:pPr marL="0" marR="0" lvl="0" indent="0" algn="just" rtl="0">
              <a:lnSpc>
                <a:spcPct val="100000"/>
              </a:lnSpc>
              <a:spcBef>
                <a:spcPts val="0"/>
              </a:spcBef>
              <a:spcAft>
                <a:spcPts val="0"/>
              </a:spcAft>
              <a:buClr>
                <a:srgbClr val="000000"/>
              </a:buClr>
              <a:buSzPts val="1400"/>
              <a:buNone/>
            </a:pPr>
            <a:r>
              <a:rPr lang="en-IN" b="1" dirty="0">
                <a:solidFill>
                  <a:schemeClr val="accent2"/>
                </a:solidFill>
                <a:latin typeface="Agency FB" panose="020B0503020202020204" pitchFamily="34" charset="0"/>
                <a:sym typeface="Montserrat"/>
              </a:rPr>
              <a:t>To reduce customer churn</a:t>
            </a:r>
            <a:r>
              <a:rPr lang="en-IN" dirty="0">
                <a:solidFill>
                  <a:schemeClr val="accent2"/>
                </a:solidFill>
                <a:latin typeface="Agency FB" panose="020B0503020202020204" pitchFamily="34" charset="0"/>
                <a:sym typeface="Montserrat"/>
              </a:rPr>
              <a:t>, telecom companies need to predict which customers are at high risk of churn for this we taking advantage of the vast streams of rich telecom customer data. </a:t>
            </a:r>
          </a:p>
          <a:p>
            <a:pPr marL="114300" indent="0">
              <a:buNone/>
            </a:pPr>
            <a:endParaRPr lang="en-US" dirty="0">
              <a:solidFill>
                <a:schemeClr val="accent2"/>
              </a:solidFill>
              <a:latin typeface="Agency FB" panose="020B0503020202020204" pitchFamily="34" charset="0"/>
            </a:endParaRPr>
          </a:p>
          <a:p>
            <a:pPr marL="114300" indent="0">
              <a:buNone/>
            </a:pPr>
            <a:r>
              <a:rPr lang="en-IN" sz="2000" b="1" dirty="0">
                <a:solidFill>
                  <a:schemeClr val="accent2"/>
                </a:solidFill>
                <a:latin typeface="Agency FB" panose="020B0503020202020204" pitchFamily="34" charset="0"/>
                <a:sym typeface="Montserrat"/>
              </a:rPr>
              <a:t>For Telecom Churn Analysis, </a:t>
            </a:r>
            <a:r>
              <a:rPr lang="en-IN" dirty="0">
                <a:solidFill>
                  <a:schemeClr val="accent2"/>
                </a:solidFill>
                <a:latin typeface="Agency FB" panose="020B0503020202020204" pitchFamily="34" charset="0"/>
                <a:sym typeface="Montserrat"/>
              </a:rPr>
              <a:t>Problem can be defined as:</a:t>
            </a:r>
          </a:p>
          <a:p>
            <a:pPr marL="114300" indent="0">
              <a:buNone/>
            </a:pPr>
            <a:r>
              <a:rPr lang="en-IN" dirty="0">
                <a:solidFill>
                  <a:schemeClr val="accent2"/>
                </a:solidFill>
                <a:latin typeface="Agency FB" panose="020B0503020202020204" pitchFamily="34" charset="0"/>
                <a:sym typeface="Montserrat"/>
              </a:rPr>
              <a:t>Customer Churn:</a:t>
            </a:r>
          </a:p>
          <a:p>
            <a:pPr marL="114300" indent="0">
              <a:buNone/>
            </a:pPr>
            <a:r>
              <a:rPr lang="en-IN" dirty="0">
                <a:solidFill>
                  <a:schemeClr val="accent2"/>
                </a:solidFill>
                <a:latin typeface="Agency FB" panose="020B0503020202020204" pitchFamily="34" charset="0"/>
                <a:sym typeface="Montserrat"/>
              </a:rPr>
              <a:t>- In this we have to look into the problem why customers are leaving.</a:t>
            </a:r>
          </a:p>
          <a:p>
            <a:pPr marL="114300" indent="0">
              <a:buNone/>
            </a:pPr>
            <a:r>
              <a:rPr lang="en-IN" dirty="0">
                <a:solidFill>
                  <a:schemeClr val="accent2"/>
                </a:solidFill>
                <a:latin typeface="Agency FB" panose="020B0503020202020204" pitchFamily="34" charset="0"/>
                <a:sym typeface="Montserrat"/>
              </a:rPr>
              <a:t>-for different state churn rate is different.</a:t>
            </a:r>
          </a:p>
          <a:p>
            <a:pPr marL="114300" indent="0">
              <a:buNone/>
            </a:pPr>
            <a:r>
              <a:rPr lang="en-IN" dirty="0">
                <a:solidFill>
                  <a:schemeClr val="accent2"/>
                </a:solidFill>
                <a:latin typeface="Agency FB" panose="020B0503020202020204" pitchFamily="34" charset="0"/>
                <a:sym typeface="Montserrat"/>
              </a:rPr>
              <a:t>-looking for customer satisfaction.</a:t>
            </a:r>
          </a:p>
          <a:p>
            <a:pPr marL="114300" indent="0">
              <a:buNone/>
            </a:pPr>
            <a:endParaRPr lang="en-IN" dirty="0">
              <a:solidFill>
                <a:schemeClr val="accent2"/>
              </a:solidFill>
              <a:latin typeface="Agency FB" panose="020B0503020202020204" pitchFamily="34" charset="0"/>
              <a:sym typeface="Montserrat"/>
            </a:endParaRPr>
          </a:p>
          <a:p>
            <a:pPr marL="114300" indent="0">
              <a:buNone/>
            </a:pPr>
            <a:endParaRPr lang="en-IN" dirty="0">
              <a:solidFill>
                <a:schemeClr val="accent2"/>
              </a:solidFill>
              <a:latin typeface="Agency FB" panose="020B0503020202020204" pitchFamily="34" charset="0"/>
              <a:sym typeface="Montserrat"/>
            </a:endParaRPr>
          </a:p>
          <a:p>
            <a:pPr marL="114300" indent="0">
              <a:buNone/>
            </a:pPr>
            <a:endParaRPr lang="en-US" dirty="0">
              <a:solidFill>
                <a:schemeClr val="accent2"/>
              </a:solidFill>
              <a:latin typeface="Agency FB" panose="020B0503020202020204" pitchFamily="34" charset="0"/>
            </a:endParaRPr>
          </a:p>
        </p:txBody>
      </p:sp>
      <p:sp>
        <p:nvSpPr>
          <p:cNvPr id="4" name="TextBox 3">
            <a:extLst>
              <a:ext uri="{FF2B5EF4-FFF2-40B4-BE49-F238E27FC236}">
                <a16:creationId xmlns:a16="http://schemas.microsoft.com/office/drawing/2014/main" id="{3066C214-9839-442B-8D87-E34AC4FEE96E}"/>
              </a:ext>
            </a:extLst>
          </p:cNvPr>
          <p:cNvSpPr txBox="1"/>
          <p:nvPr/>
        </p:nvSpPr>
        <p:spPr>
          <a:xfrm>
            <a:off x="5899868" y="659958"/>
            <a:ext cx="2798859" cy="1969770"/>
          </a:xfrm>
          <a:prstGeom prst="rect">
            <a:avLst/>
          </a:prstGeom>
          <a:noFill/>
        </p:spPr>
        <p:txBody>
          <a:bodyPr wrap="square" rtlCol="0">
            <a:spAutoFit/>
          </a:bodyPr>
          <a:lstStyle/>
          <a:p>
            <a:pPr marL="0" marR="0" lvl="0" indent="0" algn="just" rtl="0">
              <a:lnSpc>
                <a:spcPct val="100000"/>
              </a:lnSpc>
              <a:spcBef>
                <a:spcPts val="0"/>
              </a:spcBef>
              <a:spcAft>
                <a:spcPts val="0"/>
              </a:spcAft>
              <a:buClr>
                <a:srgbClr val="000000"/>
              </a:buClr>
              <a:buSzPts val="1400"/>
            </a:pPr>
            <a:r>
              <a:rPr lang="en-IN" sz="1800" b="1" dirty="0">
                <a:solidFill>
                  <a:schemeClr val="accent2"/>
                </a:solidFill>
                <a:latin typeface="Agency FB" panose="020B0503020202020204" pitchFamily="34" charset="0"/>
                <a:sym typeface="Montserrat"/>
              </a:rPr>
              <a:t>This project </a:t>
            </a:r>
            <a:r>
              <a:rPr lang="en-IN" sz="1800" dirty="0">
                <a:solidFill>
                  <a:schemeClr val="accent2"/>
                </a:solidFill>
                <a:latin typeface="Agency FB" panose="020B0503020202020204" pitchFamily="34" charset="0"/>
                <a:sym typeface="Montserrat"/>
              </a:rPr>
              <a:t>aims to analyse the data to determine the cause of customer churn customers who are most likely subject to churn, and what to do to retain the most valuable customer.</a:t>
            </a:r>
            <a:endParaRPr lang="en-IN" sz="1800" dirty="0">
              <a:solidFill>
                <a:schemeClr val="accent2"/>
              </a:solidFill>
              <a:latin typeface="Agency FB" panose="020B0503020202020204" pitchFamily="34" charset="0"/>
            </a:endParaRPr>
          </a:p>
          <a:p>
            <a:endParaRPr lang="en-US" dirty="0"/>
          </a:p>
        </p:txBody>
      </p:sp>
      <p:pic>
        <p:nvPicPr>
          <p:cNvPr id="1026" name="Picture 2">
            <a:extLst>
              <a:ext uri="{FF2B5EF4-FFF2-40B4-BE49-F238E27FC236}">
                <a16:creationId xmlns:a16="http://schemas.microsoft.com/office/drawing/2014/main" id="{653D5E00-98A9-0EF9-609B-94480BD7E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311" y="2878372"/>
            <a:ext cx="1937143" cy="1892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11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1699" y="285998"/>
            <a:ext cx="4379570" cy="1065723"/>
          </a:xfrm>
        </p:spPr>
        <p:txBody>
          <a:bodyPr/>
          <a:lstStyle/>
          <a:p>
            <a:pPr>
              <a:buClr>
                <a:srgbClr val="000000"/>
              </a:buClr>
              <a:buSzPts val="4200"/>
            </a:pPr>
            <a:r>
              <a:rPr lang="en-US" sz="4000" b="1" u="sng" dirty="0">
                <a:latin typeface="Times New Roman" panose="02020603050405020304" pitchFamily="18" charset="0"/>
                <a:cs typeface="Times New Roman" panose="02020603050405020304" pitchFamily="18" charset="0"/>
              </a:rPr>
              <a:t>Project Objective</a:t>
            </a:r>
            <a:endParaRPr lang="en-US" sz="32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311699" y="1510747"/>
            <a:ext cx="5214458" cy="3283890"/>
          </a:xfrm>
        </p:spPr>
        <p:txBody>
          <a:bodyPr/>
          <a:lstStyle/>
          <a:p>
            <a:pPr marL="0" marR="0" lvl="0" indent="0" algn="just" rtl="0">
              <a:lnSpc>
                <a:spcPct val="150000"/>
              </a:lnSpc>
              <a:spcBef>
                <a:spcPts val="0"/>
              </a:spcBef>
              <a:spcAft>
                <a:spcPts val="0"/>
              </a:spcAft>
              <a:buClr>
                <a:srgbClr val="000000"/>
              </a:buClr>
              <a:buSzPts val="1400"/>
              <a:buNone/>
            </a:pPr>
            <a:r>
              <a:rPr lang="en-IN" dirty="0">
                <a:solidFill>
                  <a:schemeClr val="accent2"/>
                </a:solidFill>
                <a:latin typeface="Agency FB" panose="020B0503020202020204" pitchFamily="34" charset="0"/>
                <a:sym typeface="Montserrat"/>
              </a:rPr>
              <a:t>- To Predict customer churn.</a:t>
            </a:r>
          </a:p>
          <a:p>
            <a:pPr marL="0" marR="0" lvl="0" indent="0" rtl="0">
              <a:lnSpc>
                <a:spcPct val="150000"/>
              </a:lnSpc>
              <a:spcBef>
                <a:spcPts val="0"/>
              </a:spcBef>
              <a:spcAft>
                <a:spcPts val="0"/>
              </a:spcAft>
              <a:buClr>
                <a:srgbClr val="000000"/>
              </a:buClr>
              <a:buSzPts val="1400"/>
              <a:buNone/>
            </a:pPr>
            <a:r>
              <a:rPr lang="en-IN" dirty="0">
                <a:solidFill>
                  <a:schemeClr val="accent2"/>
                </a:solidFill>
                <a:latin typeface="Agency FB" panose="020B0503020202020204" pitchFamily="34" charset="0"/>
                <a:sym typeface="Montserrat"/>
              </a:rPr>
              <a:t>- Highlighting the main variables, factors influencing customer churn.</a:t>
            </a:r>
          </a:p>
          <a:p>
            <a:pPr marL="0" marR="0" lvl="0" indent="0" algn="just" rtl="0">
              <a:lnSpc>
                <a:spcPct val="150000"/>
              </a:lnSpc>
              <a:spcBef>
                <a:spcPts val="0"/>
              </a:spcBef>
              <a:spcAft>
                <a:spcPts val="0"/>
              </a:spcAft>
              <a:buClr>
                <a:srgbClr val="000000"/>
              </a:buClr>
              <a:buSzPts val="1400"/>
              <a:buNone/>
            </a:pPr>
            <a:r>
              <a:rPr lang="en-IN" b="1" dirty="0">
                <a:solidFill>
                  <a:schemeClr val="accent2"/>
                </a:solidFill>
                <a:latin typeface="Agency FB" panose="020B0503020202020204" pitchFamily="34" charset="0"/>
                <a:sym typeface="Montserrat"/>
              </a:rPr>
              <a:t>- Maximising </a:t>
            </a:r>
            <a:r>
              <a:rPr lang="en-IN" dirty="0">
                <a:solidFill>
                  <a:schemeClr val="accent2"/>
                </a:solidFill>
                <a:latin typeface="Agency FB" panose="020B0503020202020204" pitchFamily="34" charset="0"/>
                <a:sym typeface="Montserrat"/>
              </a:rPr>
              <a:t>company profit by retaining customers</a:t>
            </a:r>
          </a:p>
          <a:p>
            <a:pPr marL="0" marR="0" lvl="0" indent="0" algn="just" rtl="0">
              <a:lnSpc>
                <a:spcPct val="150000"/>
              </a:lnSpc>
              <a:spcBef>
                <a:spcPts val="0"/>
              </a:spcBef>
              <a:spcAft>
                <a:spcPts val="0"/>
              </a:spcAft>
              <a:buClr>
                <a:srgbClr val="000000"/>
              </a:buClr>
              <a:buSzPts val="1400"/>
              <a:buNone/>
            </a:pPr>
            <a:r>
              <a:rPr lang="en-IN" b="1" dirty="0">
                <a:solidFill>
                  <a:schemeClr val="accent2"/>
                </a:solidFill>
                <a:latin typeface="Agency FB" panose="020B0503020202020204" pitchFamily="34" charset="0"/>
                <a:sym typeface="Montserrat"/>
              </a:rPr>
              <a:t>- Minimising</a:t>
            </a:r>
            <a:r>
              <a:rPr lang="en-IN" dirty="0">
                <a:solidFill>
                  <a:schemeClr val="accent2"/>
                </a:solidFill>
                <a:latin typeface="Agency FB" panose="020B0503020202020204" pitchFamily="34" charset="0"/>
                <a:sym typeface="Montserrat"/>
              </a:rPr>
              <a:t> churn by identifying the reasons of the problem.</a:t>
            </a:r>
          </a:p>
          <a:p>
            <a:pPr marL="0" marR="0" lvl="0" indent="0" algn="just" rtl="0">
              <a:lnSpc>
                <a:spcPct val="150000"/>
              </a:lnSpc>
              <a:spcBef>
                <a:spcPts val="0"/>
              </a:spcBef>
              <a:spcAft>
                <a:spcPts val="0"/>
              </a:spcAft>
              <a:buClr>
                <a:srgbClr val="000000"/>
              </a:buClr>
              <a:buSzPts val="1400"/>
              <a:buNone/>
            </a:pPr>
            <a:r>
              <a:rPr lang="en-IN" dirty="0">
                <a:solidFill>
                  <a:schemeClr val="accent2"/>
                </a:solidFill>
                <a:latin typeface="Agency FB" panose="020B0503020202020204" pitchFamily="34" charset="0"/>
                <a:sym typeface="Montserrat"/>
              </a:rPr>
              <a:t>- </a:t>
            </a:r>
            <a:r>
              <a:rPr lang="en-IN" b="1" dirty="0">
                <a:solidFill>
                  <a:schemeClr val="accent2"/>
                </a:solidFill>
                <a:latin typeface="Agency FB" panose="020B0503020202020204" pitchFamily="34" charset="0"/>
                <a:sym typeface="Montserrat"/>
              </a:rPr>
              <a:t>Business Constraints </a:t>
            </a:r>
            <a:r>
              <a:rPr lang="en-IN" dirty="0">
                <a:solidFill>
                  <a:schemeClr val="accent2"/>
                </a:solidFill>
                <a:latin typeface="Agency FB" panose="020B0503020202020204" pitchFamily="34" charset="0"/>
                <a:sym typeface="Montserrat"/>
              </a:rPr>
              <a:t>like service quality, offers &amp; discounts.</a:t>
            </a:r>
          </a:p>
          <a:p>
            <a:pPr marL="0" marR="0" lvl="0" indent="0" algn="just" rtl="0">
              <a:lnSpc>
                <a:spcPct val="150000"/>
              </a:lnSpc>
              <a:spcBef>
                <a:spcPts val="0"/>
              </a:spcBef>
              <a:spcAft>
                <a:spcPts val="0"/>
              </a:spcAft>
              <a:buClr>
                <a:srgbClr val="000000"/>
              </a:buClr>
              <a:buSzPts val="1400"/>
              <a:buNone/>
            </a:pPr>
            <a:r>
              <a:rPr lang="en-IN" sz="2000" dirty="0">
                <a:solidFill>
                  <a:schemeClr val="accent2"/>
                </a:solidFill>
                <a:latin typeface="Agency FB" panose="020B0503020202020204" pitchFamily="34" charset="0"/>
                <a:sym typeface="Montserrat"/>
              </a:rPr>
              <a:t>-Finding out best model &amp; providing </a:t>
            </a:r>
            <a:r>
              <a:rPr lang="en-IN" sz="2000" b="1" dirty="0">
                <a:solidFill>
                  <a:schemeClr val="accent2"/>
                </a:solidFill>
                <a:latin typeface="Agency FB" panose="020B0503020202020204" pitchFamily="34" charset="0"/>
                <a:sym typeface="Montserrat"/>
              </a:rPr>
              <a:t>Executions.</a:t>
            </a:r>
            <a:endParaRPr lang="en-IN" dirty="0">
              <a:solidFill>
                <a:schemeClr val="accent2"/>
              </a:solidFill>
              <a:latin typeface="Agency FB" panose="020B0503020202020204" pitchFamily="34" charset="0"/>
              <a:sym typeface="Montserrat"/>
            </a:endParaRPr>
          </a:p>
          <a:p>
            <a:pPr marL="114300" indent="0">
              <a:buNone/>
            </a:pPr>
            <a:endParaRPr lang="en-IN" dirty="0">
              <a:solidFill>
                <a:schemeClr val="accent2"/>
              </a:solidFill>
              <a:latin typeface="Agency FB" panose="020B0503020202020204" pitchFamily="34" charset="0"/>
              <a:sym typeface="Montserrat"/>
            </a:endParaRPr>
          </a:p>
          <a:p>
            <a:pPr marL="114300" indent="0">
              <a:buNone/>
            </a:pPr>
            <a:endParaRPr lang="en-US" dirty="0">
              <a:solidFill>
                <a:schemeClr val="accent2"/>
              </a:solidFill>
              <a:latin typeface="Agency FB" panose="020B0503020202020204" pitchFamily="34" charset="0"/>
            </a:endParaRPr>
          </a:p>
        </p:txBody>
      </p:sp>
      <p:sp>
        <p:nvSpPr>
          <p:cNvPr id="4" name="TextBox 3">
            <a:extLst>
              <a:ext uri="{FF2B5EF4-FFF2-40B4-BE49-F238E27FC236}">
                <a16:creationId xmlns:a16="http://schemas.microsoft.com/office/drawing/2014/main" id="{3066C214-9839-442B-8D87-E34AC4FEE96E}"/>
              </a:ext>
            </a:extLst>
          </p:cNvPr>
          <p:cNvSpPr txBox="1"/>
          <p:nvPr/>
        </p:nvSpPr>
        <p:spPr>
          <a:xfrm>
            <a:off x="5899868" y="659958"/>
            <a:ext cx="2798859" cy="1969770"/>
          </a:xfrm>
          <a:prstGeom prst="rect">
            <a:avLst/>
          </a:prstGeom>
          <a:noFill/>
        </p:spPr>
        <p:txBody>
          <a:bodyPr wrap="square" rtlCol="0">
            <a:spAutoFit/>
          </a:bodyPr>
          <a:lstStyle/>
          <a:p>
            <a:pPr marL="0" marR="0" lvl="0" indent="0" algn="just" rtl="0">
              <a:lnSpc>
                <a:spcPct val="100000"/>
              </a:lnSpc>
              <a:spcBef>
                <a:spcPts val="0"/>
              </a:spcBef>
              <a:spcAft>
                <a:spcPts val="0"/>
              </a:spcAft>
              <a:buClr>
                <a:srgbClr val="000000"/>
              </a:buClr>
              <a:buSzPts val="1400"/>
            </a:pPr>
            <a:r>
              <a:rPr lang="en-IN" sz="1800" b="1" dirty="0">
                <a:solidFill>
                  <a:schemeClr val="accent2"/>
                </a:solidFill>
                <a:latin typeface="Agency FB" panose="020B0503020202020204" pitchFamily="34" charset="0"/>
                <a:sym typeface="Montserrat"/>
              </a:rPr>
              <a:t>This project </a:t>
            </a:r>
            <a:r>
              <a:rPr lang="en-IN" sz="1800" dirty="0">
                <a:solidFill>
                  <a:schemeClr val="accent2"/>
                </a:solidFill>
                <a:latin typeface="Agency FB" panose="020B0503020202020204" pitchFamily="34" charset="0"/>
                <a:sym typeface="Montserrat"/>
              </a:rPr>
              <a:t>aims to analyse the data to determine the cause of customer churn customers who are most likely subject to churn, and what to do to retain the most valuable customer.</a:t>
            </a:r>
            <a:endParaRPr lang="en-IN" sz="1800" dirty="0">
              <a:solidFill>
                <a:schemeClr val="accent2"/>
              </a:solidFill>
              <a:latin typeface="Agency FB" panose="020B0503020202020204" pitchFamily="34" charset="0"/>
            </a:endParaRPr>
          </a:p>
          <a:p>
            <a:endParaRPr lang="en-US" dirty="0"/>
          </a:p>
        </p:txBody>
      </p:sp>
      <p:pic>
        <p:nvPicPr>
          <p:cNvPr id="2050" name="Picture 2" descr="Trust me I have a pretty objective subjective view - Trust me I have a pretty objective subjective view  Skeptical Dog">
            <a:extLst>
              <a:ext uri="{FF2B5EF4-FFF2-40B4-BE49-F238E27FC236}">
                <a16:creationId xmlns:a16="http://schemas.microsoft.com/office/drawing/2014/main" id="{E0578195-204F-7463-F03C-40D38C9EB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823" y="2748457"/>
            <a:ext cx="2304280" cy="1867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28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1699" y="278046"/>
            <a:ext cx="4586304" cy="1065723"/>
          </a:xfrm>
        </p:spPr>
        <p:txBody>
          <a:bodyPr/>
          <a:lstStyle/>
          <a:p>
            <a:pPr>
              <a:buClr>
                <a:srgbClr val="000000"/>
              </a:buClr>
              <a:buSzPts val="4200"/>
            </a:pPr>
            <a:r>
              <a:rPr lang="en-US" sz="4000" b="1" u="sng" dirty="0">
                <a:latin typeface="Times New Roman" panose="02020603050405020304" pitchFamily="18" charset="0"/>
                <a:cs typeface="Times New Roman" panose="02020603050405020304" pitchFamily="18" charset="0"/>
              </a:rPr>
              <a:t>Dataset Description</a:t>
            </a:r>
            <a:endParaRPr lang="en-US" sz="32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581564"/>
            <a:ext cx="2439452" cy="3283890"/>
          </a:xfrm>
        </p:spPr>
        <p:txBody>
          <a:bodyPr/>
          <a:lstStyle/>
          <a:p>
            <a:pPr marL="0" marR="0" lvl="0" indent="0" algn="just" rtl="0">
              <a:lnSpc>
                <a:spcPct val="150000"/>
              </a:lnSpc>
              <a:spcBef>
                <a:spcPts val="0"/>
              </a:spcBef>
              <a:spcAft>
                <a:spcPts val="0"/>
              </a:spcAft>
              <a:buClr>
                <a:srgbClr val="000000"/>
              </a:buClr>
              <a:buSzPts val="1400"/>
              <a:buNone/>
            </a:pPr>
            <a:r>
              <a:rPr lang="en-IN" dirty="0">
                <a:solidFill>
                  <a:schemeClr val="accent2"/>
                </a:solidFill>
                <a:latin typeface="Agency FB" panose="020B0503020202020204" pitchFamily="34" charset="0"/>
                <a:sym typeface="Montserrat"/>
              </a:rPr>
              <a:t>- </a:t>
            </a:r>
            <a:r>
              <a:rPr lang="en-IN" b="1" dirty="0">
                <a:solidFill>
                  <a:schemeClr val="tx1">
                    <a:lumMod val="75000"/>
                  </a:schemeClr>
                </a:solidFill>
                <a:latin typeface="Agency FB" panose="020B0503020202020204" pitchFamily="34" charset="0"/>
                <a:sym typeface="Montserrat"/>
              </a:rPr>
              <a:t>Numerical Data</a:t>
            </a:r>
          </a:p>
          <a:p>
            <a:pPr marL="133350" marR="0" lvl="0" indent="0" algn="l" rtl="0">
              <a:lnSpc>
                <a:spcPct val="115000"/>
              </a:lnSpc>
              <a:spcBef>
                <a:spcPts val="0"/>
              </a:spcBef>
              <a:spcAft>
                <a:spcPts val="0"/>
              </a:spcAft>
              <a:buClr>
                <a:srgbClr val="000000"/>
              </a:buClr>
              <a:buSzPts val="1500"/>
              <a:buNone/>
            </a:pPr>
            <a:r>
              <a:rPr lang="en-IN" dirty="0">
                <a:solidFill>
                  <a:schemeClr val="accent2"/>
                </a:solidFill>
                <a:latin typeface="Agency FB" panose="020B0503020202020204" pitchFamily="34" charset="0"/>
                <a:sym typeface="Times New Roman"/>
              </a:rPr>
              <a:t>1.Number Vmail messages</a:t>
            </a:r>
          </a:p>
          <a:p>
            <a:pPr marL="133350" marR="0" lvl="0" indent="0" algn="l" rtl="0">
              <a:lnSpc>
                <a:spcPct val="115000"/>
              </a:lnSpc>
              <a:spcBef>
                <a:spcPts val="0"/>
              </a:spcBef>
              <a:spcAft>
                <a:spcPts val="0"/>
              </a:spcAft>
              <a:buClr>
                <a:srgbClr val="000000"/>
              </a:buClr>
              <a:buSzPts val="1500"/>
              <a:buNone/>
            </a:pPr>
            <a:r>
              <a:rPr lang="en-IN" dirty="0">
                <a:solidFill>
                  <a:schemeClr val="accent2"/>
                </a:solidFill>
                <a:latin typeface="Agency FB" panose="020B0503020202020204" pitchFamily="34" charset="0"/>
                <a:sym typeface="Times New Roman"/>
              </a:rPr>
              <a:t>2.Total day minutes</a:t>
            </a:r>
          </a:p>
          <a:p>
            <a:pPr marL="133350" marR="0" lvl="0" indent="0" algn="l" rtl="0">
              <a:lnSpc>
                <a:spcPct val="115000"/>
              </a:lnSpc>
              <a:spcBef>
                <a:spcPts val="0"/>
              </a:spcBef>
              <a:spcAft>
                <a:spcPts val="0"/>
              </a:spcAft>
              <a:buClr>
                <a:srgbClr val="000000"/>
              </a:buClr>
              <a:buSzPts val="1500"/>
              <a:buNone/>
            </a:pPr>
            <a:r>
              <a:rPr lang="en-IN" dirty="0">
                <a:solidFill>
                  <a:schemeClr val="accent2"/>
                </a:solidFill>
                <a:latin typeface="Agency FB" panose="020B0503020202020204" pitchFamily="34" charset="0"/>
                <a:sym typeface="Times New Roman"/>
              </a:rPr>
              <a:t>3.Total day calls</a:t>
            </a:r>
          </a:p>
          <a:p>
            <a:pPr marL="133350" marR="0" lvl="0" indent="0" algn="l" rtl="0">
              <a:lnSpc>
                <a:spcPct val="115000"/>
              </a:lnSpc>
              <a:spcBef>
                <a:spcPts val="0"/>
              </a:spcBef>
              <a:spcAft>
                <a:spcPts val="0"/>
              </a:spcAft>
              <a:buClr>
                <a:srgbClr val="000000"/>
              </a:buClr>
              <a:buSzPts val="1500"/>
              <a:buNone/>
            </a:pPr>
            <a:r>
              <a:rPr lang="en-IN" dirty="0">
                <a:solidFill>
                  <a:schemeClr val="accent2"/>
                </a:solidFill>
                <a:latin typeface="Agency FB" panose="020B0503020202020204" pitchFamily="34" charset="0"/>
                <a:sym typeface="Times New Roman"/>
              </a:rPr>
              <a:t>4.Total day charge</a:t>
            </a:r>
          </a:p>
          <a:p>
            <a:pPr marL="133350" marR="0" lvl="0" indent="0" algn="l" rtl="0">
              <a:lnSpc>
                <a:spcPct val="115000"/>
              </a:lnSpc>
              <a:spcBef>
                <a:spcPts val="0"/>
              </a:spcBef>
              <a:spcAft>
                <a:spcPts val="0"/>
              </a:spcAft>
              <a:buClr>
                <a:srgbClr val="000000"/>
              </a:buClr>
              <a:buSzPts val="1500"/>
              <a:buNone/>
            </a:pPr>
            <a:r>
              <a:rPr lang="en-IN" dirty="0">
                <a:solidFill>
                  <a:schemeClr val="accent2"/>
                </a:solidFill>
                <a:latin typeface="Agency FB" panose="020B0503020202020204" pitchFamily="34" charset="0"/>
                <a:sym typeface="Times New Roman"/>
              </a:rPr>
              <a:t>5.Total eve minutes</a:t>
            </a:r>
          </a:p>
          <a:p>
            <a:pPr marL="133350" marR="0" lvl="0" indent="0" algn="l" rtl="0">
              <a:lnSpc>
                <a:spcPct val="115000"/>
              </a:lnSpc>
              <a:spcBef>
                <a:spcPts val="0"/>
              </a:spcBef>
              <a:spcAft>
                <a:spcPts val="0"/>
              </a:spcAft>
              <a:buClr>
                <a:srgbClr val="000000"/>
              </a:buClr>
              <a:buSzPts val="1500"/>
              <a:buNone/>
            </a:pPr>
            <a:r>
              <a:rPr lang="en-IN" dirty="0">
                <a:solidFill>
                  <a:schemeClr val="accent2"/>
                </a:solidFill>
                <a:latin typeface="Agency FB" panose="020B0503020202020204" pitchFamily="34" charset="0"/>
                <a:sym typeface="Times New Roman"/>
              </a:rPr>
              <a:t>6.Total eve calls</a:t>
            </a:r>
          </a:p>
          <a:p>
            <a:pPr marL="133350" marR="0" lvl="0" indent="0" algn="l" rtl="0">
              <a:lnSpc>
                <a:spcPct val="115000"/>
              </a:lnSpc>
              <a:spcBef>
                <a:spcPts val="0"/>
              </a:spcBef>
              <a:spcAft>
                <a:spcPts val="0"/>
              </a:spcAft>
              <a:buClr>
                <a:srgbClr val="000000"/>
              </a:buClr>
              <a:buSzPts val="1500"/>
              <a:buNone/>
            </a:pPr>
            <a:r>
              <a:rPr lang="en-IN" dirty="0">
                <a:solidFill>
                  <a:schemeClr val="accent2"/>
                </a:solidFill>
                <a:latin typeface="Agency FB" panose="020B0503020202020204" pitchFamily="34" charset="0"/>
                <a:sym typeface="Times New Roman"/>
              </a:rPr>
              <a:t>7.Customer service calls</a:t>
            </a:r>
          </a:p>
          <a:p>
            <a:pPr marL="133350" marR="0" lvl="0" indent="0" algn="l" rtl="0">
              <a:lnSpc>
                <a:spcPct val="100000"/>
              </a:lnSpc>
              <a:spcBef>
                <a:spcPts val="0"/>
              </a:spcBef>
              <a:spcAft>
                <a:spcPts val="0"/>
              </a:spcAft>
              <a:buClr>
                <a:srgbClr val="000000"/>
              </a:buClr>
              <a:buSzPts val="1500"/>
              <a:buNone/>
            </a:pPr>
            <a:r>
              <a:rPr lang="en-IN" dirty="0">
                <a:solidFill>
                  <a:schemeClr val="accent2"/>
                </a:solidFill>
                <a:latin typeface="Agency FB" panose="020B0503020202020204" pitchFamily="34" charset="0"/>
                <a:sym typeface="Times New Roman"/>
              </a:rPr>
              <a:t>8.Account length</a:t>
            </a:r>
          </a:p>
          <a:p>
            <a:pPr marL="0" marR="0" lvl="0" indent="0" rtl="0">
              <a:lnSpc>
                <a:spcPct val="150000"/>
              </a:lnSpc>
              <a:spcBef>
                <a:spcPts val="0"/>
              </a:spcBef>
              <a:spcAft>
                <a:spcPts val="0"/>
              </a:spcAft>
              <a:buClr>
                <a:srgbClr val="000000"/>
              </a:buClr>
              <a:buSzPts val="1400"/>
              <a:buNone/>
            </a:pPr>
            <a:endParaRPr lang="en-IN" dirty="0">
              <a:solidFill>
                <a:schemeClr val="accent2"/>
              </a:solidFill>
              <a:latin typeface="Agency FB" panose="020B0503020202020204" pitchFamily="34" charset="0"/>
              <a:sym typeface="Montserrat"/>
            </a:endParaRPr>
          </a:p>
          <a:p>
            <a:pPr marL="114300" indent="0">
              <a:buNone/>
            </a:pPr>
            <a:endParaRPr lang="en-US" dirty="0">
              <a:solidFill>
                <a:schemeClr val="accent2"/>
              </a:solidFill>
              <a:latin typeface="Agency FB" panose="020B0503020202020204" pitchFamily="34" charset="0"/>
            </a:endParaRPr>
          </a:p>
        </p:txBody>
      </p:sp>
      <p:sp>
        <p:nvSpPr>
          <p:cNvPr id="5" name="TextBox 4">
            <a:extLst>
              <a:ext uri="{FF2B5EF4-FFF2-40B4-BE49-F238E27FC236}">
                <a16:creationId xmlns:a16="http://schemas.microsoft.com/office/drawing/2014/main" id="{0B940400-2819-7C89-3A07-7A801DFE1285}"/>
              </a:ext>
            </a:extLst>
          </p:cNvPr>
          <p:cNvSpPr txBox="1"/>
          <p:nvPr/>
        </p:nvSpPr>
        <p:spPr>
          <a:xfrm>
            <a:off x="2371086" y="1351721"/>
            <a:ext cx="2304280" cy="3183949"/>
          </a:xfrm>
          <a:prstGeom prst="rect">
            <a:avLst/>
          </a:prstGeom>
          <a:noFill/>
        </p:spPr>
        <p:txBody>
          <a:bodyPr wrap="square" rtlCol="0">
            <a:spAutoFit/>
          </a:bodyPr>
          <a:lstStyle/>
          <a:p>
            <a:endParaRPr lang="en-US" dirty="0"/>
          </a:p>
          <a:p>
            <a:endParaRPr lang="en-US" dirty="0"/>
          </a:p>
          <a:p>
            <a:endParaRPr lang="en-US" dirty="0"/>
          </a:p>
          <a:p>
            <a:pPr marL="133350" marR="0" lvl="0" algn="l" rtl="0">
              <a:lnSpc>
                <a:spcPct val="115000"/>
              </a:lnSpc>
              <a:spcBef>
                <a:spcPts val="0"/>
              </a:spcBef>
              <a:spcAft>
                <a:spcPts val="0"/>
              </a:spcAft>
              <a:buClr>
                <a:srgbClr val="000000"/>
              </a:buClr>
              <a:buSzPts val="1500"/>
            </a:pPr>
            <a:r>
              <a:rPr lang="en-IN" sz="1800" dirty="0">
                <a:solidFill>
                  <a:schemeClr val="accent2"/>
                </a:solidFill>
                <a:latin typeface="Agency FB" panose="020B0503020202020204" pitchFamily="34" charset="0"/>
                <a:sym typeface="Times New Roman"/>
              </a:rPr>
              <a:t>9.Total eve charge</a:t>
            </a:r>
          </a:p>
          <a:p>
            <a:pPr marL="133350" marR="0" lvl="0" algn="l" rtl="0">
              <a:lnSpc>
                <a:spcPct val="115000"/>
              </a:lnSpc>
              <a:spcBef>
                <a:spcPts val="0"/>
              </a:spcBef>
              <a:spcAft>
                <a:spcPts val="0"/>
              </a:spcAft>
              <a:buClr>
                <a:srgbClr val="000000"/>
              </a:buClr>
              <a:buSzPts val="1500"/>
            </a:pPr>
            <a:r>
              <a:rPr lang="en-IN" sz="1800" dirty="0">
                <a:solidFill>
                  <a:schemeClr val="accent2"/>
                </a:solidFill>
                <a:latin typeface="Agency FB" panose="020B0503020202020204" pitchFamily="34" charset="0"/>
                <a:sym typeface="Times New Roman"/>
              </a:rPr>
              <a:t>10.Total night minutes</a:t>
            </a:r>
          </a:p>
          <a:p>
            <a:pPr marL="133350" marR="0" lvl="0" algn="l" rtl="0">
              <a:lnSpc>
                <a:spcPct val="115000"/>
              </a:lnSpc>
              <a:spcBef>
                <a:spcPts val="0"/>
              </a:spcBef>
              <a:spcAft>
                <a:spcPts val="0"/>
              </a:spcAft>
              <a:buClr>
                <a:srgbClr val="000000"/>
              </a:buClr>
              <a:buSzPts val="1500"/>
            </a:pPr>
            <a:r>
              <a:rPr lang="en-IN" sz="1800" dirty="0">
                <a:solidFill>
                  <a:schemeClr val="accent2"/>
                </a:solidFill>
                <a:latin typeface="Agency FB" panose="020B0503020202020204" pitchFamily="34" charset="0"/>
                <a:sym typeface="Times New Roman"/>
              </a:rPr>
              <a:t>11.Total night calls</a:t>
            </a:r>
          </a:p>
          <a:p>
            <a:pPr marL="133350" marR="0" lvl="0" algn="l" rtl="0">
              <a:lnSpc>
                <a:spcPct val="115000"/>
              </a:lnSpc>
              <a:spcBef>
                <a:spcPts val="0"/>
              </a:spcBef>
              <a:spcAft>
                <a:spcPts val="0"/>
              </a:spcAft>
              <a:buClr>
                <a:srgbClr val="000000"/>
              </a:buClr>
              <a:buSzPts val="1500"/>
            </a:pPr>
            <a:r>
              <a:rPr lang="en-IN" sz="1800" dirty="0">
                <a:solidFill>
                  <a:schemeClr val="accent2"/>
                </a:solidFill>
                <a:latin typeface="Agency FB" panose="020B0503020202020204" pitchFamily="34" charset="0"/>
                <a:sym typeface="Times New Roman"/>
              </a:rPr>
              <a:t>12.Total night charge</a:t>
            </a:r>
          </a:p>
          <a:p>
            <a:pPr marL="133350" marR="0" lvl="0" algn="l" rtl="0">
              <a:lnSpc>
                <a:spcPct val="115000"/>
              </a:lnSpc>
              <a:spcBef>
                <a:spcPts val="0"/>
              </a:spcBef>
              <a:spcAft>
                <a:spcPts val="0"/>
              </a:spcAft>
              <a:buClr>
                <a:srgbClr val="000000"/>
              </a:buClr>
              <a:buSzPts val="1500"/>
            </a:pPr>
            <a:r>
              <a:rPr lang="en-IN" sz="1800" dirty="0">
                <a:solidFill>
                  <a:schemeClr val="accent2"/>
                </a:solidFill>
                <a:latin typeface="Agency FB" panose="020B0503020202020204" pitchFamily="34" charset="0"/>
                <a:sym typeface="Times New Roman"/>
              </a:rPr>
              <a:t>13.Total Intl minutes</a:t>
            </a:r>
          </a:p>
          <a:p>
            <a:pPr marL="133350" marR="0" lvl="0" algn="l" rtl="0">
              <a:lnSpc>
                <a:spcPct val="115000"/>
              </a:lnSpc>
              <a:spcBef>
                <a:spcPts val="0"/>
              </a:spcBef>
              <a:spcAft>
                <a:spcPts val="0"/>
              </a:spcAft>
              <a:buClr>
                <a:srgbClr val="000000"/>
              </a:buClr>
              <a:buSzPts val="1500"/>
            </a:pPr>
            <a:r>
              <a:rPr lang="en-IN" sz="1800" dirty="0">
                <a:solidFill>
                  <a:schemeClr val="accent2"/>
                </a:solidFill>
                <a:latin typeface="Agency FB" panose="020B0503020202020204" pitchFamily="34" charset="0"/>
                <a:sym typeface="Times New Roman"/>
              </a:rPr>
              <a:t>14.Total Intl calls</a:t>
            </a:r>
          </a:p>
          <a:p>
            <a:pPr marL="133350" marR="0" lvl="0" algn="l" rtl="0">
              <a:lnSpc>
                <a:spcPct val="115000"/>
              </a:lnSpc>
              <a:spcBef>
                <a:spcPts val="0"/>
              </a:spcBef>
              <a:spcAft>
                <a:spcPts val="0"/>
              </a:spcAft>
              <a:buClr>
                <a:srgbClr val="000000"/>
              </a:buClr>
              <a:buSzPts val="1500"/>
            </a:pPr>
            <a:r>
              <a:rPr lang="en-IN" sz="1800" dirty="0">
                <a:solidFill>
                  <a:schemeClr val="accent2"/>
                </a:solidFill>
                <a:latin typeface="Agency FB" panose="020B0503020202020204" pitchFamily="34" charset="0"/>
                <a:sym typeface="Times New Roman"/>
              </a:rPr>
              <a:t>15.Total Intl charge</a:t>
            </a:r>
          </a:p>
          <a:p>
            <a:endParaRPr lang="en-US" dirty="0"/>
          </a:p>
        </p:txBody>
      </p:sp>
      <p:sp>
        <p:nvSpPr>
          <p:cNvPr id="6" name="TextBox 5">
            <a:extLst>
              <a:ext uri="{FF2B5EF4-FFF2-40B4-BE49-F238E27FC236}">
                <a16:creationId xmlns:a16="http://schemas.microsoft.com/office/drawing/2014/main" id="{BCD63982-29AF-31DD-11C8-44F0E9390CCF}"/>
              </a:ext>
            </a:extLst>
          </p:cNvPr>
          <p:cNvSpPr txBox="1"/>
          <p:nvPr/>
        </p:nvSpPr>
        <p:spPr>
          <a:xfrm>
            <a:off x="4319547" y="1678780"/>
            <a:ext cx="2162755" cy="1200329"/>
          </a:xfrm>
          <a:prstGeom prst="rect">
            <a:avLst/>
          </a:prstGeom>
          <a:noFill/>
        </p:spPr>
        <p:txBody>
          <a:bodyPr wrap="square" rtlCol="0">
            <a:spAutoFit/>
          </a:bodyPr>
          <a:lstStyle/>
          <a:p>
            <a:r>
              <a:rPr lang="en-US" sz="1800" dirty="0">
                <a:solidFill>
                  <a:schemeClr val="tx1">
                    <a:lumMod val="75000"/>
                  </a:schemeClr>
                </a:solidFill>
                <a:latin typeface="Agency FB" panose="020B0503020202020204" pitchFamily="34" charset="0"/>
              </a:rPr>
              <a:t>- </a:t>
            </a:r>
            <a:r>
              <a:rPr lang="en-US" sz="1800" b="1" dirty="0">
                <a:solidFill>
                  <a:schemeClr val="tx1">
                    <a:lumMod val="75000"/>
                  </a:schemeClr>
                </a:solidFill>
                <a:latin typeface="Agency FB" panose="020B0503020202020204" pitchFamily="34" charset="0"/>
              </a:rPr>
              <a:t>Categorical Data</a:t>
            </a:r>
          </a:p>
          <a:p>
            <a:r>
              <a:rPr lang="en-US" sz="1800" dirty="0">
                <a:solidFill>
                  <a:schemeClr val="accent2"/>
                </a:solidFill>
                <a:latin typeface="Agency FB" panose="020B0503020202020204" pitchFamily="34" charset="0"/>
              </a:rPr>
              <a:t>   1.State</a:t>
            </a:r>
          </a:p>
          <a:p>
            <a:r>
              <a:rPr lang="en-US" sz="1800" dirty="0">
                <a:solidFill>
                  <a:schemeClr val="accent2"/>
                </a:solidFill>
                <a:latin typeface="Agency FB" panose="020B0503020202020204" pitchFamily="34" charset="0"/>
              </a:rPr>
              <a:t>  2.International Plan</a:t>
            </a:r>
          </a:p>
          <a:p>
            <a:r>
              <a:rPr lang="en-US" sz="1800" dirty="0">
                <a:solidFill>
                  <a:schemeClr val="accent2"/>
                </a:solidFill>
                <a:latin typeface="Agency FB" panose="020B0503020202020204" pitchFamily="34" charset="0"/>
              </a:rPr>
              <a:t>  3.Voicemail Plan</a:t>
            </a:r>
          </a:p>
        </p:txBody>
      </p:sp>
      <p:sp>
        <p:nvSpPr>
          <p:cNvPr id="7" name="TextBox 6">
            <a:extLst>
              <a:ext uri="{FF2B5EF4-FFF2-40B4-BE49-F238E27FC236}">
                <a16:creationId xmlns:a16="http://schemas.microsoft.com/office/drawing/2014/main" id="{1761D417-BA63-A6A1-06F3-AD57B9E7A58C}"/>
              </a:ext>
            </a:extLst>
          </p:cNvPr>
          <p:cNvSpPr txBox="1"/>
          <p:nvPr/>
        </p:nvSpPr>
        <p:spPr>
          <a:xfrm>
            <a:off x="4319547" y="3483167"/>
            <a:ext cx="1645920" cy="646331"/>
          </a:xfrm>
          <a:prstGeom prst="rect">
            <a:avLst/>
          </a:prstGeom>
          <a:noFill/>
        </p:spPr>
        <p:txBody>
          <a:bodyPr wrap="square" rtlCol="0">
            <a:spAutoFit/>
          </a:bodyPr>
          <a:lstStyle/>
          <a:p>
            <a:r>
              <a:rPr lang="en-US" sz="1800" b="1" dirty="0">
                <a:solidFill>
                  <a:schemeClr val="tx1">
                    <a:lumMod val="75000"/>
                  </a:schemeClr>
                </a:solidFill>
                <a:latin typeface="Agency FB" panose="020B0503020202020204" pitchFamily="34" charset="0"/>
              </a:rPr>
              <a:t>- Nominal Data</a:t>
            </a:r>
          </a:p>
          <a:p>
            <a:r>
              <a:rPr lang="en-US" sz="1800" dirty="0">
                <a:solidFill>
                  <a:schemeClr val="accent2"/>
                </a:solidFill>
                <a:latin typeface="Agency FB" panose="020B0503020202020204" pitchFamily="34" charset="0"/>
              </a:rPr>
              <a:t>   1. Area Code</a:t>
            </a:r>
          </a:p>
        </p:txBody>
      </p:sp>
      <p:sp>
        <p:nvSpPr>
          <p:cNvPr id="8" name="TextBox 7">
            <a:extLst>
              <a:ext uri="{FF2B5EF4-FFF2-40B4-BE49-F238E27FC236}">
                <a16:creationId xmlns:a16="http://schemas.microsoft.com/office/drawing/2014/main" id="{AB102EC4-6315-A639-C209-A71B9C5542E8}"/>
              </a:ext>
            </a:extLst>
          </p:cNvPr>
          <p:cNvSpPr txBox="1"/>
          <p:nvPr/>
        </p:nvSpPr>
        <p:spPr>
          <a:xfrm>
            <a:off x="6893781" y="659958"/>
            <a:ext cx="2035532" cy="3354765"/>
          </a:xfrm>
          <a:prstGeom prst="rect">
            <a:avLst/>
          </a:prstGeom>
          <a:noFill/>
        </p:spPr>
        <p:txBody>
          <a:bodyPr wrap="square" rtlCol="0">
            <a:spAutoFit/>
          </a:bodyPr>
          <a:lstStyle/>
          <a:p>
            <a:pPr marL="0" marR="0" lvl="0" indent="0" algn="just" rtl="0">
              <a:lnSpc>
                <a:spcPct val="100000"/>
              </a:lnSpc>
              <a:spcBef>
                <a:spcPts val="0"/>
              </a:spcBef>
              <a:spcAft>
                <a:spcPts val="0"/>
              </a:spcAft>
              <a:buClr>
                <a:srgbClr val="000000"/>
              </a:buClr>
              <a:buSzPts val="1400"/>
            </a:pPr>
            <a:r>
              <a:rPr lang="en-IN" sz="1800" dirty="0">
                <a:solidFill>
                  <a:schemeClr val="accent2"/>
                </a:solidFill>
                <a:latin typeface="Agency FB" panose="020B0503020202020204" pitchFamily="34" charset="0"/>
                <a:sym typeface="Montserrat"/>
              </a:rPr>
              <a:t>-The source dataset is in CSV format.</a:t>
            </a:r>
            <a:endParaRPr lang="en-IN" sz="1800" dirty="0">
              <a:solidFill>
                <a:schemeClr val="accent2"/>
              </a:solidFill>
              <a:latin typeface="Agency FB" panose="020B0503020202020204" pitchFamily="34" charset="0"/>
            </a:endParaRPr>
          </a:p>
          <a:p>
            <a:r>
              <a:rPr lang="en-US" sz="1800" dirty="0">
                <a:solidFill>
                  <a:schemeClr val="accent2"/>
                </a:solidFill>
                <a:latin typeface="Agency FB" panose="020B0503020202020204" pitchFamily="34" charset="0"/>
              </a:rPr>
              <a:t>-Dataset contain 3333 rows and 20 columns.</a:t>
            </a:r>
          </a:p>
          <a:p>
            <a:r>
              <a:rPr lang="en-US" sz="1800" dirty="0">
                <a:solidFill>
                  <a:schemeClr val="accent2"/>
                </a:solidFill>
                <a:latin typeface="Agency FB" panose="020B0503020202020204" pitchFamily="34" charset="0"/>
              </a:rPr>
              <a:t>-There is no missing values in the provided dataset.</a:t>
            </a:r>
          </a:p>
          <a:p>
            <a:r>
              <a:rPr lang="en-US" sz="1800" dirty="0">
                <a:solidFill>
                  <a:schemeClr val="accent2"/>
                </a:solidFill>
                <a:latin typeface="Agency FB" panose="020B0503020202020204" pitchFamily="34" charset="0"/>
              </a:rPr>
              <a:t>-</a:t>
            </a:r>
            <a:r>
              <a:rPr lang="en-US" sz="1800" b="1" dirty="0">
                <a:solidFill>
                  <a:schemeClr val="accent2"/>
                </a:solidFill>
                <a:latin typeface="Agency FB" panose="020B0503020202020204" pitchFamily="34" charset="0"/>
              </a:rPr>
              <a:t>churn is a variable </a:t>
            </a:r>
            <a:r>
              <a:rPr lang="en-US" sz="1800" dirty="0">
                <a:solidFill>
                  <a:schemeClr val="accent2"/>
                </a:solidFill>
                <a:latin typeface="Agency FB" panose="020B0503020202020204" pitchFamily="34" charset="0"/>
              </a:rPr>
              <a:t>which shows whether a particular customer is churn are not.</a:t>
            </a:r>
          </a:p>
          <a:p>
            <a:pPr marL="285750" indent="-285750">
              <a:buFontTx/>
              <a:buChar char="-"/>
            </a:pPr>
            <a:endParaRPr lang="en-US" dirty="0"/>
          </a:p>
        </p:txBody>
      </p:sp>
      <p:sp>
        <p:nvSpPr>
          <p:cNvPr id="9" name="TextBox 8">
            <a:extLst>
              <a:ext uri="{FF2B5EF4-FFF2-40B4-BE49-F238E27FC236}">
                <a16:creationId xmlns:a16="http://schemas.microsoft.com/office/drawing/2014/main" id="{63255E72-B387-A0E5-95FC-53E60B73FB78}"/>
              </a:ext>
            </a:extLst>
          </p:cNvPr>
          <p:cNvSpPr txBox="1"/>
          <p:nvPr/>
        </p:nvSpPr>
        <p:spPr>
          <a:xfrm>
            <a:off x="524784" y="1216550"/>
            <a:ext cx="4007456" cy="369332"/>
          </a:xfrm>
          <a:prstGeom prst="rect">
            <a:avLst/>
          </a:prstGeom>
          <a:noFill/>
        </p:spPr>
        <p:txBody>
          <a:bodyPr wrap="square" rtlCol="0">
            <a:spAutoFit/>
          </a:bodyPr>
          <a:lstStyle/>
          <a:p>
            <a:r>
              <a:rPr lang="en-US" sz="1800" b="1" dirty="0">
                <a:solidFill>
                  <a:schemeClr val="tx1">
                    <a:lumMod val="75000"/>
                  </a:schemeClr>
                </a:solidFill>
                <a:latin typeface="Agency FB" panose="020B0503020202020204" pitchFamily="34" charset="0"/>
              </a:rPr>
              <a:t>Decision Variable </a:t>
            </a:r>
            <a:r>
              <a:rPr lang="en-US" dirty="0"/>
              <a:t>- </a:t>
            </a:r>
            <a:r>
              <a:rPr lang="en-US" sz="1800" dirty="0">
                <a:solidFill>
                  <a:schemeClr val="accent2"/>
                </a:solidFill>
                <a:latin typeface="Agency FB" panose="020B0503020202020204" pitchFamily="34" charset="0"/>
              </a:rPr>
              <a:t>Churn</a:t>
            </a:r>
          </a:p>
        </p:txBody>
      </p:sp>
    </p:spTree>
    <p:extLst>
      <p:ext uri="{BB962C8B-B14F-4D97-AF65-F5344CB8AC3E}">
        <p14:creationId xmlns:p14="http://schemas.microsoft.com/office/powerpoint/2010/main" val="1575430428"/>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1699" y="278046"/>
            <a:ext cx="4586304" cy="1065723"/>
          </a:xfrm>
        </p:spPr>
        <p:txBody>
          <a:bodyPr/>
          <a:lstStyle/>
          <a:p>
            <a:pPr>
              <a:buClr>
                <a:srgbClr val="000000"/>
              </a:buClr>
              <a:buSzPts val="4200"/>
            </a:pPr>
            <a:r>
              <a:rPr lang="en-US" sz="4000" b="1" u="sng" dirty="0">
                <a:latin typeface="Times New Roman" panose="02020603050405020304" pitchFamily="18" charset="0"/>
                <a:cs typeface="Times New Roman" panose="02020603050405020304" pitchFamily="18" charset="0"/>
              </a:rPr>
              <a:t>Dataset Description</a:t>
            </a:r>
            <a:endParaRPr lang="en-US" sz="32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581564"/>
            <a:ext cx="2439452" cy="3283890"/>
          </a:xfrm>
        </p:spPr>
        <p:txBody>
          <a:bodyPr/>
          <a:lstStyle/>
          <a:p>
            <a:pPr marL="0" marR="0" lvl="0" indent="0" algn="just" rtl="0">
              <a:lnSpc>
                <a:spcPct val="150000"/>
              </a:lnSpc>
              <a:spcBef>
                <a:spcPts val="0"/>
              </a:spcBef>
              <a:spcAft>
                <a:spcPts val="0"/>
              </a:spcAft>
              <a:buClr>
                <a:srgbClr val="000000"/>
              </a:buClr>
              <a:buSzPts val="1400"/>
              <a:buNone/>
            </a:pPr>
            <a:r>
              <a:rPr lang="en-IN" dirty="0">
                <a:solidFill>
                  <a:schemeClr val="accent2"/>
                </a:solidFill>
                <a:latin typeface="Agency FB" panose="020B0503020202020204" pitchFamily="34" charset="0"/>
                <a:sym typeface="Montserrat"/>
              </a:rPr>
              <a:t>-</a:t>
            </a:r>
            <a:endParaRPr lang="en-US" dirty="0">
              <a:solidFill>
                <a:schemeClr val="accent2"/>
              </a:solidFill>
              <a:latin typeface="Agency FB" panose="020B0503020202020204" pitchFamily="34" charset="0"/>
            </a:endParaRPr>
          </a:p>
        </p:txBody>
      </p:sp>
      <p:sp>
        <p:nvSpPr>
          <p:cNvPr id="11" name="Google Shape;117;p19">
            <a:extLst>
              <a:ext uri="{FF2B5EF4-FFF2-40B4-BE49-F238E27FC236}">
                <a16:creationId xmlns:a16="http://schemas.microsoft.com/office/drawing/2014/main" id="{8250B7D7-4649-D78C-5D5F-BFC812A5BD8E}"/>
              </a:ext>
            </a:extLst>
          </p:cNvPr>
          <p:cNvSpPr/>
          <p:nvPr/>
        </p:nvSpPr>
        <p:spPr>
          <a:xfrm>
            <a:off x="197353" y="1142271"/>
            <a:ext cx="4176900" cy="14130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800" b="1" i="0" u="none" strike="noStrike" cap="none" dirty="0">
                <a:solidFill>
                  <a:schemeClr val="tx1">
                    <a:lumMod val="75000"/>
                  </a:schemeClr>
                </a:solidFill>
                <a:latin typeface="Agency FB" panose="020B0503020202020204" pitchFamily="34" charset="0"/>
                <a:sym typeface="Arial"/>
              </a:rPr>
              <a:t>STATE</a:t>
            </a:r>
            <a:r>
              <a:rPr lang="en-IN" sz="1800" b="0" i="0" u="none" strike="noStrike" cap="none" dirty="0">
                <a:solidFill>
                  <a:srgbClr val="002060"/>
                </a:solidFill>
                <a:latin typeface="Agency FB" panose="020B0503020202020204" pitchFamily="34" charset="0"/>
                <a:sym typeface="Arial"/>
              </a:rPr>
              <a:t>: </a:t>
            </a:r>
            <a:r>
              <a:rPr lang="en-IN" sz="2000" b="0" i="0" u="none" strike="noStrike" cap="none" dirty="0">
                <a:solidFill>
                  <a:srgbClr val="002060"/>
                </a:solidFill>
                <a:latin typeface="Agency FB" panose="020B0503020202020204" pitchFamily="34" charset="0"/>
                <a:sym typeface="Arial"/>
              </a:rPr>
              <a:t>There are 51 unique state present</a:t>
            </a:r>
            <a:endParaRPr sz="2000" b="0" i="0" u="none" strike="noStrike" cap="none" dirty="0">
              <a:solidFill>
                <a:srgbClr val="002060"/>
              </a:solidFill>
              <a:latin typeface="Agency FB" panose="020B0503020202020204" pitchFamily="34" charset="0"/>
              <a:sym typeface="Arial"/>
            </a:endParaRPr>
          </a:p>
          <a:p>
            <a:pPr marL="0" marR="0" lvl="0" indent="0" algn="l" rtl="0">
              <a:lnSpc>
                <a:spcPct val="100000"/>
              </a:lnSpc>
              <a:spcBef>
                <a:spcPts val="0"/>
              </a:spcBef>
              <a:spcAft>
                <a:spcPts val="0"/>
              </a:spcAft>
              <a:buClr>
                <a:srgbClr val="000000"/>
              </a:buClr>
              <a:buSzPts val="1600"/>
              <a:buFont typeface="Arial"/>
              <a:buNone/>
            </a:pPr>
            <a:r>
              <a:rPr lang="en-IN" sz="1800" b="1" i="0" u="none" strike="noStrike" cap="none" dirty="0">
                <a:solidFill>
                  <a:schemeClr val="tx1">
                    <a:lumMod val="75000"/>
                  </a:schemeClr>
                </a:solidFill>
                <a:latin typeface="Agency FB" panose="020B0503020202020204" pitchFamily="34" charset="0"/>
                <a:sym typeface="Arial"/>
              </a:rPr>
              <a:t>ACCOUNT LENGTH</a:t>
            </a:r>
            <a:r>
              <a:rPr lang="en-IN" sz="1800" b="0" i="0" u="none" strike="noStrike" cap="none" dirty="0">
                <a:solidFill>
                  <a:schemeClr val="tx1">
                    <a:lumMod val="75000"/>
                  </a:schemeClr>
                </a:solidFill>
                <a:latin typeface="Agency FB" panose="020B0503020202020204" pitchFamily="34" charset="0"/>
                <a:sym typeface="Arial"/>
              </a:rPr>
              <a:t>: </a:t>
            </a:r>
            <a:r>
              <a:rPr lang="en-IN" sz="1800" b="0" i="0" u="none" strike="noStrike" cap="none" dirty="0">
                <a:solidFill>
                  <a:srgbClr val="002060"/>
                </a:solidFill>
                <a:latin typeface="Agency FB" panose="020B0503020202020204" pitchFamily="34" charset="0"/>
                <a:sym typeface="Arial"/>
              </a:rPr>
              <a:t>It is the length that the customer used their account</a:t>
            </a:r>
            <a:endParaRPr sz="1800" b="0" i="0" u="none" strike="noStrike" cap="none" dirty="0">
              <a:solidFill>
                <a:srgbClr val="002060"/>
              </a:solidFill>
              <a:latin typeface="Agency FB" panose="020B0503020202020204" pitchFamily="34" charset="0"/>
              <a:sym typeface="Arial"/>
            </a:endParaRPr>
          </a:p>
          <a:p>
            <a:pPr marL="0" marR="0" lvl="0" indent="0" algn="l" rtl="0">
              <a:lnSpc>
                <a:spcPct val="100000"/>
              </a:lnSpc>
              <a:spcBef>
                <a:spcPts val="0"/>
              </a:spcBef>
              <a:spcAft>
                <a:spcPts val="0"/>
              </a:spcAft>
              <a:buClr>
                <a:srgbClr val="000000"/>
              </a:buClr>
              <a:buSzPts val="1600"/>
              <a:buFont typeface="Arial"/>
              <a:buNone/>
            </a:pPr>
            <a:r>
              <a:rPr lang="en-IN" sz="1800" b="1" i="0" u="none" strike="noStrike" cap="none" dirty="0">
                <a:solidFill>
                  <a:schemeClr val="tx1">
                    <a:lumMod val="75000"/>
                  </a:schemeClr>
                </a:solidFill>
                <a:latin typeface="Agency FB" panose="020B0503020202020204" pitchFamily="34" charset="0"/>
                <a:sym typeface="Arial"/>
              </a:rPr>
              <a:t>AREA CODE</a:t>
            </a:r>
            <a:r>
              <a:rPr lang="en-IN" sz="1800" b="0" i="0" u="none" strike="noStrike" cap="none" dirty="0">
                <a:solidFill>
                  <a:schemeClr val="tx1">
                    <a:lumMod val="75000"/>
                  </a:schemeClr>
                </a:solidFill>
                <a:latin typeface="Agency FB" panose="020B0503020202020204" pitchFamily="34" charset="0"/>
                <a:sym typeface="Arial"/>
              </a:rPr>
              <a:t>: </a:t>
            </a:r>
            <a:r>
              <a:rPr lang="en-IN" sz="1800" b="0" i="0" u="none" strike="noStrike" cap="none" dirty="0">
                <a:solidFill>
                  <a:srgbClr val="002060"/>
                </a:solidFill>
                <a:latin typeface="Agency FB" panose="020B0503020202020204" pitchFamily="34" charset="0"/>
                <a:sym typeface="Arial"/>
              </a:rPr>
              <a:t>There are 3 unique area code present  </a:t>
            </a:r>
            <a:endParaRPr sz="1800" b="0" i="0" u="none" strike="noStrike" cap="none" dirty="0">
              <a:solidFill>
                <a:srgbClr val="002060"/>
              </a:solidFill>
              <a:latin typeface="Agency FB" panose="020B0503020202020204" pitchFamily="34" charset="0"/>
              <a:sym typeface="Arial"/>
            </a:endParaRPr>
          </a:p>
        </p:txBody>
      </p:sp>
      <p:sp>
        <p:nvSpPr>
          <p:cNvPr id="13" name="Google Shape;120;p19">
            <a:extLst>
              <a:ext uri="{FF2B5EF4-FFF2-40B4-BE49-F238E27FC236}">
                <a16:creationId xmlns:a16="http://schemas.microsoft.com/office/drawing/2014/main" id="{CC5C369E-F682-C3E1-B170-801BA0FCCE26}"/>
              </a:ext>
            </a:extLst>
          </p:cNvPr>
          <p:cNvSpPr/>
          <p:nvPr/>
        </p:nvSpPr>
        <p:spPr>
          <a:xfrm>
            <a:off x="4449300" y="1048818"/>
            <a:ext cx="4437300" cy="173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IN" sz="1800" b="1" dirty="0">
                <a:solidFill>
                  <a:schemeClr val="tx1">
                    <a:lumMod val="75000"/>
                  </a:schemeClr>
                </a:solidFill>
                <a:latin typeface="Agency FB" panose="020B0503020202020204" pitchFamily="34" charset="0"/>
                <a:sym typeface="Montserrat"/>
              </a:rPr>
              <a:t>TOTAL (DAY/EVENING/NIGHT/INTERNATIONAL) (MINUTES/CALLS/CHARGES):</a:t>
            </a:r>
            <a:endParaRPr sz="1800" b="1" dirty="0">
              <a:solidFill>
                <a:schemeClr val="tx1">
                  <a:lumMod val="75000"/>
                </a:schemeClr>
              </a:solidFill>
              <a:latin typeface="Agency FB" panose="020B0503020202020204" pitchFamily="34" charset="0"/>
              <a:sym typeface="Montserrat"/>
            </a:endParaRPr>
          </a:p>
          <a:p>
            <a:pPr marL="0" marR="0" lvl="0" indent="0" algn="l" rtl="0">
              <a:lnSpc>
                <a:spcPct val="100000"/>
              </a:lnSpc>
              <a:spcBef>
                <a:spcPts val="0"/>
              </a:spcBef>
              <a:spcAft>
                <a:spcPts val="0"/>
              </a:spcAft>
              <a:buClr>
                <a:srgbClr val="000000"/>
              </a:buClr>
              <a:buSzPts val="1400"/>
              <a:buFont typeface="Arial"/>
              <a:buNone/>
            </a:pPr>
            <a:r>
              <a:rPr lang="en-IN" sz="1800" dirty="0">
                <a:solidFill>
                  <a:srgbClr val="002060"/>
                </a:solidFill>
                <a:latin typeface="Agency FB" panose="020B0503020202020204" pitchFamily="34" charset="0"/>
                <a:sym typeface="Montserrat"/>
              </a:rPr>
              <a:t>These are total 12 columns, and all are numerical data type. These contain the data of calls, minutes, charges of the customer with respective to the various time of the day and plan.</a:t>
            </a:r>
            <a:endParaRPr sz="1800" dirty="0">
              <a:solidFill>
                <a:srgbClr val="002060"/>
              </a:solidFill>
              <a:latin typeface="Agency FB" panose="020B0503020202020204" pitchFamily="34" charset="0"/>
              <a:sym typeface="Montserrat"/>
            </a:endParaRPr>
          </a:p>
        </p:txBody>
      </p:sp>
      <p:sp>
        <p:nvSpPr>
          <p:cNvPr id="14" name="Google Shape;119;p19">
            <a:extLst>
              <a:ext uri="{FF2B5EF4-FFF2-40B4-BE49-F238E27FC236}">
                <a16:creationId xmlns:a16="http://schemas.microsoft.com/office/drawing/2014/main" id="{3ABA0075-2100-2FA2-CBFB-CD9BE30B06E7}"/>
              </a:ext>
            </a:extLst>
          </p:cNvPr>
          <p:cNvSpPr/>
          <p:nvPr/>
        </p:nvSpPr>
        <p:spPr>
          <a:xfrm>
            <a:off x="197353" y="2784018"/>
            <a:ext cx="4176900" cy="19395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IN" sz="1800" b="1" dirty="0">
                <a:solidFill>
                  <a:schemeClr val="tx1">
                    <a:lumMod val="75000"/>
                  </a:schemeClr>
                </a:solidFill>
                <a:latin typeface="Agency FB" panose="020B0503020202020204" pitchFamily="34" charset="0"/>
                <a:sym typeface="Montserrat"/>
              </a:rPr>
              <a:t>INTERNATIONAL PLAN &amp; VOICEMAIL PLAN: </a:t>
            </a:r>
            <a:endParaRPr sz="1800" b="1" dirty="0">
              <a:solidFill>
                <a:schemeClr val="tx1">
                  <a:lumMod val="75000"/>
                </a:schemeClr>
              </a:solidFill>
              <a:latin typeface="Agency FB" panose="020B0503020202020204" pitchFamily="34" charset="0"/>
              <a:sym typeface="Montserrat"/>
            </a:endParaRPr>
          </a:p>
          <a:p>
            <a:pPr marL="0" marR="0" lvl="0" indent="0" algn="l" rtl="0">
              <a:lnSpc>
                <a:spcPct val="100000"/>
              </a:lnSpc>
              <a:spcBef>
                <a:spcPts val="0"/>
              </a:spcBef>
              <a:spcAft>
                <a:spcPts val="0"/>
              </a:spcAft>
              <a:buClr>
                <a:srgbClr val="000000"/>
              </a:buClr>
              <a:buSzPts val="1500"/>
              <a:buFont typeface="Arial"/>
              <a:buNone/>
            </a:pPr>
            <a:r>
              <a:rPr lang="en-IN" sz="1800" dirty="0">
                <a:solidFill>
                  <a:srgbClr val="002060"/>
                </a:solidFill>
                <a:latin typeface="Agency FB" panose="020B0503020202020204" pitchFamily="34" charset="0"/>
                <a:sym typeface="Montserrat"/>
              </a:rPr>
              <a:t>Both column are described as a categorical feature, yes means plan taken no means plan  not taken  </a:t>
            </a:r>
            <a:endParaRPr sz="1800" dirty="0">
              <a:solidFill>
                <a:srgbClr val="002060"/>
              </a:solidFill>
              <a:latin typeface="Agency FB" panose="020B0503020202020204" pitchFamily="34" charset="0"/>
              <a:sym typeface="Montserrat"/>
            </a:endParaRPr>
          </a:p>
          <a:p>
            <a:pPr marL="0" marR="0" lvl="0" indent="0" algn="l" rtl="0">
              <a:lnSpc>
                <a:spcPct val="100000"/>
              </a:lnSpc>
              <a:spcBef>
                <a:spcPts val="0"/>
              </a:spcBef>
              <a:spcAft>
                <a:spcPts val="0"/>
              </a:spcAft>
              <a:buClr>
                <a:srgbClr val="000000"/>
              </a:buClr>
              <a:buSzPts val="1500"/>
              <a:buFont typeface="Arial"/>
              <a:buNone/>
            </a:pPr>
            <a:r>
              <a:rPr lang="en-IN" sz="1800" b="1" dirty="0">
                <a:solidFill>
                  <a:schemeClr val="tx1">
                    <a:lumMod val="75000"/>
                  </a:schemeClr>
                </a:solidFill>
                <a:latin typeface="Agency FB" panose="020B0503020202020204" pitchFamily="34" charset="0"/>
                <a:sym typeface="Montserrat"/>
              </a:rPr>
              <a:t>NO. OF VOICEMAIL MESSAGES: </a:t>
            </a:r>
            <a:r>
              <a:rPr lang="en-IN" sz="1800" dirty="0">
                <a:solidFill>
                  <a:srgbClr val="002060"/>
                </a:solidFill>
                <a:latin typeface="Agency FB" panose="020B0503020202020204" pitchFamily="34" charset="0"/>
                <a:sym typeface="Montserrat"/>
              </a:rPr>
              <a:t>The number of voicemail make by the voicemail plan taken customer</a:t>
            </a:r>
            <a:endParaRPr sz="1800" dirty="0">
              <a:solidFill>
                <a:srgbClr val="002060"/>
              </a:solidFill>
              <a:latin typeface="Agency FB" panose="020B0503020202020204" pitchFamily="34" charset="0"/>
              <a:sym typeface="Montserrat"/>
            </a:endParaRPr>
          </a:p>
        </p:txBody>
      </p:sp>
      <p:sp>
        <p:nvSpPr>
          <p:cNvPr id="15" name="Google Shape;121;p19">
            <a:extLst>
              <a:ext uri="{FF2B5EF4-FFF2-40B4-BE49-F238E27FC236}">
                <a16:creationId xmlns:a16="http://schemas.microsoft.com/office/drawing/2014/main" id="{E628D668-8AED-3DA8-F6D7-BCCA18BDA4F2}"/>
              </a:ext>
            </a:extLst>
          </p:cNvPr>
          <p:cNvSpPr/>
          <p:nvPr/>
        </p:nvSpPr>
        <p:spPr>
          <a:xfrm>
            <a:off x="4449300" y="2895321"/>
            <a:ext cx="4437300" cy="1735200"/>
          </a:xfrm>
          <a:prstGeom prst="roundRect">
            <a:avLst>
              <a:gd name="adj" fmla="val 16667"/>
            </a:avLst>
          </a:prstGeom>
          <a:solidFill>
            <a:srgbClr val="FFFAD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800" b="1" dirty="0">
                <a:solidFill>
                  <a:schemeClr val="tx1">
                    <a:lumMod val="75000"/>
                  </a:schemeClr>
                </a:solidFill>
                <a:latin typeface="Agency FB" panose="020B0503020202020204" pitchFamily="34" charset="0"/>
                <a:sym typeface="Montserrat"/>
              </a:rPr>
              <a:t>Customer service calls: </a:t>
            </a:r>
            <a:r>
              <a:rPr lang="en-IN" sz="1800" dirty="0">
                <a:solidFill>
                  <a:srgbClr val="002060"/>
                </a:solidFill>
                <a:latin typeface="Agency FB" panose="020B0503020202020204" pitchFamily="34" charset="0"/>
                <a:sym typeface="Montserrat"/>
              </a:rPr>
              <a:t>It is the number of calls made by the customer to operator service centre</a:t>
            </a:r>
            <a:endParaRPr sz="1800" dirty="0">
              <a:solidFill>
                <a:srgbClr val="002060"/>
              </a:solidFill>
              <a:latin typeface="Agency FB" panose="020B0503020202020204" pitchFamily="34" charset="0"/>
              <a:sym typeface="Montserrat"/>
            </a:endParaRPr>
          </a:p>
          <a:p>
            <a:pPr marL="0" marR="0" lvl="0" indent="0" algn="l" rtl="0">
              <a:lnSpc>
                <a:spcPct val="100000"/>
              </a:lnSpc>
              <a:spcBef>
                <a:spcPts val="0"/>
              </a:spcBef>
              <a:spcAft>
                <a:spcPts val="0"/>
              </a:spcAft>
              <a:buClr>
                <a:srgbClr val="000000"/>
              </a:buClr>
              <a:buSzPts val="1600"/>
              <a:buFont typeface="Arial"/>
              <a:buNone/>
            </a:pPr>
            <a:r>
              <a:rPr lang="en-IN" sz="1800" b="1" dirty="0">
                <a:solidFill>
                  <a:schemeClr val="tx1">
                    <a:lumMod val="75000"/>
                  </a:schemeClr>
                </a:solidFill>
                <a:latin typeface="Agency FB" panose="020B0503020202020204" pitchFamily="34" charset="0"/>
                <a:sym typeface="Montserrat"/>
              </a:rPr>
              <a:t>Churn: </a:t>
            </a:r>
            <a:r>
              <a:rPr lang="en-IN" sz="1800" dirty="0">
                <a:solidFill>
                  <a:srgbClr val="002060"/>
                </a:solidFill>
                <a:latin typeface="Agency FB" panose="020B0503020202020204" pitchFamily="34" charset="0"/>
                <a:sym typeface="Montserrat"/>
              </a:rPr>
              <a:t>It is our target dependent variable having </a:t>
            </a:r>
            <a:r>
              <a:rPr lang="en-IN" sz="1800" dirty="0" err="1">
                <a:solidFill>
                  <a:srgbClr val="002060"/>
                </a:solidFill>
                <a:latin typeface="Agency FB" panose="020B0503020202020204" pitchFamily="34" charset="0"/>
                <a:sym typeface="Montserrat"/>
              </a:rPr>
              <a:t>boolean</a:t>
            </a:r>
            <a:r>
              <a:rPr lang="en-IN" sz="1800" dirty="0">
                <a:solidFill>
                  <a:srgbClr val="002060"/>
                </a:solidFill>
                <a:latin typeface="Agency FB" panose="020B0503020202020204" pitchFamily="34" charset="0"/>
                <a:sym typeface="Montserrat"/>
              </a:rPr>
              <a:t> data type of true and false</a:t>
            </a:r>
            <a:endParaRPr sz="1800" dirty="0">
              <a:solidFill>
                <a:srgbClr val="002060"/>
              </a:solidFill>
              <a:latin typeface="Agency FB" panose="020B0503020202020204" pitchFamily="34" charset="0"/>
              <a:sym typeface="Montserrat"/>
            </a:endParaRPr>
          </a:p>
        </p:txBody>
      </p:sp>
    </p:spTree>
    <p:extLst>
      <p:ext uri="{BB962C8B-B14F-4D97-AF65-F5344CB8AC3E}">
        <p14:creationId xmlns:p14="http://schemas.microsoft.com/office/powerpoint/2010/main" val="3213461148"/>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2" y="229138"/>
            <a:ext cx="4586304" cy="1065723"/>
          </a:xfrm>
        </p:spPr>
        <p:txBody>
          <a:bodyPr/>
          <a:lstStyle/>
          <a:p>
            <a:pPr>
              <a:buClr>
                <a:srgbClr val="000000"/>
              </a:buClr>
              <a:buSzPts val="4200"/>
            </a:pPr>
            <a:r>
              <a:rPr lang="en-US" b="1" u="sng" dirty="0">
                <a:latin typeface="Times New Roman" panose="02020603050405020304" pitchFamily="18" charset="0"/>
                <a:cs typeface="Times New Roman" panose="02020603050405020304" pitchFamily="18" charset="0"/>
              </a:rPr>
              <a:t>Decision Variable: Churn </a:t>
            </a:r>
            <a:endParaRPr lang="en-US" sz="20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197516"/>
            <a:ext cx="2439452" cy="3283890"/>
          </a:xfrm>
        </p:spPr>
        <p:txBody>
          <a:bodyPr/>
          <a:lstStyle/>
          <a:p>
            <a:pPr marL="0" marR="0" lvl="0" indent="0" algn="just" rtl="0">
              <a:lnSpc>
                <a:spcPct val="150000"/>
              </a:lnSpc>
              <a:spcBef>
                <a:spcPts val="0"/>
              </a:spcBef>
              <a:spcAft>
                <a:spcPts val="0"/>
              </a:spcAft>
              <a:buClr>
                <a:srgbClr val="000000"/>
              </a:buClr>
              <a:buSzPts val="1400"/>
              <a:buNone/>
            </a:pPr>
            <a:r>
              <a:rPr lang="en-US" dirty="0">
                <a:solidFill>
                  <a:schemeClr val="accent2"/>
                </a:solidFill>
                <a:latin typeface="Agency FB" panose="020B0503020202020204" pitchFamily="34" charset="0"/>
              </a:rPr>
              <a:t>.</a:t>
            </a:r>
          </a:p>
        </p:txBody>
      </p:sp>
      <p:pic>
        <p:nvPicPr>
          <p:cNvPr id="4" name="Picture 3">
            <a:extLst>
              <a:ext uri="{FF2B5EF4-FFF2-40B4-BE49-F238E27FC236}">
                <a16:creationId xmlns:a16="http://schemas.microsoft.com/office/drawing/2014/main" id="{964C3AF0-5ABF-3450-4A0D-521EA3DCF84D}"/>
              </a:ext>
            </a:extLst>
          </p:cNvPr>
          <p:cNvPicPr>
            <a:picLocks noChangeAspect="1"/>
          </p:cNvPicPr>
          <p:nvPr/>
        </p:nvPicPr>
        <p:blipFill>
          <a:blip r:embed="rId3"/>
          <a:stretch>
            <a:fillRect/>
          </a:stretch>
        </p:blipFill>
        <p:spPr>
          <a:xfrm>
            <a:off x="164592" y="1099929"/>
            <a:ext cx="3152958" cy="3008775"/>
          </a:xfrm>
          <a:prstGeom prst="rect">
            <a:avLst/>
          </a:prstGeom>
        </p:spPr>
      </p:pic>
      <p:pic>
        <p:nvPicPr>
          <p:cNvPr id="5" name="Picture 4">
            <a:extLst>
              <a:ext uri="{FF2B5EF4-FFF2-40B4-BE49-F238E27FC236}">
                <a16:creationId xmlns:a16="http://schemas.microsoft.com/office/drawing/2014/main" id="{D61CB40B-9AA7-9C0C-79F1-4DB91F89CC70}"/>
              </a:ext>
            </a:extLst>
          </p:cNvPr>
          <p:cNvPicPr>
            <a:picLocks noChangeAspect="1"/>
          </p:cNvPicPr>
          <p:nvPr/>
        </p:nvPicPr>
        <p:blipFill>
          <a:blip r:embed="rId4"/>
          <a:stretch>
            <a:fillRect/>
          </a:stretch>
        </p:blipFill>
        <p:spPr>
          <a:xfrm>
            <a:off x="3450336" y="1261871"/>
            <a:ext cx="2898965" cy="2705733"/>
          </a:xfrm>
          <a:prstGeom prst="rect">
            <a:avLst/>
          </a:prstGeom>
        </p:spPr>
      </p:pic>
      <p:sp>
        <p:nvSpPr>
          <p:cNvPr id="6" name="TextBox 5">
            <a:extLst>
              <a:ext uri="{FF2B5EF4-FFF2-40B4-BE49-F238E27FC236}">
                <a16:creationId xmlns:a16="http://schemas.microsoft.com/office/drawing/2014/main" id="{4A0A7BEF-C1FD-24CA-126B-0B2ECC1F5629}"/>
              </a:ext>
            </a:extLst>
          </p:cNvPr>
          <p:cNvSpPr txBox="1"/>
          <p:nvPr/>
        </p:nvSpPr>
        <p:spPr>
          <a:xfrm>
            <a:off x="6632448" y="762000"/>
            <a:ext cx="2346960" cy="4001095"/>
          </a:xfrm>
          <a:prstGeom prst="rect">
            <a:avLst/>
          </a:prstGeom>
          <a:noFill/>
        </p:spPr>
        <p:txBody>
          <a:bodyPr wrap="square" rtlCol="0">
            <a:spAutoFit/>
          </a:bodyPr>
          <a:lstStyle/>
          <a:p>
            <a:pPr marL="76200" marR="0" lvl="0" algn="l" rtl="0">
              <a:lnSpc>
                <a:spcPct val="100000"/>
              </a:lnSpc>
              <a:spcBef>
                <a:spcPts val="0"/>
              </a:spcBef>
              <a:spcAft>
                <a:spcPts val="0"/>
              </a:spcAft>
              <a:buClr>
                <a:srgbClr val="002060"/>
              </a:buClr>
              <a:buSzPts val="2400"/>
            </a:pPr>
            <a:r>
              <a:rPr lang="en-IN" sz="1600" b="1" i="0" u="none" strike="noStrike" cap="none" dirty="0">
                <a:solidFill>
                  <a:schemeClr val="tx1">
                    <a:lumMod val="75000"/>
                  </a:schemeClr>
                </a:solidFill>
                <a:latin typeface="Agency FB" panose="020B0503020202020204" pitchFamily="34" charset="0"/>
                <a:sym typeface="Arial"/>
              </a:rPr>
              <a:t>Total Users number - 3333</a:t>
            </a:r>
          </a:p>
          <a:p>
            <a:pPr marL="76200" marR="0" lvl="0" algn="l" rtl="0">
              <a:lnSpc>
                <a:spcPct val="100000"/>
              </a:lnSpc>
              <a:spcBef>
                <a:spcPts val="0"/>
              </a:spcBef>
              <a:spcAft>
                <a:spcPts val="0"/>
              </a:spcAft>
              <a:buClr>
                <a:srgbClr val="002060"/>
              </a:buClr>
              <a:buSzPts val="2400"/>
            </a:pPr>
            <a:r>
              <a:rPr lang="en-IN" sz="1600" b="1" i="0" u="none" strike="noStrike" cap="none" dirty="0">
                <a:solidFill>
                  <a:schemeClr val="tx1">
                    <a:lumMod val="75000"/>
                  </a:schemeClr>
                </a:solidFill>
                <a:latin typeface="Agency FB" panose="020B0503020202020204" pitchFamily="34" charset="0"/>
                <a:sym typeface="Arial"/>
              </a:rPr>
              <a:t>2850 - Non churn (85.5%)</a:t>
            </a:r>
          </a:p>
          <a:p>
            <a:pPr marL="76200" marR="0" lvl="0" algn="l" rtl="0">
              <a:lnSpc>
                <a:spcPct val="100000"/>
              </a:lnSpc>
              <a:spcBef>
                <a:spcPts val="0"/>
              </a:spcBef>
              <a:spcAft>
                <a:spcPts val="0"/>
              </a:spcAft>
              <a:buClr>
                <a:srgbClr val="002060"/>
              </a:buClr>
              <a:buSzPts val="2400"/>
            </a:pPr>
            <a:r>
              <a:rPr lang="en-IN" sz="1600" b="1" i="0" u="none" strike="noStrike" cap="none" dirty="0">
                <a:solidFill>
                  <a:schemeClr val="tx1">
                    <a:lumMod val="75000"/>
                  </a:schemeClr>
                </a:solidFill>
                <a:latin typeface="Agency FB" panose="020B0503020202020204" pitchFamily="34" charset="0"/>
                <a:sym typeface="Arial"/>
              </a:rPr>
              <a:t>483 - Churn (14.5%)</a:t>
            </a:r>
          </a:p>
          <a:p>
            <a:pPr marL="76200" marR="0" lvl="0" algn="l" rtl="0">
              <a:lnSpc>
                <a:spcPct val="100000"/>
              </a:lnSpc>
              <a:spcBef>
                <a:spcPts val="0"/>
              </a:spcBef>
              <a:spcAft>
                <a:spcPts val="0"/>
              </a:spcAft>
              <a:buClr>
                <a:srgbClr val="002060"/>
              </a:buClr>
              <a:buSzPts val="2400"/>
            </a:pPr>
            <a:endParaRPr lang="en-IN" sz="1600" i="0" u="none" strike="noStrike" cap="none" dirty="0">
              <a:solidFill>
                <a:srgbClr val="002060"/>
              </a:solidFill>
              <a:latin typeface="Agency FB" panose="020B0503020202020204" pitchFamily="34" charset="0"/>
              <a:sym typeface="Arial"/>
            </a:endParaRPr>
          </a:p>
          <a:p>
            <a:r>
              <a:rPr lang="en-IN" sz="1600" dirty="0">
                <a:solidFill>
                  <a:schemeClr val="accent2"/>
                </a:solidFill>
                <a:latin typeface="Agency FB" panose="020B0503020202020204" pitchFamily="34" charset="0"/>
                <a:sym typeface="Montserrat"/>
              </a:rPr>
              <a:t> -</a:t>
            </a:r>
            <a:r>
              <a:rPr lang="en-IN" sz="1600" dirty="0">
                <a:solidFill>
                  <a:schemeClr val="tx1">
                    <a:lumMod val="75000"/>
                  </a:schemeClr>
                </a:solidFill>
                <a:latin typeface="Agency FB" panose="020B0503020202020204" pitchFamily="34" charset="0"/>
                <a:sym typeface="Montserrat"/>
              </a:rPr>
              <a:t>Pie Chart  </a:t>
            </a:r>
            <a:r>
              <a:rPr lang="en-IN" sz="1600" dirty="0">
                <a:solidFill>
                  <a:schemeClr val="accent2"/>
                </a:solidFill>
                <a:latin typeface="Agency FB" panose="020B0503020202020204" pitchFamily="34" charset="0"/>
                <a:sym typeface="Montserrat"/>
              </a:rPr>
              <a:t>shows the percentage of total churned and not churned customer. we can see there is a 14.5% people moving towards churn.</a:t>
            </a:r>
          </a:p>
          <a:p>
            <a:endParaRPr lang="en-IN" sz="1600" dirty="0">
              <a:solidFill>
                <a:schemeClr val="accent2"/>
              </a:solidFill>
              <a:latin typeface="Agency FB" panose="020B0503020202020204" pitchFamily="34" charset="0"/>
              <a:sym typeface="Montserrat"/>
            </a:endParaRPr>
          </a:p>
          <a:p>
            <a:r>
              <a:rPr lang="en-IN" sz="1600" dirty="0">
                <a:solidFill>
                  <a:schemeClr val="accent2"/>
                </a:solidFill>
                <a:latin typeface="Agency FB" panose="020B0503020202020204" pitchFamily="34" charset="0"/>
                <a:sym typeface="Montserrat"/>
              </a:rPr>
              <a:t>- </a:t>
            </a:r>
            <a:r>
              <a:rPr lang="en-IN" sz="1600" dirty="0">
                <a:solidFill>
                  <a:schemeClr val="tx1">
                    <a:lumMod val="75000"/>
                  </a:schemeClr>
                </a:solidFill>
                <a:latin typeface="Agency FB" panose="020B0503020202020204" pitchFamily="34" charset="0"/>
                <a:sym typeface="Montserrat"/>
              </a:rPr>
              <a:t>A count plot </a:t>
            </a:r>
            <a:r>
              <a:rPr lang="en-IN" sz="1600" dirty="0">
                <a:solidFill>
                  <a:schemeClr val="accent2"/>
                </a:solidFill>
                <a:latin typeface="Agency FB" panose="020B0503020202020204" pitchFamily="34" charset="0"/>
                <a:sym typeface="Montserrat"/>
              </a:rPr>
              <a:t>shows the number of customer churned and not churned. We can see from 3333 values there is near about 500 values.</a:t>
            </a:r>
          </a:p>
          <a:p>
            <a:endParaRPr lang="en-US" dirty="0"/>
          </a:p>
        </p:txBody>
      </p:sp>
    </p:spTree>
    <p:extLst>
      <p:ext uri="{BB962C8B-B14F-4D97-AF65-F5344CB8AC3E}">
        <p14:creationId xmlns:p14="http://schemas.microsoft.com/office/powerpoint/2010/main" val="1109491534"/>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625F-66FF-769F-9270-62F99BA5F6B4}"/>
              </a:ext>
            </a:extLst>
          </p:cNvPr>
          <p:cNvSpPr>
            <a:spLocks noGrp="1"/>
          </p:cNvSpPr>
          <p:nvPr>
            <p:ph type="title"/>
          </p:nvPr>
        </p:nvSpPr>
        <p:spPr>
          <a:xfrm>
            <a:off x="312222" y="229138"/>
            <a:ext cx="4586304" cy="1065723"/>
          </a:xfrm>
        </p:spPr>
        <p:txBody>
          <a:bodyPr/>
          <a:lstStyle/>
          <a:p>
            <a:pPr>
              <a:buClr>
                <a:srgbClr val="000000"/>
              </a:buClr>
              <a:buSzPts val="4200"/>
            </a:pPr>
            <a:r>
              <a:rPr lang="en-US" sz="2400" b="1" u="sng" dirty="0">
                <a:latin typeface="Times New Roman" panose="02020603050405020304" pitchFamily="18" charset="0"/>
                <a:cs typeface="Times New Roman" panose="02020603050405020304" pitchFamily="18" charset="0"/>
              </a:rPr>
              <a:t>Churn Percentage w.r.to State</a:t>
            </a:r>
          </a:p>
        </p:txBody>
      </p:sp>
      <p:sp>
        <p:nvSpPr>
          <p:cNvPr id="3" name="Text Placeholder 2">
            <a:extLst>
              <a:ext uri="{FF2B5EF4-FFF2-40B4-BE49-F238E27FC236}">
                <a16:creationId xmlns:a16="http://schemas.microsoft.com/office/drawing/2014/main" id="{2475F9F2-F671-0264-B22F-47546C3DB1DB}"/>
              </a:ext>
            </a:extLst>
          </p:cNvPr>
          <p:cNvSpPr>
            <a:spLocks noGrp="1"/>
          </p:cNvSpPr>
          <p:nvPr>
            <p:ph type="body" idx="1"/>
          </p:nvPr>
        </p:nvSpPr>
        <p:spPr>
          <a:xfrm>
            <a:off x="407116" y="1197516"/>
            <a:ext cx="2439452" cy="3283890"/>
          </a:xfrm>
        </p:spPr>
        <p:txBody>
          <a:bodyPr/>
          <a:lstStyle/>
          <a:p>
            <a:pPr marL="0" marR="0" lvl="0" indent="0" algn="just" rtl="0">
              <a:lnSpc>
                <a:spcPct val="150000"/>
              </a:lnSpc>
              <a:spcBef>
                <a:spcPts val="0"/>
              </a:spcBef>
              <a:spcAft>
                <a:spcPts val="0"/>
              </a:spcAft>
              <a:buClr>
                <a:srgbClr val="000000"/>
              </a:buClr>
              <a:buSzPts val="1400"/>
              <a:buNone/>
            </a:pPr>
            <a:r>
              <a:rPr lang="en-US" dirty="0">
                <a:solidFill>
                  <a:schemeClr val="accent2"/>
                </a:solidFill>
                <a:latin typeface="Agency FB" panose="020B0503020202020204" pitchFamily="34" charset="0"/>
              </a:rPr>
              <a:t>.</a:t>
            </a:r>
          </a:p>
        </p:txBody>
      </p:sp>
      <p:pic>
        <p:nvPicPr>
          <p:cNvPr id="8" name="Picture 7">
            <a:extLst>
              <a:ext uri="{FF2B5EF4-FFF2-40B4-BE49-F238E27FC236}">
                <a16:creationId xmlns:a16="http://schemas.microsoft.com/office/drawing/2014/main" id="{FDA6C6CA-3878-A081-1412-452BF8D24B1B}"/>
              </a:ext>
            </a:extLst>
          </p:cNvPr>
          <p:cNvPicPr>
            <a:picLocks noChangeAspect="1"/>
          </p:cNvPicPr>
          <p:nvPr/>
        </p:nvPicPr>
        <p:blipFill>
          <a:blip r:embed="rId4"/>
          <a:stretch>
            <a:fillRect/>
          </a:stretch>
        </p:blipFill>
        <p:spPr>
          <a:xfrm>
            <a:off x="144779" y="737155"/>
            <a:ext cx="5437717" cy="3659547"/>
          </a:xfrm>
          <a:prstGeom prst="rect">
            <a:avLst/>
          </a:prstGeom>
        </p:spPr>
      </p:pic>
      <p:pic>
        <p:nvPicPr>
          <p:cNvPr id="10" name="Picture 9">
            <a:extLst>
              <a:ext uri="{FF2B5EF4-FFF2-40B4-BE49-F238E27FC236}">
                <a16:creationId xmlns:a16="http://schemas.microsoft.com/office/drawing/2014/main" id="{4B0A84BD-CD34-2469-68F9-E79FA2926B37}"/>
              </a:ext>
            </a:extLst>
          </p:cNvPr>
          <p:cNvPicPr>
            <a:picLocks noChangeAspect="1"/>
          </p:cNvPicPr>
          <p:nvPr/>
        </p:nvPicPr>
        <p:blipFill>
          <a:blip r:embed="rId5"/>
          <a:stretch>
            <a:fillRect/>
          </a:stretch>
        </p:blipFill>
        <p:spPr>
          <a:xfrm>
            <a:off x="5582497" y="580444"/>
            <a:ext cx="3488198" cy="3506525"/>
          </a:xfrm>
          <a:prstGeom prst="rect">
            <a:avLst/>
          </a:prstGeom>
        </p:spPr>
      </p:pic>
      <p:sp>
        <p:nvSpPr>
          <p:cNvPr id="11" name="TextBox 10">
            <a:extLst>
              <a:ext uri="{FF2B5EF4-FFF2-40B4-BE49-F238E27FC236}">
                <a16:creationId xmlns:a16="http://schemas.microsoft.com/office/drawing/2014/main" id="{216C12BA-4643-28D5-270E-A18A29184450}"/>
              </a:ext>
            </a:extLst>
          </p:cNvPr>
          <p:cNvSpPr txBox="1"/>
          <p:nvPr/>
        </p:nvSpPr>
        <p:spPr>
          <a:xfrm>
            <a:off x="232709" y="4325511"/>
            <a:ext cx="8306992" cy="1292662"/>
          </a:xfrm>
          <a:prstGeom prst="rect">
            <a:avLst/>
          </a:prstGeom>
          <a:noFill/>
        </p:spPr>
        <p:txBody>
          <a:bodyPr wrap="square" rtlCol="0">
            <a:spAutoFit/>
          </a:bodyPr>
          <a:lstStyle/>
          <a:p>
            <a:r>
              <a:rPr lang="en-US" sz="1600" dirty="0">
                <a:solidFill>
                  <a:schemeClr val="accent2"/>
                </a:solidFill>
                <a:latin typeface="Agency FB" panose="020B0503020202020204" pitchFamily="34" charset="0"/>
              </a:rPr>
              <a:t>From </a:t>
            </a:r>
            <a:r>
              <a:rPr lang="en-US" sz="1600" dirty="0">
                <a:solidFill>
                  <a:schemeClr val="tx1">
                    <a:lumMod val="75000"/>
                  </a:schemeClr>
                </a:solidFill>
                <a:latin typeface="Agency FB" panose="020B0503020202020204" pitchFamily="34" charset="0"/>
              </a:rPr>
              <a:t>Bar Plot </a:t>
            </a:r>
            <a:r>
              <a:rPr lang="en-US" sz="1600" dirty="0">
                <a:solidFill>
                  <a:schemeClr val="accent2"/>
                </a:solidFill>
                <a:latin typeface="Agency FB" panose="020B0503020202020204" pitchFamily="34" charset="0"/>
              </a:rPr>
              <a:t>we can see top 10 state who are closely moving toward churn</a:t>
            </a:r>
          </a:p>
          <a:p>
            <a:r>
              <a:rPr lang="en-US" sz="1600" dirty="0">
                <a:solidFill>
                  <a:schemeClr val="accent2"/>
                </a:solidFill>
                <a:latin typeface="Agency FB" panose="020B0503020202020204" pitchFamily="34" charset="0"/>
              </a:rPr>
              <a:t>From </a:t>
            </a:r>
            <a:r>
              <a:rPr lang="en-US" sz="1600" dirty="0">
                <a:solidFill>
                  <a:schemeClr val="tx1">
                    <a:lumMod val="75000"/>
                  </a:schemeClr>
                </a:solidFill>
                <a:latin typeface="Agency FB" panose="020B0503020202020204" pitchFamily="34" charset="0"/>
              </a:rPr>
              <a:t>Pie Chart</a:t>
            </a:r>
            <a:r>
              <a:rPr lang="en-US" sz="1600" dirty="0">
                <a:solidFill>
                  <a:schemeClr val="accent2"/>
                </a:solidFill>
                <a:latin typeface="Agency FB" panose="020B0503020202020204" pitchFamily="34" charset="0"/>
              </a:rPr>
              <a:t> we can see churn percentage is 26.5%, means within 4 years company will loss all the respective customers.</a:t>
            </a:r>
          </a:p>
          <a:p>
            <a:r>
              <a:rPr lang="en-IN" sz="1600" dirty="0">
                <a:solidFill>
                  <a:schemeClr val="accent2"/>
                </a:solidFill>
                <a:latin typeface="Agency FB" panose="020B0503020202020204" pitchFamily="34" charset="0"/>
                <a:sym typeface="Montserrat"/>
              </a:rPr>
              <a:t>CA, NJ ,TX , MD ,SC ,MI are the ones who have higher churn rate more than 21.74%</a:t>
            </a:r>
          </a:p>
          <a:p>
            <a:endParaRPr lang="en-US" sz="1600" dirty="0">
              <a:solidFill>
                <a:schemeClr val="accent2"/>
              </a:solidFill>
              <a:latin typeface="Agency FB" panose="020B0503020202020204" pitchFamily="34" charset="0"/>
            </a:endParaRPr>
          </a:p>
          <a:p>
            <a:endParaRPr lang="en-US" dirty="0"/>
          </a:p>
        </p:txBody>
      </p:sp>
    </p:spTree>
    <p:extLst>
      <p:ext uri="{BB962C8B-B14F-4D97-AF65-F5344CB8AC3E}">
        <p14:creationId xmlns:p14="http://schemas.microsoft.com/office/powerpoint/2010/main" val="2936104456"/>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0.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1.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2.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3.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4.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5.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6.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7.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7.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8.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9.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660</TotalTime>
  <Words>1671</Words>
  <Application>Microsoft Office PowerPoint</Application>
  <PresentationFormat>On-screen Show (16:9)</PresentationFormat>
  <Paragraphs>193</Paragraphs>
  <Slides>22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Times New Roman</vt:lpstr>
      <vt:lpstr>Agency FB</vt:lpstr>
      <vt:lpstr>Wingdings</vt:lpstr>
      <vt:lpstr>Montserrat</vt:lpstr>
      <vt:lpstr>Arial</vt:lpstr>
      <vt:lpstr>Symbol</vt:lpstr>
      <vt:lpstr>Simple Light</vt:lpstr>
      <vt:lpstr>           Capstone Project TELECOM CHURN ANALYSIS Team Members Ankit Sharma Mayur K. Choudhari Arun Aherkar Mahesh Patil Appasaheb Thorat  </vt:lpstr>
      <vt:lpstr>PowerPoint Presentation</vt:lpstr>
      <vt:lpstr>Introduction</vt:lpstr>
      <vt:lpstr>Business Problem Identification</vt:lpstr>
      <vt:lpstr>Project Objective</vt:lpstr>
      <vt:lpstr>Dataset Description</vt:lpstr>
      <vt:lpstr>Dataset Description</vt:lpstr>
      <vt:lpstr>Decision Variable: Churn </vt:lpstr>
      <vt:lpstr>Churn Percentage w.r.to State</vt:lpstr>
      <vt:lpstr>Churn Percentage w.r.to State</vt:lpstr>
      <vt:lpstr>Churn Percentage w.r.to State</vt:lpstr>
      <vt:lpstr>Churn Percentage w.r.to State</vt:lpstr>
      <vt:lpstr>Churn Percentage w.r.to State</vt:lpstr>
      <vt:lpstr>International Plan w.r.to Churn </vt:lpstr>
      <vt:lpstr>Voice Plan w.r.to Churn </vt:lpstr>
      <vt:lpstr>Customer Service Call </vt:lpstr>
      <vt:lpstr>Analyzing Calls</vt:lpstr>
      <vt:lpstr>Company Revenue from Customers</vt:lpstr>
      <vt:lpstr>Relation between churn with others columns</vt:lpstr>
      <vt:lpstr>Conclusion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TELECOM CHURN ANALYSIS Team Members Ankit Sharma Mayur K. Choudhari Arun Aherkar Mahesh Patil Appasaheb Thorat  </dc:title>
  <cp:lastModifiedBy>nishadchaudhary2002@gmail.com</cp:lastModifiedBy>
  <cp:revision>14</cp:revision>
  <dcterms:modified xsi:type="dcterms:W3CDTF">2022-11-18T16:47:38Z</dcterms:modified>
</cp:coreProperties>
</file>