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9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2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79601FF-A048-EA4A-A9DA-74830077E65B}" type="datetimeFigureOut">
              <a:rPr lang="en-US" smtClean="0"/>
            </a:fld>
            <a:endParaRPr lang="en-US"/>
          </a:p>
        </p:txBody>
      </p:sp>
      <p:sp>
        <p:nvSpPr>
          <p:cNvPr id="104893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93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93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3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F03DDB3C-CB2E-6E4A-88D7-1C65C8CD16EA}"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r>
              <a:rPr lang="en-GB"/>
              <a:t>Example </a:t>
            </a:r>
            <a:endParaRPr lang="en-US"/>
          </a:p>
        </p:txBody>
      </p:sp>
      <p:sp>
        <p:nvSpPr>
          <p:cNvPr id="1048606" name="Slide Number Placeholder 3"/>
          <p:cNvSpPr>
            <a:spLocks noGrp="1"/>
          </p:cNvSpPr>
          <p:nvPr>
            <p:ph type="sldNum" sz="quarter" idx="10"/>
          </p:nvPr>
        </p:nvSpPr>
        <p:spPr/>
        <p:txBody>
          <a:bodyPr/>
          <a:p>
            <a:fld id="{F03DDB3C-CB2E-6E4A-88D7-1C65C8CD16E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4"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lang="en-US" smtClean="0"/>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923" name="Title 1"/>
          <p:cNvSpPr>
            <a:spLocks noGrp="1"/>
          </p:cNvSpPr>
          <p:nvPr>
            <p:ph type="title"/>
          </p:nvPr>
        </p:nvSpPr>
        <p:spPr/>
        <p:txBody>
          <a:bodyPr/>
          <a:p>
            <a:r>
              <a:rPr lang="en-US"/>
              <a:t>Click to edit Master title style</a:t>
            </a:r>
            <a:endParaRPr dirty="0" lang="en-US"/>
          </a:p>
        </p:txBody>
      </p:sp>
      <p:sp>
        <p:nvSpPr>
          <p:cNvPr id="104892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25" name="Date Placeholder 3"/>
          <p:cNvSpPr>
            <a:spLocks noGrp="1"/>
          </p:cNvSpPr>
          <p:nvPr>
            <p:ph type="dt" sz="half" idx="10"/>
          </p:nvPr>
        </p:nvSpPr>
        <p:spPr/>
        <p:txBody>
          <a:bodyPr/>
          <a:p>
            <a:fld id="{D11A6AA8-A04B-4104-9AE2-BD48D340E27F}" type="datetimeFigureOut">
              <a:rPr lang="en-US" smtClean="0"/>
            </a:fld>
            <a:endParaRPr dirty="0" lang="en-US"/>
          </a:p>
        </p:txBody>
      </p:sp>
      <p:sp>
        <p:nvSpPr>
          <p:cNvPr id="1048926" name="Footer Placeholder 4"/>
          <p:cNvSpPr>
            <a:spLocks noGrp="1"/>
          </p:cNvSpPr>
          <p:nvPr>
            <p:ph type="ftr" sz="quarter" idx="11"/>
          </p:nvPr>
        </p:nvSpPr>
        <p:spPr/>
        <p:txBody>
          <a:bodyPr/>
          <a:p>
            <a:endParaRPr dirty="0" lang="en-US"/>
          </a:p>
        </p:txBody>
      </p:sp>
      <p:sp>
        <p:nvSpPr>
          <p:cNvPr id="1048927" name="Slide Number Placeholder 5"/>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918"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919"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20" name="Date Placeholder 3"/>
          <p:cNvSpPr>
            <a:spLocks noGrp="1"/>
          </p:cNvSpPr>
          <p:nvPr>
            <p:ph type="dt" sz="half" idx="10"/>
          </p:nvPr>
        </p:nvSpPr>
        <p:spPr/>
        <p:txBody>
          <a:bodyPr/>
          <a:p>
            <a:fld id="{B4E0BF79-FAC6-4A96-8DE1-F7B82E2E1652}" type="datetimeFigureOut">
              <a:rPr lang="en-US" smtClean="0"/>
            </a:fld>
            <a:endParaRPr dirty="0" lang="en-US"/>
          </a:p>
        </p:txBody>
      </p:sp>
      <p:sp>
        <p:nvSpPr>
          <p:cNvPr id="1048921" name="Footer Placeholder 4"/>
          <p:cNvSpPr>
            <a:spLocks noGrp="1"/>
          </p:cNvSpPr>
          <p:nvPr>
            <p:ph type="ftr" sz="quarter" idx="11"/>
          </p:nvPr>
        </p:nvSpPr>
        <p:spPr/>
        <p:txBody>
          <a:bodyPr/>
          <a:p>
            <a:endParaRPr dirty="0" lang="en-US"/>
          </a:p>
        </p:txBody>
      </p:sp>
      <p:sp>
        <p:nvSpPr>
          <p:cNvPr id="1048922" name="Slide Number Placeholder 5"/>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901" name="Title 1"/>
          <p:cNvSpPr>
            <a:spLocks noGrp="1"/>
          </p:cNvSpPr>
          <p:nvPr>
            <p:ph type="title"/>
          </p:nvPr>
        </p:nvSpPr>
        <p:spPr/>
        <p:txBody>
          <a:bodyPr/>
          <a:p>
            <a:r>
              <a:rPr lang="en-US"/>
              <a:t>Click to edit Master title style</a:t>
            </a:r>
            <a:endParaRPr dirty="0" lang="en-US"/>
          </a:p>
        </p:txBody>
      </p:sp>
      <p:sp>
        <p:nvSpPr>
          <p:cNvPr id="104890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3" name="Date Placeholder 6"/>
          <p:cNvSpPr>
            <a:spLocks noGrp="1"/>
          </p:cNvSpPr>
          <p:nvPr>
            <p:ph type="dt" sz="half" idx="10"/>
          </p:nvPr>
        </p:nvSpPr>
        <p:spPr/>
        <p:txBody>
          <a:bodyPr/>
          <a:p>
            <a:fld id="{82FF5DD9-2C52-442D-92E2-8072C0C3D7CD}" type="datetimeFigureOut">
              <a:rPr lang="en-US" smtClean="0"/>
            </a:fld>
            <a:endParaRPr dirty="0" lang="en-US"/>
          </a:p>
        </p:txBody>
      </p:sp>
      <p:sp>
        <p:nvSpPr>
          <p:cNvPr id="1048904" name="Footer Placeholder 7"/>
          <p:cNvSpPr>
            <a:spLocks noGrp="1"/>
          </p:cNvSpPr>
          <p:nvPr>
            <p:ph type="ftr" sz="quarter" idx="11"/>
          </p:nvPr>
        </p:nvSpPr>
        <p:spPr/>
        <p:txBody>
          <a:bodyPr/>
          <a:p>
            <a:endParaRPr dirty="0" lang="en-US"/>
          </a:p>
        </p:txBody>
      </p:sp>
      <p:sp>
        <p:nvSpPr>
          <p:cNvPr id="1048905" name="Slide Number Placeholder 8"/>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33" name=""/>
        <p:cNvGrpSpPr/>
        <p:nvPr/>
      </p:nvGrpSpPr>
      <p:grpSpPr>
        <a:xfrm>
          <a:off x="0" y="0"/>
          <a:ext cx="0" cy="0"/>
          <a:chOff x="0" y="0"/>
          <a:chExt cx="0" cy="0"/>
        </a:xfrm>
      </p:grpSpPr>
      <p:sp>
        <p:nvSpPr>
          <p:cNvPr id="1048593"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4"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95"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596"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97"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98"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9"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lang="en-US" smtClean="0"/>
            </a:fld>
            <a:endParaRPr dirty="0" lang="en-US"/>
          </a:p>
        </p:txBody>
      </p:sp>
      <p:sp>
        <p:nvSpPr>
          <p:cNvPr id="1048600"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01" name="Slide Number Placeholder 5"/>
          <p:cNvSpPr>
            <a:spLocks noGrp="1"/>
          </p:cNvSpPr>
          <p:nvPr>
            <p:ph type="sldNum" sz="quarter" idx="12"/>
          </p:nvPr>
        </p:nvSpPr>
        <p:spPr>
          <a:xfrm>
            <a:off x="8604504" y="5211060"/>
            <a:ext cx="2112264" cy="228600"/>
          </a:xfrm>
        </p:spPr>
        <p:txBody>
          <a:bodyPr/>
          <a:p>
            <a:fld id="{4FAB73BC-B049-4115-A692-8D63A059BFB8}" type="slidenum">
              <a:rPr lang="en-US" smtClean="0"/>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878" name="Title 7"/>
          <p:cNvSpPr>
            <a:spLocks noGrp="1"/>
          </p:cNvSpPr>
          <p:nvPr>
            <p:ph type="title"/>
          </p:nvPr>
        </p:nvSpPr>
        <p:spPr/>
        <p:txBody>
          <a:bodyPr/>
          <a:p>
            <a:r>
              <a:rPr lang="en-US"/>
              <a:t>Click to edit Master title style</a:t>
            </a:r>
            <a:endParaRPr dirty="0" lang="en-US"/>
          </a:p>
        </p:txBody>
      </p:sp>
      <p:sp>
        <p:nvSpPr>
          <p:cNvPr id="1048879"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80"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81" name="Date Placeholder 4"/>
          <p:cNvSpPr>
            <a:spLocks noGrp="1"/>
          </p:cNvSpPr>
          <p:nvPr>
            <p:ph type="dt" sz="half" idx="10"/>
          </p:nvPr>
        </p:nvSpPr>
        <p:spPr/>
        <p:txBody>
          <a:bodyPr/>
          <a:p>
            <a:fld id="{DBD3D6FB-79CC-4683-A046-BBE785BA1BED}" type="datetimeFigureOut">
              <a:rPr lang="en-US" smtClean="0"/>
            </a:fld>
            <a:endParaRPr dirty="0" lang="en-US"/>
          </a:p>
        </p:txBody>
      </p:sp>
      <p:sp>
        <p:nvSpPr>
          <p:cNvPr id="1048882" name="Footer Placeholder 5"/>
          <p:cNvSpPr>
            <a:spLocks noGrp="1"/>
          </p:cNvSpPr>
          <p:nvPr>
            <p:ph type="ftr" sz="quarter" idx="11"/>
          </p:nvPr>
        </p:nvSpPr>
        <p:spPr/>
        <p:txBody>
          <a:bodyPr/>
          <a:p>
            <a:endParaRPr dirty="0" lang="en-US"/>
          </a:p>
        </p:txBody>
      </p:sp>
      <p:sp>
        <p:nvSpPr>
          <p:cNvPr id="1048883" name="Slide Number Placeholder 6"/>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906" name="Title 1"/>
          <p:cNvSpPr>
            <a:spLocks noGrp="1"/>
          </p:cNvSpPr>
          <p:nvPr>
            <p:ph type="title"/>
          </p:nvPr>
        </p:nvSpPr>
        <p:spPr/>
        <p:txBody>
          <a:bodyPr/>
          <a:p>
            <a:r>
              <a:rPr lang="en-US"/>
              <a:t>Click to edit Master title style</a:t>
            </a:r>
            <a:endParaRPr dirty="0" lang="en-US"/>
          </a:p>
        </p:txBody>
      </p:sp>
      <p:sp>
        <p:nvSpPr>
          <p:cNvPr id="1048907"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08"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9"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10"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11" name="Date Placeholder 6"/>
          <p:cNvSpPr>
            <a:spLocks noGrp="1"/>
          </p:cNvSpPr>
          <p:nvPr>
            <p:ph type="dt" sz="half" idx="10"/>
          </p:nvPr>
        </p:nvSpPr>
        <p:spPr/>
        <p:txBody>
          <a:bodyPr/>
          <a:p>
            <a:fld id="{9512B3E8-48F1-4B23-8498-D8A04A81EC9C}" type="datetimeFigureOut">
              <a:rPr lang="en-US" smtClean="0"/>
            </a:fld>
            <a:endParaRPr dirty="0" lang="en-US"/>
          </a:p>
        </p:txBody>
      </p:sp>
      <p:sp>
        <p:nvSpPr>
          <p:cNvPr id="1048912" name="Footer Placeholder 7"/>
          <p:cNvSpPr>
            <a:spLocks noGrp="1"/>
          </p:cNvSpPr>
          <p:nvPr>
            <p:ph type="ftr" sz="quarter" idx="11"/>
          </p:nvPr>
        </p:nvSpPr>
        <p:spPr/>
        <p:txBody>
          <a:bodyPr/>
          <a:p>
            <a:endParaRPr dirty="0" lang="en-US"/>
          </a:p>
        </p:txBody>
      </p:sp>
      <p:sp>
        <p:nvSpPr>
          <p:cNvPr id="1048913" name="Slide Number Placeholder 8"/>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914" name="Title 1"/>
          <p:cNvSpPr>
            <a:spLocks noGrp="1"/>
          </p:cNvSpPr>
          <p:nvPr>
            <p:ph type="title"/>
          </p:nvPr>
        </p:nvSpPr>
        <p:spPr/>
        <p:txBody>
          <a:bodyPr/>
          <a:p>
            <a:r>
              <a:rPr lang="en-US"/>
              <a:t>Click to edit Master title style</a:t>
            </a:r>
            <a:endParaRPr dirty="0" lang="en-US"/>
          </a:p>
        </p:txBody>
      </p:sp>
      <p:sp>
        <p:nvSpPr>
          <p:cNvPr id="1048915" name="Date Placeholder 2"/>
          <p:cNvSpPr>
            <a:spLocks noGrp="1"/>
          </p:cNvSpPr>
          <p:nvPr>
            <p:ph type="dt" sz="half" idx="10"/>
          </p:nvPr>
        </p:nvSpPr>
        <p:spPr/>
        <p:txBody>
          <a:bodyPr/>
          <a:p>
            <a:fld id="{10B90D90-AA62-404D-A741-635B4370F9CB}" type="datetimeFigureOut">
              <a:rPr lang="en-US" smtClean="0"/>
            </a:fld>
            <a:endParaRPr dirty="0" lang="en-US"/>
          </a:p>
        </p:txBody>
      </p:sp>
      <p:sp>
        <p:nvSpPr>
          <p:cNvPr id="1048916" name="Footer Placeholder 3"/>
          <p:cNvSpPr>
            <a:spLocks noGrp="1"/>
          </p:cNvSpPr>
          <p:nvPr>
            <p:ph type="ftr" sz="quarter" idx="11"/>
          </p:nvPr>
        </p:nvSpPr>
        <p:spPr/>
        <p:txBody>
          <a:bodyPr/>
          <a:p>
            <a:endParaRPr dirty="0" lang="en-US"/>
          </a:p>
        </p:txBody>
      </p:sp>
      <p:sp>
        <p:nvSpPr>
          <p:cNvPr id="1048917" name="Slide Number Placeholder 4"/>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779" name="Date Placeholder 1"/>
          <p:cNvSpPr>
            <a:spLocks noGrp="1"/>
          </p:cNvSpPr>
          <p:nvPr>
            <p:ph type="dt" sz="half" idx="10"/>
          </p:nvPr>
        </p:nvSpPr>
        <p:spPr/>
        <p:txBody>
          <a:bodyPr/>
          <a:p>
            <a:fld id="{A57002E4-6836-46D1-9DBB-3C27C0DD3A89}" type="datetimeFigureOut">
              <a:rPr lang="en-US" smtClean="0"/>
            </a:fld>
            <a:endParaRPr dirty="0" lang="en-US"/>
          </a:p>
        </p:txBody>
      </p:sp>
      <p:sp>
        <p:nvSpPr>
          <p:cNvPr id="1048780" name="Footer Placeholder 2"/>
          <p:cNvSpPr>
            <a:spLocks noGrp="1"/>
          </p:cNvSpPr>
          <p:nvPr>
            <p:ph type="ftr" sz="quarter" idx="11"/>
          </p:nvPr>
        </p:nvSpPr>
        <p:spPr/>
        <p:txBody>
          <a:bodyPr/>
          <a:p>
            <a:endParaRPr dirty="0" lang="en-US"/>
          </a:p>
        </p:txBody>
      </p:sp>
      <p:sp>
        <p:nvSpPr>
          <p:cNvPr id="1048781" name="Slide Number Placeholder 3"/>
          <p:cNvSpPr>
            <a:spLocks noGrp="1"/>
          </p:cNvSpPr>
          <p:nvPr>
            <p:ph type="sldNum" sz="quarter" idx="12"/>
          </p:nvPr>
        </p:nvSpPr>
        <p:spPr/>
        <p:txBody>
          <a:bodyPr/>
          <a:p>
            <a:fld id="{4FAB73BC-B049-4115-A692-8D63A059BFB8}" type="slidenum">
              <a:rPr lang="en-US" smtClean="0"/>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39" name=""/>
        <p:cNvGrpSpPr/>
        <p:nvPr/>
      </p:nvGrpSpPr>
      <p:grpSpPr>
        <a:xfrm>
          <a:off x="0" y="0"/>
          <a:ext cx="0" cy="0"/>
          <a:chOff x="0" y="0"/>
          <a:chExt cx="0" cy="0"/>
        </a:xfrm>
      </p:grpSpPr>
      <p:sp>
        <p:nvSpPr>
          <p:cNvPr id="1048608"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9"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0"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11"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13" name="Date Placeholder 7"/>
          <p:cNvSpPr>
            <a:spLocks noGrp="1"/>
          </p:cNvSpPr>
          <p:nvPr>
            <p:ph type="dt" sz="half" idx="10"/>
          </p:nvPr>
        </p:nvSpPr>
        <p:spPr/>
        <p:txBody>
          <a:bodyPr/>
          <a:p>
            <a:fld id="{1CF131DD-A141-4471-BCF9-C6073EDD7E20}" type="datetimeFigureOut">
              <a:rPr lang="en-US" smtClean="0"/>
            </a:fld>
            <a:endParaRPr dirty="0" lang="en-US"/>
          </a:p>
        </p:txBody>
      </p:sp>
      <p:sp>
        <p:nvSpPr>
          <p:cNvPr id="1048614" name="Footer Placeholder 8"/>
          <p:cNvSpPr>
            <a:spLocks noGrp="1"/>
          </p:cNvSpPr>
          <p:nvPr>
            <p:ph type="ftr" sz="quarter" idx="11"/>
          </p:nvPr>
        </p:nvSpPr>
        <p:spPr/>
        <p:txBody>
          <a:bodyPr/>
          <a:lstStyle>
            <a:lvl1pPr algn="r"/>
          </a:lstStyle>
          <a:p>
            <a:endParaRPr dirty="0" lang="en-US"/>
          </a:p>
        </p:txBody>
      </p:sp>
      <p:sp>
        <p:nvSpPr>
          <p:cNvPr id="1048615"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fld>
            <a:endParaRPr dirty="0" lang="en-US"/>
          </a:p>
        </p:txBody>
      </p:sp>
      <p:sp>
        <p:nvSpPr>
          <p:cNvPr id="1048616"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1" name=""/>
        <p:cNvGrpSpPr/>
        <p:nvPr/>
      </p:nvGrpSpPr>
      <p:grpSpPr>
        <a:xfrm>
          <a:off x="0" y="0"/>
          <a:ext cx="0" cy="0"/>
          <a:chOff x="0" y="0"/>
          <a:chExt cx="0" cy="0"/>
        </a:xfrm>
      </p:grpSpPr>
      <p:sp>
        <p:nvSpPr>
          <p:cNvPr id="1048888"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89"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890"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891"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92"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lang="en-US" smtClean="0"/>
            </a:fld>
            <a:endParaRPr dirty="0" lang="en-US"/>
          </a:p>
        </p:txBody>
      </p:sp>
      <p:sp>
        <p:nvSpPr>
          <p:cNvPr id="1048893"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894"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fld>
            <a:endParaRPr dirty="0" lang="en-US"/>
          </a:p>
        </p:txBody>
      </p:sp>
      <p:sp>
        <p:nvSpPr>
          <p:cNvPr id="1048895"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lang="en-US" smtClean="0"/>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lang="en-US" smtClean="0"/>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hyperlink" Target="https://en.wikipedia.org/wiki/Freemium" TargetMode="External"/><Relationship Id="rId5" Type="http://schemas.openxmlformats.org/officeDocument/2006/relationships/hyperlink" Target="https://en.wikipedia.org/wiki/Open_source" TargetMode="External"/><Relationship Id="rId6" Type="http://schemas.openxmlformats.org/officeDocument/2006/relationships/hyperlink" Target="https://en.wikipedia.org/wiki/Python_(programming_language)" TargetMode="External"/><Relationship Id="rId7" Type="http://schemas.openxmlformats.org/officeDocument/2006/relationships/hyperlink" Target="https://en.wikipedia.org/wiki/R_(programming_language)" TargetMode="External"/><Relationship Id="rId8" Type="http://schemas.openxmlformats.org/officeDocument/2006/relationships/hyperlink" Target="https://en.wikipedia.org/wiki/Package_manager" TargetMode="External"/><Relationship Id="rId9" Type="http://schemas.openxmlformats.org/officeDocument/2006/relationships/hyperlink" Target="https://en.wikipedia.org/wiki/Conda_(package_manager)" TargetMode="External"/><Relationship Id="rId10"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hyperlink" Target="http://en.wikipedia.org/wiki/Machine_learning" TargetMode="External"/><Relationship Id="rId3" Type="http://schemas.openxmlformats.org/officeDocument/2006/relationships/hyperlink" Target="http://www.aaai.org/AITopics/pmwiki/pmwiki.php/AITopics/MachineLearning" TargetMode="External"/><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1" name="Title 1"/>
          <p:cNvSpPr>
            <a:spLocks noGrp="1"/>
          </p:cNvSpPr>
          <p:nvPr>
            <p:ph type="ctrTitle"/>
          </p:nvPr>
        </p:nvSpPr>
        <p:spPr/>
        <p:txBody>
          <a:bodyPr/>
          <a:p>
            <a:r>
              <a:rPr dirty="0" sz="3200" lang="en-CA">
                <a:solidFill>
                  <a:schemeClr val="accent5">
                    <a:lumMod val="75000"/>
                  </a:schemeClr>
                </a:solidFill>
              </a:rPr>
              <a:t>Department of computer science &amp; engineering</a:t>
            </a:r>
            <a:br>
              <a:rPr dirty="0" sz="3200" lang="en-US">
                <a:solidFill>
                  <a:schemeClr val="accent5">
                    <a:lumMod val="75000"/>
                  </a:schemeClr>
                </a:solidFill>
              </a:rPr>
            </a:br>
            <a:r>
              <a:rPr dirty="0" sz="3200" lang="en-CA">
                <a:solidFill>
                  <a:schemeClr val="accent5">
                    <a:lumMod val="75000"/>
                  </a:schemeClr>
                </a:solidFill>
              </a:rPr>
              <a:t>FACULTY OF ENGINEERING AND TECHNOLOGY </a:t>
            </a:r>
            <a:br>
              <a:rPr dirty="0" sz="3200" lang="en-US">
                <a:solidFill>
                  <a:schemeClr val="accent5">
                    <a:lumMod val="75000"/>
                  </a:schemeClr>
                </a:solidFill>
              </a:rPr>
            </a:br>
            <a:r>
              <a:rPr dirty="0" sz="3200" lang="en-CA">
                <a:solidFill>
                  <a:schemeClr val="accent5">
                    <a:lumMod val="75000"/>
                  </a:schemeClr>
                </a:solidFill>
              </a:rPr>
              <a:t>GURUKUL KANGRI UNIVERSITY                    </a:t>
            </a:r>
            <a:br>
              <a:rPr dirty="0" sz="3200" lang="en-US">
                <a:solidFill>
                  <a:schemeClr val="accent5">
                    <a:lumMod val="75000"/>
                  </a:schemeClr>
                </a:solidFill>
              </a:rPr>
            </a:br>
            <a:r>
              <a:rPr dirty="0" sz="3200" lang="en-CA">
                <a:solidFill>
                  <a:schemeClr val="accent5">
                    <a:lumMod val="75000"/>
                  </a:schemeClr>
                </a:solidFill>
                <a:latin typeface="Arabic Typesetting" panose="03020402040406030203" pitchFamily="66" charset="-78"/>
                <a:cs typeface="Arabic Typesetting" panose="03020402040406030203" pitchFamily="66" charset="-78"/>
              </a:rPr>
              <a:t>2017-2018</a:t>
            </a:r>
            <a:endParaRPr dirty="0" sz="3200" lang="en-US">
              <a:solidFill>
                <a:schemeClr val="accent5">
                  <a:lumMod val="75000"/>
                </a:schemeClr>
              </a:solidFill>
            </a:endParaRPr>
          </a:p>
        </p:txBody>
      </p:sp>
      <p:sp>
        <p:nvSpPr>
          <p:cNvPr id="1048592" name="Subtitle 2"/>
          <p:cNvSpPr>
            <a:spLocks noGrp="1"/>
          </p:cNvSpPr>
          <p:nvPr>
            <p:ph type="subTitle" idx="1"/>
          </p:nvPr>
        </p:nvSpPr>
        <p:spPr>
          <a:xfrm>
            <a:off x="1459069" y="4836608"/>
            <a:ext cx="9070848" cy="457201"/>
          </a:xfrm>
        </p:spPr>
        <p:txBody>
          <a:bodyPr>
            <a:noAutofit/>
          </a:bodyPr>
          <a:p>
            <a:r>
              <a:rPr altLang="zh-TW" dirty="0" sz="3600" lang="en-US">
                <a:solidFill>
                  <a:schemeClr val="tx2">
                    <a:lumMod val="75000"/>
                  </a:schemeClr>
                </a:solidFill>
                <a:latin typeface="Bauhaus 93" panose="04030905020B02020C02" pitchFamily="82" charset="0"/>
              </a:rPr>
              <a:t>Topic: An Overview of Machine Learning</a:t>
            </a:r>
            <a:endParaRPr dirty="0" sz="3600" lang="en-US">
              <a:solidFill>
                <a:schemeClr val="tx2">
                  <a:lumMod val="75000"/>
                </a:schemeClr>
              </a:solidFill>
              <a:latin typeface="Bauhaus 93" panose="04030905020B02020C02" pitchFamily="82" charset="0"/>
            </a:endParaRPr>
          </a:p>
        </p:txBody>
      </p:sp>
      <p:pic>
        <p:nvPicPr>
          <p:cNvPr id="2097152" name="Picture 2" descr="gurukul logo"/>
          <p:cNvPicPr>
            <a:picLocks noChangeAspect="1" noChangeArrowheads="1"/>
          </p:cNvPicPr>
          <p:nvPr/>
        </p:nvPicPr>
        <p:blipFill>
          <a:blip xmlns:r="http://schemas.openxmlformats.org/officeDocument/2006/relationships" r:embed="rId1" cstate="print"/>
          <a:srcRect/>
          <a:stretch>
            <a:fillRect/>
          </a:stretch>
        </p:blipFill>
        <p:spPr bwMode="auto">
          <a:xfrm>
            <a:off x="9337702" y="0"/>
            <a:ext cx="2952328" cy="2419350"/>
          </a:xfrm>
          <a:prstGeom prst="rect"/>
          <a:noFill/>
          <a:ln>
            <a:noFill/>
          </a:ln>
        </p:spPr>
      </p:pic>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885" name="TextBox 5"/>
          <p:cNvSpPr txBox="1"/>
          <p:nvPr/>
        </p:nvSpPr>
        <p:spPr>
          <a:xfrm>
            <a:off x="618185" y="592428"/>
            <a:ext cx="10779617" cy="5170646"/>
          </a:xfrm>
          <a:prstGeom prst="rect"/>
          <a:noFill/>
        </p:spPr>
        <p:txBody>
          <a:bodyPr rtlCol="0" wrap="square">
            <a:spAutoFit/>
          </a:bodyPr>
          <a:p>
            <a:r>
              <a:rPr b="1" dirty="0" sz="3200" lang="en-US">
                <a:latin typeface="Agency FB" panose="020B0503020202020204" pitchFamily="34" charset="0"/>
              </a:rPr>
              <a:t>Some  points on  Artificial Intelligence vs Machine Learning vs Deep Learning</a:t>
            </a:r>
          </a:p>
          <a:p>
            <a:endParaRPr b="1" dirty="0" sz="3200" lang="en-US">
              <a:latin typeface="Agency FB" panose="020B0503020202020204" pitchFamily="34" charset="0"/>
            </a:endParaRPr>
          </a:p>
          <a:p>
            <a:pPr indent="-285750" marL="285750">
              <a:buFont typeface="Wingdings" panose="05000000000000000000" pitchFamily="2" charset="2"/>
              <a:buChar char="Ø"/>
            </a:pPr>
            <a:r>
              <a:rPr dirty="0" lang="en-US"/>
              <a:t>Artificial intelligence is a broader concept than machine learning, which addresses the use of computers to mimic the cognitive functions of humans. When machines carry out tasks based on algorithms in an “intelligent” manner, </a:t>
            </a:r>
            <a:r>
              <a:rPr dirty="0" i="1" lang="en-US"/>
              <a:t>that</a:t>
            </a:r>
            <a:r>
              <a:rPr dirty="0" lang="en-US"/>
              <a:t> is AI.</a:t>
            </a:r>
          </a:p>
          <a:p>
            <a:pPr indent="-285750" marL="285750">
              <a:buFont typeface="Wingdings" panose="05000000000000000000" pitchFamily="2" charset="2"/>
              <a:buChar char="Ø"/>
            </a:pPr>
            <a:endParaRPr b="1" dirty="0" lang="en-US">
              <a:latin typeface="Agency FB" panose="020B0503020202020204" pitchFamily="34" charset="0"/>
            </a:endParaRPr>
          </a:p>
          <a:p>
            <a:pPr indent="-285750" marL="285750">
              <a:buFont typeface="Wingdings" panose="05000000000000000000" pitchFamily="2" charset="2"/>
              <a:buChar char="Ø"/>
            </a:pPr>
            <a:r>
              <a:rPr dirty="0" lang="en-US"/>
              <a:t>Machine learning is a subset of AI and focuses on the ability of machines to receive a set of data and learn for themselves, changing algorithms as they learn more about the information they are processing. </a:t>
            </a:r>
          </a:p>
          <a:p>
            <a:pPr indent="-285750" marL="285750">
              <a:buFont typeface="Wingdings" panose="05000000000000000000" pitchFamily="2" charset="2"/>
              <a:buChar char="Ø"/>
            </a:pPr>
            <a:endParaRPr b="1" dirty="0" lang="en-US">
              <a:latin typeface="Agency FB" panose="020B0503020202020204" pitchFamily="34" charset="0"/>
            </a:endParaRPr>
          </a:p>
          <a:p>
            <a:pPr indent="-285750" marL="285750">
              <a:buFont typeface="Wingdings" panose="05000000000000000000" pitchFamily="2" charset="2"/>
              <a:buChar char="Ø"/>
            </a:pPr>
            <a:r>
              <a:rPr dirty="0" lang="en-US"/>
              <a:t>Deep learning goes yet another level deeper and can be considered a subset of machine learning. The concept of deep learning is sometimes just referred to as "deep neural networks," referring to the many layers involved. A neural network may only have a single layer of data, while a deep neural network has two or more. The layers can be seen as a nested hierarchy of related concepts or decision trees. </a:t>
            </a:r>
            <a:endParaRPr b="1" dirty="0" lang="en-US">
              <a:latin typeface="Agency FB" panose="020B0503020202020204" pitchFamily="34" charset="0"/>
            </a:endParaRPr>
          </a:p>
          <a:p>
            <a:endParaRPr b="1" dirty="0" sz="3200" lang="en-US">
              <a:latin typeface="Agency FB" panose="020B05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7" name="Picture 6"/>
          <p:cNvPicPr>
            <a:picLocks noChangeAspect="1"/>
          </p:cNvPicPr>
          <p:nvPr/>
        </p:nvPicPr>
        <p:blipFill>
          <a:blip xmlns:r="http://schemas.openxmlformats.org/officeDocument/2006/relationships" r:embed="rId1"/>
          <a:stretch>
            <a:fillRect/>
          </a:stretch>
        </p:blipFill>
        <p:spPr>
          <a:xfrm>
            <a:off x="3638684" y="365564"/>
            <a:ext cx="5086350" cy="895350"/>
          </a:xfrm>
          <a:prstGeom prst="rect"/>
        </p:spPr>
      </p:pic>
      <p:pic>
        <p:nvPicPr>
          <p:cNvPr id="2097158" name="Content Placeholder 4"/>
          <p:cNvPicPr>
            <a:picLocks noChangeAspect="1" noGrp="1"/>
          </p:cNvPicPr>
          <p:nvPr>
            <p:ph sz="half" idx="1"/>
          </p:nvPr>
        </p:nvPicPr>
        <p:blipFill>
          <a:blip xmlns:r="http://schemas.openxmlformats.org/officeDocument/2006/relationships" r:embed="rId2"/>
          <a:stretch>
            <a:fillRect/>
          </a:stretch>
        </p:blipFill>
        <p:spPr>
          <a:xfrm>
            <a:off x="1435781" y="1760705"/>
            <a:ext cx="4746078" cy="2386292"/>
          </a:xfrm>
        </p:spPr>
      </p:pic>
      <p:pic>
        <p:nvPicPr>
          <p:cNvPr id="2097159" name="Content Placeholder 5"/>
          <p:cNvPicPr>
            <a:picLocks noChangeAspect="1" noGrp="1"/>
          </p:cNvPicPr>
          <p:nvPr>
            <p:ph sz="half" idx="2"/>
          </p:nvPr>
        </p:nvPicPr>
        <p:blipFill>
          <a:blip xmlns:r="http://schemas.openxmlformats.org/officeDocument/2006/relationships" r:embed="rId3"/>
          <a:stretch>
            <a:fillRect/>
          </a:stretch>
        </p:blipFill>
        <p:spPr>
          <a:xfrm>
            <a:off x="6597951" y="1760705"/>
            <a:ext cx="4812729" cy="2386292"/>
          </a:xfrm>
        </p:spPr>
      </p:pic>
      <p:sp>
        <p:nvSpPr>
          <p:cNvPr id="1048886" name="TextBox 1"/>
          <p:cNvSpPr txBox="1"/>
          <p:nvPr/>
        </p:nvSpPr>
        <p:spPr>
          <a:xfrm>
            <a:off x="1159099" y="4868214"/>
            <a:ext cx="10612191" cy="1754326"/>
          </a:xfrm>
          <a:prstGeom prst="rect"/>
          <a:noFill/>
        </p:spPr>
        <p:txBody>
          <a:bodyPr rtlCol="0" wrap="square">
            <a:spAutoFit/>
          </a:bodyPr>
          <a:p>
            <a:pPr indent="-285750" marL="285750">
              <a:buFont typeface="Wingdings" panose="05000000000000000000" pitchFamily="2" charset="2"/>
              <a:buChar char="v"/>
            </a:pPr>
            <a:r>
              <a:rPr dirty="0" lang="en-US"/>
              <a:t>In This picture </a:t>
            </a:r>
            <a:r>
              <a:rPr b="1" dirty="0" lang="en-US"/>
              <a:t>Anaconda</a:t>
            </a:r>
            <a:r>
              <a:rPr dirty="0" lang="en-US"/>
              <a:t> is Big reptiles but in Computer Science, Anaconda is also known as a  Python Notebook . In computer science </a:t>
            </a:r>
            <a:r>
              <a:rPr b="1" dirty="0" lang="en-US"/>
              <a:t>Anaconda</a:t>
            </a:r>
            <a:r>
              <a:rPr dirty="0" lang="en-US"/>
              <a:t> is a </a:t>
            </a:r>
            <a:r>
              <a:rPr dirty="0" lang="en-US">
                <a:solidFill>
                  <a:schemeClr val="tx1">
                    <a:lumMod val="95000"/>
                    <a:lumOff val="5000"/>
                  </a:schemeClr>
                </a:solidFill>
                <a:hlinkClick r:id="rId4" tooltip="Freemium"/>
              </a:rPr>
              <a:t>freemium</a:t>
            </a:r>
            <a:r>
              <a:rPr dirty="0" lang="en-US">
                <a:solidFill>
                  <a:schemeClr val="tx1">
                    <a:lumMod val="95000"/>
                    <a:lumOff val="5000"/>
                  </a:schemeClr>
                </a:solidFill>
              </a:rPr>
              <a:t> </a:t>
            </a:r>
            <a:r>
              <a:rPr dirty="0" lang="en-US">
                <a:solidFill>
                  <a:schemeClr val="tx1">
                    <a:lumMod val="95000"/>
                    <a:lumOff val="5000"/>
                  </a:schemeClr>
                </a:solidFill>
                <a:hlinkClick r:id="rId5" tooltip="Open source"/>
              </a:rPr>
              <a:t>open source</a:t>
            </a:r>
            <a:r>
              <a:rPr dirty="0" lang="en-US">
                <a:solidFill>
                  <a:schemeClr val="tx1">
                    <a:lumMod val="95000"/>
                    <a:lumOff val="5000"/>
                  </a:schemeClr>
                </a:solidFill>
              </a:rPr>
              <a:t> </a:t>
            </a:r>
            <a:r>
              <a:rPr dirty="0" lang="en-US"/>
              <a:t>distribution of the </a:t>
            </a:r>
            <a:r>
              <a:rPr dirty="0" lang="en-US">
                <a:hlinkClick r:id="rId6" tooltip="Python (programming language)"/>
              </a:rPr>
              <a:t>Python</a:t>
            </a:r>
            <a:r>
              <a:rPr dirty="0" lang="en-US"/>
              <a:t> and </a:t>
            </a:r>
            <a:r>
              <a:rPr dirty="0" lang="en-US">
                <a:hlinkClick r:id="rId7" tooltip="R (programming language)"/>
              </a:rPr>
              <a:t>R</a:t>
            </a:r>
            <a:r>
              <a:rPr dirty="0" lang="en-US"/>
              <a:t> programming languages for large-scale data processing, predictive analytics, and scientific computing, that aims to simplify package management and deployment. Package versions are managed by the </a:t>
            </a:r>
            <a:r>
              <a:rPr dirty="0" lang="en-US">
                <a:hlinkClick r:id="rId8" tooltip="Package manager"/>
              </a:rPr>
              <a:t>package management system</a:t>
            </a:r>
            <a:r>
              <a:rPr dirty="0" lang="en-US"/>
              <a:t> </a:t>
            </a:r>
            <a:r>
              <a:rPr dirty="0" i="1" lang="en-US" err="1">
                <a:hlinkClick r:id="rId9" tooltip="Conda (package manager)"/>
              </a:rPr>
              <a:t>conda</a:t>
            </a:r>
            <a:r>
              <a:rPr dirty="0" lang="en-US"/>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0" name="Content Placeholder 4"/>
          <p:cNvPicPr>
            <a:picLocks noChangeAspect="1" noGrp="1"/>
          </p:cNvPicPr>
          <p:nvPr>
            <p:ph idx="1"/>
          </p:nvPr>
        </p:nvPicPr>
        <p:blipFill>
          <a:blip xmlns:r="http://schemas.openxmlformats.org/officeDocument/2006/relationships" r:embed="rId1"/>
          <a:stretch>
            <a:fillRect/>
          </a:stretch>
        </p:blipFill>
        <p:spPr>
          <a:xfrm>
            <a:off x="373487" y="607391"/>
            <a:ext cx="8345510" cy="5960833"/>
          </a:xfrm>
        </p:spPr>
      </p:pic>
      <p:sp>
        <p:nvSpPr>
          <p:cNvPr id="1048887" name="Text Placeholder 3"/>
          <p:cNvSpPr>
            <a:spLocks noGrp="1"/>
          </p:cNvSpPr>
          <p:nvPr>
            <p:ph type="body" sz="half" idx="2"/>
          </p:nvPr>
        </p:nvSpPr>
        <p:spPr>
          <a:xfrm>
            <a:off x="9296400" y="2086377"/>
            <a:ext cx="2430780" cy="3704823"/>
          </a:xfrm>
        </p:spPr>
        <p:txBody>
          <a:bodyPr>
            <a:noAutofit/>
          </a:bodyPr>
          <a:p>
            <a:r>
              <a:rPr b="1" dirty="0" sz="1800" lang="en-US">
                <a:solidFill>
                  <a:srgbClr val="FFFF00"/>
                </a:solidFill>
              </a:rPr>
              <a:t>The </a:t>
            </a:r>
            <a:r>
              <a:rPr b="1" dirty="0" sz="1800" lang="en-US" err="1">
                <a:solidFill>
                  <a:srgbClr val="FFFF00"/>
                </a:solidFill>
              </a:rPr>
              <a:t>Jupyter</a:t>
            </a:r>
            <a:r>
              <a:rPr b="1" dirty="0" sz="1800" lang="en-US">
                <a:solidFill>
                  <a:srgbClr val="FFFF00"/>
                </a:solidFill>
              </a:rPr>
              <a:t> Notebook is an interactive computing environment that enables users to author notebook documents that include: - Live code - Interactive widgets - Plots - Narrative text - Equations - Images - Video</a:t>
            </a:r>
          </a:p>
        </p:txBody>
      </p:sp>
      <p:pic>
        <p:nvPicPr>
          <p:cNvPr id="2097161" name="Picture 5"/>
          <p:cNvPicPr>
            <a:picLocks noChangeAspect="1"/>
          </p:cNvPicPr>
          <p:nvPr/>
        </p:nvPicPr>
        <p:blipFill>
          <a:blip xmlns:r="http://schemas.openxmlformats.org/officeDocument/2006/relationships" r:embed="rId2"/>
          <a:stretch>
            <a:fillRect/>
          </a:stretch>
        </p:blipFill>
        <p:spPr>
          <a:xfrm>
            <a:off x="8718997" y="833840"/>
            <a:ext cx="3279082" cy="72450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2" name="Picture 2"/>
          <p:cNvPicPr>
            <a:picLocks noChangeAspect="1"/>
          </p:cNvPicPr>
          <p:nvPr/>
        </p:nvPicPr>
        <p:blipFill>
          <a:blip xmlns:r="http://schemas.openxmlformats.org/officeDocument/2006/relationships" r:embed="rId1"/>
          <a:stretch>
            <a:fillRect/>
          </a:stretch>
        </p:blipFill>
        <p:spPr>
          <a:xfrm>
            <a:off x="9221274" y="495836"/>
            <a:ext cx="2537138" cy="5911403"/>
          </a:xfrm>
          <a:prstGeom prst="rect"/>
        </p:spPr>
      </p:pic>
      <p:pic>
        <p:nvPicPr>
          <p:cNvPr id="2097163" name="Picture Placeholder 8"/>
          <p:cNvPicPr>
            <a:picLocks noChangeAspect="1" noGrp="1"/>
          </p:cNvPicPr>
          <p:nvPr>
            <p:ph type="pic" idx="1"/>
          </p:nvPr>
        </p:nvPicPr>
        <p:blipFill>
          <a:blip xmlns:r="http://schemas.openxmlformats.org/officeDocument/2006/relationships" r:embed="rId2"/>
          <a:srcRect t="8442" b="8442"/>
          <a:stretch>
            <a:fillRect/>
          </a:stretch>
        </p:blipFill>
        <p:spPr>
          <a:xfrm>
            <a:off x="228599" y="695459"/>
            <a:ext cx="8531352" cy="6019520"/>
          </a:xfrm>
          <a:prstGeom prst="rect"/>
        </p:spPr>
      </p:pic>
      <p:sp>
        <p:nvSpPr>
          <p:cNvPr id="1048896" name="TextBox 9"/>
          <p:cNvSpPr txBox="1"/>
          <p:nvPr/>
        </p:nvSpPr>
        <p:spPr>
          <a:xfrm>
            <a:off x="228599" y="321972"/>
            <a:ext cx="5920210" cy="523220"/>
          </a:xfrm>
          <a:prstGeom prst="rect"/>
          <a:noFill/>
        </p:spPr>
        <p:txBody>
          <a:bodyPr rtlCol="0" wrap="none">
            <a:spAutoFit/>
          </a:bodyPr>
          <a:p>
            <a:r>
              <a:rPr b="1" dirty="0" sz="2800" lang="en-US">
                <a:latin typeface="Agency FB" panose="020B0503020202020204" pitchFamily="34" charset="0"/>
              </a:rPr>
              <a:t>90+ STARTUPS TRANSFORMING HEALTHCARE AI</a:t>
            </a:r>
          </a:p>
        </p:txBody>
      </p:sp>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897" name="Content Placeholder 2"/>
          <p:cNvSpPr>
            <a:spLocks noGrp="1"/>
          </p:cNvSpPr>
          <p:nvPr>
            <p:ph idx="1"/>
          </p:nvPr>
        </p:nvSpPr>
        <p:spPr/>
        <p:txBody>
          <a:bodyPr>
            <a:normAutofit lnSpcReduction="10000"/>
          </a:bodyPr>
          <a:p>
            <a:pPr>
              <a:buFont typeface="Wingdings" panose="05000000000000000000" pitchFamily="2" charset="2"/>
              <a:buChar char="Ø"/>
            </a:pPr>
            <a:r>
              <a:rPr b="1" dirty="0" sz="2800" lang="en-US">
                <a:latin typeface="Forte" panose="03060902040502070203" pitchFamily="66" charset="0"/>
              </a:rPr>
              <a:t>Everyday Examples of Artificial Intelligence and Machine Learning are :</a:t>
            </a:r>
          </a:p>
          <a:p>
            <a:pPr>
              <a:buFont typeface="Wingdings" panose="05000000000000000000" pitchFamily="2" charset="2"/>
              <a:buChar char="q"/>
            </a:pPr>
            <a:r>
              <a:rPr b="1" dirty="0" lang="en-US"/>
              <a:t> 1 –  Google’s AI-Powered Predictions (</a:t>
            </a:r>
            <a:r>
              <a:rPr dirty="0" lang="en-US"/>
              <a:t>a</a:t>
            </a:r>
            <a:r>
              <a:rPr b="1" dirty="0" lang="en-US"/>
              <a:t>nalyze the speed of     movement of traffic at any given time).</a:t>
            </a:r>
            <a:endParaRPr dirty="0" lang="en-US"/>
          </a:p>
          <a:p>
            <a:pPr>
              <a:buFont typeface="Wingdings" panose="05000000000000000000" pitchFamily="2" charset="2"/>
              <a:buChar char="q"/>
            </a:pPr>
            <a:r>
              <a:rPr b="1" dirty="0" lang="en-US"/>
              <a:t> 2 –  Ridesharing Apps Like Uber and Lyft.</a:t>
            </a:r>
          </a:p>
          <a:p>
            <a:pPr>
              <a:buFont typeface="Wingdings" panose="05000000000000000000" pitchFamily="2" charset="2"/>
              <a:buChar char="q"/>
            </a:pPr>
            <a:r>
              <a:rPr b="1" dirty="0" lang="en-US"/>
              <a:t> 3 -Commercial Flights Use an AI Autopilot.</a:t>
            </a:r>
          </a:p>
          <a:p>
            <a:pPr>
              <a:buFont typeface="Wingdings" panose="05000000000000000000" pitchFamily="2" charset="2"/>
              <a:buChar char="q"/>
            </a:pPr>
            <a:r>
              <a:rPr b="1" dirty="0" lang="en-US"/>
              <a:t> 4 – Spam Filters.</a:t>
            </a:r>
          </a:p>
          <a:p>
            <a:pPr>
              <a:buFont typeface="Wingdings" panose="05000000000000000000" pitchFamily="2" charset="2"/>
              <a:buChar char="q"/>
            </a:pPr>
            <a:r>
              <a:rPr b="1" dirty="0" lang="en-US"/>
              <a:t> 5 – Smart Email Categorization(the learning behind  Gmail priority  inbox).</a:t>
            </a:r>
          </a:p>
          <a:p>
            <a:pPr>
              <a:buFont typeface="Wingdings" panose="05000000000000000000" pitchFamily="2" charset="2"/>
              <a:buChar char="q"/>
            </a:pPr>
            <a:r>
              <a:rPr b="1" dirty="0" lang="en-US"/>
              <a:t> 6 – Facebook (Image </a:t>
            </a:r>
            <a:r>
              <a:rPr b="1" dirty="0" lang="en-US" err="1"/>
              <a:t>Recogintion</a:t>
            </a:r>
            <a:r>
              <a:rPr b="1" dirty="0" lang="en-US"/>
              <a:t>).</a:t>
            </a:r>
          </a:p>
          <a:p>
            <a:pPr>
              <a:buFont typeface="Wingdings" panose="05000000000000000000" pitchFamily="2" charset="2"/>
              <a:buChar char="q"/>
            </a:pPr>
            <a:r>
              <a:rPr b="1" dirty="0" lang="en-US"/>
              <a:t> 7 –Search Engine(searching).</a:t>
            </a:r>
          </a:p>
          <a:p>
            <a:pPr>
              <a:buFont typeface="Wingdings" panose="05000000000000000000" pitchFamily="2" charset="2"/>
              <a:buChar char="q"/>
            </a:pPr>
            <a:r>
              <a:rPr b="1" dirty="0" lang="en-US"/>
              <a:t> 8 –Recommendations(Amazon).</a:t>
            </a:r>
          </a:p>
          <a:p>
            <a:pPr>
              <a:buFont typeface="Wingdings" panose="05000000000000000000" pitchFamily="2" charset="2"/>
              <a:buChar char="q"/>
            </a:pPr>
            <a:r>
              <a:rPr b="1" dirty="0" lang="en-US"/>
              <a:t> 9 –Voice-to-Text.</a:t>
            </a:r>
          </a:p>
          <a:p>
            <a:pPr>
              <a:buFont typeface="Wingdings" panose="05000000000000000000" pitchFamily="2" charset="2"/>
              <a:buChar char="q"/>
            </a:pPr>
            <a:r>
              <a:rPr b="1" dirty="0" lang="en-US"/>
              <a:t> 10 – Medical field.</a:t>
            </a:r>
            <a:endParaRPr dirty="0" lang="en-US"/>
          </a:p>
        </p:txBody>
      </p:sp>
      <p:pic>
        <p:nvPicPr>
          <p:cNvPr id="2097164" name="Picture 4"/>
          <p:cNvPicPr>
            <a:picLocks noChangeAspect="1"/>
          </p:cNvPicPr>
          <p:nvPr/>
        </p:nvPicPr>
        <p:blipFill>
          <a:blip xmlns:r="http://schemas.openxmlformats.org/officeDocument/2006/relationships" r:embed="rId1"/>
          <a:stretch>
            <a:fillRect/>
          </a:stretch>
        </p:blipFill>
        <p:spPr>
          <a:xfrm>
            <a:off x="9073166" y="2936381"/>
            <a:ext cx="2751785" cy="2897748"/>
          </a:xfrm>
          <a:prstGeom prst="rect"/>
        </p:spPr>
      </p:pic>
      <p:pic>
        <p:nvPicPr>
          <p:cNvPr id="2097165" name="Picture 1"/>
          <p:cNvPicPr>
            <a:picLocks noChangeAspect="1"/>
          </p:cNvPicPr>
          <p:nvPr/>
        </p:nvPicPr>
        <p:blipFill>
          <a:blip xmlns:r="http://schemas.openxmlformats.org/officeDocument/2006/relationships" r:embed="rId2"/>
          <a:stretch>
            <a:fillRect/>
          </a:stretch>
        </p:blipFill>
        <p:spPr>
          <a:xfrm>
            <a:off x="9016283" y="609600"/>
            <a:ext cx="2865549" cy="1847850"/>
          </a:xfrm>
          <a:prstGeom prst="rect"/>
        </p:spPr>
      </p:pic>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898" name="Rectangle 1"/>
          <p:cNvSpPr/>
          <p:nvPr/>
        </p:nvSpPr>
        <p:spPr>
          <a:xfrm>
            <a:off x="2803301" y="1119114"/>
            <a:ext cx="6096000" cy="4216539"/>
          </a:xfrm>
          <a:prstGeom prst="rect"/>
        </p:spPr>
        <p:txBody>
          <a:bodyPr>
            <a:spAutoFit/>
          </a:bodyPr>
          <a:p>
            <a:r>
              <a:rPr altLang="zh-TW" dirty="0" sz="4400" lang="en-US">
                <a:latin typeface="Arial Rounded MT Bold" panose="020F0704030504030204" pitchFamily="34" charset="0"/>
              </a:rPr>
              <a:t> CONCLUSION :</a:t>
            </a:r>
          </a:p>
          <a:p>
            <a:pPr indent="-457200" marL="457200">
              <a:buFont typeface="Wingdings" panose="05000000000000000000" pitchFamily="2" charset="2"/>
              <a:buChar char="q"/>
            </a:pPr>
            <a:r>
              <a:rPr altLang="zh-TW" dirty="0" sz="2800" lang="en-US">
                <a:latin typeface="Forte" panose="03060902040502070203" pitchFamily="66" charset="0"/>
              </a:rPr>
              <a:t>We have a simple overview of some techniques and algorithms in machine learning. Furthermore, there are more and more techniques apply machine learning as a solution. In the future, machine learning will play an important role in our daily life.</a:t>
            </a:r>
            <a:endParaRPr dirty="0" sz="2800" lang="en-US">
              <a:latin typeface="Forte" panose="03060902040502070203" pitchFamily="66"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965916" y="403538"/>
            <a:ext cx="7212169" cy="4954073"/>
          </a:xfrm>
        </p:spPr>
      </p:pic>
      <p:sp>
        <p:nvSpPr>
          <p:cNvPr id="1048899" name="Text Placeholder 3"/>
          <p:cNvSpPr>
            <a:spLocks noGrp="1"/>
          </p:cNvSpPr>
          <p:nvPr>
            <p:ph type="body" sz="half" idx="2"/>
          </p:nvPr>
        </p:nvSpPr>
        <p:spPr>
          <a:xfrm>
            <a:off x="9296400" y="1004552"/>
            <a:ext cx="2430780" cy="4786648"/>
          </a:xfrm>
        </p:spPr>
        <p:txBody>
          <a:bodyPr>
            <a:normAutofit fontScale="71429" lnSpcReduction="20000"/>
          </a:bodyPr>
          <a:p>
            <a:pPr indent="-685800" marL="685800">
              <a:buFont typeface="Wingdings" panose="05000000000000000000" pitchFamily="2" charset="2"/>
              <a:buChar char="ü"/>
            </a:pPr>
            <a:r>
              <a:rPr b="1" dirty="0" sz="5200" lang="en-US" err="1">
                <a:solidFill>
                  <a:schemeClr val="bg2">
                    <a:lumMod val="25000"/>
                  </a:schemeClr>
                </a:solidFill>
                <a:latin typeface="Agency FB" panose="020B0503020202020204" pitchFamily="34" charset="0"/>
              </a:rPr>
              <a:t>Nvidia</a:t>
            </a:r>
            <a:r>
              <a:rPr b="1" dirty="0" sz="5200" lang="en-US">
                <a:solidFill>
                  <a:schemeClr val="bg2">
                    <a:lumMod val="25000"/>
                  </a:schemeClr>
                </a:solidFill>
                <a:latin typeface="Agency FB" panose="020B0503020202020204" pitchFamily="34" charset="0"/>
              </a:rPr>
              <a:t> CEO: </a:t>
            </a:r>
            <a:r>
              <a:rPr dirty="0" sz="4600" lang="en-US">
                <a:solidFill>
                  <a:schemeClr val="bg2">
                    <a:lumMod val="25000"/>
                  </a:schemeClr>
                </a:solidFill>
                <a:latin typeface="Agency FB" panose="020B0503020202020204" pitchFamily="34" charset="0"/>
              </a:rPr>
              <a:t>Software Is Eating the World, but AI Is Going to Eat Software</a:t>
            </a:r>
          </a:p>
          <a:p>
            <a:endParaRPr dirty="0" lang="en-US"/>
          </a:p>
        </p:txBody>
      </p:sp>
      <p:sp>
        <p:nvSpPr>
          <p:cNvPr id="1048900" name="Rectangle 5"/>
          <p:cNvSpPr/>
          <p:nvPr/>
        </p:nvSpPr>
        <p:spPr>
          <a:xfrm>
            <a:off x="965916" y="5791200"/>
            <a:ext cx="7379594" cy="646331"/>
          </a:xfrm>
          <a:prstGeom prst="rect"/>
        </p:spPr>
        <p:txBody>
          <a:bodyPr wrap="square">
            <a:spAutoFit/>
          </a:bodyPr>
          <a:p>
            <a:pPr indent="-285750" marL="285750">
              <a:buFont typeface="Wingdings" panose="05000000000000000000" pitchFamily="2" charset="2"/>
              <a:buChar char="q"/>
            </a:pPr>
            <a:r>
              <a:rPr dirty="0" lang="en-US">
                <a:solidFill>
                  <a:srgbClr val="545454"/>
                </a:solidFill>
                <a:latin typeface="arial" panose="020B0604020202020204" pitchFamily="34" charset="0"/>
              </a:rPr>
              <a:t>Jensen Huang at the company’s developer conference in San Jose, California</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a:xfrm>
            <a:off x="1563623" y="2132946"/>
            <a:ext cx="9070848" cy="2587752"/>
          </a:xfrm>
        </p:spPr>
        <p:txBody>
          <a:bodyPr/>
          <a:p>
            <a:r>
              <a:rPr dirty="0" sz="5400" lang="en-US">
                <a:solidFill>
                  <a:schemeClr val="accent5">
                    <a:lumMod val="75000"/>
                  </a:schemeClr>
                </a:solidFill>
                <a:latin typeface="Agency FB" panose="020B0503020202020204" pitchFamily="34" charset="0"/>
                <a:cs typeface="Andalus" panose="02020603050405020304" pitchFamily="18" charset="-78"/>
              </a:rPr>
              <a:t>Speaker : Ankit Gupta</a:t>
            </a:r>
            <a:br>
              <a:rPr dirty="0" sz="5400" lang="en-US">
                <a:solidFill>
                  <a:schemeClr val="accent5">
                    <a:lumMod val="75000"/>
                  </a:schemeClr>
                </a:solidFill>
                <a:latin typeface="Agency FB" panose="020B0503020202020204" pitchFamily="34" charset="0"/>
                <a:cs typeface="Andalus" panose="02020603050405020304" pitchFamily="18" charset="-78"/>
              </a:rPr>
            </a:br>
            <a:r>
              <a:rPr dirty="0" sz="5400" lang="en-US">
                <a:solidFill>
                  <a:schemeClr val="accent5">
                    <a:lumMod val="75000"/>
                  </a:schemeClr>
                </a:solidFill>
                <a:latin typeface="Agency FB" panose="020B0503020202020204" pitchFamily="34" charset="0"/>
                <a:cs typeface="Andalus" panose="02020603050405020304" pitchFamily="18" charset="-78"/>
              </a:rPr>
              <a:t>Adviser : </a:t>
            </a:r>
            <a:r>
              <a:rPr dirty="0" sz="5400" lang="en-US" err="1">
                <a:solidFill>
                  <a:schemeClr val="accent5">
                    <a:lumMod val="75000"/>
                  </a:schemeClr>
                </a:solidFill>
                <a:latin typeface="Agency FB" panose="020B0503020202020204" pitchFamily="34" charset="0"/>
                <a:cs typeface="Andalus" panose="02020603050405020304" pitchFamily="18" charset="-78"/>
              </a:rPr>
              <a:t>mr.</a:t>
            </a:r>
            <a:r>
              <a:rPr dirty="0" sz="5400" lang="en-US">
                <a:solidFill>
                  <a:schemeClr val="accent5">
                    <a:lumMod val="75000"/>
                  </a:schemeClr>
                </a:solidFill>
                <a:latin typeface="Agency FB" panose="020B0503020202020204" pitchFamily="34" charset="0"/>
                <a:cs typeface="Andalus" panose="02020603050405020304" pitchFamily="18" charset="-78"/>
              </a:rPr>
              <a:t> </a:t>
            </a:r>
            <a:r>
              <a:rPr dirty="0" sz="5400" lang="en-US" err="1">
                <a:solidFill>
                  <a:schemeClr val="accent5">
                    <a:lumMod val="75000"/>
                  </a:schemeClr>
                </a:solidFill>
                <a:latin typeface="Agency FB" panose="020B0503020202020204" pitchFamily="34" charset="0"/>
                <a:cs typeface="Andalus" panose="02020603050405020304" pitchFamily="18" charset="-78"/>
              </a:rPr>
              <a:t>nishant</a:t>
            </a:r>
            <a:r>
              <a:rPr dirty="0" sz="5400" lang="en-US">
                <a:solidFill>
                  <a:schemeClr val="accent5">
                    <a:lumMod val="75000"/>
                  </a:schemeClr>
                </a:solidFill>
                <a:latin typeface="Agency FB" panose="020B0503020202020204" pitchFamily="34" charset="0"/>
                <a:cs typeface="Andalus" panose="02020603050405020304" pitchFamily="18" charset="-78"/>
              </a:rPr>
              <a:t> MUNJAL</a:t>
            </a:r>
          </a:p>
        </p:txBody>
      </p:sp>
      <p:sp>
        <p:nvSpPr>
          <p:cNvPr id="1048603" name="Text Placeholder 2"/>
          <p:cNvSpPr>
            <a:spLocks noGrp="1"/>
          </p:cNvSpPr>
          <p:nvPr>
            <p:ph type="body" idx="1"/>
          </p:nvPr>
        </p:nvSpPr>
        <p:spPr/>
        <p:txBody>
          <a:bodyPr>
            <a:normAutofit/>
          </a:bodyPr>
          <a:p>
            <a:r>
              <a:rPr dirty="0" sz="2400" lang="en-US">
                <a:solidFill>
                  <a:schemeClr val="accent1">
                    <a:lumMod val="75000"/>
                  </a:schemeClr>
                </a:solidFill>
                <a:latin typeface="Forte" panose="03060902040502070203" pitchFamily="66" charset="0"/>
              </a:rPr>
              <a:t>DATE:11/10/2017</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a:xfrm>
            <a:off x="1563623" y="2094308"/>
            <a:ext cx="9070848" cy="2825421"/>
          </a:xfrm>
        </p:spPr>
        <p:txBody>
          <a:bodyPr/>
          <a:p>
            <a:pPr indent="-342900" marL="342900">
              <a:buFont typeface="Wingdings" panose="05000000000000000000" pitchFamily="2" charset="2"/>
              <a:buChar char="Ø"/>
            </a:pPr>
            <a:br>
              <a:rPr b="1" dirty="0" sz="2400" lang="en-US">
                <a:solidFill>
                  <a:srgbClr val="00B050"/>
                </a:solidFill>
              </a:rPr>
            </a:br>
            <a:r>
              <a:rPr b="1" dirty="0" sz="2400" lang="en-US">
                <a:solidFill>
                  <a:srgbClr val="00B050"/>
                </a:solidFill>
              </a:rPr>
              <a:t>What is Machine Learning?</a:t>
            </a:r>
            <a:br>
              <a:rPr b="1" dirty="0" sz="2400" lang="en-US"/>
            </a:br>
            <a:r>
              <a:rPr b="1" dirty="0" sz="2400" lang="en-US">
                <a:solidFill>
                  <a:schemeClr val="accent3">
                    <a:lumMod val="75000"/>
                  </a:schemeClr>
                </a:solidFill>
              </a:rPr>
              <a:t>Arthur Samuel in 1959:</a:t>
            </a:r>
            <a:r>
              <a:rPr b="1" dirty="0" sz="2400" lang="en-US"/>
              <a:t> </a:t>
            </a:r>
            <a:br>
              <a:rPr b="1" dirty="0" sz="2400" lang="en-US"/>
            </a:br>
            <a:r>
              <a:rPr b="1" dirty="0" sz="2400" i="1" lang="en-US">
                <a:solidFill>
                  <a:schemeClr val="accent5">
                    <a:lumMod val="75000"/>
                  </a:schemeClr>
                </a:solidFill>
              </a:rPr>
              <a:t>“[Machine Learning is the] field of study that gives computers the ability to learn without being explicitly programmed.”</a:t>
            </a:r>
            <a:br>
              <a:rPr b="1" dirty="0" sz="2400" i="1" lang="en-US">
                <a:solidFill>
                  <a:schemeClr val="accent5">
                    <a:lumMod val="75000"/>
                  </a:schemeClr>
                </a:solidFill>
              </a:rPr>
            </a:br>
            <a:r>
              <a:rPr b="1" dirty="0" sz="2400" lang="en-US">
                <a:solidFill>
                  <a:schemeClr val="accent3">
                    <a:lumMod val="75000"/>
                  </a:schemeClr>
                </a:solidFill>
              </a:rPr>
              <a:t>And more recently, in 1997, Tom Mitchel : </a:t>
            </a:r>
            <a:br>
              <a:rPr b="1" dirty="0" sz="2400" lang="en-US">
                <a:solidFill>
                  <a:schemeClr val="accent3">
                    <a:lumMod val="75000"/>
                  </a:schemeClr>
                </a:solidFill>
              </a:rPr>
            </a:br>
            <a:r>
              <a:rPr b="1" dirty="0" sz="2400" i="1" lang="en-US">
                <a:solidFill>
                  <a:schemeClr val="accent5">
                    <a:lumMod val="75000"/>
                  </a:schemeClr>
                </a:solidFill>
              </a:rPr>
              <a:t>“A computer program is said to learn from experience E with respect to some task T and some performance measure P, if its performance on T, as measured by P, improves with experience E.” -- Tom Mitchell, Carnegie Mellon University</a:t>
            </a:r>
            <a:r>
              <a:rPr b="1" dirty="0" sz="2400" lang="en-US">
                <a:solidFill>
                  <a:schemeClr val="accent3">
                    <a:lumMod val="75000"/>
                  </a:schemeClr>
                </a:solidFill>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1"/>
          <p:cNvSpPr>
            <a:spLocks noGrp="1"/>
          </p:cNvSpPr>
          <p:nvPr>
            <p:ph type="title"/>
          </p:nvPr>
        </p:nvSpPr>
        <p:spPr>
          <a:xfrm>
            <a:off x="9247031" y="4005329"/>
            <a:ext cx="2430780" cy="2421227"/>
          </a:xfrm>
        </p:spPr>
        <p:txBody>
          <a:bodyPr>
            <a:noAutofit/>
          </a:bodyPr>
          <a:p>
            <a:r>
              <a:rPr dirty="0" sz="2000" lang="en-US">
                <a:solidFill>
                  <a:schemeClr val="tx1"/>
                </a:solidFill>
              </a:rPr>
              <a:t>ML provides potential solutions in all these domains and more, and is set to be a pillar of our future civilization.</a:t>
            </a:r>
          </a:p>
        </p:txBody>
      </p:sp>
      <p:pic>
        <p:nvPicPr>
          <p:cNvPr id="2097153" name="Picture 2" descr="This curious machine is learning machine learning, unsupervised."/>
          <p:cNvPicPr>
            <a:picLocks noChangeAspect="1" noGrp="1" noChangeArrowheads="1"/>
          </p:cNvPicPr>
          <p:nvPr>
            <p:ph idx="1"/>
          </p:nvPr>
        </p:nvPicPr>
        <p:blipFill>
          <a:blip xmlns:r="http://schemas.openxmlformats.org/officeDocument/2006/relationships" r:embed="rId1"/>
          <a:srcRect/>
          <a:stretch>
            <a:fillRect/>
          </a:stretch>
        </p:blipFill>
        <p:spPr bwMode="auto">
          <a:xfrm>
            <a:off x="218941" y="223233"/>
            <a:ext cx="8500055" cy="6460901"/>
          </a:xfrm>
          <a:prstGeom prst="rect"/>
          <a:noFill/>
        </p:spPr>
      </p:pic>
      <p:sp>
        <p:nvSpPr>
          <p:cNvPr id="1048618" name="Rectangle 4"/>
          <p:cNvSpPr/>
          <p:nvPr/>
        </p:nvSpPr>
        <p:spPr>
          <a:xfrm>
            <a:off x="9144000" y="609600"/>
            <a:ext cx="2345635" cy="2923540"/>
          </a:xfrm>
          <a:prstGeom prst="rect"/>
        </p:spPr>
        <p:txBody>
          <a:bodyPr wrap="square">
            <a:spAutoFit/>
          </a:bodyPr>
          <a:p>
            <a:r>
              <a:rPr dirty="0" lang="en-US"/>
              <a:t>ML can play a key role in a wide range of critical applications, such as:</a:t>
            </a:r>
            <a:br>
              <a:rPr dirty="0" lang="en-US"/>
            </a:br>
            <a:r>
              <a:rPr dirty="0" lang="en-US"/>
              <a:t>1.data mining, 2.natural language processing, 3.image recognition, and </a:t>
            </a:r>
            <a:br>
              <a:rPr dirty="0" lang="en-US"/>
            </a:br>
            <a:r>
              <a:rPr dirty="0" lang="en-US"/>
              <a:t>4.expert systems. </a:t>
            </a:r>
            <a:br>
              <a:rPr dirty="0" lang="en-US"/>
            </a:br>
            <a:endParaRPr dirty="0" sz="20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32">
                                  <p:stCondLst>
                                    <p:cond delay="0"/>
                                  </p:stCondLst>
                                  <p:childTnLst>
                                    <p:set>
                                      <p:cBhvr>
                                        <p:cTn dur="1" fill="hold" id="6">
                                          <p:stCondLst>
                                            <p:cond delay="0"/>
                                          </p:stCondLst>
                                        </p:cTn>
                                        <p:tgtEl>
                                          <p:spTgt spid="2097153"/>
                                        </p:tgtEl>
                                        <p:attrNameLst>
                                          <p:attrName>style.visibility</p:attrName>
                                        </p:attrNameLst>
                                      </p:cBhvr>
                                      <p:to>
                                        <p:strVal val="visible"/>
                                      </p:to>
                                    </p:set>
                                    <p:animEffect transition="in" filter="circle(out)">
                                      <p:cBhvr>
                                        <p:cTn dur="2000" id="7"/>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Content Placeholder 2"/>
          <p:cNvSpPr>
            <a:spLocks noGrp="1"/>
          </p:cNvSpPr>
          <p:nvPr>
            <p:ph idx="1"/>
          </p:nvPr>
        </p:nvSpPr>
        <p:spPr>
          <a:xfrm>
            <a:off x="231820" y="231821"/>
            <a:ext cx="8667481" cy="6336404"/>
          </a:xfrm>
        </p:spPr>
        <p:txBody>
          <a:bodyPr>
            <a:normAutofit fontScale="94444" lnSpcReduction="10000"/>
          </a:bodyPr>
          <a:p>
            <a:pPr indent="0" marL="0">
              <a:buNone/>
            </a:pPr>
            <a:r>
              <a:rPr b="1" dirty="0" sz="3900" lang="en-US">
                <a:latin typeface="Agency FB" panose="020B0503020202020204" pitchFamily="34" charset="0"/>
              </a:rPr>
              <a:t>Algorithm by learning Style: </a:t>
            </a:r>
          </a:p>
          <a:p>
            <a:pPr indent="0" marL="0">
              <a:buNone/>
            </a:pPr>
            <a:r>
              <a:rPr b="1" dirty="0" lang="en-US"/>
              <a:t>There are different ways an algorithm can model a problem based on its interaction with the experience or environment or whatever we count to call the input data.</a:t>
            </a:r>
            <a:endParaRPr dirty="0" lang="en-US"/>
          </a:p>
          <a:p>
            <a:pPr indent="0" marL="0">
              <a:buNone/>
            </a:pPr>
            <a:r>
              <a:rPr dirty="0" lang="en-US"/>
              <a:t>Three different styles in machine learning algorithm:</a:t>
            </a:r>
          </a:p>
          <a:p>
            <a:pPr indent="0" marL="0">
              <a:buNone/>
            </a:pPr>
            <a:r>
              <a:rPr b="1" dirty="0" lang="en-US"/>
              <a:t> 1.Semi-Supervised Learning</a:t>
            </a:r>
            <a:endParaRPr dirty="0" lang="en-US"/>
          </a:p>
          <a:p>
            <a:pPr>
              <a:buFont typeface="Wingdings" panose="05000000000000000000" pitchFamily="2" charset="2"/>
              <a:buChar char="q"/>
            </a:pPr>
            <a:r>
              <a:rPr dirty="0" lang="en-US"/>
              <a:t>Input data is a mixture of labeled and </a:t>
            </a:r>
            <a:r>
              <a:rPr dirty="0" lang="en-US" err="1"/>
              <a:t>unlabelled</a:t>
            </a:r>
            <a:r>
              <a:rPr dirty="0" lang="en-US"/>
              <a:t> examples.</a:t>
            </a:r>
          </a:p>
          <a:p>
            <a:pPr>
              <a:buFont typeface="Wingdings" panose="05000000000000000000" pitchFamily="2" charset="2"/>
              <a:buChar char="q"/>
            </a:pPr>
            <a:r>
              <a:rPr dirty="0" lang="en-US"/>
              <a:t>There is a desired prediction problem but the model must learn the structures to organize the data as well as make predictions.</a:t>
            </a:r>
          </a:p>
          <a:p>
            <a:pPr>
              <a:buFont typeface="Wingdings" panose="05000000000000000000" pitchFamily="2" charset="2"/>
              <a:buChar char="q"/>
            </a:pPr>
            <a:r>
              <a:rPr dirty="0" lang="en-US"/>
              <a:t>Example problems are classification and regression.</a:t>
            </a:r>
          </a:p>
          <a:p>
            <a:pPr>
              <a:buFont typeface="Wingdings" panose="05000000000000000000" pitchFamily="2" charset="2"/>
              <a:buChar char="q"/>
            </a:pPr>
            <a:r>
              <a:rPr dirty="0" lang="en-US"/>
              <a:t>Example algorithms are extensions to other flexible methods that make assumptions about how to model the unlabeled data.</a:t>
            </a:r>
          </a:p>
          <a:p>
            <a:pPr indent="0" marL="0">
              <a:buNone/>
            </a:pPr>
            <a:r>
              <a:rPr b="1" dirty="0" lang="en-US"/>
              <a:t> 2. Supervised Learning</a:t>
            </a:r>
            <a:endParaRPr dirty="0" lang="en-US"/>
          </a:p>
          <a:p>
            <a:pPr>
              <a:buFont typeface="Wingdings" panose="05000000000000000000" pitchFamily="2" charset="2"/>
              <a:buChar char="q"/>
            </a:pPr>
            <a:r>
              <a:rPr dirty="0" lang="en-US"/>
              <a:t>Input data is called training data and has a known label or result such as spam/not-spam or a stock price at a time.</a:t>
            </a:r>
          </a:p>
          <a:p>
            <a:pPr>
              <a:buFont typeface="Wingdings" panose="05000000000000000000" pitchFamily="2" charset="2"/>
              <a:buChar char="q"/>
            </a:pPr>
            <a:r>
              <a:rPr dirty="0" lang="en-US"/>
              <a:t>A model is prepared through a training process in which it is required to make predictions and is corrected when those predictions are wrong. The training process continues until the model achieves a desired level of accuracy on the training data.</a:t>
            </a:r>
          </a:p>
          <a:p>
            <a:pPr>
              <a:buFont typeface="Wingdings" panose="05000000000000000000" pitchFamily="2" charset="2"/>
              <a:buChar char="q"/>
            </a:pPr>
            <a:r>
              <a:rPr dirty="0" lang="en-US"/>
              <a:t>Example problems are classification and regression.</a:t>
            </a:r>
          </a:p>
          <a:p>
            <a:endParaRPr dirty="0" lang="en-US"/>
          </a:p>
        </p:txBody>
      </p:sp>
      <p:sp>
        <p:nvSpPr>
          <p:cNvPr id="1048620" name="矩形 327"/>
          <p:cNvSpPr/>
          <p:nvPr/>
        </p:nvSpPr>
        <p:spPr>
          <a:xfrm>
            <a:off x="8899300" y="412593"/>
            <a:ext cx="3486303" cy="2016224"/>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21" name="文字方塊 329"/>
          <p:cNvSpPr txBox="1"/>
          <p:nvPr/>
        </p:nvSpPr>
        <p:spPr>
          <a:xfrm>
            <a:off x="9623178" y="2432015"/>
            <a:ext cx="1761433" cy="646331"/>
          </a:xfrm>
          <a:prstGeom prst="rect"/>
          <a:noFill/>
          <a:ln>
            <a:solidFill>
              <a:schemeClr val="accent1">
                <a:shade val="50000"/>
              </a:schemeClr>
            </a:solidFill>
          </a:ln>
        </p:spPr>
        <p:txBody>
          <a:bodyPr rtlCol="0" wrap="square">
            <a:spAutoFit/>
          </a:bodyPr>
          <a:p>
            <a:pPr indent="-285750" marL="285750">
              <a:buFont typeface="Wingdings" panose="05000000000000000000" pitchFamily="2" charset="2"/>
              <a:buChar char="ü"/>
            </a:pPr>
            <a:r>
              <a:rPr altLang="zh-TW" dirty="0" lang="en-US"/>
              <a:t>Supervised learning</a:t>
            </a:r>
            <a:endParaRPr altLang="en-US" dirty="0" lang="zh-TW"/>
          </a:p>
        </p:txBody>
      </p:sp>
      <p:sp>
        <p:nvSpPr>
          <p:cNvPr id="1048622" name="流程圖: 接點 332"/>
          <p:cNvSpPr/>
          <p:nvPr/>
        </p:nvSpPr>
        <p:spPr>
          <a:xfrm>
            <a:off x="9093769" y="700625"/>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3" name="流程圖: 接點 333"/>
          <p:cNvSpPr/>
          <p:nvPr/>
        </p:nvSpPr>
        <p:spPr>
          <a:xfrm>
            <a:off x="8877745" y="916649"/>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4" name="流程圖: 接點 334"/>
          <p:cNvSpPr/>
          <p:nvPr/>
        </p:nvSpPr>
        <p:spPr>
          <a:xfrm>
            <a:off x="9165777" y="916649"/>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5" name="流程圖: 接點 335"/>
          <p:cNvSpPr/>
          <p:nvPr/>
        </p:nvSpPr>
        <p:spPr>
          <a:xfrm>
            <a:off x="9237785" y="556609"/>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6" name="流程圖: 接點 336"/>
          <p:cNvSpPr/>
          <p:nvPr/>
        </p:nvSpPr>
        <p:spPr>
          <a:xfrm>
            <a:off x="9525817" y="1132673"/>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7" name="流程圖: 接點 337"/>
          <p:cNvSpPr/>
          <p:nvPr/>
        </p:nvSpPr>
        <p:spPr>
          <a:xfrm>
            <a:off x="9453809" y="772633"/>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28" name="乘號 338"/>
          <p:cNvSpPr/>
          <p:nvPr/>
        </p:nvSpPr>
        <p:spPr>
          <a:xfrm>
            <a:off x="10396104" y="91664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29" name="乘號 339"/>
          <p:cNvSpPr/>
          <p:nvPr/>
        </p:nvSpPr>
        <p:spPr>
          <a:xfrm>
            <a:off x="10548504" y="106904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0" name="乘號 340"/>
          <p:cNvSpPr/>
          <p:nvPr/>
        </p:nvSpPr>
        <p:spPr>
          <a:xfrm>
            <a:off x="10700904" y="122144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1" name="乘號 341"/>
          <p:cNvSpPr/>
          <p:nvPr/>
        </p:nvSpPr>
        <p:spPr>
          <a:xfrm>
            <a:off x="10853304" y="137384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2" name="乘號 342"/>
          <p:cNvSpPr/>
          <p:nvPr/>
        </p:nvSpPr>
        <p:spPr>
          <a:xfrm>
            <a:off x="11044176" y="1132673"/>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3" name="乘號 343"/>
          <p:cNvSpPr/>
          <p:nvPr/>
        </p:nvSpPr>
        <p:spPr>
          <a:xfrm>
            <a:off x="11188192" y="1348697"/>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4" name="乘號 344"/>
          <p:cNvSpPr/>
          <p:nvPr/>
        </p:nvSpPr>
        <p:spPr>
          <a:xfrm>
            <a:off x="11404216" y="1564721"/>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5" name="乘號 345"/>
          <p:cNvSpPr/>
          <p:nvPr/>
        </p:nvSpPr>
        <p:spPr>
          <a:xfrm>
            <a:off x="11462904" y="127668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6" name="五角星形 346"/>
          <p:cNvSpPr/>
          <p:nvPr/>
        </p:nvSpPr>
        <p:spPr>
          <a:xfrm>
            <a:off x="10252088" y="1708737"/>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7" name="五角星形 347"/>
          <p:cNvSpPr/>
          <p:nvPr/>
        </p:nvSpPr>
        <p:spPr>
          <a:xfrm>
            <a:off x="10252088" y="1924761"/>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8" name="五角星形 348"/>
          <p:cNvSpPr/>
          <p:nvPr/>
        </p:nvSpPr>
        <p:spPr>
          <a:xfrm>
            <a:off x="10540120" y="1780745"/>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39" name="五角星形 349"/>
          <p:cNvSpPr/>
          <p:nvPr/>
        </p:nvSpPr>
        <p:spPr>
          <a:xfrm>
            <a:off x="10468112" y="2140785"/>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0" name="五角星形 350"/>
          <p:cNvSpPr/>
          <p:nvPr/>
        </p:nvSpPr>
        <p:spPr>
          <a:xfrm>
            <a:off x="10645664" y="2030305"/>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1" name="五角星形 351"/>
          <p:cNvSpPr/>
          <p:nvPr/>
        </p:nvSpPr>
        <p:spPr>
          <a:xfrm>
            <a:off x="10828152" y="2140785"/>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2" name="五角星形 352"/>
          <p:cNvSpPr/>
          <p:nvPr/>
        </p:nvSpPr>
        <p:spPr>
          <a:xfrm>
            <a:off x="10828152" y="1852753"/>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3" name="五角星形 353"/>
          <p:cNvSpPr/>
          <p:nvPr/>
        </p:nvSpPr>
        <p:spPr>
          <a:xfrm>
            <a:off x="11044176" y="2068777"/>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4" name="五角星形 354"/>
          <p:cNvSpPr/>
          <p:nvPr/>
        </p:nvSpPr>
        <p:spPr>
          <a:xfrm>
            <a:off x="9964056" y="1852753"/>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5" name="五角星形 355"/>
          <p:cNvSpPr/>
          <p:nvPr/>
        </p:nvSpPr>
        <p:spPr>
          <a:xfrm>
            <a:off x="10180080" y="2140785"/>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6" name="五角星形 356"/>
          <p:cNvSpPr/>
          <p:nvPr/>
        </p:nvSpPr>
        <p:spPr>
          <a:xfrm>
            <a:off x="9892048" y="2068777"/>
            <a:ext cx="188724"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47" name="流程圖: 接點 357"/>
          <p:cNvSpPr/>
          <p:nvPr/>
        </p:nvSpPr>
        <p:spPr>
          <a:xfrm>
            <a:off x="9318177" y="1069049"/>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48" name="流程圖: 接點 358"/>
          <p:cNvSpPr/>
          <p:nvPr/>
        </p:nvSpPr>
        <p:spPr>
          <a:xfrm>
            <a:off x="9309793" y="1348697"/>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49" name="流程圖: 接點 359"/>
          <p:cNvSpPr/>
          <p:nvPr/>
        </p:nvSpPr>
        <p:spPr>
          <a:xfrm>
            <a:off x="9622977" y="1373849"/>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50" name="流程圖: 接點 360"/>
          <p:cNvSpPr/>
          <p:nvPr/>
        </p:nvSpPr>
        <p:spPr>
          <a:xfrm>
            <a:off x="9453809" y="1564721"/>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51" name="流程圖: 接點 361"/>
          <p:cNvSpPr/>
          <p:nvPr/>
        </p:nvSpPr>
        <p:spPr>
          <a:xfrm>
            <a:off x="9741841" y="1132673"/>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52" name="流程圖: 接點 362"/>
          <p:cNvSpPr/>
          <p:nvPr/>
        </p:nvSpPr>
        <p:spPr>
          <a:xfrm>
            <a:off x="9606209" y="853025"/>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53" name="流程圖: 接點 363"/>
          <p:cNvSpPr/>
          <p:nvPr/>
        </p:nvSpPr>
        <p:spPr>
          <a:xfrm>
            <a:off x="9093769" y="1204681"/>
            <a:ext cx="1258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54" name="乘號 364"/>
          <p:cNvSpPr/>
          <p:nvPr/>
        </p:nvSpPr>
        <p:spPr>
          <a:xfrm>
            <a:off x="11615304" y="142908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55" name="乘號 365"/>
          <p:cNvSpPr/>
          <p:nvPr/>
        </p:nvSpPr>
        <p:spPr>
          <a:xfrm>
            <a:off x="11767704" y="158148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56" name="乘號 366"/>
          <p:cNvSpPr/>
          <p:nvPr/>
        </p:nvSpPr>
        <p:spPr>
          <a:xfrm>
            <a:off x="11476224" y="1060665"/>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57" name="乘號 367"/>
          <p:cNvSpPr/>
          <p:nvPr/>
        </p:nvSpPr>
        <p:spPr>
          <a:xfrm>
            <a:off x="11920104" y="1733889"/>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58" name="乘號 368"/>
          <p:cNvSpPr/>
          <p:nvPr/>
        </p:nvSpPr>
        <p:spPr>
          <a:xfrm>
            <a:off x="11260200" y="1060665"/>
            <a:ext cx="1887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cxnSp>
        <p:nvCxnSpPr>
          <p:cNvPr id="3145734" name="直線接點 369"/>
          <p:cNvCxnSpPr>
            <a:cxnSpLocks/>
          </p:cNvCxnSpPr>
          <p:nvPr/>
        </p:nvCxnSpPr>
        <p:spPr>
          <a:xfrm>
            <a:off x="9873473" y="484601"/>
            <a:ext cx="432048" cy="936104"/>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35" name="直線接點 370"/>
          <p:cNvCxnSpPr>
            <a:cxnSpLocks/>
          </p:cNvCxnSpPr>
          <p:nvPr/>
        </p:nvCxnSpPr>
        <p:spPr>
          <a:xfrm flipH="1">
            <a:off x="9153393" y="1420705"/>
            <a:ext cx="1152128" cy="86409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36" name="直線接點 371"/>
          <p:cNvCxnSpPr>
            <a:cxnSpLocks/>
          </p:cNvCxnSpPr>
          <p:nvPr/>
        </p:nvCxnSpPr>
        <p:spPr>
          <a:xfrm>
            <a:off x="10305521" y="1420705"/>
            <a:ext cx="1656184" cy="72008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8659" name="矩形 409"/>
          <p:cNvSpPr/>
          <p:nvPr/>
        </p:nvSpPr>
        <p:spPr>
          <a:xfrm>
            <a:off x="8784627" y="3593106"/>
            <a:ext cx="3600977" cy="2016224"/>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60" name="文字方塊 331"/>
          <p:cNvSpPr txBox="1"/>
          <p:nvPr/>
        </p:nvSpPr>
        <p:spPr>
          <a:xfrm>
            <a:off x="9360692" y="5609330"/>
            <a:ext cx="2602658" cy="646331"/>
          </a:xfrm>
          <a:prstGeom prst="rect"/>
          <a:noFill/>
          <a:ln>
            <a:solidFill>
              <a:schemeClr val="accent1">
                <a:shade val="50000"/>
              </a:schemeClr>
            </a:solidFill>
          </a:ln>
        </p:spPr>
        <p:txBody>
          <a:bodyPr rtlCol="0" wrap="square">
            <a:spAutoFit/>
          </a:bodyPr>
          <a:p>
            <a:pPr indent="-285750" marL="285750">
              <a:buFont typeface="Wingdings" panose="05000000000000000000" pitchFamily="2" charset="2"/>
              <a:buChar char="ü"/>
            </a:pPr>
            <a:r>
              <a:rPr altLang="zh-TW" dirty="0" lang="en-US"/>
              <a:t>Semi-supervised learning</a:t>
            </a:r>
            <a:endParaRPr altLang="en-US" dirty="0" lang="zh-TW"/>
          </a:p>
        </p:txBody>
      </p:sp>
      <p:sp>
        <p:nvSpPr>
          <p:cNvPr id="1048661" name="流程圖: 接點 410"/>
          <p:cNvSpPr/>
          <p:nvPr/>
        </p:nvSpPr>
        <p:spPr>
          <a:xfrm>
            <a:off x="9288684" y="3881138"/>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2" name="流程圖: 接點 411"/>
          <p:cNvSpPr/>
          <p:nvPr/>
        </p:nvSpPr>
        <p:spPr>
          <a:xfrm>
            <a:off x="9072660" y="4097162"/>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3" name="流程圖: 接點 412"/>
          <p:cNvSpPr/>
          <p:nvPr/>
        </p:nvSpPr>
        <p:spPr>
          <a:xfrm>
            <a:off x="9360692" y="4097162"/>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4" name="流程圖: 接點 413"/>
          <p:cNvSpPr/>
          <p:nvPr/>
        </p:nvSpPr>
        <p:spPr>
          <a:xfrm>
            <a:off x="9432700" y="3737122"/>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5" name="流程圖: 接點 414"/>
          <p:cNvSpPr/>
          <p:nvPr/>
        </p:nvSpPr>
        <p:spPr>
          <a:xfrm>
            <a:off x="9720732" y="4313186"/>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6" name="流程圖: 接點 415"/>
          <p:cNvSpPr/>
          <p:nvPr/>
        </p:nvSpPr>
        <p:spPr>
          <a:xfrm>
            <a:off x="9648724" y="3953146"/>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67" name="乘號 416"/>
          <p:cNvSpPr/>
          <p:nvPr/>
        </p:nvSpPr>
        <p:spPr>
          <a:xfrm>
            <a:off x="10584828" y="409716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68" name="乘號 417"/>
          <p:cNvSpPr/>
          <p:nvPr/>
        </p:nvSpPr>
        <p:spPr>
          <a:xfrm>
            <a:off x="10737228" y="424956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69" name="乘號 418"/>
          <p:cNvSpPr/>
          <p:nvPr/>
        </p:nvSpPr>
        <p:spPr>
          <a:xfrm>
            <a:off x="10889628" y="440196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0" name="乘號 419"/>
          <p:cNvSpPr/>
          <p:nvPr/>
        </p:nvSpPr>
        <p:spPr>
          <a:xfrm>
            <a:off x="11042028" y="455436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1" name="乘號 420"/>
          <p:cNvSpPr/>
          <p:nvPr/>
        </p:nvSpPr>
        <p:spPr>
          <a:xfrm>
            <a:off x="11232900" y="4313186"/>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2" name="乘號 421"/>
          <p:cNvSpPr/>
          <p:nvPr/>
        </p:nvSpPr>
        <p:spPr>
          <a:xfrm>
            <a:off x="11376916" y="4529210"/>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3" name="乘號 422"/>
          <p:cNvSpPr/>
          <p:nvPr/>
        </p:nvSpPr>
        <p:spPr>
          <a:xfrm>
            <a:off x="11592940" y="4745234"/>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4" name="乘號 423"/>
          <p:cNvSpPr/>
          <p:nvPr/>
        </p:nvSpPr>
        <p:spPr>
          <a:xfrm>
            <a:off x="11651628" y="445720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5" name="五角星形 424"/>
          <p:cNvSpPr/>
          <p:nvPr/>
        </p:nvSpPr>
        <p:spPr>
          <a:xfrm>
            <a:off x="10440812" y="4889250"/>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6" name="五角星形 425"/>
          <p:cNvSpPr/>
          <p:nvPr/>
        </p:nvSpPr>
        <p:spPr>
          <a:xfrm>
            <a:off x="10440812" y="5105274"/>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7" name="五角星形 426"/>
          <p:cNvSpPr/>
          <p:nvPr/>
        </p:nvSpPr>
        <p:spPr>
          <a:xfrm>
            <a:off x="10728844" y="4961258"/>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8" name="五角星形 427"/>
          <p:cNvSpPr/>
          <p:nvPr/>
        </p:nvSpPr>
        <p:spPr>
          <a:xfrm>
            <a:off x="10656836" y="5321298"/>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79" name="五角星形 428"/>
          <p:cNvSpPr/>
          <p:nvPr/>
        </p:nvSpPr>
        <p:spPr>
          <a:xfrm>
            <a:off x="10834388" y="5210818"/>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0" name="五角星形 429"/>
          <p:cNvSpPr/>
          <p:nvPr/>
        </p:nvSpPr>
        <p:spPr>
          <a:xfrm>
            <a:off x="11016876" y="5321298"/>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1" name="五角星形 430"/>
          <p:cNvSpPr/>
          <p:nvPr/>
        </p:nvSpPr>
        <p:spPr>
          <a:xfrm>
            <a:off x="11016876" y="5033266"/>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2" name="五角星形 431"/>
          <p:cNvSpPr/>
          <p:nvPr/>
        </p:nvSpPr>
        <p:spPr>
          <a:xfrm>
            <a:off x="11232900" y="5249290"/>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3" name="五角星形 432"/>
          <p:cNvSpPr/>
          <p:nvPr/>
        </p:nvSpPr>
        <p:spPr>
          <a:xfrm>
            <a:off x="10152780" y="5033266"/>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4" name="五角星形 433"/>
          <p:cNvSpPr/>
          <p:nvPr/>
        </p:nvSpPr>
        <p:spPr>
          <a:xfrm>
            <a:off x="10368804" y="5321298"/>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5" name="五角星形 434"/>
          <p:cNvSpPr/>
          <p:nvPr/>
        </p:nvSpPr>
        <p:spPr>
          <a:xfrm>
            <a:off x="10080772" y="5249290"/>
            <a:ext cx="216888" cy="216024"/>
          </a:xfrm>
          <a:prstGeom prst="star5"/>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86" name="流程圖: 接點 435"/>
          <p:cNvSpPr/>
          <p:nvPr/>
        </p:nvSpPr>
        <p:spPr>
          <a:xfrm>
            <a:off x="9513092" y="4249562"/>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87" name="流程圖: 接點 436"/>
          <p:cNvSpPr/>
          <p:nvPr/>
        </p:nvSpPr>
        <p:spPr>
          <a:xfrm>
            <a:off x="9504708" y="4529210"/>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88" name="流程圖: 接點 437"/>
          <p:cNvSpPr/>
          <p:nvPr/>
        </p:nvSpPr>
        <p:spPr>
          <a:xfrm>
            <a:off x="9817892" y="4554362"/>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89" name="流程圖: 接點 438"/>
          <p:cNvSpPr/>
          <p:nvPr/>
        </p:nvSpPr>
        <p:spPr>
          <a:xfrm>
            <a:off x="9648724" y="4745234"/>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90" name="流程圖: 接點 439"/>
          <p:cNvSpPr/>
          <p:nvPr/>
        </p:nvSpPr>
        <p:spPr>
          <a:xfrm>
            <a:off x="9936756" y="4313186"/>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91" name="流程圖: 接點 440"/>
          <p:cNvSpPr/>
          <p:nvPr/>
        </p:nvSpPr>
        <p:spPr>
          <a:xfrm>
            <a:off x="9801124" y="4033538"/>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92" name="流程圖: 接點 441"/>
          <p:cNvSpPr/>
          <p:nvPr/>
        </p:nvSpPr>
        <p:spPr>
          <a:xfrm>
            <a:off x="9288684" y="4385194"/>
            <a:ext cx="144592"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693" name="乘號 442"/>
          <p:cNvSpPr/>
          <p:nvPr/>
        </p:nvSpPr>
        <p:spPr>
          <a:xfrm>
            <a:off x="11804028" y="460960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4" name="乘號 443"/>
          <p:cNvSpPr/>
          <p:nvPr/>
        </p:nvSpPr>
        <p:spPr>
          <a:xfrm>
            <a:off x="11956428" y="476200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5" name="乘號 444"/>
          <p:cNvSpPr/>
          <p:nvPr/>
        </p:nvSpPr>
        <p:spPr>
          <a:xfrm>
            <a:off x="11664948" y="4241178"/>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6" name="乘號 445"/>
          <p:cNvSpPr/>
          <p:nvPr/>
        </p:nvSpPr>
        <p:spPr>
          <a:xfrm>
            <a:off x="12108828" y="4914402"/>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7" name="乘號 446"/>
          <p:cNvSpPr/>
          <p:nvPr/>
        </p:nvSpPr>
        <p:spPr>
          <a:xfrm>
            <a:off x="11448924" y="4241178"/>
            <a:ext cx="216888"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8" name="流程圖: 決策 447"/>
          <p:cNvSpPr/>
          <p:nvPr/>
        </p:nvSpPr>
        <p:spPr>
          <a:xfrm>
            <a:off x="10224788" y="366511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699" name="流程圖: 決策 448"/>
          <p:cNvSpPr/>
          <p:nvPr/>
        </p:nvSpPr>
        <p:spPr>
          <a:xfrm>
            <a:off x="10008764" y="373712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0" name="流程圖: 決策 449"/>
          <p:cNvSpPr/>
          <p:nvPr/>
        </p:nvSpPr>
        <p:spPr>
          <a:xfrm>
            <a:off x="9504708" y="3953146"/>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1" name="流程圖: 決策 450"/>
          <p:cNvSpPr/>
          <p:nvPr/>
        </p:nvSpPr>
        <p:spPr>
          <a:xfrm>
            <a:off x="9648724" y="366511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2" name="流程圖: 決策 451"/>
          <p:cNvSpPr/>
          <p:nvPr/>
        </p:nvSpPr>
        <p:spPr>
          <a:xfrm>
            <a:off x="9216676" y="4169170"/>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3" name="流程圖: 決策 452"/>
          <p:cNvSpPr/>
          <p:nvPr/>
        </p:nvSpPr>
        <p:spPr>
          <a:xfrm>
            <a:off x="10584828" y="5033266"/>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4" name="流程圖: 決策 453"/>
          <p:cNvSpPr/>
          <p:nvPr/>
        </p:nvSpPr>
        <p:spPr>
          <a:xfrm>
            <a:off x="9936756" y="510527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5" name="流程圖: 決策 454"/>
          <p:cNvSpPr/>
          <p:nvPr/>
        </p:nvSpPr>
        <p:spPr>
          <a:xfrm>
            <a:off x="9720732"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6" name="流程圖: 決策 455"/>
          <p:cNvSpPr/>
          <p:nvPr/>
        </p:nvSpPr>
        <p:spPr>
          <a:xfrm>
            <a:off x="9792740" y="373712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7" name="流程圖: 決策 456"/>
          <p:cNvSpPr/>
          <p:nvPr/>
        </p:nvSpPr>
        <p:spPr>
          <a:xfrm>
            <a:off x="9648724" y="445720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8" name="流程圖: 決策 457"/>
          <p:cNvSpPr/>
          <p:nvPr/>
        </p:nvSpPr>
        <p:spPr>
          <a:xfrm>
            <a:off x="9936756" y="388113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09" name="流程圖: 決策 458"/>
          <p:cNvSpPr/>
          <p:nvPr/>
        </p:nvSpPr>
        <p:spPr>
          <a:xfrm>
            <a:off x="9936756" y="409716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0" name="流程圖: 決策 459"/>
          <p:cNvSpPr/>
          <p:nvPr/>
        </p:nvSpPr>
        <p:spPr>
          <a:xfrm>
            <a:off x="10368804" y="366511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1" name="流程圖: 決策 460"/>
          <p:cNvSpPr/>
          <p:nvPr/>
        </p:nvSpPr>
        <p:spPr>
          <a:xfrm>
            <a:off x="9936756"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2" name="流程圖: 決策 461"/>
          <p:cNvSpPr/>
          <p:nvPr/>
        </p:nvSpPr>
        <p:spPr>
          <a:xfrm>
            <a:off x="10584828" y="474523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3" name="流程圖: 決策 462"/>
          <p:cNvSpPr/>
          <p:nvPr/>
        </p:nvSpPr>
        <p:spPr>
          <a:xfrm>
            <a:off x="10368804" y="474523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4" name="流程圖: 決策 463"/>
          <p:cNvSpPr/>
          <p:nvPr/>
        </p:nvSpPr>
        <p:spPr>
          <a:xfrm>
            <a:off x="10296796" y="460121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5" name="流程圖: 決策 464"/>
          <p:cNvSpPr/>
          <p:nvPr/>
        </p:nvSpPr>
        <p:spPr>
          <a:xfrm>
            <a:off x="10152780" y="481724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6" name="流程圖: 決策 465"/>
          <p:cNvSpPr/>
          <p:nvPr/>
        </p:nvSpPr>
        <p:spPr>
          <a:xfrm>
            <a:off x="11304908" y="5105274"/>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7" name="流程圖: 決策 466"/>
          <p:cNvSpPr/>
          <p:nvPr/>
        </p:nvSpPr>
        <p:spPr>
          <a:xfrm>
            <a:off x="11448924"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8" name="流程圖: 決策 467"/>
          <p:cNvSpPr/>
          <p:nvPr/>
        </p:nvSpPr>
        <p:spPr>
          <a:xfrm>
            <a:off x="11520932" y="517728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19" name="流程圖: 決策 468"/>
          <p:cNvSpPr/>
          <p:nvPr/>
        </p:nvSpPr>
        <p:spPr>
          <a:xfrm>
            <a:off x="11664948"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0" name="流程圖: 決策 469"/>
          <p:cNvSpPr/>
          <p:nvPr/>
        </p:nvSpPr>
        <p:spPr>
          <a:xfrm>
            <a:off x="10512820" y="460121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1" name="流程圖: 決策 470"/>
          <p:cNvSpPr/>
          <p:nvPr/>
        </p:nvSpPr>
        <p:spPr>
          <a:xfrm>
            <a:off x="9504708"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2" name="流程圖: 決策 471"/>
          <p:cNvSpPr/>
          <p:nvPr/>
        </p:nvSpPr>
        <p:spPr>
          <a:xfrm>
            <a:off x="10728844" y="517728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3" name="流程圖: 決策 472"/>
          <p:cNvSpPr/>
          <p:nvPr/>
        </p:nvSpPr>
        <p:spPr>
          <a:xfrm>
            <a:off x="11016876" y="4313186"/>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4" name="流程圖: 決策 473"/>
          <p:cNvSpPr/>
          <p:nvPr/>
        </p:nvSpPr>
        <p:spPr>
          <a:xfrm>
            <a:off x="12169004" y="517728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5" name="流程圖: 決策 474"/>
          <p:cNvSpPr/>
          <p:nvPr/>
        </p:nvSpPr>
        <p:spPr>
          <a:xfrm>
            <a:off x="11880972" y="445720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6" name="流程圖: 決策 475"/>
          <p:cNvSpPr/>
          <p:nvPr/>
        </p:nvSpPr>
        <p:spPr>
          <a:xfrm>
            <a:off x="12241012" y="5321298"/>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7" name="流程圖: 決策 476"/>
          <p:cNvSpPr/>
          <p:nvPr/>
        </p:nvSpPr>
        <p:spPr>
          <a:xfrm>
            <a:off x="9233444" y="5194050"/>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8" name="流程圖: 決策 477"/>
          <p:cNvSpPr/>
          <p:nvPr/>
        </p:nvSpPr>
        <p:spPr>
          <a:xfrm>
            <a:off x="11736956" y="4097162"/>
            <a:ext cx="144592" cy="144016"/>
          </a:xfrm>
          <a:prstGeom prst="flowChartDecision"/>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29" name="手繪多邊形 478"/>
          <p:cNvSpPr/>
          <p:nvPr/>
        </p:nvSpPr>
        <p:spPr>
          <a:xfrm>
            <a:off x="8937622" y="3787476"/>
            <a:ext cx="2150520" cy="1327759"/>
          </a:xfrm>
          <a:custGeom>
            <a:avLst/>
            <a:gdLst>
              <a:gd name="connsiteX0" fmla="*/ 2141951 w 2141951"/>
              <a:gd name="connsiteY0" fmla="*/ 0 h 1327759"/>
              <a:gd name="connsiteX1" fmla="*/ 1478071 w 2141951"/>
              <a:gd name="connsiteY1" fmla="*/ 187890 h 1327759"/>
              <a:gd name="connsiteX2" fmla="*/ 1215025 w 2141951"/>
              <a:gd name="connsiteY2" fmla="*/ 864296 h 1327759"/>
              <a:gd name="connsiteX3" fmla="*/ 889348 w 2141951"/>
              <a:gd name="connsiteY3" fmla="*/ 1290181 h 1327759"/>
              <a:gd name="connsiteX4" fmla="*/ 0 w 2141951"/>
              <a:gd name="connsiteY4" fmla="*/ 1089764 h 1327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51" h="1327759">
                <a:moveTo>
                  <a:pt x="2141951" y="0"/>
                </a:moveTo>
                <a:cubicBezTo>
                  <a:pt x="1887255" y="21920"/>
                  <a:pt x="1632559" y="43841"/>
                  <a:pt x="1478071" y="187890"/>
                </a:cubicBezTo>
                <a:cubicBezTo>
                  <a:pt x="1323583" y="331939"/>
                  <a:pt x="1313145" y="680581"/>
                  <a:pt x="1215025" y="864296"/>
                </a:cubicBezTo>
                <a:cubicBezTo>
                  <a:pt x="1116905" y="1048011"/>
                  <a:pt x="1091852" y="1252603"/>
                  <a:pt x="889348" y="1290181"/>
                </a:cubicBezTo>
                <a:cubicBezTo>
                  <a:pt x="686844" y="1327759"/>
                  <a:pt x="343422" y="1208761"/>
                  <a:pt x="0" y="1089764"/>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TW"/>
          </a:p>
        </p:txBody>
      </p:sp>
      <p:sp>
        <p:nvSpPr>
          <p:cNvPr id="1048730" name="手繪多邊形 479"/>
          <p:cNvSpPr/>
          <p:nvPr/>
        </p:nvSpPr>
        <p:spPr>
          <a:xfrm>
            <a:off x="10265381" y="4301043"/>
            <a:ext cx="1836116" cy="1177447"/>
          </a:xfrm>
          <a:custGeom>
            <a:avLst/>
            <a:gdLst>
              <a:gd name="connsiteX0" fmla="*/ 0 w 1828800"/>
              <a:gd name="connsiteY0" fmla="*/ 0 h 1177447"/>
              <a:gd name="connsiteX1" fmla="*/ 450937 w 1828800"/>
              <a:gd name="connsiteY1" fmla="*/ 200417 h 1177447"/>
              <a:gd name="connsiteX2" fmla="*/ 864296 w 1828800"/>
              <a:gd name="connsiteY2" fmla="*/ 601249 h 1177447"/>
              <a:gd name="connsiteX3" fmla="*/ 1528175 w 1828800"/>
              <a:gd name="connsiteY3" fmla="*/ 764088 h 1177447"/>
              <a:gd name="connsiteX4" fmla="*/ 1828800 w 1828800"/>
              <a:gd name="connsiteY4" fmla="*/ 1177447 h 117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177447">
                <a:moveTo>
                  <a:pt x="0" y="0"/>
                </a:moveTo>
                <a:cubicBezTo>
                  <a:pt x="153444" y="50104"/>
                  <a:pt x="306888" y="100209"/>
                  <a:pt x="450937" y="200417"/>
                </a:cubicBezTo>
                <a:cubicBezTo>
                  <a:pt x="594986" y="300625"/>
                  <a:pt x="684756" y="507304"/>
                  <a:pt x="864296" y="601249"/>
                </a:cubicBezTo>
                <a:cubicBezTo>
                  <a:pt x="1043836" y="695194"/>
                  <a:pt x="1367425" y="668055"/>
                  <a:pt x="1528175" y="764088"/>
                </a:cubicBezTo>
                <a:cubicBezTo>
                  <a:pt x="1688925" y="860121"/>
                  <a:pt x="1758862" y="1018784"/>
                  <a:pt x="1828800" y="1177447"/>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TW"/>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31" name="Content Placeholder 2"/>
          <p:cNvSpPr>
            <a:spLocks noGrp="1"/>
          </p:cNvSpPr>
          <p:nvPr>
            <p:ph idx="1"/>
          </p:nvPr>
        </p:nvSpPr>
        <p:spPr/>
        <p:txBody>
          <a:bodyPr/>
          <a:p>
            <a:pPr indent="0" marL="0">
              <a:buNone/>
            </a:pPr>
            <a:r>
              <a:rPr b="1" dirty="0" lang="en-US">
                <a:solidFill>
                  <a:srgbClr val="333333"/>
                </a:solidFill>
                <a:latin typeface="q_serif"/>
              </a:rPr>
              <a:t>3.Unsupervised Learning</a:t>
            </a:r>
            <a:endParaRPr dirty="0" lang="en-US">
              <a:solidFill>
                <a:srgbClr val="333333"/>
              </a:solidFill>
              <a:latin typeface="q_serif"/>
            </a:endParaRPr>
          </a:p>
          <a:p>
            <a:pPr>
              <a:buFont typeface="Wingdings" panose="05000000000000000000" pitchFamily="2" charset="2"/>
              <a:buChar char="q"/>
            </a:pPr>
            <a:r>
              <a:rPr dirty="0" lang="en-US">
                <a:solidFill>
                  <a:srgbClr val="333333"/>
                </a:solidFill>
                <a:latin typeface="q_serif"/>
              </a:rPr>
              <a:t>Input data is not labeled and does not have a known result.</a:t>
            </a:r>
          </a:p>
          <a:p>
            <a:pPr>
              <a:buFont typeface="Wingdings" panose="05000000000000000000" pitchFamily="2" charset="2"/>
              <a:buChar char="q"/>
            </a:pPr>
            <a:r>
              <a:rPr dirty="0" lang="en-US">
                <a:solidFill>
                  <a:srgbClr val="333333"/>
                </a:solidFill>
                <a:latin typeface="q_serif"/>
              </a:rPr>
              <a:t>A model is prepared by deducing structures present in the input data. This may be to extract general rules. It may be through a mathematical process to systematically reduce redundancy, or it may be to organize data by similarity.</a:t>
            </a:r>
          </a:p>
          <a:p>
            <a:pPr>
              <a:buFont typeface="Wingdings" panose="05000000000000000000" pitchFamily="2" charset="2"/>
              <a:buChar char="q"/>
            </a:pPr>
            <a:r>
              <a:rPr dirty="0" lang="en-US">
                <a:solidFill>
                  <a:srgbClr val="333333"/>
                </a:solidFill>
                <a:latin typeface="q_serif"/>
              </a:rPr>
              <a:t>Example problems are clustering, dimensionality reduction and association rule learning.</a:t>
            </a:r>
          </a:p>
          <a:p>
            <a:pPr>
              <a:buFont typeface="Wingdings" panose="05000000000000000000" pitchFamily="2" charset="2"/>
              <a:buChar char="q"/>
            </a:pPr>
            <a:r>
              <a:rPr dirty="0" lang="en-US">
                <a:solidFill>
                  <a:srgbClr val="333333"/>
                </a:solidFill>
                <a:latin typeface="q_serif"/>
              </a:rPr>
              <a:t>Example algorithms include: the </a:t>
            </a:r>
            <a:r>
              <a:rPr dirty="0" lang="en-US" err="1">
                <a:solidFill>
                  <a:srgbClr val="333333"/>
                </a:solidFill>
                <a:latin typeface="q_serif"/>
              </a:rPr>
              <a:t>Apriori</a:t>
            </a:r>
            <a:r>
              <a:rPr dirty="0" lang="en-US">
                <a:solidFill>
                  <a:srgbClr val="333333"/>
                </a:solidFill>
                <a:latin typeface="q_serif"/>
              </a:rPr>
              <a:t> algorithm and k-Means.</a:t>
            </a:r>
          </a:p>
          <a:p>
            <a:endParaRPr dirty="0" lang="en-US"/>
          </a:p>
        </p:txBody>
      </p:sp>
      <p:sp>
        <p:nvSpPr>
          <p:cNvPr id="1048732" name="矩形 328"/>
          <p:cNvSpPr/>
          <p:nvPr/>
        </p:nvSpPr>
        <p:spPr>
          <a:xfrm>
            <a:off x="8602519" y="609600"/>
            <a:ext cx="3744416" cy="2016224"/>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33" name="文字方塊 330"/>
          <p:cNvSpPr txBox="1"/>
          <p:nvPr/>
        </p:nvSpPr>
        <p:spPr>
          <a:xfrm>
            <a:off x="9304232" y="2625824"/>
            <a:ext cx="2304256" cy="646331"/>
          </a:xfrm>
          <a:prstGeom prst="rect"/>
          <a:noFill/>
          <a:ln>
            <a:solidFill>
              <a:schemeClr val="accent1">
                <a:shade val="50000"/>
              </a:schemeClr>
            </a:solidFill>
          </a:ln>
        </p:spPr>
        <p:txBody>
          <a:bodyPr rtlCol="0" wrap="square">
            <a:spAutoFit/>
          </a:bodyPr>
          <a:p>
            <a:pPr indent="-285750" marL="285750">
              <a:buFont typeface="Wingdings" panose="05000000000000000000" pitchFamily="2" charset="2"/>
              <a:buChar char="ü"/>
            </a:pPr>
            <a:r>
              <a:rPr altLang="zh-TW" dirty="0" lang="en-US"/>
              <a:t>Unsupervised learning</a:t>
            </a:r>
            <a:endParaRPr altLang="en-US" dirty="0" lang="zh-TW"/>
          </a:p>
        </p:txBody>
      </p:sp>
      <p:sp>
        <p:nvSpPr>
          <p:cNvPr id="1048734" name="流程圖: 接點 372"/>
          <p:cNvSpPr/>
          <p:nvPr/>
        </p:nvSpPr>
        <p:spPr>
          <a:xfrm>
            <a:off x="9081423" y="944488"/>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35" name="流程圖: 接點 373"/>
          <p:cNvSpPr/>
          <p:nvPr/>
        </p:nvSpPr>
        <p:spPr>
          <a:xfrm>
            <a:off x="8865399" y="11605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36" name="流程圖: 接點 374"/>
          <p:cNvSpPr/>
          <p:nvPr/>
        </p:nvSpPr>
        <p:spPr>
          <a:xfrm>
            <a:off x="9153431" y="11605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37" name="流程圖: 接點 375"/>
          <p:cNvSpPr/>
          <p:nvPr/>
        </p:nvSpPr>
        <p:spPr>
          <a:xfrm>
            <a:off x="9225439" y="80047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38" name="流程圖: 接點 376"/>
          <p:cNvSpPr/>
          <p:nvPr/>
        </p:nvSpPr>
        <p:spPr>
          <a:xfrm>
            <a:off x="9513471" y="137653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39" name="流程圖: 接點 377"/>
          <p:cNvSpPr/>
          <p:nvPr/>
        </p:nvSpPr>
        <p:spPr>
          <a:xfrm>
            <a:off x="9441463" y="101649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0" name="流程圖: 接點 378"/>
          <p:cNvSpPr/>
          <p:nvPr/>
        </p:nvSpPr>
        <p:spPr>
          <a:xfrm>
            <a:off x="9305831" y="13129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1" name="流程圖: 接點 379"/>
          <p:cNvSpPr/>
          <p:nvPr/>
        </p:nvSpPr>
        <p:spPr>
          <a:xfrm>
            <a:off x="9297447" y="159256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2" name="流程圖: 接點 380"/>
          <p:cNvSpPr/>
          <p:nvPr/>
        </p:nvSpPr>
        <p:spPr>
          <a:xfrm>
            <a:off x="9610631" y="16177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3" name="流程圖: 接點 381"/>
          <p:cNvSpPr/>
          <p:nvPr/>
        </p:nvSpPr>
        <p:spPr>
          <a:xfrm>
            <a:off x="9441463" y="180858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4" name="流程圖: 接點 382"/>
          <p:cNvSpPr/>
          <p:nvPr/>
        </p:nvSpPr>
        <p:spPr>
          <a:xfrm>
            <a:off x="9729495" y="137653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5" name="流程圖: 接點 383"/>
          <p:cNvSpPr/>
          <p:nvPr/>
        </p:nvSpPr>
        <p:spPr>
          <a:xfrm>
            <a:off x="9593863" y="1096888"/>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6" name="流程圖: 接點 384"/>
          <p:cNvSpPr/>
          <p:nvPr/>
        </p:nvSpPr>
        <p:spPr>
          <a:xfrm>
            <a:off x="9081423" y="144854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7" name="流程圖: 接點 385"/>
          <p:cNvSpPr/>
          <p:nvPr/>
        </p:nvSpPr>
        <p:spPr>
          <a:xfrm>
            <a:off x="10546735" y="132968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8" name="流程圖: 接點 386"/>
          <p:cNvSpPr/>
          <p:nvPr/>
        </p:nvSpPr>
        <p:spPr>
          <a:xfrm>
            <a:off x="10834767" y="16177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49" name="流程圖: 接點 387"/>
          <p:cNvSpPr/>
          <p:nvPr/>
        </p:nvSpPr>
        <p:spPr>
          <a:xfrm>
            <a:off x="10690751" y="147369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0" name="流程圖: 接點 388"/>
          <p:cNvSpPr/>
          <p:nvPr/>
        </p:nvSpPr>
        <p:spPr>
          <a:xfrm>
            <a:off x="11050791" y="1401688"/>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1" name="流程圖: 接點 389"/>
          <p:cNvSpPr/>
          <p:nvPr/>
        </p:nvSpPr>
        <p:spPr>
          <a:xfrm>
            <a:off x="10402719" y="118566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2" name="流程圖: 接點 390"/>
          <p:cNvSpPr/>
          <p:nvPr/>
        </p:nvSpPr>
        <p:spPr>
          <a:xfrm>
            <a:off x="11266815" y="132968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3" name="流程圖: 接點 391"/>
          <p:cNvSpPr/>
          <p:nvPr/>
        </p:nvSpPr>
        <p:spPr>
          <a:xfrm>
            <a:off x="11410831" y="154570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4" name="流程圖: 接點 392"/>
          <p:cNvSpPr/>
          <p:nvPr/>
        </p:nvSpPr>
        <p:spPr>
          <a:xfrm>
            <a:off x="11338823" y="17701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5" name="流程圖: 接點 393"/>
          <p:cNvSpPr/>
          <p:nvPr/>
        </p:nvSpPr>
        <p:spPr>
          <a:xfrm>
            <a:off x="11482839" y="132968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6" name="流程圖: 接點 394"/>
          <p:cNvSpPr/>
          <p:nvPr/>
        </p:nvSpPr>
        <p:spPr>
          <a:xfrm>
            <a:off x="11554847" y="168972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7" name="流程圖: 接點 395"/>
          <p:cNvSpPr/>
          <p:nvPr/>
        </p:nvSpPr>
        <p:spPr>
          <a:xfrm>
            <a:off x="11122799" y="161771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8" name="流程圖: 接點 396"/>
          <p:cNvSpPr/>
          <p:nvPr/>
        </p:nvSpPr>
        <p:spPr>
          <a:xfrm>
            <a:off x="11842879" y="197775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59" name="流程圖: 接點 397"/>
          <p:cNvSpPr/>
          <p:nvPr/>
        </p:nvSpPr>
        <p:spPr>
          <a:xfrm>
            <a:off x="11698863" y="183373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0" name="流程圖: 接點 398"/>
          <p:cNvSpPr/>
          <p:nvPr/>
        </p:nvSpPr>
        <p:spPr>
          <a:xfrm>
            <a:off x="9826655" y="233779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1" name="流程圖: 接點 399"/>
          <p:cNvSpPr/>
          <p:nvPr/>
        </p:nvSpPr>
        <p:spPr>
          <a:xfrm>
            <a:off x="9898663" y="2121768"/>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2" name="流程圖: 接點 400"/>
          <p:cNvSpPr/>
          <p:nvPr/>
        </p:nvSpPr>
        <p:spPr>
          <a:xfrm>
            <a:off x="10114687" y="1977752"/>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3" name="流程圖: 接點 401"/>
          <p:cNvSpPr/>
          <p:nvPr/>
        </p:nvSpPr>
        <p:spPr>
          <a:xfrm>
            <a:off x="10330711" y="204976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4" name="流程圖: 接點 402"/>
          <p:cNvSpPr/>
          <p:nvPr/>
        </p:nvSpPr>
        <p:spPr>
          <a:xfrm>
            <a:off x="10042679" y="240980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5" name="流程圖: 接點 403"/>
          <p:cNvSpPr/>
          <p:nvPr/>
        </p:nvSpPr>
        <p:spPr>
          <a:xfrm>
            <a:off x="10114687" y="2193776"/>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6" name="流程圖: 接點 404"/>
          <p:cNvSpPr/>
          <p:nvPr/>
        </p:nvSpPr>
        <p:spPr>
          <a:xfrm>
            <a:off x="10258703" y="240980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7" name="流程圖: 接點 405"/>
          <p:cNvSpPr/>
          <p:nvPr/>
        </p:nvSpPr>
        <p:spPr>
          <a:xfrm>
            <a:off x="10546735" y="2121768"/>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8" name="流程圖: 接點 406"/>
          <p:cNvSpPr/>
          <p:nvPr/>
        </p:nvSpPr>
        <p:spPr>
          <a:xfrm>
            <a:off x="10762759" y="226578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69" name="流程圖: 接點 407"/>
          <p:cNvSpPr/>
          <p:nvPr/>
        </p:nvSpPr>
        <p:spPr>
          <a:xfrm>
            <a:off x="10402719" y="2265784"/>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70" name="流程圖: 接點 408"/>
          <p:cNvSpPr/>
          <p:nvPr/>
        </p:nvSpPr>
        <p:spPr>
          <a:xfrm>
            <a:off x="10546735" y="2409800"/>
            <a:ext cx="144016" cy="144016"/>
          </a:xfrm>
          <a:prstGeom prst="flowChartConnector"/>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71" name="橢圓 480"/>
          <p:cNvSpPr/>
          <p:nvPr/>
        </p:nvSpPr>
        <p:spPr>
          <a:xfrm>
            <a:off x="8746535" y="681608"/>
            <a:ext cx="1296144" cy="1368152"/>
          </a:xfrm>
          <a:prstGeom prst="ellipse"/>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72" name="手繪多邊形 481"/>
          <p:cNvSpPr/>
          <p:nvPr/>
        </p:nvSpPr>
        <p:spPr>
          <a:xfrm>
            <a:off x="9338507" y="1766814"/>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73" name="手繪多邊形 482"/>
          <p:cNvSpPr/>
          <p:nvPr/>
        </p:nvSpPr>
        <p:spPr>
          <a:xfrm>
            <a:off x="10184013" y="906693"/>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74" name="Title 1"/>
          <p:cNvSpPr>
            <a:spLocks noGrp="1"/>
          </p:cNvSpPr>
          <p:nvPr>
            <p:ph type="title"/>
          </p:nvPr>
        </p:nvSpPr>
        <p:spPr>
          <a:xfrm>
            <a:off x="9296400" y="412124"/>
            <a:ext cx="2430780" cy="2511380"/>
          </a:xfrm>
        </p:spPr>
        <p:txBody>
          <a:bodyPr>
            <a:noAutofit/>
          </a:bodyPr>
          <a:p>
            <a:r>
              <a:rPr dirty="0" sz="2400" lang="en-US">
                <a:latin typeface="Agency FB" panose="020B0503020202020204" pitchFamily="34" charset="0"/>
              </a:rPr>
              <a:t>The figure shown besides is a typical learning system model. </a:t>
            </a:r>
            <a:br>
              <a:rPr dirty="0" sz="2400" lang="en-US">
                <a:latin typeface="Agency FB" panose="020B0503020202020204" pitchFamily="34" charset="0"/>
              </a:rPr>
            </a:br>
            <a:r>
              <a:rPr dirty="0" sz="2400" lang="en-US">
                <a:latin typeface="Agency FB" panose="020B0503020202020204" pitchFamily="34" charset="0"/>
              </a:rPr>
              <a:t>It consists of the following components.</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785610" y="1262130"/>
            <a:ext cx="7366717" cy="2640168"/>
          </a:xfrm>
        </p:spPr>
      </p:pic>
      <p:sp>
        <p:nvSpPr>
          <p:cNvPr id="1048775" name="Text Placeholder 3"/>
          <p:cNvSpPr>
            <a:spLocks noGrp="1"/>
          </p:cNvSpPr>
          <p:nvPr>
            <p:ph type="body" sz="half" idx="2"/>
          </p:nvPr>
        </p:nvSpPr>
        <p:spPr>
          <a:xfrm>
            <a:off x="9386553" y="3193962"/>
            <a:ext cx="2430780" cy="2571154"/>
          </a:xfrm>
        </p:spPr>
        <p:txBody>
          <a:bodyPr>
            <a:noAutofit/>
          </a:bodyPr>
          <a:p>
            <a:r>
              <a:rPr dirty="0" sz="2400" lang="en-US">
                <a:latin typeface="Agency FB" panose="020B0503020202020204" pitchFamily="34" charset="0"/>
              </a:rPr>
              <a:t>1. Learning element</a:t>
            </a:r>
            <a:br>
              <a:rPr dirty="0" sz="2400" lang="en-US">
                <a:latin typeface="Agency FB" panose="020B0503020202020204" pitchFamily="34" charset="0"/>
              </a:rPr>
            </a:br>
            <a:r>
              <a:rPr dirty="0" sz="2400" lang="en-US">
                <a:latin typeface="Agency FB" panose="020B0503020202020204" pitchFamily="34" charset="0"/>
              </a:rPr>
              <a:t>2. Knowledge base</a:t>
            </a:r>
            <a:br>
              <a:rPr dirty="0" sz="2400" lang="en-US">
                <a:latin typeface="Agency FB" panose="020B0503020202020204" pitchFamily="34" charset="0"/>
              </a:rPr>
            </a:br>
            <a:r>
              <a:rPr dirty="0" sz="2400" lang="en-US">
                <a:latin typeface="Agency FB" panose="020B0503020202020204" pitchFamily="34" charset="0"/>
              </a:rPr>
              <a:t>3. Performance element</a:t>
            </a:r>
            <a:br>
              <a:rPr dirty="0" sz="2400" lang="en-US">
                <a:latin typeface="Agency FB" panose="020B0503020202020204" pitchFamily="34" charset="0"/>
              </a:rPr>
            </a:br>
            <a:r>
              <a:rPr dirty="0" sz="2400" lang="en-US">
                <a:latin typeface="Agency FB" panose="020B0503020202020204" pitchFamily="34" charset="0"/>
              </a:rPr>
              <a:t>4. Feedback element</a:t>
            </a:r>
            <a:br>
              <a:rPr dirty="0" sz="2400" lang="en-US">
                <a:latin typeface="Agency FB" panose="020B0503020202020204" pitchFamily="34" charset="0"/>
              </a:rPr>
            </a:br>
            <a:r>
              <a:rPr dirty="0" sz="2400" lang="en-US">
                <a:latin typeface="Agency FB" panose="020B0503020202020204" pitchFamily="34" charset="0"/>
              </a:rPr>
              <a:t>5. Standard system.</a:t>
            </a:r>
          </a:p>
        </p:txBody>
      </p:sp>
      <p:sp>
        <p:nvSpPr>
          <p:cNvPr id="1048776" name="Rectangle 5"/>
          <p:cNvSpPr/>
          <p:nvPr/>
        </p:nvSpPr>
        <p:spPr>
          <a:xfrm>
            <a:off x="785609" y="4148817"/>
            <a:ext cx="7830355" cy="1477328"/>
          </a:xfrm>
          <a:prstGeom prst="rect"/>
        </p:spPr>
        <p:txBody>
          <a:bodyPr wrap="square">
            <a:spAutoFit/>
          </a:bodyPr>
          <a:p>
            <a:r>
              <a:rPr dirty="0" lang="en-US" u="sng">
                <a:solidFill>
                  <a:srgbClr val="4D6E80"/>
                </a:solidFill>
                <a:latin typeface="Georgia" panose="02040502050405020303" pitchFamily="18" charset="0"/>
                <a:hlinkClick r:id="rId2"/>
              </a:rPr>
              <a:t>Machine learning</a:t>
            </a:r>
            <a:r>
              <a:rPr dirty="0" lang="en-US">
                <a:solidFill>
                  <a:srgbClr val="24343D"/>
                </a:solidFill>
                <a:latin typeface="Georgia" panose="02040502050405020303" pitchFamily="18" charset="0"/>
              </a:rPr>
              <a:t> refers to a system capable of acquiring and integrating the knowledge automatically. The capability of the systems to learn from experience, training, analytical observation, and other means, results in a system that can continuously self-improve and thereby exhibit efficiency and effectiveness.</a:t>
            </a:r>
            <a:endParaRPr dirty="0" lang="en-US"/>
          </a:p>
        </p:txBody>
      </p:sp>
      <p:sp>
        <p:nvSpPr>
          <p:cNvPr id="1048777" name="Rectangle 6"/>
          <p:cNvSpPr/>
          <p:nvPr/>
        </p:nvSpPr>
        <p:spPr>
          <a:xfrm>
            <a:off x="785608" y="5533399"/>
            <a:ext cx="7830355" cy="923330"/>
          </a:xfrm>
          <a:prstGeom prst="rect"/>
        </p:spPr>
        <p:txBody>
          <a:bodyPr wrap="square">
            <a:spAutoFit/>
          </a:bodyPr>
          <a:p>
            <a:r>
              <a:rPr dirty="0" lang="en-US">
                <a:solidFill>
                  <a:srgbClr val="24343D"/>
                </a:solidFill>
                <a:latin typeface="Georgia" panose="02040502050405020303" pitchFamily="18" charset="0"/>
              </a:rPr>
              <a:t>A </a:t>
            </a:r>
            <a:r>
              <a:rPr dirty="0" lang="en-US" u="sng">
                <a:solidFill>
                  <a:srgbClr val="4D6E80"/>
                </a:solidFill>
                <a:latin typeface="Georgia" panose="02040502050405020303" pitchFamily="18" charset="0"/>
                <a:hlinkClick r:id="rId3"/>
              </a:rPr>
              <a:t>machine learning system</a:t>
            </a:r>
            <a:r>
              <a:rPr dirty="0" lang="en-US">
                <a:solidFill>
                  <a:srgbClr val="24343D"/>
                </a:solidFill>
                <a:latin typeface="Georgia" panose="02040502050405020303" pitchFamily="18" charset="0"/>
              </a:rPr>
              <a:t> usually starts with some knowledge and a corresponding knowledge organization so that it can interpret, analyze, and test the knowledge acquired.</a:t>
            </a:r>
            <a:endParaRPr dirty="0" lang="en-US"/>
          </a:p>
        </p:txBody>
      </p:sp>
      <p:sp>
        <p:nvSpPr>
          <p:cNvPr id="1048778" name="Rectangle 7"/>
          <p:cNvSpPr/>
          <p:nvPr/>
        </p:nvSpPr>
        <p:spPr>
          <a:xfrm>
            <a:off x="785608" y="369280"/>
            <a:ext cx="3528815" cy="646331"/>
          </a:xfrm>
          <a:prstGeom prst="rect"/>
        </p:spPr>
        <p:txBody>
          <a:bodyPr wrap="square">
            <a:spAutoFit/>
          </a:bodyPr>
          <a:p>
            <a:r>
              <a:rPr altLang="zh-TW" dirty="0" sz="3600" lang="en-US">
                <a:latin typeface="Agency FB" panose="020B0503020202020204" pitchFamily="34" charset="0"/>
              </a:rPr>
              <a:t>Learning system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82" name="流程圖: 程序 177"/>
          <p:cNvSpPr/>
          <p:nvPr/>
        </p:nvSpPr>
        <p:spPr>
          <a:xfrm>
            <a:off x="5940152" y="3933056"/>
            <a:ext cx="2592288" cy="1944216"/>
          </a:xfrm>
          <a:prstGeom prst="flowChartProcess"/>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3" name="流程圖: 程序 159"/>
          <p:cNvSpPr/>
          <p:nvPr/>
        </p:nvSpPr>
        <p:spPr>
          <a:xfrm>
            <a:off x="3347864" y="1772816"/>
            <a:ext cx="2592288" cy="1944216"/>
          </a:xfrm>
          <a:prstGeom prst="flowChartProcess"/>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4" name="流程圖: 程序 120"/>
          <p:cNvSpPr/>
          <p:nvPr/>
        </p:nvSpPr>
        <p:spPr>
          <a:xfrm>
            <a:off x="755576" y="3904621"/>
            <a:ext cx="2592288" cy="1944216"/>
          </a:xfrm>
          <a:prstGeom prst="flowChartProcess"/>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5" name="標題 1"/>
          <p:cNvSpPr txBox="1"/>
          <p:nvPr/>
        </p:nvSpPr>
        <p:spPr>
          <a:xfrm>
            <a:off x="313184" y="553244"/>
            <a:ext cx="8229600" cy="1143000"/>
          </a:xfrm>
          <a:prstGeom prst="rect"/>
        </p:spPr>
        <p:txBody>
          <a:bodyPr/>
          <a:lst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a:lstStyle>
          <a:p>
            <a:r>
              <a:rPr altLang="zh-TW" dirty="0" sz="4000" lang="en-US">
                <a:latin typeface="Agency FB" panose="020B0503020202020204" pitchFamily="34" charset="0"/>
              </a:rPr>
              <a:t>Training and testing:</a:t>
            </a:r>
          </a:p>
        </p:txBody>
      </p:sp>
      <p:sp>
        <p:nvSpPr>
          <p:cNvPr id="1048786" name="乘號 105"/>
          <p:cNvSpPr/>
          <p:nvPr/>
        </p:nvSpPr>
        <p:spPr>
          <a:xfrm>
            <a:off x="1043608" y="4192653"/>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7" name="乘號 106"/>
          <p:cNvSpPr/>
          <p:nvPr/>
        </p:nvSpPr>
        <p:spPr>
          <a:xfrm>
            <a:off x="1259632" y="4336669"/>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8" name="乘號 107"/>
          <p:cNvSpPr/>
          <p:nvPr/>
        </p:nvSpPr>
        <p:spPr>
          <a:xfrm>
            <a:off x="1331640" y="4120645"/>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89" name="乘號 108"/>
          <p:cNvSpPr/>
          <p:nvPr/>
        </p:nvSpPr>
        <p:spPr>
          <a:xfrm>
            <a:off x="1043608" y="4408677"/>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90" name="乘號 109"/>
          <p:cNvSpPr/>
          <p:nvPr/>
        </p:nvSpPr>
        <p:spPr>
          <a:xfrm>
            <a:off x="1547664" y="4336669"/>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91" name="乘號 110"/>
          <p:cNvSpPr/>
          <p:nvPr/>
        </p:nvSpPr>
        <p:spPr>
          <a:xfrm>
            <a:off x="1475656" y="4552693"/>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92" name="乘號 111"/>
          <p:cNvSpPr/>
          <p:nvPr/>
        </p:nvSpPr>
        <p:spPr>
          <a:xfrm>
            <a:off x="1187624" y="4624701"/>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793" name="流程圖: 接點 112"/>
          <p:cNvSpPr/>
          <p:nvPr/>
        </p:nvSpPr>
        <p:spPr>
          <a:xfrm>
            <a:off x="1907704" y="4912733"/>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4" name="流程圖: 接點 113"/>
          <p:cNvSpPr/>
          <p:nvPr/>
        </p:nvSpPr>
        <p:spPr>
          <a:xfrm>
            <a:off x="1691680" y="5128757"/>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5" name="流程圖: 接點 114"/>
          <p:cNvSpPr/>
          <p:nvPr/>
        </p:nvSpPr>
        <p:spPr>
          <a:xfrm>
            <a:off x="2195736" y="4912733"/>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6" name="流程圖: 接點 115"/>
          <p:cNvSpPr/>
          <p:nvPr/>
        </p:nvSpPr>
        <p:spPr>
          <a:xfrm>
            <a:off x="1979712" y="5128757"/>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7" name="流程圖: 接點 116"/>
          <p:cNvSpPr/>
          <p:nvPr/>
        </p:nvSpPr>
        <p:spPr>
          <a:xfrm>
            <a:off x="1835696" y="5344781"/>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8" name="流程圖: 接點 117"/>
          <p:cNvSpPr/>
          <p:nvPr/>
        </p:nvSpPr>
        <p:spPr>
          <a:xfrm>
            <a:off x="2267744" y="5128757"/>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799" name="流程圖: 接點 118"/>
          <p:cNvSpPr/>
          <p:nvPr/>
        </p:nvSpPr>
        <p:spPr>
          <a:xfrm>
            <a:off x="2123728" y="5344781"/>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00" name="流程圖: 接點 119"/>
          <p:cNvSpPr/>
          <p:nvPr/>
        </p:nvSpPr>
        <p:spPr>
          <a:xfrm>
            <a:off x="1979712" y="5488797"/>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01" name="乘號 121"/>
          <p:cNvSpPr/>
          <p:nvPr/>
        </p:nvSpPr>
        <p:spPr>
          <a:xfrm>
            <a:off x="3635896" y="220486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2" name="乘號 122"/>
          <p:cNvSpPr/>
          <p:nvPr/>
        </p:nvSpPr>
        <p:spPr>
          <a:xfrm>
            <a:off x="3851920" y="234888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3" name="乘號 123"/>
          <p:cNvSpPr/>
          <p:nvPr/>
        </p:nvSpPr>
        <p:spPr>
          <a:xfrm>
            <a:off x="3779912" y="198884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4" name="乘號 124"/>
          <p:cNvSpPr/>
          <p:nvPr/>
        </p:nvSpPr>
        <p:spPr>
          <a:xfrm>
            <a:off x="3635896" y="242088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5" name="乘號 125"/>
          <p:cNvSpPr/>
          <p:nvPr/>
        </p:nvSpPr>
        <p:spPr>
          <a:xfrm>
            <a:off x="3419872" y="242088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6" name="乘號 126"/>
          <p:cNvSpPr/>
          <p:nvPr/>
        </p:nvSpPr>
        <p:spPr>
          <a:xfrm>
            <a:off x="4067944" y="256490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7" name="乘號 127"/>
          <p:cNvSpPr/>
          <p:nvPr/>
        </p:nvSpPr>
        <p:spPr>
          <a:xfrm>
            <a:off x="3779912" y="263691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8" name="乘號 128"/>
          <p:cNvSpPr/>
          <p:nvPr/>
        </p:nvSpPr>
        <p:spPr>
          <a:xfrm>
            <a:off x="4283968" y="220486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09" name="乘號 129"/>
          <p:cNvSpPr/>
          <p:nvPr/>
        </p:nvSpPr>
        <p:spPr>
          <a:xfrm>
            <a:off x="4644008" y="220486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0" name="乘號 130"/>
          <p:cNvSpPr/>
          <p:nvPr/>
        </p:nvSpPr>
        <p:spPr>
          <a:xfrm>
            <a:off x="4427984" y="242088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1" name="乘號 131"/>
          <p:cNvSpPr/>
          <p:nvPr/>
        </p:nvSpPr>
        <p:spPr>
          <a:xfrm>
            <a:off x="4427984" y="198884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2" name="乘號 132"/>
          <p:cNvSpPr/>
          <p:nvPr/>
        </p:nvSpPr>
        <p:spPr>
          <a:xfrm>
            <a:off x="4139952" y="198884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3" name="乘號 133"/>
          <p:cNvSpPr/>
          <p:nvPr/>
        </p:nvSpPr>
        <p:spPr>
          <a:xfrm>
            <a:off x="3923928" y="2132856"/>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4" name="乘號 134"/>
          <p:cNvSpPr/>
          <p:nvPr/>
        </p:nvSpPr>
        <p:spPr>
          <a:xfrm>
            <a:off x="4139952" y="234888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5" name="乘號 135"/>
          <p:cNvSpPr/>
          <p:nvPr/>
        </p:nvSpPr>
        <p:spPr>
          <a:xfrm>
            <a:off x="3419872" y="263691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16" name="流程圖: 接點 136"/>
          <p:cNvSpPr/>
          <p:nvPr/>
        </p:nvSpPr>
        <p:spPr>
          <a:xfrm>
            <a:off x="4644008" y="278092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17" name="流程圖: 接點 137"/>
          <p:cNvSpPr/>
          <p:nvPr/>
        </p:nvSpPr>
        <p:spPr>
          <a:xfrm>
            <a:off x="4427984" y="299695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18" name="流程圖: 接點 138"/>
          <p:cNvSpPr/>
          <p:nvPr/>
        </p:nvSpPr>
        <p:spPr>
          <a:xfrm>
            <a:off x="4932040" y="278092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19" name="流程圖: 接點 139"/>
          <p:cNvSpPr/>
          <p:nvPr/>
        </p:nvSpPr>
        <p:spPr>
          <a:xfrm>
            <a:off x="4716016" y="299695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0" name="流程圖: 接點 140"/>
          <p:cNvSpPr/>
          <p:nvPr/>
        </p:nvSpPr>
        <p:spPr>
          <a:xfrm>
            <a:off x="4572000" y="321297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1" name="流程圖: 接點 141"/>
          <p:cNvSpPr/>
          <p:nvPr/>
        </p:nvSpPr>
        <p:spPr>
          <a:xfrm>
            <a:off x="5004048" y="299695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2" name="流程圖: 接點 142"/>
          <p:cNvSpPr/>
          <p:nvPr/>
        </p:nvSpPr>
        <p:spPr>
          <a:xfrm>
            <a:off x="4860032" y="321297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3" name="流程圖: 接點 143"/>
          <p:cNvSpPr/>
          <p:nvPr/>
        </p:nvSpPr>
        <p:spPr>
          <a:xfrm>
            <a:off x="4716016" y="33569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4" name="流程圖: 接點 144"/>
          <p:cNvSpPr/>
          <p:nvPr/>
        </p:nvSpPr>
        <p:spPr>
          <a:xfrm>
            <a:off x="5076056" y="263691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5" name="流程圖: 接點 145"/>
          <p:cNvSpPr/>
          <p:nvPr/>
        </p:nvSpPr>
        <p:spPr>
          <a:xfrm>
            <a:off x="5292080" y="299695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6" name="流程圖: 接點 146"/>
          <p:cNvSpPr/>
          <p:nvPr/>
        </p:nvSpPr>
        <p:spPr>
          <a:xfrm>
            <a:off x="5220072" y="314096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7" name="流程圖: 接點 147"/>
          <p:cNvSpPr/>
          <p:nvPr/>
        </p:nvSpPr>
        <p:spPr>
          <a:xfrm>
            <a:off x="5292080" y="278092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8" name="流程圖: 接點 148"/>
          <p:cNvSpPr/>
          <p:nvPr/>
        </p:nvSpPr>
        <p:spPr>
          <a:xfrm>
            <a:off x="5076056" y="3284984"/>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29" name="流程圖: 接點 149"/>
          <p:cNvSpPr/>
          <p:nvPr/>
        </p:nvSpPr>
        <p:spPr>
          <a:xfrm>
            <a:off x="4211960" y="2924944"/>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0" name="流程圖: 接點 150"/>
          <p:cNvSpPr/>
          <p:nvPr/>
        </p:nvSpPr>
        <p:spPr>
          <a:xfrm>
            <a:off x="4427984" y="33569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1" name="流程圖: 接點 151"/>
          <p:cNvSpPr/>
          <p:nvPr/>
        </p:nvSpPr>
        <p:spPr>
          <a:xfrm>
            <a:off x="4283968" y="321297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2" name="流程圖: 接點 152"/>
          <p:cNvSpPr/>
          <p:nvPr/>
        </p:nvSpPr>
        <p:spPr>
          <a:xfrm>
            <a:off x="4067944" y="3068960"/>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3" name="流程圖: 接點 153"/>
          <p:cNvSpPr/>
          <p:nvPr/>
        </p:nvSpPr>
        <p:spPr>
          <a:xfrm>
            <a:off x="4860032" y="3429000"/>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4" name="流程圖: 接點 154"/>
          <p:cNvSpPr/>
          <p:nvPr/>
        </p:nvSpPr>
        <p:spPr>
          <a:xfrm>
            <a:off x="4067944" y="33569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5" name="流程圖: 接點 155"/>
          <p:cNvSpPr/>
          <p:nvPr/>
        </p:nvSpPr>
        <p:spPr>
          <a:xfrm>
            <a:off x="4716016" y="206084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6" name="流程圖: 接點 156"/>
          <p:cNvSpPr/>
          <p:nvPr/>
        </p:nvSpPr>
        <p:spPr>
          <a:xfrm>
            <a:off x="4283968" y="2564904"/>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37" name="乘號 157"/>
          <p:cNvSpPr/>
          <p:nvPr/>
        </p:nvSpPr>
        <p:spPr>
          <a:xfrm>
            <a:off x="4211960" y="335699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38" name="乘號 158"/>
          <p:cNvSpPr/>
          <p:nvPr/>
        </p:nvSpPr>
        <p:spPr>
          <a:xfrm>
            <a:off x="5076056" y="2852936"/>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39" name="文字方塊 160"/>
          <p:cNvSpPr txBox="1"/>
          <p:nvPr/>
        </p:nvSpPr>
        <p:spPr>
          <a:xfrm>
            <a:off x="1280648" y="5877586"/>
            <a:ext cx="1923200" cy="707886"/>
          </a:xfrm>
          <a:prstGeom prst="rect"/>
          <a:noFill/>
        </p:spPr>
        <p:txBody>
          <a:bodyPr rtlCol="0" wrap="square">
            <a:spAutoFit/>
          </a:bodyPr>
          <a:p>
            <a:r>
              <a:rPr altLang="zh-TW" dirty="0" sz="2000" lang="en-US"/>
              <a:t>Training set </a:t>
            </a:r>
            <a:r>
              <a:rPr altLang="zh-TW" dirty="0" sz="2000" lang="en-US">
                <a:solidFill>
                  <a:srgbClr val="FF0000"/>
                </a:solidFill>
              </a:rPr>
              <a:t>(observed)</a:t>
            </a:r>
            <a:endParaRPr altLang="en-US" dirty="0" sz="2000" lang="zh-TW">
              <a:solidFill>
                <a:srgbClr val="FF0000"/>
              </a:solidFill>
            </a:endParaRPr>
          </a:p>
        </p:txBody>
      </p:sp>
      <p:sp>
        <p:nvSpPr>
          <p:cNvPr id="1048840" name="文字方塊 161"/>
          <p:cNvSpPr txBox="1"/>
          <p:nvPr/>
        </p:nvSpPr>
        <p:spPr>
          <a:xfrm>
            <a:off x="3851920" y="3717032"/>
            <a:ext cx="1512168" cy="584775"/>
          </a:xfrm>
          <a:prstGeom prst="rect"/>
          <a:noFill/>
        </p:spPr>
        <p:txBody>
          <a:bodyPr rtlCol="0" wrap="square">
            <a:spAutoFit/>
          </a:bodyPr>
          <a:p>
            <a:pPr algn="ctr"/>
            <a:r>
              <a:rPr altLang="zh-TW" dirty="0" sz="1600" lang="en-US"/>
              <a:t>Universal set</a:t>
            </a:r>
          </a:p>
          <a:p>
            <a:pPr algn="ctr"/>
            <a:r>
              <a:rPr altLang="zh-TW" dirty="0" sz="1600" lang="en-US"/>
              <a:t>(unobserved)</a:t>
            </a:r>
            <a:endParaRPr altLang="en-US" dirty="0" sz="1600" lang="zh-TW"/>
          </a:p>
        </p:txBody>
      </p:sp>
      <p:sp>
        <p:nvSpPr>
          <p:cNvPr id="1048841" name="乘號 162"/>
          <p:cNvSpPr/>
          <p:nvPr/>
        </p:nvSpPr>
        <p:spPr>
          <a:xfrm>
            <a:off x="6228184" y="436510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2" name="乘號 163"/>
          <p:cNvSpPr/>
          <p:nvPr/>
        </p:nvSpPr>
        <p:spPr>
          <a:xfrm>
            <a:off x="6444208" y="407707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3" name="乘號 164"/>
          <p:cNvSpPr/>
          <p:nvPr/>
        </p:nvSpPr>
        <p:spPr>
          <a:xfrm>
            <a:off x="6732240" y="414908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4" name="乘號 165"/>
          <p:cNvSpPr/>
          <p:nvPr/>
        </p:nvSpPr>
        <p:spPr>
          <a:xfrm>
            <a:off x="7092280" y="3933056"/>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5" name="乘號 166"/>
          <p:cNvSpPr/>
          <p:nvPr/>
        </p:nvSpPr>
        <p:spPr>
          <a:xfrm>
            <a:off x="6876256" y="436510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6" name="乘號 167"/>
          <p:cNvSpPr/>
          <p:nvPr/>
        </p:nvSpPr>
        <p:spPr>
          <a:xfrm>
            <a:off x="6660232" y="458112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7" name="乘號 168"/>
          <p:cNvSpPr/>
          <p:nvPr/>
        </p:nvSpPr>
        <p:spPr>
          <a:xfrm>
            <a:off x="6372200" y="4653136"/>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48" name="流程圖: 接點 169"/>
          <p:cNvSpPr/>
          <p:nvPr/>
        </p:nvSpPr>
        <p:spPr>
          <a:xfrm>
            <a:off x="7092280" y="494116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49" name="流程圖: 接點 170"/>
          <p:cNvSpPr/>
          <p:nvPr/>
        </p:nvSpPr>
        <p:spPr>
          <a:xfrm>
            <a:off x="6876256" y="51571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0" name="流程圖: 接點 171"/>
          <p:cNvSpPr/>
          <p:nvPr/>
        </p:nvSpPr>
        <p:spPr>
          <a:xfrm>
            <a:off x="7380312" y="494116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1" name="流程圖: 接點 172"/>
          <p:cNvSpPr/>
          <p:nvPr/>
        </p:nvSpPr>
        <p:spPr>
          <a:xfrm>
            <a:off x="7164288" y="51571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2" name="流程圖: 接點 173"/>
          <p:cNvSpPr/>
          <p:nvPr/>
        </p:nvSpPr>
        <p:spPr>
          <a:xfrm>
            <a:off x="7020272" y="5301208"/>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3" name="流程圖: 接點 174"/>
          <p:cNvSpPr/>
          <p:nvPr/>
        </p:nvSpPr>
        <p:spPr>
          <a:xfrm>
            <a:off x="7452320" y="51571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4" name="流程圖: 接點 175"/>
          <p:cNvSpPr/>
          <p:nvPr/>
        </p:nvSpPr>
        <p:spPr>
          <a:xfrm>
            <a:off x="7308304" y="537321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5" name="流程圖: 接點 176"/>
          <p:cNvSpPr/>
          <p:nvPr/>
        </p:nvSpPr>
        <p:spPr>
          <a:xfrm>
            <a:off x="6948264" y="551723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56" name="文字方塊 178"/>
          <p:cNvSpPr txBox="1"/>
          <p:nvPr/>
        </p:nvSpPr>
        <p:spPr>
          <a:xfrm>
            <a:off x="6462210" y="5886953"/>
            <a:ext cx="1651479" cy="646331"/>
          </a:xfrm>
          <a:prstGeom prst="rect"/>
          <a:noFill/>
        </p:spPr>
        <p:txBody>
          <a:bodyPr rtlCol="0" wrap="square">
            <a:spAutoFit/>
          </a:bodyPr>
          <a:p>
            <a:pPr algn="ctr"/>
            <a:r>
              <a:rPr altLang="zh-TW" dirty="0" lang="en-US"/>
              <a:t>Testing set</a:t>
            </a:r>
          </a:p>
          <a:p>
            <a:pPr algn="ctr"/>
            <a:r>
              <a:rPr altLang="zh-TW" dirty="0" lang="en-US"/>
              <a:t>(unobserved)</a:t>
            </a:r>
            <a:endParaRPr altLang="en-US" dirty="0" lang="zh-TW"/>
          </a:p>
        </p:txBody>
      </p:sp>
      <p:sp>
        <p:nvSpPr>
          <p:cNvPr id="1048857" name="乘號 179"/>
          <p:cNvSpPr/>
          <p:nvPr/>
        </p:nvSpPr>
        <p:spPr>
          <a:xfrm>
            <a:off x="6516216" y="4365104"/>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58" name="乘號 180"/>
          <p:cNvSpPr/>
          <p:nvPr/>
        </p:nvSpPr>
        <p:spPr>
          <a:xfrm>
            <a:off x="7164288" y="4149080"/>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59" name="乘號 181"/>
          <p:cNvSpPr/>
          <p:nvPr/>
        </p:nvSpPr>
        <p:spPr>
          <a:xfrm>
            <a:off x="7452320" y="479715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60" name="乘號 182"/>
          <p:cNvSpPr/>
          <p:nvPr/>
        </p:nvSpPr>
        <p:spPr>
          <a:xfrm>
            <a:off x="6732240" y="530120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61" name="流程圖: 接點 183"/>
          <p:cNvSpPr/>
          <p:nvPr/>
        </p:nvSpPr>
        <p:spPr>
          <a:xfrm>
            <a:off x="6588224" y="51571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62" name="流程圖: 接點 184"/>
          <p:cNvSpPr/>
          <p:nvPr/>
        </p:nvSpPr>
        <p:spPr>
          <a:xfrm>
            <a:off x="6588224" y="54619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63" name="流程圖: 接點 185"/>
          <p:cNvSpPr/>
          <p:nvPr/>
        </p:nvSpPr>
        <p:spPr>
          <a:xfrm>
            <a:off x="7164288" y="4365104"/>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64" name="流程圖: 接點 186"/>
          <p:cNvSpPr/>
          <p:nvPr/>
        </p:nvSpPr>
        <p:spPr>
          <a:xfrm>
            <a:off x="7524328" y="537321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cxnSp>
        <p:nvCxnSpPr>
          <p:cNvPr id="3145737" name="直線單箭頭接點 187"/>
          <p:cNvCxnSpPr>
            <a:cxnSpLocks/>
          </p:cNvCxnSpPr>
          <p:nvPr/>
        </p:nvCxnSpPr>
        <p:spPr>
          <a:xfrm flipH="1">
            <a:off x="2483768" y="2708920"/>
            <a:ext cx="720080" cy="1080120"/>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738" name="直線單箭頭接點 188"/>
          <p:cNvCxnSpPr>
            <a:cxnSpLocks/>
          </p:cNvCxnSpPr>
          <p:nvPr/>
        </p:nvCxnSpPr>
        <p:spPr>
          <a:xfrm>
            <a:off x="6084168" y="2708920"/>
            <a:ext cx="756086" cy="1080122"/>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739" name="直線接點 189"/>
          <p:cNvCxnSpPr>
            <a:cxnSpLocks/>
          </p:cNvCxnSpPr>
          <p:nvPr/>
        </p:nvCxnSpPr>
        <p:spPr>
          <a:xfrm rot="10800000" flipV="1">
            <a:off x="899592" y="4120645"/>
            <a:ext cx="1800200" cy="1296144"/>
          </a:xfrm>
          <a:prstGeom prst="line"/>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40" name="直線接點 190"/>
          <p:cNvCxnSpPr>
            <a:cxnSpLocks/>
          </p:cNvCxnSpPr>
          <p:nvPr/>
        </p:nvCxnSpPr>
        <p:spPr>
          <a:xfrm rot="10800000" flipV="1">
            <a:off x="6084168" y="4077072"/>
            <a:ext cx="1800200" cy="1296144"/>
          </a:xfrm>
          <a:prstGeom prst="line"/>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8865" name="乘號 191"/>
          <p:cNvSpPr/>
          <p:nvPr/>
        </p:nvSpPr>
        <p:spPr>
          <a:xfrm>
            <a:off x="4716016" y="2420888"/>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66" name="乘號 192"/>
          <p:cNvSpPr/>
          <p:nvPr/>
        </p:nvSpPr>
        <p:spPr>
          <a:xfrm>
            <a:off x="4932040" y="2276872"/>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67" name="流程圖: 接點 193"/>
          <p:cNvSpPr/>
          <p:nvPr/>
        </p:nvSpPr>
        <p:spPr>
          <a:xfrm>
            <a:off x="3923928" y="321297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68" name="流程圖: 接點 194"/>
          <p:cNvSpPr/>
          <p:nvPr/>
        </p:nvSpPr>
        <p:spPr>
          <a:xfrm>
            <a:off x="3779912" y="3068960"/>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69" name="流程圖: 接點 195"/>
          <p:cNvSpPr/>
          <p:nvPr/>
        </p:nvSpPr>
        <p:spPr>
          <a:xfrm>
            <a:off x="3851920" y="3373760"/>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70" name="乘號 196"/>
          <p:cNvSpPr/>
          <p:nvPr/>
        </p:nvSpPr>
        <p:spPr>
          <a:xfrm>
            <a:off x="6948264" y="4653136"/>
            <a:ext cx="216024" cy="216024"/>
          </a:xfrm>
          <a:prstGeom prst="mathMultiply"/>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TW"/>
          </a:p>
        </p:txBody>
      </p:sp>
      <p:sp>
        <p:nvSpPr>
          <p:cNvPr id="1048871" name="流程圖: 接點 197"/>
          <p:cNvSpPr/>
          <p:nvPr/>
        </p:nvSpPr>
        <p:spPr>
          <a:xfrm>
            <a:off x="6372200" y="5157192"/>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72" name="手繪多邊形 198"/>
          <p:cNvSpPr/>
          <p:nvPr/>
        </p:nvSpPr>
        <p:spPr>
          <a:xfrm>
            <a:off x="1483940" y="3976812"/>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TW"/>
          </a:p>
        </p:txBody>
      </p:sp>
      <p:sp>
        <p:nvSpPr>
          <p:cNvPr id="1048873" name="手繪多邊形 199"/>
          <p:cNvSpPr/>
          <p:nvPr/>
        </p:nvSpPr>
        <p:spPr>
          <a:xfrm>
            <a:off x="6588224" y="4005064"/>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TW"/>
          </a:p>
        </p:txBody>
      </p:sp>
      <p:sp>
        <p:nvSpPr>
          <p:cNvPr id="1048874" name="流程圖: 接點 200"/>
          <p:cNvSpPr/>
          <p:nvPr/>
        </p:nvSpPr>
        <p:spPr>
          <a:xfrm>
            <a:off x="6372200" y="5373216"/>
            <a:ext cx="144016" cy="144016"/>
          </a:xfrm>
          <a:prstGeom prst="flowChartConnector"/>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TW">
              <a:solidFill>
                <a:srgbClr val="FF0000"/>
              </a:solidFill>
            </a:endParaRPr>
          </a:p>
        </p:txBody>
      </p:sp>
      <p:sp>
        <p:nvSpPr>
          <p:cNvPr id="1048875" name="文字方塊 201"/>
          <p:cNvSpPr txBox="1"/>
          <p:nvPr/>
        </p:nvSpPr>
        <p:spPr>
          <a:xfrm>
            <a:off x="909846" y="2852936"/>
            <a:ext cx="1872208" cy="400110"/>
          </a:xfrm>
          <a:prstGeom prst="rect"/>
          <a:noFill/>
          <a:ln>
            <a:solidFill>
              <a:schemeClr val="accent1"/>
            </a:solidFill>
          </a:ln>
        </p:spPr>
        <p:txBody>
          <a:bodyPr rtlCol="0" wrap="square">
            <a:spAutoFit/>
          </a:bodyPr>
          <a:p>
            <a:r>
              <a:rPr altLang="zh-TW" dirty="0" sz="2000" lang="en-US"/>
              <a:t>Data acquisition</a:t>
            </a:r>
            <a:endParaRPr altLang="en-US" dirty="0" sz="2000" lang="zh-TW"/>
          </a:p>
        </p:txBody>
      </p:sp>
      <p:sp>
        <p:nvSpPr>
          <p:cNvPr id="1048876" name="文字方塊 202"/>
          <p:cNvSpPr txBox="1"/>
          <p:nvPr/>
        </p:nvSpPr>
        <p:spPr>
          <a:xfrm>
            <a:off x="6516216" y="2852936"/>
            <a:ext cx="1728192" cy="400110"/>
          </a:xfrm>
          <a:prstGeom prst="rect"/>
          <a:noFill/>
          <a:ln>
            <a:solidFill>
              <a:schemeClr val="accent1"/>
            </a:solidFill>
          </a:ln>
        </p:spPr>
        <p:txBody>
          <a:bodyPr rtlCol="0" wrap="square">
            <a:spAutoFit/>
          </a:bodyPr>
          <a:p>
            <a:r>
              <a:rPr altLang="zh-TW" dirty="0" sz="2000" lang="en-US"/>
              <a:t>Practical usage</a:t>
            </a:r>
            <a:endParaRPr altLang="en-US" dirty="0" sz="2000" lang="zh-TW"/>
          </a:p>
        </p:txBody>
      </p:sp>
      <p:sp>
        <p:nvSpPr>
          <p:cNvPr id="1048877" name="TextBox 101"/>
          <p:cNvSpPr txBox="1"/>
          <p:nvPr/>
        </p:nvSpPr>
        <p:spPr>
          <a:xfrm>
            <a:off x="9127132" y="162212"/>
            <a:ext cx="2833352" cy="6740307"/>
          </a:xfrm>
          <a:prstGeom prst="rect"/>
          <a:noFill/>
        </p:spPr>
        <p:txBody>
          <a:bodyPr rtlCol="0" wrap="square">
            <a:spAutoFit/>
          </a:bodyPr>
          <a:p>
            <a:r>
              <a:rPr b="1" dirty="0" sz="2400" lang="en-US">
                <a:latin typeface="Agency FB" panose="020B0503020202020204" pitchFamily="34" charset="0"/>
              </a:rPr>
              <a:t>Training data: Training data means having a response variable in our data. means for training data we can say the result directly. we will make our algorithms to learn from our train data.</a:t>
            </a:r>
          </a:p>
          <a:p>
            <a:r>
              <a:rPr b="1" dirty="0" sz="2400" lang="en-US">
                <a:latin typeface="Agency FB" panose="020B0503020202020204" pitchFamily="34" charset="0"/>
              </a:rPr>
              <a:t> Test data: some time test data will be used to check the accuracy of algorithm and some times to predict the things. on test data we will apply our algorithms which we make learn from our train data.</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4"/>
          <p:cNvPicPr>
            <a:picLocks noChangeAspect="1"/>
          </p:cNvPicPr>
          <p:nvPr/>
        </p:nvPicPr>
        <p:blipFill>
          <a:blip xmlns:r="http://schemas.openxmlformats.org/officeDocument/2006/relationships" r:embed="rId1"/>
          <a:stretch>
            <a:fillRect/>
          </a:stretch>
        </p:blipFill>
        <p:spPr>
          <a:xfrm>
            <a:off x="365574" y="1970467"/>
            <a:ext cx="5623102" cy="4526049"/>
          </a:xfrm>
          <a:prstGeom prst="rect"/>
        </p:spPr>
      </p:pic>
      <p:pic>
        <p:nvPicPr>
          <p:cNvPr id="2097156" name="Content Placeholder 5"/>
          <p:cNvPicPr>
            <a:picLocks noChangeAspect="1"/>
          </p:cNvPicPr>
          <p:nvPr/>
        </p:nvPicPr>
        <p:blipFill>
          <a:blip xmlns:r="http://schemas.openxmlformats.org/officeDocument/2006/relationships" r:embed="rId2"/>
          <a:stretch>
            <a:fillRect/>
          </a:stretch>
        </p:blipFill>
        <p:spPr>
          <a:xfrm>
            <a:off x="6375042" y="1970467"/>
            <a:ext cx="5400005" cy="4526049"/>
          </a:xfrm>
          <a:prstGeom prst="rect"/>
        </p:spPr>
      </p:pic>
      <p:sp>
        <p:nvSpPr>
          <p:cNvPr id="1048884" name="TextBox 6"/>
          <p:cNvSpPr txBox="1"/>
          <p:nvPr/>
        </p:nvSpPr>
        <p:spPr>
          <a:xfrm>
            <a:off x="592428" y="618186"/>
            <a:ext cx="11024316" cy="646331"/>
          </a:xfrm>
          <a:prstGeom prst="rect"/>
          <a:noFill/>
        </p:spPr>
        <p:txBody>
          <a:bodyPr rtlCol="0" wrap="square">
            <a:spAutoFit/>
          </a:bodyPr>
          <a:p>
            <a:r>
              <a:rPr b="1" dirty="0" sz="3600" lang="en-US">
                <a:latin typeface="Agency FB" panose="020B0503020202020204" pitchFamily="34" charset="0"/>
              </a:rPr>
              <a:t>Artificial Intelligence vs Machine Learning vs Deep Learning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Department of computer science &amp; engineering FACULTY OF ENGINEERING AND TECHNOLOGY  GURUKUL KANGRI UNIVERSITY                     2016-2017</dc:title>
  <dc:creator>Ankit Gupta</dc:creator>
  <cp:lastModifiedBy>Ankit Gupta</cp:lastModifiedBy>
  <dcterms:created xsi:type="dcterms:W3CDTF">2017-10-10T03:18:58Z</dcterms:created>
  <dcterms:modified xsi:type="dcterms:W3CDTF">2018-01-30T17:30:33Z</dcterms:modified>
</cp:coreProperties>
</file>