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8"/>
  </p:notesMasterIdLst>
  <p:sldIdLst>
    <p:sldId id="263" r:id="rId3"/>
    <p:sldId id="257" r:id="rId4"/>
    <p:sldId id="279" r:id="rId5"/>
    <p:sldId id="280" r:id="rId6"/>
    <p:sldId id="281" r:id="rId7"/>
    <p:sldId id="282" r:id="rId8"/>
    <p:sldId id="283" r:id="rId9"/>
    <p:sldId id="275" r:id="rId10"/>
    <p:sldId id="276" r:id="rId11"/>
    <p:sldId id="277" r:id="rId12"/>
    <p:sldId id="296" r:id="rId13"/>
    <p:sldId id="264" r:id="rId14"/>
    <p:sldId id="265" r:id="rId15"/>
    <p:sldId id="266" r:id="rId16"/>
    <p:sldId id="267" r:id="rId17"/>
    <p:sldId id="268" r:id="rId18"/>
    <p:sldId id="269" r:id="rId19"/>
    <p:sldId id="270" r:id="rId20"/>
    <p:sldId id="271" r:id="rId21"/>
    <p:sldId id="274" r:id="rId22"/>
    <p:sldId id="272" r:id="rId23"/>
    <p:sldId id="273"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2" r:id="rId68"/>
    <p:sldId id="344" r:id="rId69"/>
    <p:sldId id="345" r:id="rId70"/>
    <p:sldId id="346" r:id="rId71"/>
    <p:sldId id="347" r:id="rId72"/>
    <p:sldId id="348" r:id="rId73"/>
    <p:sldId id="349" r:id="rId74"/>
    <p:sldId id="350" r:id="rId75"/>
    <p:sldId id="351" r:id="rId76"/>
    <p:sldId id="352" r:id="rId77"/>
    <p:sldId id="353" r:id="rId78"/>
    <p:sldId id="354" r:id="rId79"/>
    <p:sldId id="355" r:id="rId80"/>
    <p:sldId id="356" r:id="rId81"/>
    <p:sldId id="357" r:id="rId82"/>
    <p:sldId id="358" r:id="rId83"/>
    <p:sldId id="359" r:id="rId84"/>
    <p:sldId id="360" r:id="rId85"/>
    <p:sldId id="361" r:id="rId86"/>
    <p:sldId id="362" r:id="rId87"/>
    <p:sldId id="363" r:id="rId88"/>
    <p:sldId id="364" r:id="rId89"/>
    <p:sldId id="365" r:id="rId90"/>
    <p:sldId id="366" r:id="rId91"/>
    <p:sldId id="367" r:id="rId92"/>
    <p:sldId id="368" r:id="rId93"/>
    <p:sldId id="369" r:id="rId94"/>
    <p:sldId id="370" r:id="rId95"/>
    <p:sldId id="371" r:id="rId96"/>
    <p:sldId id="372" r:id="rId97"/>
    <p:sldId id="373" r:id="rId98"/>
    <p:sldId id="374" r:id="rId99"/>
    <p:sldId id="375" r:id="rId100"/>
    <p:sldId id="376" r:id="rId101"/>
    <p:sldId id="284" r:id="rId102"/>
    <p:sldId id="294" r:id="rId103"/>
    <p:sldId id="295" r:id="rId104"/>
    <p:sldId id="285" r:id="rId105"/>
    <p:sldId id="286" r:id="rId106"/>
    <p:sldId id="287" r:id="rId107"/>
    <p:sldId id="288" r:id="rId108"/>
    <p:sldId id="289" r:id="rId109"/>
    <p:sldId id="290" r:id="rId110"/>
    <p:sldId id="291" r:id="rId111"/>
    <p:sldId id="292" r:id="rId112"/>
    <p:sldId id="293" r:id="rId113"/>
    <p:sldId id="377" r:id="rId114"/>
    <p:sldId id="379" r:id="rId115"/>
    <p:sldId id="378" r:id="rId116"/>
    <p:sldId id="380" r:id="rId117"/>
    <p:sldId id="381" r:id="rId118"/>
    <p:sldId id="382" r:id="rId119"/>
    <p:sldId id="383" r:id="rId120"/>
    <p:sldId id="384" r:id="rId121"/>
    <p:sldId id="389" r:id="rId122"/>
    <p:sldId id="390" r:id="rId123"/>
    <p:sldId id="391" r:id="rId124"/>
    <p:sldId id="392" r:id="rId125"/>
    <p:sldId id="388" r:id="rId126"/>
    <p:sldId id="385" r:id="rId127"/>
    <p:sldId id="393" r:id="rId128"/>
    <p:sldId id="396" r:id="rId129"/>
    <p:sldId id="394" r:id="rId130"/>
    <p:sldId id="424" r:id="rId131"/>
    <p:sldId id="395" r:id="rId132"/>
    <p:sldId id="397" r:id="rId133"/>
    <p:sldId id="386" r:id="rId134"/>
    <p:sldId id="425" r:id="rId135"/>
    <p:sldId id="398" r:id="rId136"/>
    <p:sldId id="399" r:id="rId137"/>
    <p:sldId id="400" r:id="rId138"/>
    <p:sldId id="401" r:id="rId139"/>
    <p:sldId id="402" r:id="rId140"/>
    <p:sldId id="403" r:id="rId141"/>
    <p:sldId id="404" r:id="rId142"/>
    <p:sldId id="405" r:id="rId143"/>
    <p:sldId id="406" r:id="rId144"/>
    <p:sldId id="407" r:id="rId145"/>
    <p:sldId id="408" r:id="rId146"/>
    <p:sldId id="409" r:id="rId147"/>
    <p:sldId id="410" r:id="rId148"/>
    <p:sldId id="411" r:id="rId149"/>
    <p:sldId id="412" r:id="rId150"/>
    <p:sldId id="413" r:id="rId151"/>
    <p:sldId id="414" r:id="rId152"/>
    <p:sldId id="415" r:id="rId153"/>
    <p:sldId id="416" r:id="rId154"/>
    <p:sldId id="417" r:id="rId155"/>
    <p:sldId id="418" r:id="rId156"/>
    <p:sldId id="419" r:id="rId157"/>
    <p:sldId id="420" r:id="rId158"/>
    <p:sldId id="421" r:id="rId159"/>
    <p:sldId id="422" r:id="rId160"/>
    <p:sldId id="423" r:id="rId161"/>
    <p:sldId id="387" r:id="rId162"/>
    <p:sldId id="426" r:id="rId163"/>
    <p:sldId id="427" r:id="rId164"/>
    <p:sldId id="428" r:id="rId165"/>
    <p:sldId id="429" r:id="rId166"/>
    <p:sldId id="430" r:id="rId167"/>
    <p:sldId id="431" r:id="rId168"/>
    <p:sldId id="432" r:id="rId169"/>
    <p:sldId id="433" r:id="rId170"/>
    <p:sldId id="434" r:id="rId171"/>
    <p:sldId id="435" r:id="rId172"/>
    <p:sldId id="436" r:id="rId173"/>
    <p:sldId id="437" r:id="rId174"/>
    <p:sldId id="438" r:id="rId175"/>
    <p:sldId id="439" r:id="rId176"/>
    <p:sldId id="440" r:id="rId177"/>
    <p:sldId id="441" r:id="rId178"/>
    <p:sldId id="442" r:id="rId179"/>
    <p:sldId id="443" r:id="rId180"/>
    <p:sldId id="444" r:id="rId181"/>
    <p:sldId id="445" r:id="rId182"/>
    <p:sldId id="446" r:id="rId183"/>
    <p:sldId id="447" r:id="rId184"/>
    <p:sldId id="448" r:id="rId185"/>
    <p:sldId id="449" r:id="rId186"/>
    <p:sldId id="450" r:id="rId1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91"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0"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3C83F-439C-49A8-8F5B-F9BC991A1B02}" type="datetimeFigureOut">
              <a:rPr lang="en-IN" smtClean="0"/>
              <a:t>03-03-2016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73B0-A490-48AA-B031-734FC2A54320}" type="slidenum">
              <a:rPr lang="en-IN" smtClean="0"/>
              <a:t>‹#›</a:t>
            </a:fld>
            <a:endParaRPr lang="en-IN"/>
          </a:p>
        </p:txBody>
      </p:sp>
    </p:spTree>
    <p:extLst>
      <p:ext uri="{BB962C8B-B14F-4D97-AF65-F5344CB8AC3E}">
        <p14:creationId xmlns:p14="http://schemas.microsoft.com/office/powerpoint/2010/main" val="930621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85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5B47BD-54EC-44B0-8D68-0B708B043AD7}" type="slidenum">
              <a:rPr lang="en-US" smtClean="0"/>
              <a:pPr eaLnBrk="1" hangingPunct="1"/>
              <a:t>17</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F4B0717D-2FC6-4010-8761-7A7DF7A565C9}" type="slidenum">
              <a:rPr lang="en-US"/>
              <a:pPr/>
              <a:t>32</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EACB16EC-49B5-4387-9F08-FA67DE037CEE}" type="slidenum">
              <a:rPr lang="en-US"/>
              <a:pPr/>
              <a:t>33</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3F3B53C4-5CE7-4AD4-9A3D-6A90F0FDED97}" type="slidenum">
              <a:rPr lang="en-US"/>
              <a:pPr/>
              <a:t>34</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4735896F-19CB-4011-971C-898D651217F4}" type="slidenum">
              <a:rPr lang="en-US"/>
              <a:pPr/>
              <a:t>35</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555B8D91-1AD1-48FC-8FA3-D7BD4B1CB511}" type="slidenum">
              <a:rPr lang="en-US"/>
              <a:pPr/>
              <a:t>36</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2EB0F11D-EEC2-40B6-AB72-3B1E4B70AE60}" type="slidenum">
              <a:rPr lang="en-US"/>
              <a:pPr/>
              <a:t>37</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B46988EA-0DE8-4359-A351-2D1E1A80B105}" type="slidenum">
              <a:rPr lang="en-US"/>
              <a:pPr/>
              <a:t>38</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F2FBA13B-C154-4BEE-8180-7CC409C564C0}" type="slidenum">
              <a:rPr lang="en-US"/>
              <a:pPr/>
              <a:t>39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E752C8AD-3DA2-4DEA-9BF0-D892FFD6A6DC}" type="slidenum">
              <a:rPr lang="en-US"/>
              <a:pPr/>
              <a:t>40</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264CA445-0A94-405D-A613-C000852EC572}" type="slidenum">
              <a:rPr lang="en-US"/>
              <a:pPr/>
              <a:t>41</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40080" lvl="1" indent="-274320" fontAlgn="auto">
              <a:spcAft>
                <a:spcPts val="0"/>
              </a:spcAft>
              <a:buFont typeface="Wingdings 2"/>
              <a:buChar char=""/>
              <a:defRPr/>
            </a:pPr>
            <a:r>
              <a:rPr lang="en-US" dirty="0" smtClean="0"/>
              <a:t>The weight of a leaf node will be the frequency of the symbol stored at that node</a:t>
            </a:r>
          </a:p>
          <a:p>
            <a:pPr marL="640080" lvl="1" indent="-274320" fontAlgn="auto">
              <a:spcAft>
                <a:spcPts val="0"/>
              </a:spcAft>
              <a:buFont typeface="Wingdings 2"/>
              <a:buChar char=""/>
              <a:defRPr/>
            </a:pPr>
            <a:r>
              <a:rPr lang="en-US" dirty="0" smtClean="0"/>
              <a:t>The weight of an interior node will be the sum of frequencies of all nodes in the </a:t>
            </a:r>
            <a:r>
              <a:rPr lang="en-US" dirty="0" err="1" smtClean="0"/>
              <a:t>subtree</a:t>
            </a:r>
            <a:r>
              <a:rPr lang="en-US" dirty="0" smtClean="0"/>
              <a:t> rooted at the interior node</a:t>
            </a:r>
          </a:p>
          <a:p>
            <a:endParaRPr lang="en-US" dirty="0"/>
          </a:p>
        </p:txBody>
      </p:sp>
      <p:sp>
        <p:nvSpPr>
          <p:cNvPr id="4" name="Slide Number Placeholder 3"/>
          <p:cNvSpPr>
            <a:spLocks noGrp="1"/>
          </p:cNvSpPr>
          <p:nvPr>
            <p:ph type="sldNum" sz="quarter" idx="10"/>
          </p:nvPr>
        </p:nvSpPr>
        <p:spPr/>
        <p:txBody>
          <a:bodyPr/>
          <a:lstStyle/>
          <a:p>
            <a:fld id="{36C1A7E0-E72C-48C1-B740-87B89F683BF7}" type="slidenum">
              <a:rPr lang="en-US" smtClean="0"/>
              <a:t>19</a:t>
            </a:fld>
            <a:endParaRPr lang="en-US"/>
          </a:p>
        </p:txBody>
      </p:sp>
    </p:spTree>
    <p:extLst>
      <p:ext uri="{BB962C8B-B14F-4D97-AF65-F5344CB8AC3E}">
        <p14:creationId xmlns:p14="http://schemas.microsoft.com/office/powerpoint/2010/main" val="966212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487E04F5-2A2F-4E62-B0D8-1E9BC8191EDD}" type="slidenum">
              <a:rPr lang="en-US"/>
              <a:pPr/>
              <a:t>42</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A369A575-9044-47BB-90C3-3E4D36312D8F}" type="slidenum">
              <a:rPr lang="en-US"/>
              <a:pPr/>
              <a:t>43</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90276B9E-D9E4-4C67-9115-7EA3C7D6F1F2}" type="slidenum">
              <a:rPr lang="en-US"/>
              <a:pPr/>
              <a:t>44</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3F1F2FB8-5A09-4232-BDD0-4D0093A45D11}" type="slidenum">
              <a:rPr lang="en-US"/>
              <a:pPr/>
              <a:t>45</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A1EA185D-39E1-4E65-A534-91D16BE9CD6B}" type="slidenum">
              <a:rPr lang="en-US"/>
              <a:pPr/>
              <a:t>46</a:t>
            </a:fld>
            <a:endParaRPr lang="en-US"/>
          </a:p>
        </p:txBody>
      </p:sp>
      <p:sp>
        <p:nvSpPr>
          <p:cNvPr id="81922" name="Rectangle 1026"/>
          <p:cNvSpPr>
            <a:spLocks noGrp="1" noRot="1" noChangeAspect="1" noChangeArrowheads="1" noTextEdit="1"/>
          </p:cNvSpPr>
          <p:nvPr>
            <p:ph type="sldImg"/>
          </p:nvPr>
        </p:nvSpPr>
        <p:spPr>
          <a:ln/>
        </p:spPr>
      </p:sp>
      <p:sp>
        <p:nvSpPr>
          <p:cNvPr id="8192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DD5BFB9F-394A-4775-B0A0-3DDA5E7C242E}" type="slidenum">
              <a:rPr lang="en-US"/>
              <a:pPr/>
              <a:t>47</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F6129894-BC45-425E-A1E9-84183DA728B1}" type="slidenum">
              <a:rPr lang="en-US"/>
              <a:pPr/>
              <a:t>48</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F49B6A32-57E6-4FCC-9FCC-A0E9FED22094}" type="slidenum">
              <a:rPr lang="en-US"/>
              <a:pPr/>
              <a:t>49</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B9B89BF8-984F-4569-B644-622F8D947ECF}" type="slidenum">
              <a:rPr lang="en-US"/>
              <a:pPr/>
              <a:t>50</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CAB9B77F-8C15-453E-B70E-BFDCB5F1ED40}" type="slidenum">
              <a:rPr lang="en-US"/>
              <a:pPr/>
              <a:t>51</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68221C9D-F8E5-424B-8131-3948093C026E}" type="slidenum">
              <a:rPr lang="en-US"/>
              <a:pPr/>
              <a:t>25</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04163F29-8219-4101-B25C-EC375687FF93}" type="slidenum">
              <a:rPr lang="en-US"/>
              <a:pPr/>
              <a:t>52</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70D4AC41-6D3D-4D73-9F8E-8885F41D3CEB}" type="slidenum">
              <a:rPr lang="en-US"/>
              <a:pPr/>
              <a:t>53</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D5BF8AA5-6E93-47D5-BCB0-28F5395127E8}" type="slidenum">
              <a:rPr lang="en-US"/>
              <a:pPr/>
              <a:t>54</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9D8287D2-C8C8-4F11-A083-4AE649B88BB5}" type="slidenum">
              <a:rPr lang="en-US"/>
              <a:pPr/>
              <a:t>55</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482E1B05-F743-4670-A478-9DD76E589407}" type="slidenum">
              <a:rPr lang="en-US"/>
              <a:pPr/>
              <a:t>56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8F6A6983-73A4-4050-A00A-B11B5D481BD6}" type="slidenum">
              <a:rPr lang="en-US"/>
              <a:pPr/>
              <a:t>57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E48D3AFE-D197-4035-A5A4-AA1788555F34}" type="slidenum">
              <a:rPr lang="en-US"/>
              <a:pPr/>
              <a:t>58</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3854D800-1703-4F99-A465-058ED72053B9}" type="slidenum">
              <a:rPr lang="en-US"/>
              <a:pPr/>
              <a:t>59</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B7C7E578-85A7-4966-85B9-05166FB223AD}" type="slidenum">
              <a:rPr lang="en-US"/>
              <a:pPr/>
              <a:t>60</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4436371D-2997-4B03-A5CB-D31601253329}" type="slidenum">
              <a:rPr lang="en-US"/>
              <a:pPr/>
              <a:t>61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744B7EDC-CC58-4947-BA8F-A1743FB2C293}" type="slidenum">
              <a:rPr lang="en-US"/>
              <a:pPr/>
              <a:t>26</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368C80CD-97A7-46F6-ACD9-436A4BD88E62}" type="slidenum">
              <a:rPr lang="en-US"/>
              <a:pPr/>
              <a:t>62</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F9661D73-73C6-4C46-9AA3-C3C7C08C5201}" type="slidenum">
              <a:rPr lang="en-US"/>
              <a:pPr/>
              <a:t>63</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F53BEB09-D716-4B65-BA33-448936ABBF27}" type="slidenum">
              <a:rPr lang="en-US"/>
              <a:pPr/>
              <a:t>64</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AE125-3858-4EB6-B32A-7ECD619D8B59}" type="slidenum">
              <a:rPr lang="en-US"/>
              <a:pPr/>
              <a:t>120</a:t>
            </a:fld>
            <a:endParaRPr lang="en-US"/>
          </a:p>
        </p:txBody>
      </p:sp>
      <p:sp>
        <p:nvSpPr>
          <p:cNvPr id="974850" name="Rectangle 2"/>
          <p:cNvSpPr>
            <a:spLocks noGrp="1" noRot="1" noChangeAspect="1" noChangeArrowheads="1" noTextEdit="1"/>
          </p:cNvSpPr>
          <p:nvPr>
            <p:ph type="sldImg"/>
          </p:nvPr>
        </p:nvSpPr>
        <p:spPr>
          <a:xfrm>
            <a:off x="1144588" y="685800"/>
            <a:ext cx="4572000" cy="3429000"/>
          </a:xfrm>
          <a:ln/>
        </p:spPr>
      </p:sp>
      <p:sp>
        <p:nvSpPr>
          <p:cNvPr id="974851" name="Rectangle 3"/>
          <p:cNvSpPr>
            <a:spLocks noGrp="1" noChangeArrowheads="1"/>
          </p:cNvSpPr>
          <p:nvPr>
            <p:ph type="body" idx="1"/>
          </p:nvPr>
        </p:nvSpPr>
        <p:spPr/>
        <p:txBody>
          <a:bodyPr lIns="89913" tIns="44956" rIns="89913" bIns="44956"/>
          <a:lstStyle/>
          <a:p>
            <a:r>
              <a:rPr lang="en-US"/>
              <a:t>Example: student records</a:t>
            </a:r>
          </a:p>
          <a:p>
            <a:r>
              <a:rPr lang="en-US"/>
              <a:t>	s1 = set of students with 0&lt; GPA &lt;= 1</a:t>
            </a:r>
          </a:p>
          <a:p>
            <a:r>
              <a:rPr lang="en-US"/>
              <a:t>	s2 =  set of students with 1 &lt; GPA &lt;= 2</a:t>
            </a:r>
          </a:p>
          <a:p>
            <a:r>
              <a:rPr lang="en-US"/>
              <a:t>	etc</a:t>
            </a:r>
          </a:p>
          <a:p>
            <a:endParaRPr lang="en-US"/>
          </a:p>
          <a:p>
            <a:r>
              <a:rPr lang="en-US"/>
              <a:t>Question: Are x and y in the same set?  Yes, if find(x) == find(y).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888FB4-5085-44AF-8AC6-270BCD1A1E26}" type="slidenum">
              <a:rPr lang="en-US"/>
              <a:pPr/>
              <a:t>124</a:t>
            </a:fld>
            <a:endParaRPr lang="en-US"/>
          </a:p>
        </p:txBody>
      </p:sp>
      <p:sp>
        <p:nvSpPr>
          <p:cNvPr id="932866" name="Rectangle 2"/>
          <p:cNvSpPr>
            <a:spLocks noGrp="1" noRot="1" noChangeAspect="1" noChangeArrowheads="1" noTextEdit="1"/>
          </p:cNvSpPr>
          <p:nvPr>
            <p:ph type="sldImg"/>
          </p:nvPr>
        </p:nvSpPr>
        <p:spPr>
          <a:xfrm>
            <a:off x="1150938" y="690563"/>
            <a:ext cx="4556125" cy="3416300"/>
          </a:xfrm>
          <a:ln/>
        </p:spPr>
      </p:sp>
      <p:sp>
        <p:nvSpPr>
          <p:cNvPr id="932867" name="Rectangle 3"/>
          <p:cNvSpPr>
            <a:spLocks noGrp="1" noChangeArrowheads="1"/>
          </p:cNvSpPr>
          <p:nvPr>
            <p:ph type="body" idx="1"/>
          </p:nvPr>
        </p:nvSpPr>
        <p:spPr>
          <a:xfrm>
            <a:off x="915988" y="4343400"/>
            <a:ext cx="5026025" cy="4114800"/>
          </a:xfrm>
        </p:spPr>
        <p:txBody>
          <a:bodyPr/>
          <a:lstStyle/>
          <a:p>
            <a:r>
              <a:rPr lang="en-US"/>
              <a:t>Application of trees (not binary trees) and simulated pointers. Simple application of simulated pointers; one that does not require an explicit storage management system. </a:t>
            </a:r>
          </a:p>
          <a:p>
            <a:endParaRPr lang="en-US"/>
          </a:p>
          <a:p>
            <a:r>
              <a:rPr lang="en-US"/>
              <a:t>In this application we are concerned with the time taken to perform an intermixed sequence of operations rather than the time for an individual operation.</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2998F-E737-41AA-8E1A-2FD1924EDB21}" type="slidenum">
              <a:rPr lang="en-US"/>
              <a:pPr/>
              <a:t>134</a:t>
            </a:fld>
            <a:endParaRPr lang="en-US"/>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3C647-A0AE-4124-8A0A-EBD232977CBD}" type="slidenum">
              <a:rPr lang="en-US"/>
              <a:pPr/>
              <a:t>136</a:t>
            </a:fld>
            <a:endParaRPr lang="en-US"/>
          </a:p>
        </p:txBody>
      </p:sp>
      <p:sp>
        <p:nvSpPr>
          <p:cNvPr id="996354" name="Rectangle 2"/>
          <p:cNvSpPr>
            <a:spLocks noGrp="1" noRot="1" noChangeAspect="1" noChangeArrowheads="1" noTextEdit="1"/>
          </p:cNvSpPr>
          <p:nvPr>
            <p:ph type="sldImg"/>
          </p:nvPr>
        </p:nvSpPr>
        <p:spPr>
          <a:xfrm>
            <a:off x="1144588" y="685800"/>
            <a:ext cx="4572000" cy="3429000"/>
          </a:xfrm>
          <a:ln/>
        </p:spPr>
      </p:sp>
      <p:sp>
        <p:nvSpPr>
          <p:cNvPr id="996355" name="Rectangle 3"/>
          <p:cNvSpPr>
            <a:spLocks noGrp="1" noChangeArrowheads="1"/>
          </p:cNvSpPr>
          <p:nvPr>
            <p:ph type="body" idx="1"/>
          </p:nvPr>
        </p:nvSpPr>
        <p:spPr/>
        <p:txBody>
          <a:bodyPr lIns="89913" tIns="44956" rIns="89913" bIns="44956"/>
          <a:lstStyle/>
          <a:p>
            <a:r>
              <a:rPr lang="en-US"/>
              <a:t>Example:</a:t>
            </a:r>
          </a:p>
          <a:p>
            <a:r>
              <a:rPr lang="en-US"/>
              <a:t>	V={a,b,c,d}, E ={}</a:t>
            </a:r>
          </a:p>
          <a:p>
            <a:r>
              <a:rPr lang="en-US"/>
              <a:t>	union(a,b)</a:t>
            </a:r>
          </a:p>
          <a:p>
            <a:r>
              <a:rPr lang="en-US"/>
              <a:t>	union(c,a)</a:t>
            </a:r>
          </a:p>
          <a:p>
            <a:r>
              <a:rPr lang="en-US"/>
              <a:t>	union(d,c)</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12FE25-D3FB-432A-A68C-FDC8A37EDD76}" type="slidenum">
              <a:rPr lang="en-US"/>
              <a:pPr/>
              <a:t>142</a:t>
            </a:fld>
            <a:endParaRPr lang="en-US"/>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BAA2B-E831-43DB-8146-337D46E6F1C4}" type="slidenum">
              <a:rPr lang="en-US"/>
              <a:pPr/>
              <a:t>143</a:t>
            </a:fld>
            <a:endParaRPr lang="en-US"/>
          </a:p>
        </p:txBody>
      </p:sp>
      <p:sp>
        <p:nvSpPr>
          <p:cNvPr id="1000450" name="Rectangle 2"/>
          <p:cNvSpPr>
            <a:spLocks noGrp="1" noRot="1" noChangeAspec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C5D2C-7EBB-44BC-A691-BB54C81A3B43}" type="slidenum">
              <a:rPr lang="en-US"/>
              <a:pPr/>
              <a:t>145</a:t>
            </a:fld>
            <a:endParaRPr 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AC3595CB-CD52-4A61-9EDA-1F87F1FE1F45}" type="slidenum">
              <a:rPr lang="en-US"/>
              <a:pPr/>
              <a:t>27</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3FBD3-2547-4245-B3C7-3411BC248C31}" type="slidenum">
              <a:rPr lang="en-US"/>
              <a:pPr/>
              <a:t>146</a:t>
            </a:fld>
            <a:endParaRPr 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AD836-2810-4D2F-BBC2-0FA9A844EB70}" type="slidenum">
              <a:rPr lang="en-US"/>
              <a:pPr/>
              <a:t>151</a:t>
            </a:fld>
            <a:endParaRPr lang="en-US"/>
          </a:p>
        </p:txBody>
      </p:sp>
      <p:sp>
        <p:nvSpPr>
          <p:cNvPr id="1031170" name="Rectangle 2"/>
          <p:cNvSpPr>
            <a:spLocks noGrp="1" noRot="1" noChangeAspect="1" noChangeArrowheads="1" noTextEdit="1"/>
          </p:cNvSpPr>
          <p:nvPr>
            <p:ph type="sldImg"/>
          </p:nvPr>
        </p:nvSpPr>
        <p:spPr>
          <a:xfrm>
            <a:off x="1144588" y="685800"/>
            <a:ext cx="4572000" cy="3429000"/>
          </a:xfrm>
          <a:ln/>
        </p:spPr>
      </p:sp>
      <p:sp>
        <p:nvSpPr>
          <p:cNvPr id="1031171" name="Rectangle 3"/>
          <p:cNvSpPr>
            <a:spLocks noGrp="1" noChangeArrowheads="1"/>
          </p:cNvSpPr>
          <p:nvPr>
            <p:ph type="body" idx="1"/>
          </p:nvPr>
        </p:nvSpPr>
        <p:spPr/>
        <p:txBody>
          <a:bodyPr lIns="89913" tIns="44956" rIns="89913" bIns="44956"/>
          <a:lstStyle/>
          <a:p>
            <a:r>
              <a:rPr lang="en-US"/>
              <a:t>Example:</a:t>
            </a:r>
          </a:p>
          <a:p>
            <a:r>
              <a:rPr lang="en-US"/>
              <a:t>	before: -1, 0, 0, -1, 3</a:t>
            </a:r>
          </a:p>
          <a:p>
            <a:r>
              <a:rPr lang="en-US"/>
              <a:t>	union(0,3)</a:t>
            </a:r>
          </a:p>
          <a:p>
            <a:r>
              <a:rPr lang="en-US"/>
              <a:t>	after: -1, 0, 0, 0, 3</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460E8-3FD3-4A05-BFD4-17D13B8D5505}" type="slidenum">
              <a:rPr lang="en-US"/>
              <a:pPr/>
              <a:t>152</a:t>
            </a:fld>
            <a:endParaRPr lang="en-US"/>
          </a:p>
        </p:txBody>
      </p:sp>
      <p:sp>
        <p:nvSpPr>
          <p:cNvPr id="1033218" name="Rectangle 2"/>
          <p:cNvSpPr>
            <a:spLocks noGrp="1" noRot="1" noChangeAspect="1" noChangeArrowheads="1" noTextEdit="1"/>
          </p:cNvSpPr>
          <p:nvPr>
            <p:ph type="sldImg"/>
          </p:nvPr>
        </p:nvSpPr>
        <p:spPr>
          <a:xfrm>
            <a:off x="1144588" y="685800"/>
            <a:ext cx="4572000" cy="3429000"/>
          </a:xfrm>
          <a:ln/>
        </p:spPr>
      </p:sp>
      <p:sp>
        <p:nvSpPr>
          <p:cNvPr id="1033219" name="Rectangle 3"/>
          <p:cNvSpPr>
            <a:spLocks noGrp="1" noChangeArrowheads="1"/>
          </p:cNvSpPr>
          <p:nvPr>
            <p:ph type="body" idx="1"/>
          </p:nvPr>
        </p:nvSpPr>
        <p:spPr/>
        <p:txBody>
          <a:bodyPr lIns="89913" tIns="44956" rIns="89913" bIns="44956"/>
          <a:lstStyle/>
          <a:p>
            <a:r>
              <a:rPr lang="en-US"/>
              <a:t>Mathematical proof available in Tom A’s notes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85AE9D-844B-4C9E-B325-328E889DBB56}" type="slidenum">
              <a:rPr lang="en-US"/>
              <a:pPr/>
              <a:t>153</a:t>
            </a:fld>
            <a:endParaRPr lang="en-US"/>
          </a:p>
        </p:txBody>
      </p:sp>
      <p:sp>
        <p:nvSpPr>
          <p:cNvPr id="1010690" name="Rectangle 2"/>
          <p:cNvSpPr>
            <a:spLocks noGrp="1" noRot="1" noChangeAspect="1" noChangeArrowheads="1" noTextEdit="1"/>
          </p:cNvSpPr>
          <p:nvPr>
            <p:ph type="sldImg"/>
          </p:nvPr>
        </p:nvSpPr>
        <p:spPr>
          <a:xfrm>
            <a:off x="1144588" y="685800"/>
            <a:ext cx="4572000" cy="3429000"/>
          </a:xfrm>
          <a:ln/>
        </p:spPr>
      </p:sp>
      <p:sp>
        <p:nvSpPr>
          <p:cNvPr id="1010691" name="Rectangle 3"/>
          <p:cNvSpPr>
            <a:spLocks noGrp="1" noChangeArrowheads="1"/>
          </p:cNvSpPr>
          <p:nvPr>
            <p:ph type="body" idx="1"/>
          </p:nvPr>
        </p:nvSpPr>
        <p:spPr/>
        <p:txBody>
          <a:bodyPr lIns="89913" tIns="44956" rIns="89913" bIns="44956"/>
          <a:lstStyle/>
          <a:p>
            <a:r>
              <a:rPr lang="en-US"/>
              <a:t>Example:</a:t>
            </a:r>
          </a:p>
          <a:p>
            <a:r>
              <a:rPr lang="en-US"/>
              <a:t>   Starting array:  -1, -1, -1, -1, -1, 4, 4, 6</a:t>
            </a:r>
          </a:p>
          <a:p>
            <a:r>
              <a:rPr lang="en-US"/>
              <a:t>	find(7)</a:t>
            </a:r>
          </a:p>
          <a:p>
            <a:r>
              <a:rPr lang="en-US"/>
              <a:t>	find(6)</a:t>
            </a:r>
          </a:p>
          <a:p>
            <a:r>
              <a:rPr lang="en-US"/>
              <a:t>	find(4)</a:t>
            </a:r>
          </a:p>
          <a:p>
            <a:r>
              <a:rPr lang="en-US"/>
              <a:t>	resulting array: -1, -1, -1, -1, -1, 4, 4, 4</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a:ln cap="flat"/>
        </p:spPr>
      </p:sp>
      <p:sp>
        <p:nvSpPr>
          <p:cNvPr id="2560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a:ln cap="flat"/>
        </p:spPr>
      </p:sp>
      <p:sp>
        <p:nvSpPr>
          <p:cNvPr id="2662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a:ln cap="flat"/>
        </p:spPr>
      </p:sp>
      <p:sp>
        <p:nvSpPr>
          <p:cNvPr id="2765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a:ln cap="flat"/>
        </p:spPr>
      </p:sp>
      <p:sp>
        <p:nvSpPr>
          <p:cNvPr id="3072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a:ln cap="flat"/>
        </p:spPr>
      </p:sp>
      <p:sp>
        <p:nvSpPr>
          <p:cNvPr id="3174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a:ln cap="flat"/>
        </p:spPr>
      </p:sp>
      <p:sp>
        <p:nvSpPr>
          <p:cNvPr id="3277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6BE8C57B-E2C7-4BCD-9B0B-972E85868B6D}" type="slidenum">
              <a:rPr lang="en-US"/>
              <a:pPr/>
              <a:t>28</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ln cap="flat"/>
        </p:spPr>
      </p:sp>
      <p:sp>
        <p:nvSpPr>
          <p:cNvPr id="3379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a:ln cap="flat"/>
        </p:spPr>
      </p:sp>
      <p:sp>
        <p:nvSpPr>
          <p:cNvPr id="3481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ln cap="flat"/>
        </p:spPr>
      </p:sp>
      <p:sp>
        <p:nvSpPr>
          <p:cNvPr id="3584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a:ln cap="flat"/>
        </p:spPr>
      </p:sp>
      <p:sp>
        <p:nvSpPr>
          <p:cNvPr id="3686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ln cap="flat"/>
        </p:spPr>
      </p:sp>
      <p:sp>
        <p:nvSpPr>
          <p:cNvPr id="3789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a:ln cap="flat"/>
        </p:spPr>
      </p:sp>
      <p:sp>
        <p:nvSpPr>
          <p:cNvPr id="3891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ln cap="flat"/>
        </p:spPr>
      </p:sp>
      <p:sp>
        <p:nvSpPr>
          <p:cNvPr id="3993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a:ln cap="flat"/>
        </p:spPr>
      </p:sp>
      <p:sp>
        <p:nvSpPr>
          <p:cNvPr id="4096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cap="flat"/>
        </p:spPr>
      </p:sp>
      <p:sp>
        <p:nvSpPr>
          <p:cNvPr id="4198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a:ln cap="flat"/>
        </p:spPr>
      </p:sp>
      <p:sp>
        <p:nvSpPr>
          <p:cNvPr id="4301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BB298ADF-D669-45A6-8B99-FE23D2C2EA72}" type="slidenum">
              <a:rPr lang="en-US"/>
              <a:pPr/>
              <a:t>29</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ln cap="flat"/>
        </p:spPr>
      </p:sp>
      <p:sp>
        <p:nvSpPr>
          <p:cNvPr id="4403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ln cap="flat"/>
        </p:spPr>
      </p:sp>
      <p:sp>
        <p:nvSpPr>
          <p:cNvPr id="4505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51CC7690-BFEC-4466-B74B-F143498AA49F}" type="slidenum">
              <a:rPr lang="en-US"/>
              <a:pPr/>
              <a:t>30</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1EAEF98A-C612-4384-B6BC-050B976F0A76}" type="slidenum">
              <a:rPr lang="en-US"/>
              <a:pPr/>
              <a:t>31</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BEBF89-986E-4287-8011-795E30B829F3}" type="datetime1">
              <a:rPr lang="en-US" smtClean="0"/>
              <a:t>3/3/2016</a:t>
            </a:fld>
            <a:endParaRPr lang="en-US"/>
          </a:p>
        </p:txBody>
      </p:sp>
      <p:sp>
        <p:nvSpPr>
          <p:cNvPr id="5" name="Footer Placeholder 4"/>
          <p:cNvSpPr>
            <a:spLocks noGrp="1"/>
          </p:cNvSpPr>
          <p:nvPr>
            <p:ph type="ftr" sz="quarter" idx="11"/>
          </p:nvPr>
        </p:nvSpPr>
        <p:spPr/>
        <p:txBody>
          <a:bodyPr/>
          <a:lstStyle/>
          <a:p>
            <a:r>
              <a:rPr lang="en-US" smtClean="0"/>
              <a:t>CS 102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174F8-DB62-4C03-93D4-F8CEFD713A7C}" type="datetime1">
              <a:rPr lang="en-US" smtClean="0"/>
              <a:t>3/3/2016</a:t>
            </a:fld>
            <a:endParaRPr lang="en-US"/>
          </a:p>
        </p:txBody>
      </p:sp>
      <p:sp>
        <p:nvSpPr>
          <p:cNvPr id="5" name="Footer Placeholder 4"/>
          <p:cNvSpPr>
            <a:spLocks noGrp="1"/>
          </p:cNvSpPr>
          <p:nvPr>
            <p:ph type="ftr" sz="quarter" idx="11"/>
          </p:nvPr>
        </p:nvSpPr>
        <p:spPr/>
        <p:txBody>
          <a:bodyPr/>
          <a:lstStyle/>
          <a:p>
            <a:r>
              <a:rPr lang="en-US" smtClean="0"/>
              <a:t>CS 102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CF0697-A6C1-4649-B97B-6797DE863A35}" type="datetime1">
              <a:rPr lang="en-US" smtClean="0"/>
              <a:t>3/3/2016</a:t>
            </a:fld>
            <a:endParaRPr lang="en-US"/>
          </a:p>
        </p:txBody>
      </p:sp>
      <p:sp>
        <p:nvSpPr>
          <p:cNvPr id="5" name="Footer Placeholder 4"/>
          <p:cNvSpPr>
            <a:spLocks noGrp="1"/>
          </p:cNvSpPr>
          <p:nvPr>
            <p:ph type="ftr" sz="quarter" idx="11"/>
          </p:nvPr>
        </p:nvSpPr>
        <p:spPr/>
        <p:txBody>
          <a:bodyPr/>
          <a:lstStyle/>
          <a:p>
            <a:r>
              <a:rPr lang="en-US" smtClean="0"/>
              <a:t>CS 102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98500" y="1524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953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4457700" y="1981200"/>
            <a:ext cx="3810000" cy="4114800"/>
          </a:xfrm>
        </p:spPr>
        <p:txBody>
          <a:bodyPr/>
          <a:lstStyle/>
          <a:p>
            <a:endParaRPr lang="en-IN"/>
          </a:p>
        </p:txBody>
      </p:sp>
      <p:sp>
        <p:nvSpPr>
          <p:cNvPr id="5" name="Date Placeholder 4"/>
          <p:cNvSpPr>
            <a:spLocks noGrp="1"/>
          </p:cNvSpPr>
          <p:nvPr>
            <p:ph type="dt" sz="half" idx="10"/>
          </p:nvPr>
        </p:nvSpPr>
        <p:spPr>
          <a:xfrm>
            <a:off x="109538" y="6343650"/>
            <a:ext cx="2170112" cy="457200"/>
          </a:xfrm>
        </p:spPr>
        <p:txBody>
          <a:bodyPr/>
          <a:lstStyle>
            <a:lvl1pPr>
              <a:defRPr/>
            </a:lvl1pPr>
          </a:lstStyle>
          <a:p>
            <a:fld id="{B85A2455-DECE-4BBA-8809-696974059773}" type="datetime1">
              <a:rPr lang="en-US" sz="1400" b="0" smtClean="0">
                <a:latin typeface="Times New Roman" pitchFamily="18" charset="0"/>
              </a:rPr>
              <a:t>3/3/2016</a:t>
            </a:fld>
            <a:endParaRPr lang="en-US" sz="1400" b="0">
              <a:latin typeface="Times New Roman" pitchFamily="18" charset="0"/>
            </a:endParaRPr>
          </a:p>
        </p:txBody>
      </p:sp>
      <p:sp>
        <p:nvSpPr>
          <p:cNvPr id="6" name="Footer Placeholder 5"/>
          <p:cNvSpPr>
            <a:spLocks noGrp="1"/>
          </p:cNvSpPr>
          <p:nvPr>
            <p:ph type="ftr" sz="quarter" idx="11"/>
          </p:nvPr>
        </p:nvSpPr>
        <p:spPr>
          <a:xfrm>
            <a:off x="2451100" y="6343650"/>
            <a:ext cx="4783138" cy="457200"/>
          </a:xfrm>
        </p:spPr>
        <p:txBody>
          <a:bodyPr/>
          <a:lstStyle>
            <a:lvl1pPr>
              <a:defRPr/>
            </a:lvl1pPr>
          </a:lstStyle>
          <a:p>
            <a:r>
              <a:rPr lang="en-US"/>
              <a:t>CS 102</a:t>
            </a:r>
            <a:endParaRPr lang="en-US" sz="1400" b="0">
              <a:latin typeface="Times New Roman" pitchFamily="18" charset="0"/>
            </a:endParaRPr>
          </a:p>
        </p:txBody>
      </p:sp>
    </p:spTree>
    <p:extLst>
      <p:ext uri="{BB962C8B-B14F-4D97-AF65-F5344CB8AC3E}">
        <p14:creationId xmlns:p14="http://schemas.microsoft.com/office/powerpoint/2010/main" val="3816717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772400" cy="11430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11430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11430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1143000" y="6248400"/>
            <a:ext cx="1905000" cy="457200"/>
          </a:xfrm>
        </p:spPr>
        <p:txBody>
          <a:bodyPr/>
          <a:lstStyle>
            <a:lvl1pPr>
              <a:defRPr/>
            </a:lvl1pPr>
          </a:lstStyle>
          <a:p>
            <a:endParaRPr lang="en-US" altLang="zh-CN"/>
          </a:p>
        </p:txBody>
      </p:sp>
      <p:sp>
        <p:nvSpPr>
          <p:cNvPr id="6" name="Footer Placeholder 5"/>
          <p:cNvSpPr>
            <a:spLocks noGrp="1"/>
          </p:cNvSpPr>
          <p:nvPr>
            <p:ph type="ftr" sz="quarter" idx="11"/>
          </p:nvPr>
        </p:nvSpPr>
        <p:spPr>
          <a:xfrm>
            <a:off x="3581400" y="6248400"/>
            <a:ext cx="2895600" cy="45720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7010400" y="6248400"/>
            <a:ext cx="1905000" cy="457200"/>
          </a:xfrm>
        </p:spPr>
        <p:txBody>
          <a:bodyPr/>
          <a:lstStyle>
            <a:lvl1pPr>
              <a:defRPr/>
            </a:lvl1pPr>
          </a:lstStyle>
          <a:p>
            <a:fld id="{B438654F-ABD9-4286-B3F9-7E9CE08404DC}" type="slidenum">
              <a:rPr lang="zh-CN" altLang="en-US"/>
              <a:pPr/>
              <a:t>‹#›</a:t>
            </a:fld>
            <a:endParaRPr lang="zh-CN" altLang="en-US"/>
          </a:p>
        </p:txBody>
      </p:sp>
    </p:spTree>
    <p:extLst>
      <p:ext uri="{BB962C8B-B14F-4D97-AF65-F5344CB8AC3E}">
        <p14:creationId xmlns:p14="http://schemas.microsoft.com/office/powerpoint/2010/main" val="3795490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772400" cy="1143000"/>
          </a:xfrm>
        </p:spPr>
        <p:txBody>
          <a:bodyPr/>
          <a:lstStyle/>
          <a:p>
            <a:r>
              <a:rPr lang="en-US" smtClean="0"/>
              <a:t>Click to edit Master title style</a:t>
            </a:r>
            <a:endParaRPr lang="en-IN"/>
          </a:p>
        </p:txBody>
      </p:sp>
      <p:sp>
        <p:nvSpPr>
          <p:cNvPr id="3" name="Content Placeholder 2"/>
          <p:cNvSpPr>
            <a:spLocks noGrp="1"/>
          </p:cNvSpPr>
          <p:nvPr>
            <p:ph sz="quarter" idx="1"/>
          </p:nvPr>
        </p:nvSpPr>
        <p:spPr>
          <a:xfrm>
            <a:off x="11430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51054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half" idx="3"/>
          </p:nvPr>
        </p:nvSpPr>
        <p:spPr>
          <a:xfrm>
            <a:off x="11430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a:spLocks noGrp="1"/>
          </p:cNvSpPr>
          <p:nvPr>
            <p:ph type="dt" sz="half" idx="10"/>
          </p:nvPr>
        </p:nvSpPr>
        <p:spPr>
          <a:xfrm>
            <a:off x="1143000" y="6248400"/>
            <a:ext cx="1905000" cy="457200"/>
          </a:xfrm>
        </p:spPr>
        <p:txBody>
          <a:bodyPr/>
          <a:lstStyle>
            <a:lvl1pPr>
              <a:defRPr/>
            </a:lvl1pPr>
          </a:lstStyle>
          <a:p>
            <a:endParaRPr lang="en-US" altLang="zh-CN"/>
          </a:p>
        </p:txBody>
      </p:sp>
      <p:sp>
        <p:nvSpPr>
          <p:cNvPr id="7" name="Footer Placeholder 6"/>
          <p:cNvSpPr>
            <a:spLocks noGrp="1"/>
          </p:cNvSpPr>
          <p:nvPr>
            <p:ph type="ftr" sz="quarter" idx="11"/>
          </p:nvPr>
        </p:nvSpPr>
        <p:spPr>
          <a:xfrm>
            <a:off x="3581400" y="6248400"/>
            <a:ext cx="2895600" cy="457200"/>
          </a:xfrm>
        </p:spPr>
        <p:txBody>
          <a:bodyPr/>
          <a:lstStyle>
            <a:lvl1pPr>
              <a:defRPr/>
            </a:lvl1pPr>
          </a:lstStyle>
          <a:p>
            <a:endParaRPr lang="en-US" altLang="zh-CN"/>
          </a:p>
        </p:txBody>
      </p:sp>
      <p:sp>
        <p:nvSpPr>
          <p:cNvPr id="8" name="Slide Number Placeholder 7"/>
          <p:cNvSpPr>
            <a:spLocks noGrp="1"/>
          </p:cNvSpPr>
          <p:nvPr>
            <p:ph type="sldNum" sz="quarter" idx="12"/>
          </p:nvPr>
        </p:nvSpPr>
        <p:spPr>
          <a:xfrm>
            <a:off x="7010400" y="6248400"/>
            <a:ext cx="1905000" cy="457200"/>
          </a:xfrm>
        </p:spPr>
        <p:txBody>
          <a:bodyPr/>
          <a:lstStyle>
            <a:lvl1pPr>
              <a:defRPr/>
            </a:lvl1pPr>
          </a:lstStyle>
          <a:p>
            <a:fld id="{6CBDAB90-0EA2-48F8-BBD0-044D342B1B02}" type="slidenum">
              <a:rPr lang="zh-CN" altLang="en-US"/>
              <a:pPr/>
              <a:t>‹#›</a:t>
            </a:fld>
            <a:endParaRPr lang="zh-CN" altLang="en-US"/>
          </a:p>
        </p:txBody>
      </p:sp>
    </p:spTree>
    <p:extLst>
      <p:ext uri="{BB962C8B-B14F-4D97-AF65-F5344CB8AC3E}">
        <p14:creationId xmlns:p14="http://schemas.microsoft.com/office/powerpoint/2010/main" val="3264639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430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Date Placeholder 2"/>
          <p:cNvSpPr>
            <a:spLocks noGrp="1"/>
          </p:cNvSpPr>
          <p:nvPr>
            <p:ph type="dt" sz="half" idx="10"/>
          </p:nvPr>
        </p:nvSpPr>
        <p:spPr>
          <a:xfrm>
            <a:off x="1143000" y="6248400"/>
            <a:ext cx="1905000" cy="457200"/>
          </a:xfrm>
        </p:spPr>
        <p:txBody>
          <a:bodyPr/>
          <a:lstStyle>
            <a:lvl1pPr>
              <a:defRPr/>
            </a:lvl1pPr>
          </a:lstStyle>
          <a:p>
            <a:endParaRPr lang="en-US" altLang="zh-CN"/>
          </a:p>
        </p:txBody>
      </p:sp>
      <p:sp>
        <p:nvSpPr>
          <p:cNvPr id="4" name="Footer Placeholder 3"/>
          <p:cNvSpPr>
            <a:spLocks noGrp="1"/>
          </p:cNvSpPr>
          <p:nvPr>
            <p:ph type="ftr" sz="quarter" idx="11"/>
          </p:nvPr>
        </p:nvSpPr>
        <p:spPr>
          <a:xfrm>
            <a:off x="3581400" y="6248400"/>
            <a:ext cx="2895600" cy="457200"/>
          </a:xfrm>
        </p:spPr>
        <p:txBody>
          <a:bodyPr/>
          <a:lstStyle>
            <a:lvl1pPr>
              <a:defRPr/>
            </a:lvl1pPr>
          </a:lstStyle>
          <a:p>
            <a:endParaRPr lang="en-US" altLang="zh-CN"/>
          </a:p>
        </p:txBody>
      </p:sp>
      <p:sp>
        <p:nvSpPr>
          <p:cNvPr id="5" name="Slide Number Placeholder 4"/>
          <p:cNvSpPr>
            <a:spLocks noGrp="1"/>
          </p:cNvSpPr>
          <p:nvPr>
            <p:ph type="sldNum" sz="quarter" idx="12"/>
          </p:nvPr>
        </p:nvSpPr>
        <p:spPr>
          <a:xfrm>
            <a:off x="7010400" y="6248400"/>
            <a:ext cx="1905000" cy="457200"/>
          </a:xfrm>
        </p:spPr>
        <p:txBody>
          <a:bodyPr/>
          <a:lstStyle>
            <a:lvl1pPr>
              <a:defRPr/>
            </a:lvl1pPr>
          </a:lstStyle>
          <a:p>
            <a:fld id="{C772E9BB-8328-402D-8013-82212F0B4525}" type="slidenum">
              <a:rPr lang="zh-CN" altLang="en-US"/>
              <a:pPr/>
              <a:t>‹#›</a:t>
            </a:fld>
            <a:endParaRPr lang="zh-CN" altLang="en-US"/>
          </a:p>
        </p:txBody>
      </p:sp>
    </p:spTree>
    <p:extLst>
      <p:ext uri="{BB962C8B-B14F-4D97-AF65-F5344CB8AC3E}">
        <p14:creationId xmlns:p14="http://schemas.microsoft.com/office/powerpoint/2010/main" val="1919789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fld id="{986E513F-1FB8-41B5-8710-9209C2557916}" type="datetime1">
              <a:rPr lang="en-US" smtClean="0">
                <a:solidFill>
                  <a:srgbClr val="000000"/>
                </a:solidFill>
              </a:rPr>
              <a:t>3/3/2016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EE8FB58-E003-48F4-B291-0A4FF3CADB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12124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1FF8807D-4063-4889-BCBC-8240D6749B03}" type="datetime1">
              <a:rPr lang="en-US" smtClean="0">
                <a:solidFill>
                  <a:srgbClr val="000000"/>
                </a:solidFill>
              </a:rPr>
              <a:t>3/3/2016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1276BA6-32E8-4E77-A11E-D199E4D7C99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9067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8F47CB9-5588-4DCF-A29A-46133391E07D}" type="datetime1">
              <a:rPr lang="en-US" smtClean="0">
                <a:solidFill>
                  <a:srgbClr val="000000"/>
                </a:solidFill>
              </a:rPr>
              <a:t>3/3/2016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D62CFA7-7AA7-4CE1-A4CB-670E6ADEEB8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89649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51299112-20D4-4C1A-95E6-5504C5288261}" type="datetime1">
              <a:rPr lang="en-US" smtClean="0">
                <a:solidFill>
                  <a:srgbClr val="000000"/>
                </a:solidFill>
              </a:rPr>
              <a:t>3/3/2016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66F06E5-2A9D-44FE-B404-FF837531360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5363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97C0EDC4-BF76-4A6E-AD65-614223DEF863}" type="datetime1">
              <a:rPr lang="en-US" smtClean="0">
                <a:solidFill>
                  <a:srgbClr val="000000"/>
                </a:solidFill>
              </a:rPr>
              <a:t>3/3/2016</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B7EA4C8-28C5-4745-B2AB-20B0130E29F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92096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1A186AC7-AAFD-4510-ACD1-5620113CA0F5}" type="datetime1">
              <a:rPr lang="en-US" smtClean="0">
                <a:solidFill>
                  <a:srgbClr val="000000"/>
                </a:solidFill>
              </a:rPr>
              <a:t>3/3/2016</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A458F20-2D7E-49AD-93E5-4EC4C7494E4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7490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0E7901-5DEF-4BEE-A048-F440EAAB3587}" type="datetime1">
              <a:rPr lang="en-US" smtClean="0">
                <a:solidFill>
                  <a:srgbClr val="000000"/>
                </a:solidFill>
              </a:rPr>
              <a:t>3/3/2016</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881B2B1F-38D5-4DCF-8EAD-F0E586475BA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391894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3415CEE-EE69-4DAB-8653-766AED67E427}" type="datetime1">
              <a:rPr lang="en-US" smtClean="0">
                <a:solidFill>
                  <a:srgbClr val="000000"/>
                </a:solidFill>
              </a:rPr>
              <a:t>3/3/2016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E9709D7-AFC8-4297-9064-E2E63278B4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937963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00D5574-F123-4561-ABAE-87228A16C512}" type="datetime1">
              <a:rPr lang="en-US" smtClean="0">
                <a:solidFill>
                  <a:srgbClr val="000000"/>
                </a:solidFill>
              </a:rPr>
              <a:t>3/3/2016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07E439-7FE7-4FEE-8F58-0D75CC190C9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05892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A39539FB-3BFC-4AF1-B0D7-163BA7889C89}" type="datetime1">
              <a:rPr lang="en-US" smtClean="0">
                <a:solidFill>
                  <a:srgbClr val="000000"/>
                </a:solidFill>
              </a:rPr>
              <a:t>3/3/2016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FCF0D19-FCA7-43F0-ADBE-EF40A9DE7E3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042847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A96E6F0A-91E4-49F4-B155-66B5531FAC00}" type="datetime1">
              <a:rPr lang="en-US" smtClean="0">
                <a:solidFill>
                  <a:srgbClr val="000000"/>
                </a:solidFill>
              </a:rPr>
              <a:t>3/3/2016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000000"/>
                </a:solidFill>
              </a:rPr>
              <a:t>CS 102</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BCD7106-BD61-44CA-A9BC-7D7ABA86D1D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966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0A2502-0831-47C5-8587-7327296B4780}" type="datetime1">
              <a:rPr lang="en-US" smtClean="0"/>
              <a:t>3/3/2016</a:t>
            </a:fld>
            <a:endParaRPr lang="en-US"/>
          </a:p>
        </p:txBody>
      </p:sp>
      <p:sp>
        <p:nvSpPr>
          <p:cNvPr id="5" name="Footer Placeholder 4"/>
          <p:cNvSpPr>
            <a:spLocks noGrp="1"/>
          </p:cNvSpPr>
          <p:nvPr>
            <p:ph type="ftr" sz="quarter" idx="11"/>
          </p:nvPr>
        </p:nvSpPr>
        <p:spPr/>
        <p:txBody>
          <a:bodyPr/>
          <a:lstStyle/>
          <a:p>
            <a:r>
              <a:rPr lang="en-US" smtClean="0"/>
              <a:t>CS 102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36B898-3F1B-4C47-AA61-13C480156B00}" type="datetime1">
              <a:rPr lang="en-US" smtClean="0"/>
              <a:t>3/3/2016</a:t>
            </a:fld>
            <a:endParaRPr lang="en-US"/>
          </a:p>
        </p:txBody>
      </p:sp>
      <p:sp>
        <p:nvSpPr>
          <p:cNvPr id="6" name="Footer Placeholder 5"/>
          <p:cNvSpPr>
            <a:spLocks noGrp="1"/>
          </p:cNvSpPr>
          <p:nvPr>
            <p:ph type="ftr" sz="quarter" idx="11"/>
          </p:nvPr>
        </p:nvSpPr>
        <p:spPr/>
        <p:txBody>
          <a:bodyPr/>
          <a:lstStyle/>
          <a:p>
            <a:r>
              <a:rPr lang="en-US" smtClean="0"/>
              <a:t>CS 102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240E7F-EB25-4823-BBDD-B718D8E15AEA}" type="datetime1">
              <a:rPr lang="en-US" smtClean="0"/>
              <a:t>3/3/2016</a:t>
            </a:fld>
            <a:endParaRPr lang="en-US"/>
          </a:p>
        </p:txBody>
      </p:sp>
      <p:sp>
        <p:nvSpPr>
          <p:cNvPr id="8" name="Footer Placeholder 7"/>
          <p:cNvSpPr>
            <a:spLocks noGrp="1"/>
          </p:cNvSpPr>
          <p:nvPr>
            <p:ph type="ftr" sz="quarter" idx="11"/>
          </p:nvPr>
        </p:nvSpPr>
        <p:spPr/>
        <p:txBody>
          <a:bodyPr/>
          <a:lstStyle/>
          <a:p>
            <a:r>
              <a:rPr lang="en-US" smtClean="0"/>
              <a:t>CS 102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052967-7AC9-498E-86C3-8D04FB978118}" type="datetime1">
              <a:rPr lang="en-US" smtClean="0"/>
              <a:t>3/3/2016</a:t>
            </a:fld>
            <a:endParaRPr lang="en-US"/>
          </a:p>
        </p:txBody>
      </p:sp>
      <p:sp>
        <p:nvSpPr>
          <p:cNvPr id="4" name="Footer Placeholder 3"/>
          <p:cNvSpPr>
            <a:spLocks noGrp="1"/>
          </p:cNvSpPr>
          <p:nvPr>
            <p:ph type="ftr" sz="quarter" idx="11"/>
          </p:nvPr>
        </p:nvSpPr>
        <p:spPr/>
        <p:txBody>
          <a:bodyPr/>
          <a:lstStyle/>
          <a:p>
            <a:r>
              <a:rPr lang="en-US" smtClean="0"/>
              <a:t>CS 102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52DCA-5851-4AB1-8314-8E21AB9E2B47}" type="datetime1">
              <a:rPr lang="en-US" smtClean="0"/>
              <a:t>3/3/2016</a:t>
            </a:fld>
            <a:endParaRPr lang="en-US"/>
          </a:p>
        </p:txBody>
      </p:sp>
      <p:sp>
        <p:nvSpPr>
          <p:cNvPr id="3" name="Footer Placeholder 2"/>
          <p:cNvSpPr>
            <a:spLocks noGrp="1"/>
          </p:cNvSpPr>
          <p:nvPr>
            <p:ph type="ftr" sz="quarter" idx="11"/>
          </p:nvPr>
        </p:nvSpPr>
        <p:spPr/>
        <p:txBody>
          <a:bodyPr/>
          <a:lstStyle/>
          <a:p>
            <a:r>
              <a:rPr lang="en-US" smtClean="0"/>
              <a:t>CS 102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90B34-C410-4C64-8B4F-D88A4F0B96F3}" type="datetime1">
              <a:rPr lang="en-US" smtClean="0"/>
              <a:t>3/3/2016</a:t>
            </a:fld>
            <a:endParaRPr lang="en-US"/>
          </a:p>
        </p:txBody>
      </p:sp>
      <p:sp>
        <p:nvSpPr>
          <p:cNvPr id="6" name="Footer Placeholder 5"/>
          <p:cNvSpPr>
            <a:spLocks noGrp="1"/>
          </p:cNvSpPr>
          <p:nvPr>
            <p:ph type="ftr" sz="quarter" idx="11"/>
          </p:nvPr>
        </p:nvSpPr>
        <p:spPr/>
        <p:txBody>
          <a:bodyPr/>
          <a:lstStyle/>
          <a:p>
            <a:r>
              <a:rPr lang="en-US" smtClean="0"/>
              <a:t>CS 102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BF4B9-348B-401A-81DB-14A3C2579477}" type="datetime1">
              <a:rPr lang="en-US" smtClean="0"/>
              <a:t>3/3/2016</a:t>
            </a:fld>
            <a:endParaRPr lang="en-US"/>
          </a:p>
        </p:txBody>
      </p:sp>
      <p:sp>
        <p:nvSpPr>
          <p:cNvPr id="6" name="Footer Placeholder 5"/>
          <p:cNvSpPr>
            <a:spLocks noGrp="1"/>
          </p:cNvSpPr>
          <p:nvPr>
            <p:ph type="ftr" sz="quarter" idx="11"/>
          </p:nvPr>
        </p:nvSpPr>
        <p:spPr/>
        <p:txBody>
          <a:bodyPr/>
          <a:lstStyle/>
          <a:p>
            <a:r>
              <a:rPr lang="en-US" smtClean="0"/>
              <a:t>CS 102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9900-92B4-4196-BA8E-5B1829A82A1D}" type="datetime1">
              <a:rPr lang="en-US" smtClean="0"/>
              <a:t>3/3/2016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102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tx1"/>
                </a:solidFill>
              </a:defRPr>
            </a:lvl1pPr>
          </a:lstStyle>
          <a:p>
            <a:pPr eaLnBrk="0" fontAlgn="base" hangingPunct="0">
              <a:spcBef>
                <a:spcPct val="0"/>
              </a:spcBef>
              <a:spcAft>
                <a:spcPct val="0"/>
              </a:spcAft>
            </a:pPr>
            <a:fld id="{87DCAE54-53FD-4FED-973C-6F99F8F5FC4B}" type="datetime1">
              <a:rPr lang="en-US" smtClean="0">
                <a:solidFill>
                  <a:srgbClr val="000000"/>
                </a:solidFill>
              </a:rPr>
              <a:t>3/3/2016</a:t>
            </a:fld>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tx1"/>
                </a:solidFill>
              </a:defRPr>
            </a:lvl1pPr>
          </a:lstStyle>
          <a:p>
            <a:pPr eaLnBrk="0" fontAlgn="base" hangingPunct="0">
              <a:spcBef>
                <a:spcPct val="0"/>
              </a:spcBef>
              <a:spcAft>
                <a:spcPct val="0"/>
              </a:spcAft>
            </a:pPr>
            <a:r>
              <a:rPr lang="en-US" smtClean="0">
                <a:solidFill>
                  <a:srgbClr val="000000"/>
                </a:solidFill>
              </a:rPr>
              <a:t>CS 102</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tx1"/>
                </a:solidFill>
              </a:defRPr>
            </a:lvl1pPr>
          </a:lstStyle>
          <a:p>
            <a:pPr eaLnBrk="0" fontAlgn="base" hangingPunct="0">
              <a:spcBef>
                <a:spcPct val="0"/>
              </a:spcBef>
              <a:spcAft>
                <a:spcPct val="0"/>
              </a:spcAft>
            </a:pPr>
            <a:fld id="{F7B11046-579B-4668-AD96-95666C1FCAA0}" type="slidenum">
              <a:rPr lang="en-US" smtClean="0">
                <a:solidFill>
                  <a:srgbClr val="000000"/>
                </a:solidFill>
              </a:rPr>
              <a:pPr eaLnBrk="0" fontAlgn="base" hangingPunct="0">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3100312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Weight-balanced_tree#cite_note-brass-8"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hyperlink" Target="https://en.wikipedia.org/wiki/Big-O_notation"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0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Weight-balanced_tree#cite_note-7"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7200" dirty="0" smtClean="0"/>
              <a:t>DATA STRUCTURES II </a:t>
            </a:r>
            <a:br>
              <a:rPr lang="en-US" sz="7200" dirty="0" smtClean="0"/>
            </a:br>
            <a:r>
              <a:rPr lang="en-US" sz="7200" dirty="0" smtClean="0"/>
              <a:t>UNIT 3 – Advance TREES </a:t>
            </a:r>
            <a:endParaRPr lang="en-IN" sz="7200" dirty="0"/>
          </a:p>
        </p:txBody>
      </p:sp>
      <p:sp>
        <p:nvSpPr>
          <p:cNvPr id="3" name="Subtitle 2"/>
          <p:cNvSpPr>
            <a:spLocks noGrp="1"/>
          </p:cNvSpPr>
          <p:nvPr>
            <p:ph type="subTitle" idx="1"/>
          </p:nvPr>
        </p:nvSpPr>
        <p:spPr>
          <a:xfrm>
            <a:off x="642910" y="4648200"/>
            <a:ext cx="7854696" cy="1533532"/>
          </a:xfrm>
        </p:spPr>
        <p:txBody>
          <a:bodyPr>
            <a:noAutofit/>
          </a:bodyPr>
          <a:lstStyle/>
          <a:p>
            <a:pPr algn="ctr">
              <a:lnSpc>
                <a:spcPct val="200000"/>
              </a:lnSpc>
            </a:pPr>
            <a:r>
              <a:rPr lang="en-US" b="1" dirty="0" smtClean="0">
                <a:solidFill>
                  <a:srgbClr val="C00000"/>
                </a:solidFill>
              </a:rPr>
              <a:t>SUYASH BHARDWAJ</a:t>
            </a:r>
          </a:p>
          <a:p>
            <a:pPr algn="ctr">
              <a:lnSpc>
                <a:spcPct val="200000"/>
              </a:lnSpc>
            </a:pPr>
            <a:r>
              <a:rPr lang="en-US" sz="2000" b="1" dirty="0" smtClean="0">
                <a:solidFill>
                  <a:srgbClr val="C00000"/>
                </a:solidFill>
              </a:rPr>
              <a:t>FACULTY OF ENGINEERING AND TECHNOLOGY</a:t>
            </a:r>
          </a:p>
          <a:p>
            <a:pPr algn="ctr"/>
            <a:r>
              <a:rPr lang="en-US" sz="2000" b="1" dirty="0" smtClean="0">
                <a:solidFill>
                  <a:srgbClr val="C00000"/>
                </a:solidFill>
              </a:rPr>
              <a:t>GURUKUL KANGRI VISHWAVIDYALAYA, HARIDWAR</a:t>
            </a:r>
            <a:endParaRPr lang="en-IN" sz="2000" b="1" dirty="0">
              <a:solidFill>
                <a:srgbClr val="C00000"/>
              </a:solidFill>
            </a:endParaRPr>
          </a:p>
        </p:txBody>
      </p:sp>
    </p:spTree>
    <p:extLst>
      <p:ext uri="{BB962C8B-B14F-4D97-AF65-F5344CB8AC3E}">
        <p14:creationId xmlns:p14="http://schemas.microsoft.com/office/powerpoint/2010/main" val="138998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Weight Balanced Trees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Operations that modify the tree must make sure that the weight of the left and right </a:t>
            </a:r>
            <a:r>
              <a:rPr lang="en-IN" dirty="0" err="1"/>
              <a:t>subtrees</a:t>
            </a:r>
            <a:r>
              <a:rPr lang="en-IN" dirty="0"/>
              <a:t> of every node remain within some factor </a:t>
            </a:r>
            <a:r>
              <a:rPr lang="en-IN" i="1" dirty="0"/>
              <a:t>α</a:t>
            </a:r>
            <a:r>
              <a:rPr lang="en-IN" dirty="0"/>
              <a:t> of each other, using the same rebalancing operations used in AVL trees: rotations and double rotations. Formally, node balance is defined as follows:</a:t>
            </a:r>
          </a:p>
          <a:p>
            <a:pPr algn="just"/>
            <a:r>
              <a:rPr lang="en-IN" dirty="0"/>
              <a:t>A node is </a:t>
            </a:r>
            <a:r>
              <a:rPr lang="en-IN" i="1" dirty="0"/>
              <a:t>α</a:t>
            </a:r>
            <a:r>
              <a:rPr lang="en-IN" dirty="0"/>
              <a:t>-weight-balanced if </a:t>
            </a:r>
            <a:endParaRPr lang="en-IN" dirty="0" smtClean="0"/>
          </a:p>
          <a:p>
            <a:pPr marL="0" indent="0" algn="just">
              <a:buNone/>
            </a:pPr>
            <a:r>
              <a:rPr lang="en-IN" dirty="0"/>
              <a:t> </a:t>
            </a:r>
            <a:r>
              <a:rPr lang="en-IN" dirty="0" smtClean="0"/>
              <a:t>   weight[</a:t>
            </a:r>
            <a:r>
              <a:rPr lang="en-IN" dirty="0" err="1" smtClean="0"/>
              <a:t>n.left</a:t>
            </a:r>
            <a:r>
              <a:rPr lang="en-IN" dirty="0"/>
              <a:t>] ≥ </a:t>
            </a:r>
            <a:r>
              <a:rPr lang="en-IN" dirty="0" smtClean="0"/>
              <a:t>α·weight[n] </a:t>
            </a:r>
            <a:r>
              <a:rPr lang="en-IN" u="sng" dirty="0" smtClean="0"/>
              <a:t>&gt;</a:t>
            </a:r>
            <a:r>
              <a:rPr lang="en-IN" dirty="0" smtClean="0"/>
              <a:t>weight[</a:t>
            </a:r>
            <a:r>
              <a:rPr lang="en-IN" dirty="0" err="1" smtClean="0"/>
              <a:t>n.right</a:t>
            </a:r>
            <a:r>
              <a:rPr lang="en-IN" dirty="0"/>
              <a:t>] </a:t>
            </a:r>
            <a:endParaRPr lang="en-IN" dirty="0" smtClean="0"/>
          </a:p>
          <a:p>
            <a:pPr marL="0" indent="0" algn="just">
              <a:buNone/>
            </a:pPr>
            <a:r>
              <a:rPr lang="en-IN" dirty="0" smtClean="0"/>
              <a:t>Here</a:t>
            </a:r>
            <a:r>
              <a:rPr lang="en-IN" dirty="0"/>
              <a:t>, </a:t>
            </a:r>
            <a:r>
              <a:rPr lang="en-IN" i="1" dirty="0"/>
              <a:t>α</a:t>
            </a:r>
            <a:r>
              <a:rPr lang="en-IN" dirty="0"/>
              <a:t> is a numerical parameter to be determined when implementing weight balanced trees.</a:t>
            </a:r>
          </a:p>
          <a:p>
            <a:pPr algn="just"/>
            <a:endParaRPr lang="en-IN" dirty="0"/>
          </a:p>
        </p:txBody>
      </p:sp>
    </p:spTree>
    <p:extLst>
      <p:ext uri="{BB962C8B-B14F-4D97-AF65-F5344CB8AC3E}">
        <p14:creationId xmlns:p14="http://schemas.microsoft.com/office/powerpoint/2010/main" val="26523474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1143000"/>
          </a:xfrm>
        </p:spPr>
        <p:txBody>
          <a:bodyPr/>
          <a:lstStyle/>
          <a:p>
            <a:pPr eaLnBrk="1" hangingPunct="1"/>
            <a:r>
              <a:rPr lang="en-US" altLang="en-US" smtClean="0"/>
              <a:t>Red Black Trees</a:t>
            </a:r>
          </a:p>
        </p:txBody>
      </p:sp>
      <p:sp>
        <p:nvSpPr>
          <p:cNvPr id="9219" name="Rectangle 3"/>
          <p:cNvSpPr>
            <a:spLocks noGrp="1" noChangeArrowheads="1"/>
          </p:cNvSpPr>
          <p:nvPr>
            <p:ph type="body" idx="1"/>
          </p:nvPr>
        </p:nvSpPr>
        <p:spPr/>
        <p:txBody>
          <a:bodyPr>
            <a:normAutofit lnSpcReduction="10000"/>
          </a:bodyPr>
          <a:lstStyle/>
          <a:p>
            <a:pPr eaLnBrk="1" hangingPunct="1"/>
            <a:r>
              <a:rPr lang="en-US" altLang="en-US" sz="2800" dirty="0" smtClean="0"/>
              <a:t>Red-black trees are tress that conform to the following rules:</a:t>
            </a:r>
          </a:p>
          <a:p>
            <a:pPr lvl="1" eaLnBrk="1" hangingPunct="1"/>
            <a:r>
              <a:rPr lang="en-US" altLang="en-US" sz="2400" dirty="0" smtClean="0"/>
              <a:t>Every node is colored (either red or black)</a:t>
            </a:r>
          </a:p>
          <a:p>
            <a:pPr lvl="1" eaLnBrk="1" hangingPunct="1"/>
            <a:r>
              <a:rPr lang="en-US" altLang="en-US" sz="2400" dirty="0" smtClean="0"/>
              <a:t>The root is always black</a:t>
            </a:r>
          </a:p>
          <a:p>
            <a:pPr lvl="1" eaLnBrk="1" hangingPunct="1"/>
            <a:r>
              <a:rPr lang="en-US" altLang="en-US" sz="2400" dirty="0" smtClean="0"/>
              <a:t>If a node is red, its children must be black</a:t>
            </a:r>
          </a:p>
          <a:p>
            <a:pPr lvl="1" eaLnBrk="1" hangingPunct="1"/>
            <a:r>
              <a:rPr lang="en-US" altLang="en-US" sz="2400" dirty="0" smtClean="0"/>
              <a:t>Every path from the root to leaf, or to a null child, must contain the same number of black nodes.</a:t>
            </a:r>
          </a:p>
          <a:p>
            <a:pPr lvl="1"/>
            <a:r>
              <a:rPr lang="en-US" altLang="en-US" sz="2400" dirty="0" smtClean="0"/>
              <a:t>Every path from the root to leaf, cannot have two </a:t>
            </a:r>
            <a:r>
              <a:rPr lang="en-US" sz="2400" dirty="0"/>
              <a:t>consecutive red nodes </a:t>
            </a:r>
            <a:endParaRPr lang="en-US" sz="2400" dirty="0" smtClean="0"/>
          </a:p>
          <a:p>
            <a:pPr lvl="1"/>
            <a:r>
              <a:rPr lang="en-US" altLang="en-US" sz="2400" dirty="0" smtClean="0"/>
              <a:t>During insertions and deletions, these rules must be maintained</a:t>
            </a:r>
          </a:p>
        </p:txBody>
      </p:sp>
    </p:spTree>
    <p:extLst>
      <p:ext uri="{BB962C8B-B14F-4D97-AF65-F5344CB8AC3E}">
        <p14:creationId xmlns:p14="http://schemas.microsoft.com/office/powerpoint/2010/main" val="18113121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533400"/>
            <a:ext cx="7772400" cy="1143000"/>
          </a:xfrm>
          <a:noFill/>
          <a:ln/>
        </p:spPr>
        <p:txBody>
          <a:bodyPr/>
          <a:lstStyle/>
          <a:p>
            <a:r>
              <a:rPr lang="en-US"/>
              <a:t>Example Red Black Tree</a:t>
            </a:r>
          </a:p>
        </p:txBody>
      </p:sp>
      <p:grpSp>
        <p:nvGrpSpPr>
          <p:cNvPr id="16454" name="Group 70"/>
          <p:cNvGrpSpPr>
            <a:grpSpLocks/>
          </p:cNvGrpSpPr>
          <p:nvPr/>
        </p:nvGrpSpPr>
        <p:grpSpPr bwMode="auto">
          <a:xfrm>
            <a:off x="234950" y="1987550"/>
            <a:ext cx="8750300" cy="4637088"/>
            <a:chOff x="148" y="1252"/>
            <a:chExt cx="5512" cy="2921"/>
          </a:xfrm>
        </p:grpSpPr>
        <p:sp>
          <p:nvSpPr>
            <p:cNvPr id="16387" name="Oval 3"/>
            <p:cNvSpPr>
              <a:spLocks noChangeArrowheads="1"/>
            </p:cNvSpPr>
            <p:nvPr/>
          </p:nvSpPr>
          <p:spPr bwMode="auto">
            <a:xfrm>
              <a:off x="2788" y="1252"/>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388" name="Oval 4"/>
            <p:cNvSpPr>
              <a:spLocks noChangeArrowheads="1"/>
            </p:cNvSpPr>
            <p:nvPr/>
          </p:nvSpPr>
          <p:spPr bwMode="auto">
            <a:xfrm>
              <a:off x="1444" y="1876"/>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389" name="Oval 5"/>
            <p:cNvSpPr>
              <a:spLocks noChangeArrowheads="1"/>
            </p:cNvSpPr>
            <p:nvPr/>
          </p:nvSpPr>
          <p:spPr bwMode="auto">
            <a:xfrm>
              <a:off x="4180" y="1876"/>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390" name="Oval 6"/>
            <p:cNvSpPr>
              <a:spLocks noChangeArrowheads="1"/>
            </p:cNvSpPr>
            <p:nvPr/>
          </p:nvSpPr>
          <p:spPr bwMode="auto">
            <a:xfrm>
              <a:off x="820" y="2404"/>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391" name="Oval 7"/>
            <p:cNvSpPr>
              <a:spLocks noChangeArrowheads="1"/>
            </p:cNvSpPr>
            <p:nvPr/>
          </p:nvSpPr>
          <p:spPr bwMode="auto">
            <a:xfrm>
              <a:off x="1924" y="2404"/>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392" name="Oval 8"/>
            <p:cNvSpPr>
              <a:spLocks noChangeArrowheads="1"/>
            </p:cNvSpPr>
            <p:nvPr/>
          </p:nvSpPr>
          <p:spPr bwMode="auto">
            <a:xfrm>
              <a:off x="3412" y="2404"/>
              <a:ext cx="280" cy="2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393" name="Oval 9"/>
            <p:cNvSpPr>
              <a:spLocks noChangeArrowheads="1"/>
            </p:cNvSpPr>
            <p:nvPr/>
          </p:nvSpPr>
          <p:spPr bwMode="auto">
            <a:xfrm>
              <a:off x="436" y="3076"/>
              <a:ext cx="280" cy="2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394" name="Oval 10"/>
            <p:cNvSpPr>
              <a:spLocks noChangeArrowheads="1"/>
            </p:cNvSpPr>
            <p:nvPr/>
          </p:nvSpPr>
          <p:spPr bwMode="auto">
            <a:xfrm>
              <a:off x="1156" y="3076"/>
              <a:ext cx="280" cy="2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395" name="Line 11"/>
            <p:cNvSpPr>
              <a:spLocks noChangeShapeType="1"/>
            </p:cNvSpPr>
            <p:nvPr/>
          </p:nvSpPr>
          <p:spPr bwMode="auto">
            <a:xfrm flipH="1">
              <a:off x="1728" y="1440"/>
              <a:ext cx="1056"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396" name="Line 12"/>
            <p:cNvSpPr>
              <a:spLocks noChangeShapeType="1"/>
            </p:cNvSpPr>
            <p:nvPr/>
          </p:nvSpPr>
          <p:spPr bwMode="auto">
            <a:xfrm>
              <a:off x="3072" y="1440"/>
              <a:ext cx="1104"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397" name="Line 13"/>
            <p:cNvSpPr>
              <a:spLocks noChangeShapeType="1"/>
            </p:cNvSpPr>
            <p:nvPr/>
          </p:nvSpPr>
          <p:spPr bwMode="auto">
            <a:xfrm flipH="1">
              <a:off x="1056" y="2112"/>
              <a:ext cx="48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398" name="Line 14"/>
            <p:cNvSpPr>
              <a:spLocks noChangeShapeType="1"/>
            </p:cNvSpPr>
            <p:nvPr/>
          </p:nvSpPr>
          <p:spPr bwMode="auto">
            <a:xfrm>
              <a:off x="1680" y="2112"/>
              <a:ext cx="288"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399" name="Line 15"/>
            <p:cNvSpPr>
              <a:spLocks noChangeShapeType="1"/>
            </p:cNvSpPr>
            <p:nvPr/>
          </p:nvSpPr>
          <p:spPr bwMode="auto">
            <a:xfrm flipH="1">
              <a:off x="3648" y="2160"/>
              <a:ext cx="576"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00" name="Line 16"/>
            <p:cNvSpPr>
              <a:spLocks noChangeShapeType="1"/>
            </p:cNvSpPr>
            <p:nvPr/>
          </p:nvSpPr>
          <p:spPr bwMode="auto">
            <a:xfrm flipH="1">
              <a:off x="624" y="2640"/>
              <a:ext cx="24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01" name="Line 17"/>
            <p:cNvSpPr>
              <a:spLocks noChangeShapeType="1"/>
            </p:cNvSpPr>
            <p:nvPr/>
          </p:nvSpPr>
          <p:spPr bwMode="auto">
            <a:xfrm>
              <a:off x="1056" y="2640"/>
              <a:ext cx="19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02" name="Oval 18"/>
            <p:cNvSpPr>
              <a:spLocks noChangeArrowheads="1"/>
            </p:cNvSpPr>
            <p:nvPr/>
          </p:nvSpPr>
          <p:spPr bwMode="auto">
            <a:xfrm>
              <a:off x="3076" y="3028"/>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03" name="Line 19"/>
            <p:cNvSpPr>
              <a:spLocks noChangeShapeType="1"/>
            </p:cNvSpPr>
            <p:nvPr/>
          </p:nvSpPr>
          <p:spPr bwMode="auto">
            <a:xfrm flipH="1">
              <a:off x="3264" y="2688"/>
              <a:ext cx="24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04" name="Oval 20"/>
            <p:cNvSpPr>
              <a:spLocks noChangeArrowheads="1"/>
            </p:cNvSpPr>
            <p:nvPr/>
          </p:nvSpPr>
          <p:spPr bwMode="auto">
            <a:xfrm>
              <a:off x="3460" y="3508"/>
              <a:ext cx="280" cy="2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05" name="Line 21"/>
            <p:cNvSpPr>
              <a:spLocks noChangeShapeType="1"/>
            </p:cNvSpPr>
            <p:nvPr/>
          </p:nvSpPr>
          <p:spPr bwMode="auto">
            <a:xfrm>
              <a:off x="3264" y="3312"/>
              <a:ext cx="28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06" name="Oval 22"/>
            <p:cNvSpPr>
              <a:spLocks noChangeArrowheads="1"/>
            </p:cNvSpPr>
            <p:nvPr/>
          </p:nvSpPr>
          <p:spPr bwMode="auto">
            <a:xfrm>
              <a:off x="3844" y="2932"/>
              <a:ext cx="280" cy="280"/>
            </a:xfrm>
            <a:prstGeom prst="ellipse">
              <a:avLst/>
            </a:prstGeom>
            <a:solidFill>
              <a:schemeClr val="bg2"/>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07" name="Line 23"/>
            <p:cNvSpPr>
              <a:spLocks noChangeShapeType="1"/>
            </p:cNvSpPr>
            <p:nvPr/>
          </p:nvSpPr>
          <p:spPr bwMode="auto">
            <a:xfrm>
              <a:off x="3648" y="2640"/>
              <a:ext cx="288"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08" name="Oval 24"/>
            <p:cNvSpPr>
              <a:spLocks noChangeArrowheads="1"/>
            </p:cNvSpPr>
            <p:nvPr/>
          </p:nvSpPr>
          <p:spPr bwMode="auto">
            <a:xfrm>
              <a:off x="4852" y="2356"/>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09" name="Line 25"/>
            <p:cNvSpPr>
              <a:spLocks noChangeShapeType="1"/>
            </p:cNvSpPr>
            <p:nvPr/>
          </p:nvSpPr>
          <p:spPr bwMode="auto">
            <a:xfrm>
              <a:off x="4416" y="2112"/>
              <a:ext cx="48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10" name="Oval 26"/>
            <p:cNvSpPr>
              <a:spLocks noChangeArrowheads="1"/>
            </p:cNvSpPr>
            <p:nvPr/>
          </p:nvSpPr>
          <p:spPr bwMode="auto">
            <a:xfrm>
              <a:off x="5188" y="2884"/>
              <a:ext cx="280" cy="2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11" name="Line 27"/>
            <p:cNvSpPr>
              <a:spLocks noChangeShapeType="1"/>
            </p:cNvSpPr>
            <p:nvPr/>
          </p:nvSpPr>
          <p:spPr bwMode="auto">
            <a:xfrm>
              <a:off x="5088" y="2592"/>
              <a:ext cx="192"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13" name="Rectangle 29"/>
            <p:cNvSpPr>
              <a:spLocks noChangeArrowheads="1"/>
            </p:cNvSpPr>
            <p:nvPr/>
          </p:nvSpPr>
          <p:spPr bwMode="auto">
            <a:xfrm>
              <a:off x="2784" y="129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10</a:t>
              </a:r>
            </a:p>
          </p:txBody>
        </p:sp>
        <p:sp>
          <p:nvSpPr>
            <p:cNvPr id="16414" name="Rectangle 30"/>
            <p:cNvSpPr>
              <a:spLocks noChangeArrowheads="1"/>
            </p:cNvSpPr>
            <p:nvPr/>
          </p:nvSpPr>
          <p:spPr bwMode="auto">
            <a:xfrm>
              <a:off x="1488" y="192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7</a:t>
              </a:r>
            </a:p>
          </p:txBody>
        </p:sp>
        <p:sp>
          <p:nvSpPr>
            <p:cNvPr id="16415" name="Rectangle 31"/>
            <p:cNvSpPr>
              <a:spLocks noChangeArrowheads="1"/>
            </p:cNvSpPr>
            <p:nvPr/>
          </p:nvSpPr>
          <p:spPr bwMode="auto">
            <a:xfrm>
              <a:off x="1968" y="24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8</a:t>
              </a:r>
            </a:p>
          </p:txBody>
        </p:sp>
        <p:sp>
          <p:nvSpPr>
            <p:cNvPr id="16416" name="Rectangle 32"/>
            <p:cNvSpPr>
              <a:spLocks noChangeArrowheads="1"/>
            </p:cNvSpPr>
            <p:nvPr/>
          </p:nvSpPr>
          <p:spPr bwMode="auto">
            <a:xfrm>
              <a:off x="480" y="307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1</a:t>
              </a:r>
            </a:p>
          </p:txBody>
        </p:sp>
        <p:sp>
          <p:nvSpPr>
            <p:cNvPr id="16417" name="Rectangle 33"/>
            <p:cNvSpPr>
              <a:spLocks noChangeArrowheads="1"/>
            </p:cNvSpPr>
            <p:nvPr/>
          </p:nvSpPr>
          <p:spPr bwMode="auto">
            <a:xfrm>
              <a:off x="1200" y="312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5</a:t>
              </a:r>
            </a:p>
          </p:txBody>
        </p:sp>
        <p:sp>
          <p:nvSpPr>
            <p:cNvPr id="16418" name="Rectangle 34"/>
            <p:cNvSpPr>
              <a:spLocks noChangeArrowheads="1"/>
            </p:cNvSpPr>
            <p:nvPr/>
          </p:nvSpPr>
          <p:spPr bwMode="auto">
            <a:xfrm>
              <a:off x="3408" y="24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30</a:t>
              </a:r>
            </a:p>
          </p:txBody>
        </p:sp>
        <p:sp>
          <p:nvSpPr>
            <p:cNvPr id="16419" name="Rectangle 35"/>
            <p:cNvSpPr>
              <a:spLocks noChangeArrowheads="1"/>
            </p:cNvSpPr>
            <p:nvPr/>
          </p:nvSpPr>
          <p:spPr bwMode="auto">
            <a:xfrm>
              <a:off x="4176" y="192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40</a:t>
              </a:r>
            </a:p>
          </p:txBody>
        </p:sp>
        <p:sp>
          <p:nvSpPr>
            <p:cNvPr id="16420" name="Rectangle 36"/>
            <p:cNvSpPr>
              <a:spLocks noChangeArrowheads="1"/>
            </p:cNvSpPr>
            <p:nvPr/>
          </p:nvSpPr>
          <p:spPr bwMode="auto">
            <a:xfrm>
              <a:off x="3072" y="307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20</a:t>
              </a:r>
            </a:p>
          </p:txBody>
        </p:sp>
        <p:sp>
          <p:nvSpPr>
            <p:cNvPr id="16421" name="Rectangle 37"/>
            <p:cNvSpPr>
              <a:spLocks noChangeArrowheads="1"/>
            </p:cNvSpPr>
            <p:nvPr/>
          </p:nvSpPr>
          <p:spPr bwMode="auto">
            <a:xfrm>
              <a:off x="3456" y="355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25</a:t>
              </a:r>
            </a:p>
          </p:txBody>
        </p:sp>
        <p:sp>
          <p:nvSpPr>
            <p:cNvPr id="16422" name="Rectangle 38"/>
            <p:cNvSpPr>
              <a:spLocks noChangeArrowheads="1"/>
            </p:cNvSpPr>
            <p:nvPr/>
          </p:nvSpPr>
          <p:spPr bwMode="auto">
            <a:xfrm>
              <a:off x="3840" y="297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35</a:t>
              </a:r>
            </a:p>
          </p:txBody>
        </p:sp>
        <p:sp>
          <p:nvSpPr>
            <p:cNvPr id="16423" name="Rectangle 39"/>
            <p:cNvSpPr>
              <a:spLocks noChangeArrowheads="1"/>
            </p:cNvSpPr>
            <p:nvPr/>
          </p:nvSpPr>
          <p:spPr bwMode="auto">
            <a:xfrm>
              <a:off x="4848" y="235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45</a:t>
              </a:r>
            </a:p>
          </p:txBody>
        </p:sp>
        <p:sp>
          <p:nvSpPr>
            <p:cNvPr id="16424" name="Rectangle 40"/>
            <p:cNvSpPr>
              <a:spLocks noChangeArrowheads="1"/>
            </p:cNvSpPr>
            <p:nvPr/>
          </p:nvSpPr>
          <p:spPr bwMode="auto">
            <a:xfrm>
              <a:off x="5184" y="292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60</a:t>
              </a:r>
            </a:p>
          </p:txBody>
        </p:sp>
        <p:sp>
          <p:nvSpPr>
            <p:cNvPr id="16425" name="Rectangle 41"/>
            <p:cNvSpPr>
              <a:spLocks noChangeArrowheads="1"/>
            </p:cNvSpPr>
            <p:nvPr/>
          </p:nvSpPr>
          <p:spPr bwMode="auto">
            <a:xfrm>
              <a:off x="148" y="3700"/>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26" name="Rectangle 42"/>
            <p:cNvSpPr>
              <a:spLocks noChangeArrowheads="1"/>
            </p:cNvSpPr>
            <p:nvPr/>
          </p:nvSpPr>
          <p:spPr bwMode="auto">
            <a:xfrm>
              <a:off x="676" y="3700"/>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27" name="Rectangle 43"/>
            <p:cNvSpPr>
              <a:spLocks noChangeArrowheads="1"/>
            </p:cNvSpPr>
            <p:nvPr/>
          </p:nvSpPr>
          <p:spPr bwMode="auto">
            <a:xfrm>
              <a:off x="964" y="3700"/>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28" name="Rectangle 44"/>
            <p:cNvSpPr>
              <a:spLocks noChangeArrowheads="1"/>
            </p:cNvSpPr>
            <p:nvPr/>
          </p:nvSpPr>
          <p:spPr bwMode="auto">
            <a:xfrm>
              <a:off x="1444" y="3700"/>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29" name="Rectangle 45"/>
            <p:cNvSpPr>
              <a:spLocks noChangeArrowheads="1"/>
            </p:cNvSpPr>
            <p:nvPr/>
          </p:nvSpPr>
          <p:spPr bwMode="auto">
            <a:xfrm>
              <a:off x="1684" y="3124"/>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30" name="Rectangle 46"/>
            <p:cNvSpPr>
              <a:spLocks noChangeArrowheads="1"/>
            </p:cNvSpPr>
            <p:nvPr/>
          </p:nvSpPr>
          <p:spPr bwMode="auto">
            <a:xfrm>
              <a:off x="2308" y="3124"/>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31" name="Rectangle 47"/>
            <p:cNvSpPr>
              <a:spLocks noChangeArrowheads="1"/>
            </p:cNvSpPr>
            <p:nvPr/>
          </p:nvSpPr>
          <p:spPr bwMode="auto">
            <a:xfrm>
              <a:off x="2644" y="3652"/>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32" name="Rectangle 48"/>
            <p:cNvSpPr>
              <a:spLocks noChangeArrowheads="1"/>
            </p:cNvSpPr>
            <p:nvPr/>
          </p:nvSpPr>
          <p:spPr bwMode="auto">
            <a:xfrm>
              <a:off x="3076" y="3989"/>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33" name="Rectangle 49"/>
            <p:cNvSpPr>
              <a:spLocks noChangeArrowheads="1"/>
            </p:cNvSpPr>
            <p:nvPr/>
          </p:nvSpPr>
          <p:spPr bwMode="auto">
            <a:xfrm>
              <a:off x="3844" y="3989"/>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34" name="Rectangle 50"/>
            <p:cNvSpPr>
              <a:spLocks noChangeArrowheads="1"/>
            </p:cNvSpPr>
            <p:nvPr/>
          </p:nvSpPr>
          <p:spPr bwMode="auto">
            <a:xfrm>
              <a:off x="3796" y="3557"/>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35" name="Rectangle 51"/>
            <p:cNvSpPr>
              <a:spLocks noChangeArrowheads="1"/>
            </p:cNvSpPr>
            <p:nvPr/>
          </p:nvSpPr>
          <p:spPr bwMode="auto">
            <a:xfrm>
              <a:off x="4180" y="3557"/>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36" name="Rectangle 52"/>
            <p:cNvSpPr>
              <a:spLocks noChangeArrowheads="1"/>
            </p:cNvSpPr>
            <p:nvPr/>
          </p:nvSpPr>
          <p:spPr bwMode="auto">
            <a:xfrm>
              <a:off x="4612" y="3029"/>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37" name="Rectangle 53"/>
            <p:cNvSpPr>
              <a:spLocks noChangeArrowheads="1"/>
            </p:cNvSpPr>
            <p:nvPr/>
          </p:nvSpPr>
          <p:spPr bwMode="auto">
            <a:xfrm>
              <a:off x="4996" y="3557"/>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38" name="Rectangle 54"/>
            <p:cNvSpPr>
              <a:spLocks noChangeArrowheads="1"/>
            </p:cNvSpPr>
            <p:nvPr/>
          </p:nvSpPr>
          <p:spPr bwMode="auto">
            <a:xfrm>
              <a:off x="5476" y="3557"/>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6439" name="Rectangle 55"/>
            <p:cNvSpPr>
              <a:spLocks noChangeArrowheads="1"/>
            </p:cNvSpPr>
            <p:nvPr/>
          </p:nvSpPr>
          <p:spPr bwMode="auto">
            <a:xfrm>
              <a:off x="864" y="24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3</a:t>
              </a:r>
            </a:p>
          </p:txBody>
        </p:sp>
        <p:sp>
          <p:nvSpPr>
            <p:cNvPr id="16440" name="Line 56"/>
            <p:cNvSpPr>
              <a:spLocks noChangeShapeType="1"/>
            </p:cNvSpPr>
            <p:nvPr/>
          </p:nvSpPr>
          <p:spPr bwMode="auto">
            <a:xfrm>
              <a:off x="2160" y="2688"/>
              <a:ext cx="288"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41" name="Line 57"/>
            <p:cNvSpPr>
              <a:spLocks noChangeShapeType="1"/>
            </p:cNvSpPr>
            <p:nvPr/>
          </p:nvSpPr>
          <p:spPr bwMode="auto">
            <a:xfrm flipH="1">
              <a:off x="1728" y="2688"/>
              <a:ext cx="24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42" name="Line 58"/>
            <p:cNvSpPr>
              <a:spLocks noChangeShapeType="1"/>
            </p:cNvSpPr>
            <p:nvPr/>
          </p:nvSpPr>
          <p:spPr bwMode="auto">
            <a:xfrm flipH="1">
              <a:off x="240" y="3360"/>
              <a:ext cx="24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43" name="Line 59"/>
            <p:cNvSpPr>
              <a:spLocks noChangeShapeType="1"/>
            </p:cNvSpPr>
            <p:nvPr/>
          </p:nvSpPr>
          <p:spPr bwMode="auto">
            <a:xfrm>
              <a:off x="624" y="3360"/>
              <a:ext cx="144"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44" name="Line 60"/>
            <p:cNvSpPr>
              <a:spLocks noChangeShapeType="1"/>
            </p:cNvSpPr>
            <p:nvPr/>
          </p:nvSpPr>
          <p:spPr bwMode="auto">
            <a:xfrm flipH="1">
              <a:off x="1056" y="3360"/>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45" name="Line 61"/>
            <p:cNvSpPr>
              <a:spLocks noChangeShapeType="1"/>
            </p:cNvSpPr>
            <p:nvPr/>
          </p:nvSpPr>
          <p:spPr bwMode="auto">
            <a:xfrm>
              <a:off x="1344" y="3360"/>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46" name="Line 62"/>
            <p:cNvSpPr>
              <a:spLocks noChangeShapeType="1"/>
            </p:cNvSpPr>
            <p:nvPr/>
          </p:nvSpPr>
          <p:spPr bwMode="auto">
            <a:xfrm flipH="1">
              <a:off x="2688" y="3312"/>
              <a:ext cx="48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47" name="Line 63"/>
            <p:cNvSpPr>
              <a:spLocks noChangeShapeType="1"/>
            </p:cNvSpPr>
            <p:nvPr/>
          </p:nvSpPr>
          <p:spPr bwMode="auto">
            <a:xfrm flipH="1">
              <a:off x="3168" y="3744"/>
              <a:ext cx="336"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48" name="Line 64"/>
            <p:cNvSpPr>
              <a:spLocks noChangeShapeType="1"/>
            </p:cNvSpPr>
            <p:nvPr/>
          </p:nvSpPr>
          <p:spPr bwMode="auto">
            <a:xfrm>
              <a:off x="3648" y="3792"/>
              <a:ext cx="33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49" name="Line 65"/>
            <p:cNvSpPr>
              <a:spLocks noChangeShapeType="1"/>
            </p:cNvSpPr>
            <p:nvPr/>
          </p:nvSpPr>
          <p:spPr bwMode="auto">
            <a:xfrm flipH="1">
              <a:off x="3888" y="3216"/>
              <a:ext cx="96"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50" name="Line 66"/>
            <p:cNvSpPr>
              <a:spLocks noChangeShapeType="1"/>
            </p:cNvSpPr>
            <p:nvPr/>
          </p:nvSpPr>
          <p:spPr bwMode="auto">
            <a:xfrm>
              <a:off x="4080" y="3168"/>
              <a:ext cx="192"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51" name="Line 67"/>
            <p:cNvSpPr>
              <a:spLocks noChangeShapeType="1"/>
            </p:cNvSpPr>
            <p:nvPr/>
          </p:nvSpPr>
          <p:spPr bwMode="auto">
            <a:xfrm flipH="1">
              <a:off x="4704" y="2640"/>
              <a:ext cx="24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52" name="Line 68"/>
            <p:cNvSpPr>
              <a:spLocks noChangeShapeType="1"/>
            </p:cNvSpPr>
            <p:nvPr/>
          </p:nvSpPr>
          <p:spPr bwMode="auto">
            <a:xfrm flipH="1">
              <a:off x="5088" y="3120"/>
              <a:ext cx="192"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6453" name="Line 69"/>
            <p:cNvSpPr>
              <a:spLocks noChangeShapeType="1"/>
            </p:cNvSpPr>
            <p:nvPr/>
          </p:nvSpPr>
          <p:spPr bwMode="auto">
            <a:xfrm>
              <a:off x="5424" y="3168"/>
              <a:ext cx="144"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grpSp>
    </p:spTree>
    <p:extLst>
      <p:ext uri="{BB962C8B-B14F-4D97-AF65-F5344CB8AC3E}">
        <p14:creationId xmlns:p14="http://schemas.microsoft.com/office/powerpoint/2010/main" val="2380164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454"/>
                                        </p:tgtEl>
                                        <p:attrNameLst>
                                          <p:attrName>style.visibility</p:attrName>
                                        </p:attrNameLst>
                                      </p:cBhvr>
                                      <p:to>
                                        <p:strVal val="visible"/>
                                      </p:to>
                                    </p:set>
                                    <p:anim calcmode="lin" valueType="num">
                                      <p:cBhvr additive="base">
                                        <p:cTn id="7" dur="500" fill="hold"/>
                                        <p:tgtEl>
                                          <p:spTgt spid="16454"/>
                                        </p:tgtEl>
                                        <p:attrNameLst>
                                          <p:attrName>ppt_x</p:attrName>
                                        </p:attrNameLst>
                                      </p:cBhvr>
                                      <p:tavLst>
                                        <p:tav tm="0">
                                          <p:val>
                                            <p:strVal val="0-#ppt_w/2"/>
                                          </p:val>
                                        </p:tav>
                                        <p:tav tm="100000">
                                          <p:val>
                                            <p:strVal val="#ppt_x"/>
                                          </p:val>
                                        </p:tav>
                                      </p:tavLst>
                                    </p:anim>
                                    <p:anim calcmode="lin" valueType="num">
                                      <p:cBhvr additive="base">
                                        <p:cTn id="8" dur="500" fill="hold"/>
                                        <p:tgtEl>
                                          <p:spTgt spid="164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533400"/>
            <a:ext cx="7772400" cy="1143000"/>
          </a:xfrm>
          <a:noFill/>
          <a:ln/>
        </p:spPr>
        <p:txBody>
          <a:bodyPr/>
          <a:lstStyle/>
          <a:p>
            <a:r>
              <a:rPr lang="en-US"/>
              <a:t>Example Red Black Tree</a:t>
            </a:r>
          </a:p>
        </p:txBody>
      </p:sp>
      <p:grpSp>
        <p:nvGrpSpPr>
          <p:cNvPr id="18502" name="Group 70"/>
          <p:cNvGrpSpPr>
            <a:grpSpLocks/>
          </p:cNvGrpSpPr>
          <p:nvPr/>
        </p:nvGrpSpPr>
        <p:grpSpPr bwMode="auto">
          <a:xfrm>
            <a:off x="234950" y="1987550"/>
            <a:ext cx="8750300" cy="4637088"/>
            <a:chOff x="148" y="1252"/>
            <a:chExt cx="5512" cy="2921"/>
          </a:xfrm>
        </p:grpSpPr>
        <p:sp>
          <p:nvSpPr>
            <p:cNvPr id="18435" name="Oval 3"/>
            <p:cNvSpPr>
              <a:spLocks noChangeArrowheads="1"/>
            </p:cNvSpPr>
            <p:nvPr/>
          </p:nvSpPr>
          <p:spPr bwMode="auto">
            <a:xfrm>
              <a:off x="2788" y="1252"/>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36" name="Oval 4"/>
            <p:cNvSpPr>
              <a:spLocks noChangeArrowheads="1"/>
            </p:cNvSpPr>
            <p:nvPr/>
          </p:nvSpPr>
          <p:spPr bwMode="auto">
            <a:xfrm>
              <a:off x="1444" y="1876"/>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37" name="Oval 5"/>
            <p:cNvSpPr>
              <a:spLocks noChangeArrowheads="1"/>
            </p:cNvSpPr>
            <p:nvPr/>
          </p:nvSpPr>
          <p:spPr bwMode="auto">
            <a:xfrm>
              <a:off x="4180" y="1876"/>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38" name="Oval 6"/>
            <p:cNvSpPr>
              <a:spLocks noChangeArrowheads="1"/>
            </p:cNvSpPr>
            <p:nvPr/>
          </p:nvSpPr>
          <p:spPr bwMode="auto">
            <a:xfrm>
              <a:off x="820" y="2404"/>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39" name="Oval 7"/>
            <p:cNvSpPr>
              <a:spLocks noChangeArrowheads="1"/>
            </p:cNvSpPr>
            <p:nvPr/>
          </p:nvSpPr>
          <p:spPr bwMode="auto">
            <a:xfrm>
              <a:off x="1924" y="2404"/>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40" name="Oval 8"/>
            <p:cNvSpPr>
              <a:spLocks noChangeArrowheads="1"/>
            </p:cNvSpPr>
            <p:nvPr/>
          </p:nvSpPr>
          <p:spPr bwMode="auto">
            <a:xfrm>
              <a:off x="3412" y="2404"/>
              <a:ext cx="280" cy="2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41" name="Oval 9"/>
            <p:cNvSpPr>
              <a:spLocks noChangeArrowheads="1"/>
            </p:cNvSpPr>
            <p:nvPr/>
          </p:nvSpPr>
          <p:spPr bwMode="auto">
            <a:xfrm>
              <a:off x="436" y="3076"/>
              <a:ext cx="280" cy="2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42" name="Oval 10"/>
            <p:cNvSpPr>
              <a:spLocks noChangeArrowheads="1"/>
            </p:cNvSpPr>
            <p:nvPr/>
          </p:nvSpPr>
          <p:spPr bwMode="auto">
            <a:xfrm>
              <a:off x="1156" y="3076"/>
              <a:ext cx="280" cy="2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43" name="Line 11"/>
            <p:cNvSpPr>
              <a:spLocks noChangeShapeType="1"/>
            </p:cNvSpPr>
            <p:nvPr/>
          </p:nvSpPr>
          <p:spPr bwMode="auto">
            <a:xfrm flipH="1">
              <a:off x="1728" y="1440"/>
              <a:ext cx="1056"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44" name="Line 12"/>
            <p:cNvSpPr>
              <a:spLocks noChangeShapeType="1"/>
            </p:cNvSpPr>
            <p:nvPr/>
          </p:nvSpPr>
          <p:spPr bwMode="auto">
            <a:xfrm>
              <a:off x="3072" y="1440"/>
              <a:ext cx="1104"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45" name="Line 13"/>
            <p:cNvSpPr>
              <a:spLocks noChangeShapeType="1"/>
            </p:cNvSpPr>
            <p:nvPr/>
          </p:nvSpPr>
          <p:spPr bwMode="auto">
            <a:xfrm flipH="1">
              <a:off x="1056" y="2112"/>
              <a:ext cx="48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46" name="Line 14"/>
            <p:cNvSpPr>
              <a:spLocks noChangeShapeType="1"/>
            </p:cNvSpPr>
            <p:nvPr/>
          </p:nvSpPr>
          <p:spPr bwMode="auto">
            <a:xfrm>
              <a:off x="1680" y="2112"/>
              <a:ext cx="288"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47" name="Line 15"/>
            <p:cNvSpPr>
              <a:spLocks noChangeShapeType="1"/>
            </p:cNvSpPr>
            <p:nvPr/>
          </p:nvSpPr>
          <p:spPr bwMode="auto">
            <a:xfrm flipH="1">
              <a:off x="3648" y="2160"/>
              <a:ext cx="576" cy="24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48" name="Line 16"/>
            <p:cNvSpPr>
              <a:spLocks noChangeShapeType="1"/>
            </p:cNvSpPr>
            <p:nvPr/>
          </p:nvSpPr>
          <p:spPr bwMode="auto">
            <a:xfrm flipH="1">
              <a:off x="624" y="2640"/>
              <a:ext cx="240" cy="432"/>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49" name="Line 17"/>
            <p:cNvSpPr>
              <a:spLocks noChangeShapeType="1"/>
            </p:cNvSpPr>
            <p:nvPr/>
          </p:nvSpPr>
          <p:spPr bwMode="auto">
            <a:xfrm>
              <a:off x="1056" y="2640"/>
              <a:ext cx="192" cy="432"/>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50" name="Oval 18"/>
            <p:cNvSpPr>
              <a:spLocks noChangeArrowheads="1"/>
            </p:cNvSpPr>
            <p:nvPr/>
          </p:nvSpPr>
          <p:spPr bwMode="auto">
            <a:xfrm>
              <a:off x="3076" y="3028"/>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51" name="Line 19"/>
            <p:cNvSpPr>
              <a:spLocks noChangeShapeType="1"/>
            </p:cNvSpPr>
            <p:nvPr/>
          </p:nvSpPr>
          <p:spPr bwMode="auto">
            <a:xfrm flipH="1">
              <a:off x="3264" y="2688"/>
              <a:ext cx="24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52" name="Oval 20"/>
            <p:cNvSpPr>
              <a:spLocks noChangeArrowheads="1"/>
            </p:cNvSpPr>
            <p:nvPr/>
          </p:nvSpPr>
          <p:spPr bwMode="auto">
            <a:xfrm>
              <a:off x="3460" y="3508"/>
              <a:ext cx="280" cy="2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53" name="Line 21"/>
            <p:cNvSpPr>
              <a:spLocks noChangeShapeType="1"/>
            </p:cNvSpPr>
            <p:nvPr/>
          </p:nvSpPr>
          <p:spPr bwMode="auto">
            <a:xfrm>
              <a:off x="3264" y="3312"/>
              <a:ext cx="288" cy="192"/>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54" name="Oval 22"/>
            <p:cNvSpPr>
              <a:spLocks noChangeArrowheads="1"/>
            </p:cNvSpPr>
            <p:nvPr/>
          </p:nvSpPr>
          <p:spPr bwMode="auto">
            <a:xfrm>
              <a:off x="3844" y="2932"/>
              <a:ext cx="280" cy="280"/>
            </a:xfrm>
            <a:prstGeom prst="ellipse">
              <a:avLst/>
            </a:prstGeom>
            <a:solidFill>
              <a:schemeClr val="bg2"/>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55" name="Line 23"/>
            <p:cNvSpPr>
              <a:spLocks noChangeShapeType="1"/>
            </p:cNvSpPr>
            <p:nvPr/>
          </p:nvSpPr>
          <p:spPr bwMode="auto">
            <a:xfrm>
              <a:off x="3648" y="2640"/>
              <a:ext cx="288"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56" name="Oval 24"/>
            <p:cNvSpPr>
              <a:spLocks noChangeArrowheads="1"/>
            </p:cNvSpPr>
            <p:nvPr/>
          </p:nvSpPr>
          <p:spPr bwMode="auto">
            <a:xfrm>
              <a:off x="4852" y="2356"/>
              <a:ext cx="280" cy="28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57" name="Line 25"/>
            <p:cNvSpPr>
              <a:spLocks noChangeShapeType="1"/>
            </p:cNvSpPr>
            <p:nvPr/>
          </p:nvSpPr>
          <p:spPr bwMode="auto">
            <a:xfrm>
              <a:off x="4416" y="2112"/>
              <a:ext cx="48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58" name="Oval 26"/>
            <p:cNvSpPr>
              <a:spLocks noChangeArrowheads="1"/>
            </p:cNvSpPr>
            <p:nvPr/>
          </p:nvSpPr>
          <p:spPr bwMode="auto">
            <a:xfrm>
              <a:off x="5188" y="2884"/>
              <a:ext cx="280" cy="2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59" name="Line 27"/>
            <p:cNvSpPr>
              <a:spLocks noChangeShapeType="1"/>
            </p:cNvSpPr>
            <p:nvPr/>
          </p:nvSpPr>
          <p:spPr bwMode="auto">
            <a:xfrm>
              <a:off x="5088" y="2592"/>
              <a:ext cx="192" cy="288"/>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61" name="Rectangle 29"/>
            <p:cNvSpPr>
              <a:spLocks noChangeArrowheads="1"/>
            </p:cNvSpPr>
            <p:nvPr/>
          </p:nvSpPr>
          <p:spPr bwMode="auto">
            <a:xfrm>
              <a:off x="2784" y="129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10</a:t>
              </a:r>
            </a:p>
          </p:txBody>
        </p:sp>
        <p:sp>
          <p:nvSpPr>
            <p:cNvPr id="18462" name="Rectangle 30"/>
            <p:cNvSpPr>
              <a:spLocks noChangeArrowheads="1"/>
            </p:cNvSpPr>
            <p:nvPr/>
          </p:nvSpPr>
          <p:spPr bwMode="auto">
            <a:xfrm>
              <a:off x="1488" y="192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7</a:t>
              </a:r>
            </a:p>
          </p:txBody>
        </p:sp>
        <p:sp>
          <p:nvSpPr>
            <p:cNvPr id="18463" name="Rectangle 31"/>
            <p:cNvSpPr>
              <a:spLocks noChangeArrowheads="1"/>
            </p:cNvSpPr>
            <p:nvPr/>
          </p:nvSpPr>
          <p:spPr bwMode="auto">
            <a:xfrm>
              <a:off x="1968" y="24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8</a:t>
              </a:r>
            </a:p>
          </p:txBody>
        </p:sp>
        <p:sp>
          <p:nvSpPr>
            <p:cNvPr id="18464" name="Rectangle 32"/>
            <p:cNvSpPr>
              <a:spLocks noChangeArrowheads="1"/>
            </p:cNvSpPr>
            <p:nvPr/>
          </p:nvSpPr>
          <p:spPr bwMode="auto">
            <a:xfrm>
              <a:off x="480" y="307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1</a:t>
              </a:r>
            </a:p>
          </p:txBody>
        </p:sp>
        <p:sp>
          <p:nvSpPr>
            <p:cNvPr id="18465" name="Rectangle 33"/>
            <p:cNvSpPr>
              <a:spLocks noChangeArrowheads="1"/>
            </p:cNvSpPr>
            <p:nvPr/>
          </p:nvSpPr>
          <p:spPr bwMode="auto">
            <a:xfrm>
              <a:off x="1200" y="312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5</a:t>
              </a:r>
            </a:p>
          </p:txBody>
        </p:sp>
        <p:sp>
          <p:nvSpPr>
            <p:cNvPr id="18466" name="Rectangle 34"/>
            <p:cNvSpPr>
              <a:spLocks noChangeArrowheads="1"/>
            </p:cNvSpPr>
            <p:nvPr/>
          </p:nvSpPr>
          <p:spPr bwMode="auto">
            <a:xfrm>
              <a:off x="3408" y="24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30</a:t>
              </a:r>
            </a:p>
          </p:txBody>
        </p:sp>
        <p:sp>
          <p:nvSpPr>
            <p:cNvPr id="18467" name="Rectangle 35"/>
            <p:cNvSpPr>
              <a:spLocks noChangeArrowheads="1"/>
            </p:cNvSpPr>
            <p:nvPr/>
          </p:nvSpPr>
          <p:spPr bwMode="auto">
            <a:xfrm>
              <a:off x="4176" y="192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40</a:t>
              </a:r>
            </a:p>
          </p:txBody>
        </p:sp>
        <p:sp>
          <p:nvSpPr>
            <p:cNvPr id="18468" name="Rectangle 36"/>
            <p:cNvSpPr>
              <a:spLocks noChangeArrowheads="1"/>
            </p:cNvSpPr>
            <p:nvPr/>
          </p:nvSpPr>
          <p:spPr bwMode="auto">
            <a:xfrm>
              <a:off x="3072" y="307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20</a:t>
              </a:r>
            </a:p>
          </p:txBody>
        </p:sp>
        <p:sp>
          <p:nvSpPr>
            <p:cNvPr id="18469" name="Rectangle 37"/>
            <p:cNvSpPr>
              <a:spLocks noChangeArrowheads="1"/>
            </p:cNvSpPr>
            <p:nvPr/>
          </p:nvSpPr>
          <p:spPr bwMode="auto">
            <a:xfrm>
              <a:off x="3456" y="355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25</a:t>
              </a:r>
            </a:p>
          </p:txBody>
        </p:sp>
        <p:sp>
          <p:nvSpPr>
            <p:cNvPr id="18470" name="Rectangle 38"/>
            <p:cNvSpPr>
              <a:spLocks noChangeArrowheads="1"/>
            </p:cNvSpPr>
            <p:nvPr/>
          </p:nvSpPr>
          <p:spPr bwMode="auto">
            <a:xfrm>
              <a:off x="3840" y="297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35</a:t>
              </a:r>
            </a:p>
          </p:txBody>
        </p:sp>
        <p:sp>
          <p:nvSpPr>
            <p:cNvPr id="18471" name="Rectangle 39"/>
            <p:cNvSpPr>
              <a:spLocks noChangeArrowheads="1"/>
            </p:cNvSpPr>
            <p:nvPr/>
          </p:nvSpPr>
          <p:spPr bwMode="auto">
            <a:xfrm>
              <a:off x="4848" y="235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45</a:t>
              </a:r>
            </a:p>
          </p:txBody>
        </p:sp>
        <p:sp>
          <p:nvSpPr>
            <p:cNvPr id="18472" name="Rectangle 40"/>
            <p:cNvSpPr>
              <a:spLocks noChangeArrowheads="1"/>
            </p:cNvSpPr>
            <p:nvPr/>
          </p:nvSpPr>
          <p:spPr bwMode="auto">
            <a:xfrm>
              <a:off x="5184" y="292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60</a:t>
              </a:r>
            </a:p>
          </p:txBody>
        </p:sp>
        <p:sp>
          <p:nvSpPr>
            <p:cNvPr id="18473" name="Rectangle 41"/>
            <p:cNvSpPr>
              <a:spLocks noChangeArrowheads="1"/>
            </p:cNvSpPr>
            <p:nvPr/>
          </p:nvSpPr>
          <p:spPr bwMode="auto">
            <a:xfrm>
              <a:off x="148" y="3700"/>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74" name="Rectangle 42"/>
            <p:cNvSpPr>
              <a:spLocks noChangeArrowheads="1"/>
            </p:cNvSpPr>
            <p:nvPr/>
          </p:nvSpPr>
          <p:spPr bwMode="auto">
            <a:xfrm>
              <a:off x="676" y="3700"/>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75" name="Rectangle 43"/>
            <p:cNvSpPr>
              <a:spLocks noChangeArrowheads="1"/>
            </p:cNvSpPr>
            <p:nvPr/>
          </p:nvSpPr>
          <p:spPr bwMode="auto">
            <a:xfrm>
              <a:off x="964" y="3700"/>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76" name="Rectangle 44"/>
            <p:cNvSpPr>
              <a:spLocks noChangeArrowheads="1"/>
            </p:cNvSpPr>
            <p:nvPr/>
          </p:nvSpPr>
          <p:spPr bwMode="auto">
            <a:xfrm>
              <a:off x="1444" y="3700"/>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77" name="Rectangle 45"/>
            <p:cNvSpPr>
              <a:spLocks noChangeArrowheads="1"/>
            </p:cNvSpPr>
            <p:nvPr/>
          </p:nvSpPr>
          <p:spPr bwMode="auto">
            <a:xfrm>
              <a:off x="1684" y="3124"/>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78" name="Rectangle 46"/>
            <p:cNvSpPr>
              <a:spLocks noChangeArrowheads="1"/>
            </p:cNvSpPr>
            <p:nvPr/>
          </p:nvSpPr>
          <p:spPr bwMode="auto">
            <a:xfrm>
              <a:off x="2308" y="3124"/>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79" name="Rectangle 47"/>
            <p:cNvSpPr>
              <a:spLocks noChangeArrowheads="1"/>
            </p:cNvSpPr>
            <p:nvPr/>
          </p:nvSpPr>
          <p:spPr bwMode="auto">
            <a:xfrm>
              <a:off x="2644" y="3652"/>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80" name="Rectangle 48"/>
            <p:cNvSpPr>
              <a:spLocks noChangeArrowheads="1"/>
            </p:cNvSpPr>
            <p:nvPr/>
          </p:nvSpPr>
          <p:spPr bwMode="auto">
            <a:xfrm>
              <a:off x="3076" y="3989"/>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81" name="Rectangle 49"/>
            <p:cNvSpPr>
              <a:spLocks noChangeArrowheads="1"/>
            </p:cNvSpPr>
            <p:nvPr/>
          </p:nvSpPr>
          <p:spPr bwMode="auto">
            <a:xfrm>
              <a:off x="3844" y="3989"/>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82" name="Rectangle 50"/>
            <p:cNvSpPr>
              <a:spLocks noChangeArrowheads="1"/>
            </p:cNvSpPr>
            <p:nvPr/>
          </p:nvSpPr>
          <p:spPr bwMode="auto">
            <a:xfrm>
              <a:off x="3796" y="3557"/>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83" name="Rectangle 51"/>
            <p:cNvSpPr>
              <a:spLocks noChangeArrowheads="1"/>
            </p:cNvSpPr>
            <p:nvPr/>
          </p:nvSpPr>
          <p:spPr bwMode="auto">
            <a:xfrm>
              <a:off x="4180" y="3557"/>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84" name="Rectangle 52"/>
            <p:cNvSpPr>
              <a:spLocks noChangeArrowheads="1"/>
            </p:cNvSpPr>
            <p:nvPr/>
          </p:nvSpPr>
          <p:spPr bwMode="auto">
            <a:xfrm>
              <a:off x="4612" y="3029"/>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85" name="Rectangle 53"/>
            <p:cNvSpPr>
              <a:spLocks noChangeArrowheads="1"/>
            </p:cNvSpPr>
            <p:nvPr/>
          </p:nvSpPr>
          <p:spPr bwMode="auto">
            <a:xfrm>
              <a:off x="4996" y="3557"/>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86" name="Rectangle 54"/>
            <p:cNvSpPr>
              <a:spLocks noChangeArrowheads="1"/>
            </p:cNvSpPr>
            <p:nvPr/>
          </p:nvSpPr>
          <p:spPr bwMode="auto">
            <a:xfrm>
              <a:off x="5476" y="3557"/>
              <a:ext cx="184"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2000" smtClean="0">
                <a:solidFill>
                  <a:srgbClr val="FF0033"/>
                </a:solidFill>
              </a:endParaRPr>
            </a:p>
          </p:txBody>
        </p:sp>
        <p:sp>
          <p:nvSpPr>
            <p:cNvPr id="18487" name="Rectangle 55"/>
            <p:cNvSpPr>
              <a:spLocks noChangeArrowheads="1"/>
            </p:cNvSpPr>
            <p:nvPr/>
          </p:nvSpPr>
          <p:spPr bwMode="auto">
            <a:xfrm>
              <a:off x="864" y="24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sz="2000" smtClean="0">
                  <a:solidFill>
                    <a:srgbClr val="FFFFFF"/>
                  </a:solidFill>
                </a:rPr>
                <a:t>3</a:t>
              </a:r>
            </a:p>
          </p:txBody>
        </p:sp>
        <p:sp>
          <p:nvSpPr>
            <p:cNvPr id="18488" name="Line 56"/>
            <p:cNvSpPr>
              <a:spLocks noChangeShapeType="1"/>
            </p:cNvSpPr>
            <p:nvPr/>
          </p:nvSpPr>
          <p:spPr bwMode="auto">
            <a:xfrm>
              <a:off x="2160" y="2688"/>
              <a:ext cx="288"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89" name="Line 57"/>
            <p:cNvSpPr>
              <a:spLocks noChangeShapeType="1"/>
            </p:cNvSpPr>
            <p:nvPr/>
          </p:nvSpPr>
          <p:spPr bwMode="auto">
            <a:xfrm flipH="1">
              <a:off x="1728" y="2688"/>
              <a:ext cx="24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90" name="Line 58"/>
            <p:cNvSpPr>
              <a:spLocks noChangeShapeType="1"/>
            </p:cNvSpPr>
            <p:nvPr/>
          </p:nvSpPr>
          <p:spPr bwMode="auto">
            <a:xfrm flipH="1">
              <a:off x="240" y="3360"/>
              <a:ext cx="24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91" name="Line 59"/>
            <p:cNvSpPr>
              <a:spLocks noChangeShapeType="1"/>
            </p:cNvSpPr>
            <p:nvPr/>
          </p:nvSpPr>
          <p:spPr bwMode="auto">
            <a:xfrm>
              <a:off x="624" y="3360"/>
              <a:ext cx="144"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92" name="Line 60"/>
            <p:cNvSpPr>
              <a:spLocks noChangeShapeType="1"/>
            </p:cNvSpPr>
            <p:nvPr/>
          </p:nvSpPr>
          <p:spPr bwMode="auto">
            <a:xfrm flipH="1">
              <a:off x="1056" y="3360"/>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93" name="Line 61"/>
            <p:cNvSpPr>
              <a:spLocks noChangeShapeType="1"/>
            </p:cNvSpPr>
            <p:nvPr/>
          </p:nvSpPr>
          <p:spPr bwMode="auto">
            <a:xfrm>
              <a:off x="1344" y="3360"/>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94" name="Line 62"/>
            <p:cNvSpPr>
              <a:spLocks noChangeShapeType="1"/>
            </p:cNvSpPr>
            <p:nvPr/>
          </p:nvSpPr>
          <p:spPr bwMode="auto">
            <a:xfrm flipH="1">
              <a:off x="2688" y="3312"/>
              <a:ext cx="48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95" name="Line 63"/>
            <p:cNvSpPr>
              <a:spLocks noChangeShapeType="1"/>
            </p:cNvSpPr>
            <p:nvPr/>
          </p:nvSpPr>
          <p:spPr bwMode="auto">
            <a:xfrm flipH="1">
              <a:off x="3168" y="3744"/>
              <a:ext cx="336"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96" name="Line 64"/>
            <p:cNvSpPr>
              <a:spLocks noChangeShapeType="1"/>
            </p:cNvSpPr>
            <p:nvPr/>
          </p:nvSpPr>
          <p:spPr bwMode="auto">
            <a:xfrm>
              <a:off x="3648" y="3792"/>
              <a:ext cx="33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97" name="Line 65"/>
            <p:cNvSpPr>
              <a:spLocks noChangeShapeType="1"/>
            </p:cNvSpPr>
            <p:nvPr/>
          </p:nvSpPr>
          <p:spPr bwMode="auto">
            <a:xfrm flipH="1">
              <a:off x="3888" y="3216"/>
              <a:ext cx="96"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98" name="Line 66"/>
            <p:cNvSpPr>
              <a:spLocks noChangeShapeType="1"/>
            </p:cNvSpPr>
            <p:nvPr/>
          </p:nvSpPr>
          <p:spPr bwMode="auto">
            <a:xfrm>
              <a:off x="4080" y="3168"/>
              <a:ext cx="192"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499" name="Line 67"/>
            <p:cNvSpPr>
              <a:spLocks noChangeShapeType="1"/>
            </p:cNvSpPr>
            <p:nvPr/>
          </p:nvSpPr>
          <p:spPr bwMode="auto">
            <a:xfrm flipH="1">
              <a:off x="4704" y="2640"/>
              <a:ext cx="24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500" name="Line 68"/>
            <p:cNvSpPr>
              <a:spLocks noChangeShapeType="1"/>
            </p:cNvSpPr>
            <p:nvPr/>
          </p:nvSpPr>
          <p:spPr bwMode="auto">
            <a:xfrm flipH="1">
              <a:off x="5088" y="3120"/>
              <a:ext cx="192"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sp>
          <p:nvSpPr>
            <p:cNvPr id="18501" name="Line 69"/>
            <p:cNvSpPr>
              <a:spLocks noChangeShapeType="1"/>
            </p:cNvSpPr>
            <p:nvPr/>
          </p:nvSpPr>
          <p:spPr bwMode="auto">
            <a:xfrm>
              <a:off x="5424" y="3168"/>
              <a:ext cx="144"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000" smtClean="0">
                <a:solidFill>
                  <a:srgbClr val="FF0033"/>
                </a:solidFill>
              </a:endParaRPr>
            </a:p>
          </p:txBody>
        </p:sp>
      </p:grpSp>
    </p:spTree>
    <p:extLst>
      <p:ext uri="{BB962C8B-B14F-4D97-AF65-F5344CB8AC3E}">
        <p14:creationId xmlns:p14="http://schemas.microsoft.com/office/powerpoint/2010/main" val="477485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502"/>
                                        </p:tgtEl>
                                        <p:attrNameLst>
                                          <p:attrName>style.visibility</p:attrName>
                                        </p:attrNameLst>
                                      </p:cBhvr>
                                      <p:to>
                                        <p:strVal val="visible"/>
                                      </p:to>
                                    </p:set>
                                    <p:anim calcmode="lin" valueType="num">
                                      <p:cBhvr additive="base">
                                        <p:cTn id="7" dur="500" fill="hold"/>
                                        <p:tgtEl>
                                          <p:spTgt spid="18502"/>
                                        </p:tgtEl>
                                        <p:attrNameLst>
                                          <p:attrName>ppt_x</p:attrName>
                                        </p:attrNameLst>
                                      </p:cBhvr>
                                      <p:tavLst>
                                        <p:tav tm="0">
                                          <p:val>
                                            <p:strVal val="0-#ppt_w/2"/>
                                          </p:val>
                                        </p:tav>
                                        <p:tav tm="100000">
                                          <p:val>
                                            <p:strVal val="#ppt_x"/>
                                          </p:val>
                                        </p:tav>
                                      </p:tavLst>
                                    </p:anim>
                                    <p:anim calcmode="lin" valueType="num">
                                      <p:cBhvr additive="base">
                                        <p:cTn id="8" dur="500" fill="hold"/>
                                        <p:tgtEl>
                                          <p:spTgt spid="185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1143000"/>
          </a:xfrm>
        </p:spPr>
        <p:txBody>
          <a:bodyPr/>
          <a:lstStyle/>
          <a:p>
            <a:pPr eaLnBrk="1" hangingPunct="1"/>
            <a:r>
              <a:rPr lang="en-US" altLang="en-US" smtClean="0"/>
              <a:t>Red-black Insertion Algorithm</a:t>
            </a:r>
          </a:p>
        </p:txBody>
      </p:sp>
      <p:sp>
        <p:nvSpPr>
          <p:cNvPr id="10243" name="Rectangle 3"/>
          <p:cNvSpPr>
            <a:spLocks noGrp="1" noChangeArrowheads="1"/>
          </p:cNvSpPr>
          <p:nvPr>
            <p:ph type="body" idx="1"/>
          </p:nvPr>
        </p:nvSpPr>
        <p:spPr>
          <a:xfrm>
            <a:off x="228600" y="1981200"/>
            <a:ext cx="8915400" cy="4419600"/>
          </a:xfrm>
        </p:spPr>
        <p:txBody>
          <a:bodyPr/>
          <a:lstStyle/>
          <a:p>
            <a:pPr eaLnBrk="1" hangingPunct="1">
              <a:lnSpc>
                <a:spcPct val="80000"/>
              </a:lnSpc>
              <a:buFontTx/>
              <a:buNone/>
            </a:pPr>
            <a:r>
              <a:rPr lang="en-US" altLang="en-US" sz="2000" i="1" smtClean="0"/>
              <a:t>current </a:t>
            </a:r>
            <a:r>
              <a:rPr lang="en-US" altLang="en-US" sz="2000" smtClean="0"/>
              <a:t>node = </a:t>
            </a:r>
            <a:r>
              <a:rPr lang="en-US" altLang="en-US" sz="2000" i="1" smtClean="0"/>
              <a:t>root </a:t>
            </a:r>
            <a:r>
              <a:rPr lang="en-US" altLang="en-US" sz="2000" smtClean="0"/>
              <a:t>node</a:t>
            </a:r>
          </a:p>
          <a:p>
            <a:pPr eaLnBrk="1" hangingPunct="1">
              <a:lnSpc>
                <a:spcPct val="80000"/>
              </a:lnSpc>
              <a:buFontTx/>
              <a:buNone/>
            </a:pPr>
            <a:r>
              <a:rPr lang="en-US" altLang="en-US" sz="2000" i="1" smtClean="0"/>
              <a:t>parent = grandParent = null</a:t>
            </a:r>
          </a:p>
          <a:p>
            <a:pPr eaLnBrk="1" hangingPunct="1">
              <a:lnSpc>
                <a:spcPct val="80000"/>
              </a:lnSpc>
              <a:buFontTx/>
              <a:buNone/>
            </a:pPr>
            <a:r>
              <a:rPr lang="en-US" altLang="en-US" sz="2000" b="1" smtClean="0"/>
              <a:t>While </a:t>
            </a:r>
            <a:r>
              <a:rPr lang="en-US" altLang="en-US" sz="2000" i="1" smtClean="0"/>
              <a:t>current </a:t>
            </a:r>
            <a:r>
              <a:rPr lang="en-US" altLang="en-US" sz="2000" smtClean="0"/>
              <a:t>&lt;&gt; </a:t>
            </a:r>
            <a:r>
              <a:rPr lang="en-US" altLang="en-US" sz="2000" i="1" smtClean="0"/>
              <a:t>null</a:t>
            </a:r>
          </a:p>
          <a:p>
            <a:pPr eaLnBrk="1" hangingPunct="1">
              <a:lnSpc>
                <a:spcPct val="80000"/>
              </a:lnSpc>
              <a:buFontTx/>
              <a:buNone/>
            </a:pPr>
            <a:r>
              <a:rPr lang="en-US" altLang="en-US" sz="2000" smtClean="0"/>
              <a:t>    </a:t>
            </a:r>
            <a:r>
              <a:rPr lang="en-US" altLang="en-US" sz="2000" b="1" smtClean="0"/>
              <a:t>If </a:t>
            </a:r>
            <a:r>
              <a:rPr lang="en-US" altLang="en-US" sz="2000" i="1" smtClean="0"/>
              <a:t>current </a:t>
            </a:r>
            <a:r>
              <a:rPr lang="en-US" altLang="en-US" sz="2000" smtClean="0"/>
              <a:t>is </a:t>
            </a:r>
            <a:r>
              <a:rPr lang="en-US" altLang="en-US" sz="2000" i="1" smtClean="0"/>
              <a:t>black, </a:t>
            </a:r>
            <a:r>
              <a:rPr lang="en-US" altLang="en-US" sz="2000" smtClean="0"/>
              <a:t>and </a:t>
            </a:r>
            <a:r>
              <a:rPr lang="en-US" altLang="en-US" sz="2000" i="1" smtClean="0"/>
              <a:t>current’s </a:t>
            </a:r>
            <a:r>
              <a:rPr lang="en-US" altLang="en-US" sz="2000" smtClean="0"/>
              <a:t>children are </a:t>
            </a:r>
            <a:r>
              <a:rPr lang="en-US" altLang="en-US" sz="2000" i="1" smtClean="0"/>
              <a:t>red </a:t>
            </a:r>
          </a:p>
          <a:p>
            <a:pPr eaLnBrk="1" hangingPunct="1">
              <a:lnSpc>
                <a:spcPct val="80000"/>
              </a:lnSpc>
              <a:buFontTx/>
              <a:buNone/>
            </a:pPr>
            <a:r>
              <a:rPr lang="en-US" altLang="en-US" sz="2000" i="1" smtClean="0"/>
              <a:t>         </a:t>
            </a:r>
            <a:r>
              <a:rPr lang="en-US" altLang="en-US" sz="2000" b="1" smtClean="0"/>
              <a:t>Change </a:t>
            </a:r>
            <a:r>
              <a:rPr lang="en-US" altLang="en-US" sz="2000" i="1" smtClean="0"/>
              <a:t>current </a:t>
            </a:r>
            <a:r>
              <a:rPr lang="en-US" altLang="en-US" sz="2000" smtClean="0"/>
              <a:t>to </a:t>
            </a:r>
            <a:r>
              <a:rPr lang="en-US" altLang="en-US" sz="2000" i="1" smtClean="0"/>
              <a:t>red </a:t>
            </a:r>
            <a:r>
              <a:rPr lang="en-US" altLang="en-US" sz="2000" smtClean="0"/>
              <a:t>(If </a:t>
            </a:r>
            <a:r>
              <a:rPr lang="en-US" altLang="en-US" sz="2000" i="1" smtClean="0"/>
              <a:t>current&lt;&gt;root</a:t>
            </a:r>
            <a:r>
              <a:rPr lang="en-US" altLang="en-US" sz="2000" smtClean="0"/>
              <a:t>)</a:t>
            </a:r>
            <a:r>
              <a:rPr lang="en-US" altLang="en-US" sz="2000" i="1" smtClean="0"/>
              <a:t> </a:t>
            </a:r>
            <a:r>
              <a:rPr lang="en-US" altLang="en-US" sz="2000" smtClean="0"/>
              <a:t>and </a:t>
            </a:r>
            <a:r>
              <a:rPr lang="en-US" altLang="en-US" sz="2000" i="1" smtClean="0"/>
              <a:t>current’s </a:t>
            </a:r>
            <a:r>
              <a:rPr lang="en-US" altLang="en-US" sz="2000" smtClean="0"/>
              <a:t>children to </a:t>
            </a:r>
            <a:r>
              <a:rPr lang="en-US" altLang="en-US" sz="2000" i="1" smtClean="0"/>
              <a:t>black</a:t>
            </a:r>
            <a:endParaRPr lang="en-US" altLang="en-US" sz="2000" smtClean="0"/>
          </a:p>
          <a:p>
            <a:pPr eaLnBrk="1" hangingPunct="1">
              <a:lnSpc>
                <a:spcPct val="80000"/>
              </a:lnSpc>
              <a:buFontTx/>
              <a:buNone/>
            </a:pPr>
            <a:r>
              <a:rPr lang="en-US" altLang="en-US" sz="2000" b="1" smtClean="0"/>
              <a:t>         Call </a:t>
            </a:r>
            <a:r>
              <a:rPr lang="en-US" altLang="en-US" sz="2000" smtClean="0"/>
              <a:t>rotateTree()</a:t>
            </a:r>
          </a:p>
          <a:p>
            <a:pPr eaLnBrk="1" hangingPunct="1">
              <a:lnSpc>
                <a:spcPct val="80000"/>
              </a:lnSpc>
              <a:buFontTx/>
              <a:buNone/>
            </a:pPr>
            <a:r>
              <a:rPr lang="en-US" altLang="en-US" sz="2000" smtClean="0"/>
              <a:t>    grandParent = parent</a:t>
            </a:r>
          </a:p>
          <a:p>
            <a:pPr eaLnBrk="1" hangingPunct="1">
              <a:lnSpc>
                <a:spcPct val="80000"/>
              </a:lnSpc>
              <a:buFontTx/>
              <a:buNone/>
            </a:pPr>
            <a:r>
              <a:rPr lang="en-US" altLang="en-US" sz="2000" smtClean="0"/>
              <a:t>    parent = current</a:t>
            </a:r>
          </a:p>
          <a:p>
            <a:pPr eaLnBrk="1" hangingPunct="1">
              <a:lnSpc>
                <a:spcPct val="80000"/>
              </a:lnSpc>
              <a:buFontTx/>
              <a:buNone/>
            </a:pPr>
            <a:r>
              <a:rPr lang="en-US" altLang="en-US" sz="2000" i="1" smtClean="0"/>
              <a:t>    current </a:t>
            </a:r>
            <a:r>
              <a:rPr lang="en-US" altLang="en-US" sz="2000" smtClean="0"/>
              <a:t>is set to the child node in the binary search sequence</a:t>
            </a:r>
          </a:p>
          <a:p>
            <a:pPr eaLnBrk="1" hangingPunct="1">
              <a:lnSpc>
                <a:spcPct val="80000"/>
              </a:lnSpc>
              <a:buFontTx/>
              <a:buNone/>
            </a:pPr>
            <a:r>
              <a:rPr lang="en-US" altLang="en-US" sz="2000" b="1" smtClean="0"/>
              <a:t>If </a:t>
            </a:r>
            <a:r>
              <a:rPr lang="en-US" altLang="en-US" sz="2000" i="1" smtClean="0"/>
              <a:t>parent </a:t>
            </a:r>
            <a:r>
              <a:rPr lang="en-US" altLang="en-US" sz="2000" smtClean="0"/>
              <a:t>is </a:t>
            </a:r>
            <a:r>
              <a:rPr lang="en-US" altLang="en-US" sz="2000" i="1" smtClean="0"/>
              <a:t>null</a:t>
            </a:r>
          </a:p>
          <a:p>
            <a:pPr eaLnBrk="1" hangingPunct="1">
              <a:lnSpc>
                <a:spcPct val="80000"/>
              </a:lnSpc>
              <a:buFontTx/>
              <a:buNone/>
            </a:pPr>
            <a:r>
              <a:rPr lang="en-US" altLang="en-US" sz="2000" i="1" smtClean="0"/>
              <a:t>   root </a:t>
            </a:r>
            <a:r>
              <a:rPr lang="en-US" altLang="en-US" sz="2000" smtClean="0"/>
              <a:t>= node to insert; color it </a:t>
            </a:r>
            <a:r>
              <a:rPr lang="en-US" altLang="en-US" sz="2000" i="1" smtClean="0"/>
              <a:t>black</a:t>
            </a:r>
          </a:p>
          <a:p>
            <a:pPr eaLnBrk="1" hangingPunct="1">
              <a:lnSpc>
                <a:spcPct val="80000"/>
              </a:lnSpc>
              <a:buFontTx/>
              <a:buNone/>
            </a:pPr>
            <a:r>
              <a:rPr lang="en-US" altLang="en-US" sz="2000" b="1" smtClean="0"/>
              <a:t>Else</a:t>
            </a:r>
            <a:r>
              <a:rPr lang="en-US" altLang="en-US" sz="2000" i="1" smtClean="0"/>
              <a:t> </a:t>
            </a:r>
            <a:r>
              <a:rPr lang="en-US" altLang="en-US" sz="2000" b="1" smtClean="0"/>
              <a:t>Connect </a:t>
            </a:r>
            <a:r>
              <a:rPr lang="en-US" altLang="en-US" sz="2000" smtClean="0"/>
              <a:t>the node to insert to the leaf node; color it </a:t>
            </a:r>
            <a:r>
              <a:rPr lang="en-US" altLang="en-US" sz="2000" i="1" smtClean="0"/>
              <a:t>red</a:t>
            </a:r>
            <a:endParaRPr lang="en-US" altLang="en-US" sz="2000" smtClean="0"/>
          </a:p>
          <a:p>
            <a:pPr eaLnBrk="1" hangingPunct="1">
              <a:lnSpc>
                <a:spcPct val="80000"/>
              </a:lnSpc>
              <a:buFontTx/>
              <a:buNone/>
            </a:pPr>
            <a:r>
              <a:rPr lang="en-US" altLang="en-US" sz="2000" b="1" smtClean="0"/>
              <a:t>Call </a:t>
            </a:r>
            <a:r>
              <a:rPr lang="en-US" altLang="en-US" sz="2000" smtClean="0"/>
              <a:t>rotateTree()</a:t>
            </a:r>
          </a:p>
        </p:txBody>
      </p:sp>
    </p:spTree>
    <p:extLst>
      <p:ext uri="{BB962C8B-B14F-4D97-AF65-F5344CB8AC3E}">
        <p14:creationId xmlns:p14="http://schemas.microsoft.com/office/powerpoint/2010/main" val="12794819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1143000"/>
          </a:xfrm>
        </p:spPr>
        <p:txBody>
          <a:bodyPr/>
          <a:lstStyle/>
          <a:p>
            <a:pPr eaLnBrk="1" hangingPunct="1"/>
            <a:r>
              <a:rPr lang="en-US" altLang="en-US" smtClean="0"/>
              <a:t>Rotate Tree() Algorithm</a:t>
            </a:r>
          </a:p>
        </p:txBody>
      </p:sp>
      <p:sp>
        <p:nvSpPr>
          <p:cNvPr id="11267" name="Rectangle 3"/>
          <p:cNvSpPr>
            <a:spLocks noGrp="1" noChangeArrowheads="1"/>
          </p:cNvSpPr>
          <p:nvPr>
            <p:ph type="body" idx="1"/>
          </p:nvPr>
        </p:nvSpPr>
        <p:spPr>
          <a:xfrm>
            <a:off x="685800" y="1828800"/>
            <a:ext cx="7772400" cy="4114800"/>
          </a:xfrm>
        </p:spPr>
        <p:txBody>
          <a:bodyPr/>
          <a:lstStyle/>
          <a:p>
            <a:pPr eaLnBrk="1" hangingPunct="1">
              <a:buFontTx/>
              <a:buNone/>
            </a:pPr>
            <a:r>
              <a:rPr lang="en-US" altLang="en-US" sz="2000" b="1" smtClean="0"/>
              <a:t>If</a:t>
            </a:r>
            <a:r>
              <a:rPr lang="en-US" altLang="en-US" sz="2000" smtClean="0"/>
              <a:t>  </a:t>
            </a:r>
            <a:r>
              <a:rPr lang="en-US" altLang="en-US" sz="2000" i="1" smtClean="0"/>
              <a:t>current </a:t>
            </a:r>
            <a:r>
              <a:rPr lang="en-US" altLang="en-US" sz="2000" smtClean="0"/>
              <a:t>&lt;&gt; </a:t>
            </a:r>
            <a:r>
              <a:rPr lang="en-US" altLang="en-US" sz="2000" i="1" smtClean="0"/>
              <a:t>root </a:t>
            </a:r>
            <a:r>
              <a:rPr lang="en-US" altLang="en-US" sz="2000" smtClean="0"/>
              <a:t>and </a:t>
            </a:r>
            <a:r>
              <a:rPr lang="en-US" altLang="en-US" sz="2000" i="1" smtClean="0"/>
              <a:t>Parent </a:t>
            </a:r>
            <a:r>
              <a:rPr lang="en-US" altLang="en-US" sz="2000" smtClean="0"/>
              <a:t>is </a:t>
            </a:r>
            <a:r>
              <a:rPr lang="en-US" altLang="en-US" sz="2000" i="1" smtClean="0"/>
              <a:t>red</a:t>
            </a:r>
          </a:p>
          <a:p>
            <a:pPr eaLnBrk="1" hangingPunct="1">
              <a:buFontTx/>
              <a:buNone/>
            </a:pPr>
            <a:r>
              <a:rPr lang="en-US" altLang="en-US" sz="2000" i="1" smtClean="0"/>
              <a:t>         </a:t>
            </a:r>
            <a:r>
              <a:rPr lang="en-US" altLang="en-US" sz="2000" b="1" smtClean="0"/>
              <a:t>If </a:t>
            </a:r>
            <a:r>
              <a:rPr lang="en-US" altLang="en-US" sz="2000" i="1" smtClean="0"/>
              <a:t>current </a:t>
            </a:r>
            <a:r>
              <a:rPr lang="en-US" altLang="en-US" sz="2000" smtClean="0"/>
              <a:t>is an outer child of the g</a:t>
            </a:r>
            <a:r>
              <a:rPr lang="en-US" altLang="en-US" sz="2000" i="1" smtClean="0"/>
              <a:t>randParent </a:t>
            </a:r>
            <a:r>
              <a:rPr lang="en-US" altLang="en-US" sz="2000" smtClean="0"/>
              <a:t>node</a:t>
            </a:r>
          </a:p>
          <a:p>
            <a:pPr eaLnBrk="1" hangingPunct="1">
              <a:buFontTx/>
              <a:buNone/>
            </a:pPr>
            <a:r>
              <a:rPr lang="en-US" altLang="en-US" sz="2000" smtClean="0"/>
              <a:t>            </a:t>
            </a:r>
            <a:r>
              <a:rPr lang="en-US" altLang="en-US" sz="2000" b="1" smtClean="0"/>
              <a:t>Set </a:t>
            </a:r>
            <a:r>
              <a:rPr lang="en-US" altLang="en-US" sz="2000" smtClean="0"/>
              <a:t>color of g</a:t>
            </a:r>
            <a:r>
              <a:rPr lang="en-US" altLang="en-US" sz="2000" i="1" smtClean="0"/>
              <a:t>randParent </a:t>
            </a:r>
            <a:r>
              <a:rPr lang="en-US" altLang="en-US" sz="2000" smtClean="0"/>
              <a:t>node</a:t>
            </a:r>
            <a:r>
              <a:rPr lang="en-US" altLang="en-US" sz="2000" i="1" smtClean="0"/>
              <a:t> </a:t>
            </a:r>
            <a:r>
              <a:rPr lang="en-US" altLang="en-US" sz="2000" smtClean="0"/>
              <a:t>to</a:t>
            </a:r>
            <a:r>
              <a:rPr lang="en-US" altLang="en-US" sz="2000" i="1" smtClean="0"/>
              <a:t> red</a:t>
            </a:r>
          </a:p>
          <a:p>
            <a:pPr eaLnBrk="1" hangingPunct="1">
              <a:buFontTx/>
              <a:buNone/>
            </a:pPr>
            <a:r>
              <a:rPr lang="en-US" altLang="en-US" sz="2000" i="1" smtClean="0"/>
              <a:t>            </a:t>
            </a:r>
            <a:r>
              <a:rPr lang="en-US" altLang="en-US" sz="2000" b="1" smtClean="0"/>
              <a:t>Set </a:t>
            </a:r>
            <a:r>
              <a:rPr lang="en-US" altLang="en-US" sz="2000" smtClean="0"/>
              <a:t>color of p</a:t>
            </a:r>
            <a:r>
              <a:rPr lang="en-US" altLang="en-US" sz="2000" i="1" smtClean="0"/>
              <a:t>arent</a:t>
            </a:r>
            <a:r>
              <a:rPr lang="en-US" altLang="en-US" sz="2000" smtClean="0"/>
              <a:t> node to </a:t>
            </a:r>
            <a:r>
              <a:rPr lang="en-US" altLang="en-US" sz="2000" i="1" smtClean="0"/>
              <a:t>black</a:t>
            </a:r>
          </a:p>
          <a:p>
            <a:pPr eaLnBrk="1" hangingPunct="1">
              <a:buFontTx/>
              <a:buNone/>
            </a:pPr>
            <a:r>
              <a:rPr lang="en-US" altLang="en-US" sz="2000" i="1" smtClean="0"/>
              <a:t>            </a:t>
            </a:r>
            <a:r>
              <a:rPr lang="en-US" altLang="en-US" sz="2000" b="1" smtClean="0"/>
              <a:t>Raise </a:t>
            </a:r>
            <a:r>
              <a:rPr lang="en-US" altLang="en-US" sz="2000" i="1" smtClean="0"/>
              <a:t>current </a:t>
            </a:r>
            <a:r>
              <a:rPr lang="en-US" altLang="en-US" sz="2000" smtClean="0"/>
              <a:t>by rotating </a:t>
            </a:r>
            <a:r>
              <a:rPr lang="en-US" altLang="en-US" sz="2000" i="1" smtClean="0"/>
              <a:t>parent </a:t>
            </a:r>
            <a:r>
              <a:rPr lang="en-US" altLang="en-US" sz="2000" smtClean="0"/>
              <a:t>with </a:t>
            </a:r>
            <a:r>
              <a:rPr lang="en-US" altLang="en-US" sz="2000" i="1" smtClean="0"/>
              <a:t>grandParent</a:t>
            </a:r>
            <a:endParaRPr lang="en-US" altLang="en-US" sz="2000" smtClean="0"/>
          </a:p>
          <a:p>
            <a:pPr eaLnBrk="1" hangingPunct="1">
              <a:buFontTx/>
              <a:buNone/>
            </a:pPr>
            <a:r>
              <a:rPr lang="en-US" altLang="en-US" sz="2000" smtClean="0"/>
              <a:t>         </a:t>
            </a:r>
            <a:r>
              <a:rPr lang="en-US" altLang="en-US" sz="2000" b="1" smtClean="0"/>
              <a:t>If </a:t>
            </a:r>
            <a:r>
              <a:rPr lang="en-US" altLang="en-US" sz="2000" i="1" smtClean="0"/>
              <a:t>current </a:t>
            </a:r>
            <a:r>
              <a:rPr lang="en-US" altLang="en-US" sz="2000" smtClean="0"/>
              <a:t>is an inner child of the </a:t>
            </a:r>
            <a:r>
              <a:rPr lang="en-US" altLang="en-US" sz="2000" i="1" smtClean="0"/>
              <a:t>grandParent </a:t>
            </a:r>
            <a:r>
              <a:rPr lang="en-US" altLang="en-US" sz="2000" smtClean="0"/>
              <a:t>node</a:t>
            </a:r>
          </a:p>
          <a:p>
            <a:pPr eaLnBrk="1" hangingPunct="1">
              <a:buFontTx/>
              <a:buNone/>
            </a:pPr>
            <a:r>
              <a:rPr lang="en-US" altLang="en-US" sz="2000" smtClean="0"/>
              <a:t>            </a:t>
            </a:r>
            <a:r>
              <a:rPr lang="en-US" altLang="en-US" sz="2000" b="1" smtClean="0"/>
              <a:t>Set </a:t>
            </a:r>
            <a:r>
              <a:rPr lang="en-US" altLang="en-US" sz="2000" smtClean="0"/>
              <a:t>color of  </a:t>
            </a:r>
            <a:r>
              <a:rPr lang="en-US" altLang="en-US" sz="2000" i="1" smtClean="0"/>
              <a:t>grandParent </a:t>
            </a:r>
            <a:r>
              <a:rPr lang="en-US" altLang="en-US" sz="2000" smtClean="0"/>
              <a:t>node to </a:t>
            </a:r>
            <a:r>
              <a:rPr lang="en-US" altLang="en-US" sz="2000" i="1" smtClean="0"/>
              <a:t>red</a:t>
            </a:r>
          </a:p>
          <a:p>
            <a:pPr eaLnBrk="1" hangingPunct="1">
              <a:buFontTx/>
              <a:buNone/>
            </a:pPr>
            <a:r>
              <a:rPr lang="en-US" altLang="en-US" sz="2000" i="1" smtClean="0"/>
              <a:t>            </a:t>
            </a:r>
            <a:r>
              <a:rPr lang="en-US" altLang="en-US" sz="2000" b="1" smtClean="0"/>
              <a:t>Set</a:t>
            </a:r>
            <a:r>
              <a:rPr lang="en-US" altLang="en-US" sz="2000" smtClean="0"/>
              <a:t> color of </a:t>
            </a:r>
            <a:r>
              <a:rPr lang="en-US" altLang="en-US" sz="2000" i="1" smtClean="0"/>
              <a:t>current </a:t>
            </a:r>
            <a:r>
              <a:rPr lang="en-US" altLang="en-US" sz="2000" smtClean="0"/>
              <a:t>to </a:t>
            </a:r>
            <a:r>
              <a:rPr lang="en-US" altLang="en-US" sz="2000" i="1" smtClean="0"/>
              <a:t>black</a:t>
            </a:r>
          </a:p>
          <a:p>
            <a:pPr eaLnBrk="1" hangingPunct="1">
              <a:buFontTx/>
              <a:buNone/>
            </a:pPr>
            <a:r>
              <a:rPr lang="en-US" altLang="en-US" sz="2000" i="1" smtClean="0"/>
              <a:t>            </a:t>
            </a:r>
            <a:r>
              <a:rPr lang="en-US" altLang="en-US" sz="2000" b="1" smtClean="0"/>
              <a:t>Raise </a:t>
            </a:r>
            <a:r>
              <a:rPr lang="en-US" altLang="en-US" sz="2000" i="1" smtClean="0"/>
              <a:t>current </a:t>
            </a:r>
            <a:r>
              <a:rPr lang="en-US" altLang="en-US" sz="2000" smtClean="0"/>
              <a:t>by rotating </a:t>
            </a:r>
            <a:r>
              <a:rPr lang="en-US" altLang="en-US" sz="2000" i="1" smtClean="0"/>
              <a:t>current </a:t>
            </a:r>
            <a:r>
              <a:rPr lang="en-US" altLang="en-US" sz="2000" smtClean="0"/>
              <a:t>with </a:t>
            </a:r>
            <a:r>
              <a:rPr lang="en-US" altLang="en-US" sz="2000" i="1" smtClean="0"/>
              <a:t>parent</a:t>
            </a:r>
          </a:p>
          <a:p>
            <a:pPr eaLnBrk="1" hangingPunct="1">
              <a:buFontTx/>
              <a:buNone/>
            </a:pPr>
            <a:r>
              <a:rPr lang="en-US" altLang="en-US" sz="2000" i="1" smtClean="0"/>
              <a:t>            </a:t>
            </a:r>
            <a:r>
              <a:rPr lang="en-US" altLang="en-US" sz="2000" b="1" smtClean="0"/>
              <a:t>Raise </a:t>
            </a:r>
            <a:r>
              <a:rPr lang="en-US" altLang="en-US" sz="2000" i="1" smtClean="0"/>
              <a:t>current</a:t>
            </a:r>
            <a:r>
              <a:rPr lang="en-US" altLang="en-US" sz="2000" smtClean="0"/>
              <a:t> by rotating </a:t>
            </a:r>
            <a:r>
              <a:rPr lang="en-US" altLang="en-US" sz="2000" i="1" smtClean="0"/>
              <a:t>current </a:t>
            </a:r>
            <a:r>
              <a:rPr lang="en-US" altLang="en-US" sz="2000" smtClean="0"/>
              <a:t>with </a:t>
            </a:r>
            <a:r>
              <a:rPr lang="en-US" altLang="en-US" sz="2000" i="1" smtClean="0"/>
              <a:t>grandParent </a:t>
            </a:r>
            <a:r>
              <a:rPr lang="en-US" altLang="en-US" sz="2000" smtClean="0"/>
              <a:t>node </a:t>
            </a:r>
            <a:endParaRPr lang="en-US" altLang="en-US" sz="2800" smtClean="0"/>
          </a:p>
        </p:txBody>
      </p:sp>
    </p:spTree>
    <p:extLst>
      <p:ext uri="{BB962C8B-B14F-4D97-AF65-F5344CB8AC3E}">
        <p14:creationId xmlns:p14="http://schemas.microsoft.com/office/powerpoint/2010/main" val="25310451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Content Placeholder 5" descr="redBlackBefore.jpg"/>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762125" y="762000"/>
            <a:ext cx="7229475" cy="3352800"/>
          </a:xfrm>
        </p:spPr>
      </p:pic>
      <p:sp>
        <p:nvSpPr>
          <p:cNvPr id="12291" name="Title 1"/>
          <p:cNvSpPr>
            <a:spLocks noGrp="1"/>
          </p:cNvSpPr>
          <p:nvPr>
            <p:ph type="title"/>
          </p:nvPr>
        </p:nvSpPr>
        <p:spPr>
          <a:xfrm>
            <a:off x="228600" y="152400"/>
            <a:ext cx="4800600" cy="1143000"/>
          </a:xfrm>
        </p:spPr>
        <p:txBody>
          <a:bodyPr/>
          <a:lstStyle/>
          <a:p>
            <a:r>
              <a:rPr lang="en-US" altLang="en-US" smtClean="0"/>
              <a:t>Red Black Example</a:t>
            </a:r>
          </a:p>
        </p:txBody>
      </p:sp>
      <p:pic>
        <p:nvPicPr>
          <p:cNvPr id="12292" name="Content Placeholder 6" descr="redBlackAfter99.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14400" y="3429000"/>
            <a:ext cx="6324600" cy="3200400"/>
          </a:xfrm>
        </p:spPr>
      </p:pic>
      <p:sp>
        <p:nvSpPr>
          <p:cNvPr id="12293" name="TextBox 7"/>
          <p:cNvSpPr txBox="1">
            <a:spLocks noChangeArrowheads="1"/>
          </p:cNvSpPr>
          <p:nvPr/>
        </p:nvSpPr>
        <p:spPr bwMode="auto">
          <a:xfrm>
            <a:off x="6116638" y="914400"/>
            <a:ext cx="2417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r>
              <a:rPr lang="en-US" altLang="en-US" sz="2400" b="1"/>
              <a:t>Before adding 99</a:t>
            </a:r>
          </a:p>
        </p:txBody>
      </p:sp>
      <p:sp>
        <p:nvSpPr>
          <p:cNvPr id="12294" name="TextBox 8"/>
          <p:cNvSpPr txBox="1">
            <a:spLocks noChangeArrowheads="1"/>
          </p:cNvSpPr>
          <p:nvPr/>
        </p:nvSpPr>
        <p:spPr bwMode="auto">
          <a:xfrm>
            <a:off x="1143000" y="3505200"/>
            <a:ext cx="2247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r>
              <a:rPr lang="en-US" altLang="en-US" sz="2400" b="1"/>
              <a:t>After adding 99</a:t>
            </a:r>
          </a:p>
        </p:txBody>
      </p:sp>
      <p:sp>
        <p:nvSpPr>
          <p:cNvPr id="12295" name="TextBox 9"/>
          <p:cNvSpPr txBox="1">
            <a:spLocks noChangeArrowheads="1"/>
          </p:cNvSpPr>
          <p:nvPr/>
        </p:nvSpPr>
        <p:spPr bwMode="auto">
          <a:xfrm>
            <a:off x="346075" y="6172200"/>
            <a:ext cx="8110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r>
              <a:rPr lang="en-US" altLang="en-US" sz="2400" b="1"/>
              <a:t>Note:</a:t>
            </a:r>
            <a:r>
              <a:rPr lang="en-US" altLang="en-US" sz="2400"/>
              <a:t> </a:t>
            </a:r>
            <a:r>
              <a:rPr lang="en-US" altLang="en-US" sz="2200"/>
              <a:t>Color change at 92 led to an outer rotation involving 52, 67, 92</a:t>
            </a:r>
          </a:p>
        </p:txBody>
      </p:sp>
      <p:cxnSp>
        <p:nvCxnSpPr>
          <p:cNvPr id="3" name="Curved Connector 2"/>
          <p:cNvCxnSpPr/>
          <p:nvPr/>
        </p:nvCxnSpPr>
        <p:spPr>
          <a:xfrm rot="10800000">
            <a:off x="7325520" y="1524000"/>
            <a:ext cx="1208881" cy="914400"/>
          </a:xfrm>
          <a:prstGeom prst="curvedConnector3">
            <a:avLst>
              <a:gd name="adj1" fmla="val 5780"/>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589341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609600"/>
            <a:ext cx="7772400" cy="838200"/>
          </a:xfrm>
        </p:spPr>
        <p:txBody>
          <a:bodyPr/>
          <a:lstStyle/>
          <a:p>
            <a:r>
              <a:rPr lang="en-US" altLang="en-US" smtClean="0"/>
              <a:t>Red Black Deletion</a:t>
            </a:r>
          </a:p>
        </p:txBody>
      </p:sp>
      <p:sp>
        <p:nvSpPr>
          <p:cNvPr id="13315" name="Content Placeholder 2"/>
          <p:cNvSpPr>
            <a:spLocks noGrp="1"/>
          </p:cNvSpPr>
          <p:nvPr>
            <p:ph idx="1"/>
          </p:nvPr>
        </p:nvSpPr>
        <p:spPr>
          <a:xfrm>
            <a:off x="685800" y="1600200"/>
            <a:ext cx="7772400" cy="4800600"/>
          </a:xfrm>
        </p:spPr>
        <p:txBody>
          <a:bodyPr/>
          <a:lstStyle/>
          <a:p>
            <a:r>
              <a:rPr lang="en-US" altLang="en-US" sz="2400" smtClean="0"/>
              <a:t>A standard Binary Search Tree removal reduces to removing a node with less than two children</a:t>
            </a:r>
          </a:p>
          <a:p>
            <a:r>
              <a:rPr lang="en-US" altLang="en-US" sz="2400" smtClean="0"/>
              <a:t>If a node with a single child is black, change  the child’s color to black. Then simply connect the child to the parent</a:t>
            </a:r>
          </a:p>
          <a:p>
            <a:r>
              <a:rPr lang="en-US" altLang="en-US" sz="2400" smtClean="0"/>
              <a:t>Leafs can be red or black. If red, simply remove it. If black, removal causes an imbalance of black nodes, which must be restored.</a:t>
            </a:r>
          </a:p>
          <a:p>
            <a:r>
              <a:rPr lang="en-US" altLang="en-US" sz="2400" smtClean="0"/>
              <a:t>Weapons at our disposal</a:t>
            </a:r>
          </a:p>
          <a:p>
            <a:pPr lvl="1"/>
            <a:r>
              <a:rPr lang="en-US" altLang="en-US" sz="2400" smtClean="0"/>
              <a:t>Color flips</a:t>
            </a:r>
          </a:p>
          <a:p>
            <a:pPr lvl="1"/>
            <a:r>
              <a:rPr lang="en-US" altLang="en-US" sz="2400" smtClean="0"/>
              <a:t>Traversal upward</a:t>
            </a:r>
          </a:p>
          <a:p>
            <a:pPr lvl="1"/>
            <a:r>
              <a:rPr lang="en-US" altLang="en-US" sz="2400" smtClean="0"/>
              <a:t>Rotations </a:t>
            </a:r>
          </a:p>
        </p:txBody>
      </p:sp>
    </p:spTree>
    <p:extLst>
      <p:ext uri="{BB962C8B-B14F-4D97-AF65-F5344CB8AC3E}">
        <p14:creationId xmlns:p14="http://schemas.microsoft.com/office/powerpoint/2010/main" val="41007387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792163"/>
          </a:xfrm>
        </p:spPr>
        <p:txBody>
          <a:bodyPr/>
          <a:lstStyle/>
          <a:p>
            <a:r>
              <a:rPr lang="en-US" altLang="en-US" smtClean="0"/>
              <a:t>Red Black Deletion (cont.)</a:t>
            </a:r>
          </a:p>
        </p:txBody>
      </p:sp>
      <p:sp>
        <p:nvSpPr>
          <p:cNvPr id="14339" name="Text Placeholder 3"/>
          <p:cNvSpPr>
            <a:spLocks noGrp="1"/>
          </p:cNvSpPr>
          <p:nvPr>
            <p:ph type="body" idx="1"/>
          </p:nvPr>
        </p:nvSpPr>
        <p:spPr>
          <a:xfrm>
            <a:off x="152400" y="990600"/>
            <a:ext cx="4572000" cy="639763"/>
          </a:xfrm>
          <a:solidFill>
            <a:srgbClr val="CCECFF"/>
          </a:solidFill>
          <a:ln>
            <a:solidFill>
              <a:schemeClr val="tx1"/>
            </a:solidFill>
            <a:miter lim="800000"/>
            <a:headEnd/>
            <a:tailEnd/>
          </a:ln>
        </p:spPr>
        <p:txBody>
          <a:bodyPr/>
          <a:lstStyle/>
          <a:p>
            <a:pPr algn="ctr"/>
            <a:r>
              <a:rPr lang="en-US" altLang="en-US" smtClean="0"/>
              <a:t>Explanation</a:t>
            </a:r>
          </a:p>
        </p:txBody>
      </p:sp>
      <p:sp>
        <p:nvSpPr>
          <p:cNvPr id="14340" name="Content Placeholder 4"/>
          <p:cNvSpPr>
            <a:spLocks noGrp="1"/>
          </p:cNvSpPr>
          <p:nvPr>
            <p:ph sz="half" idx="2"/>
          </p:nvPr>
        </p:nvSpPr>
        <p:spPr>
          <a:xfrm>
            <a:off x="0" y="1752600"/>
            <a:ext cx="6400800" cy="4876800"/>
          </a:xfrm>
        </p:spPr>
        <p:txBody>
          <a:bodyPr>
            <a:normAutofit lnSpcReduction="10000"/>
          </a:bodyPr>
          <a:lstStyle/>
          <a:p>
            <a:pPr marL="284163" indent="-284163">
              <a:buFont typeface="Times New Roman" charset="0"/>
              <a:buAutoNum type="arabicPeriod"/>
              <a:defRPr/>
            </a:pPr>
            <a:r>
              <a:rPr lang="en-US" sz="2000" dirty="0" smtClean="0"/>
              <a:t>X, Y, Z represent sub-trees</a:t>
            </a:r>
          </a:p>
          <a:p>
            <a:pPr marL="284163" indent="-284163">
              <a:buFont typeface="Times New Roman" charset="0"/>
              <a:buAutoNum type="arabicPeriod"/>
              <a:defRPr/>
            </a:pPr>
            <a:r>
              <a:rPr lang="en-US" sz="2000" dirty="0" smtClean="0"/>
              <a:t>Path from P to the left has K black nodes; the </a:t>
            </a:r>
            <a:br>
              <a:rPr lang="en-US" sz="2000" dirty="0" smtClean="0"/>
            </a:br>
            <a:r>
              <a:rPr lang="en-US" sz="2000" dirty="0" smtClean="0"/>
              <a:t>path to the right has K+1 black nodes</a:t>
            </a:r>
          </a:p>
          <a:p>
            <a:pPr marL="284163" indent="-284163">
              <a:buFont typeface="Times New Roman" charset="0"/>
              <a:buAutoNum type="arabicPeriod"/>
              <a:defRPr/>
            </a:pPr>
            <a:r>
              <a:rPr lang="en-US" sz="2000" dirty="0" smtClean="0"/>
              <a:t>P is the parent node, S is the sibling node </a:t>
            </a:r>
            <a:br>
              <a:rPr lang="en-US" sz="2000" dirty="0" smtClean="0"/>
            </a:br>
            <a:r>
              <a:rPr lang="en-US" sz="2000" dirty="0" smtClean="0"/>
              <a:t>(A sibling must exist, because of step 2)</a:t>
            </a:r>
          </a:p>
          <a:p>
            <a:pPr marL="284163" indent="-284163">
              <a:buFont typeface="Times New Roman" charset="0"/>
              <a:buAutoNum type="arabicPeriod"/>
              <a:defRPr/>
            </a:pPr>
            <a:r>
              <a:rPr lang="en-US" sz="2000" dirty="0" smtClean="0"/>
              <a:t>To restore balance</a:t>
            </a:r>
          </a:p>
          <a:p>
            <a:pPr marL="284162" lvl="1" indent="0">
              <a:buFontTx/>
              <a:buNone/>
              <a:defRPr/>
            </a:pPr>
            <a:r>
              <a:rPr lang="en-US" b="1" dirty="0" smtClean="0">
                <a:solidFill>
                  <a:schemeClr val="accent6">
                    <a:lumMod val="75000"/>
                  </a:schemeClr>
                </a:solidFill>
              </a:rPr>
              <a:t>Case A:</a:t>
            </a:r>
            <a:r>
              <a:rPr lang="en-US" dirty="0" smtClean="0"/>
              <a:t> IF Head of X is red; turn it black</a:t>
            </a:r>
          </a:p>
          <a:p>
            <a:pPr marL="284162" lvl="1" indent="0">
              <a:buFontTx/>
              <a:buNone/>
              <a:defRPr/>
            </a:pPr>
            <a:r>
              <a:rPr lang="en-US" b="1" dirty="0" smtClean="0">
                <a:solidFill>
                  <a:schemeClr val="accent6">
                    <a:lumMod val="75000"/>
                  </a:schemeClr>
                </a:solidFill>
              </a:rPr>
              <a:t>Case B:</a:t>
            </a:r>
            <a:r>
              <a:rPr lang="en-US" dirty="0" smtClean="0"/>
              <a:t> IF S black with red children; rotate</a:t>
            </a:r>
          </a:p>
          <a:p>
            <a:pPr marL="284162" lvl="1" indent="0">
              <a:buFontTx/>
              <a:buNone/>
              <a:defRPr/>
            </a:pPr>
            <a:r>
              <a:rPr lang="en-US" b="1" dirty="0" smtClean="0">
                <a:solidFill>
                  <a:schemeClr val="accent6">
                    <a:lumMod val="75000"/>
                  </a:schemeClr>
                </a:solidFill>
              </a:rPr>
              <a:t>Case C</a:t>
            </a:r>
            <a:r>
              <a:rPr lang="en-US" dirty="0" smtClean="0"/>
              <a:t>: IF S black with no red children</a:t>
            </a:r>
          </a:p>
          <a:p>
            <a:pPr marL="803275" lvl="2" indent="-234950">
              <a:buFont typeface="Times New Roman" charset="0"/>
              <a:buAutoNum type="romanLcPeriod"/>
              <a:defRPr/>
            </a:pPr>
            <a:r>
              <a:rPr lang="en-US" sz="2000" dirty="0" smtClean="0"/>
              <a:t>IF P red, set P black and S red</a:t>
            </a:r>
          </a:p>
          <a:p>
            <a:pPr marL="803275" lvl="2" indent="-234950">
              <a:buFont typeface="Times New Roman" charset="0"/>
              <a:buAutoNum type="romanLcPeriod"/>
              <a:defRPr/>
            </a:pPr>
            <a:r>
              <a:rPr lang="en-US" sz="2000" dirty="0" smtClean="0"/>
              <a:t>ELSE color S red restoring balance. Traversal up because  both paths now have only K black nodes</a:t>
            </a:r>
          </a:p>
          <a:p>
            <a:pPr marL="284162" lvl="1" indent="0">
              <a:buFontTx/>
              <a:buNone/>
              <a:defRPr/>
            </a:pPr>
            <a:r>
              <a:rPr lang="en-US" b="1" dirty="0" smtClean="0">
                <a:solidFill>
                  <a:schemeClr val="accent6">
                    <a:lumMod val="75000"/>
                  </a:schemeClr>
                </a:solidFill>
              </a:rPr>
              <a:t>Case D</a:t>
            </a:r>
            <a:r>
              <a:rPr lang="en-US" dirty="0" smtClean="0">
                <a:solidFill>
                  <a:schemeClr val="accent6">
                    <a:lumMod val="75000"/>
                  </a:schemeClr>
                </a:solidFill>
              </a:rPr>
              <a:t>:</a:t>
            </a:r>
            <a:r>
              <a:rPr lang="en-US" dirty="0" smtClean="0"/>
              <a:t> IF S red, perform one rotate, two if one or three of S's grandchildren are red. </a:t>
            </a:r>
          </a:p>
        </p:txBody>
      </p:sp>
      <p:sp>
        <p:nvSpPr>
          <p:cNvPr id="14341" name="Text Placeholder 5"/>
          <p:cNvSpPr>
            <a:spLocks noGrp="1"/>
          </p:cNvSpPr>
          <p:nvPr>
            <p:ph type="body" sz="quarter" idx="3"/>
          </p:nvPr>
        </p:nvSpPr>
        <p:spPr>
          <a:xfrm>
            <a:off x="5029200" y="990600"/>
            <a:ext cx="3810000" cy="639763"/>
          </a:xfrm>
          <a:solidFill>
            <a:srgbClr val="CCECFF"/>
          </a:solidFill>
          <a:ln>
            <a:solidFill>
              <a:schemeClr val="tx1"/>
            </a:solidFill>
            <a:miter lim="800000"/>
            <a:headEnd/>
            <a:tailEnd/>
          </a:ln>
        </p:spPr>
        <p:txBody>
          <a:bodyPr/>
          <a:lstStyle/>
          <a:p>
            <a:pPr algn="ctr"/>
            <a:r>
              <a:rPr lang="en-US" altLang="en-US" smtClean="0"/>
              <a:t>The general case</a:t>
            </a:r>
          </a:p>
        </p:txBody>
      </p:sp>
      <p:grpSp>
        <p:nvGrpSpPr>
          <p:cNvPr id="14342" name="Group 40"/>
          <p:cNvGrpSpPr>
            <a:grpSpLocks/>
          </p:cNvGrpSpPr>
          <p:nvPr/>
        </p:nvGrpSpPr>
        <p:grpSpPr bwMode="auto">
          <a:xfrm>
            <a:off x="4862513" y="2184400"/>
            <a:ext cx="3595687" cy="3302000"/>
            <a:chOff x="4863098" y="2185020"/>
            <a:chExt cx="3595102" cy="3301380"/>
          </a:xfrm>
        </p:grpSpPr>
        <p:grpSp>
          <p:nvGrpSpPr>
            <p:cNvPr id="14343" name="Group 26"/>
            <p:cNvGrpSpPr>
              <a:grpSpLocks/>
            </p:cNvGrpSpPr>
            <p:nvPr/>
          </p:nvGrpSpPr>
          <p:grpSpPr bwMode="auto">
            <a:xfrm>
              <a:off x="6096000" y="2438400"/>
              <a:ext cx="2057400" cy="3048000"/>
              <a:chOff x="5943600" y="2286000"/>
              <a:chExt cx="2057400" cy="3048000"/>
            </a:xfrm>
          </p:grpSpPr>
          <p:sp>
            <p:nvSpPr>
              <p:cNvPr id="9" name="Oval 8"/>
              <p:cNvSpPr/>
              <p:nvPr/>
            </p:nvSpPr>
            <p:spPr>
              <a:xfrm>
                <a:off x="7010610" y="3353172"/>
                <a:ext cx="457126" cy="685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10" name="Oval 9"/>
              <p:cNvSpPr/>
              <p:nvPr/>
            </p:nvSpPr>
            <p:spPr>
              <a:xfrm>
                <a:off x="6477297" y="2286572"/>
                <a:ext cx="457126" cy="685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t>
                </a:r>
              </a:p>
            </p:txBody>
          </p:sp>
          <p:sp>
            <p:nvSpPr>
              <p:cNvPr id="12" name="Rectangle 11"/>
              <p:cNvSpPr/>
              <p:nvPr/>
            </p:nvSpPr>
            <p:spPr>
              <a:xfrm>
                <a:off x="5943984" y="3200800"/>
                <a:ext cx="380938" cy="99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13" name="Rectangle 12"/>
              <p:cNvSpPr/>
              <p:nvPr/>
            </p:nvSpPr>
            <p:spPr>
              <a:xfrm>
                <a:off x="6553485" y="4267400"/>
                <a:ext cx="380938" cy="99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sp>
            <p:nvSpPr>
              <p:cNvPr id="14" name="Rectangle 13"/>
              <p:cNvSpPr/>
              <p:nvPr/>
            </p:nvSpPr>
            <p:spPr>
              <a:xfrm>
                <a:off x="7620111" y="4343586"/>
                <a:ext cx="380938" cy="990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cxnSp>
            <p:nvCxnSpPr>
              <p:cNvPr id="16" name="Straight Connector 15"/>
              <p:cNvCxnSpPr>
                <a:stCxn id="10" idx="3"/>
                <a:endCxn id="12" idx="0"/>
              </p:cNvCxnSpPr>
              <p:nvPr/>
            </p:nvCxnSpPr>
            <p:spPr>
              <a:xfrm flipH="1">
                <a:off x="6134453" y="2872250"/>
                <a:ext cx="409508" cy="328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4" idx="0"/>
              </p:cNvCxnSpPr>
              <p:nvPr/>
            </p:nvCxnSpPr>
            <p:spPr>
              <a:xfrm>
                <a:off x="7420119" y="3886472"/>
                <a:ext cx="390461" cy="457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3" idx="0"/>
              </p:cNvCxnSpPr>
              <p:nvPr/>
            </p:nvCxnSpPr>
            <p:spPr>
              <a:xfrm flipH="1">
                <a:off x="6743954" y="3886472"/>
                <a:ext cx="295227" cy="380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1"/>
                <a:endCxn id="10" idx="5"/>
              </p:cNvCxnSpPr>
              <p:nvPr/>
            </p:nvCxnSpPr>
            <p:spPr>
              <a:xfrm flipH="1" flipV="1">
                <a:off x="6867759" y="2872250"/>
                <a:ext cx="209516" cy="580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a:off x="7696324" y="2896086"/>
              <a:ext cx="761876" cy="7618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258321" y="2667529"/>
              <a:ext cx="990439" cy="1066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46" name="TextBox 32"/>
            <p:cNvSpPr txBox="1">
              <a:spLocks noChangeArrowheads="1"/>
            </p:cNvSpPr>
            <p:nvPr/>
          </p:nvSpPr>
          <p:spPr bwMode="auto">
            <a:xfrm rot="-2700000">
              <a:off x="4863098" y="2840402"/>
              <a:ext cx="15055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r>
                <a:rPr lang="en-US" altLang="en-US" sz="1800"/>
                <a:t>K black nodes</a:t>
              </a:r>
            </a:p>
          </p:txBody>
        </p:sp>
        <p:sp>
          <p:nvSpPr>
            <p:cNvPr id="34" name="TextBox 33"/>
            <p:cNvSpPr txBox="1"/>
            <p:nvPr/>
          </p:nvSpPr>
          <p:spPr>
            <a:xfrm rot="2700000">
              <a:off x="7341780" y="2875754"/>
              <a:ext cx="1750800" cy="369332"/>
            </a:xfrm>
            <a:prstGeom prst="rect">
              <a:avLst/>
            </a:prstGeom>
            <a:noFill/>
            <a:scene3d>
              <a:camera prst="orthographicFront">
                <a:rot lat="0" lon="2700000" rev="0"/>
              </a:camera>
              <a:lightRig rig="threePt" dir="t"/>
            </a:scene3d>
          </p:spPr>
          <p:txBody>
            <a:bodyPr wrap="none">
              <a:spAutoFit/>
            </a:bodyPr>
            <a:lstStyle/>
            <a:p>
              <a:pPr>
                <a:defRPr/>
              </a:pPr>
              <a:r>
                <a:rPr lang="en-US" sz="1800" dirty="0">
                  <a:latin typeface="Times New Roman" charset="0"/>
                </a:rPr>
                <a:t>K+1 black nodes</a:t>
              </a:r>
            </a:p>
          </p:txBody>
        </p:sp>
      </p:grpSp>
    </p:spTree>
    <p:extLst>
      <p:ext uri="{BB962C8B-B14F-4D97-AF65-F5344CB8AC3E}">
        <p14:creationId xmlns:p14="http://schemas.microsoft.com/office/powerpoint/2010/main" val="3974949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52400"/>
            <a:ext cx="8229600" cy="533400"/>
          </a:xfrm>
        </p:spPr>
        <p:txBody>
          <a:bodyPr>
            <a:normAutofit fontScale="90000"/>
          </a:bodyPr>
          <a:lstStyle/>
          <a:p>
            <a:r>
              <a:rPr lang="en-US" altLang="en-US" smtClean="0"/>
              <a:t>Example</a:t>
            </a:r>
          </a:p>
        </p:txBody>
      </p:sp>
      <p:sp>
        <p:nvSpPr>
          <p:cNvPr id="3" name="Text Placeholder 2"/>
          <p:cNvSpPr>
            <a:spLocks noGrp="1"/>
          </p:cNvSpPr>
          <p:nvPr>
            <p:ph type="body" idx="1"/>
          </p:nvPr>
        </p:nvSpPr>
        <p:spPr>
          <a:xfrm>
            <a:off x="990600" y="990600"/>
            <a:ext cx="6783388" cy="639763"/>
          </a:xfrm>
          <a:solidFill>
            <a:schemeClr val="bg1">
              <a:lumMod val="95000"/>
            </a:schemeClr>
          </a:solidFill>
          <a:ln>
            <a:solidFill>
              <a:schemeClr val="tx1"/>
            </a:solidFill>
          </a:ln>
        </p:spPr>
        <p:txBody>
          <a:bodyPr/>
          <a:lstStyle/>
          <a:p>
            <a:pPr algn="ctr">
              <a:defRPr/>
            </a:pPr>
            <a:r>
              <a:rPr lang="en-US" dirty="0" smtClean="0"/>
              <a:t>Case B (Balance Restored)</a:t>
            </a:r>
            <a:endParaRPr lang="en-US" dirty="0"/>
          </a:p>
        </p:txBody>
      </p:sp>
      <p:grpSp>
        <p:nvGrpSpPr>
          <p:cNvPr id="15364" name="Group 106"/>
          <p:cNvGrpSpPr>
            <a:grpSpLocks/>
          </p:cNvGrpSpPr>
          <p:nvPr/>
        </p:nvGrpSpPr>
        <p:grpSpPr bwMode="auto">
          <a:xfrm>
            <a:off x="2362200" y="1981200"/>
            <a:ext cx="4038600" cy="3048000"/>
            <a:chOff x="152400" y="2362200"/>
            <a:chExt cx="4038600" cy="3048000"/>
          </a:xfrm>
        </p:grpSpPr>
        <p:sp>
          <p:nvSpPr>
            <p:cNvPr id="7" name="Oval 6"/>
            <p:cNvSpPr/>
            <p:nvPr/>
          </p:nvSpPr>
          <p:spPr>
            <a:xfrm>
              <a:off x="685800" y="2362200"/>
              <a:ext cx="381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t>
              </a:r>
            </a:p>
          </p:txBody>
        </p:sp>
        <p:sp>
          <p:nvSpPr>
            <p:cNvPr id="8" name="Oval 7"/>
            <p:cNvSpPr/>
            <p:nvPr/>
          </p:nvSpPr>
          <p:spPr>
            <a:xfrm>
              <a:off x="1066800" y="28956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9" name="Oval 8"/>
            <p:cNvSpPr/>
            <p:nvPr/>
          </p:nvSpPr>
          <p:spPr>
            <a:xfrm>
              <a:off x="1371600" y="3581400"/>
              <a:ext cx="3810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sp>
          <p:nvSpPr>
            <p:cNvPr id="10" name="Rectangle 9"/>
            <p:cNvSpPr/>
            <p:nvPr/>
          </p:nvSpPr>
          <p:spPr>
            <a:xfrm>
              <a:off x="152400" y="32766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11" name="Rectangle 10"/>
            <p:cNvSpPr/>
            <p:nvPr/>
          </p:nvSpPr>
          <p:spPr>
            <a:xfrm>
              <a:off x="1143000" y="4343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sp>
          <p:nvSpPr>
            <p:cNvPr id="12" name="Rectangle 11"/>
            <p:cNvSpPr/>
            <p:nvPr/>
          </p:nvSpPr>
          <p:spPr>
            <a:xfrm>
              <a:off x="1752600" y="4343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Q</a:t>
              </a:r>
            </a:p>
          </p:txBody>
        </p:sp>
        <p:sp>
          <p:nvSpPr>
            <p:cNvPr id="13" name="Rectangle 12"/>
            <p:cNvSpPr/>
            <p:nvPr/>
          </p:nvSpPr>
          <p:spPr>
            <a:xfrm>
              <a:off x="609600" y="38100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cxnSp>
          <p:nvCxnSpPr>
            <p:cNvPr id="15" name="Straight Connector 14"/>
            <p:cNvCxnSpPr>
              <a:stCxn id="7" idx="3"/>
              <a:endCxn id="10" idx="0"/>
            </p:cNvCxnSpPr>
            <p:nvPr/>
          </p:nvCxnSpPr>
          <p:spPr>
            <a:xfrm flipH="1">
              <a:off x="304800" y="2817813"/>
              <a:ext cx="436563" cy="458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3" idx="0"/>
            </p:cNvCxnSpPr>
            <p:nvPr/>
          </p:nvCxnSpPr>
          <p:spPr>
            <a:xfrm flipH="1">
              <a:off x="762000" y="3352800"/>
              <a:ext cx="284163"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5"/>
              <a:endCxn id="12" idx="0"/>
            </p:cNvCxnSpPr>
            <p:nvPr/>
          </p:nvCxnSpPr>
          <p:spPr>
            <a:xfrm>
              <a:off x="1697038" y="4037013"/>
              <a:ext cx="207962"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1" idx="0"/>
            </p:cNvCxnSpPr>
            <p:nvPr/>
          </p:nvCxnSpPr>
          <p:spPr>
            <a:xfrm flipH="1">
              <a:off x="1295400" y="4038600"/>
              <a:ext cx="131763"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5"/>
              <a:endCxn id="8" idx="1"/>
            </p:cNvCxnSpPr>
            <p:nvPr/>
          </p:nvCxnSpPr>
          <p:spPr>
            <a:xfrm>
              <a:off x="1011238" y="2817813"/>
              <a:ext cx="111125"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5"/>
            </p:cNvCxnSpPr>
            <p:nvPr/>
          </p:nvCxnSpPr>
          <p:spPr>
            <a:xfrm>
              <a:off x="1392238" y="3351213"/>
              <a:ext cx="131762"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667000" y="33528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t>
              </a:r>
            </a:p>
          </p:txBody>
        </p:sp>
        <p:sp>
          <p:nvSpPr>
            <p:cNvPr id="29" name="Oval 28"/>
            <p:cNvSpPr/>
            <p:nvPr/>
          </p:nvSpPr>
          <p:spPr>
            <a:xfrm>
              <a:off x="3200400" y="2743200"/>
              <a:ext cx="381000" cy="533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30" name="Oval 29"/>
            <p:cNvSpPr/>
            <p:nvPr/>
          </p:nvSpPr>
          <p:spPr>
            <a:xfrm>
              <a:off x="3505200" y="35814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sp>
          <p:nvSpPr>
            <p:cNvPr id="31" name="Rectangle 30"/>
            <p:cNvSpPr/>
            <p:nvPr/>
          </p:nvSpPr>
          <p:spPr>
            <a:xfrm>
              <a:off x="2286000" y="41910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32" name="Rectangle 31"/>
            <p:cNvSpPr/>
            <p:nvPr/>
          </p:nvSpPr>
          <p:spPr>
            <a:xfrm>
              <a:off x="3276600" y="4343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sp>
          <p:nvSpPr>
            <p:cNvPr id="33" name="Rectangle 32"/>
            <p:cNvSpPr/>
            <p:nvPr/>
          </p:nvSpPr>
          <p:spPr>
            <a:xfrm>
              <a:off x="3886200" y="4343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Q</a:t>
              </a:r>
            </a:p>
          </p:txBody>
        </p:sp>
        <p:sp>
          <p:nvSpPr>
            <p:cNvPr id="34" name="Rectangle 33"/>
            <p:cNvSpPr/>
            <p:nvPr/>
          </p:nvSpPr>
          <p:spPr>
            <a:xfrm>
              <a:off x="2895600" y="42672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cxnSp>
          <p:nvCxnSpPr>
            <p:cNvPr id="35" name="Straight Connector 34"/>
            <p:cNvCxnSpPr>
              <a:stCxn id="28" idx="3"/>
              <a:endCxn id="31" idx="0"/>
            </p:cNvCxnSpPr>
            <p:nvPr/>
          </p:nvCxnSpPr>
          <p:spPr>
            <a:xfrm flipH="1">
              <a:off x="2438400" y="3808413"/>
              <a:ext cx="284163"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4"/>
            </p:cNvCxnSpPr>
            <p:nvPr/>
          </p:nvCxnSpPr>
          <p:spPr>
            <a:xfrm>
              <a:off x="2857500" y="3886200"/>
              <a:ext cx="1905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5"/>
              <a:endCxn id="33" idx="0"/>
            </p:cNvCxnSpPr>
            <p:nvPr/>
          </p:nvCxnSpPr>
          <p:spPr>
            <a:xfrm>
              <a:off x="3830638" y="4037013"/>
              <a:ext cx="207962"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2" idx="0"/>
            </p:cNvCxnSpPr>
            <p:nvPr/>
          </p:nvCxnSpPr>
          <p:spPr>
            <a:xfrm flipH="1">
              <a:off x="3429000" y="4038600"/>
              <a:ext cx="131763"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7"/>
              <a:endCxn id="29" idx="3"/>
            </p:cNvCxnSpPr>
            <p:nvPr/>
          </p:nvCxnSpPr>
          <p:spPr>
            <a:xfrm flipV="1">
              <a:off x="2992438" y="3198813"/>
              <a:ext cx="263525" cy="231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5"/>
              <a:endCxn id="30" idx="0"/>
            </p:cNvCxnSpPr>
            <p:nvPr/>
          </p:nvCxnSpPr>
          <p:spPr>
            <a:xfrm>
              <a:off x="3525838" y="3198813"/>
              <a:ext cx="169862"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304800" y="5638800"/>
            <a:ext cx="8763000" cy="400050"/>
          </a:xfrm>
          <a:prstGeom prst="rect">
            <a:avLst/>
          </a:prstGeom>
          <a:solidFill>
            <a:schemeClr val="bg1">
              <a:lumMod val="95000"/>
            </a:schemeClr>
          </a:solidFill>
          <a:ln>
            <a:solidFill>
              <a:schemeClr val="tx1"/>
            </a:solidFill>
          </a:ln>
        </p:spPr>
        <p:txBody>
          <a:bodyPr>
            <a:spAutoFit/>
          </a:bodyPr>
          <a:lstStyle/>
          <a:p>
            <a:pPr>
              <a:defRPr/>
            </a:pPr>
            <a:r>
              <a:rPr lang="en-US" sz="2000" b="1" dirty="0">
                <a:latin typeface="Times New Roman" charset="0"/>
              </a:rPr>
              <a:t>Note:</a:t>
            </a:r>
            <a:r>
              <a:rPr lang="en-US" sz="2000" dirty="0">
                <a:latin typeface="Times New Roman" charset="0"/>
              </a:rPr>
              <a:t> P=parent, S=sibling, G = grandchild, Green node can be either black or red</a:t>
            </a:r>
          </a:p>
        </p:txBody>
      </p:sp>
    </p:spTree>
    <p:extLst>
      <p:ext uri="{BB962C8B-B14F-4D97-AF65-F5344CB8AC3E}">
        <p14:creationId xmlns:p14="http://schemas.microsoft.com/office/powerpoint/2010/main" val="31371468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868362"/>
          </a:xfrm>
        </p:spPr>
        <p:txBody>
          <a:bodyPr/>
          <a:lstStyle/>
          <a:p>
            <a:r>
              <a:rPr lang="en-US" altLang="en-US" smtClean="0"/>
              <a:t>Case D Examples</a:t>
            </a:r>
          </a:p>
        </p:txBody>
      </p:sp>
      <p:sp>
        <p:nvSpPr>
          <p:cNvPr id="3" name="Text Placeholder 2"/>
          <p:cNvSpPr>
            <a:spLocks noGrp="1"/>
          </p:cNvSpPr>
          <p:nvPr>
            <p:ph type="body" idx="1"/>
          </p:nvPr>
        </p:nvSpPr>
        <p:spPr>
          <a:xfrm>
            <a:off x="76200" y="1341438"/>
            <a:ext cx="4344988" cy="639762"/>
          </a:xfrm>
          <a:solidFill>
            <a:schemeClr val="bg1">
              <a:lumMod val="85000"/>
            </a:schemeClr>
          </a:solidFill>
          <a:ln>
            <a:solidFill>
              <a:schemeClr val="tx1"/>
            </a:solidFill>
          </a:ln>
        </p:spPr>
        <p:txBody>
          <a:bodyPr/>
          <a:lstStyle/>
          <a:p>
            <a:pPr>
              <a:defRPr/>
            </a:pPr>
            <a:r>
              <a:rPr lang="en-US" dirty="0" smtClean="0"/>
              <a:t>Case D (An S grandchild is red)</a:t>
            </a:r>
            <a:endParaRPr lang="en-US" dirty="0"/>
          </a:p>
        </p:txBody>
      </p:sp>
      <p:sp>
        <p:nvSpPr>
          <p:cNvPr id="5" name="Text Placeholder 4"/>
          <p:cNvSpPr>
            <a:spLocks noGrp="1"/>
          </p:cNvSpPr>
          <p:nvPr>
            <p:ph type="body" sz="quarter" idx="3"/>
          </p:nvPr>
        </p:nvSpPr>
        <p:spPr>
          <a:xfrm>
            <a:off x="4572000" y="1341438"/>
            <a:ext cx="4498975" cy="639762"/>
          </a:xfrm>
          <a:solidFill>
            <a:schemeClr val="bg1">
              <a:lumMod val="85000"/>
            </a:schemeClr>
          </a:solidFill>
          <a:ln>
            <a:solidFill>
              <a:schemeClr val="tx1"/>
            </a:solidFill>
          </a:ln>
        </p:spPr>
        <p:txBody>
          <a:bodyPr/>
          <a:lstStyle/>
          <a:p>
            <a:pPr>
              <a:defRPr/>
            </a:pPr>
            <a:r>
              <a:rPr lang="en-US" dirty="0" smtClean="0"/>
              <a:t>Case D (An S grandchild is red)</a:t>
            </a:r>
            <a:endParaRPr lang="en-US" dirty="0"/>
          </a:p>
        </p:txBody>
      </p:sp>
      <p:sp>
        <p:nvSpPr>
          <p:cNvPr id="168" name="TextBox 167"/>
          <p:cNvSpPr txBox="1"/>
          <p:nvPr/>
        </p:nvSpPr>
        <p:spPr>
          <a:xfrm>
            <a:off x="304800" y="6305550"/>
            <a:ext cx="8610600" cy="400050"/>
          </a:xfrm>
          <a:prstGeom prst="rect">
            <a:avLst/>
          </a:prstGeom>
          <a:solidFill>
            <a:schemeClr val="bg1">
              <a:lumMod val="95000"/>
            </a:schemeClr>
          </a:solidFill>
          <a:ln>
            <a:solidFill>
              <a:schemeClr val="tx1"/>
            </a:solidFill>
          </a:ln>
        </p:spPr>
        <p:txBody>
          <a:bodyPr>
            <a:spAutoFit/>
          </a:bodyPr>
          <a:lstStyle/>
          <a:p>
            <a:pPr>
              <a:defRPr/>
            </a:pPr>
            <a:r>
              <a:rPr lang="en-US" sz="2000" b="1" dirty="0">
                <a:latin typeface="Times New Roman" charset="0"/>
              </a:rPr>
              <a:t>Note:</a:t>
            </a:r>
            <a:r>
              <a:rPr lang="en-US" sz="2000" dirty="0">
                <a:latin typeface="Times New Roman" charset="0"/>
              </a:rPr>
              <a:t> These examples require another </a:t>
            </a:r>
            <a:r>
              <a:rPr lang="en-US" sz="2000">
                <a:latin typeface="Times New Roman" charset="0"/>
              </a:rPr>
              <a:t>rotation because </a:t>
            </a:r>
            <a:r>
              <a:rPr lang="en-US" sz="2000" dirty="0">
                <a:latin typeface="Times New Roman" charset="0"/>
              </a:rPr>
              <a:t>a double red occurs</a:t>
            </a:r>
          </a:p>
        </p:txBody>
      </p:sp>
      <p:grpSp>
        <p:nvGrpSpPr>
          <p:cNvPr id="16390" name="Group 187"/>
          <p:cNvGrpSpPr>
            <a:grpSpLocks/>
          </p:cNvGrpSpPr>
          <p:nvPr/>
        </p:nvGrpSpPr>
        <p:grpSpPr bwMode="auto">
          <a:xfrm>
            <a:off x="76200" y="2057400"/>
            <a:ext cx="4191000" cy="3962400"/>
            <a:chOff x="76200" y="2057400"/>
            <a:chExt cx="4191000" cy="3962400"/>
          </a:xfrm>
        </p:grpSpPr>
        <p:sp>
          <p:nvSpPr>
            <p:cNvPr id="30" name="Rectangle 29"/>
            <p:cNvSpPr/>
            <p:nvPr/>
          </p:nvSpPr>
          <p:spPr bwMode="auto">
            <a:xfrm>
              <a:off x="76200" y="30480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32" name="Oval 31"/>
            <p:cNvSpPr/>
            <p:nvPr/>
          </p:nvSpPr>
          <p:spPr bwMode="auto">
            <a:xfrm>
              <a:off x="457200" y="2133600"/>
              <a:ext cx="4572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t>
              </a:r>
            </a:p>
          </p:txBody>
        </p:sp>
        <p:sp>
          <p:nvSpPr>
            <p:cNvPr id="33" name="Oval 32"/>
            <p:cNvSpPr/>
            <p:nvPr/>
          </p:nvSpPr>
          <p:spPr bwMode="auto">
            <a:xfrm>
              <a:off x="990600" y="2667000"/>
              <a:ext cx="3810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34" name="Oval 33"/>
            <p:cNvSpPr/>
            <p:nvPr/>
          </p:nvSpPr>
          <p:spPr bwMode="auto">
            <a:xfrm>
              <a:off x="685800" y="3352800"/>
              <a:ext cx="4572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sp>
          <p:nvSpPr>
            <p:cNvPr id="35" name="Rectangle 34"/>
            <p:cNvSpPr/>
            <p:nvPr/>
          </p:nvSpPr>
          <p:spPr bwMode="auto">
            <a:xfrm>
              <a:off x="1905000" y="45720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36" name="Rectangle 35"/>
            <p:cNvSpPr/>
            <p:nvPr/>
          </p:nvSpPr>
          <p:spPr bwMode="auto">
            <a:xfrm>
              <a:off x="1066800" y="44196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Q</a:t>
              </a:r>
            </a:p>
          </p:txBody>
        </p:sp>
        <p:sp>
          <p:nvSpPr>
            <p:cNvPr id="37" name="Rectangle 36"/>
            <p:cNvSpPr/>
            <p:nvPr/>
          </p:nvSpPr>
          <p:spPr bwMode="auto">
            <a:xfrm>
              <a:off x="1447800" y="44958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cxnSp>
          <p:nvCxnSpPr>
            <p:cNvPr id="38" name="Straight Connector 37"/>
            <p:cNvCxnSpPr>
              <a:stCxn id="32" idx="3"/>
            </p:cNvCxnSpPr>
            <p:nvPr/>
          </p:nvCxnSpPr>
          <p:spPr bwMode="auto">
            <a:xfrm flipH="1">
              <a:off x="76200" y="2589213"/>
              <a:ext cx="447675" cy="458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44" idx="3"/>
              <a:endCxn id="37" idx="0"/>
            </p:cNvCxnSpPr>
            <p:nvPr/>
          </p:nvCxnSpPr>
          <p:spPr bwMode="auto">
            <a:xfrm>
              <a:off x="1590675" y="3884613"/>
              <a:ext cx="9525" cy="611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5"/>
              <a:endCxn id="36" idx="0"/>
            </p:cNvCxnSpPr>
            <p:nvPr/>
          </p:nvCxnSpPr>
          <p:spPr bwMode="auto">
            <a:xfrm>
              <a:off x="1076325" y="3808413"/>
              <a:ext cx="142875" cy="611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4" idx="5"/>
              <a:endCxn id="35" idx="0"/>
            </p:cNvCxnSpPr>
            <p:nvPr/>
          </p:nvCxnSpPr>
          <p:spPr bwMode="auto">
            <a:xfrm>
              <a:off x="1914525" y="3884613"/>
              <a:ext cx="142875" cy="687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3" idx="1"/>
            </p:cNvCxnSpPr>
            <p:nvPr/>
          </p:nvCxnSpPr>
          <p:spPr bwMode="auto">
            <a:xfrm>
              <a:off x="847725" y="2589213"/>
              <a:ext cx="198438"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3" idx="3"/>
              <a:endCxn id="34" idx="0"/>
            </p:cNvCxnSpPr>
            <p:nvPr/>
          </p:nvCxnSpPr>
          <p:spPr bwMode="auto">
            <a:xfrm flipH="1">
              <a:off x="914400" y="3122613"/>
              <a:ext cx="131763"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1524000" y="3429000"/>
              <a:ext cx="4572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cxnSp>
          <p:nvCxnSpPr>
            <p:cNvPr id="45" name="Straight Connector 44"/>
            <p:cNvCxnSpPr>
              <a:stCxn id="33" idx="5"/>
              <a:endCxn id="44" idx="1"/>
            </p:cNvCxnSpPr>
            <p:nvPr/>
          </p:nvCxnSpPr>
          <p:spPr bwMode="auto">
            <a:xfrm>
              <a:off x="1316038" y="3122613"/>
              <a:ext cx="274637"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a:off x="381000" y="4114800"/>
              <a:ext cx="4572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47" name="Straight Connector 46"/>
            <p:cNvCxnSpPr>
              <a:stCxn id="34" idx="3"/>
              <a:endCxn id="46" idx="0"/>
            </p:cNvCxnSpPr>
            <p:nvPr/>
          </p:nvCxnSpPr>
          <p:spPr bwMode="auto">
            <a:xfrm flipH="1">
              <a:off x="609600" y="3808413"/>
              <a:ext cx="142875"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228600" y="48768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sp>
          <p:nvSpPr>
            <p:cNvPr id="49" name="Rectangle 48"/>
            <p:cNvSpPr/>
            <p:nvPr/>
          </p:nvSpPr>
          <p:spPr bwMode="auto">
            <a:xfrm>
              <a:off x="685800" y="48768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cxnSp>
          <p:nvCxnSpPr>
            <p:cNvPr id="50" name="Straight Connector 49"/>
            <p:cNvCxnSpPr>
              <a:stCxn id="46" idx="3"/>
              <a:endCxn id="48" idx="0"/>
            </p:cNvCxnSpPr>
            <p:nvPr/>
          </p:nvCxnSpPr>
          <p:spPr bwMode="auto">
            <a:xfrm flipH="1">
              <a:off x="381000" y="4570413"/>
              <a:ext cx="66675"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5"/>
              <a:endCxn id="49" idx="0"/>
            </p:cNvCxnSpPr>
            <p:nvPr/>
          </p:nvCxnSpPr>
          <p:spPr bwMode="auto">
            <a:xfrm>
              <a:off x="771525" y="4570413"/>
              <a:ext cx="66675"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bwMode="auto">
            <a:xfrm>
              <a:off x="2971800" y="20574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10" name="Oval 9"/>
            <p:cNvSpPr/>
            <p:nvPr/>
          </p:nvSpPr>
          <p:spPr bwMode="auto">
            <a:xfrm>
              <a:off x="3581400" y="25908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sp>
          <p:nvSpPr>
            <p:cNvPr id="11" name="Oval 10"/>
            <p:cNvSpPr/>
            <p:nvPr/>
          </p:nvSpPr>
          <p:spPr bwMode="auto">
            <a:xfrm>
              <a:off x="2743200" y="3352800"/>
              <a:ext cx="3810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sp>
          <p:nvSpPr>
            <p:cNvPr id="12" name="Rectangle 11"/>
            <p:cNvSpPr/>
            <p:nvPr/>
          </p:nvSpPr>
          <p:spPr bwMode="auto">
            <a:xfrm>
              <a:off x="2286000" y="3200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13" name="Rectangle 12"/>
            <p:cNvSpPr/>
            <p:nvPr/>
          </p:nvSpPr>
          <p:spPr bwMode="auto">
            <a:xfrm>
              <a:off x="3962400" y="33528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14" name="Rectangle 13"/>
            <p:cNvSpPr/>
            <p:nvPr/>
          </p:nvSpPr>
          <p:spPr bwMode="auto">
            <a:xfrm>
              <a:off x="3276600" y="46482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Q</a:t>
              </a:r>
            </a:p>
          </p:txBody>
        </p:sp>
        <p:cxnSp>
          <p:nvCxnSpPr>
            <p:cNvPr id="16" name="Straight Connector 15"/>
            <p:cNvCxnSpPr>
              <a:stCxn id="21" idx="3"/>
              <a:endCxn id="12" idx="0"/>
            </p:cNvCxnSpPr>
            <p:nvPr/>
          </p:nvCxnSpPr>
          <p:spPr bwMode="auto">
            <a:xfrm flipH="1">
              <a:off x="2438400" y="2970213"/>
              <a:ext cx="207963"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5"/>
              <a:endCxn id="14" idx="0"/>
            </p:cNvCxnSpPr>
            <p:nvPr/>
          </p:nvCxnSpPr>
          <p:spPr bwMode="auto">
            <a:xfrm>
              <a:off x="3068638" y="3808413"/>
              <a:ext cx="360362" cy="839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5"/>
              <a:endCxn id="13" idx="0"/>
            </p:cNvCxnSpPr>
            <p:nvPr/>
          </p:nvCxnSpPr>
          <p:spPr bwMode="auto">
            <a:xfrm>
              <a:off x="3906838" y="3046413"/>
              <a:ext cx="207962"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5"/>
              <a:endCxn id="10" idx="1"/>
            </p:cNvCxnSpPr>
            <p:nvPr/>
          </p:nvCxnSpPr>
          <p:spPr bwMode="auto">
            <a:xfrm>
              <a:off x="3297238" y="2513013"/>
              <a:ext cx="339725"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2590800" y="25146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t>
              </a:r>
            </a:p>
          </p:txBody>
        </p:sp>
        <p:cxnSp>
          <p:nvCxnSpPr>
            <p:cNvPr id="22" name="Straight Connector 21"/>
            <p:cNvCxnSpPr>
              <a:stCxn id="9" idx="3"/>
              <a:endCxn id="21" idx="7"/>
            </p:cNvCxnSpPr>
            <p:nvPr/>
          </p:nvCxnSpPr>
          <p:spPr bwMode="auto">
            <a:xfrm flipH="1">
              <a:off x="2916238" y="2513013"/>
              <a:ext cx="111125" cy="79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bwMode="auto">
            <a:xfrm>
              <a:off x="2667000" y="4191000"/>
              <a:ext cx="4572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24" name="Straight Connector 23"/>
            <p:cNvCxnSpPr>
              <a:stCxn id="11" idx="4"/>
              <a:endCxn id="23" idx="0"/>
            </p:cNvCxnSpPr>
            <p:nvPr/>
          </p:nvCxnSpPr>
          <p:spPr bwMode="auto">
            <a:xfrm flipH="1">
              <a:off x="2895600" y="3886200"/>
              <a:ext cx="381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1" idx="5"/>
              <a:endCxn id="11" idx="0"/>
            </p:cNvCxnSpPr>
            <p:nvPr/>
          </p:nvCxnSpPr>
          <p:spPr bwMode="auto">
            <a:xfrm>
              <a:off x="2916238" y="2970213"/>
              <a:ext cx="17462"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2438400" y="48768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sp>
          <p:nvSpPr>
            <p:cNvPr id="27" name="Rectangle 26"/>
            <p:cNvSpPr/>
            <p:nvPr/>
          </p:nvSpPr>
          <p:spPr bwMode="auto">
            <a:xfrm>
              <a:off x="2895600" y="49530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cxnSp>
          <p:nvCxnSpPr>
            <p:cNvPr id="28" name="Straight Connector 27"/>
            <p:cNvCxnSpPr>
              <a:stCxn id="23" idx="3"/>
              <a:endCxn id="26" idx="0"/>
            </p:cNvCxnSpPr>
            <p:nvPr/>
          </p:nvCxnSpPr>
          <p:spPr bwMode="auto">
            <a:xfrm flipH="1">
              <a:off x="2590800" y="4646613"/>
              <a:ext cx="1428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4"/>
              <a:endCxn id="27" idx="0"/>
            </p:cNvCxnSpPr>
            <p:nvPr/>
          </p:nvCxnSpPr>
          <p:spPr bwMode="auto">
            <a:xfrm>
              <a:off x="2895600" y="4724400"/>
              <a:ext cx="1524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bwMode="auto">
            <a:xfrm>
              <a:off x="3352800" y="32766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cxnSp>
          <p:nvCxnSpPr>
            <p:cNvPr id="178" name="Straight Connector 177"/>
            <p:cNvCxnSpPr>
              <a:stCxn id="10" idx="3"/>
              <a:endCxn id="176" idx="0"/>
            </p:cNvCxnSpPr>
            <p:nvPr/>
          </p:nvCxnSpPr>
          <p:spPr bwMode="auto">
            <a:xfrm flipH="1">
              <a:off x="3505200" y="3046413"/>
              <a:ext cx="131763"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391" name="Group 202"/>
          <p:cNvGrpSpPr>
            <a:grpSpLocks/>
          </p:cNvGrpSpPr>
          <p:nvPr/>
        </p:nvGrpSpPr>
        <p:grpSpPr bwMode="auto">
          <a:xfrm>
            <a:off x="4495800" y="2133600"/>
            <a:ext cx="4572000" cy="3886200"/>
            <a:chOff x="4419600" y="1676400"/>
            <a:chExt cx="4572000" cy="3886200"/>
          </a:xfrm>
        </p:grpSpPr>
        <p:sp>
          <p:nvSpPr>
            <p:cNvPr id="204" name="Rectangle 203"/>
            <p:cNvSpPr/>
            <p:nvPr/>
          </p:nvSpPr>
          <p:spPr bwMode="auto">
            <a:xfrm>
              <a:off x="4419600" y="26670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205" name="Oval 204"/>
            <p:cNvSpPr/>
            <p:nvPr/>
          </p:nvSpPr>
          <p:spPr bwMode="auto">
            <a:xfrm>
              <a:off x="4800600" y="17526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t>
              </a:r>
            </a:p>
          </p:txBody>
        </p:sp>
        <p:sp>
          <p:nvSpPr>
            <p:cNvPr id="206" name="Oval 205"/>
            <p:cNvSpPr/>
            <p:nvPr/>
          </p:nvSpPr>
          <p:spPr bwMode="auto">
            <a:xfrm>
              <a:off x="5181600" y="2286000"/>
              <a:ext cx="3810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207" name="Oval 206"/>
            <p:cNvSpPr/>
            <p:nvPr/>
          </p:nvSpPr>
          <p:spPr bwMode="auto">
            <a:xfrm>
              <a:off x="5715000" y="29718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sp>
          <p:nvSpPr>
            <p:cNvPr id="208" name="Rectangle 207"/>
            <p:cNvSpPr/>
            <p:nvPr/>
          </p:nvSpPr>
          <p:spPr bwMode="auto">
            <a:xfrm>
              <a:off x="5105400" y="3962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sp>
          <p:nvSpPr>
            <p:cNvPr id="209" name="Rectangle 208"/>
            <p:cNvSpPr/>
            <p:nvPr/>
          </p:nvSpPr>
          <p:spPr bwMode="auto">
            <a:xfrm>
              <a:off x="5486400" y="3962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Q</a:t>
              </a:r>
            </a:p>
          </p:txBody>
        </p:sp>
        <p:sp>
          <p:nvSpPr>
            <p:cNvPr id="210" name="Rectangle 209"/>
            <p:cNvSpPr/>
            <p:nvPr/>
          </p:nvSpPr>
          <p:spPr bwMode="auto">
            <a:xfrm>
              <a:off x="4648200" y="3962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cxnSp>
          <p:nvCxnSpPr>
            <p:cNvPr id="211" name="Straight Connector 210"/>
            <p:cNvCxnSpPr>
              <a:stCxn id="205" idx="3"/>
              <a:endCxn id="204" idx="0"/>
            </p:cNvCxnSpPr>
            <p:nvPr/>
          </p:nvCxnSpPr>
          <p:spPr bwMode="auto">
            <a:xfrm flipH="1">
              <a:off x="4572000" y="2208213"/>
              <a:ext cx="284163" cy="458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217" idx="3"/>
              <a:endCxn id="210" idx="0"/>
            </p:cNvCxnSpPr>
            <p:nvPr/>
          </p:nvCxnSpPr>
          <p:spPr bwMode="auto">
            <a:xfrm flipH="1">
              <a:off x="4800600" y="3351213"/>
              <a:ext cx="55563" cy="611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207" idx="3"/>
              <a:endCxn id="209" idx="0"/>
            </p:cNvCxnSpPr>
            <p:nvPr/>
          </p:nvCxnSpPr>
          <p:spPr bwMode="auto">
            <a:xfrm flipH="1">
              <a:off x="5638800" y="3427413"/>
              <a:ext cx="131763" cy="534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17" idx="5"/>
              <a:endCxn id="208" idx="0"/>
            </p:cNvCxnSpPr>
            <p:nvPr/>
          </p:nvCxnSpPr>
          <p:spPr bwMode="auto">
            <a:xfrm>
              <a:off x="5126038" y="3351213"/>
              <a:ext cx="131762" cy="611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205" idx="5"/>
              <a:endCxn id="206" idx="1"/>
            </p:cNvCxnSpPr>
            <p:nvPr/>
          </p:nvCxnSpPr>
          <p:spPr bwMode="auto">
            <a:xfrm>
              <a:off x="5126038" y="2208213"/>
              <a:ext cx="111125"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206" idx="5"/>
              <a:endCxn id="207" idx="1"/>
            </p:cNvCxnSpPr>
            <p:nvPr/>
          </p:nvCxnSpPr>
          <p:spPr bwMode="auto">
            <a:xfrm>
              <a:off x="5507038" y="2741613"/>
              <a:ext cx="263525" cy="307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Oval 216"/>
            <p:cNvSpPr/>
            <p:nvPr/>
          </p:nvSpPr>
          <p:spPr bwMode="auto">
            <a:xfrm>
              <a:off x="4800600" y="28956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cxnSp>
          <p:nvCxnSpPr>
            <p:cNvPr id="218" name="Straight Connector 217"/>
            <p:cNvCxnSpPr>
              <a:stCxn id="206" idx="3"/>
              <a:endCxn id="217" idx="7"/>
            </p:cNvCxnSpPr>
            <p:nvPr/>
          </p:nvCxnSpPr>
          <p:spPr bwMode="auto">
            <a:xfrm flipH="1">
              <a:off x="5126038" y="2741613"/>
              <a:ext cx="111125" cy="231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Oval 218"/>
            <p:cNvSpPr/>
            <p:nvPr/>
          </p:nvSpPr>
          <p:spPr bwMode="auto">
            <a:xfrm>
              <a:off x="5943600" y="3733800"/>
              <a:ext cx="3810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220" name="Straight Connector 219"/>
            <p:cNvCxnSpPr>
              <a:stCxn id="207" idx="5"/>
              <a:endCxn id="219" idx="0"/>
            </p:cNvCxnSpPr>
            <p:nvPr/>
          </p:nvCxnSpPr>
          <p:spPr bwMode="auto">
            <a:xfrm>
              <a:off x="6040438" y="3427413"/>
              <a:ext cx="93662"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bwMode="auto">
            <a:xfrm>
              <a:off x="5867400" y="44958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22" name="Rectangle 221"/>
            <p:cNvSpPr/>
            <p:nvPr/>
          </p:nvSpPr>
          <p:spPr bwMode="auto">
            <a:xfrm>
              <a:off x="6324600" y="44958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cxnSp>
          <p:nvCxnSpPr>
            <p:cNvPr id="223" name="Straight Connector 222"/>
            <p:cNvCxnSpPr>
              <a:endCxn id="221" idx="0"/>
            </p:cNvCxnSpPr>
            <p:nvPr/>
          </p:nvCxnSpPr>
          <p:spPr bwMode="auto">
            <a:xfrm flipH="1">
              <a:off x="6019800" y="4265613"/>
              <a:ext cx="55563"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19" idx="5"/>
            </p:cNvCxnSpPr>
            <p:nvPr/>
          </p:nvCxnSpPr>
          <p:spPr bwMode="auto">
            <a:xfrm>
              <a:off x="6269038" y="4189413"/>
              <a:ext cx="207962"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 name="Oval 224"/>
            <p:cNvSpPr/>
            <p:nvPr/>
          </p:nvSpPr>
          <p:spPr bwMode="auto">
            <a:xfrm>
              <a:off x="7162800" y="16764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sp>
          <p:nvSpPr>
            <p:cNvPr id="226" name="Oval 225"/>
            <p:cNvSpPr/>
            <p:nvPr/>
          </p:nvSpPr>
          <p:spPr bwMode="auto">
            <a:xfrm>
              <a:off x="7543800" y="22098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227" name="Oval 226"/>
            <p:cNvSpPr/>
            <p:nvPr/>
          </p:nvSpPr>
          <p:spPr bwMode="auto">
            <a:xfrm>
              <a:off x="8077200" y="2895600"/>
              <a:ext cx="3810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sp>
          <p:nvSpPr>
            <p:cNvPr id="228" name="Rectangle 227"/>
            <p:cNvSpPr/>
            <p:nvPr/>
          </p:nvSpPr>
          <p:spPr bwMode="auto">
            <a:xfrm>
              <a:off x="6477000" y="2819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229" name="Rectangle 228"/>
            <p:cNvSpPr/>
            <p:nvPr/>
          </p:nvSpPr>
          <p:spPr bwMode="auto">
            <a:xfrm>
              <a:off x="7391400" y="30480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sp>
          <p:nvSpPr>
            <p:cNvPr id="230" name="Rectangle 229"/>
            <p:cNvSpPr/>
            <p:nvPr/>
          </p:nvSpPr>
          <p:spPr bwMode="auto">
            <a:xfrm>
              <a:off x="7848600" y="38862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Q</a:t>
              </a:r>
            </a:p>
          </p:txBody>
        </p:sp>
        <p:sp>
          <p:nvSpPr>
            <p:cNvPr id="231" name="Rectangle 230"/>
            <p:cNvSpPr/>
            <p:nvPr/>
          </p:nvSpPr>
          <p:spPr bwMode="auto">
            <a:xfrm>
              <a:off x="6858000" y="2819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cxnSp>
          <p:nvCxnSpPr>
            <p:cNvPr id="232" name="Straight Connector 231"/>
            <p:cNvCxnSpPr>
              <a:stCxn id="236" idx="3"/>
              <a:endCxn id="228" idx="0"/>
            </p:cNvCxnSpPr>
            <p:nvPr/>
          </p:nvCxnSpPr>
          <p:spPr bwMode="auto">
            <a:xfrm flipH="1">
              <a:off x="6629400" y="2589213"/>
              <a:ext cx="207963"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27" idx="3"/>
              <a:endCxn id="230" idx="0"/>
            </p:cNvCxnSpPr>
            <p:nvPr/>
          </p:nvCxnSpPr>
          <p:spPr bwMode="auto">
            <a:xfrm flipH="1">
              <a:off x="8001000" y="3351213"/>
              <a:ext cx="131763" cy="534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226" idx="3"/>
              <a:endCxn id="229" idx="0"/>
            </p:cNvCxnSpPr>
            <p:nvPr/>
          </p:nvCxnSpPr>
          <p:spPr bwMode="auto">
            <a:xfrm flipH="1">
              <a:off x="7543800" y="2665413"/>
              <a:ext cx="55563"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25" idx="5"/>
              <a:endCxn id="226" idx="1"/>
            </p:cNvCxnSpPr>
            <p:nvPr/>
          </p:nvCxnSpPr>
          <p:spPr bwMode="auto">
            <a:xfrm>
              <a:off x="7488238" y="2132013"/>
              <a:ext cx="111125"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Oval 235"/>
            <p:cNvSpPr/>
            <p:nvPr/>
          </p:nvSpPr>
          <p:spPr bwMode="auto">
            <a:xfrm>
              <a:off x="6781800" y="21336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t>
              </a:r>
            </a:p>
          </p:txBody>
        </p:sp>
        <p:cxnSp>
          <p:nvCxnSpPr>
            <p:cNvPr id="237" name="Straight Connector 236"/>
            <p:cNvCxnSpPr>
              <a:stCxn id="225" idx="3"/>
              <a:endCxn id="236" idx="7"/>
            </p:cNvCxnSpPr>
            <p:nvPr/>
          </p:nvCxnSpPr>
          <p:spPr bwMode="auto">
            <a:xfrm flipH="1">
              <a:off x="7107238" y="2132013"/>
              <a:ext cx="111125" cy="79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Oval 237"/>
            <p:cNvSpPr/>
            <p:nvPr/>
          </p:nvSpPr>
          <p:spPr bwMode="auto">
            <a:xfrm>
              <a:off x="8305800" y="3657600"/>
              <a:ext cx="3810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239" name="Straight Connector 238"/>
            <p:cNvCxnSpPr>
              <a:stCxn id="227" idx="5"/>
              <a:endCxn id="238" idx="0"/>
            </p:cNvCxnSpPr>
            <p:nvPr/>
          </p:nvCxnSpPr>
          <p:spPr bwMode="auto">
            <a:xfrm>
              <a:off x="8402638" y="3351213"/>
              <a:ext cx="93662"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bwMode="auto">
            <a:xfrm>
              <a:off x="7848600" y="2667000"/>
              <a:ext cx="263525" cy="307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1" name="Rectangle 240"/>
            <p:cNvSpPr/>
            <p:nvPr/>
          </p:nvSpPr>
          <p:spPr bwMode="auto">
            <a:xfrm>
              <a:off x="8229600" y="44196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42" name="Rectangle 241"/>
            <p:cNvSpPr/>
            <p:nvPr/>
          </p:nvSpPr>
          <p:spPr bwMode="auto">
            <a:xfrm>
              <a:off x="8686800" y="44196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cxnSp>
          <p:nvCxnSpPr>
            <p:cNvPr id="243" name="Straight Connector 242"/>
            <p:cNvCxnSpPr>
              <a:endCxn id="241" idx="0"/>
            </p:cNvCxnSpPr>
            <p:nvPr/>
          </p:nvCxnSpPr>
          <p:spPr bwMode="auto">
            <a:xfrm flipH="1">
              <a:off x="8382000" y="4189413"/>
              <a:ext cx="55563"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238" idx="5"/>
            </p:cNvCxnSpPr>
            <p:nvPr/>
          </p:nvCxnSpPr>
          <p:spPr bwMode="auto">
            <a:xfrm>
              <a:off x="8631238" y="4113213"/>
              <a:ext cx="207962"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36" idx="4"/>
            </p:cNvCxnSpPr>
            <p:nvPr/>
          </p:nvCxnSpPr>
          <p:spPr bwMode="auto">
            <a:xfrm>
              <a:off x="6972300" y="2667000"/>
              <a:ext cx="55563"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 name="Straight Connector 3"/>
          <p:cNvCxnSpPr/>
          <p:nvPr/>
        </p:nvCxnSpPr>
        <p:spPr>
          <a:xfrm>
            <a:off x="4254500" y="2133600"/>
            <a:ext cx="0" cy="4038600"/>
          </a:xfrm>
          <a:prstGeom prst="line">
            <a:avLst/>
          </a:prstGeom>
          <a:ln w="57150">
            <a:solidFill>
              <a:schemeClr val="accent6">
                <a:lumMod val="50000"/>
              </a:schemeClr>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6388" name="Curved Right Arrow 16387"/>
          <p:cNvSpPr/>
          <p:nvPr/>
        </p:nvSpPr>
        <p:spPr>
          <a:xfrm flipH="1" flipV="1">
            <a:off x="1046161" y="2133600"/>
            <a:ext cx="706437" cy="1219200"/>
          </a:xfrm>
          <a:prstGeom prst="curvedRightArrow">
            <a:avLst>
              <a:gd name="adj1" fmla="val 3079"/>
              <a:gd name="adj2" fmla="val 55436"/>
              <a:gd name="adj3" fmla="val 25000"/>
            </a:avLst>
          </a:prstGeom>
          <a:scene3d>
            <a:camera prst="orthographicFront">
              <a:rot lat="0" lon="18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15" name="Curved Right Arrow 114"/>
          <p:cNvSpPr/>
          <p:nvPr/>
        </p:nvSpPr>
        <p:spPr>
          <a:xfrm flipH="1" flipV="1">
            <a:off x="4932360" y="2133600"/>
            <a:ext cx="935040" cy="1828006"/>
          </a:xfrm>
          <a:prstGeom prst="curvedRightArrow">
            <a:avLst>
              <a:gd name="adj1" fmla="val 8499"/>
              <a:gd name="adj2" fmla="val 36589"/>
              <a:gd name="adj3" fmla="val 53994"/>
            </a:avLst>
          </a:prstGeom>
          <a:scene3d>
            <a:camera prst="orthographicFront">
              <a:rot lat="0" lon="18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3784994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Weight Balanced Trees</a:t>
            </a:r>
            <a:endParaRPr lang="en-IN" dirty="0"/>
          </a:p>
        </p:txBody>
      </p:sp>
      <p:sp>
        <p:nvSpPr>
          <p:cNvPr id="3" name="Content Placeholder 2"/>
          <p:cNvSpPr>
            <a:spLocks noGrp="1"/>
          </p:cNvSpPr>
          <p:nvPr>
            <p:ph idx="1"/>
          </p:nvPr>
        </p:nvSpPr>
        <p:spPr/>
        <p:txBody>
          <a:bodyPr>
            <a:normAutofit/>
          </a:bodyPr>
          <a:lstStyle/>
          <a:p>
            <a:r>
              <a:rPr lang="en-IN" sz="2800" dirty="0"/>
              <a:t>Lower values of </a:t>
            </a:r>
            <a:r>
              <a:rPr lang="en-IN" sz="2800" i="1" dirty="0"/>
              <a:t>α</a:t>
            </a:r>
            <a:r>
              <a:rPr lang="en-IN" sz="2800" dirty="0"/>
              <a:t> produce "more balanced" trees, but not all values of </a:t>
            </a:r>
            <a:r>
              <a:rPr lang="en-IN" sz="2800" i="1" dirty="0"/>
              <a:t>α</a:t>
            </a:r>
            <a:r>
              <a:rPr lang="en-IN" sz="2800" dirty="0"/>
              <a:t> are appropriate; </a:t>
            </a:r>
            <a:r>
              <a:rPr lang="en-IN" sz="2800" dirty="0" err="1"/>
              <a:t>Nievergelt</a:t>
            </a:r>
            <a:r>
              <a:rPr lang="en-IN" sz="2800" dirty="0"/>
              <a:t> and </a:t>
            </a:r>
            <a:r>
              <a:rPr lang="en-IN" sz="2800" dirty="0" err="1"/>
              <a:t>Reingold</a:t>
            </a:r>
            <a:r>
              <a:rPr lang="en-IN" sz="2800" dirty="0"/>
              <a:t> proved </a:t>
            </a:r>
            <a:r>
              <a:rPr lang="en-IN" sz="2800" dirty="0" smtClean="0"/>
              <a:t>that</a:t>
            </a:r>
          </a:p>
          <a:p>
            <a:endParaRPr lang="en-IN" sz="2800" dirty="0"/>
          </a:p>
          <a:p>
            <a:r>
              <a:rPr lang="en-IN" sz="2800" dirty="0"/>
              <a:t>is a necessary condition for the balancing algorithm to work</a:t>
            </a:r>
          </a:p>
          <a:p>
            <a:r>
              <a:rPr lang="en-IN" sz="2800" dirty="0"/>
              <a:t>Applying balancing correctly guarantees a tree of </a:t>
            </a:r>
            <a:r>
              <a:rPr lang="en-IN" sz="2800" i="1" dirty="0"/>
              <a:t>n</a:t>
            </a:r>
            <a:r>
              <a:rPr lang="en-IN" sz="2800" dirty="0"/>
              <a:t> elements will have height</a:t>
            </a:r>
            <a:r>
              <a:rPr lang="en-IN" sz="2800" baseline="30000" dirty="0">
                <a:hlinkClick r:id="rId2"/>
              </a:rPr>
              <a:t>[7]</a:t>
            </a:r>
            <a:endParaRPr lang="en-IN" sz="2800" dirty="0"/>
          </a:p>
          <a:p>
            <a:endParaRPr lang="en-IN" sz="2800" dirty="0"/>
          </a:p>
        </p:txBody>
      </p:sp>
      <p:pic>
        <p:nvPicPr>
          <p:cNvPr id="1026" name="Picture 2" descr="C:\Users\HP WORLD\Desktop\Data Structures II\03421ba562c2c9855d35cc5999af42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746043"/>
            <a:ext cx="1524000" cy="70223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 WORLD\Desktop\Data Structures II\715f759668795ec5ad0d36b7cc9985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334000"/>
            <a:ext cx="5208817"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81808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8600"/>
            <a:ext cx="8229600" cy="715963"/>
          </a:xfrm>
        </p:spPr>
        <p:txBody>
          <a:bodyPr>
            <a:normAutofit fontScale="90000"/>
          </a:bodyPr>
          <a:lstStyle/>
          <a:p>
            <a:r>
              <a:rPr lang="en-US" altLang="en-US" smtClean="0"/>
              <a:t>Another Case D Example</a:t>
            </a:r>
          </a:p>
        </p:txBody>
      </p:sp>
      <p:sp>
        <p:nvSpPr>
          <p:cNvPr id="3" name="Text Placeholder 2"/>
          <p:cNvSpPr>
            <a:spLocks noGrp="1"/>
          </p:cNvSpPr>
          <p:nvPr>
            <p:ph type="body" idx="1"/>
          </p:nvPr>
        </p:nvSpPr>
        <p:spPr>
          <a:xfrm>
            <a:off x="457200" y="990600"/>
            <a:ext cx="8229600" cy="868363"/>
          </a:xfrm>
          <a:solidFill>
            <a:schemeClr val="bg1">
              <a:lumMod val="95000"/>
            </a:schemeClr>
          </a:solidFill>
          <a:ln>
            <a:solidFill>
              <a:schemeClr val="tx1"/>
            </a:solidFill>
          </a:ln>
        </p:spPr>
        <p:txBody>
          <a:bodyPr>
            <a:normAutofit lnSpcReduction="10000"/>
          </a:bodyPr>
          <a:lstStyle/>
          <a:p>
            <a:pPr algn="ctr">
              <a:defRPr/>
            </a:pPr>
            <a:r>
              <a:rPr lang="en-US" dirty="0" smtClean="0"/>
              <a:t>Case D (All of S's Grandchildren are Red)</a:t>
            </a:r>
          </a:p>
          <a:p>
            <a:pPr algn="ctr">
              <a:defRPr/>
            </a:pPr>
            <a:r>
              <a:rPr lang="en-US" dirty="0" smtClean="0"/>
              <a:t>Balance has been restored</a:t>
            </a:r>
            <a:endParaRPr lang="en-US" dirty="0"/>
          </a:p>
        </p:txBody>
      </p:sp>
      <p:grpSp>
        <p:nvGrpSpPr>
          <p:cNvPr id="17412" name="Group 136"/>
          <p:cNvGrpSpPr>
            <a:grpSpLocks/>
          </p:cNvGrpSpPr>
          <p:nvPr/>
        </p:nvGrpSpPr>
        <p:grpSpPr bwMode="auto">
          <a:xfrm>
            <a:off x="4953000" y="2436813"/>
            <a:ext cx="3429000" cy="3963987"/>
            <a:chOff x="4953000" y="2133600"/>
            <a:chExt cx="3429000" cy="3964315"/>
          </a:xfrm>
        </p:grpSpPr>
        <p:sp>
          <p:nvSpPr>
            <p:cNvPr id="10" name="Oval 9"/>
            <p:cNvSpPr/>
            <p:nvPr/>
          </p:nvSpPr>
          <p:spPr bwMode="auto">
            <a:xfrm>
              <a:off x="5410200" y="3352901"/>
              <a:ext cx="381000" cy="5334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1" name="Straight Connector 10"/>
            <p:cNvCxnSpPr>
              <a:stCxn id="40" idx="4"/>
              <a:endCxn id="10" idx="0"/>
            </p:cNvCxnSpPr>
            <p:nvPr/>
          </p:nvCxnSpPr>
          <p:spPr bwMode="auto">
            <a:xfrm>
              <a:off x="5448300" y="3124282"/>
              <a:ext cx="152400" cy="228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5181600" y="4495995"/>
              <a:ext cx="304800" cy="10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3" name="Rectangle 12"/>
            <p:cNvSpPr/>
            <p:nvPr/>
          </p:nvSpPr>
          <p:spPr bwMode="auto">
            <a:xfrm>
              <a:off x="5638800" y="4191170"/>
              <a:ext cx="304800" cy="10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cxnSp>
          <p:nvCxnSpPr>
            <p:cNvPr id="14" name="Straight Connector 13"/>
            <p:cNvCxnSpPr>
              <a:stCxn id="10" idx="3"/>
              <a:endCxn id="12" idx="0"/>
            </p:cNvCxnSpPr>
            <p:nvPr/>
          </p:nvCxnSpPr>
          <p:spPr bwMode="auto">
            <a:xfrm flipH="1">
              <a:off x="5334000" y="3808551"/>
              <a:ext cx="131763" cy="687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5"/>
              <a:endCxn id="13" idx="0"/>
            </p:cNvCxnSpPr>
            <p:nvPr/>
          </p:nvCxnSpPr>
          <p:spPr bwMode="auto">
            <a:xfrm>
              <a:off x="5735638" y="3808551"/>
              <a:ext cx="55562" cy="382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6019800" y="4572202"/>
              <a:ext cx="304800" cy="10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
              </a:r>
            </a:p>
          </p:txBody>
        </p:sp>
        <p:cxnSp>
          <p:nvCxnSpPr>
            <p:cNvPr id="9" name="Straight Connector 8"/>
            <p:cNvCxnSpPr>
              <a:stCxn id="30" idx="3"/>
              <a:endCxn id="16" idx="0"/>
            </p:cNvCxnSpPr>
            <p:nvPr/>
          </p:nvCxnSpPr>
          <p:spPr bwMode="auto">
            <a:xfrm flipH="1">
              <a:off x="6438900" y="3122694"/>
              <a:ext cx="398463" cy="382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6248400" y="3505313"/>
              <a:ext cx="381000" cy="5334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7" name="Rectangle 16"/>
            <p:cNvSpPr/>
            <p:nvPr/>
          </p:nvSpPr>
          <p:spPr bwMode="auto">
            <a:xfrm>
              <a:off x="6400800" y="4572202"/>
              <a:ext cx="304800" cy="10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
              </a:r>
            </a:p>
          </p:txBody>
        </p:sp>
        <p:cxnSp>
          <p:nvCxnSpPr>
            <p:cNvPr id="18" name="Straight Connector 17"/>
            <p:cNvCxnSpPr>
              <a:stCxn id="16" idx="5"/>
              <a:endCxn id="17" idx="0"/>
            </p:cNvCxnSpPr>
            <p:nvPr/>
          </p:nvCxnSpPr>
          <p:spPr bwMode="auto">
            <a:xfrm flipH="1">
              <a:off x="6553200" y="3960963"/>
              <a:ext cx="20638" cy="611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6" idx="3"/>
              <a:endCxn id="8" idx="0"/>
            </p:cNvCxnSpPr>
            <p:nvPr/>
          </p:nvCxnSpPr>
          <p:spPr bwMode="auto">
            <a:xfrm flipH="1">
              <a:off x="6172200" y="3960963"/>
              <a:ext cx="131763" cy="611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6172200" y="2133600"/>
              <a:ext cx="381000" cy="5334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sp>
          <p:nvSpPr>
            <p:cNvPr id="30" name="Oval 29"/>
            <p:cNvSpPr/>
            <p:nvPr/>
          </p:nvSpPr>
          <p:spPr bwMode="auto">
            <a:xfrm>
              <a:off x="6781800" y="2667044"/>
              <a:ext cx="381000" cy="5334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31" name="Oval 30"/>
            <p:cNvSpPr/>
            <p:nvPr/>
          </p:nvSpPr>
          <p:spPr bwMode="auto">
            <a:xfrm>
              <a:off x="7239000" y="3429107"/>
              <a:ext cx="381000" cy="5334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sp>
          <p:nvSpPr>
            <p:cNvPr id="32" name="Rectangle 31"/>
            <p:cNvSpPr/>
            <p:nvPr/>
          </p:nvSpPr>
          <p:spPr bwMode="auto">
            <a:xfrm>
              <a:off x="4953000" y="3276695"/>
              <a:ext cx="304800" cy="10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cxnSp>
          <p:nvCxnSpPr>
            <p:cNvPr id="35" name="Straight Connector 34"/>
            <p:cNvCxnSpPr>
              <a:stCxn id="40" idx="3"/>
              <a:endCxn id="32" idx="0"/>
            </p:cNvCxnSpPr>
            <p:nvPr/>
          </p:nvCxnSpPr>
          <p:spPr bwMode="auto">
            <a:xfrm flipH="1">
              <a:off x="5105400" y="3046488"/>
              <a:ext cx="207963" cy="230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9" idx="5"/>
              <a:endCxn id="30" idx="1"/>
            </p:cNvCxnSpPr>
            <p:nvPr/>
          </p:nvCxnSpPr>
          <p:spPr bwMode="auto">
            <a:xfrm>
              <a:off x="6497638" y="2589250"/>
              <a:ext cx="339725" cy="155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5257800" y="2590838"/>
              <a:ext cx="381000" cy="5334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t>
              </a:r>
            </a:p>
          </p:txBody>
        </p:sp>
        <p:cxnSp>
          <p:nvCxnSpPr>
            <p:cNvPr id="41" name="Straight Connector 40"/>
            <p:cNvCxnSpPr>
              <a:stCxn id="29" idx="3"/>
              <a:endCxn id="40" idx="7"/>
            </p:cNvCxnSpPr>
            <p:nvPr/>
          </p:nvCxnSpPr>
          <p:spPr bwMode="auto">
            <a:xfrm flipH="1">
              <a:off x="5583238" y="2589250"/>
              <a:ext cx="644525" cy="793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0" idx="5"/>
              <a:endCxn id="31" idx="0"/>
            </p:cNvCxnSpPr>
            <p:nvPr/>
          </p:nvCxnSpPr>
          <p:spPr bwMode="auto">
            <a:xfrm>
              <a:off x="7107238" y="3122694"/>
              <a:ext cx="322262" cy="306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7620000" y="5031027"/>
              <a:ext cx="304800" cy="10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cxnSp>
          <p:nvCxnSpPr>
            <p:cNvPr id="50" name="Straight Connector 49"/>
            <p:cNvCxnSpPr>
              <a:stCxn id="31" idx="5"/>
              <a:endCxn id="57" idx="0"/>
            </p:cNvCxnSpPr>
            <p:nvPr/>
          </p:nvCxnSpPr>
          <p:spPr bwMode="auto">
            <a:xfrm>
              <a:off x="7564438" y="3884757"/>
              <a:ext cx="246062" cy="384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bwMode="auto">
            <a:xfrm>
              <a:off x="6934200" y="4192757"/>
              <a:ext cx="381000" cy="5334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52" name="Straight Connector 51"/>
            <p:cNvCxnSpPr>
              <a:stCxn id="31" idx="3"/>
              <a:endCxn id="51" idx="0"/>
            </p:cNvCxnSpPr>
            <p:nvPr/>
          </p:nvCxnSpPr>
          <p:spPr bwMode="auto">
            <a:xfrm flipH="1">
              <a:off x="7124700" y="3884757"/>
              <a:ext cx="169863" cy="3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bwMode="auto">
            <a:xfrm>
              <a:off x="6781800" y="4954820"/>
              <a:ext cx="304800" cy="10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p>
          </p:txBody>
        </p:sp>
        <p:sp>
          <p:nvSpPr>
            <p:cNvPr id="54" name="Rectangle 53"/>
            <p:cNvSpPr/>
            <p:nvPr/>
          </p:nvSpPr>
          <p:spPr bwMode="auto">
            <a:xfrm>
              <a:off x="7162800" y="4954820"/>
              <a:ext cx="304800" cy="10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a:t>
              </a:r>
            </a:p>
          </p:txBody>
        </p:sp>
        <p:cxnSp>
          <p:nvCxnSpPr>
            <p:cNvPr id="55" name="Straight Connector 54"/>
            <p:cNvCxnSpPr>
              <a:stCxn id="51" idx="3"/>
              <a:endCxn id="53" idx="0"/>
            </p:cNvCxnSpPr>
            <p:nvPr/>
          </p:nvCxnSpPr>
          <p:spPr bwMode="auto">
            <a:xfrm flipH="1">
              <a:off x="6934200" y="4648408"/>
              <a:ext cx="55563" cy="306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4" idx="0"/>
            </p:cNvCxnSpPr>
            <p:nvPr/>
          </p:nvCxnSpPr>
          <p:spPr bwMode="auto">
            <a:xfrm>
              <a:off x="7259638" y="4648408"/>
              <a:ext cx="55562" cy="306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bwMode="auto">
            <a:xfrm>
              <a:off x="7620000" y="4268964"/>
              <a:ext cx="381000" cy="5334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58" name="Rectangle 57"/>
            <p:cNvSpPr/>
            <p:nvPr/>
          </p:nvSpPr>
          <p:spPr bwMode="auto">
            <a:xfrm>
              <a:off x="8077200" y="5031027"/>
              <a:ext cx="304800" cy="10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cxnSp>
          <p:nvCxnSpPr>
            <p:cNvPr id="59" name="Straight Connector 58"/>
            <p:cNvCxnSpPr>
              <a:stCxn id="57" idx="5"/>
              <a:endCxn id="58" idx="0"/>
            </p:cNvCxnSpPr>
            <p:nvPr/>
          </p:nvCxnSpPr>
          <p:spPr bwMode="auto">
            <a:xfrm>
              <a:off x="7945438" y="4724614"/>
              <a:ext cx="284162" cy="306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7" idx="4"/>
              <a:endCxn id="49" idx="0"/>
            </p:cNvCxnSpPr>
            <p:nvPr/>
          </p:nvCxnSpPr>
          <p:spPr bwMode="auto">
            <a:xfrm flipH="1">
              <a:off x="7772400" y="4802408"/>
              <a:ext cx="38100" cy="228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Rectangle 62"/>
          <p:cNvSpPr/>
          <p:nvPr/>
        </p:nvSpPr>
        <p:spPr bwMode="auto">
          <a:xfrm>
            <a:off x="685800" y="32004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64" name="Oval 63"/>
          <p:cNvSpPr/>
          <p:nvPr/>
        </p:nvSpPr>
        <p:spPr bwMode="auto">
          <a:xfrm>
            <a:off x="1295400" y="22098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t>
            </a:r>
          </a:p>
        </p:txBody>
      </p:sp>
      <p:sp>
        <p:nvSpPr>
          <p:cNvPr id="65" name="Oval 64"/>
          <p:cNvSpPr/>
          <p:nvPr/>
        </p:nvSpPr>
        <p:spPr bwMode="auto">
          <a:xfrm>
            <a:off x="1981200" y="2667000"/>
            <a:ext cx="3810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66" name="Oval 65"/>
          <p:cNvSpPr/>
          <p:nvPr/>
        </p:nvSpPr>
        <p:spPr bwMode="auto">
          <a:xfrm>
            <a:off x="2514600" y="35052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cxnSp>
        <p:nvCxnSpPr>
          <p:cNvPr id="67" name="Straight Connector 66"/>
          <p:cNvCxnSpPr>
            <a:stCxn id="64" idx="3"/>
            <a:endCxn id="63" idx="0"/>
          </p:cNvCxnSpPr>
          <p:nvPr/>
        </p:nvCxnSpPr>
        <p:spPr bwMode="auto">
          <a:xfrm flipH="1">
            <a:off x="838200" y="2665413"/>
            <a:ext cx="512763" cy="534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4" idx="6"/>
            <a:endCxn id="65" idx="1"/>
          </p:cNvCxnSpPr>
          <p:nvPr/>
        </p:nvCxnSpPr>
        <p:spPr bwMode="auto">
          <a:xfrm>
            <a:off x="1676400" y="2476500"/>
            <a:ext cx="360363" cy="268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5" idx="5"/>
            <a:endCxn id="66" idx="0"/>
          </p:cNvCxnSpPr>
          <p:nvPr/>
        </p:nvCxnSpPr>
        <p:spPr bwMode="auto">
          <a:xfrm>
            <a:off x="2306638" y="3122613"/>
            <a:ext cx="398462"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bwMode="auto">
          <a:xfrm>
            <a:off x="1295400" y="3429000"/>
            <a:ext cx="3810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cxnSp>
        <p:nvCxnSpPr>
          <p:cNvPr id="71" name="Straight Connector 70"/>
          <p:cNvCxnSpPr>
            <a:stCxn id="65" idx="3"/>
            <a:endCxn id="70" idx="7"/>
          </p:cNvCxnSpPr>
          <p:nvPr/>
        </p:nvCxnSpPr>
        <p:spPr bwMode="auto">
          <a:xfrm flipH="1">
            <a:off x="1620838" y="3122613"/>
            <a:ext cx="415925"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422" name="Group 74"/>
          <p:cNvGrpSpPr>
            <a:grpSpLocks/>
          </p:cNvGrpSpPr>
          <p:nvPr/>
        </p:nvGrpSpPr>
        <p:grpSpPr bwMode="auto">
          <a:xfrm>
            <a:off x="2209800" y="3960813"/>
            <a:ext cx="1600200" cy="2592387"/>
            <a:chOff x="5638800" y="3731885"/>
            <a:chExt cx="1600200" cy="2592715"/>
          </a:xfrm>
        </p:grpSpPr>
        <p:sp>
          <p:nvSpPr>
            <p:cNvPr id="76" name="Rectangle 75"/>
            <p:cNvSpPr/>
            <p:nvPr/>
          </p:nvSpPr>
          <p:spPr bwMode="auto">
            <a:xfrm>
              <a:off x="6477000" y="5257665"/>
              <a:ext cx="304800" cy="1066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t>
              </a:r>
            </a:p>
          </p:txBody>
        </p:sp>
        <p:cxnSp>
          <p:nvCxnSpPr>
            <p:cNvPr id="77" name="Straight Connector 76"/>
            <p:cNvCxnSpPr>
              <a:stCxn id="66" idx="5"/>
              <a:endCxn id="84" idx="0"/>
            </p:cNvCxnSpPr>
            <p:nvPr/>
          </p:nvCxnSpPr>
          <p:spPr bwMode="auto">
            <a:xfrm>
              <a:off x="6269038" y="3731885"/>
              <a:ext cx="474662" cy="763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867400" y="4419359"/>
              <a:ext cx="381000" cy="53346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79" name="Straight Connector 78"/>
            <p:cNvCxnSpPr>
              <a:stCxn id="66" idx="4"/>
              <a:endCxn id="78" idx="0"/>
            </p:cNvCxnSpPr>
            <p:nvPr/>
          </p:nvCxnSpPr>
          <p:spPr bwMode="auto">
            <a:xfrm flipH="1">
              <a:off x="6057900" y="3809682"/>
              <a:ext cx="76200" cy="609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bwMode="auto">
            <a:xfrm>
              <a:off x="5638800" y="5181455"/>
              <a:ext cx="304800" cy="1066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p>
          </p:txBody>
        </p:sp>
        <p:sp>
          <p:nvSpPr>
            <p:cNvPr id="81" name="Rectangle 80"/>
            <p:cNvSpPr/>
            <p:nvPr/>
          </p:nvSpPr>
          <p:spPr bwMode="auto">
            <a:xfrm>
              <a:off x="6019800" y="5181455"/>
              <a:ext cx="304800" cy="1066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a:t>
              </a:r>
            </a:p>
          </p:txBody>
        </p:sp>
        <p:cxnSp>
          <p:nvCxnSpPr>
            <p:cNvPr id="82" name="Straight Connector 81"/>
            <p:cNvCxnSpPr>
              <a:stCxn id="78" idx="3"/>
              <a:endCxn id="80" idx="0"/>
            </p:cNvCxnSpPr>
            <p:nvPr/>
          </p:nvCxnSpPr>
          <p:spPr bwMode="auto">
            <a:xfrm flipH="1">
              <a:off x="5791200" y="4875030"/>
              <a:ext cx="131763" cy="30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8" idx="4"/>
              <a:endCxn id="81" idx="0"/>
            </p:cNvCxnSpPr>
            <p:nvPr/>
          </p:nvCxnSpPr>
          <p:spPr bwMode="auto">
            <a:xfrm>
              <a:off x="6057900" y="4952826"/>
              <a:ext cx="114300" cy="228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p:cNvSpPr/>
            <p:nvPr/>
          </p:nvSpPr>
          <p:spPr bwMode="auto">
            <a:xfrm>
              <a:off x="6553200" y="4495569"/>
              <a:ext cx="381000" cy="53346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85" name="Rectangle 84"/>
            <p:cNvSpPr/>
            <p:nvPr/>
          </p:nvSpPr>
          <p:spPr bwMode="auto">
            <a:xfrm>
              <a:off x="6934200" y="5257665"/>
              <a:ext cx="304800" cy="1066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cxnSp>
          <p:nvCxnSpPr>
            <p:cNvPr id="86" name="Straight Connector 85"/>
            <p:cNvCxnSpPr>
              <a:stCxn id="84" idx="5"/>
              <a:endCxn id="85" idx="0"/>
            </p:cNvCxnSpPr>
            <p:nvPr/>
          </p:nvCxnSpPr>
          <p:spPr bwMode="auto">
            <a:xfrm>
              <a:off x="6878638" y="4951239"/>
              <a:ext cx="207962" cy="30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4" idx="4"/>
              <a:endCxn id="76" idx="0"/>
            </p:cNvCxnSpPr>
            <p:nvPr/>
          </p:nvCxnSpPr>
          <p:spPr bwMode="auto">
            <a:xfrm flipH="1">
              <a:off x="6629400" y="5029036"/>
              <a:ext cx="114300" cy="228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bwMode="auto">
          <a:xfrm>
            <a:off x="1371600" y="54102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
            </a:r>
          </a:p>
        </p:txBody>
      </p:sp>
      <p:cxnSp>
        <p:nvCxnSpPr>
          <p:cNvPr id="90" name="Straight Connector 89"/>
          <p:cNvCxnSpPr>
            <a:stCxn id="70" idx="5"/>
            <a:endCxn id="97" idx="0"/>
          </p:cNvCxnSpPr>
          <p:nvPr/>
        </p:nvCxnSpPr>
        <p:spPr bwMode="auto">
          <a:xfrm>
            <a:off x="1620838" y="3884613"/>
            <a:ext cx="246062" cy="687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bwMode="auto">
          <a:xfrm>
            <a:off x="838200" y="4572000"/>
            <a:ext cx="3810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92" name="Straight Connector 91"/>
          <p:cNvCxnSpPr>
            <a:stCxn id="70" idx="3"/>
            <a:endCxn id="91" idx="0"/>
          </p:cNvCxnSpPr>
          <p:nvPr/>
        </p:nvCxnSpPr>
        <p:spPr bwMode="auto">
          <a:xfrm flipH="1">
            <a:off x="1028700" y="3884613"/>
            <a:ext cx="322263" cy="687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bwMode="auto">
          <a:xfrm>
            <a:off x="609600" y="53340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94" name="Rectangle 93"/>
          <p:cNvSpPr/>
          <p:nvPr/>
        </p:nvSpPr>
        <p:spPr bwMode="auto">
          <a:xfrm>
            <a:off x="990600" y="53340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cxnSp>
        <p:nvCxnSpPr>
          <p:cNvPr id="95" name="Straight Connector 94"/>
          <p:cNvCxnSpPr>
            <a:stCxn id="91" idx="3"/>
            <a:endCxn id="93" idx="0"/>
          </p:cNvCxnSpPr>
          <p:nvPr/>
        </p:nvCxnSpPr>
        <p:spPr bwMode="auto">
          <a:xfrm flipH="1">
            <a:off x="762000" y="5027613"/>
            <a:ext cx="131763" cy="30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1" idx="4"/>
            <a:endCxn id="94" idx="0"/>
          </p:cNvCxnSpPr>
          <p:nvPr/>
        </p:nvCxnSpPr>
        <p:spPr bwMode="auto">
          <a:xfrm>
            <a:off x="1028700" y="5105400"/>
            <a:ext cx="1143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bwMode="auto">
          <a:xfrm>
            <a:off x="1676400" y="4572000"/>
            <a:ext cx="3810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98" name="Rectangle 97"/>
          <p:cNvSpPr/>
          <p:nvPr/>
        </p:nvSpPr>
        <p:spPr bwMode="auto">
          <a:xfrm>
            <a:off x="1752600" y="5410200"/>
            <a:ext cx="30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
            </a:r>
          </a:p>
        </p:txBody>
      </p:sp>
      <p:cxnSp>
        <p:nvCxnSpPr>
          <p:cNvPr id="99" name="Straight Connector 98"/>
          <p:cNvCxnSpPr>
            <a:stCxn id="97" idx="5"/>
            <a:endCxn id="98" idx="0"/>
          </p:cNvCxnSpPr>
          <p:nvPr/>
        </p:nvCxnSpPr>
        <p:spPr bwMode="auto">
          <a:xfrm flipH="1">
            <a:off x="1905000" y="5027613"/>
            <a:ext cx="96838"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7" idx="3"/>
            <a:endCxn id="89" idx="0"/>
          </p:cNvCxnSpPr>
          <p:nvPr/>
        </p:nvCxnSpPr>
        <p:spPr bwMode="auto">
          <a:xfrm flipH="1">
            <a:off x="1524000" y="5027613"/>
            <a:ext cx="207963"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7597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1143000"/>
          </a:xfrm>
        </p:spPr>
        <p:txBody>
          <a:bodyPr/>
          <a:lstStyle/>
          <a:p>
            <a:r>
              <a:rPr lang="en-US" altLang="en-US" smtClean="0"/>
              <a:t>Which algorithm is best?</a:t>
            </a:r>
          </a:p>
        </p:txBody>
      </p:sp>
      <p:sp>
        <p:nvSpPr>
          <p:cNvPr id="18435" name="Content Placeholder 2"/>
          <p:cNvSpPr>
            <a:spLocks noGrp="1"/>
          </p:cNvSpPr>
          <p:nvPr>
            <p:ph idx="1"/>
          </p:nvPr>
        </p:nvSpPr>
        <p:spPr>
          <a:xfrm>
            <a:off x="685800" y="1752600"/>
            <a:ext cx="7772400" cy="4343400"/>
          </a:xfrm>
        </p:spPr>
        <p:txBody>
          <a:bodyPr/>
          <a:lstStyle/>
          <a:p>
            <a:pPr eaLnBrk="1" hangingPunct="1"/>
            <a:r>
              <a:rPr lang="en-US" altLang="en-US" sz="2400" b="1" smtClean="0"/>
              <a:t>Advantages </a:t>
            </a:r>
          </a:p>
          <a:p>
            <a:pPr lvl="1" eaLnBrk="1" hangingPunct="1"/>
            <a:r>
              <a:rPr lang="en-US" altLang="en-US" sz="2000" smtClean="0"/>
              <a:t>AVL: relatively easy to program.  Insert requires only one rotation.</a:t>
            </a:r>
          </a:p>
          <a:p>
            <a:pPr lvl="1" eaLnBrk="1" hangingPunct="1"/>
            <a:r>
              <a:rPr lang="en-US" altLang="en-US" sz="2000" smtClean="0"/>
              <a:t>Splay: No extra storage, high frequency nodes near the top</a:t>
            </a:r>
          </a:p>
          <a:p>
            <a:pPr lvl="1" eaLnBrk="1" hangingPunct="1"/>
            <a:r>
              <a:rPr lang="en-US" altLang="en-US" sz="2000" smtClean="0"/>
              <a:t>RedBlack: Fastest in practice, no traversal back up the tree on insert</a:t>
            </a:r>
          </a:p>
          <a:p>
            <a:pPr eaLnBrk="1" hangingPunct="1"/>
            <a:r>
              <a:rPr lang="en-US" altLang="en-US" sz="2400" b="1" smtClean="0"/>
              <a:t>Disadvantages</a:t>
            </a:r>
          </a:p>
          <a:p>
            <a:pPr lvl="1" eaLnBrk="1" hangingPunct="1"/>
            <a:r>
              <a:rPr lang="en-US" altLang="en-US" sz="2000" smtClean="0"/>
              <a:t>AVL: Repeated rotations are needed on deletion, must traverse back up the tree.</a:t>
            </a:r>
          </a:p>
          <a:p>
            <a:pPr lvl="1" eaLnBrk="1" hangingPunct="1"/>
            <a:r>
              <a:rPr lang="en-US" altLang="en-US" sz="2000" smtClean="0"/>
              <a:t>SPLAY: Can occasionally have O(N) finds, multiple rotates on every search</a:t>
            </a:r>
          </a:p>
          <a:p>
            <a:pPr lvl="1" eaLnBrk="1" hangingPunct="1"/>
            <a:r>
              <a:rPr lang="en-US" altLang="en-US" sz="2000" smtClean="0"/>
              <a:t>RedBlack: Multiple rotates on insertion, delete algorithm difficult to understand and program</a:t>
            </a:r>
          </a:p>
        </p:txBody>
      </p:sp>
    </p:spTree>
    <p:extLst>
      <p:ext uri="{BB962C8B-B14F-4D97-AF65-F5344CB8AC3E}">
        <p14:creationId xmlns:p14="http://schemas.microsoft.com/office/powerpoint/2010/main" val="234889016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Augmenting </a:t>
            </a:r>
            <a:r>
              <a:rPr lang="en-IN" dirty="0" smtClean="0"/>
              <a:t>Red Black Tree</a:t>
            </a:r>
            <a:endParaRPr lang="en-IN" dirty="0"/>
          </a:p>
        </p:txBody>
      </p:sp>
      <p:pic>
        <p:nvPicPr>
          <p:cNvPr id="1026" name="Picture 2" descr="http://staff.ustc.edu.cn/%7Ecsli/graduate/algorithms/book6/282_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5" y="1524000"/>
            <a:ext cx="9098715"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 y="4957465"/>
            <a:ext cx="7924800" cy="923330"/>
          </a:xfrm>
          <a:prstGeom prst="rect">
            <a:avLst/>
          </a:prstGeom>
        </p:spPr>
        <p:txBody>
          <a:bodyPr wrap="square">
            <a:spAutoFit/>
          </a:bodyPr>
          <a:lstStyle/>
          <a:p>
            <a:r>
              <a:rPr lang="en-IN" b="1" dirty="0"/>
              <a:t>augmented red-black tree </a:t>
            </a:r>
            <a:r>
              <a:rPr lang="en-IN" b="1" dirty="0" smtClean="0"/>
              <a:t>is an </a:t>
            </a:r>
            <a:r>
              <a:rPr lang="en-IN" b="1" dirty="0"/>
              <a:t>order-statistic </a:t>
            </a:r>
            <a:r>
              <a:rPr lang="en-IN" b="1" dirty="0" smtClean="0"/>
              <a:t>tree. </a:t>
            </a:r>
            <a:r>
              <a:rPr lang="en-IN" b="1" dirty="0"/>
              <a:t>Shaded nodes are red, and darkened nodes are black. In addition to its usual fields, each node x has a field size[x], which is the number of nodes in the </a:t>
            </a:r>
            <a:r>
              <a:rPr lang="en-IN" b="1" dirty="0" err="1"/>
              <a:t>subtree</a:t>
            </a:r>
            <a:r>
              <a:rPr lang="en-IN" b="1" dirty="0"/>
              <a:t> rooted at x.</a:t>
            </a:r>
          </a:p>
        </p:txBody>
      </p:sp>
    </p:spTree>
    <p:extLst>
      <p:ext uri="{BB962C8B-B14F-4D97-AF65-F5344CB8AC3E}">
        <p14:creationId xmlns:p14="http://schemas.microsoft.com/office/powerpoint/2010/main" val="286891060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OS-RANK(</a:t>
            </a:r>
            <a:r>
              <a:rPr lang="en-IN" i="1" dirty="0" err="1"/>
              <a:t>T,x</a:t>
            </a:r>
            <a:r>
              <a:rPr lang="en-IN" dirty="0"/>
              <a:t>)</a:t>
            </a:r>
          </a:p>
          <a:p>
            <a:r>
              <a:rPr lang="en-IN" dirty="0"/>
              <a:t>1 </a:t>
            </a:r>
            <a:r>
              <a:rPr lang="en-IN" i="1" dirty="0"/>
              <a:t>r</a:t>
            </a:r>
            <a:r>
              <a:rPr lang="en-IN" dirty="0"/>
              <a:t> </a:t>
            </a:r>
            <a:r>
              <a:rPr lang="en-IN" dirty="0" smtClean="0"/>
              <a:t>= </a:t>
            </a:r>
            <a:r>
              <a:rPr lang="en-IN" i="1" dirty="0" smtClean="0"/>
              <a:t>size</a:t>
            </a:r>
            <a:r>
              <a:rPr lang="en-IN" dirty="0" smtClean="0"/>
              <a:t>[</a:t>
            </a:r>
            <a:r>
              <a:rPr lang="en-IN" i="1" dirty="0" smtClean="0"/>
              <a:t>left</a:t>
            </a:r>
            <a:r>
              <a:rPr lang="en-IN" dirty="0" smtClean="0"/>
              <a:t>[</a:t>
            </a:r>
            <a:r>
              <a:rPr lang="en-IN" i="1" dirty="0" smtClean="0"/>
              <a:t>x</a:t>
            </a:r>
            <a:r>
              <a:rPr lang="en-IN" dirty="0"/>
              <a:t>]] + 1</a:t>
            </a:r>
          </a:p>
          <a:p>
            <a:r>
              <a:rPr lang="en-IN" dirty="0"/>
              <a:t>2 </a:t>
            </a:r>
            <a:r>
              <a:rPr lang="en-IN" i="1" dirty="0"/>
              <a:t>y</a:t>
            </a:r>
            <a:r>
              <a:rPr lang="en-IN" dirty="0"/>
              <a:t> </a:t>
            </a:r>
            <a:r>
              <a:rPr lang="en-IN" dirty="0" smtClean="0"/>
              <a:t>= </a:t>
            </a:r>
            <a:r>
              <a:rPr lang="en-IN" i="1" dirty="0" smtClean="0"/>
              <a:t>x</a:t>
            </a:r>
            <a:endParaRPr lang="en-IN" dirty="0"/>
          </a:p>
          <a:p>
            <a:r>
              <a:rPr lang="en-IN" dirty="0"/>
              <a:t>3 </a:t>
            </a:r>
            <a:r>
              <a:rPr lang="en-IN" b="1" dirty="0"/>
              <a:t>while</a:t>
            </a:r>
            <a:r>
              <a:rPr lang="en-IN" dirty="0"/>
              <a:t> </a:t>
            </a:r>
            <a:r>
              <a:rPr lang="en-IN" i="1" dirty="0"/>
              <a:t>y </a:t>
            </a:r>
            <a:r>
              <a:rPr lang="en-IN" i="1" dirty="0" smtClean="0"/>
              <a:t>!= root</a:t>
            </a:r>
            <a:r>
              <a:rPr lang="en-IN" dirty="0" smtClean="0"/>
              <a:t>[</a:t>
            </a:r>
            <a:r>
              <a:rPr lang="en-IN" i="1" dirty="0" smtClean="0"/>
              <a:t>T</a:t>
            </a:r>
            <a:r>
              <a:rPr lang="en-IN" dirty="0"/>
              <a:t>]</a:t>
            </a:r>
          </a:p>
          <a:p>
            <a:r>
              <a:rPr lang="en-IN" dirty="0"/>
              <a:t>4 </a:t>
            </a:r>
            <a:r>
              <a:rPr lang="en-IN" b="1" dirty="0"/>
              <a:t>do if </a:t>
            </a:r>
            <a:r>
              <a:rPr lang="en-IN" i="1" dirty="0"/>
              <a:t>y</a:t>
            </a:r>
            <a:r>
              <a:rPr lang="en-IN" dirty="0"/>
              <a:t> = </a:t>
            </a:r>
            <a:r>
              <a:rPr lang="en-IN" i="1" dirty="0"/>
              <a:t>right</a:t>
            </a:r>
            <a:r>
              <a:rPr lang="en-IN" dirty="0"/>
              <a:t>[</a:t>
            </a:r>
            <a:r>
              <a:rPr lang="en-IN" i="1" dirty="0"/>
              <a:t>p</a:t>
            </a:r>
            <a:r>
              <a:rPr lang="en-IN" dirty="0"/>
              <a:t>[</a:t>
            </a:r>
            <a:r>
              <a:rPr lang="en-IN" i="1" dirty="0"/>
              <a:t>y</a:t>
            </a:r>
            <a:r>
              <a:rPr lang="en-IN" dirty="0"/>
              <a:t>]]</a:t>
            </a:r>
          </a:p>
          <a:p>
            <a:r>
              <a:rPr lang="en-IN" dirty="0"/>
              <a:t>5 </a:t>
            </a:r>
            <a:r>
              <a:rPr lang="en-IN" b="1" dirty="0"/>
              <a:t>then</a:t>
            </a:r>
            <a:r>
              <a:rPr lang="en-IN" dirty="0"/>
              <a:t> </a:t>
            </a:r>
            <a:r>
              <a:rPr lang="en-IN" i="1" dirty="0"/>
              <a:t>r</a:t>
            </a:r>
            <a:r>
              <a:rPr lang="en-IN" dirty="0"/>
              <a:t> </a:t>
            </a:r>
            <a:r>
              <a:rPr lang="en-IN" dirty="0" smtClean="0"/>
              <a:t>= </a:t>
            </a:r>
            <a:r>
              <a:rPr lang="en-IN" i="1" dirty="0" smtClean="0"/>
              <a:t>r</a:t>
            </a:r>
            <a:r>
              <a:rPr lang="en-IN" dirty="0" smtClean="0"/>
              <a:t> </a:t>
            </a:r>
            <a:r>
              <a:rPr lang="en-IN" dirty="0"/>
              <a:t>+ </a:t>
            </a:r>
            <a:r>
              <a:rPr lang="en-IN" i="1" dirty="0"/>
              <a:t>size</a:t>
            </a:r>
            <a:r>
              <a:rPr lang="en-IN" dirty="0"/>
              <a:t>[</a:t>
            </a:r>
            <a:r>
              <a:rPr lang="en-IN" i="1" dirty="0"/>
              <a:t>left</a:t>
            </a:r>
            <a:r>
              <a:rPr lang="en-IN" dirty="0"/>
              <a:t>[</a:t>
            </a:r>
            <a:r>
              <a:rPr lang="en-IN" i="1" dirty="0"/>
              <a:t>p</a:t>
            </a:r>
            <a:r>
              <a:rPr lang="en-IN" dirty="0"/>
              <a:t>[</a:t>
            </a:r>
            <a:r>
              <a:rPr lang="en-IN" i="1" dirty="0"/>
              <a:t>y</a:t>
            </a:r>
            <a:r>
              <a:rPr lang="en-IN" dirty="0"/>
              <a:t>]]] + 1</a:t>
            </a:r>
          </a:p>
          <a:p>
            <a:r>
              <a:rPr lang="en-IN" dirty="0"/>
              <a:t>6 </a:t>
            </a:r>
            <a:r>
              <a:rPr lang="en-IN" i="1" dirty="0" smtClean="0"/>
              <a:t>y =</a:t>
            </a:r>
            <a:r>
              <a:rPr lang="en-IN" dirty="0" smtClean="0"/>
              <a:t> </a:t>
            </a:r>
            <a:r>
              <a:rPr lang="en-IN" i="1" dirty="0"/>
              <a:t>p</a:t>
            </a:r>
            <a:r>
              <a:rPr lang="en-IN" dirty="0"/>
              <a:t>[</a:t>
            </a:r>
            <a:r>
              <a:rPr lang="en-IN" i="1" dirty="0"/>
              <a:t>y</a:t>
            </a:r>
            <a:r>
              <a:rPr lang="en-IN" dirty="0"/>
              <a:t>]</a:t>
            </a:r>
          </a:p>
          <a:p>
            <a:r>
              <a:rPr lang="en-IN" dirty="0"/>
              <a:t>7 </a:t>
            </a:r>
            <a:r>
              <a:rPr lang="en-IN" b="1" dirty="0"/>
              <a:t>return </a:t>
            </a:r>
            <a:r>
              <a:rPr lang="en-IN" i="1" dirty="0"/>
              <a:t>r</a:t>
            </a:r>
            <a:endParaRPr lang="en-IN" dirty="0"/>
          </a:p>
        </p:txBody>
      </p:sp>
      <p:sp>
        <p:nvSpPr>
          <p:cNvPr id="3" name="Title 2"/>
          <p:cNvSpPr>
            <a:spLocks noGrp="1"/>
          </p:cNvSpPr>
          <p:nvPr>
            <p:ph type="title"/>
          </p:nvPr>
        </p:nvSpPr>
        <p:spPr/>
        <p:txBody>
          <a:bodyPr>
            <a:normAutofit fontScale="90000"/>
          </a:bodyPr>
          <a:lstStyle/>
          <a:p>
            <a:r>
              <a:rPr lang="en-IN" b="1" dirty="0"/>
              <a:t>Determining the rank of an </a:t>
            </a:r>
            <a:r>
              <a:rPr lang="en-IN" b="1" dirty="0" smtClean="0"/>
              <a:t>element</a:t>
            </a:r>
            <a:endParaRPr lang="en-IN" dirty="0"/>
          </a:p>
        </p:txBody>
      </p:sp>
    </p:spTree>
    <p:extLst>
      <p:ext uri="{BB962C8B-B14F-4D97-AF65-F5344CB8AC3E}">
        <p14:creationId xmlns:p14="http://schemas.microsoft.com/office/powerpoint/2010/main" val="32051955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686800" cy="4525963"/>
          </a:xfrm>
        </p:spPr>
        <p:txBody>
          <a:bodyPr>
            <a:normAutofit/>
          </a:bodyPr>
          <a:lstStyle/>
          <a:p>
            <a:r>
              <a:rPr lang="en-IN" dirty="0"/>
              <a:t>OS-SELECT(</a:t>
            </a:r>
            <a:r>
              <a:rPr lang="en-IN" i="1" dirty="0" err="1"/>
              <a:t>x,i</a:t>
            </a:r>
            <a:r>
              <a:rPr lang="en-IN" dirty="0" smtClean="0"/>
              <a:t>)  	//x is start node i is rank </a:t>
            </a:r>
            <a:endParaRPr lang="en-IN" dirty="0"/>
          </a:p>
          <a:p>
            <a:r>
              <a:rPr lang="en-IN" dirty="0"/>
              <a:t>1 </a:t>
            </a:r>
            <a:r>
              <a:rPr lang="en-IN" i="1" dirty="0"/>
              <a:t>r </a:t>
            </a:r>
            <a:r>
              <a:rPr lang="en-IN" i="1" dirty="0" smtClean="0"/>
              <a:t>= </a:t>
            </a:r>
            <a:r>
              <a:rPr lang="en-IN" dirty="0" smtClean="0"/>
              <a:t>size</a:t>
            </a:r>
            <a:r>
              <a:rPr lang="en-IN" i="1" dirty="0" smtClean="0"/>
              <a:t>[</a:t>
            </a:r>
            <a:r>
              <a:rPr lang="en-IN" dirty="0" smtClean="0"/>
              <a:t>left</a:t>
            </a:r>
            <a:r>
              <a:rPr lang="en-IN" i="1" dirty="0" smtClean="0"/>
              <a:t>[</a:t>
            </a:r>
            <a:r>
              <a:rPr lang="en-IN" dirty="0" smtClean="0"/>
              <a:t>x</a:t>
            </a:r>
            <a:r>
              <a:rPr lang="en-IN" i="1" dirty="0"/>
              <a:t>]] + </a:t>
            </a:r>
            <a:r>
              <a:rPr lang="en-IN" i="1" dirty="0" smtClean="0"/>
              <a:t>1	 // r is rank of current node</a:t>
            </a:r>
            <a:endParaRPr lang="en-IN" dirty="0"/>
          </a:p>
          <a:p>
            <a:r>
              <a:rPr lang="en-IN" dirty="0"/>
              <a:t>2 </a:t>
            </a:r>
            <a:r>
              <a:rPr lang="en-IN" b="1" dirty="0"/>
              <a:t>if</a:t>
            </a:r>
            <a:r>
              <a:rPr lang="en-IN" dirty="0"/>
              <a:t> </a:t>
            </a:r>
            <a:r>
              <a:rPr lang="en-IN" i="1" dirty="0"/>
              <a:t>i = r</a:t>
            </a:r>
            <a:endParaRPr lang="en-IN" dirty="0"/>
          </a:p>
          <a:p>
            <a:r>
              <a:rPr lang="en-IN" dirty="0"/>
              <a:t>3 </a:t>
            </a:r>
            <a:r>
              <a:rPr lang="en-IN" b="1" dirty="0"/>
              <a:t>then return</a:t>
            </a:r>
            <a:r>
              <a:rPr lang="en-IN" dirty="0"/>
              <a:t> </a:t>
            </a:r>
            <a:r>
              <a:rPr lang="en-IN" i="1" dirty="0"/>
              <a:t>x</a:t>
            </a:r>
            <a:endParaRPr lang="en-IN" dirty="0"/>
          </a:p>
          <a:p>
            <a:r>
              <a:rPr lang="en-IN" dirty="0"/>
              <a:t>4 </a:t>
            </a:r>
            <a:r>
              <a:rPr lang="en-IN" b="1" dirty="0" err="1"/>
              <a:t>elseif</a:t>
            </a:r>
            <a:r>
              <a:rPr lang="en-IN" dirty="0"/>
              <a:t> </a:t>
            </a:r>
            <a:r>
              <a:rPr lang="en-IN" i="1" dirty="0"/>
              <a:t>i </a:t>
            </a:r>
            <a:r>
              <a:rPr lang="en-IN" dirty="0"/>
              <a:t>&lt; </a:t>
            </a:r>
            <a:r>
              <a:rPr lang="en-IN" i="1" dirty="0"/>
              <a:t>r</a:t>
            </a:r>
            <a:endParaRPr lang="en-IN" dirty="0"/>
          </a:p>
          <a:p>
            <a:r>
              <a:rPr lang="en-IN" dirty="0"/>
              <a:t>5 </a:t>
            </a:r>
            <a:r>
              <a:rPr lang="en-IN" b="1" dirty="0"/>
              <a:t>then return</a:t>
            </a:r>
            <a:r>
              <a:rPr lang="en-IN" dirty="0"/>
              <a:t> OS-SELECT(</a:t>
            </a:r>
            <a:r>
              <a:rPr lang="en-IN" i="1" dirty="0"/>
              <a:t>left</a:t>
            </a:r>
            <a:r>
              <a:rPr lang="en-IN" dirty="0"/>
              <a:t>[</a:t>
            </a:r>
            <a:r>
              <a:rPr lang="en-IN" i="1" dirty="0"/>
              <a:t>x</a:t>
            </a:r>
            <a:r>
              <a:rPr lang="en-IN" dirty="0"/>
              <a:t>],</a:t>
            </a:r>
            <a:r>
              <a:rPr lang="en-IN" i="1" dirty="0"/>
              <a:t>i</a:t>
            </a:r>
            <a:r>
              <a:rPr lang="en-IN" dirty="0"/>
              <a:t>)</a:t>
            </a:r>
          </a:p>
          <a:p>
            <a:r>
              <a:rPr lang="en-IN" dirty="0"/>
              <a:t>6 </a:t>
            </a:r>
            <a:r>
              <a:rPr lang="en-IN" b="1" dirty="0"/>
              <a:t>else return</a:t>
            </a:r>
            <a:r>
              <a:rPr lang="en-IN" dirty="0"/>
              <a:t> OS-SELECT(</a:t>
            </a:r>
            <a:r>
              <a:rPr lang="en-IN" i="1" dirty="0"/>
              <a:t>right</a:t>
            </a:r>
            <a:r>
              <a:rPr lang="en-IN" dirty="0"/>
              <a:t>[</a:t>
            </a:r>
            <a:r>
              <a:rPr lang="en-IN" i="1" dirty="0"/>
              <a:t>x</a:t>
            </a:r>
            <a:r>
              <a:rPr lang="en-IN" dirty="0"/>
              <a:t>],</a:t>
            </a:r>
            <a:r>
              <a:rPr lang="en-IN" i="1" dirty="0"/>
              <a:t>i</a:t>
            </a:r>
            <a:r>
              <a:rPr lang="en-IN" dirty="0"/>
              <a:t> - </a:t>
            </a:r>
            <a:r>
              <a:rPr lang="en-IN" i="1" dirty="0"/>
              <a:t>r</a:t>
            </a:r>
            <a:r>
              <a:rPr lang="en-IN" dirty="0"/>
              <a:t>)</a:t>
            </a:r>
          </a:p>
        </p:txBody>
      </p:sp>
      <p:sp>
        <p:nvSpPr>
          <p:cNvPr id="3" name="Title 2"/>
          <p:cNvSpPr>
            <a:spLocks noGrp="1"/>
          </p:cNvSpPr>
          <p:nvPr>
            <p:ph type="title"/>
          </p:nvPr>
        </p:nvSpPr>
        <p:spPr>
          <a:xfrm>
            <a:off x="457200" y="609600"/>
            <a:ext cx="8229600" cy="1143000"/>
          </a:xfrm>
        </p:spPr>
        <p:txBody>
          <a:bodyPr>
            <a:normAutofit fontScale="90000"/>
          </a:bodyPr>
          <a:lstStyle/>
          <a:p>
            <a:r>
              <a:rPr lang="en-IN" b="1" dirty="0"/>
              <a:t>Retrieving an element with a given rank</a:t>
            </a:r>
            <a:br>
              <a:rPr lang="en-IN" b="1" dirty="0"/>
            </a:br>
            <a:endParaRPr lang="en-IN" dirty="0"/>
          </a:p>
        </p:txBody>
      </p:sp>
    </p:spTree>
    <p:extLst>
      <p:ext uri="{BB962C8B-B14F-4D97-AF65-F5344CB8AC3E}">
        <p14:creationId xmlns:p14="http://schemas.microsoft.com/office/powerpoint/2010/main" val="19234618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a:t>Maintaining </a:t>
            </a:r>
            <a:r>
              <a:rPr lang="en-IN" b="1" dirty="0" err="1"/>
              <a:t>subtree</a:t>
            </a:r>
            <a:r>
              <a:rPr lang="en-IN" b="1" dirty="0"/>
              <a:t> sizes</a:t>
            </a:r>
            <a:br>
              <a:rPr lang="en-IN" b="1" dirty="0"/>
            </a:br>
            <a:endParaRPr lang="en-IN" dirty="0"/>
          </a:p>
        </p:txBody>
      </p:sp>
      <p:pic>
        <p:nvPicPr>
          <p:cNvPr id="2050" name="Picture 2" descr="http://staff.ustc.edu.cn/%7Ecsli/graduate/algorithms/book6/285_a.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091287"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3400" y="4444663"/>
            <a:ext cx="8153400" cy="1200329"/>
          </a:xfrm>
          <a:prstGeom prst="rect">
            <a:avLst/>
          </a:prstGeom>
        </p:spPr>
        <p:txBody>
          <a:bodyPr wrap="square">
            <a:spAutoFit/>
          </a:bodyPr>
          <a:lstStyle/>
          <a:p>
            <a:r>
              <a:rPr lang="en-IN" b="1" dirty="0"/>
              <a:t>Updating </a:t>
            </a:r>
            <a:r>
              <a:rPr lang="en-IN" b="1" dirty="0" err="1"/>
              <a:t>subtree</a:t>
            </a:r>
            <a:r>
              <a:rPr lang="en-IN" b="1" dirty="0"/>
              <a:t> sizes during rotations. The two size fields that need to be updated are the ones incident on the link around which the rotation is performed. The updates are local, requiring only the size information stored in x, y, and the roots of the </a:t>
            </a:r>
            <a:r>
              <a:rPr lang="en-IN" b="1" dirty="0" err="1"/>
              <a:t>subtrees</a:t>
            </a:r>
            <a:r>
              <a:rPr lang="en-IN" b="1" dirty="0"/>
              <a:t> shown as triangles.</a:t>
            </a:r>
          </a:p>
        </p:txBody>
      </p:sp>
    </p:spTree>
    <p:extLst>
      <p:ext uri="{BB962C8B-B14F-4D97-AF65-F5344CB8AC3E}">
        <p14:creationId xmlns:p14="http://schemas.microsoft.com/office/powerpoint/2010/main" val="18070900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Interval tree</a:t>
            </a:r>
            <a:endParaRPr lang="en-IN" dirty="0"/>
          </a:p>
        </p:txBody>
      </p:sp>
      <p:pic>
        <p:nvPicPr>
          <p:cNvPr id="1026" name="Picture 2" descr="http://d1gjlxt8vb0knt.cloudfront.net//wp-content/uploads/IntervalSearc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1386"/>
            <a:ext cx="5908675" cy="3689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3218" y="5410200"/>
            <a:ext cx="8077200" cy="923330"/>
          </a:xfrm>
          <a:prstGeom prst="rect">
            <a:avLst/>
          </a:prstGeom>
        </p:spPr>
        <p:txBody>
          <a:bodyPr wrap="square">
            <a:spAutoFit/>
          </a:bodyPr>
          <a:lstStyle/>
          <a:p>
            <a:r>
              <a:rPr lang="en-IN" dirty="0"/>
              <a:t>Every node of Interval Tree stores following information.</a:t>
            </a:r>
            <a:br>
              <a:rPr lang="en-IN" dirty="0"/>
            </a:br>
            <a:r>
              <a:rPr lang="en-IN" dirty="0"/>
              <a:t>a) </a:t>
            </a:r>
            <a:r>
              <a:rPr lang="en-IN" b="1" dirty="0"/>
              <a:t>i</a:t>
            </a:r>
            <a:r>
              <a:rPr lang="en-IN" dirty="0"/>
              <a:t>: An interval which is represented as a pair </a:t>
            </a:r>
            <a:r>
              <a:rPr lang="en-IN" i="1" dirty="0"/>
              <a:t>[low, high]</a:t>
            </a:r>
            <a:r>
              <a:rPr lang="en-IN" dirty="0"/>
              <a:t/>
            </a:r>
            <a:br>
              <a:rPr lang="en-IN" dirty="0"/>
            </a:br>
            <a:r>
              <a:rPr lang="en-IN" dirty="0"/>
              <a:t>b) </a:t>
            </a:r>
            <a:r>
              <a:rPr lang="en-IN" b="1" dirty="0"/>
              <a:t>max</a:t>
            </a:r>
            <a:r>
              <a:rPr lang="en-IN" dirty="0"/>
              <a:t>: Maximum </a:t>
            </a:r>
            <a:r>
              <a:rPr lang="en-IN" i="1" dirty="0"/>
              <a:t>high </a:t>
            </a:r>
            <a:r>
              <a:rPr lang="en-IN" dirty="0"/>
              <a:t>value in </a:t>
            </a:r>
            <a:r>
              <a:rPr lang="en-IN" dirty="0" err="1"/>
              <a:t>subtree</a:t>
            </a:r>
            <a:r>
              <a:rPr lang="en-IN" dirty="0"/>
              <a:t> rooted with this node.</a:t>
            </a:r>
          </a:p>
        </p:txBody>
      </p:sp>
    </p:spTree>
    <p:extLst>
      <p:ext uri="{BB962C8B-B14F-4D97-AF65-F5344CB8AC3E}">
        <p14:creationId xmlns:p14="http://schemas.microsoft.com/office/powerpoint/2010/main" val="26369766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5334000"/>
          </a:xfrm>
        </p:spPr>
        <p:txBody>
          <a:bodyPr>
            <a:noAutofit/>
          </a:bodyPr>
          <a:lstStyle/>
          <a:p>
            <a:r>
              <a:rPr lang="en-IN" sz="1800" b="1" i="1" dirty="0"/>
              <a:t>Case 1:</a:t>
            </a:r>
            <a:r>
              <a:rPr lang="en-IN" sz="1800" dirty="0"/>
              <a:t> </a:t>
            </a:r>
            <a:r>
              <a:rPr lang="en-IN" sz="1800" i="1" dirty="0"/>
              <a:t>When we go to right </a:t>
            </a:r>
            <a:r>
              <a:rPr lang="en-IN" sz="1800" i="1" dirty="0" err="1"/>
              <a:t>subtree</a:t>
            </a:r>
            <a:r>
              <a:rPr lang="en-IN" sz="1800" i="1" dirty="0"/>
              <a:t>, one of the following must be true.</a:t>
            </a:r>
            <a:r>
              <a:rPr lang="en-IN" sz="1800" dirty="0"/>
              <a:t/>
            </a:r>
            <a:br>
              <a:rPr lang="en-IN" sz="1800" dirty="0"/>
            </a:br>
            <a:r>
              <a:rPr lang="en-IN" sz="1800" dirty="0"/>
              <a:t>a) There is an overlap in right </a:t>
            </a:r>
            <a:r>
              <a:rPr lang="en-IN" sz="1800" dirty="0" err="1"/>
              <a:t>subtree</a:t>
            </a:r>
            <a:r>
              <a:rPr lang="en-IN" sz="1800" dirty="0"/>
              <a:t>: This is fine as we need to return one overlapping interval.</a:t>
            </a:r>
            <a:br>
              <a:rPr lang="en-IN" sz="1800" dirty="0"/>
            </a:br>
            <a:r>
              <a:rPr lang="en-IN" sz="1800" dirty="0"/>
              <a:t>b) There is no overlap in either </a:t>
            </a:r>
            <a:r>
              <a:rPr lang="en-IN" sz="1800" dirty="0" err="1"/>
              <a:t>subtree</a:t>
            </a:r>
            <a:r>
              <a:rPr lang="en-IN" sz="1800" dirty="0"/>
              <a:t>: We go to right </a:t>
            </a:r>
            <a:r>
              <a:rPr lang="en-IN" sz="1800" dirty="0" err="1"/>
              <a:t>subtree</a:t>
            </a:r>
            <a:r>
              <a:rPr lang="en-IN" sz="1800" dirty="0"/>
              <a:t> only when either left is NULL or maximum value in left is smaller than </a:t>
            </a:r>
            <a:r>
              <a:rPr lang="en-IN" sz="1800" i="1" dirty="0" err="1"/>
              <a:t>x.low</a:t>
            </a:r>
            <a:r>
              <a:rPr lang="en-IN" sz="1800" dirty="0"/>
              <a:t>. So the interval cannot be present in left </a:t>
            </a:r>
            <a:r>
              <a:rPr lang="en-IN" sz="1800" dirty="0" err="1"/>
              <a:t>subtree</a:t>
            </a:r>
            <a:r>
              <a:rPr lang="en-IN" sz="1800" dirty="0"/>
              <a:t>.</a:t>
            </a:r>
          </a:p>
          <a:p>
            <a:r>
              <a:rPr lang="en-IN" sz="1800" b="1" i="1" dirty="0"/>
              <a:t>Case 2: </a:t>
            </a:r>
            <a:r>
              <a:rPr lang="en-IN" sz="1800" i="1" dirty="0"/>
              <a:t>When we go to left </a:t>
            </a:r>
            <a:r>
              <a:rPr lang="en-IN" sz="1800" i="1" dirty="0" err="1"/>
              <a:t>subtree</a:t>
            </a:r>
            <a:r>
              <a:rPr lang="en-IN" sz="1800" i="1" dirty="0"/>
              <a:t>, one of the following must be true.</a:t>
            </a:r>
            <a:r>
              <a:rPr lang="en-IN" sz="1800" dirty="0"/>
              <a:t/>
            </a:r>
            <a:br>
              <a:rPr lang="en-IN" sz="1800" dirty="0"/>
            </a:br>
            <a:r>
              <a:rPr lang="en-IN" sz="1800" dirty="0"/>
              <a:t>a) There is an overlap in left </a:t>
            </a:r>
            <a:r>
              <a:rPr lang="en-IN" sz="1800" dirty="0" err="1"/>
              <a:t>subtree</a:t>
            </a:r>
            <a:r>
              <a:rPr lang="en-IN" sz="1800" dirty="0"/>
              <a:t>: This is fine as we need to return one overlapping interval.</a:t>
            </a:r>
            <a:br>
              <a:rPr lang="en-IN" sz="1800" dirty="0"/>
            </a:br>
            <a:r>
              <a:rPr lang="en-IN" sz="1800" dirty="0"/>
              <a:t>b) There is no overlap in either </a:t>
            </a:r>
            <a:r>
              <a:rPr lang="en-IN" sz="1800" dirty="0" err="1"/>
              <a:t>subtree</a:t>
            </a:r>
            <a:r>
              <a:rPr lang="en-IN" sz="1800" dirty="0"/>
              <a:t>: This is the most important part. We need to consider following facts.</a:t>
            </a:r>
            <a:br>
              <a:rPr lang="en-IN" sz="1800" dirty="0"/>
            </a:br>
            <a:r>
              <a:rPr lang="en-IN" sz="1800" dirty="0"/>
              <a:t>… We went to left </a:t>
            </a:r>
            <a:r>
              <a:rPr lang="en-IN" sz="1800" dirty="0" err="1"/>
              <a:t>subtree</a:t>
            </a:r>
            <a:r>
              <a:rPr lang="en-IN" sz="1800" dirty="0"/>
              <a:t> because </a:t>
            </a:r>
            <a:r>
              <a:rPr lang="en-IN" sz="1800" i="1" dirty="0" err="1"/>
              <a:t>x.low</a:t>
            </a:r>
            <a:r>
              <a:rPr lang="en-IN" sz="1800" i="1" dirty="0"/>
              <a:t> &lt;= max</a:t>
            </a:r>
            <a:r>
              <a:rPr lang="en-IN" sz="1800" dirty="0"/>
              <a:t> in left </a:t>
            </a:r>
            <a:r>
              <a:rPr lang="en-IN" sz="1800" dirty="0" err="1"/>
              <a:t>subtree</a:t>
            </a:r>
            <a:r>
              <a:rPr lang="en-IN" sz="1800" dirty="0"/>
              <a:t/>
            </a:r>
            <a:br>
              <a:rPr lang="en-IN" sz="1800" dirty="0"/>
            </a:br>
            <a:r>
              <a:rPr lang="en-IN" sz="1800" dirty="0"/>
              <a:t>…. max in left </a:t>
            </a:r>
            <a:r>
              <a:rPr lang="en-IN" sz="1800" dirty="0" err="1"/>
              <a:t>subtree</a:t>
            </a:r>
            <a:r>
              <a:rPr lang="en-IN" sz="1800" dirty="0"/>
              <a:t> is a high of one of the intervals let us say </a:t>
            </a:r>
            <a:r>
              <a:rPr lang="en-IN" sz="1800" i="1" dirty="0"/>
              <a:t>[a, max]</a:t>
            </a:r>
            <a:r>
              <a:rPr lang="en-IN" sz="1800" dirty="0"/>
              <a:t> in left </a:t>
            </a:r>
            <a:r>
              <a:rPr lang="en-IN" sz="1800" dirty="0" err="1"/>
              <a:t>subtree</a:t>
            </a:r>
            <a:r>
              <a:rPr lang="en-IN" sz="1800" dirty="0"/>
              <a:t>.</a:t>
            </a:r>
            <a:br>
              <a:rPr lang="en-IN" sz="1800" dirty="0"/>
            </a:br>
            <a:r>
              <a:rPr lang="en-IN" sz="1800" dirty="0"/>
              <a:t>…. Since </a:t>
            </a:r>
            <a:r>
              <a:rPr lang="en-IN" sz="1800" i="1" dirty="0"/>
              <a:t>x</a:t>
            </a:r>
            <a:r>
              <a:rPr lang="en-IN" sz="1800" dirty="0"/>
              <a:t> doesn’t overlap with any node in left </a:t>
            </a:r>
            <a:r>
              <a:rPr lang="en-IN" sz="1800" dirty="0" err="1"/>
              <a:t>subtree</a:t>
            </a:r>
            <a:r>
              <a:rPr lang="en-IN" sz="1800" dirty="0"/>
              <a:t> </a:t>
            </a:r>
            <a:r>
              <a:rPr lang="en-IN" sz="1800" i="1" dirty="0" err="1"/>
              <a:t>x.low</a:t>
            </a:r>
            <a:r>
              <a:rPr lang="en-IN" sz="1800" dirty="0"/>
              <a:t> must be smaller than ‘</a:t>
            </a:r>
            <a:r>
              <a:rPr lang="en-IN" sz="1800" i="1" dirty="0"/>
              <a:t>a</a:t>
            </a:r>
            <a:r>
              <a:rPr lang="en-IN" sz="1800" dirty="0"/>
              <a:t>‘.</a:t>
            </a:r>
            <a:br>
              <a:rPr lang="en-IN" sz="1800" dirty="0"/>
            </a:br>
            <a:r>
              <a:rPr lang="en-IN" sz="1800" dirty="0"/>
              <a:t>…. All nodes in BST are ordered by low value, so all nodes in right </a:t>
            </a:r>
            <a:r>
              <a:rPr lang="en-IN" sz="1800" dirty="0" err="1"/>
              <a:t>subtree</a:t>
            </a:r>
            <a:r>
              <a:rPr lang="en-IN" sz="1800" dirty="0"/>
              <a:t> must have low value greater than ‘</a:t>
            </a:r>
            <a:r>
              <a:rPr lang="en-IN" sz="1800" i="1" dirty="0"/>
              <a:t>a</a:t>
            </a:r>
            <a:r>
              <a:rPr lang="en-IN" sz="1800" dirty="0"/>
              <a:t>‘.</a:t>
            </a:r>
            <a:br>
              <a:rPr lang="en-IN" sz="1800" dirty="0"/>
            </a:br>
            <a:r>
              <a:rPr lang="en-IN" sz="1800" dirty="0"/>
              <a:t>…. From above two facts, we can say all intervals in right </a:t>
            </a:r>
            <a:r>
              <a:rPr lang="en-IN" sz="1800" dirty="0" err="1"/>
              <a:t>subtree</a:t>
            </a:r>
            <a:r>
              <a:rPr lang="en-IN" sz="1800" dirty="0"/>
              <a:t> have low value greater than </a:t>
            </a:r>
            <a:r>
              <a:rPr lang="en-IN" sz="1800" i="1" dirty="0" err="1"/>
              <a:t>x.low</a:t>
            </a:r>
            <a:r>
              <a:rPr lang="en-IN" sz="1800" dirty="0"/>
              <a:t>. So</a:t>
            </a:r>
            <a:r>
              <a:rPr lang="en-IN" sz="1800" i="1" dirty="0"/>
              <a:t> x</a:t>
            </a:r>
            <a:r>
              <a:rPr lang="en-IN" sz="1800" dirty="0"/>
              <a:t> cannot overlap with any interval in right </a:t>
            </a:r>
            <a:r>
              <a:rPr lang="en-IN" sz="1800" dirty="0" err="1"/>
              <a:t>subtree</a:t>
            </a:r>
            <a:r>
              <a:rPr lang="en-IN" sz="1800" dirty="0"/>
              <a:t>.</a:t>
            </a:r>
          </a:p>
          <a:p>
            <a:endParaRPr lang="en-IN" sz="1800" dirty="0"/>
          </a:p>
        </p:txBody>
      </p:sp>
      <p:sp>
        <p:nvSpPr>
          <p:cNvPr id="3" name="Title 2"/>
          <p:cNvSpPr>
            <a:spLocks noGrp="1"/>
          </p:cNvSpPr>
          <p:nvPr>
            <p:ph type="title"/>
          </p:nvPr>
        </p:nvSpPr>
        <p:spPr/>
        <p:txBody>
          <a:bodyPr/>
          <a:lstStyle/>
          <a:p>
            <a:r>
              <a:rPr lang="en-IN" dirty="0" smtClean="0"/>
              <a:t>Interval tree </a:t>
            </a:r>
            <a:r>
              <a:rPr lang="en-IN" dirty="0" err="1" smtClean="0"/>
              <a:t>algo</a:t>
            </a:r>
            <a:endParaRPr lang="en-IN" dirty="0"/>
          </a:p>
        </p:txBody>
      </p:sp>
    </p:spTree>
    <p:extLst>
      <p:ext uri="{BB962C8B-B14F-4D97-AF65-F5344CB8AC3E}">
        <p14:creationId xmlns:p14="http://schemas.microsoft.com/office/powerpoint/2010/main" val="413930140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Interval </a:t>
            </a:r>
            <a:r>
              <a:rPr lang="en-IN" dirty="0"/>
              <a:t>tree is mainly a geometric data structure and often used for windowing queries, for instance, to find all roads on a computerized map inside a rectangular viewport, or to find all visible elements inside a three-dimensional scene</a:t>
            </a:r>
          </a:p>
        </p:txBody>
      </p:sp>
      <p:sp>
        <p:nvSpPr>
          <p:cNvPr id="3" name="Title 2"/>
          <p:cNvSpPr>
            <a:spLocks noGrp="1"/>
          </p:cNvSpPr>
          <p:nvPr>
            <p:ph type="title"/>
          </p:nvPr>
        </p:nvSpPr>
        <p:spPr/>
        <p:txBody>
          <a:bodyPr/>
          <a:lstStyle/>
          <a:p>
            <a:r>
              <a:rPr lang="en-IN" b="1" dirty="0"/>
              <a:t>Applications of Interval Tree:</a:t>
            </a:r>
            <a:endParaRPr lang="en-IN" dirty="0"/>
          </a:p>
        </p:txBody>
      </p:sp>
    </p:spTree>
    <p:extLst>
      <p:ext uri="{BB962C8B-B14F-4D97-AF65-F5344CB8AC3E}">
        <p14:creationId xmlns:p14="http://schemas.microsoft.com/office/powerpoint/2010/main" val="407730604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00200"/>
            <a:ext cx="8686800" cy="5105400"/>
          </a:xfrm>
        </p:spPr>
        <p:txBody>
          <a:bodyPr>
            <a:normAutofit fontScale="77500" lnSpcReduction="20000"/>
          </a:bodyPr>
          <a:lstStyle/>
          <a:p>
            <a:pPr algn="just"/>
            <a:r>
              <a:rPr lang="en-IN" dirty="0">
                <a:latin typeface="Times New Roman" pitchFamily="18" charset="0"/>
                <a:cs typeface="Times New Roman" pitchFamily="18" charset="0"/>
              </a:rPr>
              <a:t>a </a:t>
            </a:r>
            <a:r>
              <a:rPr lang="en-IN" b="1" dirty="0">
                <a:latin typeface="Times New Roman" pitchFamily="18" charset="0"/>
                <a:cs typeface="Times New Roman" pitchFamily="18" charset="0"/>
              </a:rPr>
              <a:t>disjoint-set data structure</a:t>
            </a:r>
            <a:r>
              <a:rPr lang="en-IN" dirty="0">
                <a:latin typeface="Times New Roman" pitchFamily="18" charset="0"/>
                <a:cs typeface="Times New Roman" pitchFamily="18" charset="0"/>
              </a:rPr>
              <a:t>, also called a </a:t>
            </a:r>
            <a:r>
              <a:rPr lang="en-IN" b="1" dirty="0">
                <a:latin typeface="Times New Roman" pitchFamily="18" charset="0"/>
                <a:cs typeface="Times New Roman" pitchFamily="18" charset="0"/>
              </a:rPr>
              <a:t>union–find data structure</a:t>
            </a:r>
            <a:r>
              <a:rPr lang="en-IN" dirty="0">
                <a:latin typeface="Times New Roman" pitchFamily="18" charset="0"/>
                <a:cs typeface="Times New Roman" pitchFamily="18" charset="0"/>
              </a:rPr>
              <a:t> or </a:t>
            </a:r>
            <a:r>
              <a:rPr lang="en-IN" b="1" dirty="0">
                <a:latin typeface="Times New Roman" pitchFamily="18" charset="0"/>
                <a:cs typeface="Times New Roman" pitchFamily="18" charset="0"/>
              </a:rPr>
              <a:t>merge–find set</a:t>
            </a:r>
            <a:r>
              <a:rPr lang="en-IN" dirty="0">
                <a:latin typeface="Times New Roman" pitchFamily="18" charset="0"/>
                <a:cs typeface="Times New Roman" pitchFamily="18" charset="0"/>
              </a:rPr>
              <a:t>, is a data structure that keeps track of a set of elements partitioned into a number of disjoint (</a:t>
            </a:r>
            <a:r>
              <a:rPr lang="en-IN" dirty="0" err="1">
                <a:latin typeface="Times New Roman" pitchFamily="18" charset="0"/>
                <a:cs typeface="Times New Roman" pitchFamily="18" charset="0"/>
              </a:rPr>
              <a:t>nonoverlapping</a:t>
            </a:r>
            <a:r>
              <a:rPr lang="en-IN" dirty="0">
                <a:latin typeface="Times New Roman" pitchFamily="18" charset="0"/>
                <a:cs typeface="Times New Roman" pitchFamily="18" charset="0"/>
              </a:rPr>
              <a:t>) subsets. It supports two useful operations:</a:t>
            </a:r>
          </a:p>
          <a:p>
            <a:pPr algn="just"/>
            <a:r>
              <a:rPr lang="en-IN" i="1" dirty="0">
                <a:latin typeface="Times New Roman" pitchFamily="18" charset="0"/>
                <a:cs typeface="Times New Roman" pitchFamily="18" charset="0"/>
              </a:rPr>
              <a:t>Find</a:t>
            </a:r>
            <a:r>
              <a:rPr lang="en-IN" dirty="0">
                <a:latin typeface="Times New Roman" pitchFamily="18" charset="0"/>
                <a:cs typeface="Times New Roman" pitchFamily="18" charset="0"/>
              </a:rPr>
              <a:t>: Determine which subset a particular element is in. </a:t>
            </a:r>
            <a:r>
              <a:rPr lang="en-IN" i="1" dirty="0">
                <a:latin typeface="Times New Roman" pitchFamily="18" charset="0"/>
                <a:cs typeface="Times New Roman" pitchFamily="18" charset="0"/>
              </a:rPr>
              <a:t>Find</a:t>
            </a:r>
            <a:r>
              <a:rPr lang="en-IN" dirty="0">
                <a:latin typeface="Times New Roman" pitchFamily="18" charset="0"/>
                <a:cs typeface="Times New Roman" pitchFamily="18" charset="0"/>
              </a:rPr>
              <a:t> typically returns an item from this set that serves as its "representative"; by comparing the result of two </a:t>
            </a:r>
            <a:r>
              <a:rPr lang="en-IN" i="1" dirty="0">
                <a:latin typeface="Times New Roman" pitchFamily="18" charset="0"/>
                <a:cs typeface="Times New Roman" pitchFamily="18" charset="0"/>
              </a:rPr>
              <a:t>Find</a:t>
            </a:r>
            <a:r>
              <a:rPr lang="en-IN" dirty="0">
                <a:latin typeface="Times New Roman" pitchFamily="18" charset="0"/>
                <a:cs typeface="Times New Roman" pitchFamily="18" charset="0"/>
              </a:rPr>
              <a:t> operations, one can determine whether two elements are in the same subset.</a:t>
            </a:r>
          </a:p>
          <a:p>
            <a:pPr algn="just"/>
            <a:r>
              <a:rPr lang="en-IN" i="1" dirty="0">
                <a:latin typeface="Times New Roman" pitchFamily="18" charset="0"/>
                <a:cs typeface="Times New Roman" pitchFamily="18" charset="0"/>
              </a:rPr>
              <a:t>Union</a:t>
            </a:r>
            <a:r>
              <a:rPr lang="en-IN" dirty="0">
                <a:latin typeface="Times New Roman" pitchFamily="18" charset="0"/>
                <a:cs typeface="Times New Roman" pitchFamily="18" charset="0"/>
              </a:rPr>
              <a:t>: Join two subsets into a single subset</a:t>
            </a:r>
            <a:r>
              <a:rPr lang="en-IN" dirty="0" smtClean="0">
                <a:latin typeface="Times New Roman" pitchFamily="18" charset="0"/>
                <a:cs typeface="Times New Roman" pitchFamily="18" charset="0"/>
              </a:rPr>
              <a:t>.</a:t>
            </a:r>
          </a:p>
          <a:p>
            <a:pPr algn="just"/>
            <a:r>
              <a:rPr lang="en-IN" i="1" dirty="0" err="1" smtClean="0">
                <a:latin typeface="Times New Roman" pitchFamily="18" charset="0"/>
                <a:cs typeface="Times New Roman" pitchFamily="18" charset="0"/>
              </a:rPr>
              <a:t>MakeSet</a:t>
            </a:r>
            <a:r>
              <a:rPr lang="en-IN" dirty="0">
                <a:latin typeface="Times New Roman" pitchFamily="18" charset="0"/>
                <a:cs typeface="Times New Roman" pitchFamily="18" charset="0"/>
              </a:rPr>
              <a:t>, which makes a set containing only a given element (a singleton), is generally trivial. With these three operations, many practical partitioning problems can be solved</a:t>
            </a:r>
          </a:p>
          <a:p>
            <a:pPr algn="just"/>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b="1" dirty="0"/>
              <a:t>Disjoint-set data </a:t>
            </a:r>
            <a:r>
              <a:rPr lang="en-IN" b="1" dirty="0" smtClean="0"/>
              <a:t>structure</a:t>
            </a:r>
            <a:endParaRPr lang="en-IN" dirty="0"/>
          </a:p>
        </p:txBody>
      </p:sp>
    </p:spTree>
    <p:extLst>
      <p:ext uri="{BB962C8B-B14F-4D97-AF65-F5344CB8AC3E}">
        <p14:creationId xmlns:p14="http://schemas.microsoft.com/office/powerpoint/2010/main" val="37422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2775" y="228600"/>
            <a:ext cx="8153400" cy="990600"/>
          </a:xfrm>
        </p:spPr>
        <p:txBody>
          <a:bodyPr/>
          <a:lstStyle/>
          <a:p>
            <a:r>
              <a:rPr lang="en-US" b="1" dirty="0" smtClean="0"/>
              <a:t>Huffman Tree</a:t>
            </a:r>
          </a:p>
        </p:txBody>
      </p:sp>
      <p:sp>
        <p:nvSpPr>
          <p:cNvPr id="46083" name="Rectangle 3"/>
          <p:cNvSpPr>
            <a:spLocks noGrp="1" noChangeArrowheads="1"/>
          </p:cNvSpPr>
          <p:nvPr>
            <p:ph sz="quarter" idx="1"/>
          </p:nvPr>
        </p:nvSpPr>
        <p:spPr>
          <a:xfrm>
            <a:off x="612775" y="1600200"/>
            <a:ext cx="8153400" cy="4495800"/>
          </a:xfrm>
        </p:spPr>
        <p:txBody>
          <a:bodyPr/>
          <a:lstStyle/>
          <a:p>
            <a:r>
              <a:rPr lang="en-US" dirty="0" smtClean="0"/>
              <a:t>A </a:t>
            </a:r>
            <a:r>
              <a:rPr lang="en-US" i="1" dirty="0" smtClean="0"/>
              <a:t>Huffman tree </a:t>
            </a:r>
            <a:r>
              <a:rPr lang="en-US" dirty="0" smtClean="0"/>
              <a:t>represents </a:t>
            </a:r>
            <a:r>
              <a:rPr lang="en-US" i="1" dirty="0" smtClean="0"/>
              <a:t>Huffman codes </a:t>
            </a:r>
            <a:r>
              <a:rPr lang="en-US" dirty="0" smtClean="0"/>
              <a:t>for characters that might appear in a text file</a:t>
            </a:r>
          </a:p>
          <a:p>
            <a:r>
              <a:rPr lang="en-US" dirty="0" smtClean="0"/>
              <a:t>As opposed to ASCII or Unicode, Huffman code uses different numbers of bits to encode letters</a:t>
            </a:r>
          </a:p>
          <a:p>
            <a:r>
              <a:rPr lang="en-US" dirty="0" smtClean="0"/>
              <a:t>More common characters use fewer bits</a:t>
            </a:r>
          </a:p>
          <a:p>
            <a:r>
              <a:rPr lang="en-US" dirty="0" smtClean="0"/>
              <a:t>Many programs that compress files use Huffman codes</a:t>
            </a:r>
          </a:p>
        </p:txBody>
      </p:sp>
      <p:sp>
        <p:nvSpPr>
          <p:cNvPr id="2" name="Rectangular Callout 1">
            <a:hlinkClick r:id="rId2" action="ppaction://hlinksldjump"/>
          </p:cNvPr>
          <p:cNvSpPr/>
          <p:nvPr/>
        </p:nvSpPr>
        <p:spPr>
          <a:xfrm>
            <a:off x="6934200" y="914400"/>
            <a:ext cx="1905000" cy="685800"/>
          </a:xfrm>
          <a:prstGeom prst="wedgeRectCallout">
            <a:avLst>
              <a:gd name="adj1" fmla="val -30898"/>
              <a:gd name="adj2" fmla="val 797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rgbClr val="FF0000"/>
                </a:solidFill>
              </a:rPr>
              <a:t>JUMP</a:t>
            </a:r>
            <a:endParaRPr lang="en-IN" sz="3200" dirty="0">
              <a:solidFill>
                <a:srgbClr val="FF0000"/>
              </a:solidFill>
            </a:endParaRPr>
          </a:p>
        </p:txBody>
      </p:sp>
    </p:spTree>
    <p:extLst>
      <p:ext uri="{BB962C8B-B14F-4D97-AF65-F5344CB8AC3E}">
        <p14:creationId xmlns:p14="http://schemas.microsoft.com/office/powerpoint/2010/main" val="46889009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a:t>Disjoint Sets</a:t>
            </a:r>
          </a:p>
        </p:txBody>
      </p:sp>
      <p:sp>
        <p:nvSpPr>
          <p:cNvPr id="973827" name="Rectangle 3"/>
          <p:cNvSpPr>
            <a:spLocks noGrp="1" noChangeArrowheads="1"/>
          </p:cNvSpPr>
          <p:nvPr>
            <p:ph type="body" idx="1"/>
          </p:nvPr>
        </p:nvSpPr>
        <p:spPr>
          <a:xfrm>
            <a:off x="457200" y="1676400"/>
            <a:ext cx="8229600" cy="5029200"/>
          </a:xfrm>
        </p:spPr>
        <p:txBody>
          <a:bodyPr>
            <a:normAutofit/>
          </a:bodyPr>
          <a:lstStyle/>
          <a:p>
            <a:pPr>
              <a:lnSpc>
                <a:spcPct val="90000"/>
              </a:lnSpc>
            </a:pPr>
            <a:r>
              <a:rPr lang="en-US" dirty="0"/>
              <a:t>Suppose we have N distinct items. We want to partition the items into a collection of sets such that:</a:t>
            </a:r>
          </a:p>
          <a:p>
            <a:pPr lvl="1">
              <a:lnSpc>
                <a:spcPct val="90000"/>
              </a:lnSpc>
            </a:pPr>
            <a:r>
              <a:rPr lang="en-US" dirty="0"/>
              <a:t>each item is in a set</a:t>
            </a:r>
          </a:p>
          <a:p>
            <a:pPr lvl="1">
              <a:lnSpc>
                <a:spcPct val="90000"/>
              </a:lnSpc>
            </a:pPr>
            <a:r>
              <a:rPr lang="en-US" dirty="0"/>
              <a:t>no item is in more than one set</a:t>
            </a:r>
          </a:p>
          <a:p>
            <a:pPr>
              <a:lnSpc>
                <a:spcPct val="90000"/>
              </a:lnSpc>
            </a:pPr>
            <a:r>
              <a:rPr lang="en-US" dirty="0"/>
              <a:t>Examples</a:t>
            </a:r>
          </a:p>
          <a:p>
            <a:pPr lvl="1">
              <a:lnSpc>
                <a:spcPct val="90000"/>
              </a:lnSpc>
            </a:pPr>
            <a:r>
              <a:rPr lang="en-US" dirty="0" err="1" smtClean="0"/>
              <a:t>B.Tech</a:t>
            </a:r>
            <a:r>
              <a:rPr lang="en-US" dirty="0" smtClean="0"/>
              <a:t> </a:t>
            </a:r>
            <a:r>
              <a:rPr lang="en-US" dirty="0"/>
              <a:t>students according to majors, or</a:t>
            </a:r>
          </a:p>
          <a:p>
            <a:pPr lvl="1">
              <a:lnSpc>
                <a:spcPct val="90000"/>
              </a:lnSpc>
            </a:pPr>
            <a:r>
              <a:rPr lang="en-US" dirty="0" err="1" smtClean="0"/>
              <a:t>B.Tech</a:t>
            </a:r>
            <a:r>
              <a:rPr lang="en-US" dirty="0" smtClean="0"/>
              <a:t> </a:t>
            </a:r>
            <a:r>
              <a:rPr lang="en-US" dirty="0"/>
              <a:t>students according to GPA, or</a:t>
            </a:r>
          </a:p>
          <a:p>
            <a:pPr>
              <a:lnSpc>
                <a:spcPct val="90000"/>
              </a:lnSpc>
            </a:pPr>
            <a:r>
              <a:rPr lang="en-US" dirty="0" smtClean="0"/>
              <a:t>The </a:t>
            </a:r>
            <a:r>
              <a:rPr lang="en-US" dirty="0"/>
              <a:t>resulting sets are said to be </a:t>
            </a:r>
            <a:r>
              <a:rPr lang="en-US" b="1" i="1" dirty="0"/>
              <a:t>disjoint sets</a:t>
            </a:r>
            <a:r>
              <a:rPr lang="en-US" b="1" dirty="0"/>
              <a:t>.</a:t>
            </a:r>
          </a:p>
        </p:txBody>
      </p:sp>
    </p:spTree>
    <p:extLst>
      <p:ext uri="{BB962C8B-B14F-4D97-AF65-F5344CB8AC3E}">
        <p14:creationId xmlns:p14="http://schemas.microsoft.com/office/powerpoint/2010/main" val="408148506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a:xfrm>
            <a:off x="1066800" y="0"/>
            <a:ext cx="7772400" cy="1143000"/>
          </a:xfrm>
        </p:spPr>
        <p:txBody>
          <a:bodyPr/>
          <a:lstStyle/>
          <a:p>
            <a:r>
              <a:rPr lang="en-US"/>
              <a:t>Disjoint sets</a:t>
            </a:r>
          </a:p>
        </p:txBody>
      </p:sp>
      <p:sp>
        <p:nvSpPr>
          <p:cNvPr id="989187" name="Rectangle 3"/>
          <p:cNvSpPr>
            <a:spLocks noGrp="1" noChangeArrowheads="1"/>
          </p:cNvSpPr>
          <p:nvPr>
            <p:ph type="body" idx="1"/>
          </p:nvPr>
        </p:nvSpPr>
        <p:spPr>
          <a:xfrm>
            <a:off x="1169988" y="1295400"/>
            <a:ext cx="7772400" cy="5105400"/>
          </a:xfrm>
        </p:spPr>
        <p:txBody>
          <a:bodyPr/>
          <a:lstStyle/>
          <a:p>
            <a:pPr>
              <a:lnSpc>
                <a:spcPct val="90000"/>
              </a:lnSpc>
            </a:pPr>
            <a:r>
              <a:rPr lang="en-US" b="1"/>
              <a:t>Set</a:t>
            </a:r>
            <a:r>
              <a:rPr lang="en-US"/>
              <a:t> : a collection of (distinguishable) elements</a:t>
            </a:r>
          </a:p>
          <a:p>
            <a:pPr>
              <a:lnSpc>
                <a:spcPct val="90000"/>
              </a:lnSpc>
            </a:pPr>
            <a:r>
              <a:rPr lang="en-US"/>
              <a:t>Two sets are </a:t>
            </a:r>
            <a:r>
              <a:rPr lang="en-US" b="1"/>
              <a:t>disjoint</a:t>
            </a:r>
            <a:r>
              <a:rPr lang="en-US"/>
              <a:t> if they have no common elements </a:t>
            </a:r>
          </a:p>
          <a:p>
            <a:pPr>
              <a:lnSpc>
                <a:spcPct val="90000"/>
              </a:lnSpc>
            </a:pPr>
            <a:r>
              <a:rPr lang="en-US"/>
              <a:t>Disjoint-set data structure:</a:t>
            </a:r>
          </a:p>
          <a:p>
            <a:pPr lvl="1">
              <a:lnSpc>
                <a:spcPct val="90000"/>
              </a:lnSpc>
            </a:pPr>
            <a:r>
              <a:rPr lang="en-US"/>
              <a:t>maintains a collection of disjoint sets</a:t>
            </a:r>
          </a:p>
          <a:p>
            <a:pPr lvl="1">
              <a:lnSpc>
                <a:spcPct val="90000"/>
              </a:lnSpc>
            </a:pPr>
            <a:r>
              <a:rPr lang="en-US"/>
              <a:t>each set has a representative element</a:t>
            </a:r>
          </a:p>
          <a:p>
            <a:pPr lvl="1">
              <a:lnSpc>
                <a:spcPct val="90000"/>
              </a:lnSpc>
            </a:pPr>
            <a:r>
              <a:rPr lang="en-US"/>
              <a:t>supported operations:</a:t>
            </a:r>
          </a:p>
          <a:p>
            <a:pPr lvl="2">
              <a:lnSpc>
                <a:spcPct val="90000"/>
              </a:lnSpc>
            </a:pPr>
            <a:r>
              <a:rPr lang="en-US"/>
              <a:t>MakeSet(x) </a:t>
            </a:r>
          </a:p>
          <a:p>
            <a:pPr lvl="2">
              <a:lnSpc>
                <a:spcPct val="90000"/>
              </a:lnSpc>
            </a:pPr>
            <a:r>
              <a:rPr lang="en-US"/>
              <a:t>Find(x) </a:t>
            </a:r>
          </a:p>
          <a:p>
            <a:pPr lvl="2">
              <a:lnSpc>
                <a:spcPct val="90000"/>
              </a:lnSpc>
            </a:pPr>
            <a:r>
              <a:rPr lang="en-US"/>
              <a:t>Union(x,y)</a:t>
            </a:r>
          </a:p>
        </p:txBody>
      </p:sp>
    </p:spTree>
    <p:extLst>
      <p:ext uri="{BB962C8B-B14F-4D97-AF65-F5344CB8AC3E}">
        <p14:creationId xmlns:p14="http://schemas.microsoft.com/office/powerpoint/2010/main" val="31192963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a:xfrm>
            <a:off x="1066800" y="0"/>
            <a:ext cx="7772400" cy="1143000"/>
          </a:xfrm>
        </p:spPr>
        <p:txBody>
          <a:bodyPr/>
          <a:lstStyle/>
          <a:p>
            <a:r>
              <a:rPr lang="en-US"/>
              <a:t>Disjoint sets</a:t>
            </a:r>
          </a:p>
        </p:txBody>
      </p:sp>
      <p:sp>
        <p:nvSpPr>
          <p:cNvPr id="990211" name="Rectangle 3"/>
          <p:cNvSpPr>
            <a:spLocks noGrp="1" noChangeArrowheads="1"/>
          </p:cNvSpPr>
          <p:nvPr>
            <p:ph type="body" idx="1"/>
          </p:nvPr>
        </p:nvSpPr>
        <p:spPr>
          <a:xfrm>
            <a:off x="1169988" y="1295400"/>
            <a:ext cx="7772400" cy="5410200"/>
          </a:xfrm>
        </p:spPr>
        <p:txBody>
          <a:bodyPr/>
          <a:lstStyle/>
          <a:p>
            <a:r>
              <a:rPr lang="en-US" sz="2800" b="1"/>
              <a:t>MakeSet(x)</a:t>
            </a:r>
          </a:p>
          <a:p>
            <a:pPr lvl="1"/>
            <a:r>
              <a:rPr lang="en-US" sz="2400"/>
              <a:t>Given object x, create a new set whose only element (and representative) is pointed to by x</a:t>
            </a:r>
          </a:p>
          <a:p>
            <a:r>
              <a:rPr lang="en-US" sz="2800" b="1"/>
              <a:t>Find(x) </a:t>
            </a:r>
          </a:p>
          <a:p>
            <a:pPr lvl="1"/>
            <a:r>
              <a:rPr lang="en-US" sz="2400"/>
              <a:t>Given object x, return (a pointer to) the representative of the set containing x</a:t>
            </a:r>
          </a:p>
          <a:p>
            <a:pPr lvl="1"/>
            <a:r>
              <a:rPr lang="en-US"/>
              <a:t> </a:t>
            </a:r>
            <a:r>
              <a:rPr lang="en-US" sz="2400"/>
              <a:t>Assumption: there is a pointer to each x so we never have to look for an element in the structure</a:t>
            </a:r>
          </a:p>
        </p:txBody>
      </p:sp>
    </p:spTree>
    <p:extLst>
      <p:ext uri="{BB962C8B-B14F-4D97-AF65-F5344CB8AC3E}">
        <p14:creationId xmlns:p14="http://schemas.microsoft.com/office/powerpoint/2010/main" val="384414223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a:xfrm>
            <a:off x="1066800" y="0"/>
            <a:ext cx="7772400" cy="1143000"/>
          </a:xfrm>
        </p:spPr>
        <p:txBody>
          <a:bodyPr/>
          <a:lstStyle/>
          <a:p>
            <a:r>
              <a:rPr lang="en-US"/>
              <a:t>Disjoint sets</a:t>
            </a:r>
          </a:p>
        </p:txBody>
      </p:sp>
      <p:sp>
        <p:nvSpPr>
          <p:cNvPr id="991235" name="Rectangle 3"/>
          <p:cNvSpPr>
            <a:spLocks noGrp="1" noChangeArrowheads="1"/>
          </p:cNvSpPr>
          <p:nvPr>
            <p:ph type="body" idx="1"/>
          </p:nvPr>
        </p:nvSpPr>
        <p:spPr>
          <a:xfrm>
            <a:off x="1169988" y="1295400"/>
            <a:ext cx="7772400" cy="5410200"/>
          </a:xfrm>
        </p:spPr>
        <p:txBody>
          <a:bodyPr/>
          <a:lstStyle/>
          <a:p>
            <a:r>
              <a:rPr lang="en-US" sz="2800" b="1"/>
              <a:t>Union(x,y)</a:t>
            </a:r>
          </a:p>
          <a:p>
            <a:pPr lvl="1"/>
            <a:r>
              <a:rPr lang="en-US" sz="2400"/>
              <a:t>Given two elements x, y, merge the disjoint sets containing them. </a:t>
            </a:r>
          </a:p>
          <a:p>
            <a:pPr lvl="1"/>
            <a:r>
              <a:rPr lang="en-US" sz="2400"/>
              <a:t>The original sets are destroyed.</a:t>
            </a:r>
          </a:p>
          <a:p>
            <a:pPr lvl="1"/>
            <a:r>
              <a:rPr lang="en-US" sz="2400"/>
              <a:t>The new set has a new representative (usually one of the representatives of the original sets)</a:t>
            </a:r>
          </a:p>
          <a:p>
            <a:pPr lvl="1"/>
            <a:r>
              <a:rPr lang="en-US" sz="2400"/>
              <a:t>At most </a:t>
            </a:r>
            <a:r>
              <a:rPr lang="en-US" sz="2400" i="1"/>
              <a:t>n-1</a:t>
            </a:r>
            <a:r>
              <a:rPr lang="en-US" sz="2400"/>
              <a:t> Unions can be performed where </a:t>
            </a:r>
            <a:r>
              <a:rPr lang="en-US" sz="2400" i="1"/>
              <a:t>n</a:t>
            </a:r>
            <a:r>
              <a:rPr lang="en-US" sz="2400"/>
              <a:t> is the number of elements (why?)</a:t>
            </a:r>
          </a:p>
        </p:txBody>
      </p:sp>
    </p:spTree>
    <p:extLst>
      <p:ext uri="{BB962C8B-B14F-4D97-AF65-F5344CB8AC3E}">
        <p14:creationId xmlns:p14="http://schemas.microsoft.com/office/powerpoint/2010/main" val="286765404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838200" y="228600"/>
            <a:ext cx="7772400" cy="1143000"/>
          </a:xfrm>
        </p:spPr>
        <p:txBody>
          <a:bodyPr/>
          <a:lstStyle/>
          <a:p>
            <a:r>
              <a:rPr lang="en-US"/>
              <a:t>Union-Find Problem</a:t>
            </a:r>
          </a:p>
        </p:txBody>
      </p:sp>
      <p:sp>
        <p:nvSpPr>
          <p:cNvPr id="931843" name="Rectangle 3"/>
          <p:cNvSpPr>
            <a:spLocks noGrp="1" noChangeArrowheads="1"/>
          </p:cNvSpPr>
          <p:nvPr>
            <p:ph type="body" idx="1"/>
          </p:nvPr>
        </p:nvSpPr>
        <p:spPr>
          <a:xfrm>
            <a:off x="685800" y="1447800"/>
            <a:ext cx="8077200" cy="4953000"/>
          </a:xfrm>
        </p:spPr>
        <p:txBody>
          <a:bodyPr/>
          <a:lstStyle/>
          <a:p>
            <a:pPr>
              <a:lnSpc>
                <a:spcPct val="90000"/>
              </a:lnSpc>
            </a:pPr>
            <a:r>
              <a:rPr lang="en-US" sz="2800" dirty="0"/>
              <a:t>Given a set {1, 2, …, n} of n elements</a:t>
            </a:r>
          </a:p>
          <a:p>
            <a:pPr>
              <a:lnSpc>
                <a:spcPct val="90000"/>
              </a:lnSpc>
            </a:pPr>
            <a:r>
              <a:rPr lang="en-US" sz="2800" dirty="0"/>
              <a:t>Initially each element is in a different set</a:t>
            </a:r>
          </a:p>
          <a:p>
            <a:pPr lvl="1">
              <a:lnSpc>
                <a:spcPct val="90000"/>
              </a:lnSpc>
            </a:pPr>
            <a:r>
              <a:rPr lang="en-US" sz="2400" dirty="0"/>
              <a:t>{1}, {2}, …, {n}</a:t>
            </a:r>
          </a:p>
          <a:p>
            <a:pPr>
              <a:lnSpc>
                <a:spcPct val="90000"/>
              </a:lnSpc>
            </a:pPr>
            <a:r>
              <a:rPr lang="en-US" sz="2800" dirty="0"/>
              <a:t>An intermixed sequence of union and find operations is performed</a:t>
            </a:r>
          </a:p>
          <a:p>
            <a:pPr>
              <a:lnSpc>
                <a:spcPct val="90000"/>
              </a:lnSpc>
            </a:pPr>
            <a:r>
              <a:rPr lang="en-US" sz="2800" dirty="0"/>
              <a:t>A union operation combines two sets into one</a:t>
            </a:r>
          </a:p>
          <a:p>
            <a:pPr lvl="1">
              <a:lnSpc>
                <a:spcPct val="90000"/>
              </a:lnSpc>
            </a:pPr>
            <a:r>
              <a:rPr lang="en-US" sz="2400" dirty="0"/>
              <a:t>Each of the n elements is in exactly one set at any time</a:t>
            </a:r>
          </a:p>
          <a:p>
            <a:pPr lvl="1">
              <a:lnSpc>
                <a:spcPct val="90000"/>
              </a:lnSpc>
            </a:pPr>
            <a:r>
              <a:rPr lang="en-US" sz="2400" dirty="0"/>
              <a:t>Can be proven by induction</a:t>
            </a:r>
          </a:p>
          <a:p>
            <a:pPr>
              <a:lnSpc>
                <a:spcPct val="90000"/>
              </a:lnSpc>
            </a:pPr>
            <a:r>
              <a:rPr lang="en-US" sz="2800" dirty="0"/>
              <a:t>A find operation identifies the set that contains a particular element</a:t>
            </a:r>
          </a:p>
          <a:p>
            <a:pPr>
              <a:lnSpc>
                <a:spcPct val="90000"/>
              </a:lnSpc>
            </a:pPr>
            <a:endParaRPr lang="en-US" sz="2800" dirty="0"/>
          </a:p>
        </p:txBody>
      </p:sp>
    </p:spTree>
    <p:extLst>
      <p:ext uri="{BB962C8B-B14F-4D97-AF65-F5344CB8AC3E}">
        <p14:creationId xmlns:p14="http://schemas.microsoft.com/office/powerpoint/2010/main" val="332606411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458200" cy="4525963"/>
          </a:xfrm>
        </p:spPr>
        <p:txBody>
          <a:bodyPr>
            <a:normAutofit fontScale="70000" lnSpcReduction="20000"/>
          </a:bodyPr>
          <a:lstStyle/>
          <a:p>
            <a:r>
              <a:rPr lang="en-IN" dirty="0" smtClean="0"/>
              <a:t>A </a:t>
            </a:r>
            <a:r>
              <a:rPr lang="en-IN" dirty="0"/>
              <a:t>simple disjoint-set data structure uses a linked list for each set. </a:t>
            </a:r>
          </a:p>
          <a:p>
            <a:r>
              <a:rPr lang="en-IN" i="1" dirty="0" err="1"/>
              <a:t>MakeSet</a:t>
            </a:r>
            <a:r>
              <a:rPr lang="en-IN" dirty="0"/>
              <a:t> creates a list of one element. </a:t>
            </a:r>
            <a:r>
              <a:rPr lang="en-IN" i="1" dirty="0"/>
              <a:t>Union</a:t>
            </a:r>
            <a:r>
              <a:rPr lang="en-IN" dirty="0"/>
              <a:t> appends the two </a:t>
            </a:r>
            <a:r>
              <a:rPr lang="en-IN" dirty="0" smtClean="0"/>
              <a:t>lists</a:t>
            </a:r>
          </a:p>
          <a:p>
            <a:r>
              <a:rPr lang="en-IN" dirty="0" smtClean="0"/>
              <a:t>The </a:t>
            </a:r>
            <a:r>
              <a:rPr lang="en-IN" dirty="0"/>
              <a:t>drawback of this implementation is that </a:t>
            </a:r>
            <a:r>
              <a:rPr lang="en-IN" i="1" dirty="0"/>
              <a:t>Find</a:t>
            </a:r>
            <a:r>
              <a:rPr lang="en-IN" dirty="0"/>
              <a:t> requires </a:t>
            </a:r>
            <a:r>
              <a:rPr lang="en-IN" dirty="0">
                <a:hlinkClick r:id="rId2" tooltip="Big-O notation"/>
              </a:rPr>
              <a:t>O</a:t>
            </a:r>
            <a:r>
              <a:rPr lang="en-IN" dirty="0"/>
              <a:t>(</a:t>
            </a:r>
            <a:r>
              <a:rPr lang="en-IN" i="1" dirty="0"/>
              <a:t>n</a:t>
            </a:r>
            <a:r>
              <a:rPr lang="en-IN" dirty="0"/>
              <a:t>) or linear time to traverse the list backwards from a given element to the head of the list.</a:t>
            </a:r>
          </a:p>
          <a:p>
            <a:r>
              <a:rPr lang="en-IN" dirty="0"/>
              <a:t>This can be avoided by including </a:t>
            </a:r>
            <a:r>
              <a:rPr lang="en-IN" dirty="0" smtClean="0"/>
              <a:t>a </a:t>
            </a:r>
            <a:r>
              <a:rPr lang="en-IN" dirty="0"/>
              <a:t>pointer to the head of the list; then </a:t>
            </a:r>
            <a:r>
              <a:rPr lang="en-IN" i="1" dirty="0"/>
              <a:t>Find</a:t>
            </a:r>
            <a:r>
              <a:rPr lang="en-IN" dirty="0"/>
              <a:t> takes constant </a:t>
            </a:r>
            <a:r>
              <a:rPr lang="en-IN" dirty="0" smtClean="0"/>
              <a:t>time</a:t>
            </a:r>
          </a:p>
          <a:p>
            <a:r>
              <a:rPr lang="en-IN" dirty="0" smtClean="0"/>
              <a:t>However</a:t>
            </a:r>
            <a:r>
              <a:rPr lang="en-IN" dirty="0"/>
              <a:t>, </a:t>
            </a:r>
            <a:r>
              <a:rPr lang="en-IN" i="1" dirty="0"/>
              <a:t>Union</a:t>
            </a:r>
            <a:r>
              <a:rPr lang="en-IN" dirty="0"/>
              <a:t> now has to update each element of the list being appended to make it point to the head of the new combined list, requiring </a:t>
            </a:r>
            <a:r>
              <a:rPr lang="en-IN" dirty="0">
                <a:hlinkClick r:id="rId2" tooltip="Big-O notation"/>
              </a:rPr>
              <a:t>Ω</a:t>
            </a:r>
            <a:r>
              <a:rPr lang="en-IN" dirty="0"/>
              <a:t>(</a:t>
            </a:r>
            <a:r>
              <a:rPr lang="en-IN" i="1" dirty="0"/>
              <a:t>n</a:t>
            </a:r>
            <a:r>
              <a:rPr lang="en-IN" dirty="0"/>
              <a:t>) time.</a:t>
            </a:r>
          </a:p>
          <a:p>
            <a:r>
              <a:rPr lang="en-IN" dirty="0"/>
              <a:t>When the length of each list is tracked, the required time can be improved by always appending the smaller list to the longer. </a:t>
            </a:r>
            <a:endParaRPr lang="en-IN" dirty="0" smtClean="0"/>
          </a:p>
          <a:p>
            <a:r>
              <a:rPr lang="en-IN" dirty="0" smtClean="0"/>
              <a:t>Using </a:t>
            </a:r>
            <a:r>
              <a:rPr lang="en-IN" dirty="0"/>
              <a:t>this </a:t>
            </a:r>
            <a:r>
              <a:rPr lang="en-IN" i="1" dirty="0"/>
              <a:t>weighted-union heuristic</a:t>
            </a:r>
            <a:r>
              <a:rPr lang="en-IN" dirty="0"/>
              <a:t>, a sequence of </a:t>
            </a:r>
            <a:r>
              <a:rPr lang="en-IN" i="1" dirty="0"/>
              <a:t>m</a:t>
            </a:r>
            <a:r>
              <a:rPr lang="en-IN" dirty="0"/>
              <a:t> </a:t>
            </a:r>
            <a:r>
              <a:rPr lang="en-IN" i="1" dirty="0" err="1"/>
              <a:t>MakeSet</a:t>
            </a:r>
            <a:r>
              <a:rPr lang="en-IN" dirty="0"/>
              <a:t>, </a:t>
            </a:r>
            <a:r>
              <a:rPr lang="en-IN" i="1" dirty="0"/>
              <a:t>Union</a:t>
            </a:r>
            <a:r>
              <a:rPr lang="en-IN" dirty="0"/>
              <a:t>, and </a:t>
            </a:r>
            <a:r>
              <a:rPr lang="en-IN" i="1" dirty="0"/>
              <a:t>Find</a:t>
            </a:r>
            <a:r>
              <a:rPr lang="en-IN" dirty="0"/>
              <a:t> operations on </a:t>
            </a:r>
            <a:r>
              <a:rPr lang="en-IN" i="1" dirty="0"/>
              <a:t>n</a:t>
            </a:r>
            <a:r>
              <a:rPr lang="en-IN" dirty="0"/>
              <a:t> elements requires O(</a:t>
            </a:r>
            <a:r>
              <a:rPr lang="en-IN" i="1" dirty="0"/>
              <a:t>m</a:t>
            </a:r>
            <a:r>
              <a:rPr lang="en-IN" dirty="0"/>
              <a:t> + </a:t>
            </a:r>
            <a:r>
              <a:rPr lang="en-IN" i="1" dirty="0" err="1"/>
              <a:t>n</a:t>
            </a:r>
            <a:r>
              <a:rPr lang="en-IN" dirty="0" err="1"/>
              <a:t>log</a:t>
            </a:r>
            <a:r>
              <a:rPr lang="en-IN" dirty="0"/>
              <a:t> </a:t>
            </a:r>
            <a:r>
              <a:rPr lang="en-IN" i="1" dirty="0"/>
              <a:t>n</a:t>
            </a:r>
            <a:r>
              <a:rPr lang="en-IN" dirty="0"/>
              <a:t>) </a:t>
            </a:r>
            <a:r>
              <a:rPr lang="en-IN" dirty="0" smtClean="0"/>
              <a:t>time.</a:t>
            </a:r>
            <a:endParaRPr lang="en-IN" dirty="0"/>
          </a:p>
          <a:p>
            <a:endParaRPr lang="en-IN" dirty="0"/>
          </a:p>
        </p:txBody>
      </p:sp>
      <p:sp>
        <p:nvSpPr>
          <p:cNvPr id="3" name="Title 2"/>
          <p:cNvSpPr>
            <a:spLocks noGrp="1"/>
          </p:cNvSpPr>
          <p:nvPr>
            <p:ph type="title"/>
          </p:nvPr>
        </p:nvSpPr>
        <p:spPr/>
        <p:txBody>
          <a:bodyPr>
            <a:noAutofit/>
          </a:bodyPr>
          <a:lstStyle/>
          <a:p>
            <a:r>
              <a:rPr lang="en-IN" sz="3600" dirty="0" smtClean="0"/>
              <a:t>Set representation : </a:t>
            </a:r>
            <a:r>
              <a:rPr lang="en-IN" sz="3600" b="1" dirty="0"/>
              <a:t>Disjoint-set linked </a:t>
            </a:r>
            <a:r>
              <a:rPr lang="en-IN" sz="3600" b="1" dirty="0" smtClean="0"/>
              <a:t>lists</a:t>
            </a:r>
            <a:endParaRPr lang="en-IN" sz="3600" dirty="0"/>
          </a:p>
        </p:txBody>
      </p:sp>
    </p:spTree>
    <p:extLst>
      <p:ext uri="{BB962C8B-B14F-4D97-AF65-F5344CB8AC3E}">
        <p14:creationId xmlns:p14="http://schemas.microsoft.com/office/powerpoint/2010/main" val="42283131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a:xfrm>
            <a:off x="1066800" y="228600"/>
            <a:ext cx="7772400" cy="1143000"/>
          </a:xfrm>
        </p:spPr>
        <p:txBody>
          <a:bodyPr/>
          <a:lstStyle/>
          <a:p>
            <a:r>
              <a:rPr lang="en-US"/>
              <a:t>Disjoint Sets:Implementation #1</a:t>
            </a:r>
          </a:p>
        </p:txBody>
      </p:sp>
      <p:sp>
        <p:nvSpPr>
          <p:cNvPr id="985091" name="Rectangle 3"/>
          <p:cNvSpPr>
            <a:spLocks noGrp="1" noChangeArrowheads="1"/>
          </p:cNvSpPr>
          <p:nvPr>
            <p:ph type="body" idx="1"/>
          </p:nvPr>
        </p:nvSpPr>
        <p:spPr>
          <a:xfrm>
            <a:off x="838200" y="1600200"/>
            <a:ext cx="7772400" cy="2819400"/>
          </a:xfrm>
        </p:spPr>
        <p:txBody>
          <a:bodyPr/>
          <a:lstStyle/>
          <a:p>
            <a:pPr>
              <a:buClr>
                <a:schemeClr val="accent1"/>
              </a:buClr>
            </a:pPr>
            <a:r>
              <a:rPr lang="en-US" sz="2800" b="1"/>
              <a:t>Using linked lists:</a:t>
            </a:r>
          </a:p>
          <a:p>
            <a:pPr lvl="1"/>
            <a:r>
              <a:rPr lang="en-US" sz="2400"/>
              <a:t>The first element of the list is the representative</a:t>
            </a:r>
          </a:p>
          <a:p>
            <a:pPr lvl="1"/>
            <a:r>
              <a:rPr lang="en-US" sz="2400"/>
              <a:t>Each node contains:</a:t>
            </a:r>
          </a:p>
          <a:p>
            <a:pPr lvl="2"/>
            <a:r>
              <a:rPr lang="en-US" sz="2000"/>
              <a:t>an element</a:t>
            </a:r>
          </a:p>
          <a:p>
            <a:pPr lvl="2"/>
            <a:r>
              <a:rPr lang="en-US" sz="2000"/>
              <a:t>a pointer to the next node in the list</a:t>
            </a:r>
          </a:p>
          <a:p>
            <a:pPr lvl="2"/>
            <a:r>
              <a:rPr lang="en-US" sz="2000"/>
              <a:t>a pointer to the representative</a:t>
            </a:r>
          </a:p>
        </p:txBody>
      </p:sp>
    </p:spTree>
    <p:extLst>
      <p:ext uri="{BB962C8B-B14F-4D97-AF65-F5344CB8AC3E}">
        <p14:creationId xmlns:p14="http://schemas.microsoft.com/office/powerpoint/2010/main" val="159304515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xfrm>
            <a:off x="838200" y="304800"/>
            <a:ext cx="7772400" cy="1143000"/>
          </a:xfrm>
        </p:spPr>
        <p:txBody>
          <a:bodyPr/>
          <a:lstStyle/>
          <a:p>
            <a:r>
              <a:rPr lang="en-US"/>
              <a:t>Disjoint Sets: Implementation#1</a:t>
            </a:r>
          </a:p>
        </p:txBody>
      </p:sp>
      <p:sp>
        <p:nvSpPr>
          <p:cNvPr id="986115" name="Rectangle 3"/>
          <p:cNvSpPr>
            <a:spLocks noGrp="1" noChangeArrowheads="1"/>
          </p:cNvSpPr>
          <p:nvPr>
            <p:ph type="body" idx="1"/>
          </p:nvPr>
        </p:nvSpPr>
        <p:spPr>
          <a:xfrm>
            <a:off x="762000" y="1905000"/>
            <a:ext cx="7543800" cy="4038600"/>
          </a:xfrm>
        </p:spPr>
        <p:txBody>
          <a:bodyPr/>
          <a:lstStyle/>
          <a:p>
            <a:pPr>
              <a:buClr>
                <a:schemeClr val="accent1"/>
              </a:buClr>
            </a:pPr>
            <a:r>
              <a:rPr lang="en-US" sz="2800" b="1"/>
              <a:t>Using linked lists:</a:t>
            </a:r>
            <a:endParaRPr lang="en-US" sz="2800"/>
          </a:p>
          <a:p>
            <a:pPr lvl="1"/>
            <a:r>
              <a:rPr lang="en-US" sz="2400"/>
              <a:t>MakeSet(x)</a:t>
            </a:r>
          </a:p>
          <a:p>
            <a:pPr lvl="2"/>
            <a:r>
              <a:rPr lang="en-US" sz="2000"/>
              <a:t>Create a list with only one node, for x</a:t>
            </a:r>
          </a:p>
          <a:p>
            <a:pPr lvl="2"/>
            <a:r>
              <a:rPr lang="en-US" sz="2000"/>
              <a:t>Time O(1)</a:t>
            </a:r>
            <a:endParaRPr lang="en-US"/>
          </a:p>
          <a:p>
            <a:pPr lvl="1"/>
            <a:r>
              <a:rPr lang="en-US" sz="2400"/>
              <a:t>Find(x) </a:t>
            </a:r>
          </a:p>
          <a:p>
            <a:pPr lvl="2"/>
            <a:r>
              <a:rPr lang="en-US" sz="2000"/>
              <a:t>Return the pointer to the representative</a:t>
            </a:r>
            <a:r>
              <a:rPr lang="en-US"/>
              <a:t> </a:t>
            </a:r>
            <a:r>
              <a:rPr lang="en-US" sz="2000"/>
              <a:t>(assuming you are pointing at the x node)</a:t>
            </a:r>
          </a:p>
          <a:p>
            <a:pPr lvl="2"/>
            <a:r>
              <a:rPr lang="en-US" sz="2000"/>
              <a:t>Time O(1)</a:t>
            </a:r>
            <a:endParaRPr lang="en-US"/>
          </a:p>
        </p:txBody>
      </p:sp>
    </p:spTree>
    <p:extLst>
      <p:ext uri="{BB962C8B-B14F-4D97-AF65-F5344CB8AC3E}">
        <p14:creationId xmlns:p14="http://schemas.microsoft.com/office/powerpoint/2010/main" val="192860926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ChangeArrowheads="1"/>
          </p:cNvSpPr>
          <p:nvPr>
            <p:ph type="title"/>
          </p:nvPr>
        </p:nvSpPr>
        <p:spPr>
          <a:xfrm>
            <a:off x="685800" y="685800"/>
            <a:ext cx="7772400" cy="1143000"/>
          </a:xfrm>
        </p:spPr>
        <p:txBody>
          <a:bodyPr/>
          <a:lstStyle/>
          <a:p>
            <a:r>
              <a:rPr lang="en-US"/>
              <a:t>Disjoint Sets:Implementation#1</a:t>
            </a:r>
          </a:p>
        </p:txBody>
      </p:sp>
      <p:sp>
        <p:nvSpPr>
          <p:cNvPr id="987139" name="Rectangle 3"/>
          <p:cNvSpPr>
            <a:spLocks noGrp="1" noChangeArrowheads="1"/>
          </p:cNvSpPr>
          <p:nvPr>
            <p:ph type="body" idx="1"/>
          </p:nvPr>
        </p:nvSpPr>
        <p:spPr>
          <a:xfrm>
            <a:off x="685800" y="2057400"/>
            <a:ext cx="7772400" cy="3962400"/>
          </a:xfrm>
        </p:spPr>
        <p:txBody>
          <a:bodyPr/>
          <a:lstStyle/>
          <a:p>
            <a:pPr>
              <a:buClr>
                <a:schemeClr val="accent1"/>
              </a:buClr>
            </a:pPr>
            <a:r>
              <a:rPr lang="en-US" b="1"/>
              <a:t>Using linked lists:</a:t>
            </a:r>
          </a:p>
          <a:p>
            <a:pPr lvl="1"/>
            <a:r>
              <a:rPr lang="en-US"/>
              <a:t>Union(x,y)</a:t>
            </a:r>
            <a:endParaRPr lang="en-US" sz="2400"/>
          </a:p>
          <a:p>
            <a:pPr lvl="2">
              <a:buClr>
                <a:schemeClr val="tx1"/>
              </a:buClr>
              <a:buFontTx/>
              <a:buChar char="1"/>
            </a:pPr>
            <a:r>
              <a:rPr lang="en-US" sz="2000"/>
              <a:t>. Append y’s list to x’s list.</a:t>
            </a:r>
          </a:p>
          <a:p>
            <a:pPr lvl="2">
              <a:buClr>
                <a:schemeClr val="tx1"/>
              </a:buClr>
              <a:buFontTx/>
              <a:buChar char="2"/>
            </a:pPr>
            <a:r>
              <a:rPr lang="en-US" sz="2000"/>
              <a:t>. Pick x as a representative</a:t>
            </a:r>
          </a:p>
          <a:p>
            <a:pPr lvl="2">
              <a:buClr>
                <a:schemeClr val="tx1"/>
              </a:buClr>
              <a:buFontTx/>
              <a:buChar char="3"/>
            </a:pPr>
            <a:r>
              <a:rPr lang="en-US" sz="2000"/>
              <a:t>. Update y’s “representative” pointers</a:t>
            </a:r>
          </a:p>
          <a:p>
            <a:pPr lvl="2"/>
            <a:r>
              <a:rPr lang="en-US" sz="2000"/>
              <a:t>A sequence of m operations may take O(m</a:t>
            </a:r>
            <a:r>
              <a:rPr lang="en-US" sz="2000" baseline="30000"/>
              <a:t>2</a:t>
            </a:r>
            <a:r>
              <a:rPr lang="en-US" sz="2000"/>
              <a:t>) time</a:t>
            </a:r>
          </a:p>
          <a:p>
            <a:pPr lvl="2"/>
            <a:r>
              <a:rPr lang="en-US" sz="2000" u="sng"/>
              <a:t>Improvement</a:t>
            </a:r>
            <a:r>
              <a:rPr lang="en-US" sz="2000"/>
              <a:t>: let each representative keep track of the length of its list and always </a:t>
            </a:r>
            <a:r>
              <a:rPr lang="en-US" sz="2000" i="1"/>
              <a:t>append the shorter list to the longer one.</a:t>
            </a:r>
          </a:p>
          <a:p>
            <a:pPr lvl="3"/>
            <a:r>
              <a:rPr lang="en-US" sz="1800"/>
              <a:t>Now, a sequence of m operations takes O(m+nlgn) time  (why?)</a:t>
            </a:r>
          </a:p>
        </p:txBody>
      </p:sp>
    </p:spTree>
    <p:extLst>
      <p:ext uri="{BB962C8B-B14F-4D97-AF65-F5344CB8AC3E}">
        <p14:creationId xmlns:p14="http://schemas.microsoft.com/office/powerpoint/2010/main" val="11279193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en-US" altLang="en-US"/>
              <a:t>Linked-list Representation Of Disjoint Sets</a:t>
            </a:r>
          </a:p>
        </p:txBody>
      </p:sp>
      <p:sp>
        <p:nvSpPr>
          <p:cNvPr id="71683" name="Text Box 3"/>
          <p:cNvSpPr txBox="1">
            <a:spLocks noChangeArrowheads="1"/>
          </p:cNvSpPr>
          <p:nvPr/>
        </p:nvSpPr>
        <p:spPr bwMode="ltGray">
          <a:xfrm>
            <a:off x="914400" y="2286000"/>
            <a:ext cx="723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a:t>It’s a simple way to implement a disjoint-set data structure by representing each set, in this case set x, and set y, by a linked list.</a:t>
            </a:r>
          </a:p>
        </p:txBody>
      </p:sp>
      <p:pic>
        <p:nvPicPr>
          <p:cNvPr id="71684" name="Picture 4" descr="figb                                                           00000013Macintosh HD                   B5E68EBF:"/>
          <p:cNvPicPr>
            <a:picLocks noChangeAspect="1" noChangeArrowheads="1"/>
          </p:cNvPicPr>
          <p:nvPr/>
        </p:nvPicPr>
        <p:blipFill>
          <a:blip r:embed="rId2" cstate="print">
            <a:extLst>
              <a:ext uri="{28A0092B-C50C-407E-A947-70E740481C1C}">
                <a14:useLocalDpi xmlns:a14="http://schemas.microsoft.com/office/drawing/2010/main" val="0"/>
              </a:ext>
            </a:extLst>
          </a:blip>
          <a:srcRect t="1099" b="21428"/>
          <a:stretch>
            <a:fillRect/>
          </a:stretch>
        </p:blipFill>
        <p:spPr bwMode="auto">
          <a:xfrm>
            <a:off x="990600" y="2971800"/>
            <a:ext cx="5111750" cy="3581400"/>
          </a:xfrm>
          <a:prstGeom prst="rect">
            <a:avLst/>
          </a:prstGeom>
          <a:noFill/>
          <a:extLst>
            <a:ext uri="{909E8E84-426E-40DD-AFC4-6F175D3DCCD1}">
              <a14:hiddenFill xmlns:a14="http://schemas.microsoft.com/office/drawing/2010/main">
                <a:solidFill>
                  <a:srgbClr val="FFFFFF"/>
                </a:solidFill>
              </a14:hiddenFill>
            </a:ext>
          </a:extLst>
        </p:spPr>
      </p:pic>
      <p:sp>
        <p:nvSpPr>
          <p:cNvPr id="71685" name="Text Box 5"/>
          <p:cNvSpPr txBox="1">
            <a:spLocks noChangeArrowheads="1"/>
          </p:cNvSpPr>
          <p:nvPr/>
        </p:nvSpPr>
        <p:spPr bwMode="ltGray">
          <a:xfrm>
            <a:off x="6324600" y="4800600"/>
            <a:ext cx="1981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a:t>The total time spent using this representation is Theta(m^2).</a:t>
            </a:r>
          </a:p>
          <a:p>
            <a:endParaRPr lang="en-US" altLang="en-US">
              <a:latin typeface="Times" charset="0"/>
            </a:endParaRPr>
          </a:p>
        </p:txBody>
      </p:sp>
      <p:sp>
        <p:nvSpPr>
          <p:cNvPr id="71686" name="Text Box 6"/>
          <p:cNvSpPr txBox="1">
            <a:spLocks noChangeArrowheads="1"/>
          </p:cNvSpPr>
          <p:nvPr/>
        </p:nvSpPr>
        <p:spPr bwMode="ltGray">
          <a:xfrm>
            <a:off x="4343400" y="3352800"/>
            <a:ext cx="49371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hlink"/>
                </a:solidFill>
                <a:latin typeface="Times" charset="0"/>
              </a:rPr>
              <a:t>Set x</a:t>
            </a:r>
            <a:endParaRPr lang="en-US" altLang="en-US">
              <a:latin typeface="Times" charset="0"/>
            </a:endParaRPr>
          </a:p>
        </p:txBody>
      </p:sp>
      <p:sp>
        <p:nvSpPr>
          <p:cNvPr id="71688" name="Text Box 8"/>
          <p:cNvSpPr txBox="1">
            <a:spLocks noChangeArrowheads="1"/>
          </p:cNvSpPr>
          <p:nvPr/>
        </p:nvSpPr>
        <p:spPr bwMode="ltGray">
          <a:xfrm>
            <a:off x="3716338" y="4313238"/>
            <a:ext cx="493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hlink"/>
                </a:solidFill>
                <a:latin typeface="Times" charset="0"/>
              </a:rPr>
              <a:t>Set y</a:t>
            </a:r>
          </a:p>
        </p:txBody>
      </p:sp>
      <p:sp>
        <p:nvSpPr>
          <p:cNvPr id="71689" name="Text Box 9"/>
          <p:cNvSpPr txBox="1">
            <a:spLocks noChangeArrowheads="1"/>
          </p:cNvSpPr>
          <p:nvPr/>
        </p:nvSpPr>
        <p:spPr bwMode="ltGray">
          <a:xfrm>
            <a:off x="4114800" y="5029200"/>
            <a:ext cx="1597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hlink"/>
                </a:solidFill>
                <a:latin typeface="Times" charset="0"/>
              </a:rPr>
              <a:t>Result of UNION (x,y)</a:t>
            </a:r>
          </a:p>
        </p:txBody>
      </p:sp>
    </p:spTree>
    <p:extLst>
      <p:ext uri="{BB962C8B-B14F-4D97-AF65-F5344CB8AC3E}">
        <p14:creationId xmlns:p14="http://schemas.microsoft.com/office/powerpoint/2010/main" val="3165721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Documents and Settings\Administrator\My Documents\Koffman\PPTs\JPEGS\JWCL233_Koffman JPG files\ch06\w0122-n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84582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2"/>
          <p:cNvSpPr>
            <a:spLocks noGrp="1" noChangeArrowheads="1"/>
          </p:cNvSpPr>
          <p:nvPr>
            <p:ph type="title"/>
          </p:nvPr>
        </p:nvSpPr>
        <p:spPr>
          <a:xfrm>
            <a:off x="612775" y="228600"/>
            <a:ext cx="8153400" cy="990600"/>
          </a:xfrm>
        </p:spPr>
        <p:txBody>
          <a:bodyPr/>
          <a:lstStyle/>
          <a:p>
            <a:r>
              <a:rPr lang="en-US" b="1" smtClean="0"/>
              <a:t>Huffman Tree </a:t>
            </a:r>
            <a:r>
              <a:rPr lang="en-US" smtClean="0"/>
              <a:t>(cont.)</a:t>
            </a:r>
          </a:p>
        </p:txBody>
      </p:sp>
      <p:sp>
        <p:nvSpPr>
          <p:cNvPr id="5" name="Rectangle 4"/>
          <p:cNvSpPr/>
          <p:nvPr/>
        </p:nvSpPr>
        <p:spPr>
          <a:xfrm>
            <a:off x="457200" y="4800600"/>
            <a:ext cx="4495800" cy="1752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To form a code, traverse the tree from the root to the chosen character, appending 0 if you turn left, and 1 if you turn right.</a:t>
            </a:r>
          </a:p>
        </p:txBody>
      </p:sp>
    </p:spTree>
    <p:extLst>
      <p:ext uri="{BB962C8B-B14F-4D97-AF65-F5344CB8AC3E}">
        <p14:creationId xmlns:p14="http://schemas.microsoft.com/office/powerpoint/2010/main" val="102957444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a:xfrm>
            <a:off x="685800" y="685800"/>
            <a:ext cx="7772400" cy="1143000"/>
          </a:xfrm>
        </p:spPr>
        <p:txBody>
          <a:bodyPr>
            <a:normAutofit fontScale="90000"/>
          </a:bodyPr>
          <a:lstStyle/>
          <a:p>
            <a:r>
              <a:rPr lang="en-US"/>
              <a:t>Disjoint Sets:Implementation#1</a:t>
            </a:r>
            <a:br>
              <a:rPr lang="en-US"/>
            </a:br>
            <a:r>
              <a:rPr lang="en-US"/>
              <a:t>An Improvement</a:t>
            </a:r>
          </a:p>
        </p:txBody>
      </p:sp>
      <p:sp>
        <p:nvSpPr>
          <p:cNvPr id="992259" name="Rectangle 3"/>
          <p:cNvSpPr>
            <a:spLocks noGrp="1" noChangeArrowheads="1"/>
          </p:cNvSpPr>
          <p:nvPr>
            <p:ph type="body" idx="1"/>
          </p:nvPr>
        </p:nvSpPr>
        <p:spPr>
          <a:xfrm>
            <a:off x="685800" y="2057400"/>
            <a:ext cx="7772400" cy="3962400"/>
          </a:xfrm>
        </p:spPr>
        <p:txBody>
          <a:bodyPr/>
          <a:lstStyle/>
          <a:p>
            <a:pPr>
              <a:buClr>
                <a:schemeClr val="accent1"/>
              </a:buClr>
            </a:pPr>
            <a:endParaRPr lang="en-US" b="1"/>
          </a:p>
          <a:p>
            <a:r>
              <a:rPr lang="en-US" sz="2800"/>
              <a:t>Let each representative keep track of the length of its list and always </a:t>
            </a:r>
            <a:r>
              <a:rPr lang="en-US" sz="2800" i="1"/>
              <a:t>append the shorter list to the longer one.</a:t>
            </a:r>
          </a:p>
          <a:p>
            <a:r>
              <a:rPr lang="en-US" sz="2800"/>
              <a:t>Theorem: Any sequence of m operations takes     O(m+n log n) time.</a:t>
            </a:r>
          </a:p>
        </p:txBody>
      </p:sp>
    </p:spTree>
    <p:extLst>
      <p:ext uri="{BB962C8B-B14F-4D97-AF65-F5344CB8AC3E}">
        <p14:creationId xmlns:p14="http://schemas.microsoft.com/office/powerpoint/2010/main" val="273916836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a:xfrm>
            <a:off x="838200" y="457200"/>
            <a:ext cx="7772400" cy="1143000"/>
          </a:xfrm>
        </p:spPr>
        <p:txBody>
          <a:bodyPr/>
          <a:lstStyle/>
          <a:p>
            <a:r>
              <a:rPr lang="en-US"/>
              <a:t>Disjoint Sets:Implementation#2</a:t>
            </a:r>
          </a:p>
        </p:txBody>
      </p:sp>
      <p:sp>
        <p:nvSpPr>
          <p:cNvPr id="988163" name="Rectangle 3"/>
          <p:cNvSpPr>
            <a:spLocks noGrp="1" noChangeArrowheads="1"/>
          </p:cNvSpPr>
          <p:nvPr>
            <p:ph type="body" idx="1"/>
          </p:nvPr>
        </p:nvSpPr>
        <p:spPr>
          <a:xfrm>
            <a:off x="838200" y="1905000"/>
            <a:ext cx="7440613" cy="3124200"/>
          </a:xfrm>
        </p:spPr>
        <p:txBody>
          <a:bodyPr/>
          <a:lstStyle/>
          <a:p>
            <a:pPr>
              <a:buClr>
                <a:schemeClr val="accent1"/>
              </a:buClr>
            </a:pPr>
            <a:r>
              <a:rPr lang="en-US" sz="2800" b="1"/>
              <a:t>Using arrays:</a:t>
            </a:r>
          </a:p>
          <a:p>
            <a:pPr lvl="1"/>
            <a:r>
              <a:rPr lang="en-US" sz="2400"/>
              <a:t>Keep an array of size </a:t>
            </a:r>
            <a:r>
              <a:rPr lang="en-US" sz="2400" i="1"/>
              <a:t>n</a:t>
            </a:r>
            <a:endParaRPr lang="en-US" sz="2400"/>
          </a:p>
          <a:p>
            <a:pPr lvl="1"/>
            <a:r>
              <a:rPr lang="en-US" sz="2400"/>
              <a:t>Cell</a:t>
            </a:r>
            <a:r>
              <a:rPr lang="en-US" sz="2400" i="1"/>
              <a:t> i</a:t>
            </a:r>
            <a:r>
              <a:rPr lang="en-US" sz="2400"/>
              <a:t> of the array holds the representative of the set containing </a:t>
            </a:r>
            <a:r>
              <a:rPr lang="en-US" sz="2400" i="1"/>
              <a:t>i</a:t>
            </a:r>
            <a:r>
              <a:rPr lang="en-US" sz="2400"/>
              <a:t>.</a:t>
            </a:r>
          </a:p>
          <a:p>
            <a:pPr lvl="1"/>
            <a:r>
              <a:rPr lang="en-US" sz="2400"/>
              <a:t>Similar to lists, simpler to implement.</a:t>
            </a:r>
            <a:endParaRPr lang="en-US"/>
          </a:p>
        </p:txBody>
      </p:sp>
    </p:spTree>
    <p:extLst>
      <p:ext uri="{BB962C8B-B14F-4D97-AF65-F5344CB8AC3E}">
        <p14:creationId xmlns:p14="http://schemas.microsoft.com/office/powerpoint/2010/main" val="16703009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dirty="0" smtClean="0"/>
              <a:t>Disjoint-set </a:t>
            </a:r>
            <a:r>
              <a:rPr lang="en-IN" dirty="0"/>
              <a:t>forests are data structures where each set is represented by a tree data structure, in which each node holds a reference to its parent </a:t>
            </a:r>
            <a:r>
              <a:rPr lang="en-IN" dirty="0" smtClean="0"/>
              <a:t>node</a:t>
            </a:r>
            <a:endParaRPr lang="en-IN" dirty="0"/>
          </a:p>
          <a:p>
            <a:pPr algn="just"/>
            <a:r>
              <a:rPr lang="en-IN" dirty="0"/>
              <a:t>In a disjoint-set forest, the representative of each set is the root of that set's tree. </a:t>
            </a:r>
            <a:endParaRPr lang="en-IN" dirty="0" smtClean="0"/>
          </a:p>
          <a:p>
            <a:pPr algn="just"/>
            <a:r>
              <a:rPr lang="en-IN" i="1" dirty="0" smtClean="0"/>
              <a:t>Find</a:t>
            </a:r>
            <a:r>
              <a:rPr lang="en-IN" dirty="0" smtClean="0"/>
              <a:t> </a:t>
            </a:r>
            <a:r>
              <a:rPr lang="en-IN" dirty="0"/>
              <a:t>follows parent nodes until it reaches the root. </a:t>
            </a:r>
            <a:endParaRPr lang="en-IN" dirty="0" smtClean="0"/>
          </a:p>
          <a:p>
            <a:pPr algn="just"/>
            <a:r>
              <a:rPr lang="en-IN" i="1" dirty="0" smtClean="0"/>
              <a:t>Union</a:t>
            </a:r>
            <a:r>
              <a:rPr lang="en-IN" dirty="0" smtClean="0"/>
              <a:t> </a:t>
            </a:r>
            <a:r>
              <a:rPr lang="en-IN" dirty="0"/>
              <a:t>combines two trees into one by attaching the root of one to the root of the other.</a:t>
            </a:r>
          </a:p>
          <a:p>
            <a:pPr algn="just"/>
            <a:endParaRPr lang="en-IN" dirty="0"/>
          </a:p>
        </p:txBody>
      </p:sp>
      <p:sp>
        <p:nvSpPr>
          <p:cNvPr id="3" name="Title 2"/>
          <p:cNvSpPr>
            <a:spLocks noGrp="1"/>
          </p:cNvSpPr>
          <p:nvPr>
            <p:ph type="title"/>
          </p:nvPr>
        </p:nvSpPr>
        <p:spPr/>
        <p:txBody>
          <a:bodyPr>
            <a:noAutofit/>
          </a:bodyPr>
          <a:lstStyle/>
          <a:p>
            <a:r>
              <a:rPr lang="en-IN" sz="3600" dirty="0"/>
              <a:t>Set representation : </a:t>
            </a:r>
            <a:r>
              <a:rPr lang="en-IN" sz="3600" b="1" dirty="0" smtClean="0"/>
              <a:t>Disjoint-set forests</a:t>
            </a:r>
            <a:endParaRPr lang="en-IN" sz="3600" dirty="0"/>
          </a:p>
        </p:txBody>
      </p:sp>
    </p:spTree>
    <p:extLst>
      <p:ext uri="{BB962C8B-B14F-4D97-AF65-F5344CB8AC3E}">
        <p14:creationId xmlns:p14="http://schemas.microsoft.com/office/powerpoint/2010/main" val="353367805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Disjoint-set Forest Representation</a:t>
            </a:r>
          </a:p>
        </p:txBody>
      </p:sp>
      <p:sp>
        <p:nvSpPr>
          <p:cNvPr id="72707" name="Text Box 3"/>
          <p:cNvSpPr txBox="1">
            <a:spLocks noChangeArrowheads="1"/>
          </p:cNvSpPr>
          <p:nvPr/>
        </p:nvSpPr>
        <p:spPr bwMode="ltGray">
          <a:xfrm>
            <a:off x="762000" y="2133600"/>
            <a:ext cx="763905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a:t>It’s a way of representing sets by rooted trees, with each node containing one member, and each tree representing one set.</a:t>
            </a:r>
          </a:p>
          <a:p>
            <a:pPr algn="l"/>
            <a:endParaRPr lang="en-US" altLang="en-US" sz="2000"/>
          </a:p>
          <a:p>
            <a:pPr algn="l"/>
            <a:endParaRPr lang="en-US" altLang="en-US" sz="2000"/>
          </a:p>
          <a:p>
            <a:pPr algn="l"/>
            <a:endParaRPr lang="en-US" altLang="en-US" sz="2000"/>
          </a:p>
          <a:p>
            <a:pPr algn="l"/>
            <a:endParaRPr lang="en-US" altLang="en-US" sz="2000"/>
          </a:p>
          <a:p>
            <a:pPr algn="l"/>
            <a:endParaRPr lang="en-US" altLang="en-US" sz="2000"/>
          </a:p>
          <a:p>
            <a:pPr algn="l"/>
            <a:endParaRPr lang="en-US" altLang="en-US" sz="2000"/>
          </a:p>
          <a:p>
            <a:pPr algn="l"/>
            <a:endParaRPr lang="en-US" altLang="en-US" sz="2000"/>
          </a:p>
          <a:p>
            <a:pPr algn="l"/>
            <a:endParaRPr lang="en-US" altLang="en-US" sz="2000"/>
          </a:p>
          <a:p>
            <a:pPr algn="l"/>
            <a:endParaRPr lang="en-US" altLang="en-US" sz="2000"/>
          </a:p>
          <a:p>
            <a:pPr algn="l"/>
            <a:endParaRPr lang="en-US" altLang="en-US" sz="2000"/>
          </a:p>
          <a:p>
            <a:pPr algn="l"/>
            <a:r>
              <a:rPr lang="en-US" altLang="en-US" sz="2000"/>
              <a:t>The running time using this representation is linear for all practical purposes but is theoretically superlinear.</a:t>
            </a:r>
          </a:p>
        </p:txBody>
      </p:sp>
      <p:pic>
        <p:nvPicPr>
          <p:cNvPr id="72708" name="Picture 4" descr="figc                                                           00000013Macintosh HD                   B5E68EB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895600"/>
            <a:ext cx="5473700" cy="279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62036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r>
              <a:rPr lang="en-US"/>
              <a:t>Up-Trees</a:t>
            </a:r>
          </a:p>
        </p:txBody>
      </p:sp>
      <p:sp>
        <p:nvSpPr>
          <p:cNvPr id="993283" name="Rectangle 3"/>
          <p:cNvSpPr>
            <a:spLocks noGrp="1" noChangeArrowheads="1"/>
          </p:cNvSpPr>
          <p:nvPr>
            <p:ph type="body" idx="1"/>
          </p:nvPr>
        </p:nvSpPr>
        <p:spPr>
          <a:xfrm>
            <a:off x="762000" y="1600200"/>
            <a:ext cx="7772400" cy="1066800"/>
          </a:xfrm>
        </p:spPr>
        <p:txBody>
          <a:bodyPr/>
          <a:lstStyle/>
          <a:p>
            <a:r>
              <a:rPr lang="en-US" dirty="0"/>
              <a:t>A simple data structure for implementing disjoint sets </a:t>
            </a:r>
            <a:r>
              <a:rPr lang="en-US" dirty="0" smtClean="0"/>
              <a:t>forests is </a:t>
            </a:r>
            <a:r>
              <a:rPr lang="en-US" dirty="0"/>
              <a:t>the </a:t>
            </a:r>
            <a:r>
              <a:rPr lang="en-US" i="1" dirty="0"/>
              <a:t>up-tree</a:t>
            </a:r>
            <a:r>
              <a:rPr lang="en-US" dirty="0"/>
              <a:t>.</a:t>
            </a:r>
            <a:endParaRPr lang="en-US" sz="2400" dirty="0">
              <a:latin typeface="Courier New" pitchFamily="49" charset="0"/>
            </a:endParaRPr>
          </a:p>
          <a:p>
            <a:endParaRPr lang="en-US" dirty="0"/>
          </a:p>
        </p:txBody>
      </p:sp>
      <p:grpSp>
        <p:nvGrpSpPr>
          <p:cNvPr id="993298" name="Group 18"/>
          <p:cNvGrpSpPr>
            <a:grpSpLocks/>
          </p:cNvGrpSpPr>
          <p:nvPr/>
        </p:nvGrpSpPr>
        <p:grpSpPr bwMode="auto">
          <a:xfrm>
            <a:off x="1066800" y="2743200"/>
            <a:ext cx="1982788" cy="1676400"/>
            <a:chOff x="768" y="2208"/>
            <a:chExt cx="1249" cy="1056"/>
          </a:xfrm>
        </p:grpSpPr>
        <p:sp>
          <p:nvSpPr>
            <p:cNvPr id="993284" name="Oval 4"/>
            <p:cNvSpPr>
              <a:spLocks noChangeArrowheads="1"/>
            </p:cNvSpPr>
            <p:nvPr/>
          </p:nvSpPr>
          <p:spPr bwMode="auto">
            <a:xfrm>
              <a:off x="768" y="2881"/>
              <a:ext cx="385" cy="38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993285" name="Oval 5"/>
            <p:cNvSpPr>
              <a:spLocks noChangeArrowheads="1"/>
            </p:cNvSpPr>
            <p:nvPr/>
          </p:nvSpPr>
          <p:spPr bwMode="auto">
            <a:xfrm>
              <a:off x="1247" y="2208"/>
              <a:ext cx="385" cy="38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993286" name="Oval 6"/>
            <p:cNvSpPr>
              <a:spLocks noChangeArrowheads="1"/>
            </p:cNvSpPr>
            <p:nvPr/>
          </p:nvSpPr>
          <p:spPr bwMode="auto">
            <a:xfrm>
              <a:off x="1632" y="2881"/>
              <a:ext cx="385" cy="38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W</a:t>
              </a:r>
            </a:p>
          </p:txBody>
        </p:sp>
        <p:sp>
          <p:nvSpPr>
            <p:cNvPr id="993287" name="Line 7"/>
            <p:cNvSpPr>
              <a:spLocks noChangeShapeType="1"/>
            </p:cNvSpPr>
            <p:nvPr/>
          </p:nvSpPr>
          <p:spPr bwMode="auto">
            <a:xfrm flipV="1">
              <a:off x="1056" y="2592"/>
              <a:ext cx="384"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3288" name="Line 8"/>
            <p:cNvSpPr>
              <a:spLocks noChangeShapeType="1"/>
            </p:cNvSpPr>
            <p:nvPr/>
          </p:nvSpPr>
          <p:spPr bwMode="auto">
            <a:xfrm flipH="1" flipV="1">
              <a:off x="1536" y="2544"/>
              <a:ext cx="192"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93289" name="Text Box 9"/>
          <p:cNvSpPr txBox="1">
            <a:spLocks noChangeArrowheads="1"/>
          </p:cNvSpPr>
          <p:nvPr/>
        </p:nvSpPr>
        <p:spPr bwMode="auto">
          <a:xfrm>
            <a:off x="381000" y="5486400"/>
            <a:ext cx="411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H, A and W belong to the same set. H is the representative</a:t>
            </a:r>
          </a:p>
        </p:txBody>
      </p:sp>
      <p:sp>
        <p:nvSpPr>
          <p:cNvPr id="993297" name="Text Box 17"/>
          <p:cNvSpPr txBox="1">
            <a:spLocks noChangeArrowheads="1"/>
          </p:cNvSpPr>
          <p:nvPr/>
        </p:nvSpPr>
        <p:spPr bwMode="auto">
          <a:xfrm>
            <a:off x="4724400" y="5486400"/>
            <a:ext cx="396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 B, R and F are in the same set. X is the representative</a:t>
            </a:r>
          </a:p>
        </p:txBody>
      </p:sp>
      <p:grpSp>
        <p:nvGrpSpPr>
          <p:cNvPr id="993300" name="Group 20"/>
          <p:cNvGrpSpPr>
            <a:grpSpLocks/>
          </p:cNvGrpSpPr>
          <p:nvPr/>
        </p:nvGrpSpPr>
        <p:grpSpPr bwMode="auto">
          <a:xfrm>
            <a:off x="4953000" y="2971800"/>
            <a:ext cx="2820988" cy="1676400"/>
            <a:chOff x="3168" y="2208"/>
            <a:chExt cx="1777" cy="1056"/>
          </a:xfrm>
        </p:grpSpPr>
        <p:sp>
          <p:nvSpPr>
            <p:cNvPr id="993290" name="Oval 10"/>
            <p:cNvSpPr>
              <a:spLocks noChangeArrowheads="1"/>
            </p:cNvSpPr>
            <p:nvPr/>
          </p:nvSpPr>
          <p:spPr bwMode="auto">
            <a:xfrm>
              <a:off x="3168" y="2881"/>
              <a:ext cx="385" cy="38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993291" name="Oval 11"/>
            <p:cNvSpPr>
              <a:spLocks noChangeArrowheads="1"/>
            </p:cNvSpPr>
            <p:nvPr/>
          </p:nvSpPr>
          <p:spPr bwMode="auto">
            <a:xfrm>
              <a:off x="3647" y="2208"/>
              <a:ext cx="385" cy="38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X</a:t>
              </a:r>
            </a:p>
          </p:txBody>
        </p:sp>
        <p:sp>
          <p:nvSpPr>
            <p:cNvPr id="993292" name="Oval 12"/>
            <p:cNvSpPr>
              <a:spLocks noChangeArrowheads="1"/>
            </p:cNvSpPr>
            <p:nvPr/>
          </p:nvSpPr>
          <p:spPr bwMode="auto">
            <a:xfrm>
              <a:off x="4032" y="2881"/>
              <a:ext cx="385" cy="38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a:t>
              </a:r>
            </a:p>
          </p:txBody>
        </p:sp>
        <p:sp>
          <p:nvSpPr>
            <p:cNvPr id="993293" name="Line 13"/>
            <p:cNvSpPr>
              <a:spLocks noChangeShapeType="1"/>
            </p:cNvSpPr>
            <p:nvPr/>
          </p:nvSpPr>
          <p:spPr bwMode="auto">
            <a:xfrm flipV="1">
              <a:off x="3456" y="2592"/>
              <a:ext cx="384"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3294" name="Line 14"/>
            <p:cNvSpPr>
              <a:spLocks noChangeShapeType="1"/>
            </p:cNvSpPr>
            <p:nvPr/>
          </p:nvSpPr>
          <p:spPr bwMode="auto">
            <a:xfrm flipH="1" flipV="1">
              <a:off x="3936" y="2544"/>
              <a:ext cx="192"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3295" name="Oval 15"/>
            <p:cNvSpPr>
              <a:spLocks noChangeArrowheads="1"/>
            </p:cNvSpPr>
            <p:nvPr/>
          </p:nvSpPr>
          <p:spPr bwMode="auto">
            <a:xfrm>
              <a:off x="4560" y="2688"/>
              <a:ext cx="385" cy="38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993299" name="Line 19"/>
            <p:cNvSpPr>
              <a:spLocks noChangeShapeType="1"/>
            </p:cNvSpPr>
            <p:nvPr/>
          </p:nvSpPr>
          <p:spPr bwMode="auto">
            <a:xfrm flipH="1" flipV="1">
              <a:off x="3984" y="2496"/>
              <a:ext cx="624"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74346154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a:xfrm>
            <a:off x="685800" y="228600"/>
            <a:ext cx="7772400" cy="1143000"/>
          </a:xfrm>
        </p:spPr>
        <p:txBody>
          <a:bodyPr/>
          <a:lstStyle/>
          <a:p>
            <a:r>
              <a:rPr lang="en-US"/>
              <a:t>A Set As A Tree</a:t>
            </a:r>
          </a:p>
        </p:txBody>
      </p:sp>
      <p:sp>
        <p:nvSpPr>
          <p:cNvPr id="1015811" name="Rectangle 3"/>
          <p:cNvSpPr>
            <a:spLocks noGrp="1" noChangeArrowheads="1"/>
          </p:cNvSpPr>
          <p:nvPr>
            <p:ph type="body" idx="1"/>
          </p:nvPr>
        </p:nvSpPr>
        <p:spPr>
          <a:xfrm>
            <a:off x="685800" y="1295400"/>
            <a:ext cx="7772400" cy="609600"/>
          </a:xfrm>
        </p:spPr>
        <p:txBody>
          <a:bodyPr>
            <a:normAutofit fontScale="70000" lnSpcReduction="20000"/>
          </a:bodyPr>
          <a:lstStyle/>
          <a:p>
            <a:pPr>
              <a:lnSpc>
                <a:spcPct val="90000"/>
              </a:lnSpc>
            </a:pPr>
            <a:r>
              <a:rPr lang="en-US" sz="2800"/>
              <a:t>S = {2, 4, 5, 9, 11, 13, 30}</a:t>
            </a:r>
          </a:p>
          <a:p>
            <a:pPr>
              <a:lnSpc>
                <a:spcPct val="90000"/>
              </a:lnSpc>
            </a:pPr>
            <a:r>
              <a:rPr lang="en-US" sz="2800"/>
              <a:t>Some possible tree representations:</a:t>
            </a:r>
          </a:p>
        </p:txBody>
      </p:sp>
      <p:grpSp>
        <p:nvGrpSpPr>
          <p:cNvPr id="1015812" name="Group 4"/>
          <p:cNvGrpSpPr>
            <a:grpSpLocks/>
          </p:cNvGrpSpPr>
          <p:nvPr/>
        </p:nvGrpSpPr>
        <p:grpSpPr bwMode="auto">
          <a:xfrm>
            <a:off x="838200" y="2438400"/>
            <a:ext cx="4343400" cy="1371600"/>
            <a:chOff x="528" y="1536"/>
            <a:chExt cx="2736" cy="864"/>
          </a:xfrm>
        </p:grpSpPr>
        <p:sp>
          <p:nvSpPr>
            <p:cNvPr id="1015813" name="Oval 5"/>
            <p:cNvSpPr>
              <a:spLocks noChangeArrowheads="1"/>
            </p:cNvSpPr>
            <p:nvPr/>
          </p:nvSpPr>
          <p:spPr bwMode="auto">
            <a:xfrm>
              <a:off x="1776" y="1536"/>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14" name="Text Box 6"/>
            <p:cNvSpPr txBox="1">
              <a:spLocks noChangeArrowheads="1"/>
            </p:cNvSpPr>
            <p:nvPr/>
          </p:nvSpPr>
          <p:spPr bwMode="auto">
            <a:xfrm>
              <a:off x="1824" y="153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1015815" name="Oval 7"/>
            <p:cNvSpPr>
              <a:spLocks noChangeArrowheads="1"/>
            </p:cNvSpPr>
            <p:nvPr/>
          </p:nvSpPr>
          <p:spPr bwMode="auto">
            <a:xfrm>
              <a:off x="528" y="211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16" name="Text Box 8"/>
            <p:cNvSpPr txBox="1">
              <a:spLocks noChangeArrowheads="1"/>
            </p:cNvSpPr>
            <p:nvPr/>
          </p:nvSpPr>
          <p:spPr bwMode="auto">
            <a:xfrm>
              <a:off x="576" y="211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a:t>
              </a:r>
            </a:p>
          </p:txBody>
        </p:sp>
        <p:sp>
          <p:nvSpPr>
            <p:cNvPr id="1015817" name="Oval 9"/>
            <p:cNvSpPr>
              <a:spLocks noChangeArrowheads="1"/>
            </p:cNvSpPr>
            <p:nvPr/>
          </p:nvSpPr>
          <p:spPr bwMode="auto">
            <a:xfrm>
              <a:off x="1008" y="211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18" name="Text Box 10"/>
            <p:cNvSpPr txBox="1">
              <a:spLocks noChangeArrowheads="1"/>
            </p:cNvSpPr>
            <p:nvPr/>
          </p:nvSpPr>
          <p:spPr bwMode="auto">
            <a:xfrm>
              <a:off x="1056" y="211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9</a:t>
              </a:r>
            </a:p>
          </p:txBody>
        </p:sp>
        <p:sp>
          <p:nvSpPr>
            <p:cNvPr id="1015819" name="Oval 11"/>
            <p:cNvSpPr>
              <a:spLocks noChangeArrowheads="1"/>
            </p:cNvSpPr>
            <p:nvPr/>
          </p:nvSpPr>
          <p:spPr bwMode="auto">
            <a:xfrm>
              <a:off x="1488" y="211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20" name="Text Box 12"/>
            <p:cNvSpPr txBox="1">
              <a:spLocks noChangeArrowheads="1"/>
            </p:cNvSpPr>
            <p:nvPr/>
          </p:nvSpPr>
          <p:spPr bwMode="auto">
            <a:xfrm>
              <a:off x="1488" y="211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11</a:t>
              </a:r>
            </a:p>
          </p:txBody>
        </p:sp>
        <p:sp>
          <p:nvSpPr>
            <p:cNvPr id="1015821" name="Oval 13"/>
            <p:cNvSpPr>
              <a:spLocks noChangeArrowheads="1"/>
            </p:cNvSpPr>
            <p:nvPr/>
          </p:nvSpPr>
          <p:spPr bwMode="auto">
            <a:xfrm>
              <a:off x="1968" y="211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22" name="Text Box 14"/>
            <p:cNvSpPr txBox="1">
              <a:spLocks noChangeArrowheads="1"/>
            </p:cNvSpPr>
            <p:nvPr/>
          </p:nvSpPr>
          <p:spPr bwMode="auto">
            <a:xfrm>
              <a:off x="1920"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30</a:t>
              </a:r>
            </a:p>
          </p:txBody>
        </p:sp>
        <p:sp>
          <p:nvSpPr>
            <p:cNvPr id="1015823" name="Oval 15"/>
            <p:cNvSpPr>
              <a:spLocks noChangeArrowheads="1"/>
            </p:cNvSpPr>
            <p:nvPr/>
          </p:nvSpPr>
          <p:spPr bwMode="auto">
            <a:xfrm>
              <a:off x="2448" y="211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24" name="Text Box 16"/>
            <p:cNvSpPr txBox="1">
              <a:spLocks noChangeArrowheads="1"/>
            </p:cNvSpPr>
            <p:nvPr/>
          </p:nvSpPr>
          <p:spPr bwMode="auto">
            <a:xfrm>
              <a:off x="2496" y="211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1015825" name="Oval 17"/>
            <p:cNvSpPr>
              <a:spLocks noChangeArrowheads="1"/>
            </p:cNvSpPr>
            <p:nvPr/>
          </p:nvSpPr>
          <p:spPr bwMode="auto">
            <a:xfrm>
              <a:off x="2928" y="211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26" name="Text Box 18"/>
            <p:cNvSpPr txBox="1">
              <a:spLocks noChangeArrowheads="1"/>
            </p:cNvSpPr>
            <p:nvPr/>
          </p:nvSpPr>
          <p:spPr bwMode="auto">
            <a:xfrm>
              <a:off x="2928" y="211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13</a:t>
              </a:r>
            </a:p>
          </p:txBody>
        </p:sp>
        <p:sp>
          <p:nvSpPr>
            <p:cNvPr id="1015827" name="Line 19"/>
            <p:cNvSpPr>
              <a:spLocks noChangeShapeType="1"/>
            </p:cNvSpPr>
            <p:nvPr/>
          </p:nvSpPr>
          <p:spPr bwMode="auto">
            <a:xfrm flipH="1">
              <a:off x="672" y="1728"/>
              <a:ext cx="1104" cy="3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28" name="Line 20"/>
            <p:cNvSpPr>
              <a:spLocks noChangeShapeType="1"/>
            </p:cNvSpPr>
            <p:nvPr/>
          </p:nvSpPr>
          <p:spPr bwMode="auto">
            <a:xfrm flipH="1">
              <a:off x="1200" y="1824"/>
              <a:ext cx="67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29" name="Line 21"/>
            <p:cNvSpPr>
              <a:spLocks noChangeShapeType="1"/>
            </p:cNvSpPr>
            <p:nvPr/>
          </p:nvSpPr>
          <p:spPr bwMode="auto">
            <a:xfrm flipH="1">
              <a:off x="1728" y="1824"/>
              <a:ext cx="192" cy="33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30" name="Line 22"/>
            <p:cNvSpPr>
              <a:spLocks noChangeShapeType="1"/>
            </p:cNvSpPr>
            <p:nvPr/>
          </p:nvSpPr>
          <p:spPr bwMode="auto">
            <a:xfrm>
              <a:off x="1968" y="1824"/>
              <a:ext cx="96"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31" name="Line 23"/>
            <p:cNvSpPr>
              <a:spLocks noChangeShapeType="1"/>
            </p:cNvSpPr>
            <p:nvPr/>
          </p:nvSpPr>
          <p:spPr bwMode="auto">
            <a:xfrm>
              <a:off x="2064" y="1728"/>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32" name="Line 24"/>
            <p:cNvSpPr>
              <a:spLocks noChangeShapeType="1"/>
            </p:cNvSpPr>
            <p:nvPr/>
          </p:nvSpPr>
          <p:spPr bwMode="auto">
            <a:xfrm>
              <a:off x="2016" y="1776"/>
              <a:ext cx="528" cy="3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33" name="Line 25"/>
            <p:cNvSpPr>
              <a:spLocks noChangeShapeType="1"/>
            </p:cNvSpPr>
            <p:nvPr/>
          </p:nvSpPr>
          <p:spPr bwMode="auto">
            <a:xfrm>
              <a:off x="2064" y="1680"/>
              <a:ext cx="960"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15834" name="Group 26"/>
          <p:cNvGrpSpPr>
            <a:grpSpLocks/>
          </p:cNvGrpSpPr>
          <p:nvPr/>
        </p:nvGrpSpPr>
        <p:grpSpPr bwMode="auto">
          <a:xfrm>
            <a:off x="609600" y="4191000"/>
            <a:ext cx="4267200" cy="2438400"/>
            <a:chOff x="384" y="2640"/>
            <a:chExt cx="2688" cy="1536"/>
          </a:xfrm>
        </p:grpSpPr>
        <p:sp>
          <p:nvSpPr>
            <p:cNvPr id="1015835" name="Oval 27"/>
            <p:cNvSpPr>
              <a:spLocks noChangeArrowheads="1"/>
            </p:cNvSpPr>
            <p:nvPr/>
          </p:nvSpPr>
          <p:spPr bwMode="auto">
            <a:xfrm>
              <a:off x="1248" y="307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36" name="Text Box 28"/>
            <p:cNvSpPr txBox="1">
              <a:spLocks noChangeArrowheads="1"/>
            </p:cNvSpPr>
            <p:nvPr/>
          </p:nvSpPr>
          <p:spPr bwMode="auto">
            <a:xfrm>
              <a:off x="1296" y="307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1015837" name="Oval 29"/>
            <p:cNvSpPr>
              <a:spLocks noChangeArrowheads="1"/>
            </p:cNvSpPr>
            <p:nvPr/>
          </p:nvSpPr>
          <p:spPr bwMode="auto">
            <a:xfrm>
              <a:off x="384" y="3888"/>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38" name="Text Box 30"/>
            <p:cNvSpPr txBox="1">
              <a:spLocks noChangeArrowheads="1"/>
            </p:cNvSpPr>
            <p:nvPr/>
          </p:nvSpPr>
          <p:spPr bwMode="auto">
            <a:xfrm>
              <a:off x="432" y="388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a:t>
              </a:r>
            </a:p>
          </p:txBody>
        </p:sp>
        <p:sp>
          <p:nvSpPr>
            <p:cNvPr id="1015839" name="Oval 31"/>
            <p:cNvSpPr>
              <a:spLocks noChangeArrowheads="1"/>
            </p:cNvSpPr>
            <p:nvPr/>
          </p:nvSpPr>
          <p:spPr bwMode="auto">
            <a:xfrm>
              <a:off x="672" y="3504"/>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40" name="Text Box 32"/>
            <p:cNvSpPr txBox="1">
              <a:spLocks noChangeArrowheads="1"/>
            </p:cNvSpPr>
            <p:nvPr/>
          </p:nvSpPr>
          <p:spPr bwMode="auto">
            <a:xfrm>
              <a:off x="720" y="350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9</a:t>
              </a:r>
            </a:p>
          </p:txBody>
        </p:sp>
        <p:sp>
          <p:nvSpPr>
            <p:cNvPr id="1015841" name="Oval 33"/>
            <p:cNvSpPr>
              <a:spLocks noChangeArrowheads="1"/>
            </p:cNvSpPr>
            <p:nvPr/>
          </p:nvSpPr>
          <p:spPr bwMode="auto">
            <a:xfrm>
              <a:off x="1872" y="3648"/>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42" name="Oval 34"/>
            <p:cNvSpPr>
              <a:spLocks noChangeArrowheads="1"/>
            </p:cNvSpPr>
            <p:nvPr/>
          </p:nvSpPr>
          <p:spPr bwMode="auto">
            <a:xfrm>
              <a:off x="2592" y="3648"/>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43" name="Text Box 35"/>
            <p:cNvSpPr txBox="1">
              <a:spLocks noChangeArrowheads="1"/>
            </p:cNvSpPr>
            <p:nvPr/>
          </p:nvSpPr>
          <p:spPr bwMode="auto">
            <a:xfrm>
              <a:off x="2592" y="36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30</a:t>
              </a:r>
            </a:p>
          </p:txBody>
        </p:sp>
        <p:sp>
          <p:nvSpPr>
            <p:cNvPr id="1015844" name="Oval 36"/>
            <p:cNvSpPr>
              <a:spLocks noChangeArrowheads="1"/>
            </p:cNvSpPr>
            <p:nvPr/>
          </p:nvSpPr>
          <p:spPr bwMode="auto">
            <a:xfrm>
              <a:off x="2112" y="307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45" name="Text Box 37"/>
            <p:cNvSpPr txBox="1">
              <a:spLocks noChangeArrowheads="1"/>
            </p:cNvSpPr>
            <p:nvPr/>
          </p:nvSpPr>
          <p:spPr bwMode="auto">
            <a:xfrm>
              <a:off x="2160" y="307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1015846" name="Oval 38"/>
            <p:cNvSpPr>
              <a:spLocks noChangeArrowheads="1"/>
            </p:cNvSpPr>
            <p:nvPr/>
          </p:nvSpPr>
          <p:spPr bwMode="auto">
            <a:xfrm>
              <a:off x="1776" y="2640"/>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47" name="Text Box 39"/>
            <p:cNvSpPr txBox="1">
              <a:spLocks noChangeArrowheads="1"/>
            </p:cNvSpPr>
            <p:nvPr/>
          </p:nvSpPr>
          <p:spPr bwMode="auto">
            <a:xfrm>
              <a:off x="1776"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13</a:t>
              </a:r>
            </a:p>
          </p:txBody>
        </p:sp>
        <p:sp>
          <p:nvSpPr>
            <p:cNvPr id="1015848" name="Line 40"/>
            <p:cNvSpPr>
              <a:spLocks noChangeShapeType="1"/>
            </p:cNvSpPr>
            <p:nvPr/>
          </p:nvSpPr>
          <p:spPr bwMode="auto">
            <a:xfrm flipH="1">
              <a:off x="1440" y="2832"/>
              <a:ext cx="33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49" name="Line 41"/>
            <p:cNvSpPr>
              <a:spLocks noChangeShapeType="1"/>
            </p:cNvSpPr>
            <p:nvPr/>
          </p:nvSpPr>
          <p:spPr bwMode="auto">
            <a:xfrm flipH="1">
              <a:off x="864" y="3264"/>
              <a:ext cx="38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50" name="Line 42"/>
            <p:cNvSpPr>
              <a:spLocks noChangeShapeType="1"/>
            </p:cNvSpPr>
            <p:nvPr/>
          </p:nvSpPr>
          <p:spPr bwMode="auto">
            <a:xfrm>
              <a:off x="2016" y="2880"/>
              <a:ext cx="192"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51" name="Line 43"/>
            <p:cNvSpPr>
              <a:spLocks noChangeShapeType="1"/>
            </p:cNvSpPr>
            <p:nvPr/>
          </p:nvSpPr>
          <p:spPr bwMode="auto">
            <a:xfrm flipH="1">
              <a:off x="576" y="3744"/>
              <a:ext cx="144"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52" name="Line 44"/>
            <p:cNvSpPr>
              <a:spLocks noChangeShapeType="1"/>
            </p:cNvSpPr>
            <p:nvPr/>
          </p:nvSpPr>
          <p:spPr bwMode="auto">
            <a:xfrm flipH="1">
              <a:off x="2016" y="3360"/>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53" name="Line 45"/>
            <p:cNvSpPr>
              <a:spLocks noChangeShapeType="1"/>
            </p:cNvSpPr>
            <p:nvPr/>
          </p:nvSpPr>
          <p:spPr bwMode="auto">
            <a:xfrm>
              <a:off x="2352" y="3312"/>
              <a:ext cx="288" cy="3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54" name="Text Box 46"/>
            <p:cNvSpPr txBox="1">
              <a:spLocks noChangeArrowheads="1"/>
            </p:cNvSpPr>
            <p:nvPr/>
          </p:nvSpPr>
          <p:spPr bwMode="auto">
            <a:xfrm>
              <a:off x="1872" y="364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11</a:t>
              </a:r>
            </a:p>
          </p:txBody>
        </p:sp>
      </p:grpSp>
      <p:grpSp>
        <p:nvGrpSpPr>
          <p:cNvPr id="1015855" name="Group 47"/>
          <p:cNvGrpSpPr>
            <a:grpSpLocks/>
          </p:cNvGrpSpPr>
          <p:nvPr/>
        </p:nvGrpSpPr>
        <p:grpSpPr bwMode="auto">
          <a:xfrm>
            <a:off x="5943600" y="2362200"/>
            <a:ext cx="2743200" cy="3830638"/>
            <a:chOff x="3792" y="1488"/>
            <a:chExt cx="1728" cy="2726"/>
          </a:xfrm>
        </p:grpSpPr>
        <p:sp>
          <p:nvSpPr>
            <p:cNvPr id="1015856" name="Oval 48"/>
            <p:cNvSpPr>
              <a:spLocks noChangeArrowheads="1"/>
            </p:cNvSpPr>
            <p:nvPr/>
          </p:nvSpPr>
          <p:spPr bwMode="auto">
            <a:xfrm>
              <a:off x="4704" y="2592"/>
              <a:ext cx="288" cy="288"/>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57" name="Text Box 49"/>
            <p:cNvSpPr txBox="1">
              <a:spLocks noChangeArrowheads="1"/>
            </p:cNvSpPr>
            <p:nvPr/>
          </p:nvSpPr>
          <p:spPr bwMode="auto">
            <a:xfrm>
              <a:off x="4704" y="2592"/>
              <a:ext cx="43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11</a:t>
              </a:r>
            </a:p>
          </p:txBody>
        </p:sp>
        <p:sp>
          <p:nvSpPr>
            <p:cNvPr id="1015858" name="Oval 50"/>
            <p:cNvSpPr>
              <a:spLocks noChangeArrowheads="1"/>
            </p:cNvSpPr>
            <p:nvPr/>
          </p:nvSpPr>
          <p:spPr bwMode="auto">
            <a:xfrm>
              <a:off x="4512" y="2208"/>
              <a:ext cx="288" cy="288"/>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59" name="Text Box 51"/>
            <p:cNvSpPr txBox="1">
              <a:spLocks noChangeArrowheads="1"/>
            </p:cNvSpPr>
            <p:nvPr/>
          </p:nvSpPr>
          <p:spPr bwMode="auto">
            <a:xfrm>
              <a:off x="4560" y="2206"/>
              <a:ext cx="19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1015860" name="Oval 52"/>
            <p:cNvSpPr>
              <a:spLocks noChangeArrowheads="1"/>
            </p:cNvSpPr>
            <p:nvPr/>
          </p:nvSpPr>
          <p:spPr bwMode="auto">
            <a:xfrm>
              <a:off x="4944" y="3072"/>
              <a:ext cx="288" cy="288"/>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61" name="Text Box 53"/>
            <p:cNvSpPr txBox="1">
              <a:spLocks noChangeArrowheads="1"/>
            </p:cNvSpPr>
            <p:nvPr/>
          </p:nvSpPr>
          <p:spPr bwMode="auto">
            <a:xfrm>
              <a:off x="4992" y="3072"/>
              <a:ext cx="19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a:t>
              </a:r>
            </a:p>
          </p:txBody>
        </p:sp>
        <p:sp>
          <p:nvSpPr>
            <p:cNvPr id="1015862" name="Oval 54"/>
            <p:cNvSpPr>
              <a:spLocks noChangeArrowheads="1"/>
            </p:cNvSpPr>
            <p:nvPr/>
          </p:nvSpPr>
          <p:spPr bwMode="auto">
            <a:xfrm>
              <a:off x="5232" y="3456"/>
              <a:ext cx="288" cy="288"/>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63" name="Text Box 55"/>
            <p:cNvSpPr txBox="1">
              <a:spLocks noChangeArrowheads="1"/>
            </p:cNvSpPr>
            <p:nvPr/>
          </p:nvSpPr>
          <p:spPr bwMode="auto">
            <a:xfrm>
              <a:off x="5280" y="3456"/>
              <a:ext cx="19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9</a:t>
              </a:r>
            </a:p>
          </p:txBody>
        </p:sp>
        <p:sp>
          <p:nvSpPr>
            <p:cNvPr id="1015864" name="Oval 56"/>
            <p:cNvSpPr>
              <a:spLocks noChangeArrowheads="1"/>
            </p:cNvSpPr>
            <p:nvPr/>
          </p:nvSpPr>
          <p:spPr bwMode="auto">
            <a:xfrm>
              <a:off x="4896" y="3888"/>
              <a:ext cx="288" cy="288"/>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65" name="Text Box 57"/>
            <p:cNvSpPr txBox="1">
              <a:spLocks noChangeArrowheads="1"/>
            </p:cNvSpPr>
            <p:nvPr/>
          </p:nvSpPr>
          <p:spPr bwMode="auto">
            <a:xfrm>
              <a:off x="4896" y="3888"/>
              <a:ext cx="4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30</a:t>
              </a:r>
            </a:p>
          </p:txBody>
        </p:sp>
        <p:sp>
          <p:nvSpPr>
            <p:cNvPr id="1015866" name="Oval 58"/>
            <p:cNvSpPr>
              <a:spLocks noChangeArrowheads="1"/>
            </p:cNvSpPr>
            <p:nvPr/>
          </p:nvSpPr>
          <p:spPr bwMode="auto">
            <a:xfrm>
              <a:off x="3792" y="1488"/>
              <a:ext cx="288" cy="288"/>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67" name="Text Box 59"/>
            <p:cNvSpPr txBox="1">
              <a:spLocks noChangeArrowheads="1"/>
            </p:cNvSpPr>
            <p:nvPr/>
          </p:nvSpPr>
          <p:spPr bwMode="auto">
            <a:xfrm>
              <a:off x="3840" y="1488"/>
              <a:ext cx="19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1015868" name="Oval 60"/>
            <p:cNvSpPr>
              <a:spLocks noChangeArrowheads="1"/>
            </p:cNvSpPr>
            <p:nvPr/>
          </p:nvSpPr>
          <p:spPr bwMode="auto">
            <a:xfrm>
              <a:off x="4128" y="1824"/>
              <a:ext cx="288" cy="288"/>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5869" name="Text Box 61"/>
            <p:cNvSpPr txBox="1">
              <a:spLocks noChangeArrowheads="1"/>
            </p:cNvSpPr>
            <p:nvPr/>
          </p:nvSpPr>
          <p:spPr bwMode="auto">
            <a:xfrm>
              <a:off x="4128" y="1823"/>
              <a:ext cx="3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13</a:t>
              </a:r>
            </a:p>
          </p:txBody>
        </p:sp>
        <p:sp>
          <p:nvSpPr>
            <p:cNvPr id="1015870" name="Line 62"/>
            <p:cNvSpPr>
              <a:spLocks noChangeShapeType="1"/>
            </p:cNvSpPr>
            <p:nvPr/>
          </p:nvSpPr>
          <p:spPr bwMode="auto">
            <a:xfrm>
              <a:off x="4032" y="1728"/>
              <a:ext cx="192"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71" name="Line 63"/>
            <p:cNvSpPr>
              <a:spLocks noChangeShapeType="1"/>
            </p:cNvSpPr>
            <p:nvPr/>
          </p:nvSpPr>
          <p:spPr bwMode="auto">
            <a:xfrm>
              <a:off x="4416" y="2016"/>
              <a:ext cx="192"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72" name="Line 64"/>
            <p:cNvSpPr>
              <a:spLocks noChangeShapeType="1"/>
            </p:cNvSpPr>
            <p:nvPr/>
          </p:nvSpPr>
          <p:spPr bwMode="auto">
            <a:xfrm>
              <a:off x="4704" y="2496"/>
              <a:ext cx="144" cy="9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73" name="Line 65"/>
            <p:cNvSpPr>
              <a:spLocks noChangeShapeType="1"/>
            </p:cNvSpPr>
            <p:nvPr/>
          </p:nvSpPr>
          <p:spPr bwMode="auto">
            <a:xfrm>
              <a:off x="4944" y="2832"/>
              <a:ext cx="9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74" name="Line 66"/>
            <p:cNvSpPr>
              <a:spLocks noChangeShapeType="1"/>
            </p:cNvSpPr>
            <p:nvPr/>
          </p:nvSpPr>
          <p:spPr bwMode="auto">
            <a:xfrm>
              <a:off x="5184" y="3312"/>
              <a:ext cx="192"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75" name="Line 67"/>
            <p:cNvSpPr>
              <a:spLocks noChangeShapeType="1"/>
            </p:cNvSpPr>
            <p:nvPr/>
          </p:nvSpPr>
          <p:spPr bwMode="auto">
            <a:xfrm flipH="1">
              <a:off x="5136" y="3744"/>
              <a:ext cx="192"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1859884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5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5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1015812"/>
                                        </p:tgtEl>
                                        <p:attrNameLst>
                                          <p:attrName>style.visibility</p:attrName>
                                        </p:attrNameLst>
                                      </p:cBhvr>
                                      <p:to>
                                        <p:strVal val="visible"/>
                                      </p:to>
                                    </p:set>
                                    <p:anim calcmode="lin" valueType="num">
                                      <p:cBhvr additive="base">
                                        <p:cTn id="15" dur="500" fill="hold"/>
                                        <p:tgtEl>
                                          <p:spTgt spid="1015812"/>
                                        </p:tgtEl>
                                        <p:attrNameLst>
                                          <p:attrName>ppt_x</p:attrName>
                                        </p:attrNameLst>
                                      </p:cBhvr>
                                      <p:tavLst>
                                        <p:tav tm="0">
                                          <p:val>
                                            <p:strVal val="0-#ppt_w/2"/>
                                          </p:val>
                                        </p:tav>
                                        <p:tav tm="100000">
                                          <p:val>
                                            <p:strVal val="#ppt_x"/>
                                          </p:val>
                                        </p:tav>
                                      </p:tavLst>
                                    </p:anim>
                                    <p:anim calcmode="lin" valueType="num">
                                      <p:cBhvr additive="base">
                                        <p:cTn id="16" dur="500" fill="hold"/>
                                        <p:tgtEl>
                                          <p:spTgt spid="101581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015834"/>
                                        </p:tgtEl>
                                        <p:attrNameLst>
                                          <p:attrName>style.visibility</p:attrName>
                                        </p:attrNameLst>
                                      </p:cBhvr>
                                      <p:to>
                                        <p:strVal val="visible"/>
                                      </p:to>
                                    </p:set>
                                    <p:anim calcmode="lin" valueType="num">
                                      <p:cBhvr additive="base">
                                        <p:cTn id="21" dur="500" fill="hold"/>
                                        <p:tgtEl>
                                          <p:spTgt spid="1015834"/>
                                        </p:tgtEl>
                                        <p:attrNameLst>
                                          <p:attrName>ppt_x</p:attrName>
                                        </p:attrNameLst>
                                      </p:cBhvr>
                                      <p:tavLst>
                                        <p:tav tm="0">
                                          <p:val>
                                            <p:strVal val="0-#ppt_w/2"/>
                                          </p:val>
                                        </p:tav>
                                        <p:tav tm="100000">
                                          <p:val>
                                            <p:strVal val="#ppt_x"/>
                                          </p:val>
                                        </p:tav>
                                      </p:tavLst>
                                    </p:anim>
                                    <p:anim calcmode="lin" valueType="num">
                                      <p:cBhvr additive="base">
                                        <p:cTn id="22" dur="500" fill="hold"/>
                                        <p:tgtEl>
                                          <p:spTgt spid="101583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1015855"/>
                                        </p:tgtEl>
                                        <p:attrNameLst>
                                          <p:attrName>style.visibility</p:attrName>
                                        </p:attrNameLst>
                                      </p:cBhvr>
                                      <p:to>
                                        <p:strVal val="visible"/>
                                      </p:to>
                                    </p:set>
                                    <p:anim calcmode="lin" valueType="num">
                                      <p:cBhvr additive="base">
                                        <p:cTn id="27" dur="500" fill="hold"/>
                                        <p:tgtEl>
                                          <p:spTgt spid="1015855"/>
                                        </p:tgtEl>
                                        <p:attrNameLst>
                                          <p:attrName>ppt_x</p:attrName>
                                        </p:attrNameLst>
                                      </p:cBhvr>
                                      <p:tavLst>
                                        <p:tav tm="0">
                                          <p:val>
                                            <p:strVal val="1+#ppt_w/2"/>
                                          </p:val>
                                        </p:tav>
                                        <p:tav tm="100000">
                                          <p:val>
                                            <p:strVal val="#ppt_x"/>
                                          </p:val>
                                        </p:tav>
                                      </p:tavLst>
                                    </p:anim>
                                    <p:anim calcmode="lin" valueType="num">
                                      <p:cBhvr additive="base">
                                        <p:cTn id="28" dur="500" fill="hold"/>
                                        <p:tgtEl>
                                          <p:spTgt spid="10158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1"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a:t>Operations in Up-Trees</a:t>
            </a:r>
          </a:p>
        </p:txBody>
      </p:sp>
      <p:sp>
        <p:nvSpPr>
          <p:cNvPr id="995331" name="Rectangle 3"/>
          <p:cNvSpPr>
            <a:spLocks noGrp="1" noChangeArrowheads="1"/>
          </p:cNvSpPr>
          <p:nvPr>
            <p:ph type="body" idx="1"/>
          </p:nvPr>
        </p:nvSpPr>
        <p:spPr>
          <a:xfrm>
            <a:off x="228600" y="1676400"/>
            <a:ext cx="8458200" cy="4724400"/>
          </a:xfrm>
        </p:spPr>
        <p:txBody>
          <a:bodyPr/>
          <a:lstStyle/>
          <a:p>
            <a:pPr marL="609600" indent="-609600">
              <a:lnSpc>
                <a:spcPct val="90000"/>
              </a:lnSpc>
              <a:buFontTx/>
              <a:buNone/>
            </a:pPr>
            <a:r>
              <a:rPr lang="en-US" sz="3600"/>
              <a:t>Find is easy. Just follow pointer to representative element. The representative has no parent.</a:t>
            </a:r>
          </a:p>
          <a:p>
            <a:pPr marL="609600" indent="-609600">
              <a:lnSpc>
                <a:spcPct val="90000"/>
              </a:lnSpc>
              <a:buFontTx/>
              <a:buNone/>
            </a:pPr>
            <a:r>
              <a:rPr lang="en-US" sz="2800"/>
              <a:t>find(x) </a:t>
            </a:r>
          </a:p>
          <a:p>
            <a:pPr marL="609600" indent="-609600">
              <a:lnSpc>
                <a:spcPct val="90000"/>
              </a:lnSpc>
              <a:buFontTx/>
              <a:buAutoNum type="arabicPeriod"/>
            </a:pPr>
            <a:r>
              <a:rPr lang="en-US" sz="3600"/>
              <a:t>	</a:t>
            </a:r>
            <a:r>
              <a:rPr lang="en-US" sz="2800"/>
              <a:t>if (parent(x) exists)// not the root 	return(find(parent(x));</a:t>
            </a:r>
          </a:p>
          <a:p>
            <a:pPr marL="609600" indent="-609600">
              <a:lnSpc>
                <a:spcPct val="90000"/>
              </a:lnSpc>
              <a:buFontTx/>
              <a:buAutoNum type="arabicPeriod"/>
            </a:pPr>
            <a:r>
              <a:rPr lang="en-US" sz="2800"/>
              <a:t>	else return (x);</a:t>
            </a:r>
          </a:p>
          <a:p>
            <a:pPr marL="609600" indent="-609600">
              <a:lnSpc>
                <a:spcPct val="90000"/>
              </a:lnSpc>
              <a:buFontTx/>
              <a:buAutoNum type="arabicPeriod"/>
            </a:pPr>
            <a:endParaRPr lang="en-US" sz="2800"/>
          </a:p>
          <a:p>
            <a:pPr marL="609600" indent="-609600">
              <a:lnSpc>
                <a:spcPct val="90000"/>
              </a:lnSpc>
              <a:buFontTx/>
              <a:buNone/>
            </a:pPr>
            <a:r>
              <a:rPr lang="en-US" sz="2800"/>
              <a:t>Worst case, height of the tree</a:t>
            </a:r>
          </a:p>
          <a:p>
            <a:pPr marL="609600" indent="-609600">
              <a:lnSpc>
                <a:spcPct val="90000"/>
              </a:lnSpc>
              <a:buFontTx/>
              <a:buNone/>
            </a:pPr>
            <a:endParaRPr lang="en-US" sz="2800"/>
          </a:p>
        </p:txBody>
      </p:sp>
    </p:spTree>
    <p:extLst>
      <p:ext uri="{BB962C8B-B14F-4D97-AF65-F5344CB8AC3E}">
        <p14:creationId xmlns:p14="http://schemas.microsoft.com/office/powerpoint/2010/main" val="168117038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a:xfrm>
            <a:off x="685800" y="304800"/>
            <a:ext cx="7772400" cy="1143000"/>
          </a:xfrm>
        </p:spPr>
        <p:txBody>
          <a:bodyPr/>
          <a:lstStyle/>
          <a:p>
            <a:r>
              <a:rPr lang="en-US"/>
              <a:t>Steps For find(i)</a:t>
            </a:r>
          </a:p>
        </p:txBody>
      </p:sp>
      <p:sp>
        <p:nvSpPr>
          <p:cNvPr id="1017859" name="Rectangle 3"/>
          <p:cNvSpPr>
            <a:spLocks noGrp="1" noChangeArrowheads="1"/>
          </p:cNvSpPr>
          <p:nvPr>
            <p:ph type="body" idx="1"/>
          </p:nvPr>
        </p:nvSpPr>
        <p:spPr>
          <a:xfrm>
            <a:off x="228600" y="4038600"/>
            <a:ext cx="8382000" cy="2667000"/>
          </a:xfrm>
        </p:spPr>
        <p:txBody>
          <a:bodyPr/>
          <a:lstStyle/>
          <a:p>
            <a:pPr>
              <a:lnSpc>
                <a:spcPct val="90000"/>
              </a:lnSpc>
            </a:pPr>
            <a:r>
              <a:rPr lang="en-US"/>
              <a:t>Start at the node that represents element i and climb up the tree until the root is reached</a:t>
            </a:r>
          </a:p>
          <a:p>
            <a:pPr>
              <a:lnSpc>
                <a:spcPct val="90000"/>
              </a:lnSpc>
            </a:pPr>
            <a:r>
              <a:rPr lang="en-US"/>
              <a:t>Return the element in the root</a:t>
            </a:r>
          </a:p>
          <a:p>
            <a:pPr>
              <a:lnSpc>
                <a:spcPct val="90000"/>
              </a:lnSpc>
            </a:pPr>
            <a:r>
              <a:rPr lang="en-US"/>
              <a:t>To climb the tree, each node must have a parent pointer</a:t>
            </a:r>
          </a:p>
        </p:txBody>
      </p:sp>
      <p:grpSp>
        <p:nvGrpSpPr>
          <p:cNvPr id="1017860" name="Group 4"/>
          <p:cNvGrpSpPr>
            <a:grpSpLocks/>
          </p:cNvGrpSpPr>
          <p:nvPr/>
        </p:nvGrpSpPr>
        <p:grpSpPr bwMode="auto">
          <a:xfrm>
            <a:off x="1981200" y="1371600"/>
            <a:ext cx="4267200" cy="2438400"/>
            <a:chOff x="384" y="2640"/>
            <a:chExt cx="2688" cy="1536"/>
          </a:xfrm>
        </p:grpSpPr>
        <p:sp>
          <p:nvSpPr>
            <p:cNvPr id="1017861" name="Oval 5"/>
            <p:cNvSpPr>
              <a:spLocks noChangeArrowheads="1"/>
            </p:cNvSpPr>
            <p:nvPr/>
          </p:nvSpPr>
          <p:spPr bwMode="auto">
            <a:xfrm>
              <a:off x="1248" y="307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7862" name="Text Box 6"/>
            <p:cNvSpPr txBox="1">
              <a:spLocks noChangeArrowheads="1"/>
            </p:cNvSpPr>
            <p:nvPr/>
          </p:nvSpPr>
          <p:spPr bwMode="auto">
            <a:xfrm>
              <a:off x="1296" y="307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dirty="0"/>
                <a:t>4</a:t>
              </a:r>
            </a:p>
          </p:txBody>
        </p:sp>
        <p:sp>
          <p:nvSpPr>
            <p:cNvPr id="1017863" name="Oval 7"/>
            <p:cNvSpPr>
              <a:spLocks noChangeArrowheads="1"/>
            </p:cNvSpPr>
            <p:nvPr/>
          </p:nvSpPr>
          <p:spPr bwMode="auto">
            <a:xfrm>
              <a:off x="384" y="388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7864" name="Text Box 8"/>
            <p:cNvSpPr txBox="1">
              <a:spLocks noChangeArrowheads="1"/>
            </p:cNvSpPr>
            <p:nvPr/>
          </p:nvSpPr>
          <p:spPr bwMode="auto">
            <a:xfrm>
              <a:off x="432" y="388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a:t>
              </a:r>
            </a:p>
          </p:txBody>
        </p:sp>
        <p:sp>
          <p:nvSpPr>
            <p:cNvPr id="1017865" name="Oval 9"/>
            <p:cNvSpPr>
              <a:spLocks noChangeArrowheads="1"/>
            </p:cNvSpPr>
            <p:nvPr/>
          </p:nvSpPr>
          <p:spPr bwMode="auto">
            <a:xfrm>
              <a:off x="672" y="3504"/>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7866" name="Text Box 10"/>
            <p:cNvSpPr txBox="1">
              <a:spLocks noChangeArrowheads="1"/>
            </p:cNvSpPr>
            <p:nvPr/>
          </p:nvSpPr>
          <p:spPr bwMode="auto">
            <a:xfrm>
              <a:off x="720" y="350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dirty="0"/>
                <a:t>9</a:t>
              </a:r>
            </a:p>
          </p:txBody>
        </p:sp>
        <p:sp>
          <p:nvSpPr>
            <p:cNvPr id="1017867" name="Oval 11"/>
            <p:cNvSpPr>
              <a:spLocks noChangeArrowheads="1"/>
            </p:cNvSpPr>
            <p:nvPr/>
          </p:nvSpPr>
          <p:spPr bwMode="auto">
            <a:xfrm>
              <a:off x="1872" y="364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7868" name="Oval 12"/>
            <p:cNvSpPr>
              <a:spLocks noChangeArrowheads="1"/>
            </p:cNvSpPr>
            <p:nvPr/>
          </p:nvSpPr>
          <p:spPr bwMode="auto">
            <a:xfrm>
              <a:off x="2592" y="364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7869" name="Text Box 13"/>
            <p:cNvSpPr txBox="1">
              <a:spLocks noChangeArrowheads="1"/>
            </p:cNvSpPr>
            <p:nvPr/>
          </p:nvSpPr>
          <p:spPr bwMode="auto">
            <a:xfrm>
              <a:off x="2592" y="36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30</a:t>
              </a:r>
            </a:p>
          </p:txBody>
        </p:sp>
        <p:sp>
          <p:nvSpPr>
            <p:cNvPr id="1017870" name="Oval 14"/>
            <p:cNvSpPr>
              <a:spLocks noChangeArrowheads="1"/>
            </p:cNvSpPr>
            <p:nvPr/>
          </p:nvSpPr>
          <p:spPr bwMode="auto">
            <a:xfrm>
              <a:off x="2112" y="307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7871" name="Text Box 15"/>
            <p:cNvSpPr txBox="1">
              <a:spLocks noChangeArrowheads="1"/>
            </p:cNvSpPr>
            <p:nvPr/>
          </p:nvSpPr>
          <p:spPr bwMode="auto">
            <a:xfrm>
              <a:off x="2160" y="307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dirty="0"/>
                <a:t>5</a:t>
              </a:r>
            </a:p>
          </p:txBody>
        </p:sp>
        <p:sp>
          <p:nvSpPr>
            <p:cNvPr id="1017872" name="Oval 16"/>
            <p:cNvSpPr>
              <a:spLocks noChangeArrowheads="1"/>
            </p:cNvSpPr>
            <p:nvPr/>
          </p:nvSpPr>
          <p:spPr bwMode="auto">
            <a:xfrm>
              <a:off x="1776" y="264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7873" name="Text Box 17"/>
            <p:cNvSpPr txBox="1">
              <a:spLocks noChangeArrowheads="1"/>
            </p:cNvSpPr>
            <p:nvPr/>
          </p:nvSpPr>
          <p:spPr bwMode="auto">
            <a:xfrm>
              <a:off x="1776"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dirty="0"/>
                <a:t>13</a:t>
              </a:r>
            </a:p>
          </p:txBody>
        </p:sp>
        <p:sp>
          <p:nvSpPr>
            <p:cNvPr id="1017874" name="Line 18"/>
            <p:cNvSpPr>
              <a:spLocks noChangeShapeType="1"/>
            </p:cNvSpPr>
            <p:nvPr/>
          </p:nvSpPr>
          <p:spPr bwMode="auto">
            <a:xfrm flipH="1">
              <a:off x="1440" y="2832"/>
              <a:ext cx="336"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7875" name="Line 19"/>
            <p:cNvSpPr>
              <a:spLocks noChangeShapeType="1"/>
            </p:cNvSpPr>
            <p:nvPr/>
          </p:nvSpPr>
          <p:spPr bwMode="auto">
            <a:xfrm flipH="1">
              <a:off x="864" y="3264"/>
              <a:ext cx="38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7876" name="Line 20"/>
            <p:cNvSpPr>
              <a:spLocks noChangeShapeType="1"/>
            </p:cNvSpPr>
            <p:nvPr/>
          </p:nvSpPr>
          <p:spPr bwMode="auto">
            <a:xfrm>
              <a:off x="2016" y="2880"/>
              <a:ext cx="192"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7877" name="Line 21"/>
            <p:cNvSpPr>
              <a:spLocks noChangeShapeType="1"/>
            </p:cNvSpPr>
            <p:nvPr/>
          </p:nvSpPr>
          <p:spPr bwMode="auto">
            <a:xfrm flipH="1">
              <a:off x="576" y="3744"/>
              <a:ext cx="144" cy="1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7878" name="Line 22"/>
            <p:cNvSpPr>
              <a:spLocks noChangeShapeType="1"/>
            </p:cNvSpPr>
            <p:nvPr/>
          </p:nvSpPr>
          <p:spPr bwMode="auto">
            <a:xfrm flipH="1">
              <a:off x="2016" y="3360"/>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7879" name="Line 23"/>
            <p:cNvSpPr>
              <a:spLocks noChangeShapeType="1"/>
            </p:cNvSpPr>
            <p:nvPr/>
          </p:nvSpPr>
          <p:spPr bwMode="auto">
            <a:xfrm>
              <a:off x="2352" y="3312"/>
              <a:ext cx="288" cy="3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7880" name="Text Box 24"/>
            <p:cNvSpPr txBox="1">
              <a:spLocks noChangeArrowheads="1"/>
            </p:cNvSpPr>
            <p:nvPr/>
          </p:nvSpPr>
          <p:spPr bwMode="auto">
            <a:xfrm>
              <a:off x="1872" y="364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11</a:t>
              </a:r>
            </a:p>
          </p:txBody>
        </p:sp>
      </p:grpSp>
    </p:spTree>
    <p:extLst>
      <p:ext uri="{BB962C8B-B14F-4D97-AF65-F5344CB8AC3E}">
        <p14:creationId xmlns:p14="http://schemas.microsoft.com/office/powerpoint/2010/main" val="1869505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17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785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785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17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9"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4" name="Rectangle 2"/>
          <p:cNvSpPr>
            <a:spLocks noGrp="1" noChangeArrowheads="1"/>
          </p:cNvSpPr>
          <p:nvPr>
            <p:ph type="title"/>
          </p:nvPr>
        </p:nvSpPr>
        <p:spPr>
          <a:xfrm>
            <a:off x="685800" y="228600"/>
            <a:ext cx="7772400" cy="1143000"/>
          </a:xfrm>
        </p:spPr>
        <p:txBody>
          <a:bodyPr/>
          <a:lstStyle/>
          <a:p>
            <a:r>
              <a:rPr lang="en-US"/>
              <a:t>Result Of A Find Operation</a:t>
            </a:r>
          </a:p>
        </p:txBody>
      </p:sp>
      <p:sp>
        <p:nvSpPr>
          <p:cNvPr id="1016835" name="Rectangle 3"/>
          <p:cNvSpPr>
            <a:spLocks noGrp="1" noChangeArrowheads="1"/>
          </p:cNvSpPr>
          <p:nvPr>
            <p:ph type="body" idx="1"/>
          </p:nvPr>
        </p:nvSpPr>
        <p:spPr>
          <a:xfrm>
            <a:off x="228600" y="1295400"/>
            <a:ext cx="8915400" cy="4800600"/>
          </a:xfrm>
        </p:spPr>
        <p:txBody>
          <a:bodyPr/>
          <a:lstStyle/>
          <a:p>
            <a:r>
              <a:rPr lang="en-US"/>
              <a:t>find(i) is to identify the set that contains element i</a:t>
            </a:r>
          </a:p>
          <a:p>
            <a:r>
              <a:rPr lang="en-US"/>
              <a:t>In most applications of the union-find problem, the user does not provide set identifiers</a:t>
            </a:r>
          </a:p>
          <a:p>
            <a:r>
              <a:rPr lang="en-US"/>
              <a:t>The requirement is that find(i) and find(j) return the same value iff elements i and j are in the same set</a:t>
            </a:r>
          </a:p>
        </p:txBody>
      </p:sp>
      <p:grpSp>
        <p:nvGrpSpPr>
          <p:cNvPr id="1016836" name="Group 4"/>
          <p:cNvGrpSpPr>
            <a:grpSpLocks/>
          </p:cNvGrpSpPr>
          <p:nvPr/>
        </p:nvGrpSpPr>
        <p:grpSpPr bwMode="auto">
          <a:xfrm>
            <a:off x="1752600" y="4267200"/>
            <a:ext cx="4343400" cy="1371600"/>
            <a:chOff x="1152" y="2832"/>
            <a:chExt cx="2736" cy="864"/>
          </a:xfrm>
        </p:grpSpPr>
        <p:sp>
          <p:nvSpPr>
            <p:cNvPr id="1016837" name="Oval 5"/>
            <p:cNvSpPr>
              <a:spLocks noChangeArrowheads="1"/>
            </p:cNvSpPr>
            <p:nvPr/>
          </p:nvSpPr>
          <p:spPr bwMode="auto">
            <a:xfrm>
              <a:off x="2400" y="283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6838" name="Text Box 6"/>
            <p:cNvSpPr txBox="1">
              <a:spLocks noChangeArrowheads="1"/>
            </p:cNvSpPr>
            <p:nvPr/>
          </p:nvSpPr>
          <p:spPr bwMode="auto">
            <a:xfrm>
              <a:off x="2448" y="283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dirty="0"/>
                <a:t>4</a:t>
              </a:r>
            </a:p>
          </p:txBody>
        </p:sp>
        <p:sp>
          <p:nvSpPr>
            <p:cNvPr id="1016839" name="Oval 7"/>
            <p:cNvSpPr>
              <a:spLocks noChangeArrowheads="1"/>
            </p:cNvSpPr>
            <p:nvPr/>
          </p:nvSpPr>
          <p:spPr bwMode="auto">
            <a:xfrm>
              <a:off x="1152" y="340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6840" name="Text Box 8"/>
            <p:cNvSpPr txBox="1">
              <a:spLocks noChangeArrowheads="1"/>
            </p:cNvSpPr>
            <p:nvPr/>
          </p:nvSpPr>
          <p:spPr bwMode="auto">
            <a:xfrm>
              <a:off x="1200" y="340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dirty="0"/>
                <a:t>2</a:t>
              </a:r>
            </a:p>
          </p:txBody>
        </p:sp>
        <p:sp>
          <p:nvSpPr>
            <p:cNvPr id="1016841" name="Oval 9"/>
            <p:cNvSpPr>
              <a:spLocks noChangeArrowheads="1"/>
            </p:cNvSpPr>
            <p:nvPr/>
          </p:nvSpPr>
          <p:spPr bwMode="auto">
            <a:xfrm>
              <a:off x="1632" y="340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6842" name="Text Box 10"/>
            <p:cNvSpPr txBox="1">
              <a:spLocks noChangeArrowheads="1"/>
            </p:cNvSpPr>
            <p:nvPr/>
          </p:nvSpPr>
          <p:spPr bwMode="auto">
            <a:xfrm>
              <a:off x="1680" y="340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dirty="0"/>
                <a:t>9</a:t>
              </a:r>
            </a:p>
          </p:txBody>
        </p:sp>
        <p:sp>
          <p:nvSpPr>
            <p:cNvPr id="1016843" name="Oval 11"/>
            <p:cNvSpPr>
              <a:spLocks noChangeArrowheads="1"/>
            </p:cNvSpPr>
            <p:nvPr/>
          </p:nvSpPr>
          <p:spPr bwMode="auto">
            <a:xfrm>
              <a:off x="2112" y="340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6844" name="Text Box 12"/>
            <p:cNvSpPr txBox="1">
              <a:spLocks noChangeArrowheads="1"/>
            </p:cNvSpPr>
            <p:nvPr/>
          </p:nvSpPr>
          <p:spPr bwMode="auto">
            <a:xfrm>
              <a:off x="2112" y="340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dirty="0"/>
                <a:t>11</a:t>
              </a:r>
            </a:p>
          </p:txBody>
        </p:sp>
        <p:sp>
          <p:nvSpPr>
            <p:cNvPr id="1016845" name="Oval 13"/>
            <p:cNvSpPr>
              <a:spLocks noChangeArrowheads="1"/>
            </p:cNvSpPr>
            <p:nvPr/>
          </p:nvSpPr>
          <p:spPr bwMode="auto">
            <a:xfrm>
              <a:off x="2592" y="340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6846" name="Text Box 14"/>
            <p:cNvSpPr txBox="1">
              <a:spLocks noChangeArrowheads="1"/>
            </p:cNvSpPr>
            <p:nvPr/>
          </p:nvSpPr>
          <p:spPr bwMode="auto">
            <a:xfrm>
              <a:off x="2592" y="340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30</a:t>
              </a:r>
            </a:p>
          </p:txBody>
        </p:sp>
        <p:sp>
          <p:nvSpPr>
            <p:cNvPr id="1016847" name="Oval 15"/>
            <p:cNvSpPr>
              <a:spLocks noChangeArrowheads="1"/>
            </p:cNvSpPr>
            <p:nvPr/>
          </p:nvSpPr>
          <p:spPr bwMode="auto">
            <a:xfrm>
              <a:off x="3072" y="340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6848" name="Text Box 16"/>
            <p:cNvSpPr txBox="1">
              <a:spLocks noChangeArrowheads="1"/>
            </p:cNvSpPr>
            <p:nvPr/>
          </p:nvSpPr>
          <p:spPr bwMode="auto">
            <a:xfrm>
              <a:off x="3120" y="340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1016849" name="Oval 17"/>
            <p:cNvSpPr>
              <a:spLocks noChangeArrowheads="1"/>
            </p:cNvSpPr>
            <p:nvPr/>
          </p:nvSpPr>
          <p:spPr bwMode="auto">
            <a:xfrm>
              <a:off x="3552" y="340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6850" name="Text Box 18"/>
            <p:cNvSpPr txBox="1">
              <a:spLocks noChangeArrowheads="1"/>
            </p:cNvSpPr>
            <p:nvPr/>
          </p:nvSpPr>
          <p:spPr bwMode="auto">
            <a:xfrm>
              <a:off x="3552" y="34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13</a:t>
              </a:r>
            </a:p>
          </p:txBody>
        </p:sp>
        <p:sp>
          <p:nvSpPr>
            <p:cNvPr id="1016851" name="Line 19"/>
            <p:cNvSpPr>
              <a:spLocks noChangeShapeType="1"/>
            </p:cNvSpPr>
            <p:nvPr/>
          </p:nvSpPr>
          <p:spPr bwMode="auto">
            <a:xfrm flipH="1">
              <a:off x="1296" y="3024"/>
              <a:ext cx="1104" cy="3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6852" name="Line 20"/>
            <p:cNvSpPr>
              <a:spLocks noChangeShapeType="1"/>
            </p:cNvSpPr>
            <p:nvPr/>
          </p:nvSpPr>
          <p:spPr bwMode="auto">
            <a:xfrm flipH="1">
              <a:off x="1824" y="3120"/>
              <a:ext cx="67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6853" name="Line 21"/>
            <p:cNvSpPr>
              <a:spLocks noChangeShapeType="1"/>
            </p:cNvSpPr>
            <p:nvPr/>
          </p:nvSpPr>
          <p:spPr bwMode="auto">
            <a:xfrm flipH="1">
              <a:off x="2352" y="3120"/>
              <a:ext cx="192" cy="33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6854" name="Line 22"/>
            <p:cNvSpPr>
              <a:spLocks noChangeShapeType="1"/>
            </p:cNvSpPr>
            <p:nvPr/>
          </p:nvSpPr>
          <p:spPr bwMode="auto">
            <a:xfrm>
              <a:off x="2592" y="3120"/>
              <a:ext cx="96"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6855" name="Line 23"/>
            <p:cNvSpPr>
              <a:spLocks noChangeShapeType="1"/>
            </p:cNvSpPr>
            <p:nvPr/>
          </p:nvSpPr>
          <p:spPr bwMode="auto">
            <a:xfrm>
              <a:off x="2688" y="3024"/>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6856" name="Line 24"/>
            <p:cNvSpPr>
              <a:spLocks noChangeShapeType="1"/>
            </p:cNvSpPr>
            <p:nvPr/>
          </p:nvSpPr>
          <p:spPr bwMode="auto">
            <a:xfrm>
              <a:off x="2640" y="3072"/>
              <a:ext cx="528" cy="3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6857" name="Line 25"/>
            <p:cNvSpPr>
              <a:spLocks noChangeShapeType="1"/>
            </p:cNvSpPr>
            <p:nvPr/>
          </p:nvSpPr>
          <p:spPr bwMode="auto">
            <a:xfrm>
              <a:off x="2688" y="2976"/>
              <a:ext cx="960"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16858" name="Text Box 26"/>
          <p:cNvSpPr txBox="1">
            <a:spLocks noChangeArrowheads="1"/>
          </p:cNvSpPr>
          <p:nvPr/>
        </p:nvSpPr>
        <p:spPr bwMode="auto">
          <a:xfrm>
            <a:off x="533400" y="6019800"/>
            <a:ext cx="883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800"/>
              <a:t>find(i) will return the element that is in the tree root</a:t>
            </a:r>
          </a:p>
        </p:txBody>
      </p:sp>
    </p:spTree>
    <p:extLst>
      <p:ext uri="{BB962C8B-B14F-4D97-AF65-F5344CB8AC3E}">
        <p14:creationId xmlns:p14="http://schemas.microsoft.com/office/powerpoint/2010/main" val="1699439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6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6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6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168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168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build="p" autoUpdateAnimBg="0"/>
      <p:bldP spid="1016858"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a:xfrm>
            <a:off x="685800" y="304800"/>
            <a:ext cx="7772400" cy="1143000"/>
          </a:xfrm>
        </p:spPr>
        <p:txBody>
          <a:bodyPr/>
          <a:lstStyle/>
          <a:p>
            <a:r>
              <a:rPr lang="en-US"/>
              <a:t>Possible Node Structure</a:t>
            </a:r>
          </a:p>
        </p:txBody>
      </p:sp>
      <p:sp>
        <p:nvSpPr>
          <p:cNvPr id="1018883" name="Rectangle 3"/>
          <p:cNvSpPr>
            <a:spLocks noGrp="1" noChangeArrowheads="1"/>
          </p:cNvSpPr>
          <p:nvPr>
            <p:ph type="body" idx="1"/>
          </p:nvPr>
        </p:nvSpPr>
        <p:spPr>
          <a:xfrm>
            <a:off x="609600" y="1295400"/>
            <a:ext cx="7772400" cy="4724400"/>
          </a:xfrm>
        </p:spPr>
        <p:txBody>
          <a:bodyPr/>
          <a:lstStyle/>
          <a:p>
            <a:pPr>
              <a:lnSpc>
                <a:spcPct val="90000"/>
              </a:lnSpc>
            </a:pPr>
            <a:r>
              <a:rPr lang="en-US"/>
              <a:t>Use nodes that have two fields: </a:t>
            </a:r>
            <a:br>
              <a:rPr lang="en-US"/>
            </a:br>
            <a:r>
              <a:rPr lang="en-US">
                <a:solidFill>
                  <a:srgbClr val="FF0000"/>
                </a:solidFill>
              </a:rPr>
              <a:t>element and parent</a:t>
            </a:r>
          </a:p>
          <a:p>
            <a:pPr>
              <a:lnSpc>
                <a:spcPct val="90000"/>
              </a:lnSpc>
              <a:buFont typeface="Wingdings" pitchFamily="2" charset="2"/>
              <a:buChar char="§"/>
            </a:pPr>
            <a:r>
              <a:rPr lang="en-US"/>
              <a:t>Use an array table[] such that table[i] is a pointer to the node whose element is i</a:t>
            </a:r>
          </a:p>
          <a:p>
            <a:pPr>
              <a:lnSpc>
                <a:spcPct val="90000"/>
              </a:lnSpc>
              <a:buFont typeface="Wingdings" pitchFamily="2" charset="2"/>
              <a:buChar char="§"/>
            </a:pPr>
            <a:r>
              <a:rPr lang="en-US"/>
              <a:t>To do a find(i) operation, start at the node given by table[i] and follow parent fields until a node whose parent field is null is reached</a:t>
            </a:r>
          </a:p>
          <a:p>
            <a:pPr>
              <a:lnSpc>
                <a:spcPct val="90000"/>
              </a:lnSpc>
              <a:buFont typeface="Wingdings" pitchFamily="2" charset="2"/>
              <a:buChar char="§"/>
            </a:pPr>
            <a:r>
              <a:rPr lang="en-US"/>
              <a:t>Return element in this root node</a:t>
            </a:r>
          </a:p>
        </p:txBody>
      </p:sp>
    </p:spTree>
    <p:extLst>
      <p:ext uri="{BB962C8B-B14F-4D97-AF65-F5344CB8AC3E}">
        <p14:creationId xmlns:p14="http://schemas.microsoft.com/office/powerpoint/2010/main" val="1622596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8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8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8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18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Documents and Settings\Administrator\My Documents\Koffman\PPTs\JPEGS\JWCL233_Koffman JPG files\ch06\w0122-n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9660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2"/>
          <p:cNvSpPr>
            <a:spLocks noGrp="1" noChangeArrowheads="1"/>
          </p:cNvSpPr>
          <p:nvPr>
            <p:ph type="title"/>
          </p:nvPr>
        </p:nvSpPr>
        <p:spPr>
          <a:xfrm>
            <a:off x="612775" y="228600"/>
            <a:ext cx="8153400" cy="990600"/>
          </a:xfrm>
        </p:spPr>
        <p:txBody>
          <a:bodyPr/>
          <a:lstStyle/>
          <a:p>
            <a:r>
              <a:rPr lang="en-US" b="1" smtClean="0"/>
              <a:t>Huffman Tree </a:t>
            </a:r>
            <a:r>
              <a:rPr lang="en-US" smtClean="0"/>
              <a:t>(cont.)</a:t>
            </a:r>
          </a:p>
        </p:txBody>
      </p:sp>
      <p:sp>
        <p:nvSpPr>
          <p:cNvPr id="5" name="Rectangle 4"/>
          <p:cNvSpPr/>
          <p:nvPr/>
        </p:nvSpPr>
        <p:spPr>
          <a:xfrm>
            <a:off x="1295400" y="4800600"/>
            <a:ext cx="2667000" cy="1752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Examples:</a:t>
            </a:r>
          </a:p>
          <a:p>
            <a:pPr algn="ctr">
              <a:defRPr/>
            </a:pPr>
            <a:r>
              <a:rPr lang="en-US" dirty="0"/>
              <a:t>d : 10110</a:t>
            </a:r>
          </a:p>
          <a:p>
            <a:pPr algn="ctr">
              <a:defRPr/>
            </a:pPr>
            <a:r>
              <a:rPr lang="en-US" dirty="0"/>
              <a:t>e : 010</a:t>
            </a:r>
          </a:p>
        </p:txBody>
      </p:sp>
      <p:sp>
        <p:nvSpPr>
          <p:cNvPr id="3" name="Oval 2"/>
          <p:cNvSpPr/>
          <p:nvPr/>
        </p:nvSpPr>
        <p:spPr>
          <a:xfrm>
            <a:off x="5562600" y="3962400"/>
            <a:ext cx="457200" cy="457200"/>
          </a:xfrm>
          <a:prstGeom prst="ellipse">
            <a:avLst/>
          </a:prstGeom>
          <a:solidFill>
            <a:schemeClr val="accent1">
              <a:lumMod val="40000"/>
              <a:lumOff val="6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Oval 6"/>
          <p:cNvSpPr/>
          <p:nvPr/>
        </p:nvSpPr>
        <p:spPr>
          <a:xfrm>
            <a:off x="2590800" y="3124200"/>
            <a:ext cx="457200" cy="457200"/>
          </a:xfrm>
          <a:prstGeom prst="ellipse">
            <a:avLst/>
          </a:prstGeom>
          <a:solidFill>
            <a:schemeClr val="accent1">
              <a:lumMod val="40000"/>
              <a:lumOff val="6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34420634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a:xfrm>
            <a:off x="685800" y="304800"/>
            <a:ext cx="7772400" cy="1143000"/>
          </a:xfrm>
        </p:spPr>
        <p:txBody>
          <a:bodyPr/>
          <a:lstStyle/>
          <a:p>
            <a:r>
              <a:rPr lang="en-US"/>
              <a:t>Example</a:t>
            </a:r>
          </a:p>
        </p:txBody>
      </p:sp>
      <p:grpSp>
        <p:nvGrpSpPr>
          <p:cNvPr id="1019907" name="Group 3"/>
          <p:cNvGrpSpPr>
            <a:grpSpLocks/>
          </p:cNvGrpSpPr>
          <p:nvPr/>
        </p:nvGrpSpPr>
        <p:grpSpPr bwMode="auto">
          <a:xfrm>
            <a:off x="2514600" y="1143000"/>
            <a:ext cx="4572000" cy="3124200"/>
            <a:chOff x="240" y="912"/>
            <a:chExt cx="2880" cy="1968"/>
          </a:xfrm>
        </p:grpSpPr>
        <p:sp>
          <p:nvSpPr>
            <p:cNvPr id="1019908" name="Oval 4"/>
            <p:cNvSpPr>
              <a:spLocks noChangeArrowheads="1"/>
            </p:cNvSpPr>
            <p:nvPr/>
          </p:nvSpPr>
          <p:spPr bwMode="auto">
            <a:xfrm>
              <a:off x="1296" y="1344"/>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09" name="Text Box 5"/>
            <p:cNvSpPr txBox="1">
              <a:spLocks noChangeArrowheads="1"/>
            </p:cNvSpPr>
            <p:nvPr/>
          </p:nvSpPr>
          <p:spPr bwMode="auto">
            <a:xfrm>
              <a:off x="1344" y="1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1019910" name="Oval 6"/>
            <p:cNvSpPr>
              <a:spLocks noChangeArrowheads="1"/>
            </p:cNvSpPr>
            <p:nvPr/>
          </p:nvSpPr>
          <p:spPr bwMode="auto">
            <a:xfrm>
              <a:off x="432" y="2160"/>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11" name="Text Box 7"/>
            <p:cNvSpPr txBox="1">
              <a:spLocks noChangeArrowheads="1"/>
            </p:cNvSpPr>
            <p:nvPr/>
          </p:nvSpPr>
          <p:spPr bwMode="auto">
            <a:xfrm>
              <a:off x="480" y="216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a:t>
              </a:r>
            </a:p>
          </p:txBody>
        </p:sp>
        <p:sp>
          <p:nvSpPr>
            <p:cNvPr id="1019912" name="Oval 8"/>
            <p:cNvSpPr>
              <a:spLocks noChangeArrowheads="1"/>
            </p:cNvSpPr>
            <p:nvPr/>
          </p:nvSpPr>
          <p:spPr bwMode="auto">
            <a:xfrm>
              <a:off x="720" y="1776"/>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13" name="Text Box 9"/>
            <p:cNvSpPr txBox="1">
              <a:spLocks noChangeArrowheads="1"/>
            </p:cNvSpPr>
            <p:nvPr/>
          </p:nvSpPr>
          <p:spPr bwMode="auto">
            <a:xfrm>
              <a:off x="768" y="177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9</a:t>
              </a:r>
            </a:p>
          </p:txBody>
        </p:sp>
        <p:sp>
          <p:nvSpPr>
            <p:cNvPr id="1019914" name="Oval 10"/>
            <p:cNvSpPr>
              <a:spLocks noChangeArrowheads="1"/>
            </p:cNvSpPr>
            <p:nvPr/>
          </p:nvSpPr>
          <p:spPr bwMode="auto">
            <a:xfrm>
              <a:off x="1920" y="1920"/>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15" name="Oval 11"/>
            <p:cNvSpPr>
              <a:spLocks noChangeArrowheads="1"/>
            </p:cNvSpPr>
            <p:nvPr/>
          </p:nvSpPr>
          <p:spPr bwMode="auto">
            <a:xfrm>
              <a:off x="2640" y="1920"/>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16" name="Text Box 12"/>
            <p:cNvSpPr txBox="1">
              <a:spLocks noChangeArrowheads="1"/>
            </p:cNvSpPr>
            <p:nvPr/>
          </p:nvSpPr>
          <p:spPr bwMode="auto">
            <a:xfrm>
              <a:off x="2640" y="192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30</a:t>
              </a:r>
            </a:p>
          </p:txBody>
        </p:sp>
        <p:sp>
          <p:nvSpPr>
            <p:cNvPr id="1019917" name="Oval 13"/>
            <p:cNvSpPr>
              <a:spLocks noChangeArrowheads="1"/>
            </p:cNvSpPr>
            <p:nvPr/>
          </p:nvSpPr>
          <p:spPr bwMode="auto">
            <a:xfrm>
              <a:off x="2160" y="1344"/>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18" name="Text Box 14"/>
            <p:cNvSpPr txBox="1">
              <a:spLocks noChangeArrowheads="1"/>
            </p:cNvSpPr>
            <p:nvPr/>
          </p:nvSpPr>
          <p:spPr bwMode="auto">
            <a:xfrm>
              <a:off x="2208" y="1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1019919" name="Oval 15"/>
            <p:cNvSpPr>
              <a:spLocks noChangeArrowheads="1"/>
            </p:cNvSpPr>
            <p:nvPr/>
          </p:nvSpPr>
          <p:spPr bwMode="auto">
            <a:xfrm>
              <a:off x="1824" y="91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20" name="Text Box 16"/>
            <p:cNvSpPr txBox="1">
              <a:spLocks noChangeArrowheads="1"/>
            </p:cNvSpPr>
            <p:nvPr/>
          </p:nvSpPr>
          <p:spPr bwMode="auto">
            <a:xfrm>
              <a:off x="1824" y="91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13</a:t>
              </a:r>
            </a:p>
          </p:txBody>
        </p:sp>
        <p:sp>
          <p:nvSpPr>
            <p:cNvPr id="1019921" name="Line 17"/>
            <p:cNvSpPr>
              <a:spLocks noChangeShapeType="1"/>
            </p:cNvSpPr>
            <p:nvPr/>
          </p:nvSpPr>
          <p:spPr bwMode="auto">
            <a:xfrm flipH="1">
              <a:off x="1488" y="1104"/>
              <a:ext cx="336" cy="24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9922" name="Line 18"/>
            <p:cNvSpPr>
              <a:spLocks noChangeShapeType="1"/>
            </p:cNvSpPr>
            <p:nvPr/>
          </p:nvSpPr>
          <p:spPr bwMode="auto">
            <a:xfrm flipH="1">
              <a:off x="912" y="1536"/>
              <a:ext cx="384" cy="24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9923" name="Line 19"/>
            <p:cNvSpPr>
              <a:spLocks noChangeShapeType="1"/>
            </p:cNvSpPr>
            <p:nvPr/>
          </p:nvSpPr>
          <p:spPr bwMode="auto">
            <a:xfrm>
              <a:off x="2064" y="1152"/>
              <a:ext cx="192" cy="19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9924" name="Line 20"/>
            <p:cNvSpPr>
              <a:spLocks noChangeShapeType="1"/>
            </p:cNvSpPr>
            <p:nvPr/>
          </p:nvSpPr>
          <p:spPr bwMode="auto">
            <a:xfrm flipH="1">
              <a:off x="624" y="2016"/>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9925" name="Line 21"/>
            <p:cNvSpPr>
              <a:spLocks noChangeShapeType="1"/>
            </p:cNvSpPr>
            <p:nvPr/>
          </p:nvSpPr>
          <p:spPr bwMode="auto">
            <a:xfrm flipH="1">
              <a:off x="2064" y="1632"/>
              <a:ext cx="192" cy="288"/>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9926" name="Line 22"/>
            <p:cNvSpPr>
              <a:spLocks noChangeShapeType="1"/>
            </p:cNvSpPr>
            <p:nvPr/>
          </p:nvSpPr>
          <p:spPr bwMode="auto">
            <a:xfrm>
              <a:off x="2400" y="1584"/>
              <a:ext cx="28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9927" name="Text Box 23"/>
            <p:cNvSpPr txBox="1">
              <a:spLocks noChangeArrowheads="1"/>
            </p:cNvSpPr>
            <p:nvPr/>
          </p:nvSpPr>
          <p:spPr bwMode="auto">
            <a:xfrm>
              <a:off x="1920"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11</a:t>
              </a:r>
            </a:p>
          </p:txBody>
        </p:sp>
        <p:sp>
          <p:nvSpPr>
            <p:cNvPr id="1019928" name="Oval 24"/>
            <p:cNvSpPr>
              <a:spLocks noChangeArrowheads="1"/>
            </p:cNvSpPr>
            <p:nvPr/>
          </p:nvSpPr>
          <p:spPr bwMode="auto">
            <a:xfrm>
              <a:off x="240" y="259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29" name="Text Box 25"/>
            <p:cNvSpPr txBox="1">
              <a:spLocks noChangeArrowheads="1"/>
            </p:cNvSpPr>
            <p:nvPr/>
          </p:nvSpPr>
          <p:spPr bwMode="auto">
            <a:xfrm>
              <a:off x="288" y="25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a:t>
              </a:r>
            </a:p>
          </p:txBody>
        </p:sp>
        <p:sp>
          <p:nvSpPr>
            <p:cNvPr id="1019930" name="Line 26"/>
            <p:cNvSpPr>
              <a:spLocks noChangeShapeType="1"/>
            </p:cNvSpPr>
            <p:nvPr/>
          </p:nvSpPr>
          <p:spPr bwMode="auto">
            <a:xfrm flipH="1">
              <a:off x="432" y="2448"/>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19931" name="Group 27"/>
          <p:cNvGrpSpPr>
            <a:grpSpLocks/>
          </p:cNvGrpSpPr>
          <p:nvPr/>
        </p:nvGrpSpPr>
        <p:grpSpPr bwMode="auto">
          <a:xfrm>
            <a:off x="0" y="4648200"/>
            <a:ext cx="8763000" cy="838200"/>
            <a:chOff x="0" y="2928"/>
            <a:chExt cx="5520" cy="528"/>
          </a:xfrm>
        </p:grpSpPr>
        <p:sp>
          <p:nvSpPr>
            <p:cNvPr id="1019932" name="Rectangle 28"/>
            <p:cNvSpPr>
              <a:spLocks noChangeArrowheads="1"/>
            </p:cNvSpPr>
            <p:nvPr/>
          </p:nvSpPr>
          <p:spPr bwMode="auto">
            <a:xfrm>
              <a:off x="67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33" name="Rectangle 29"/>
            <p:cNvSpPr>
              <a:spLocks noChangeArrowheads="1"/>
            </p:cNvSpPr>
            <p:nvPr/>
          </p:nvSpPr>
          <p:spPr bwMode="auto">
            <a:xfrm>
              <a:off x="91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34" name="Rectangle 30"/>
            <p:cNvSpPr>
              <a:spLocks noChangeArrowheads="1"/>
            </p:cNvSpPr>
            <p:nvPr/>
          </p:nvSpPr>
          <p:spPr bwMode="auto">
            <a:xfrm>
              <a:off x="115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35" name="Rectangle 31"/>
            <p:cNvSpPr>
              <a:spLocks noChangeArrowheads="1"/>
            </p:cNvSpPr>
            <p:nvPr/>
          </p:nvSpPr>
          <p:spPr bwMode="auto">
            <a:xfrm>
              <a:off x="139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36" name="Rectangle 32"/>
            <p:cNvSpPr>
              <a:spLocks noChangeArrowheads="1"/>
            </p:cNvSpPr>
            <p:nvPr/>
          </p:nvSpPr>
          <p:spPr bwMode="auto">
            <a:xfrm>
              <a:off x="163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37" name="Rectangle 33"/>
            <p:cNvSpPr>
              <a:spLocks noChangeArrowheads="1"/>
            </p:cNvSpPr>
            <p:nvPr/>
          </p:nvSpPr>
          <p:spPr bwMode="auto">
            <a:xfrm>
              <a:off x="187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38" name="Rectangle 34"/>
            <p:cNvSpPr>
              <a:spLocks noChangeArrowheads="1"/>
            </p:cNvSpPr>
            <p:nvPr/>
          </p:nvSpPr>
          <p:spPr bwMode="auto">
            <a:xfrm>
              <a:off x="211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39" name="Rectangle 35"/>
            <p:cNvSpPr>
              <a:spLocks noChangeArrowheads="1"/>
            </p:cNvSpPr>
            <p:nvPr/>
          </p:nvSpPr>
          <p:spPr bwMode="auto">
            <a:xfrm>
              <a:off x="235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40" name="Rectangle 36"/>
            <p:cNvSpPr>
              <a:spLocks noChangeArrowheads="1"/>
            </p:cNvSpPr>
            <p:nvPr/>
          </p:nvSpPr>
          <p:spPr bwMode="auto">
            <a:xfrm>
              <a:off x="259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41" name="Rectangle 37"/>
            <p:cNvSpPr>
              <a:spLocks noChangeArrowheads="1"/>
            </p:cNvSpPr>
            <p:nvPr/>
          </p:nvSpPr>
          <p:spPr bwMode="auto">
            <a:xfrm>
              <a:off x="283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42" name="Rectangle 38"/>
            <p:cNvSpPr>
              <a:spLocks noChangeArrowheads="1"/>
            </p:cNvSpPr>
            <p:nvPr/>
          </p:nvSpPr>
          <p:spPr bwMode="auto">
            <a:xfrm>
              <a:off x="307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43" name="Text Box 39"/>
            <p:cNvSpPr txBox="1">
              <a:spLocks noChangeArrowheads="1"/>
            </p:cNvSpPr>
            <p:nvPr/>
          </p:nvSpPr>
          <p:spPr bwMode="auto">
            <a:xfrm>
              <a:off x="0" y="2928"/>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table[]</a:t>
              </a:r>
            </a:p>
          </p:txBody>
        </p:sp>
        <p:sp>
          <p:nvSpPr>
            <p:cNvPr id="1019944" name="Text Box 40"/>
            <p:cNvSpPr txBox="1">
              <a:spLocks noChangeArrowheads="1"/>
            </p:cNvSpPr>
            <p:nvPr/>
          </p:nvSpPr>
          <p:spPr bwMode="auto">
            <a:xfrm>
              <a:off x="672" y="31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bg1"/>
                  </a:solidFill>
                </a:rPr>
                <a:t>0</a:t>
              </a:r>
            </a:p>
          </p:txBody>
        </p:sp>
        <p:sp>
          <p:nvSpPr>
            <p:cNvPr id="1019945" name="Text Box 41"/>
            <p:cNvSpPr txBox="1">
              <a:spLocks noChangeArrowheads="1"/>
            </p:cNvSpPr>
            <p:nvPr/>
          </p:nvSpPr>
          <p:spPr bwMode="auto">
            <a:xfrm>
              <a:off x="1872" y="31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bg1"/>
                  </a:solidFill>
                </a:rPr>
                <a:t>5</a:t>
              </a:r>
            </a:p>
          </p:txBody>
        </p:sp>
        <p:sp>
          <p:nvSpPr>
            <p:cNvPr id="1019946" name="Text Box 42"/>
            <p:cNvSpPr txBox="1">
              <a:spLocks noChangeArrowheads="1"/>
            </p:cNvSpPr>
            <p:nvPr/>
          </p:nvSpPr>
          <p:spPr bwMode="auto">
            <a:xfrm>
              <a:off x="3072" y="316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bg1"/>
                  </a:solidFill>
                </a:rPr>
                <a:t>10</a:t>
              </a:r>
            </a:p>
          </p:txBody>
        </p:sp>
        <p:sp>
          <p:nvSpPr>
            <p:cNvPr id="1019947" name="Rectangle 43"/>
            <p:cNvSpPr>
              <a:spLocks noChangeArrowheads="1"/>
            </p:cNvSpPr>
            <p:nvPr/>
          </p:nvSpPr>
          <p:spPr bwMode="auto">
            <a:xfrm>
              <a:off x="331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48" name="Rectangle 44"/>
            <p:cNvSpPr>
              <a:spLocks noChangeArrowheads="1"/>
            </p:cNvSpPr>
            <p:nvPr/>
          </p:nvSpPr>
          <p:spPr bwMode="auto">
            <a:xfrm>
              <a:off x="355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49" name="Rectangle 45"/>
            <p:cNvSpPr>
              <a:spLocks noChangeArrowheads="1"/>
            </p:cNvSpPr>
            <p:nvPr/>
          </p:nvSpPr>
          <p:spPr bwMode="auto">
            <a:xfrm>
              <a:off x="379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50" name="Rectangle 46"/>
            <p:cNvSpPr>
              <a:spLocks noChangeArrowheads="1"/>
            </p:cNvSpPr>
            <p:nvPr/>
          </p:nvSpPr>
          <p:spPr bwMode="auto">
            <a:xfrm>
              <a:off x="403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51" name="Rectangle 47"/>
            <p:cNvSpPr>
              <a:spLocks noChangeArrowheads="1"/>
            </p:cNvSpPr>
            <p:nvPr/>
          </p:nvSpPr>
          <p:spPr bwMode="auto">
            <a:xfrm>
              <a:off x="4272" y="2976"/>
              <a:ext cx="240"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9952" name="Text Box 48"/>
            <p:cNvSpPr txBox="1">
              <a:spLocks noChangeArrowheads="1"/>
            </p:cNvSpPr>
            <p:nvPr/>
          </p:nvSpPr>
          <p:spPr bwMode="auto">
            <a:xfrm>
              <a:off x="4272" y="316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bg1"/>
                  </a:solidFill>
                </a:rPr>
                <a:t>15</a:t>
              </a:r>
            </a:p>
          </p:txBody>
        </p:sp>
        <p:sp>
          <p:nvSpPr>
            <p:cNvPr id="1019953" name="Rectangle 49"/>
            <p:cNvSpPr>
              <a:spLocks noChangeArrowheads="1"/>
            </p:cNvSpPr>
            <p:nvPr/>
          </p:nvSpPr>
          <p:spPr bwMode="auto">
            <a:xfrm>
              <a:off x="4512" y="2976"/>
              <a:ext cx="100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19954" name="Group 50"/>
          <p:cNvGrpSpPr>
            <a:grpSpLocks/>
          </p:cNvGrpSpPr>
          <p:nvPr/>
        </p:nvGrpSpPr>
        <p:grpSpPr bwMode="auto">
          <a:xfrm>
            <a:off x="1600200" y="2286000"/>
            <a:ext cx="3886200" cy="2667000"/>
            <a:chOff x="1008" y="1440"/>
            <a:chExt cx="2448" cy="1680"/>
          </a:xfrm>
        </p:grpSpPr>
        <p:sp>
          <p:nvSpPr>
            <p:cNvPr id="1019955" name="Line 51"/>
            <p:cNvSpPr>
              <a:spLocks noChangeShapeType="1"/>
            </p:cNvSpPr>
            <p:nvPr/>
          </p:nvSpPr>
          <p:spPr bwMode="auto">
            <a:xfrm flipV="1">
              <a:off x="1008" y="2640"/>
              <a:ext cx="576" cy="432"/>
            </a:xfrm>
            <a:prstGeom prst="line">
              <a:avLst/>
            </a:prstGeom>
            <a:noFill/>
            <a:ln w="38100">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9956" name="Line 52"/>
            <p:cNvSpPr>
              <a:spLocks noChangeShapeType="1"/>
            </p:cNvSpPr>
            <p:nvPr/>
          </p:nvSpPr>
          <p:spPr bwMode="auto">
            <a:xfrm flipH="1" flipV="1">
              <a:off x="2352" y="1824"/>
              <a:ext cx="624" cy="1296"/>
            </a:xfrm>
            <a:prstGeom prst="line">
              <a:avLst/>
            </a:prstGeom>
            <a:noFill/>
            <a:ln w="38100">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9957" name="Line 53"/>
            <p:cNvSpPr>
              <a:spLocks noChangeShapeType="1"/>
            </p:cNvSpPr>
            <p:nvPr/>
          </p:nvSpPr>
          <p:spPr bwMode="auto">
            <a:xfrm flipV="1">
              <a:off x="3456" y="2016"/>
              <a:ext cx="0" cy="1104"/>
            </a:xfrm>
            <a:prstGeom prst="line">
              <a:avLst/>
            </a:prstGeom>
            <a:noFill/>
            <a:ln w="38100">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9958" name="Line 54"/>
            <p:cNvSpPr>
              <a:spLocks noChangeShapeType="1"/>
            </p:cNvSpPr>
            <p:nvPr/>
          </p:nvSpPr>
          <p:spPr bwMode="auto">
            <a:xfrm flipV="1">
              <a:off x="1776" y="1440"/>
              <a:ext cx="1008" cy="1632"/>
            </a:xfrm>
            <a:prstGeom prst="line">
              <a:avLst/>
            </a:prstGeom>
            <a:noFill/>
            <a:ln w="38100">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19959" name="Text Box 55"/>
          <p:cNvSpPr txBox="1">
            <a:spLocks noChangeArrowheads="1"/>
          </p:cNvSpPr>
          <p:nvPr/>
        </p:nvSpPr>
        <p:spPr bwMode="auto">
          <a:xfrm>
            <a:off x="1524000" y="5638800"/>
            <a:ext cx="640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(Only some table entries are shown.)</a:t>
            </a:r>
          </a:p>
        </p:txBody>
      </p:sp>
    </p:spTree>
    <p:extLst>
      <p:ext uri="{BB962C8B-B14F-4D97-AF65-F5344CB8AC3E}">
        <p14:creationId xmlns:p14="http://schemas.microsoft.com/office/powerpoint/2010/main" val="2582584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19907"/>
                                        </p:tgtEl>
                                        <p:attrNameLst>
                                          <p:attrName>style.visibility</p:attrName>
                                        </p:attrNameLst>
                                      </p:cBhvr>
                                      <p:to>
                                        <p:strVal val="visible"/>
                                      </p:to>
                                    </p:set>
                                    <p:anim calcmode="lin" valueType="num">
                                      <p:cBhvr additive="base">
                                        <p:cTn id="7" dur="500" fill="hold"/>
                                        <p:tgtEl>
                                          <p:spTgt spid="1019907"/>
                                        </p:tgtEl>
                                        <p:attrNameLst>
                                          <p:attrName>ppt_x</p:attrName>
                                        </p:attrNameLst>
                                      </p:cBhvr>
                                      <p:tavLst>
                                        <p:tav tm="0">
                                          <p:val>
                                            <p:strVal val="0-#ppt_w/2"/>
                                          </p:val>
                                        </p:tav>
                                        <p:tav tm="100000">
                                          <p:val>
                                            <p:strVal val="#ppt_x"/>
                                          </p:val>
                                        </p:tav>
                                      </p:tavLst>
                                    </p:anim>
                                    <p:anim calcmode="lin" valueType="num">
                                      <p:cBhvr additive="base">
                                        <p:cTn id="8" dur="500" fill="hold"/>
                                        <p:tgtEl>
                                          <p:spTgt spid="1019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01993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019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a:xfrm>
            <a:off x="685800" y="609600"/>
            <a:ext cx="7772400" cy="838200"/>
          </a:xfrm>
        </p:spPr>
        <p:txBody>
          <a:bodyPr/>
          <a:lstStyle/>
          <a:p>
            <a:r>
              <a:rPr lang="en-US"/>
              <a:t>Better Representation</a:t>
            </a:r>
          </a:p>
        </p:txBody>
      </p:sp>
      <p:sp>
        <p:nvSpPr>
          <p:cNvPr id="1020931" name="Rectangle 3"/>
          <p:cNvSpPr>
            <a:spLocks noGrp="1" noChangeArrowheads="1"/>
          </p:cNvSpPr>
          <p:nvPr>
            <p:ph type="body" idx="1"/>
          </p:nvPr>
        </p:nvSpPr>
        <p:spPr>
          <a:xfrm>
            <a:off x="457200" y="1295400"/>
            <a:ext cx="7772400" cy="1752600"/>
          </a:xfrm>
        </p:spPr>
        <p:txBody>
          <a:bodyPr/>
          <a:lstStyle/>
          <a:p>
            <a:r>
              <a:rPr lang="en-US"/>
              <a:t>Use an integer array parent[] such that parent[i] is the element that is the parent of element i</a:t>
            </a:r>
          </a:p>
        </p:txBody>
      </p:sp>
      <p:grpSp>
        <p:nvGrpSpPr>
          <p:cNvPr id="1020932" name="Group 4"/>
          <p:cNvGrpSpPr>
            <a:grpSpLocks/>
          </p:cNvGrpSpPr>
          <p:nvPr/>
        </p:nvGrpSpPr>
        <p:grpSpPr bwMode="auto">
          <a:xfrm>
            <a:off x="1905000" y="2438400"/>
            <a:ext cx="4572000" cy="3124200"/>
            <a:chOff x="240" y="912"/>
            <a:chExt cx="2880" cy="1968"/>
          </a:xfrm>
        </p:grpSpPr>
        <p:sp>
          <p:nvSpPr>
            <p:cNvPr id="1020933" name="Oval 5"/>
            <p:cNvSpPr>
              <a:spLocks noChangeArrowheads="1"/>
            </p:cNvSpPr>
            <p:nvPr/>
          </p:nvSpPr>
          <p:spPr bwMode="auto">
            <a:xfrm>
              <a:off x="1296" y="1344"/>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34" name="Text Box 6"/>
            <p:cNvSpPr txBox="1">
              <a:spLocks noChangeArrowheads="1"/>
            </p:cNvSpPr>
            <p:nvPr/>
          </p:nvSpPr>
          <p:spPr bwMode="auto">
            <a:xfrm>
              <a:off x="1344" y="1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1020935" name="Oval 7"/>
            <p:cNvSpPr>
              <a:spLocks noChangeArrowheads="1"/>
            </p:cNvSpPr>
            <p:nvPr/>
          </p:nvSpPr>
          <p:spPr bwMode="auto">
            <a:xfrm>
              <a:off x="432" y="2160"/>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36" name="Text Box 8"/>
            <p:cNvSpPr txBox="1">
              <a:spLocks noChangeArrowheads="1"/>
            </p:cNvSpPr>
            <p:nvPr/>
          </p:nvSpPr>
          <p:spPr bwMode="auto">
            <a:xfrm>
              <a:off x="480" y="216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a:t>
              </a:r>
            </a:p>
          </p:txBody>
        </p:sp>
        <p:sp>
          <p:nvSpPr>
            <p:cNvPr id="1020937" name="Oval 9"/>
            <p:cNvSpPr>
              <a:spLocks noChangeArrowheads="1"/>
            </p:cNvSpPr>
            <p:nvPr/>
          </p:nvSpPr>
          <p:spPr bwMode="auto">
            <a:xfrm>
              <a:off x="720" y="1776"/>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38" name="Text Box 10"/>
            <p:cNvSpPr txBox="1">
              <a:spLocks noChangeArrowheads="1"/>
            </p:cNvSpPr>
            <p:nvPr/>
          </p:nvSpPr>
          <p:spPr bwMode="auto">
            <a:xfrm>
              <a:off x="768" y="177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9</a:t>
              </a:r>
            </a:p>
          </p:txBody>
        </p:sp>
        <p:sp>
          <p:nvSpPr>
            <p:cNvPr id="1020939" name="Oval 11"/>
            <p:cNvSpPr>
              <a:spLocks noChangeArrowheads="1"/>
            </p:cNvSpPr>
            <p:nvPr/>
          </p:nvSpPr>
          <p:spPr bwMode="auto">
            <a:xfrm>
              <a:off x="1920" y="1920"/>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40" name="Oval 12"/>
            <p:cNvSpPr>
              <a:spLocks noChangeArrowheads="1"/>
            </p:cNvSpPr>
            <p:nvPr/>
          </p:nvSpPr>
          <p:spPr bwMode="auto">
            <a:xfrm>
              <a:off x="2640" y="1920"/>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41" name="Text Box 13"/>
            <p:cNvSpPr txBox="1">
              <a:spLocks noChangeArrowheads="1"/>
            </p:cNvSpPr>
            <p:nvPr/>
          </p:nvSpPr>
          <p:spPr bwMode="auto">
            <a:xfrm>
              <a:off x="2640" y="192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30</a:t>
              </a:r>
            </a:p>
          </p:txBody>
        </p:sp>
        <p:sp>
          <p:nvSpPr>
            <p:cNvPr id="1020942" name="Oval 14"/>
            <p:cNvSpPr>
              <a:spLocks noChangeArrowheads="1"/>
            </p:cNvSpPr>
            <p:nvPr/>
          </p:nvSpPr>
          <p:spPr bwMode="auto">
            <a:xfrm>
              <a:off x="2160" y="1344"/>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43" name="Text Box 15"/>
            <p:cNvSpPr txBox="1">
              <a:spLocks noChangeArrowheads="1"/>
            </p:cNvSpPr>
            <p:nvPr/>
          </p:nvSpPr>
          <p:spPr bwMode="auto">
            <a:xfrm>
              <a:off x="2208" y="1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1020944" name="Oval 16"/>
            <p:cNvSpPr>
              <a:spLocks noChangeArrowheads="1"/>
            </p:cNvSpPr>
            <p:nvPr/>
          </p:nvSpPr>
          <p:spPr bwMode="auto">
            <a:xfrm>
              <a:off x="1824" y="91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45" name="Text Box 17"/>
            <p:cNvSpPr txBox="1">
              <a:spLocks noChangeArrowheads="1"/>
            </p:cNvSpPr>
            <p:nvPr/>
          </p:nvSpPr>
          <p:spPr bwMode="auto">
            <a:xfrm>
              <a:off x="1824" y="91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13</a:t>
              </a:r>
            </a:p>
          </p:txBody>
        </p:sp>
        <p:sp>
          <p:nvSpPr>
            <p:cNvPr id="1020946" name="Line 18"/>
            <p:cNvSpPr>
              <a:spLocks noChangeShapeType="1"/>
            </p:cNvSpPr>
            <p:nvPr/>
          </p:nvSpPr>
          <p:spPr bwMode="auto">
            <a:xfrm flipH="1">
              <a:off x="1488" y="1104"/>
              <a:ext cx="336" cy="24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0947" name="Line 19"/>
            <p:cNvSpPr>
              <a:spLocks noChangeShapeType="1"/>
            </p:cNvSpPr>
            <p:nvPr/>
          </p:nvSpPr>
          <p:spPr bwMode="auto">
            <a:xfrm flipH="1">
              <a:off x="912" y="1536"/>
              <a:ext cx="384" cy="24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0948" name="Line 20"/>
            <p:cNvSpPr>
              <a:spLocks noChangeShapeType="1"/>
            </p:cNvSpPr>
            <p:nvPr/>
          </p:nvSpPr>
          <p:spPr bwMode="auto">
            <a:xfrm>
              <a:off x="2064" y="1152"/>
              <a:ext cx="192" cy="19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0949" name="Line 21"/>
            <p:cNvSpPr>
              <a:spLocks noChangeShapeType="1"/>
            </p:cNvSpPr>
            <p:nvPr/>
          </p:nvSpPr>
          <p:spPr bwMode="auto">
            <a:xfrm flipH="1">
              <a:off x="624" y="2016"/>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0950" name="Line 22"/>
            <p:cNvSpPr>
              <a:spLocks noChangeShapeType="1"/>
            </p:cNvSpPr>
            <p:nvPr/>
          </p:nvSpPr>
          <p:spPr bwMode="auto">
            <a:xfrm flipH="1">
              <a:off x="2064" y="1632"/>
              <a:ext cx="192" cy="288"/>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0951" name="Line 23"/>
            <p:cNvSpPr>
              <a:spLocks noChangeShapeType="1"/>
            </p:cNvSpPr>
            <p:nvPr/>
          </p:nvSpPr>
          <p:spPr bwMode="auto">
            <a:xfrm>
              <a:off x="2400" y="1584"/>
              <a:ext cx="28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0952" name="Text Box 24"/>
            <p:cNvSpPr txBox="1">
              <a:spLocks noChangeArrowheads="1"/>
            </p:cNvSpPr>
            <p:nvPr/>
          </p:nvSpPr>
          <p:spPr bwMode="auto">
            <a:xfrm>
              <a:off x="1920"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11</a:t>
              </a:r>
            </a:p>
          </p:txBody>
        </p:sp>
        <p:sp>
          <p:nvSpPr>
            <p:cNvPr id="1020953" name="Oval 25"/>
            <p:cNvSpPr>
              <a:spLocks noChangeArrowheads="1"/>
            </p:cNvSpPr>
            <p:nvPr/>
          </p:nvSpPr>
          <p:spPr bwMode="auto">
            <a:xfrm>
              <a:off x="240" y="2592"/>
              <a:ext cx="288" cy="2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54" name="Text Box 26"/>
            <p:cNvSpPr txBox="1">
              <a:spLocks noChangeArrowheads="1"/>
            </p:cNvSpPr>
            <p:nvPr/>
          </p:nvSpPr>
          <p:spPr bwMode="auto">
            <a:xfrm>
              <a:off x="288" y="25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a:t>
              </a:r>
            </a:p>
          </p:txBody>
        </p:sp>
        <p:sp>
          <p:nvSpPr>
            <p:cNvPr id="1020955" name="Line 27"/>
            <p:cNvSpPr>
              <a:spLocks noChangeShapeType="1"/>
            </p:cNvSpPr>
            <p:nvPr/>
          </p:nvSpPr>
          <p:spPr bwMode="auto">
            <a:xfrm flipH="1">
              <a:off x="432" y="2448"/>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20957" name="Rectangle 29"/>
          <p:cNvSpPr>
            <a:spLocks noChangeArrowheads="1"/>
          </p:cNvSpPr>
          <p:nvPr/>
        </p:nvSpPr>
        <p:spPr bwMode="auto">
          <a:xfrm>
            <a:off x="1371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58" name="Rectangle 30"/>
          <p:cNvSpPr>
            <a:spLocks noChangeArrowheads="1"/>
          </p:cNvSpPr>
          <p:nvPr/>
        </p:nvSpPr>
        <p:spPr bwMode="auto">
          <a:xfrm>
            <a:off x="1752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59" name="Rectangle 31"/>
          <p:cNvSpPr>
            <a:spLocks noChangeArrowheads="1"/>
          </p:cNvSpPr>
          <p:nvPr/>
        </p:nvSpPr>
        <p:spPr bwMode="auto">
          <a:xfrm>
            <a:off x="2133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60" name="Rectangle 32"/>
          <p:cNvSpPr>
            <a:spLocks noChangeArrowheads="1"/>
          </p:cNvSpPr>
          <p:nvPr/>
        </p:nvSpPr>
        <p:spPr bwMode="auto">
          <a:xfrm>
            <a:off x="2514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61" name="Rectangle 33"/>
          <p:cNvSpPr>
            <a:spLocks noChangeArrowheads="1"/>
          </p:cNvSpPr>
          <p:nvPr/>
        </p:nvSpPr>
        <p:spPr bwMode="auto">
          <a:xfrm>
            <a:off x="2895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62" name="Rectangle 34"/>
          <p:cNvSpPr>
            <a:spLocks noChangeArrowheads="1"/>
          </p:cNvSpPr>
          <p:nvPr/>
        </p:nvSpPr>
        <p:spPr bwMode="auto">
          <a:xfrm>
            <a:off x="3276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63" name="Rectangle 35"/>
          <p:cNvSpPr>
            <a:spLocks noChangeArrowheads="1"/>
          </p:cNvSpPr>
          <p:nvPr/>
        </p:nvSpPr>
        <p:spPr bwMode="auto">
          <a:xfrm>
            <a:off x="3657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64" name="Rectangle 36"/>
          <p:cNvSpPr>
            <a:spLocks noChangeArrowheads="1"/>
          </p:cNvSpPr>
          <p:nvPr/>
        </p:nvSpPr>
        <p:spPr bwMode="auto">
          <a:xfrm>
            <a:off x="4038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65" name="Rectangle 37"/>
          <p:cNvSpPr>
            <a:spLocks noChangeArrowheads="1"/>
          </p:cNvSpPr>
          <p:nvPr/>
        </p:nvSpPr>
        <p:spPr bwMode="auto">
          <a:xfrm>
            <a:off x="4419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66" name="Rectangle 38"/>
          <p:cNvSpPr>
            <a:spLocks noChangeArrowheads="1"/>
          </p:cNvSpPr>
          <p:nvPr/>
        </p:nvSpPr>
        <p:spPr bwMode="auto">
          <a:xfrm>
            <a:off x="4800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67" name="Rectangle 39"/>
          <p:cNvSpPr>
            <a:spLocks noChangeArrowheads="1"/>
          </p:cNvSpPr>
          <p:nvPr/>
        </p:nvSpPr>
        <p:spPr bwMode="auto">
          <a:xfrm>
            <a:off x="5181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68" name="Text Box 40"/>
          <p:cNvSpPr txBox="1">
            <a:spLocks noChangeArrowheads="1"/>
          </p:cNvSpPr>
          <p:nvPr/>
        </p:nvSpPr>
        <p:spPr bwMode="auto">
          <a:xfrm>
            <a:off x="0" y="57150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solidFill>
                  <a:srgbClr val="FF0000"/>
                </a:solidFill>
              </a:rPr>
              <a:t>parent[]</a:t>
            </a:r>
          </a:p>
        </p:txBody>
      </p:sp>
      <p:sp>
        <p:nvSpPr>
          <p:cNvPr id="1020969" name="Text Box 41"/>
          <p:cNvSpPr txBox="1">
            <a:spLocks noChangeArrowheads="1"/>
          </p:cNvSpPr>
          <p:nvPr/>
        </p:nvSpPr>
        <p:spPr bwMode="auto">
          <a:xfrm>
            <a:off x="1371600" y="6096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rgbClr val="FF0000"/>
                </a:solidFill>
              </a:rPr>
              <a:t>0</a:t>
            </a:r>
          </a:p>
        </p:txBody>
      </p:sp>
      <p:sp>
        <p:nvSpPr>
          <p:cNvPr id="1020970" name="Text Box 42"/>
          <p:cNvSpPr txBox="1">
            <a:spLocks noChangeArrowheads="1"/>
          </p:cNvSpPr>
          <p:nvPr/>
        </p:nvSpPr>
        <p:spPr bwMode="auto">
          <a:xfrm>
            <a:off x="3276600" y="6096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rgbClr val="FF0000"/>
                </a:solidFill>
              </a:rPr>
              <a:t>5</a:t>
            </a:r>
          </a:p>
        </p:txBody>
      </p:sp>
      <p:sp>
        <p:nvSpPr>
          <p:cNvPr id="1020971" name="Text Box 43"/>
          <p:cNvSpPr txBox="1">
            <a:spLocks noChangeArrowheads="1"/>
          </p:cNvSpPr>
          <p:nvPr/>
        </p:nvSpPr>
        <p:spPr bwMode="auto">
          <a:xfrm>
            <a:off x="5181600" y="6096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rgbClr val="FF0000"/>
                </a:solidFill>
              </a:rPr>
              <a:t>10</a:t>
            </a:r>
          </a:p>
        </p:txBody>
      </p:sp>
      <p:sp>
        <p:nvSpPr>
          <p:cNvPr id="1020972" name="Rectangle 44"/>
          <p:cNvSpPr>
            <a:spLocks noChangeArrowheads="1"/>
          </p:cNvSpPr>
          <p:nvPr/>
        </p:nvSpPr>
        <p:spPr bwMode="auto">
          <a:xfrm>
            <a:off x="5562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73" name="Rectangle 45"/>
          <p:cNvSpPr>
            <a:spLocks noChangeArrowheads="1"/>
          </p:cNvSpPr>
          <p:nvPr/>
        </p:nvSpPr>
        <p:spPr bwMode="auto">
          <a:xfrm>
            <a:off x="5943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74" name="Rectangle 46"/>
          <p:cNvSpPr>
            <a:spLocks noChangeArrowheads="1"/>
          </p:cNvSpPr>
          <p:nvPr/>
        </p:nvSpPr>
        <p:spPr bwMode="auto">
          <a:xfrm>
            <a:off x="6324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75" name="Rectangle 47"/>
          <p:cNvSpPr>
            <a:spLocks noChangeArrowheads="1"/>
          </p:cNvSpPr>
          <p:nvPr/>
        </p:nvSpPr>
        <p:spPr bwMode="auto">
          <a:xfrm>
            <a:off x="6705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76" name="Rectangle 48"/>
          <p:cNvSpPr>
            <a:spLocks noChangeArrowheads="1"/>
          </p:cNvSpPr>
          <p:nvPr/>
        </p:nvSpPr>
        <p:spPr bwMode="auto">
          <a:xfrm>
            <a:off x="7086600" y="5791200"/>
            <a:ext cx="3810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77" name="Text Box 49"/>
          <p:cNvSpPr txBox="1">
            <a:spLocks noChangeArrowheads="1"/>
          </p:cNvSpPr>
          <p:nvPr/>
        </p:nvSpPr>
        <p:spPr bwMode="auto">
          <a:xfrm>
            <a:off x="7086600" y="6096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rgbClr val="FF0000"/>
                </a:solidFill>
              </a:rPr>
              <a:t>15</a:t>
            </a:r>
          </a:p>
        </p:txBody>
      </p:sp>
      <p:sp>
        <p:nvSpPr>
          <p:cNvPr id="1020978" name="Rectangle 50"/>
          <p:cNvSpPr>
            <a:spLocks noChangeArrowheads="1"/>
          </p:cNvSpPr>
          <p:nvPr/>
        </p:nvSpPr>
        <p:spPr bwMode="auto">
          <a:xfrm>
            <a:off x="7467600" y="5791200"/>
            <a:ext cx="16002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0979" name="Text Box 51"/>
          <p:cNvSpPr txBox="1">
            <a:spLocks noChangeArrowheads="1"/>
          </p:cNvSpPr>
          <p:nvPr/>
        </p:nvSpPr>
        <p:spPr bwMode="auto">
          <a:xfrm>
            <a:off x="1752600" y="571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a:t>
            </a:r>
          </a:p>
        </p:txBody>
      </p:sp>
      <p:sp>
        <p:nvSpPr>
          <p:cNvPr id="1020980" name="Text Box 52"/>
          <p:cNvSpPr txBox="1">
            <a:spLocks noChangeArrowheads="1"/>
          </p:cNvSpPr>
          <p:nvPr/>
        </p:nvSpPr>
        <p:spPr bwMode="auto">
          <a:xfrm>
            <a:off x="2133600" y="571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9</a:t>
            </a:r>
          </a:p>
        </p:txBody>
      </p:sp>
      <p:sp>
        <p:nvSpPr>
          <p:cNvPr id="1020981" name="Text Box 53"/>
          <p:cNvSpPr txBox="1">
            <a:spLocks noChangeArrowheads="1"/>
          </p:cNvSpPr>
          <p:nvPr/>
        </p:nvSpPr>
        <p:spPr bwMode="auto">
          <a:xfrm>
            <a:off x="2819400" y="571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13</a:t>
            </a:r>
          </a:p>
        </p:txBody>
      </p:sp>
      <p:sp>
        <p:nvSpPr>
          <p:cNvPr id="1020982" name="Text Box 54"/>
          <p:cNvSpPr txBox="1">
            <a:spLocks noChangeArrowheads="1"/>
          </p:cNvSpPr>
          <p:nvPr/>
        </p:nvSpPr>
        <p:spPr bwMode="auto">
          <a:xfrm>
            <a:off x="3200400" y="571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13</a:t>
            </a:r>
          </a:p>
        </p:txBody>
      </p:sp>
      <p:sp>
        <p:nvSpPr>
          <p:cNvPr id="1020983" name="Text Box 55"/>
          <p:cNvSpPr txBox="1">
            <a:spLocks noChangeArrowheads="1"/>
          </p:cNvSpPr>
          <p:nvPr/>
        </p:nvSpPr>
        <p:spPr bwMode="auto">
          <a:xfrm>
            <a:off x="4800600" y="571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1020984" name="Text Box 56"/>
          <p:cNvSpPr txBox="1">
            <a:spLocks noChangeArrowheads="1"/>
          </p:cNvSpPr>
          <p:nvPr/>
        </p:nvSpPr>
        <p:spPr bwMode="auto">
          <a:xfrm>
            <a:off x="5562600" y="571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1020985" name="Text Box 57"/>
          <p:cNvSpPr txBox="1">
            <a:spLocks noChangeArrowheads="1"/>
          </p:cNvSpPr>
          <p:nvPr/>
        </p:nvSpPr>
        <p:spPr bwMode="auto">
          <a:xfrm>
            <a:off x="6324600" y="571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0</a:t>
            </a:r>
          </a:p>
        </p:txBody>
      </p:sp>
    </p:spTree>
    <p:extLst>
      <p:ext uri="{BB962C8B-B14F-4D97-AF65-F5344CB8AC3E}">
        <p14:creationId xmlns:p14="http://schemas.microsoft.com/office/powerpoint/2010/main" val="1107067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0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20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20979"/>
                                        </p:tgtEl>
                                        <p:attrNameLst>
                                          <p:attrName>style.visibility</p:attrName>
                                        </p:attrNameLst>
                                      </p:cBhvr>
                                      <p:to>
                                        <p:strVal val="visible"/>
                                      </p:to>
                                    </p:set>
                                    <p:anim calcmode="lin" valueType="num">
                                      <p:cBhvr additive="base">
                                        <p:cTn id="15" dur="500" fill="hold"/>
                                        <p:tgtEl>
                                          <p:spTgt spid="1020979"/>
                                        </p:tgtEl>
                                        <p:attrNameLst>
                                          <p:attrName>ppt_x</p:attrName>
                                        </p:attrNameLst>
                                      </p:cBhvr>
                                      <p:tavLst>
                                        <p:tav tm="0">
                                          <p:val>
                                            <p:strVal val="1+#ppt_w/2"/>
                                          </p:val>
                                        </p:tav>
                                        <p:tav tm="100000">
                                          <p:val>
                                            <p:strVal val="#ppt_x"/>
                                          </p:val>
                                        </p:tav>
                                      </p:tavLst>
                                    </p:anim>
                                    <p:anim calcmode="lin" valueType="num">
                                      <p:cBhvr additive="base">
                                        <p:cTn id="16" dur="500" fill="hold"/>
                                        <p:tgtEl>
                                          <p:spTgt spid="1020979"/>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20980"/>
                                        </p:tgtEl>
                                        <p:attrNameLst>
                                          <p:attrName>style.visibility</p:attrName>
                                        </p:attrNameLst>
                                      </p:cBhvr>
                                      <p:to>
                                        <p:strVal val="visible"/>
                                      </p:to>
                                    </p:set>
                                    <p:anim calcmode="lin" valueType="num">
                                      <p:cBhvr additive="base">
                                        <p:cTn id="21" dur="500" fill="hold"/>
                                        <p:tgtEl>
                                          <p:spTgt spid="1020980"/>
                                        </p:tgtEl>
                                        <p:attrNameLst>
                                          <p:attrName>ppt_x</p:attrName>
                                        </p:attrNameLst>
                                      </p:cBhvr>
                                      <p:tavLst>
                                        <p:tav tm="0">
                                          <p:val>
                                            <p:strVal val="1+#ppt_w/2"/>
                                          </p:val>
                                        </p:tav>
                                        <p:tav tm="100000">
                                          <p:val>
                                            <p:strVal val="#ppt_x"/>
                                          </p:val>
                                        </p:tav>
                                      </p:tavLst>
                                    </p:anim>
                                    <p:anim calcmode="lin" valueType="num">
                                      <p:cBhvr additive="base">
                                        <p:cTn id="22" dur="500" fill="hold"/>
                                        <p:tgtEl>
                                          <p:spTgt spid="1020980"/>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20981"/>
                                        </p:tgtEl>
                                        <p:attrNameLst>
                                          <p:attrName>style.visibility</p:attrName>
                                        </p:attrNameLst>
                                      </p:cBhvr>
                                      <p:to>
                                        <p:strVal val="visible"/>
                                      </p:to>
                                    </p:set>
                                    <p:anim calcmode="lin" valueType="num">
                                      <p:cBhvr additive="base">
                                        <p:cTn id="27" dur="500" fill="hold"/>
                                        <p:tgtEl>
                                          <p:spTgt spid="1020981"/>
                                        </p:tgtEl>
                                        <p:attrNameLst>
                                          <p:attrName>ppt_x</p:attrName>
                                        </p:attrNameLst>
                                      </p:cBhvr>
                                      <p:tavLst>
                                        <p:tav tm="0">
                                          <p:val>
                                            <p:strVal val="1+#ppt_w/2"/>
                                          </p:val>
                                        </p:tav>
                                        <p:tav tm="100000">
                                          <p:val>
                                            <p:strVal val="#ppt_x"/>
                                          </p:val>
                                        </p:tav>
                                      </p:tavLst>
                                    </p:anim>
                                    <p:anim calcmode="lin" valueType="num">
                                      <p:cBhvr additive="base">
                                        <p:cTn id="28" dur="500" fill="hold"/>
                                        <p:tgtEl>
                                          <p:spTgt spid="1020981"/>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20982"/>
                                        </p:tgtEl>
                                        <p:attrNameLst>
                                          <p:attrName>style.visibility</p:attrName>
                                        </p:attrNameLst>
                                      </p:cBhvr>
                                      <p:to>
                                        <p:strVal val="visible"/>
                                      </p:to>
                                    </p:set>
                                    <p:anim calcmode="lin" valueType="num">
                                      <p:cBhvr additive="base">
                                        <p:cTn id="33" dur="500" fill="hold"/>
                                        <p:tgtEl>
                                          <p:spTgt spid="1020982"/>
                                        </p:tgtEl>
                                        <p:attrNameLst>
                                          <p:attrName>ppt_x</p:attrName>
                                        </p:attrNameLst>
                                      </p:cBhvr>
                                      <p:tavLst>
                                        <p:tav tm="0">
                                          <p:val>
                                            <p:strVal val="1+#ppt_w/2"/>
                                          </p:val>
                                        </p:tav>
                                        <p:tav tm="100000">
                                          <p:val>
                                            <p:strVal val="#ppt_x"/>
                                          </p:val>
                                        </p:tav>
                                      </p:tavLst>
                                    </p:anim>
                                    <p:anim calcmode="lin" valueType="num">
                                      <p:cBhvr additive="base">
                                        <p:cTn id="34" dur="500" fill="hold"/>
                                        <p:tgtEl>
                                          <p:spTgt spid="102098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20983"/>
                                        </p:tgtEl>
                                        <p:attrNameLst>
                                          <p:attrName>style.visibility</p:attrName>
                                        </p:attrNameLst>
                                      </p:cBhvr>
                                      <p:to>
                                        <p:strVal val="visible"/>
                                      </p:to>
                                    </p:set>
                                    <p:anim calcmode="lin" valueType="num">
                                      <p:cBhvr additive="base">
                                        <p:cTn id="39" dur="500" fill="hold"/>
                                        <p:tgtEl>
                                          <p:spTgt spid="1020983"/>
                                        </p:tgtEl>
                                        <p:attrNameLst>
                                          <p:attrName>ppt_x</p:attrName>
                                        </p:attrNameLst>
                                      </p:cBhvr>
                                      <p:tavLst>
                                        <p:tav tm="0">
                                          <p:val>
                                            <p:strVal val="1+#ppt_w/2"/>
                                          </p:val>
                                        </p:tav>
                                        <p:tav tm="100000">
                                          <p:val>
                                            <p:strVal val="#ppt_x"/>
                                          </p:val>
                                        </p:tav>
                                      </p:tavLst>
                                    </p:anim>
                                    <p:anim calcmode="lin" valueType="num">
                                      <p:cBhvr additive="base">
                                        <p:cTn id="40" dur="500" fill="hold"/>
                                        <p:tgtEl>
                                          <p:spTgt spid="1020983"/>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20984"/>
                                        </p:tgtEl>
                                        <p:attrNameLst>
                                          <p:attrName>style.visibility</p:attrName>
                                        </p:attrNameLst>
                                      </p:cBhvr>
                                      <p:to>
                                        <p:strVal val="visible"/>
                                      </p:to>
                                    </p:set>
                                    <p:anim calcmode="lin" valueType="num">
                                      <p:cBhvr additive="base">
                                        <p:cTn id="45" dur="500" fill="hold"/>
                                        <p:tgtEl>
                                          <p:spTgt spid="1020984"/>
                                        </p:tgtEl>
                                        <p:attrNameLst>
                                          <p:attrName>ppt_x</p:attrName>
                                        </p:attrNameLst>
                                      </p:cBhvr>
                                      <p:tavLst>
                                        <p:tav tm="0">
                                          <p:val>
                                            <p:strVal val="1+#ppt_w/2"/>
                                          </p:val>
                                        </p:tav>
                                        <p:tav tm="100000">
                                          <p:val>
                                            <p:strVal val="#ppt_x"/>
                                          </p:val>
                                        </p:tav>
                                      </p:tavLst>
                                    </p:anim>
                                    <p:anim calcmode="lin" valueType="num">
                                      <p:cBhvr additive="base">
                                        <p:cTn id="46" dur="500" fill="hold"/>
                                        <p:tgtEl>
                                          <p:spTgt spid="1020984"/>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020985"/>
                                        </p:tgtEl>
                                        <p:attrNameLst>
                                          <p:attrName>style.visibility</p:attrName>
                                        </p:attrNameLst>
                                      </p:cBhvr>
                                      <p:to>
                                        <p:strVal val="visible"/>
                                      </p:to>
                                    </p:set>
                                    <p:anim calcmode="lin" valueType="num">
                                      <p:cBhvr additive="base">
                                        <p:cTn id="51" dur="500" fill="hold"/>
                                        <p:tgtEl>
                                          <p:spTgt spid="1020985"/>
                                        </p:tgtEl>
                                        <p:attrNameLst>
                                          <p:attrName>ppt_x</p:attrName>
                                        </p:attrNameLst>
                                      </p:cBhvr>
                                      <p:tavLst>
                                        <p:tav tm="0">
                                          <p:val>
                                            <p:strVal val="1+#ppt_w/2"/>
                                          </p:val>
                                        </p:tav>
                                        <p:tav tm="100000">
                                          <p:val>
                                            <p:strVal val="#ppt_x"/>
                                          </p:val>
                                        </p:tav>
                                      </p:tavLst>
                                    </p:anim>
                                    <p:anim calcmode="lin" valueType="num">
                                      <p:cBhvr additive="base">
                                        <p:cTn id="52" dur="500" fill="hold"/>
                                        <p:tgtEl>
                                          <p:spTgt spid="10209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1" grpId="0" build="p" autoUpdateAnimBg="0"/>
      <p:bldP spid="1020979" grpId="0" autoUpdateAnimBg="0"/>
      <p:bldP spid="1020980" grpId="0" autoUpdateAnimBg="0"/>
      <p:bldP spid="1020981" grpId="0" autoUpdateAnimBg="0"/>
      <p:bldP spid="1020982" grpId="0" autoUpdateAnimBg="0"/>
      <p:bldP spid="1020983" grpId="0" autoUpdateAnimBg="0"/>
      <p:bldP spid="1020984" grpId="0" autoUpdateAnimBg="0"/>
      <p:bldP spid="1020985"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lstStyle/>
          <a:p>
            <a:r>
              <a:rPr lang="en-US"/>
              <a:t>Union</a:t>
            </a:r>
          </a:p>
        </p:txBody>
      </p:sp>
      <p:sp>
        <p:nvSpPr>
          <p:cNvPr id="997379" name="Rectangle 3"/>
          <p:cNvSpPr>
            <a:spLocks noGrp="1" noChangeArrowheads="1"/>
          </p:cNvSpPr>
          <p:nvPr>
            <p:ph type="body" idx="1"/>
          </p:nvPr>
        </p:nvSpPr>
        <p:spPr>
          <a:xfrm>
            <a:off x="685800" y="1981200"/>
            <a:ext cx="7772400" cy="4267200"/>
          </a:xfrm>
        </p:spPr>
        <p:txBody>
          <a:bodyPr/>
          <a:lstStyle/>
          <a:p>
            <a:r>
              <a:rPr lang="en-US"/>
              <a:t>Union is more complicated. </a:t>
            </a:r>
            <a:br>
              <a:rPr lang="en-US"/>
            </a:br>
            <a:endParaRPr lang="en-US"/>
          </a:p>
          <a:p>
            <a:r>
              <a:rPr lang="en-US"/>
              <a:t>Make one representative element point to the other, but which way?</a:t>
            </a:r>
            <a:br>
              <a:rPr lang="en-US"/>
            </a:br>
            <a:r>
              <a:rPr lang="en-US"/>
              <a:t> Does it matter?</a:t>
            </a:r>
            <a:br>
              <a:rPr lang="en-US"/>
            </a:br>
            <a:endParaRPr lang="en-US"/>
          </a:p>
          <a:p>
            <a:r>
              <a:rPr lang="en-US"/>
              <a:t>In the example, some elements are now deeper away from the root</a:t>
            </a:r>
          </a:p>
        </p:txBody>
      </p:sp>
    </p:spTree>
    <p:extLst>
      <p:ext uri="{BB962C8B-B14F-4D97-AF65-F5344CB8AC3E}">
        <p14:creationId xmlns:p14="http://schemas.microsoft.com/office/powerpoint/2010/main" val="8353081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p:txBody>
          <a:bodyPr/>
          <a:lstStyle/>
          <a:p>
            <a:r>
              <a:rPr lang="en-US"/>
              <a:t>Union(H, X)</a:t>
            </a:r>
          </a:p>
        </p:txBody>
      </p:sp>
      <p:sp>
        <p:nvSpPr>
          <p:cNvPr id="999427" name="Oval 3"/>
          <p:cNvSpPr>
            <a:spLocks noChangeArrowheads="1"/>
          </p:cNvSpPr>
          <p:nvPr/>
        </p:nvSpPr>
        <p:spPr bwMode="auto">
          <a:xfrm>
            <a:off x="306388" y="2973388"/>
            <a:ext cx="611187"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999428" name="Oval 4"/>
          <p:cNvSpPr>
            <a:spLocks noChangeArrowheads="1"/>
          </p:cNvSpPr>
          <p:nvPr/>
        </p:nvSpPr>
        <p:spPr bwMode="auto">
          <a:xfrm>
            <a:off x="1066800" y="1905000"/>
            <a:ext cx="611188" cy="608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999429" name="Oval 5"/>
          <p:cNvSpPr>
            <a:spLocks noChangeArrowheads="1"/>
          </p:cNvSpPr>
          <p:nvPr/>
        </p:nvSpPr>
        <p:spPr bwMode="auto">
          <a:xfrm>
            <a:off x="1677988" y="2973388"/>
            <a:ext cx="611187"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W</a:t>
            </a:r>
          </a:p>
        </p:txBody>
      </p:sp>
      <p:sp>
        <p:nvSpPr>
          <p:cNvPr id="999430" name="Line 6"/>
          <p:cNvSpPr>
            <a:spLocks noChangeShapeType="1"/>
          </p:cNvSpPr>
          <p:nvPr/>
        </p:nvSpPr>
        <p:spPr bwMode="auto">
          <a:xfrm flipV="1">
            <a:off x="763588" y="2514600"/>
            <a:ext cx="6096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31" name="Line 7"/>
          <p:cNvSpPr>
            <a:spLocks noChangeShapeType="1"/>
          </p:cNvSpPr>
          <p:nvPr/>
        </p:nvSpPr>
        <p:spPr bwMode="auto">
          <a:xfrm flipH="1" flipV="1">
            <a:off x="1525588" y="2438400"/>
            <a:ext cx="304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32" name="Oval 8"/>
          <p:cNvSpPr>
            <a:spLocks noChangeArrowheads="1"/>
          </p:cNvSpPr>
          <p:nvPr/>
        </p:nvSpPr>
        <p:spPr bwMode="auto">
          <a:xfrm>
            <a:off x="2820988" y="3049588"/>
            <a:ext cx="611187"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999433" name="Oval 9"/>
          <p:cNvSpPr>
            <a:spLocks noChangeArrowheads="1"/>
          </p:cNvSpPr>
          <p:nvPr/>
        </p:nvSpPr>
        <p:spPr bwMode="auto">
          <a:xfrm>
            <a:off x="3581400" y="1981200"/>
            <a:ext cx="611188" cy="608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X</a:t>
            </a:r>
          </a:p>
        </p:txBody>
      </p:sp>
      <p:sp>
        <p:nvSpPr>
          <p:cNvPr id="999434" name="Oval 10"/>
          <p:cNvSpPr>
            <a:spLocks noChangeArrowheads="1"/>
          </p:cNvSpPr>
          <p:nvPr/>
        </p:nvSpPr>
        <p:spPr bwMode="auto">
          <a:xfrm>
            <a:off x="4192588" y="3049588"/>
            <a:ext cx="611187"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a:t>
            </a:r>
          </a:p>
        </p:txBody>
      </p:sp>
      <p:sp>
        <p:nvSpPr>
          <p:cNvPr id="999435" name="Line 11"/>
          <p:cNvSpPr>
            <a:spLocks noChangeShapeType="1"/>
          </p:cNvSpPr>
          <p:nvPr/>
        </p:nvSpPr>
        <p:spPr bwMode="auto">
          <a:xfrm flipV="1">
            <a:off x="3278188" y="2590800"/>
            <a:ext cx="6096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36" name="Line 12"/>
          <p:cNvSpPr>
            <a:spLocks noChangeShapeType="1"/>
          </p:cNvSpPr>
          <p:nvPr/>
        </p:nvSpPr>
        <p:spPr bwMode="auto">
          <a:xfrm flipH="1" flipV="1">
            <a:off x="4040188" y="2514600"/>
            <a:ext cx="304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37" name="Oval 13"/>
          <p:cNvSpPr>
            <a:spLocks noChangeArrowheads="1"/>
          </p:cNvSpPr>
          <p:nvPr/>
        </p:nvSpPr>
        <p:spPr bwMode="auto">
          <a:xfrm>
            <a:off x="5106988" y="2209800"/>
            <a:ext cx="611187" cy="608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999438" name="Line 14"/>
          <p:cNvSpPr>
            <a:spLocks noChangeShapeType="1"/>
          </p:cNvSpPr>
          <p:nvPr/>
        </p:nvSpPr>
        <p:spPr bwMode="auto">
          <a:xfrm flipH="1" flipV="1">
            <a:off x="4192588" y="2438400"/>
            <a:ext cx="914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39" name="Line 15"/>
          <p:cNvSpPr>
            <a:spLocks noChangeShapeType="1"/>
          </p:cNvSpPr>
          <p:nvPr/>
        </p:nvSpPr>
        <p:spPr bwMode="auto">
          <a:xfrm flipH="1">
            <a:off x="1676400" y="2209800"/>
            <a:ext cx="1905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40" name="Oval 16"/>
          <p:cNvSpPr>
            <a:spLocks noChangeArrowheads="1"/>
          </p:cNvSpPr>
          <p:nvPr/>
        </p:nvSpPr>
        <p:spPr bwMode="auto">
          <a:xfrm>
            <a:off x="306388" y="5564188"/>
            <a:ext cx="611187"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999441" name="Oval 17"/>
          <p:cNvSpPr>
            <a:spLocks noChangeArrowheads="1"/>
          </p:cNvSpPr>
          <p:nvPr/>
        </p:nvSpPr>
        <p:spPr bwMode="auto">
          <a:xfrm>
            <a:off x="1066800" y="4495800"/>
            <a:ext cx="611188" cy="608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999442" name="Oval 18"/>
          <p:cNvSpPr>
            <a:spLocks noChangeArrowheads="1"/>
          </p:cNvSpPr>
          <p:nvPr/>
        </p:nvSpPr>
        <p:spPr bwMode="auto">
          <a:xfrm>
            <a:off x="1677988" y="5564188"/>
            <a:ext cx="611187"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W</a:t>
            </a:r>
          </a:p>
        </p:txBody>
      </p:sp>
      <p:sp>
        <p:nvSpPr>
          <p:cNvPr id="999443" name="Line 19"/>
          <p:cNvSpPr>
            <a:spLocks noChangeShapeType="1"/>
          </p:cNvSpPr>
          <p:nvPr/>
        </p:nvSpPr>
        <p:spPr bwMode="auto">
          <a:xfrm flipV="1">
            <a:off x="763588" y="5105400"/>
            <a:ext cx="6096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44" name="Line 20"/>
          <p:cNvSpPr>
            <a:spLocks noChangeShapeType="1"/>
          </p:cNvSpPr>
          <p:nvPr/>
        </p:nvSpPr>
        <p:spPr bwMode="auto">
          <a:xfrm flipH="1" flipV="1">
            <a:off x="1525588" y="5029200"/>
            <a:ext cx="304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45" name="Oval 21"/>
          <p:cNvSpPr>
            <a:spLocks noChangeArrowheads="1"/>
          </p:cNvSpPr>
          <p:nvPr/>
        </p:nvSpPr>
        <p:spPr bwMode="auto">
          <a:xfrm>
            <a:off x="2820988" y="5640388"/>
            <a:ext cx="611187"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999446" name="Oval 22"/>
          <p:cNvSpPr>
            <a:spLocks noChangeArrowheads="1"/>
          </p:cNvSpPr>
          <p:nvPr/>
        </p:nvSpPr>
        <p:spPr bwMode="auto">
          <a:xfrm>
            <a:off x="3581400" y="4572000"/>
            <a:ext cx="611188" cy="608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X</a:t>
            </a:r>
          </a:p>
        </p:txBody>
      </p:sp>
      <p:sp>
        <p:nvSpPr>
          <p:cNvPr id="999447" name="Oval 23"/>
          <p:cNvSpPr>
            <a:spLocks noChangeArrowheads="1"/>
          </p:cNvSpPr>
          <p:nvPr/>
        </p:nvSpPr>
        <p:spPr bwMode="auto">
          <a:xfrm>
            <a:off x="4192588" y="5640388"/>
            <a:ext cx="611187"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a:t>
            </a:r>
          </a:p>
        </p:txBody>
      </p:sp>
      <p:sp>
        <p:nvSpPr>
          <p:cNvPr id="999448" name="Line 24"/>
          <p:cNvSpPr>
            <a:spLocks noChangeShapeType="1"/>
          </p:cNvSpPr>
          <p:nvPr/>
        </p:nvSpPr>
        <p:spPr bwMode="auto">
          <a:xfrm flipV="1">
            <a:off x="3278188" y="5181600"/>
            <a:ext cx="6096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49" name="Line 25"/>
          <p:cNvSpPr>
            <a:spLocks noChangeShapeType="1"/>
          </p:cNvSpPr>
          <p:nvPr/>
        </p:nvSpPr>
        <p:spPr bwMode="auto">
          <a:xfrm flipH="1" flipV="1">
            <a:off x="4040188" y="5105400"/>
            <a:ext cx="304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50" name="Oval 26"/>
          <p:cNvSpPr>
            <a:spLocks noChangeArrowheads="1"/>
          </p:cNvSpPr>
          <p:nvPr/>
        </p:nvSpPr>
        <p:spPr bwMode="auto">
          <a:xfrm>
            <a:off x="5106988" y="4800600"/>
            <a:ext cx="611187" cy="608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999451" name="Line 27"/>
          <p:cNvSpPr>
            <a:spLocks noChangeShapeType="1"/>
          </p:cNvSpPr>
          <p:nvPr/>
        </p:nvSpPr>
        <p:spPr bwMode="auto">
          <a:xfrm flipH="1" flipV="1">
            <a:off x="4192588" y="5029200"/>
            <a:ext cx="914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52" name="Line 28"/>
          <p:cNvSpPr>
            <a:spLocks noChangeShapeType="1"/>
          </p:cNvSpPr>
          <p:nvPr/>
        </p:nvSpPr>
        <p:spPr bwMode="auto">
          <a:xfrm flipV="1">
            <a:off x="1677988" y="4802188"/>
            <a:ext cx="1905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53" name="Line 29"/>
          <p:cNvSpPr>
            <a:spLocks noChangeShapeType="1"/>
          </p:cNvSpPr>
          <p:nvPr/>
        </p:nvSpPr>
        <p:spPr bwMode="auto">
          <a:xfrm>
            <a:off x="381000" y="4191000"/>
            <a:ext cx="845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9454" name="Text Box 30"/>
          <p:cNvSpPr txBox="1">
            <a:spLocks noChangeArrowheads="1"/>
          </p:cNvSpPr>
          <p:nvPr/>
        </p:nvSpPr>
        <p:spPr bwMode="auto">
          <a:xfrm>
            <a:off x="6400800" y="2514600"/>
            <a:ext cx="22860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 points to H</a:t>
            </a:r>
          </a:p>
          <a:p>
            <a:pPr>
              <a:spcBef>
                <a:spcPct val="50000"/>
              </a:spcBef>
            </a:pPr>
            <a:r>
              <a:rPr lang="en-US"/>
              <a:t>B, R and F are now deeper</a:t>
            </a:r>
          </a:p>
        </p:txBody>
      </p:sp>
      <p:sp>
        <p:nvSpPr>
          <p:cNvPr id="999455" name="Text Box 31"/>
          <p:cNvSpPr txBox="1">
            <a:spLocks noChangeArrowheads="1"/>
          </p:cNvSpPr>
          <p:nvPr/>
        </p:nvSpPr>
        <p:spPr bwMode="auto">
          <a:xfrm>
            <a:off x="6400800" y="4876800"/>
            <a:ext cx="21336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H points to X</a:t>
            </a:r>
          </a:p>
          <a:p>
            <a:pPr>
              <a:spcBef>
                <a:spcPct val="50000"/>
              </a:spcBef>
            </a:pPr>
            <a:r>
              <a:rPr lang="en-US"/>
              <a:t>A and W are now deeper</a:t>
            </a:r>
          </a:p>
        </p:txBody>
      </p:sp>
    </p:spTree>
    <p:extLst>
      <p:ext uri="{BB962C8B-B14F-4D97-AF65-F5344CB8AC3E}">
        <p14:creationId xmlns:p14="http://schemas.microsoft.com/office/powerpoint/2010/main" val="387753973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2978" name="Rectangle 2"/>
          <p:cNvSpPr>
            <a:spLocks noGrp="1" noChangeArrowheads="1"/>
          </p:cNvSpPr>
          <p:nvPr>
            <p:ph type="title"/>
          </p:nvPr>
        </p:nvSpPr>
        <p:spPr/>
        <p:txBody>
          <a:bodyPr/>
          <a:lstStyle/>
          <a:p>
            <a:r>
              <a:rPr lang="en-US"/>
              <a:t>Union</a:t>
            </a:r>
          </a:p>
        </p:txBody>
      </p:sp>
      <p:sp>
        <p:nvSpPr>
          <p:cNvPr id="1022979" name="Rectangle 3"/>
          <p:cNvSpPr>
            <a:spLocks noGrp="1" noChangeArrowheads="1"/>
          </p:cNvSpPr>
          <p:nvPr>
            <p:ph type="body" idx="1"/>
          </p:nvPr>
        </p:nvSpPr>
        <p:spPr/>
        <p:txBody>
          <a:bodyPr/>
          <a:lstStyle/>
          <a:p>
            <a:pPr>
              <a:buFontTx/>
              <a:buNone/>
            </a:pPr>
            <a:r>
              <a:rPr lang="en-US">
                <a:latin typeface="Comic Sans MS" pitchFamily="66" charset="0"/>
                <a:ea typeface="MS Mincho" pitchFamily="49" charset="-128"/>
              </a:rPr>
              <a:t>public union(rootA,  rootB)</a:t>
            </a:r>
            <a:endParaRPr lang="en-US">
              <a:latin typeface="Comic Sans MS" pitchFamily="66" charset="0"/>
              <a:cs typeface="Courier New" pitchFamily="49" charset="0"/>
            </a:endParaRPr>
          </a:p>
          <a:p>
            <a:pPr>
              <a:buFontTx/>
              <a:buNone/>
            </a:pPr>
            <a:r>
              <a:rPr lang="en-US">
                <a:latin typeface="Comic Sans MS" pitchFamily="66" charset="0"/>
                <a:ea typeface="MS Mincho" pitchFamily="49" charset="-128"/>
              </a:rPr>
              <a:t>      {parent[rootB] = rootA;}</a:t>
            </a:r>
          </a:p>
          <a:p>
            <a:pPr>
              <a:buFontTx/>
              <a:buNone/>
            </a:pPr>
            <a:endParaRPr lang="en-US">
              <a:latin typeface="Comic Sans MS" pitchFamily="66" charset="0"/>
              <a:ea typeface="MS Mincho" pitchFamily="49" charset="-128"/>
            </a:endParaRPr>
          </a:p>
          <a:p>
            <a:pPr>
              <a:buFontTx/>
              <a:buNone/>
            </a:pPr>
            <a:endParaRPr lang="en-US">
              <a:ea typeface="MS Mincho" pitchFamily="49" charset="-128"/>
            </a:endParaRPr>
          </a:p>
          <a:p>
            <a:r>
              <a:rPr lang="en-US">
                <a:ea typeface="MS Mincho" pitchFamily="49" charset="-128"/>
              </a:rPr>
              <a:t>Time Complexity: </a:t>
            </a:r>
            <a:r>
              <a:rPr lang="en-US"/>
              <a:t>O(1)</a:t>
            </a:r>
          </a:p>
          <a:p>
            <a:pPr>
              <a:buFontTx/>
              <a:buNone/>
            </a:pPr>
            <a:endParaRPr lang="en-US">
              <a:ea typeface="MS Mincho" pitchFamily="49" charset="-128"/>
            </a:endParaRPr>
          </a:p>
        </p:txBody>
      </p:sp>
    </p:spTree>
    <p:extLst>
      <p:ext uri="{BB962C8B-B14F-4D97-AF65-F5344CB8AC3E}">
        <p14:creationId xmlns:p14="http://schemas.microsoft.com/office/powerpoint/2010/main" val="1532471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2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9"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a:t>A worse case for Union</a:t>
            </a:r>
          </a:p>
        </p:txBody>
      </p:sp>
      <p:sp>
        <p:nvSpPr>
          <p:cNvPr id="1001475" name="Rectangle 3"/>
          <p:cNvSpPr>
            <a:spLocks noGrp="1" noChangeArrowheads="1"/>
          </p:cNvSpPr>
          <p:nvPr>
            <p:ph type="body" idx="1"/>
          </p:nvPr>
        </p:nvSpPr>
        <p:spPr>
          <a:xfrm>
            <a:off x="685800" y="1981200"/>
            <a:ext cx="7772400" cy="1143000"/>
          </a:xfrm>
        </p:spPr>
        <p:txBody>
          <a:bodyPr/>
          <a:lstStyle/>
          <a:p>
            <a:pPr>
              <a:buFontTx/>
              <a:buNone/>
            </a:pPr>
            <a:r>
              <a:rPr lang="en-US"/>
              <a:t>Union can be done in O(1), but may cause find to become O(n)</a:t>
            </a:r>
          </a:p>
          <a:p>
            <a:pPr>
              <a:buFontTx/>
              <a:buNone/>
            </a:pPr>
            <a:endParaRPr lang="en-US"/>
          </a:p>
        </p:txBody>
      </p:sp>
      <p:sp>
        <p:nvSpPr>
          <p:cNvPr id="1001476" name="Oval 4"/>
          <p:cNvSpPr>
            <a:spLocks noChangeArrowheads="1"/>
          </p:cNvSpPr>
          <p:nvPr/>
        </p:nvSpPr>
        <p:spPr bwMode="auto">
          <a:xfrm>
            <a:off x="838200" y="3429000"/>
            <a:ext cx="611188" cy="608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1001477" name="Oval 5"/>
          <p:cNvSpPr>
            <a:spLocks noChangeArrowheads="1"/>
          </p:cNvSpPr>
          <p:nvPr/>
        </p:nvSpPr>
        <p:spPr bwMode="auto">
          <a:xfrm>
            <a:off x="2057400" y="3430588"/>
            <a:ext cx="611188"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1001478" name="Oval 6"/>
          <p:cNvSpPr>
            <a:spLocks noChangeArrowheads="1"/>
          </p:cNvSpPr>
          <p:nvPr/>
        </p:nvSpPr>
        <p:spPr bwMode="auto">
          <a:xfrm>
            <a:off x="3275013" y="3430588"/>
            <a:ext cx="611187"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t>
            </a:r>
          </a:p>
        </p:txBody>
      </p:sp>
      <p:sp>
        <p:nvSpPr>
          <p:cNvPr id="1001479" name="Oval 7"/>
          <p:cNvSpPr>
            <a:spLocks noChangeArrowheads="1"/>
          </p:cNvSpPr>
          <p:nvPr/>
        </p:nvSpPr>
        <p:spPr bwMode="auto">
          <a:xfrm>
            <a:off x="4495800" y="3430588"/>
            <a:ext cx="611188"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a:t>
            </a:r>
          </a:p>
        </p:txBody>
      </p:sp>
      <p:sp>
        <p:nvSpPr>
          <p:cNvPr id="1001480" name="Oval 8"/>
          <p:cNvSpPr>
            <a:spLocks noChangeArrowheads="1"/>
          </p:cNvSpPr>
          <p:nvPr/>
        </p:nvSpPr>
        <p:spPr bwMode="auto">
          <a:xfrm>
            <a:off x="5638800" y="3430588"/>
            <a:ext cx="611188" cy="608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
            </a:r>
          </a:p>
        </p:txBody>
      </p:sp>
      <p:sp>
        <p:nvSpPr>
          <p:cNvPr id="1001481" name="Text Box 9"/>
          <p:cNvSpPr txBox="1">
            <a:spLocks noChangeArrowheads="1"/>
          </p:cNvSpPr>
          <p:nvPr/>
        </p:nvSpPr>
        <p:spPr bwMode="auto">
          <a:xfrm>
            <a:off x="685800" y="4343400"/>
            <a:ext cx="79248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Consider the result of the following sequence of operations:</a:t>
            </a:r>
          </a:p>
          <a:p>
            <a:pPr>
              <a:spcBef>
                <a:spcPct val="50000"/>
              </a:spcBef>
            </a:pPr>
            <a:r>
              <a:rPr lang="en-US"/>
              <a:t>	Union (A, B)</a:t>
            </a:r>
            <a:br>
              <a:rPr lang="en-US"/>
            </a:br>
            <a:r>
              <a:rPr lang="en-US"/>
              <a:t>	Union (C, A)</a:t>
            </a:r>
            <a:br>
              <a:rPr lang="en-US"/>
            </a:br>
            <a:r>
              <a:rPr lang="en-US"/>
              <a:t>	Union (D, C)</a:t>
            </a:r>
            <a:br>
              <a:rPr lang="en-US"/>
            </a:br>
            <a:r>
              <a:rPr lang="en-US"/>
              <a:t>	Union (E, D)</a:t>
            </a:r>
          </a:p>
        </p:txBody>
      </p:sp>
    </p:spTree>
    <p:extLst>
      <p:ext uri="{BB962C8B-B14F-4D97-AF65-F5344CB8AC3E}">
        <p14:creationId xmlns:p14="http://schemas.microsoft.com/office/powerpoint/2010/main" val="51783314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p:txBody>
          <a:bodyPr/>
          <a:lstStyle/>
          <a:p>
            <a:r>
              <a:rPr lang="en-US"/>
              <a:t>Two Heuristics</a:t>
            </a:r>
          </a:p>
        </p:txBody>
      </p:sp>
      <p:sp>
        <p:nvSpPr>
          <p:cNvPr id="1028099" name="Rectangle 3"/>
          <p:cNvSpPr>
            <a:spLocks noGrp="1" noChangeArrowheads="1"/>
          </p:cNvSpPr>
          <p:nvPr>
            <p:ph type="body" idx="1"/>
          </p:nvPr>
        </p:nvSpPr>
        <p:spPr/>
        <p:txBody>
          <a:bodyPr/>
          <a:lstStyle/>
          <a:p>
            <a:r>
              <a:rPr lang="en-US"/>
              <a:t>There are two heuristics that improve the performance of union-find.</a:t>
            </a:r>
          </a:p>
          <a:p>
            <a:pPr lvl="1"/>
            <a:r>
              <a:rPr lang="en-US"/>
              <a:t>Union by weight or height</a:t>
            </a:r>
          </a:p>
          <a:p>
            <a:pPr lvl="1"/>
            <a:r>
              <a:rPr lang="en-US"/>
              <a:t>Path compression on find</a:t>
            </a:r>
          </a:p>
          <a:p>
            <a:pPr lvl="1"/>
            <a:endParaRPr lang="en-US"/>
          </a:p>
        </p:txBody>
      </p:sp>
    </p:spTree>
    <p:extLst>
      <p:ext uri="{BB962C8B-B14F-4D97-AF65-F5344CB8AC3E}">
        <p14:creationId xmlns:p14="http://schemas.microsoft.com/office/powerpoint/2010/main" val="229246910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p:txBody>
          <a:bodyPr/>
          <a:lstStyle/>
          <a:p>
            <a:r>
              <a:rPr lang="en-US"/>
              <a:t>Height Rule</a:t>
            </a:r>
          </a:p>
        </p:txBody>
      </p:sp>
      <p:sp>
        <p:nvSpPr>
          <p:cNvPr id="1024003" name="Rectangle 3"/>
          <p:cNvSpPr>
            <a:spLocks noGrp="1" noChangeArrowheads="1"/>
          </p:cNvSpPr>
          <p:nvPr>
            <p:ph type="body" idx="1"/>
          </p:nvPr>
        </p:nvSpPr>
        <p:spPr>
          <a:xfrm>
            <a:off x="228600" y="1524000"/>
            <a:ext cx="8915400" cy="609600"/>
          </a:xfrm>
        </p:spPr>
        <p:txBody>
          <a:bodyPr>
            <a:normAutofit fontScale="70000" lnSpcReduction="20000"/>
          </a:bodyPr>
          <a:lstStyle/>
          <a:p>
            <a:pPr>
              <a:lnSpc>
                <a:spcPct val="90000"/>
              </a:lnSpc>
            </a:pPr>
            <a:r>
              <a:rPr lang="en-US" sz="2800"/>
              <a:t>Make tree with smaller height a subtree of the other tree</a:t>
            </a:r>
          </a:p>
          <a:p>
            <a:pPr>
              <a:lnSpc>
                <a:spcPct val="90000"/>
              </a:lnSpc>
            </a:pPr>
            <a:r>
              <a:rPr lang="en-US" sz="2800"/>
              <a:t>Break ties arbitrarily</a:t>
            </a:r>
          </a:p>
        </p:txBody>
      </p:sp>
      <p:grpSp>
        <p:nvGrpSpPr>
          <p:cNvPr id="1024004" name="Group 4"/>
          <p:cNvGrpSpPr>
            <a:grpSpLocks/>
          </p:cNvGrpSpPr>
          <p:nvPr/>
        </p:nvGrpSpPr>
        <p:grpSpPr bwMode="auto">
          <a:xfrm>
            <a:off x="685800" y="2667000"/>
            <a:ext cx="4572000" cy="3124200"/>
            <a:chOff x="240" y="912"/>
            <a:chExt cx="2880" cy="1968"/>
          </a:xfrm>
        </p:grpSpPr>
        <p:sp>
          <p:nvSpPr>
            <p:cNvPr id="1024005" name="Oval 5"/>
            <p:cNvSpPr>
              <a:spLocks noChangeArrowheads="1"/>
            </p:cNvSpPr>
            <p:nvPr/>
          </p:nvSpPr>
          <p:spPr bwMode="auto">
            <a:xfrm>
              <a:off x="1296" y="1344"/>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06" name="Text Box 6"/>
            <p:cNvSpPr txBox="1">
              <a:spLocks noChangeArrowheads="1"/>
            </p:cNvSpPr>
            <p:nvPr/>
          </p:nvSpPr>
          <p:spPr bwMode="auto">
            <a:xfrm>
              <a:off x="1344" y="1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4</a:t>
              </a:r>
            </a:p>
          </p:txBody>
        </p:sp>
        <p:sp>
          <p:nvSpPr>
            <p:cNvPr id="1024007" name="Oval 7"/>
            <p:cNvSpPr>
              <a:spLocks noChangeArrowheads="1"/>
            </p:cNvSpPr>
            <p:nvPr/>
          </p:nvSpPr>
          <p:spPr bwMode="auto">
            <a:xfrm>
              <a:off x="432" y="216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08" name="Text Box 8"/>
            <p:cNvSpPr txBox="1">
              <a:spLocks noChangeArrowheads="1"/>
            </p:cNvSpPr>
            <p:nvPr/>
          </p:nvSpPr>
          <p:spPr bwMode="auto">
            <a:xfrm>
              <a:off x="480" y="216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2</a:t>
              </a:r>
            </a:p>
          </p:txBody>
        </p:sp>
        <p:sp>
          <p:nvSpPr>
            <p:cNvPr id="1024009" name="Oval 9"/>
            <p:cNvSpPr>
              <a:spLocks noChangeArrowheads="1"/>
            </p:cNvSpPr>
            <p:nvPr/>
          </p:nvSpPr>
          <p:spPr bwMode="auto">
            <a:xfrm>
              <a:off x="720" y="1776"/>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10" name="Text Box 10"/>
            <p:cNvSpPr txBox="1">
              <a:spLocks noChangeArrowheads="1"/>
            </p:cNvSpPr>
            <p:nvPr/>
          </p:nvSpPr>
          <p:spPr bwMode="auto">
            <a:xfrm>
              <a:off x="768" y="177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9</a:t>
              </a:r>
            </a:p>
          </p:txBody>
        </p:sp>
        <p:sp>
          <p:nvSpPr>
            <p:cNvPr id="1024011" name="Oval 11"/>
            <p:cNvSpPr>
              <a:spLocks noChangeArrowheads="1"/>
            </p:cNvSpPr>
            <p:nvPr/>
          </p:nvSpPr>
          <p:spPr bwMode="auto">
            <a:xfrm>
              <a:off x="1920" y="192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12" name="Oval 12"/>
            <p:cNvSpPr>
              <a:spLocks noChangeArrowheads="1"/>
            </p:cNvSpPr>
            <p:nvPr/>
          </p:nvSpPr>
          <p:spPr bwMode="auto">
            <a:xfrm>
              <a:off x="2640" y="192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13" name="Text Box 13"/>
            <p:cNvSpPr txBox="1">
              <a:spLocks noChangeArrowheads="1"/>
            </p:cNvSpPr>
            <p:nvPr/>
          </p:nvSpPr>
          <p:spPr bwMode="auto">
            <a:xfrm>
              <a:off x="2640" y="192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30</a:t>
              </a:r>
            </a:p>
          </p:txBody>
        </p:sp>
        <p:sp>
          <p:nvSpPr>
            <p:cNvPr id="1024014" name="Oval 14"/>
            <p:cNvSpPr>
              <a:spLocks noChangeArrowheads="1"/>
            </p:cNvSpPr>
            <p:nvPr/>
          </p:nvSpPr>
          <p:spPr bwMode="auto">
            <a:xfrm>
              <a:off x="2160" y="1344"/>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15" name="Text Box 15"/>
            <p:cNvSpPr txBox="1">
              <a:spLocks noChangeArrowheads="1"/>
            </p:cNvSpPr>
            <p:nvPr/>
          </p:nvSpPr>
          <p:spPr bwMode="auto">
            <a:xfrm>
              <a:off x="2208" y="1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5</a:t>
              </a:r>
            </a:p>
          </p:txBody>
        </p:sp>
        <p:sp>
          <p:nvSpPr>
            <p:cNvPr id="1024016" name="Oval 16"/>
            <p:cNvSpPr>
              <a:spLocks noChangeArrowheads="1"/>
            </p:cNvSpPr>
            <p:nvPr/>
          </p:nvSpPr>
          <p:spPr bwMode="auto">
            <a:xfrm>
              <a:off x="1824" y="91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17" name="Text Box 17"/>
            <p:cNvSpPr txBox="1">
              <a:spLocks noChangeArrowheads="1"/>
            </p:cNvSpPr>
            <p:nvPr/>
          </p:nvSpPr>
          <p:spPr bwMode="auto">
            <a:xfrm>
              <a:off x="1824" y="91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13</a:t>
              </a:r>
            </a:p>
          </p:txBody>
        </p:sp>
        <p:sp>
          <p:nvSpPr>
            <p:cNvPr id="1024018" name="Line 18"/>
            <p:cNvSpPr>
              <a:spLocks noChangeShapeType="1"/>
            </p:cNvSpPr>
            <p:nvPr/>
          </p:nvSpPr>
          <p:spPr bwMode="auto">
            <a:xfrm flipH="1">
              <a:off x="1488" y="1104"/>
              <a:ext cx="336" cy="24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19" name="Line 19"/>
            <p:cNvSpPr>
              <a:spLocks noChangeShapeType="1"/>
            </p:cNvSpPr>
            <p:nvPr/>
          </p:nvSpPr>
          <p:spPr bwMode="auto">
            <a:xfrm flipH="1">
              <a:off x="912" y="1536"/>
              <a:ext cx="384" cy="24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20" name="Line 20"/>
            <p:cNvSpPr>
              <a:spLocks noChangeShapeType="1"/>
            </p:cNvSpPr>
            <p:nvPr/>
          </p:nvSpPr>
          <p:spPr bwMode="auto">
            <a:xfrm>
              <a:off x="2064" y="1152"/>
              <a:ext cx="192" cy="19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21" name="Line 21"/>
            <p:cNvSpPr>
              <a:spLocks noChangeShapeType="1"/>
            </p:cNvSpPr>
            <p:nvPr/>
          </p:nvSpPr>
          <p:spPr bwMode="auto">
            <a:xfrm flipH="1">
              <a:off x="624" y="2016"/>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22" name="Line 22"/>
            <p:cNvSpPr>
              <a:spLocks noChangeShapeType="1"/>
            </p:cNvSpPr>
            <p:nvPr/>
          </p:nvSpPr>
          <p:spPr bwMode="auto">
            <a:xfrm flipH="1">
              <a:off x="2064" y="1632"/>
              <a:ext cx="192" cy="288"/>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23" name="Line 23"/>
            <p:cNvSpPr>
              <a:spLocks noChangeShapeType="1"/>
            </p:cNvSpPr>
            <p:nvPr/>
          </p:nvSpPr>
          <p:spPr bwMode="auto">
            <a:xfrm>
              <a:off x="2400" y="1584"/>
              <a:ext cx="28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24" name="Text Box 24"/>
            <p:cNvSpPr txBox="1">
              <a:spLocks noChangeArrowheads="1"/>
            </p:cNvSpPr>
            <p:nvPr/>
          </p:nvSpPr>
          <p:spPr bwMode="auto">
            <a:xfrm>
              <a:off x="1920"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11</a:t>
              </a:r>
            </a:p>
          </p:txBody>
        </p:sp>
        <p:sp>
          <p:nvSpPr>
            <p:cNvPr id="1024025" name="Oval 25"/>
            <p:cNvSpPr>
              <a:spLocks noChangeArrowheads="1"/>
            </p:cNvSpPr>
            <p:nvPr/>
          </p:nvSpPr>
          <p:spPr bwMode="auto">
            <a:xfrm>
              <a:off x="240" y="259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26" name="Text Box 26"/>
            <p:cNvSpPr txBox="1">
              <a:spLocks noChangeArrowheads="1"/>
            </p:cNvSpPr>
            <p:nvPr/>
          </p:nvSpPr>
          <p:spPr bwMode="auto">
            <a:xfrm>
              <a:off x="288" y="25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a:t>
              </a:r>
            </a:p>
          </p:txBody>
        </p:sp>
        <p:sp>
          <p:nvSpPr>
            <p:cNvPr id="1024027" name="Line 27"/>
            <p:cNvSpPr>
              <a:spLocks noChangeShapeType="1"/>
            </p:cNvSpPr>
            <p:nvPr/>
          </p:nvSpPr>
          <p:spPr bwMode="auto">
            <a:xfrm flipH="1">
              <a:off x="432" y="2448"/>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24028" name="Group 28"/>
          <p:cNvGrpSpPr>
            <a:grpSpLocks/>
          </p:cNvGrpSpPr>
          <p:nvPr/>
        </p:nvGrpSpPr>
        <p:grpSpPr bwMode="auto">
          <a:xfrm>
            <a:off x="5181600" y="2667000"/>
            <a:ext cx="3200400" cy="3429000"/>
            <a:chOff x="3168" y="816"/>
            <a:chExt cx="2016" cy="2160"/>
          </a:xfrm>
        </p:grpSpPr>
        <p:sp>
          <p:nvSpPr>
            <p:cNvPr id="1024029" name="Oval 29"/>
            <p:cNvSpPr>
              <a:spLocks noChangeArrowheads="1"/>
            </p:cNvSpPr>
            <p:nvPr/>
          </p:nvSpPr>
          <p:spPr bwMode="auto">
            <a:xfrm>
              <a:off x="3936" y="816"/>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30" name="Text Box 30"/>
            <p:cNvSpPr txBox="1">
              <a:spLocks noChangeArrowheads="1"/>
            </p:cNvSpPr>
            <p:nvPr/>
          </p:nvSpPr>
          <p:spPr bwMode="auto">
            <a:xfrm>
              <a:off x="3984" y="81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7</a:t>
              </a:r>
            </a:p>
          </p:txBody>
        </p:sp>
        <p:sp>
          <p:nvSpPr>
            <p:cNvPr id="1024031" name="Oval 31"/>
            <p:cNvSpPr>
              <a:spLocks noChangeArrowheads="1"/>
            </p:cNvSpPr>
            <p:nvPr/>
          </p:nvSpPr>
          <p:spPr bwMode="auto">
            <a:xfrm>
              <a:off x="3168" y="139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32" name="Text Box 32"/>
            <p:cNvSpPr txBox="1">
              <a:spLocks noChangeArrowheads="1"/>
            </p:cNvSpPr>
            <p:nvPr/>
          </p:nvSpPr>
          <p:spPr bwMode="auto">
            <a:xfrm>
              <a:off x="3216" y="13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8</a:t>
              </a:r>
            </a:p>
          </p:txBody>
        </p:sp>
        <p:sp>
          <p:nvSpPr>
            <p:cNvPr id="1024033" name="Oval 33"/>
            <p:cNvSpPr>
              <a:spLocks noChangeArrowheads="1"/>
            </p:cNvSpPr>
            <p:nvPr/>
          </p:nvSpPr>
          <p:spPr bwMode="auto">
            <a:xfrm>
              <a:off x="3648" y="139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34" name="Text Box 34"/>
            <p:cNvSpPr txBox="1">
              <a:spLocks noChangeArrowheads="1"/>
            </p:cNvSpPr>
            <p:nvPr/>
          </p:nvSpPr>
          <p:spPr bwMode="auto">
            <a:xfrm>
              <a:off x="3696" y="139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3</a:t>
              </a:r>
            </a:p>
          </p:txBody>
        </p:sp>
        <p:sp>
          <p:nvSpPr>
            <p:cNvPr id="1024035" name="Oval 35"/>
            <p:cNvSpPr>
              <a:spLocks noChangeArrowheads="1"/>
            </p:cNvSpPr>
            <p:nvPr/>
          </p:nvSpPr>
          <p:spPr bwMode="auto">
            <a:xfrm>
              <a:off x="4128" y="139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36" name="Text Box 36"/>
            <p:cNvSpPr txBox="1">
              <a:spLocks noChangeArrowheads="1"/>
            </p:cNvSpPr>
            <p:nvPr/>
          </p:nvSpPr>
          <p:spPr bwMode="auto">
            <a:xfrm>
              <a:off x="4128"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22</a:t>
              </a:r>
            </a:p>
          </p:txBody>
        </p:sp>
        <p:sp>
          <p:nvSpPr>
            <p:cNvPr id="1024037" name="Oval 37"/>
            <p:cNvSpPr>
              <a:spLocks noChangeArrowheads="1"/>
            </p:cNvSpPr>
            <p:nvPr/>
          </p:nvSpPr>
          <p:spPr bwMode="auto">
            <a:xfrm>
              <a:off x="4608" y="139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38" name="Text Box 38"/>
            <p:cNvSpPr txBox="1">
              <a:spLocks noChangeArrowheads="1"/>
            </p:cNvSpPr>
            <p:nvPr/>
          </p:nvSpPr>
          <p:spPr bwMode="auto">
            <a:xfrm>
              <a:off x="4656" y="13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6</a:t>
              </a:r>
            </a:p>
          </p:txBody>
        </p:sp>
        <p:sp>
          <p:nvSpPr>
            <p:cNvPr id="1024039" name="Line 39"/>
            <p:cNvSpPr>
              <a:spLocks noChangeShapeType="1"/>
            </p:cNvSpPr>
            <p:nvPr/>
          </p:nvSpPr>
          <p:spPr bwMode="auto">
            <a:xfrm flipH="1">
              <a:off x="3360" y="1056"/>
              <a:ext cx="624" cy="3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40" name="Line 40"/>
            <p:cNvSpPr>
              <a:spLocks noChangeShapeType="1"/>
            </p:cNvSpPr>
            <p:nvPr/>
          </p:nvSpPr>
          <p:spPr bwMode="auto">
            <a:xfrm flipH="1">
              <a:off x="3888" y="1104"/>
              <a:ext cx="192" cy="336"/>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41" name="Line 41"/>
            <p:cNvSpPr>
              <a:spLocks noChangeShapeType="1"/>
            </p:cNvSpPr>
            <p:nvPr/>
          </p:nvSpPr>
          <p:spPr bwMode="auto">
            <a:xfrm>
              <a:off x="4128" y="1104"/>
              <a:ext cx="96" cy="28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42" name="Line 42"/>
            <p:cNvSpPr>
              <a:spLocks noChangeShapeType="1"/>
            </p:cNvSpPr>
            <p:nvPr/>
          </p:nvSpPr>
          <p:spPr bwMode="auto">
            <a:xfrm>
              <a:off x="4224" y="1008"/>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43" name="Line 43"/>
            <p:cNvSpPr>
              <a:spLocks noChangeShapeType="1"/>
            </p:cNvSpPr>
            <p:nvPr/>
          </p:nvSpPr>
          <p:spPr bwMode="auto">
            <a:xfrm>
              <a:off x="4176" y="1056"/>
              <a:ext cx="52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44" name="Oval 44"/>
            <p:cNvSpPr>
              <a:spLocks noChangeArrowheads="1"/>
            </p:cNvSpPr>
            <p:nvPr/>
          </p:nvSpPr>
          <p:spPr bwMode="auto">
            <a:xfrm>
              <a:off x="4176" y="211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45" name="Text Box 45"/>
            <p:cNvSpPr txBox="1">
              <a:spLocks noChangeArrowheads="1"/>
            </p:cNvSpPr>
            <p:nvPr/>
          </p:nvSpPr>
          <p:spPr bwMode="auto">
            <a:xfrm>
              <a:off x="4128" y="211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10</a:t>
              </a:r>
            </a:p>
          </p:txBody>
        </p:sp>
        <p:sp>
          <p:nvSpPr>
            <p:cNvPr id="1024046" name="Oval 46"/>
            <p:cNvSpPr>
              <a:spLocks noChangeArrowheads="1"/>
            </p:cNvSpPr>
            <p:nvPr/>
          </p:nvSpPr>
          <p:spPr bwMode="auto">
            <a:xfrm>
              <a:off x="3408" y="268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47" name="Text Box 47"/>
            <p:cNvSpPr txBox="1">
              <a:spLocks noChangeArrowheads="1"/>
            </p:cNvSpPr>
            <p:nvPr/>
          </p:nvSpPr>
          <p:spPr bwMode="auto">
            <a:xfrm>
              <a:off x="3408" y="26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20</a:t>
              </a:r>
            </a:p>
          </p:txBody>
        </p:sp>
        <p:sp>
          <p:nvSpPr>
            <p:cNvPr id="1024048" name="Oval 48"/>
            <p:cNvSpPr>
              <a:spLocks noChangeArrowheads="1"/>
            </p:cNvSpPr>
            <p:nvPr/>
          </p:nvSpPr>
          <p:spPr bwMode="auto">
            <a:xfrm>
              <a:off x="3888" y="268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49" name="Text Box 49"/>
            <p:cNvSpPr txBox="1">
              <a:spLocks noChangeArrowheads="1"/>
            </p:cNvSpPr>
            <p:nvPr/>
          </p:nvSpPr>
          <p:spPr bwMode="auto">
            <a:xfrm>
              <a:off x="3888" y="26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16</a:t>
              </a:r>
            </a:p>
          </p:txBody>
        </p:sp>
        <p:sp>
          <p:nvSpPr>
            <p:cNvPr id="1024050" name="Oval 50"/>
            <p:cNvSpPr>
              <a:spLocks noChangeArrowheads="1"/>
            </p:cNvSpPr>
            <p:nvPr/>
          </p:nvSpPr>
          <p:spPr bwMode="auto">
            <a:xfrm>
              <a:off x="4368" y="268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51" name="Text Box 51"/>
            <p:cNvSpPr txBox="1">
              <a:spLocks noChangeArrowheads="1"/>
            </p:cNvSpPr>
            <p:nvPr/>
          </p:nvSpPr>
          <p:spPr bwMode="auto">
            <a:xfrm>
              <a:off x="4368" y="26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14</a:t>
              </a:r>
            </a:p>
          </p:txBody>
        </p:sp>
        <p:sp>
          <p:nvSpPr>
            <p:cNvPr id="1024052" name="Oval 52"/>
            <p:cNvSpPr>
              <a:spLocks noChangeArrowheads="1"/>
            </p:cNvSpPr>
            <p:nvPr/>
          </p:nvSpPr>
          <p:spPr bwMode="auto">
            <a:xfrm>
              <a:off x="4848" y="268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53" name="Text Box 53"/>
            <p:cNvSpPr txBox="1">
              <a:spLocks noChangeArrowheads="1"/>
            </p:cNvSpPr>
            <p:nvPr/>
          </p:nvSpPr>
          <p:spPr bwMode="auto">
            <a:xfrm>
              <a:off x="4848"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12</a:t>
              </a:r>
            </a:p>
          </p:txBody>
        </p:sp>
        <p:sp>
          <p:nvSpPr>
            <p:cNvPr id="1024054" name="Line 54"/>
            <p:cNvSpPr>
              <a:spLocks noChangeShapeType="1"/>
            </p:cNvSpPr>
            <p:nvPr/>
          </p:nvSpPr>
          <p:spPr bwMode="auto">
            <a:xfrm flipH="1">
              <a:off x="3600" y="2352"/>
              <a:ext cx="624" cy="3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55" name="Line 55"/>
            <p:cNvSpPr>
              <a:spLocks noChangeShapeType="1"/>
            </p:cNvSpPr>
            <p:nvPr/>
          </p:nvSpPr>
          <p:spPr bwMode="auto">
            <a:xfrm flipH="1">
              <a:off x="4128" y="2400"/>
              <a:ext cx="192" cy="336"/>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56" name="Line 56"/>
            <p:cNvSpPr>
              <a:spLocks noChangeShapeType="1"/>
            </p:cNvSpPr>
            <p:nvPr/>
          </p:nvSpPr>
          <p:spPr bwMode="auto">
            <a:xfrm>
              <a:off x="4368" y="2400"/>
              <a:ext cx="96" cy="28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57" name="Line 57"/>
            <p:cNvSpPr>
              <a:spLocks noChangeShapeType="1"/>
            </p:cNvSpPr>
            <p:nvPr/>
          </p:nvSpPr>
          <p:spPr bwMode="auto">
            <a:xfrm>
              <a:off x="4464" y="2304"/>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58" name="Line 58"/>
            <p:cNvSpPr>
              <a:spLocks noChangeShapeType="1"/>
            </p:cNvSpPr>
            <p:nvPr/>
          </p:nvSpPr>
          <p:spPr bwMode="auto">
            <a:xfrm>
              <a:off x="4416" y="2352"/>
              <a:ext cx="52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059" name="Line 59"/>
            <p:cNvSpPr>
              <a:spLocks noChangeShapeType="1"/>
            </p:cNvSpPr>
            <p:nvPr/>
          </p:nvSpPr>
          <p:spPr bwMode="auto">
            <a:xfrm>
              <a:off x="4320" y="1680"/>
              <a:ext cx="0" cy="43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24060" name="Text Box 60"/>
          <p:cNvSpPr txBox="1">
            <a:spLocks noChangeArrowheads="1"/>
          </p:cNvSpPr>
          <p:nvPr/>
        </p:nvSpPr>
        <p:spPr bwMode="auto">
          <a:xfrm>
            <a:off x="2057400" y="5410200"/>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union(7,13)</a:t>
            </a:r>
          </a:p>
        </p:txBody>
      </p:sp>
      <p:sp>
        <p:nvSpPr>
          <p:cNvPr id="1024061" name="Line 61"/>
          <p:cNvSpPr>
            <a:spLocks noChangeShapeType="1"/>
          </p:cNvSpPr>
          <p:nvPr/>
        </p:nvSpPr>
        <p:spPr bwMode="auto">
          <a:xfrm>
            <a:off x="3657600" y="2971800"/>
            <a:ext cx="2743200" cy="457200"/>
          </a:xfrm>
          <a:prstGeom prst="line">
            <a:avLst/>
          </a:prstGeom>
          <a:noFill/>
          <a:ln w="38100">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038015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240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240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0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3" grpId="0" build="p" autoUpdateAnimBg="0"/>
      <p:bldP spid="1024060" grpId="0" autoUpdateAnimBg="0"/>
      <p:bldP spid="1024061" grpId="0" animBg="1"/>
    </p:bld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a:xfrm>
            <a:off x="685800" y="381000"/>
            <a:ext cx="7772400" cy="1143000"/>
          </a:xfrm>
        </p:spPr>
        <p:txBody>
          <a:bodyPr/>
          <a:lstStyle/>
          <a:p>
            <a:r>
              <a:rPr lang="en-US"/>
              <a:t>Weight Rule</a:t>
            </a:r>
          </a:p>
        </p:txBody>
      </p:sp>
      <p:sp>
        <p:nvSpPr>
          <p:cNvPr id="1025027" name="Rectangle 3"/>
          <p:cNvSpPr>
            <a:spLocks noGrp="1" noChangeArrowheads="1"/>
          </p:cNvSpPr>
          <p:nvPr>
            <p:ph type="body" idx="1"/>
          </p:nvPr>
        </p:nvSpPr>
        <p:spPr>
          <a:xfrm>
            <a:off x="228600" y="1295400"/>
            <a:ext cx="8915400" cy="609600"/>
          </a:xfrm>
        </p:spPr>
        <p:txBody>
          <a:bodyPr>
            <a:normAutofit fontScale="70000" lnSpcReduction="20000"/>
          </a:bodyPr>
          <a:lstStyle/>
          <a:p>
            <a:pPr>
              <a:lnSpc>
                <a:spcPct val="90000"/>
              </a:lnSpc>
            </a:pPr>
            <a:r>
              <a:rPr lang="en-US" sz="2800"/>
              <a:t>Make tree with fewer number of elements a subtree of the other tree</a:t>
            </a:r>
          </a:p>
          <a:p>
            <a:pPr>
              <a:lnSpc>
                <a:spcPct val="90000"/>
              </a:lnSpc>
            </a:pPr>
            <a:r>
              <a:rPr lang="en-US" sz="2800"/>
              <a:t>Break ties arbitrarily</a:t>
            </a:r>
          </a:p>
        </p:txBody>
      </p:sp>
      <p:grpSp>
        <p:nvGrpSpPr>
          <p:cNvPr id="1025028" name="Group 4"/>
          <p:cNvGrpSpPr>
            <a:grpSpLocks/>
          </p:cNvGrpSpPr>
          <p:nvPr/>
        </p:nvGrpSpPr>
        <p:grpSpPr bwMode="auto">
          <a:xfrm>
            <a:off x="685800" y="2819400"/>
            <a:ext cx="4572000" cy="3124200"/>
            <a:chOff x="240" y="912"/>
            <a:chExt cx="2880" cy="1968"/>
          </a:xfrm>
        </p:grpSpPr>
        <p:sp>
          <p:nvSpPr>
            <p:cNvPr id="1025029" name="Oval 5"/>
            <p:cNvSpPr>
              <a:spLocks noChangeArrowheads="1"/>
            </p:cNvSpPr>
            <p:nvPr/>
          </p:nvSpPr>
          <p:spPr bwMode="auto">
            <a:xfrm>
              <a:off x="1296" y="1344"/>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30" name="Text Box 6"/>
            <p:cNvSpPr txBox="1">
              <a:spLocks noChangeArrowheads="1"/>
            </p:cNvSpPr>
            <p:nvPr/>
          </p:nvSpPr>
          <p:spPr bwMode="auto">
            <a:xfrm>
              <a:off x="1344" y="1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4</a:t>
              </a:r>
            </a:p>
          </p:txBody>
        </p:sp>
        <p:sp>
          <p:nvSpPr>
            <p:cNvPr id="1025031" name="Oval 7"/>
            <p:cNvSpPr>
              <a:spLocks noChangeArrowheads="1"/>
            </p:cNvSpPr>
            <p:nvPr/>
          </p:nvSpPr>
          <p:spPr bwMode="auto">
            <a:xfrm>
              <a:off x="432" y="216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32" name="Text Box 8"/>
            <p:cNvSpPr txBox="1">
              <a:spLocks noChangeArrowheads="1"/>
            </p:cNvSpPr>
            <p:nvPr/>
          </p:nvSpPr>
          <p:spPr bwMode="auto">
            <a:xfrm>
              <a:off x="480" y="216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2</a:t>
              </a:r>
            </a:p>
          </p:txBody>
        </p:sp>
        <p:sp>
          <p:nvSpPr>
            <p:cNvPr id="1025033" name="Oval 9"/>
            <p:cNvSpPr>
              <a:spLocks noChangeArrowheads="1"/>
            </p:cNvSpPr>
            <p:nvPr/>
          </p:nvSpPr>
          <p:spPr bwMode="auto">
            <a:xfrm>
              <a:off x="720" y="1776"/>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34" name="Text Box 10"/>
            <p:cNvSpPr txBox="1">
              <a:spLocks noChangeArrowheads="1"/>
            </p:cNvSpPr>
            <p:nvPr/>
          </p:nvSpPr>
          <p:spPr bwMode="auto">
            <a:xfrm>
              <a:off x="768" y="177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9</a:t>
              </a:r>
            </a:p>
          </p:txBody>
        </p:sp>
        <p:sp>
          <p:nvSpPr>
            <p:cNvPr id="1025035" name="Oval 11"/>
            <p:cNvSpPr>
              <a:spLocks noChangeArrowheads="1"/>
            </p:cNvSpPr>
            <p:nvPr/>
          </p:nvSpPr>
          <p:spPr bwMode="auto">
            <a:xfrm>
              <a:off x="1920" y="192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36" name="Oval 12"/>
            <p:cNvSpPr>
              <a:spLocks noChangeArrowheads="1"/>
            </p:cNvSpPr>
            <p:nvPr/>
          </p:nvSpPr>
          <p:spPr bwMode="auto">
            <a:xfrm>
              <a:off x="2640" y="192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37" name="Text Box 13"/>
            <p:cNvSpPr txBox="1">
              <a:spLocks noChangeArrowheads="1"/>
            </p:cNvSpPr>
            <p:nvPr/>
          </p:nvSpPr>
          <p:spPr bwMode="auto">
            <a:xfrm>
              <a:off x="2640" y="192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30</a:t>
              </a:r>
            </a:p>
          </p:txBody>
        </p:sp>
        <p:sp>
          <p:nvSpPr>
            <p:cNvPr id="1025038" name="Oval 14"/>
            <p:cNvSpPr>
              <a:spLocks noChangeArrowheads="1"/>
            </p:cNvSpPr>
            <p:nvPr/>
          </p:nvSpPr>
          <p:spPr bwMode="auto">
            <a:xfrm>
              <a:off x="2160" y="1344"/>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39" name="Text Box 15"/>
            <p:cNvSpPr txBox="1">
              <a:spLocks noChangeArrowheads="1"/>
            </p:cNvSpPr>
            <p:nvPr/>
          </p:nvSpPr>
          <p:spPr bwMode="auto">
            <a:xfrm>
              <a:off x="2208" y="1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5</a:t>
              </a:r>
            </a:p>
          </p:txBody>
        </p:sp>
        <p:sp>
          <p:nvSpPr>
            <p:cNvPr id="1025040" name="Oval 16"/>
            <p:cNvSpPr>
              <a:spLocks noChangeArrowheads="1"/>
            </p:cNvSpPr>
            <p:nvPr/>
          </p:nvSpPr>
          <p:spPr bwMode="auto">
            <a:xfrm>
              <a:off x="1824" y="91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41" name="Text Box 17"/>
            <p:cNvSpPr txBox="1">
              <a:spLocks noChangeArrowheads="1"/>
            </p:cNvSpPr>
            <p:nvPr/>
          </p:nvSpPr>
          <p:spPr bwMode="auto">
            <a:xfrm>
              <a:off x="1824" y="91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13</a:t>
              </a:r>
            </a:p>
          </p:txBody>
        </p:sp>
        <p:sp>
          <p:nvSpPr>
            <p:cNvPr id="1025042" name="Line 18"/>
            <p:cNvSpPr>
              <a:spLocks noChangeShapeType="1"/>
            </p:cNvSpPr>
            <p:nvPr/>
          </p:nvSpPr>
          <p:spPr bwMode="auto">
            <a:xfrm flipH="1">
              <a:off x="1488" y="1104"/>
              <a:ext cx="336" cy="24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43" name="Line 19"/>
            <p:cNvSpPr>
              <a:spLocks noChangeShapeType="1"/>
            </p:cNvSpPr>
            <p:nvPr/>
          </p:nvSpPr>
          <p:spPr bwMode="auto">
            <a:xfrm flipH="1">
              <a:off x="912" y="1536"/>
              <a:ext cx="384" cy="24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44" name="Line 20"/>
            <p:cNvSpPr>
              <a:spLocks noChangeShapeType="1"/>
            </p:cNvSpPr>
            <p:nvPr/>
          </p:nvSpPr>
          <p:spPr bwMode="auto">
            <a:xfrm>
              <a:off x="2064" y="1152"/>
              <a:ext cx="192" cy="19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45" name="Line 21"/>
            <p:cNvSpPr>
              <a:spLocks noChangeShapeType="1"/>
            </p:cNvSpPr>
            <p:nvPr/>
          </p:nvSpPr>
          <p:spPr bwMode="auto">
            <a:xfrm flipH="1">
              <a:off x="624" y="2016"/>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46" name="Line 22"/>
            <p:cNvSpPr>
              <a:spLocks noChangeShapeType="1"/>
            </p:cNvSpPr>
            <p:nvPr/>
          </p:nvSpPr>
          <p:spPr bwMode="auto">
            <a:xfrm flipH="1">
              <a:off x="2064" y="1632"/>
              <a:ext cx="192" cy="288"/>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47" name="Line 23"/>
            <p:cNvSpPr>
              <a:spLocks noChangeShapeType="1"/>
            </p:cNvSpPr>
            <p:nvPr/>
          </p:nvSpPr>
          <p:spPr bwMode="auto">
            <a:xfrm>
              <a:off x="2400" y="1584"/>
              <a:ext cx="28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48" name="Text Box 24"/>
            <p:cNvSpPr txBox="1">
              <a:spLocks noChangeArrowheads="1"/>
            </p:cNvSpPr>
            <p:nvPr/>
          </p:nvSpPr>
          <p:spPr bwMode="auto">
            <a:xfrm>
              <a:off x="1920"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11</a:t>
              </a:r>
            </a:p>
          </p:txBody>
        </p:sp>
        <p:sp>
          <p:nvSpPr>
            <p:cNvPr id="1025049" name="Oval 25"/>
            <p:cNvSpPr>
              <a:spLocks noChangeArrowheads="1"/>
            </p:cNvSpPr>
            <p:nvPr/>
          </p:nvSpPr>
          <p:spPr bwMode="auto">
            <a:xfrm>
              <a:off x="240" y="259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50" name="Text Box 26"/>
            <p:cNvSpPr txBox="1">
              <a:spLocks noChangeArrowheads="1"/>
            </p:cNvSpPr>
            <p:nvPr/>
          </p:nvSpPr>
          <p:spPr bwMode="auto">
            <a:xfrm>
              <a:off x="288" y="25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a:t>
              </a:r>
            </a:p>
          </p:txBody>
        </p:sp>
        <p:sp>
          <p:nvSpPr>
            <p:cNvPr id="1025051" name="Line 27"/>
            <p:cNvSpPr>
              <a:spLocks noChangeShapeType="1"/>
            </p:cNvSpPr>
            <p:nvPr/>
          </p:nvSpPr>
          <p:spPr bwMode="auto">
            <a:xfrm flipH="1">
              <a:off x="432" y="2448"/>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25052" name="Group 28"/>
          <p:cNvGrpSpPr>
            <a:grpSpLocks/>
          </p:cNvGrpSpPr>
          <p:nvPr/>
        </p:nvGrpSpPr>
        <p:grpSpPr bwMode="auto">
          <a:xfrm>
            <a:off x="5562600" y="2209800"/>
            <a:ext cx="3200400" cy="3429000"/>
            <a:chOff x="3168" y="816"/>
            <a:chExt cx="2016" cy="2160"/>
          </a:xfrm>
        </p:grpSpPr>
        <p:sp>
          <p:nvSpPr>
            <p:cNvPr id="1025053" name="Oval 29"/>
            <p:cNvSpPr>
              <a:spLocks noChangeArrowheads="1"/>
            </p:cNvSpPr>
            <p:nvPr/>
          </p:nvSpPr>
          <p:spPr bwMode="auto">
            <a:xfrm>
              <a:off x="3936" y="816"/>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54" name="Text Box 30"/>
            <p:cNvSpPr txBox="1">
              <a:spLocks noChangeArrowheads="1"/>
            </p:cNvSpPr>
            <p:nvPr/>
          </p:nvSpPr>
          <p:spPr bwMode="auto">
            <a:xfrm>
              <a:off x="3984" y="81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7</a:t>
              </a:r>
            </a:p>
          </p:txBody>
        </p:sp>
        <p:sp>
          <p:nvSpPr>
            <p:cNvPr id="1025055" name="Oval 31"/>
            <p:cNvSpPr>
              <a:spLocks noChangeArrowheads="1"/>
            </p:cNvSpPr>
            <p:nvPr/>
          </p:nvSpPr>
          <p:spPr bwMode="auto">
            <a:xfrm>
              <a:off x="3168" y="139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56" name="Text Box 32"/>
            <p:cNvSpPr txBox="1">
              <a:spLocks noChangeArrowheads="1"/>
            </p:cNvSpPr>
            <p:nvPr/>
          </p:nvSpPr>
          <p:spPr bwMode="auto">
            <a:xfrm>
              <a:off x="3216" y="13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8</a:t>
              </a:r>
            </a:p>
          </p:txBody>
        </p:sp>
        <p:sp>
          <p:nvSpPr>
            <p:cNvPr id="1025057" name="Oval 33"/>
            <p:cNvSpPr>
              <a:spLocks noChangeArrowheads="1"/>
            </p:cNvSpPr>
            <p:nvPr/>
          </p:nvSpPr>
          <p:spPr bwMode="auto">
            <a:xfrm>
              <a:off x="3648" y="139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58" name="Text Box 34"/>
            <p:cNvSpPr txBox="1">
              <a:spLocks noChangeArrowheads="1"/>
            </p:cNvSpPr>
            <p:nvPr/>
          </p:nvSpPr>
          <p:spPr bwMode="auto">
            <a:xfrm>
              <a:off x="3696" y="139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3</a:t>
              </a:r>
            </a:p>
          </p:txBody>
        </p:sp>
        <p:sp>
          <p:nvSpPr>
            <p:cNvPr id="1025059" name="Oval 35"/>
            <p:cNvSpPr>
              <a:spLocks noChangeArrowheads="1"/>
            </p:cNvSpPr>
            <p:nvPr/>
          </p:nvSpPr>
          <p:spPr bwMode="auto">
            <a:xfrm>
              <a:off x="4128" y="139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60" name="Text Box 36"/>
            <p:cNvSpPr txBox="1">
              <a:spLocks noChangeArrowheads="1"/>
            </p:cNvSpPr>
            <p:nvPr/>
          </p:nvSpPr>
          <p:spPr bwMode="auto">
            <a:xfrm>
              <a:off x="4128"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22</a:t>
              </a:r>
            </a:p>
          </p:txBody>
        </p:sp>
        <p:sp>
          <p:nvSpPr>
            <p:cNvPr id="1025061" name="Oval 37"/>
            <p:cNvSpPr>
              <a:spLocks noChangeArrowheads="1"/>
            </p:cNvSpPr>
            <p:nvPr/>
          </p:nvSpPr>
          <p:spPr bwMode="auto">
            <a:xfrm>
              <a:off x="4608" y="139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62" name="Text Box 38"/>
            <p:cNvSpPr txBox="1">
              <a:spLocks noChangeArrowheads="1"/>
            </p:cNvSpPr>
            <p:nvPr/>
          </p:nvSpPr>
          <p:spPr bwMode="auto">
            <a:xfrm>
              <a:off x="4656" y="13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6</a:t>
              </a:r>
            </a:p>
          </p:txBody>
        </p:sp>
        <p:sp>
          <p:nvSpPr>
            <p:cNvPr id="1025063" name="Line 39"/>
            <p:cNvSpPr>
              <a:spLocks noChangeShapeType="1"/>
            </p:cNvSpPr>
            <p:nvPr/>
          </p:nvSpPr>
          <p:spPr bwMode="auto">
            <a:xfrm flipH="1">
              <a:off x="3360" y="1056"/>
              <a:ext cx="624" cy="3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64" name="Line 40"/>
            <p:cNvSpPr>
              <a:spLocks noChangeShapeType="1"/>
            </p:cNvSpPr>
            <p:nvPr/>
          </p:nvSpPr>
          <p:spPr bwMode="auto">
            <a:xfrm flipH="1">
              <a:off x="3888" y="1104"/>
              <a:ext cx="192" cy="336"/>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65" name="Line 41"/>
            <p:cNvSpPr>
              <a:spLocks noChangeShapeType="1"/>
            </p:cNvSpPr>
            <p:nvPr/>
          </p:nvSpPr>
          <p:spPr bwMode="auto">
            <a:xfrm>
              <a:off x="4128" y="1104"/>
              <a:ext cx="96" cy="28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66" name="Line 42"/>
            <p:cNvSpPr>
              <a:spLocks noChangeShapeType="1"/>
            </p:cNvSpPr>
            <p:nvPr/>
          </p:nvSpPr>
          <p:spPr bwMode="auto">
            <a:xfrm>
              <a:off x="4224" y="1008"/>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67" name="Line 43"/>
            <p:cNvSpPr>
              <a:spLocks noChangeShapeType="1"/>
            </p:cNvSpPr>
            <p:nvPr/>
          </p:nvSpPr>
          <p:spPr bwMode="auto">
            <a:xfrm>
              <a:off x="4176" y="1056"/>
              <a:ext cx="52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68" name="Oval 44"/>
            <p:cNvSpPr>
              <a:spLocks noChangeArrowheads="1"/>
            </p:cNvSpPr>
            <p:nvPr/>
          </p:nvSpPr>
          <p:spPr bwMode="auto">
            <a:xfrm>
              <a:off x="4176" y="2112"/>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69" name="Text Box 45"/>
            <p:cNvSpPr txBox="1">
              <a:spLocks noChangeArrowheads="1"/>
            </p:cNvSpPr>
            <p:nvPr/>
          </p:nvSpPr>
          <p:spPr bwMode="auto">
            <a:xfrm>
              <a:off x="4128" y="211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10</a:t>
              </a:r>
            </a:p>
          </p:txBody>
        </p:sp>
        <p:sp>
          <p:nvSpPr>
            <p:cNvPr id="1025070" name="Oval 46"/>
            <p:cNvSpPr>
              <a:spLocks noChangeArrowheads="1"/>
            </p:cNvSpPr>
            <p:nvPr/>
          </p:nvSpPr>
          <p:spPr bwMode="auto">
            <a:xfrm>
              <a:off x="3408" y="268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71" name="Text Box 47"/>
            <p:cNvSpPr txBox="1">
              <a:spLocks noChangeArrowheads="1"/>
            </p:cNvSpPr>
            <p:nvPr/>
          </p:nvSpPr>
          <p:spPr bwMode="auto">
            <a:xfrm>
              <a:off x="3408" y="26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20</a:t>
              </a:r>
            </a:p>
          </p:txBody>
        </p:sp>
        <p:sp>
          <p:nvSpPr>
            <p:cNvPr id="1025072" name="Oval 48"/>
            <p:cNvSpPr>
              <a:spLocks noChangeArrowheads="1"/>
            </p:cNvSpPr>
            <p:nvPr/>
          </p:nvSpPr>
          <p:spPr bwMode="auto">
            <a:xfrm>
              <a:off x="3888" y="268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73" name="Text Box 49"/>
            <p:cNvSpPr txBox="1">
              <a:spLocks noChangeArrowheads="1"/>
            </p:cNvSpPr>
            <p:nvPr/>
          </p:nvSpPr>
          <p:spPr bwMode="auto">
            <a:xfrm>
              <a:off x="3888" y="26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16</a:t>
              </a:r>
            </a:p>
          </p:txBody>
        </p:sp>
        <p:sp>
          <p:nvSpPr>
            <p:cNvPr id="1025074" name="Oval 50"/>
            <p:cNvSpPr>
              <a:spLocks noChangeArrowheads="1"/>
            </p:cNvSpPr>
            <p:nvPr/>
          </p:nvSpPr>
          <p:spPr bwMode="auto">
            <a:xfrm>
              <a:off x="4368" y="268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75" name="Text Box 51"/>
            <p:cNvSpPr txBox="1">
              <a:spLocks noChangeArrowheads="1"/>
            </p:cNvSpPr>
            <p:nvPr/>
          </p:nvSpPr>
          <p:spPr bwMode="auto">
            <a:xfrm>
              <a:off x="4368" y="26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14</a:t>
              </a:r>
            </a:p>
          </p:txBody>
        </p:sp>
        <p:sp>
          <p:nvSpPr>
            <p:cNvPr id="1025076" name="Oval 52"/>
            <p:cNvSpPr>
              <a:spLocks noChangeArrowheads="1"/>
            </p:cNvSpPr>
            <p:nvPr/>
          </p:nvSpPr>
          <p:spPr bwMode="auto">
            <a:xfrm>
              <a:off x="4848" y="2688"/>
              <a:ext cx="288" cy="2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077" name="Text Box 53"/>
            <p:cNvSpPr txBox="1">
              <a:spLocks noChangeArrowheads="1"/>
            </p:cNvSpPr>
            <p:nvPr/>
          </p:nvSpPr>
          <p:spPr bwMode="auto">
            <a:xfrm>
              <a:off x="4848"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chemeClr val="hlink"/>
                  </a:solidFill>
                </a:rPr>
                <a:t>12</a:t>
              </a:r>
            </a:p>
          </p:txBody>
        </p:sp>
        <p:sp>
          <p:nvSpPr>
            <p:cNvPr id="1025078" name="Line 54"/>
            <p:cNvSpPr>
              <a:spLocks noChangeShapeType="1"/>
            </p:cNvSpPr>
            <p:nvPr/>
          </p:nvSpPr>
          <p:spPr bwMode="auto">
            <a:xfrm flipH="1">
              <a:off x="3600" y="2352"/>
              <a:ext cx="624" cy="3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79" name="Line 55"/>
            <p:cNvSpPr>
              <a:spLocks noChangeShapeType="1"/>
            </p:cNvSpPr>
            <p:nvPr/>
          </p:nvSpPr>
          <p:spPr bwMode="auto">
            <a:xfrm flipH="1">
              <a:off x="4128" y="2400"/>
              <a:ext cx="192" cy="336"/>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80" name="Line 56"/>
            <p:cNvSpPr>
              <a:spLocks noChangeShapeType="1"/>
            </p:cNvSpPr>
            <p:nvPr/>
          </p:nvSpPr>
          <p:spPr bwMode="auto">
            <a:xfrm>
              <a:off x="4368" y="2400"/>
              <a:ext cx="96" cy="28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81" name="Line 57"/>
            <p:cNvSpPr>
              <a:spLocks noChangeShapeType="1"/>
            </p:cNvSpPr>
            <p:nvPr/>
          </p:nvSpPr>
          <p:spPr bwMode="auto">
            <a:xfrm>
              <a:off x="4464" y="2304"/>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82" name="Line 58"/>
            <p:cNvSpPr>
              <a:spLocks noChangeShapeType="1"/>
            </p:cNvSpPr>
            <p:nvPr/>
          </p:nvSpPr>
          <p:spPr bwMode="auto">
            <a:xfrm>
              <a:off x="4416" y="2352"/>
              <a:ext cx="52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083" name="Line 59"/>
            <p:cNvSpPr>
              <a:spLocks noChangeShapeType="1"/>
            </p:cNvSpPr>
            <p:nvPr/>
          </p:nvSpPr>
          <p:spPr bwMode="auto">
            <a:xfrm>
              <a:off x="4320" y="1680"/>
              <a:ext cx="0" cy="43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25084" name="Text Box 60"/>
          <p:cNvSpPr txBox="1">
            <a:spLocks noChangeArrowheads="1"/>
          </p:cNvSpPr>
          <p:nvPr/>
        </p:nvSpPr>
        <p:spPr bwMode="auto">
          <a:xfrm>
            <a:off x="2057400" y="5410200"/>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union(7,13)</a:t>
            </a:r>
          </a:p>
        </p:txBody>
      </p:sp>
      <p:sp>
        <p:nvSpPr>
          <p:cNvPr id="1025085" name="Line 61"/>
          <p:cNvSpPr>
            <a:spLocks noChangeShapeType="1"/>
          </p:cNvSpPr>
          <p:nvPr/>
        </p:nvSpPr>
        <p:spPr bwMode="auto">
          <a:xfrm flipV="1">
            <a:off x="3657600" y="2362200"/>
            <a:ext cx="3200400" cy="609600"/>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041610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5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5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250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250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50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5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build="p" autoUpdateAnimBg="0"/>
      <p:bldP spid="1025084" grpId="0" autoUpdateAnimBg="0"/>
      <p:bldP spid="1025085" grpId="0" animBg="1"/>
    </p:bld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a:xfrm>
            <a:off x="685800" y="609600"/>
            <a:ext cx="7772400" cy="990600"/>
          </a:xfrm>
        </p:spPr>
        <p:txBody>
          <a:bodyPr/>
          <a:lstStyle/>
          <a:p>
            <a:r>
              <a:rPr lang="en-US"/>
              <a:t>Implementation</a:t>
            </a:r>
          </a:p>
        </p:txBody>
      </p:sp>
      <p:sp>
        <p:nvSpPr>
          <p:cNvPr id="1026051" name="Rectangle 3"/>
          <p:cNvSpPr>
            <a:spLocks noGrp="1" noChangeArrowheads="1"/>
          </p:cNvSpPr>
          <p:nvPr>
            <p:ph type="body" idx="1"/>
          </p:nvPr>
        </p:nvSpPr>
        <p:spPr/>
        <p:txBody>
          <a:bodyPr/>
          <a:lstStyle/>
          <a:p>
            <a:pPr>
              <a:lnSpc>
                <a:spcPct val="90000"/>
              </a:lnSpc>
            </a:pPr>
            <a:r>
              <a:rPr lang="en-US"/>
              <a:t>Root of each tree must record either its height or the number of elements in the tree.</a:t>
            </a:r>
          </a:p>
          <a:p>
            <a:pPr>
              <a:lnSpc>
                <a:spcPct val="90000"/>
              </a:lnSpc>
            </a:pPr>
            <a:r>
              <a:rPr lang="en-US"/>
              <a:t>When a union is done using the height rule, the height increases only when two trees of equal height are united.</a:t>
            </a:r>
          </a:p>
          <a:p>
            <a:pPr>
              <a:lnSpc>
                <a:spcPct val="90000"/>
              </a:lnSpc>
            </a:pPr>
            <a:r>
              <a:rPr lang="en-US"/>
              <a:t>When the weight rule is used, the weight of the new tree is the sum of the weights of the trees that are united.</a:t>
            </a:r>
          </a:p>
          <a:p>
            <a:pPr>
              <a:lnSpc>
                <a:spcPct val="90000"/>
              </a:lnSpc>
              <a:buFontTx/>
              <a:buNone/>
            </a:pPr>
            <a:endParaRPr lang="en-US"/>
          </a:p>
          <a:p>
            <a:pPr>
              <a:lnSpc>
                <a:spcPct val="90000"/>
              </a:lnSpc>
              <a:buFontTx/>
              <a:buNone/>
            </a:pPr>
            <a:endParaRPr lang="en-US"/>
          </a:p>
        </p:txBody>
      </p:sp>
    </p:spTree>
    <p:extLst>
      <p:ext uri="{BB962C8B-B14F-4D97-AF65-F5344CB8AC3E}">
        <p14:creationId xmlns:p14="http://schemas.microsoft.com/office/powerpoint/2010/main" val="1241271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6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6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6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12775" y="228600"/>
            <a:ext cx="8153400" cy="990600"/>
          </a:xfrm>
        </p:spPr>
        <p:txBody>
          <a:bodyPr/>
          <a:lstStyle/>
          <a:p>
            <a:r>
              <a:rPr lang="en-US" b="1" smtClean="0"/>
              <a:t>Huffman Trees</a:t>
            </a:r>
          </a:p>
        </p:txBody>
      </p:sp>
      <p:sp>
        <p:nvSpPr>
          <p:cNvPr id="173059" name="Rectangle 3"/>
          <p:cNvSpPr>
            <a:spLocks noGrp="1" noChangeArrowheads="1"/>
          </p:cNvSpPr>
          <p:nvPr>
            <p:ph sz="quarter" idx="1"/>
          </p:nvPr>
        </p:nvSpPr>
        <p:spPr>
          <a:xfrm>
            <a:off x="612775" y="1600200"/>
            <a:ext cx="8153400" cy="4495800"/>
          </a:xfrm>
        </p:spPr>
        <p:txBody>
          <a:bodyPr/>
          <a:lstStyle/>
          <a:p>
            <a:r>
              <a:rPr lang="en-US" dirty="0"/>
              <a:t>I</a:t>
            </a:r>
            <a:r>
              <a:rPr lang="en-US" dirty="0" smtClean="0"/>
              <a:t>mplemented using a binary tree and a </a:t>
            </a:r>
            <a:r>
              <a:rPr lang="en-US" dirty="0" err="1" smtClean="0"/>
              <a:t>PriorityQueue</a:t>
            </a:r>
            <a:endParaRPr lang="en-US" dirty="0" smtClean="0"/>
          </a:p>
          <a:p>
            <a:r>
              <a:rPr lang="en-US" dirty="0"/>
              <a:t>U</a:t>
            </a:r>
            <a:r>
              <a:rPr lang="en-US" dirty="0" smtClean="0"/>
              <a:t>nique binary number to each symbol in the alphabet</a:t>
            </a:r>
          </a:p>
          <a:p>
            <a:pPr lvl="1"/>
            <a:r>
              <a:rPr lang="en-US" dirty="0" smtClean="0"/>
              <a:t>Unicode is an example of such a coding</a:t>
            </a:r>
          </a:p>
          <a:p>
            <a:r>
              <a:rPr lang="en-US" dirty="0" smtClean="0"/>
              <a:t>The message “go eagles” requires 144 bits in Unicode but only 38 bits using Huffman coding</a:t>
            </a:r>
          </a:p>
          <a:p>
            <a:endParaRPr lang="en-US" dirty="0" smtClean="0"/>
          </a:p>
        </p:txBody>
      </p:sp>
    </p:spTree>
    <p:extLst>
      <p:ext uri="{BB962C8B-B14F-4D97-AF65-F5344CB8AC3E}">
        <p14:creationId xmlns:p14="http://schemas.microsoft.com/office/powerpoint/2010/main" val="243172296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074" name="Rectangle 2"/>
          <p:cNvSpPr>
            <a:spLocks noGrp="1" noChangeArrowheads="1"/>
          </p:cNvSpPr>
          <p:nvPr>
            <p:ph type="title"/>
          </p:nvPr>
        </p:nvSpPr>
        <p:spPr/>
        <p:txBody>
          <a:bodyPr/>
          <a:lstStyle/>
          <a:p>
            <a:r>
              <a:rPr lang="en-US"/>
              <a:t>Height Of A Tree</a:t>
            </a:r>
          </a:p>
        </p:txBody>
      </p:sp>
      <p:sp>
        <p:nvSpPr>
          <p:cNvPr id="1027075" name="Rectangle 3"/>
          <p:cNvSpPr>
            <a:spLocks noGrp="1" noChangeArrowheads="1"/>
          </p:cNvSpPr>
          <p:nvPr>
            <p:ph type="body" idx="1"/>
          </p:nvPr>
        </p:nvSpPr>
        <p:spPr/>
        <p:txBody>
          <a:bodyPr/>
          <a:lstStyle/>
          <a:p>
            <a:r>
              <a:rPr lang="en-US"/>
              <a:t>If we start with single element trees and perform unions using either the height or the weight rule. The height of a tree with p elements is at most floor (log</a:t>
            </a:r>
            <a:r>
              <a:rPr lang="en-US" baseline="-25000"/>
              <a:t>2</a:t>
            </a:r>
            <a:r>
              <a:rPr lang="en-US"/>
              <a:t>p) + 1.</a:t>
            </a:r>
          </a:p>
          <a:p>
            <a:r>
              <a:rPr lang="en-US"/>
              <a:t>Proof is by induction on p. </a:t>
            </a:r>
          </a:p>
        </p:txBody>
      </p:sp>
    </p:spTree>
    <p:extLst>
      <p:ext uri="{BB962C8B-B14F-4D97-AF65-F5344CB8AC3E}">
        <p14:creationId xmlns:p14="http://schemas.microsoft.com/office/powerpoint/2010/main" val="347129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7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7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5" grpId="0" build="p"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p:txBody>
          <a:bodyPr/>
          <a:lstStyle/>
          <a:p>
            <a:r>
              <a:rPr lang="en-US"/>
              <a:t>Union by Weight Heuristic</a:t>
            </a:r>
          </a:p>
        </p:txBody>
      </p:sp>
      <p:sp>
        <p:nvSpPr>
          <p:cNvPr id="1030147" name="Rectangle 3"/>
          <p:cNvSpPr>
            <a:spLocks noGrp="1" noChangeArrowheads="1"/>
          </p:cNvSpPr>
          <p:nvPr>
            <p:ph type="body" idx="1"/>
          </p:nvPr>
        </p:nvSpPr>
        <p:spPr>
          <a:xfrm>
            <a:off x="685800" y="1600200"/>
            <a:ext cx="7772400" cy="4495800"/>
          </a:xfrm>
        </p:spPr>
        <p:txBody>
          <a:bodyPr>
            <a:normAutofit lnSpcReduction="10000"/>
          </a:bodyPr>
          <a:lstStyle/>
          <a:p>
            <a:pPr>
              <a:lnSpc>
                <a:spcPct val="90000"/>
              </a:lnSpc>
              <a:buFontTx/>
              <a:buNone/>
            </a:pPr>
            <a:r>
              <a:rPr lang="en-US"/>
              <a:t>Always attach smaller tree to larger.</a:t>
            </a:r>
          </a:p>
          <a:p>
            <a:pPr>
              <a:lnSpc>
                <a:spcPct val="90000"/>
              </a:lnSpc>
              <a:buFontTx/>
              <a:buNone/>
            </a:pPr>
            <a:r>
              <a:rPr lang="en-US" sz="2400" b="1"/>
              <a:t>	</a:t>
            </a:r>
            <a:r>
              <a:rPr lang="en-US" sz="2400" b="1">
                <a:latin typeface="Courier New" pitchFamily="49" charset="0"/>
              </a:rPr>
              <a:t>union(x,y) </a:t>
            </a:r>
          </a:p>
          <a:p>
            <a:pPr>
              <a:lnSpc>
                <a:spcPct val="90000"/>
              </a:lnSpc>
              <a:buFontTx/>
              <a:buNone/>
            </a:pPr>
            <a:r>
              <a:rPr lang="en-US" sz="2400" b="1">
                <a:latin typeface="Courier New" pitchFamily="49" charset="0"/>
              </a:rPr>
              <a:t>		rep_x = find(x);</a:t>
            </a:r>
          </a:p>
          <a:p>
            <a:pPr>
              <a:lnSpc>
                <a:spcPct val="90000"/>
              </a:lnSpc>
              <a:buFontTx/>
              <a:buNone/>
            </a:pPr>
            <a:r>
              <a:rPr lang="en-US" sz="2400" b="1">
                <a:latin typeface="Courier New" pitchFamily="49" charset="0"/>
              </a:rPr>
              <a:t>		rep_y = find(y);</a:t>
            </a:r>
          </a:p>
          <a:p>
            <a:pPr>
              <a:lnSpc>
                <a:spcPct val="90000"/>
              </a:lnSpc>
              <a:buFontTx/>
              <a:buNone/>
            </a:pPr>
            <a:r>
              <a:rPr lang="en-US" sz="2400" b="1">
                <a:latin typeface="Courier New" pitchFamily="49" charset="0"/>
              </a:rPr>
              <a:t>		if (weight[rep_x] &lt; weight[rep_y])</a:t>
            </a:r>
          </a:p>
          <a:p>
            <a:pPr>
              <a:lnSpc>
                <a:spcPct val="90000"/>
              </a:lnSpc>
              <a:buFontTx/>
              <a:buNone/>
            </a:pPr>
            <a:r>
              <a:rPr lang="en-US" sz="2400" b="1">
                <a:latin typeface="Courier New" pitchFamily="49" charset="0"/>
              </a:rPr>
              <a:t>			A[rep_x] = rep_y;</a:t>
            </a:r>
          </a:p>
          <a:p>
            <a:pPr>
              <a:lnSpc>
                <a:spcPct val="90000"/>
              </a:lnSpc>
              <a:buFontTx/>
              <a:buNone/>
            </a:pPr>
            <a:r>
              <a:rPr lang="en-US" sz="2400" b="1">
                <a:latin typeface="Courier New" pitchFamily="49" charset="0"/>
              </a:rPr>
              <a:t>			weight[rep_y] += weight[rep_x];</a:t>
            </a:r>
          </a:p>
          <a:p>
            <a:pPr>
              <a:lnSpc>
                <a:spcPct val="90000"/>
              </a:lnSpc>
              <a:buFontTx/>
              <a:buNone/>
            </a:pPr>
            <a:r>
              <a:rPr lang="en-US" sz="2400" b="1">
                <a:latin typeface="Courier New" pitchFamily="49" charset="0"/>
              </a:rPr>
              <a:t>		else</a:t>
            </a:r>
          </a:p>
          <a:p>
            <a:pPr>
              <a:lnSpc>
                <a:spcPct val="90000"/>
              </a:lnSpc>
              <a:buFontTx/>
              <a:buNone/>
            </a:pPr>
            <a:r>
              <a:rPr lang="en-US" sz="2400" b="1">
                <a:latin typeface="Courier New" pitchFamily="49" charset="0"/>
              </a:rPr>
              <a:t>			A[rep_y] = rep_x;</a:t>
            </a:r>
          </a:p>
          <a:p>
            <a:pPr>
              <a:lnSpc>
                <a:spcPct val="90000"/>
              </a:lnSpc>
              <a:buFontTx/>
              <a:buNone/>
            </a:pPr>
            <a:r>
              <a:rPr lang="en-US" sz="2400" b="1">
                <a:latin typeface="Courier New" pitchFamily="49" charset="0"/>
              </a:rPr>
              <a:t>			weight[rep_x] += weight[rep_y];</a:t>
            </a:r>
          </a:p>
          <a:p>
            <a:pPr>
              <a:lnSpc>
                <a:spcPct val="90000"/>
              </a:lnSpc>
              <a:buFontTx/>
              <a:buNone/>
            </a:pPr>
            <a:r>
              <a:rPr lang="en-US" sz="2400">
                <a:latin typeface="Courier New" pitchFamily="49" charset="0"/>
              </a:rPr>
              <a:t>	</a:t>
            </a:r>
            <a:endParaRPr lang="en-US" sz="2400"/>
          </a:p>
        </p:txBody>
      </p:sp>
    </p:spTree>
    <p:extLst>
      <p:ext uri="{BB962C8B-B14F-4D97-AF65-F5344CB8AC3E}">
        <p14:creationId xmlns:p14="http://schemas.microsoft.com/office/powerpoint/2010/main" val="32896797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p:txBody>
          <a:bodyPr/>
          <a:lstStyle/>
          <a:p>
            <a:r>
              <a:rPr lang="en-US"/>
              <a:t>Performance w/ Union by Weight</a:t>
            </a:r>
          </a:p>
        </p:txBody>
      </p:sp>
      <p:sp>
        <p:nvSpPr>
          <p:cNvPr id="1032195" name="Rectangle 3"/>
          <p:cNvSpPr>
            <a:spLocks noGrp="1" noChangeArrowheads="1"/>
          </p:cNvSpPr>
          <p:nvPr>
            <p:ph type="body" idx="1"/>
          </p:nvPr>
        </p:nvSpPr>
        <p:spPr>
          <a:xfrm>
            <a:off x="304800" y="1600200"/>
            <a:ext cx="8458200" cy="5029200"/>
          </a:xfrm>
        </p:spPr>
        <p:txBody>
          <a:bodyPr/>
          <a:lstStyle/>
          <a:p>
            <a:r>
              <a:rPr lang="en-US" sz="2800"/>
              <a:t>If unions are done by weight, the depth of any element is never greater than log n + 1.</a:t>
            </a:r>
          </a:p>
          <a:p>
            <a:r>
              <a:rPr lang="en-US" sz="2800"/>
              <a:t>Inductive Proof: </a:t>
            </a:r>
          </a:p>
          <a:p>
            <a:pPr lvl="1"/>
            <a:r>
              <a:rPr lang="en-US" sz="2400"/>
              <a:t>Initially, ever element is at depth zero. </a:t>
            </a:r>
          </a:p>
          <a:p>
            <a:pPr lvl="1"/>
            <a:r>
              <a:rPr lang="en-US" sz="2400"/>
              <a:t>When its depth increases as a result of a union operation (it’s in the smaller tree), it is placed in a tree that becomes at least twice as large as before (union of two equal size trees).</a:t>
            </a:r>
          </a:p>
          <a:p>
            <a:pPr lvl="1"/>
            <a:r>
              <a:rPr lang="en-US" sz="2400"/>
              <a:t>How often can each union be done? -- lg n times, because after at most lg n unions, the tree will contain all n elements.</a:t>
            </a:r>
          </a:p>
          <a:p>
            <a:r>
              <a:rPr lang="en-US" sz="2800"/>
              <a:t>Therefore, find becomes O(log n) when union by weight is used -- even without path compression.</a:t>
            </a:r>
          </a:p>
        </p:txBody>
      </p:sp>
    </p:spTree>
    <p:extLst>
      <p:ext uri="{BB962C8B-B14F-4D97-AF65-F5344CB8AC3E}">
        <p14:creationId xmlns:p14="http://schemas.microsoft.com/office/powerpoint/2010/main" val="232270821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p:txBody>
          <a:bodyPr/>
          <a:lstStyle/>
          <a:p>
            <a:r>
              <a:rPr lang="en-US"/>
              <a:t>Path Compression</a:t>
            </a:r>
          </a:p>
        </p:txBody>
      </p:sp>
      <p:sp>
        <p:nvSpPr>
          <p:cNvPr id="1009667" name="Rectangle 3"/>
          <p:cNvSpPr>
            <a:spLocks noGrp="1" noChangeArrowheads="1"/>
          </p:cNvSpPr>
          <p:nvPr>
            <p:ph type="body" idx="1"/>
          </p:nvPr>
        </p:nvSpPr>
        <p:spPr>
          <a:xfrm>
            <a:off x="609600" y="1524000"/>
            <a:ext cx="7772400" cy="4800600"/>
          </a:xfrm>
        </p:spPr>
        <p:txBody>
          <a:bodyPr/>
          <a:lstStyle/>
          <a:p>
            <a:pPr>
              <a:lnSpc>
                <a:spcPct val="90000"/>
              </a:lnSpc>
              <a:buFontTx/>
              <a:buNone/>
            </a:pPr>
            <a:r>
              <a:rPr lang="en-US" sz="2800"/>
              <a:t>Each time we do a find on an element E, we make all elements on path from root to E be immediate children of root by making each element’s parent be the representative.</a:t>
            </a:r>
          </a:p>
          <a:p>
            <a:pPr>
              <a:lnSpc>
                <a:spcPct val="90000"/>
              </a:lnSpc>
              <a:buFontTx/>
              <a:buNone/>
            </a:pPr>
            <a:r>
              <a:rPr lang="en-US" sz="2800"/>
              <a:t>	</a:t>
            </a:r>
            <a:r>
              <a:rPr lang="en-US" sz="2000" b="1">
                <a:latin typeface="Courier New" pitchFamily="49" charset="0"/>
              </a:rPr>
              <a:t>find(x)</a:t>
            </a:r>
          </a:p>
          <a:p>
            <a:pPr>
              <a:lnSpc>
                <a:spcPct val="90000"/>
              </a:lnSpc>
              <a:buFontTx/>
              <a:buNone/>
            </a:pPr>
            <a:r>
              <a:rPr lang="en-US" sz="2000" b="1">
                <a:latin typeface="Courier New" pitchFamily="49" charset="0"/>
              </a:rPr>
              <a:t>		if (A[x]&lt;0)</a:t>
            </a:r>
          </a:p>
          <a:p>
            <a:pPr>
              <a:lnSpc>
                <a:spcPct val="90000"/>
              </a:lnSpc>
              <a:buFontTx/>
              <a:buNone/>
            </a:pPr>
            <a:r>
              <a:rPr lang="en-US" sz="2000" b="1">
                <a:latin typeface="Courier New" pitchFamily="49" charset="0"/>
              </a:rPr>
              <a:t>			return(x);</a:t>
            </a:r>
          </a:p>
          <a:p>
            <a:pPr>
              <a:lnSpc>
                <a:spcPct val="90000"/>
              </a:lnSpc>
              <a:buFontTx/>
              <a:buNone/>
            </a:pPr>
            <a:r>
              <a:rPr lang="en-US" sz="2000" b="1">
                <a:latin typeface="Courier New" pitchFamily="49" charset="0"/>
              </a:rPr>
              <a:t>		A[x] = find(A[x]);</a:t>
            </a:r>
          </a:p>
          <a:p>
            <a:pPr>
              <a:lnSpc>
                <a:spcPct val="90000"/>
              </a:lnSpc>
              <a:buFontTx/>
              <a:buNone/>
            </a:pPr>
            <a:r>
              <a:rPr lang="en-US" sz="2000" b="1">
                <a:latin typeface="Courier New" pitchFamily="49" charset="0"/>
              </a:rPr>
              <a:t>		return (A[x]);</a:t>
            </a:r>
          </a:p>
          <a:p>
            <a:pPr>
              <a:lnSpc>
                <a:spcPct val="90000"/>
              </a:lnSpc>
              <a:buFontTx/>
              <a:buNone/>
            </a:pPr>
            <a:r>
              <a:rPr lang="en-US" sz="2000" b="1">
                <a:latin typeface="Courier New" pitchFamily="49" charset="0"/>
              </a:rPr>
              <a:t>	</a:t>
            </a:r>
            <a:r>
              <a:rPr lang="en-US" sz="2800"/>
              <a:t>When path compression is done, a sequence of m operations takes O(m log n) time. </a:t>
            </a:r>
            <a:r>
              <a:rPr lang="en-US" sz="2800">
                <a:solidFill>
                  <a:srgbClr val="FF0000"/>
                </a:solidFill>
              </a:rPr>
              <a:t>Amortized time is O(log n) per operation.</a:t>
            </a:r>
          </a:p>
          <a:p>
            <a:pPr>
              <a:lnSpc>
                <a:spcPct val="90000"/>
              </a:lnSpc>
              <a:buFontTx/>
              <a:buNone/>
            </a:pPr>
            <a:endParaRPr lang="en-US" sz="2800">
              <a:solidFill>
                <a:srgbClr val="FF0000"/>
              </a:solidFill>
            </a:endParaRPr>
          </a:p>
        </p:txBody>
      </p:sp>
    </p:spTree>
    <p:extLst>
      <p:ext uri="{BB962C8B-B14F-4D97-AF65-F5344CB8AC3E}">
        <p14:creationId xmlns:p14="http://schemas.microsoft.com/office/powerpoint/2010/main" val="248032710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xfrm>
            <a:off x="685800" y="609600"/>
            <a:ext cx="7772400" cy="685800"/>
          </a:xfrm>
        </p:spPr>
        <p:txBody>
          <a:bodyPr>
            <a:normAutofit fontScale="90000"/>
          </a:bodyPr>
          <a:lstStyle/>
          <a:p>
            <a:r>
              <a:rPr lang="en-US"/>
              <a:t>Path Compression</a:t>
            </a:r>
          </a:p>
        </p:txBody>
      </p:sp>
      <p:sp>
        <p:nvSpPr>
          <p:cNvPr id="953347" name="Rectangle 3"/>
          <p:cNvSpPr>
            <a:spLocks noGrp="1" noChangeArrowheads="1"/>
          </p:cNvSpPr>
          <p:nvPr>
            <p:ph type="body" idx="1"/>
          </p:nvPr>
        </p:nvSpPr>
        <p:spPr>
          <a:xfrm>
            <a:off x="304800" y="5486400"/>
            <a:ext cx="9144000" cy="838200"/>
          </a:xfrm>
        </p:spPr>
        <p:txBody>
          <a:bodyPr>
            <a:normAutofit fontScale="92500" lnSpcReduction="10000"/>
          </a:bodyPr>
          <a:lstStyle/>
          <a:p>
            <a:pPr>
              <a:lnSpc>
                <a:spcPct val="90000"/>
              </a:lnSpc>
            </a:pPr>
            <a:r>
              <a:rPr lang="en-US" sz="2800"/>
              <a:t>find(1)</a:t>
            </a:r>
          </a:p>
          <a:p>
            <a:pPr>
              <a:lnSpc>
                <a:spcPct val="90000"/>
              </a:lnSpc>
            </a:pPr>
            <a:r>
              <a:rPr lang="en-US" sz="2800"/>
              <a:t>Do additional work to make future finds easier</a:t>
            </a:r>
          </a:p>
        </p:txBody>
      </p:sp>
      <p:grpSp>
        <p:nvGrpSpPr>
          <p:cNvPr id="953348" name="Group 4"/>
          <p:cNvGrpSpPr>
            <a:grpSpLocks/>
          </p:cNvGrpSpPr>
          <p:nvPr/>
        </p:nvGrpSpPr>
        <p:grpSpPr bwMode="auto">
          <a:xfrm>
            <a:off x="0" y="1447800"/>
            <a:ext cx="8001000" cy="4248150"/>
            <a:chOff x="48" y="576"/>
            <a:chExt cx="5280" cy="3209"/>
          </a:xfrm>
        </p:grpSpPr>
        <p:sp>
          <p:nvSpPr>
            <p:cNvPr id="953349" name="Oval 5"/>
            <p:cNvSpPr>
              <a:spLocks noChangeArrowheads="1"/>
            </p:cNvSpPr>
            <p:nvPr/>
          </p:nvSpPr>
          <p:spPr bwMode="auto">
            <a:xfrm>
              <a:off x="4992" y="244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50" name="Text Box 6"/>
            <p:cNvSpPr txBox="1">
              <a:spLocks noChangeArrowheads="1"/>
            </p:cNvSpPr>
            <p:nvPr/>
          </p:nvSpPr>
          <p:spPr bwMode="auto">
            <a:xfrm>
              <a:off x="4992" y="2448"/>
              <a:ext cx="33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12</a:t>
              </a:r>
            </a:p>
          </p:txBody>
        </p:sp>
        <p:sp>
          <p:nvSpPr>
            <p:cNvPr id="953351" name="Oval 7"/>
            <p:cNvSpPr>
              <a:spLocks noChangeArrowheads="1"/>
            </p:cNvSpPr>
            <p:nvPr/>
          </p:nvSpPr>
          <p:spPr bwMode="auto">
            <a:xfrm>
              <a:off x="4512" y="244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52" name="Text Box 8"/>
            <p:cNvSpPr txBox="1">
              <a:spLocks noChangeArrowheads="1"/>
            </p:cNvSpPr>
            <p:nvPr/>
          </p:nvSpPr>
          <p:spPr bwMode="auto">
            <a:xfrm>
              <a:off x="4512" y="2448"/>
              <a:ext cx="480"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14</a:t>
              </a:r>
            </a:p>
          </p:txBody>
        </p:sp>
        <p:sp>
          <p:nvSpPr>
            <p:cNvPr id="953353" name="Oval 9"/>
            <p:cNvSpPr>
              <a:spLocks noChangeArrowheads="1"/>
            </p:cNvSpPr>
            <p:nvPr/>
          </p:nvSpPr>
          <p:spPr bwMode="auto">
            <a:xfrm>
              <a:off x="3552" y="244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54" name="Text Box 10"/>
            <p:cNvSpPr txBox="1">
              <a:spLocks noChangeArrowheads="1"/>
            </p:cNvSpPr>
            <p:nvPr/>
          </p:nvSpPr>
          <p:spPr bwMode="auto">
            <a:xfrm>
              <a:off x="3552" y="2448"/>
              <a:ext cx="43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20</a:t>
              </a:r>
            </a:p>
          </p:txBody>
        </p:sp>
        <p:sp>
          <p:nvSpPr>
            <p:cNvPr id="953355" name="Oval 11"/>
            <p:cNvSpPr>
              <a:spLocks noChangeArrowheads="1"/>
            </p:cNvSpPr>
            <p:nvPr/>
          </p:nvSpPr>
          <p:spPr bwMode="auto">
            <a:xfrm>
              <a:off x="4320" y="187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56" name="Text Box 12"/>
            <p:cNvSpPr txBox="1">
              <a:spLocks noChangeArrowheads="1"/>
            </p:cNvSpPr>
            <p:nvPr/>
          </p:nvSpPr>
          <p:spPr bwMode="auto">
            <a:xfrm>
              <a:off x="4272" y="1872"/>
              <a:ext cx="43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10</a:t>
              </a:r>
            </a:p>
          </p:txBody>
        </p:sp>
        <p:sp>
          <p:nvSpPr>
            <p:cNvPr id="953357" name="Oval 13"/>
            <p:cNvSpPr>
              <a:spLocks noChangeArrowheads="1"/>
            </p:cNvSpPr>
            <p:nvPr/>
          </p:nvSpPr>
          <p:spPr bwMode="auto">
            <a:xfrm>
              <a:off x="4272" y="115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58" name="Text Box 14"/>
            <p:cNvSpPr txBox="1">
              <a:spLocks noChangeArrowheads="1"/>
            </p:cNvSpPr>
            <p:nvPr/>
          </p:nvSpPr>
          <p:spPr bwMode="auto">
            <a:xfrm>
              <a:off x="4272" y="1152"/>
              <a:ext cx="480"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22</a:t>
              </a:r>
            </a:p>
          </p:txBody>
        </p:sp>
        <p:sp>
          <p:nvSpPr>
            <p:cNvPr id="953359" name="Text Box 15"/>
            <p:cNvSpPr txBox="1">
              <a:spLocks noChangeArrowheads="1"/>
            </p:cNvSpPr>
            <p:nvPr/>
          </p:nvSpPr>
          <p:spPr bwMode="auto">
            <a:xfrm>
              <a:off x="48" y="3119"/>
              <a:ext cx="33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a</a:t>
              </a:r>
            </a:p>
          </p:txBody>
        </p:sp>
        <p:grpSp>
          <p:nvGrpSpPr>
            <p:cNvPr id="953360" name="Group 16"/>
            <p:cNvGrpSpPr>
              <a:grpSpLocks/>
            </p:cNvGrpSpPr>
            <p:nvPr/>
          </p:nvGrpSpPr>
          <p:grpSpPr bwMode="auto">
            <a:xfrm>
              <a:off x="240" y="960"/>
              <a:ext cx="2880" cy="2025"/>
              <a:chOff x="240" y="912"/>
              <a:chExt cx="2880" cy="2025"/>
            </a:xfrm>
          </p:grpSpPr>
          <p:sp>
            <p:nvSpPr>
              <p:cNvPr id="953361" name="Oval 17"/>
              <p:cNvSpPr>
                <a:spLocks noChangeArrowheads="1"/>
              </p:cNvSpPr>
              <p:nvPr/>
            </p:nvSpPr>
            <p:spPr bwMode="auto">
              <a:xfrm>
                <a:off x="1296" y="1344"/>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62" name="Text Box 18"/>
              <p:cNvSpPr txBox="1">
                <a:spLocks noChangeArrowheads="1"/>
              </p:cNvSpPr>
              <p:nvPr/>
            </p:nvSpPr>
            <p:spPr bwMode="auto">
              <a:xfrm>
                <a:off x="1344" y="1343"/>
                <a:ext cx="19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953363" name="Oval 19"/>
              <p:cNvSpPr>
                <a:spLocks noChangeArrowheads="1"/>
              </p:cNvSpPr>
              <p:nvPr/>
            </p:nvSpPr>
            <p:spPr bwMode="auto">
              <a:xfrm>
                <a:off x="432" y="216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64" name="Text Box 20"/>
              <p:cNvSpPr txBox="1">
                <a:spLocks noChangeArrowheads="1"/>
              </p:cNvSpPr>
              <p:nvPr/>
            </p:nvSpPr>
            <p:spPr bwMode="auto">
              <a:xfrm>
                <a:off x="480" y="2160"/>
                <a:ext cx="19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a:t>
                </a:r>
              </a:p>
            </p:txBody>
          </p:sp>
          <p:sp>
            <p:nvSpPr>
              <p:cNvPr id="953365" name="Oval 21"/>
              <p:cNvSpPr>
                <a:spLocks noChangeArrowheads="1"/>
              </p:cNvSpPr>
              <p:nvPr/>
            </p:nvSpPr>
            <p:spPr bwMode="auto">
              <a:xfrm>
                <a:off x="720" y="1776"/>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66" name="Text Box 22"/>
              <p:cNvSpPr txBox="1">
                <a:spLocks noChangeArrowheads="1"/>
              </p:cNvSpPr>
              <p:nvPr/>
            </p:nvSpPr>
            <p:spPr bwMode="auto">
              <a:xfrm>
                <a:off x="768" y="1776"/>
                <a:ext cx="19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9</a:t>
                </a:r>
              </a:p>
            </p:txBody>
          </p:sp>
          <p:sp>
            <p:nvSpPr>
              <p:cNvPr id="953367" name="Oval 23"/>
              <p:cNvSpPr>
                <a:spLocks noChangeArrowheads="1"/>
              </p:cNvSpPr>
              <p:nvPr/>
            </p:nvSpPr>
            <p:spPr bwMode="auto">
              <a:xfrm>
                <a:off x="1920" y="192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68" name="Oval 24"/>
              <p:cNvSpPr>
                <a:spLocks noChangeArrowheads="1"/>
              </p:cNvSpPr>
              <p:nvPr/>
            </p:nvSpPr>
            <p:spPr bwMode="auto">
              <a:xfrm>
                <a:off x="2640" y="192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69" name="Text Box 25"/>
              <p:cNvSpPr txBox="1">
                <a:spLocks noChangeArrowheads="1"/>
              </p:cNvSpPr>
              <p:nvPr/>
            </p:nvSpPr>
            <p:spPr bwMode="auto">
              <a:xfrm>
                <a:off x="2640" y="1920"/>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30</a:t>
                </a:r>
              </a:p>
            </p:txBody>
          </p:sp>
          <p:sp>
            <p:nvSpPr>
              <p:cNvPr id="953370" name="Oval 26"/>
              <p:cNvSpPr>
                <a:spLocks noChangeArrowheads="1"/>
              </p:cNvSpPr>
              <p:nvPr/>
            </p:nvSpPr>
            <p:spPr bwMode="auto">
              <a:xfrm>
                <a:off x="2160" y="1344"/>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71" name="Text Box 27"/>
              <p:cNvSpPr txBox="1">
                <a:spLocks noChangeArrowheads="1"/>
              </p:cNvSpPr>
              <p:nvPr/>
            </p:nvSpPr>
            <p:spPr bwMode="auto">
              <a:xfrm>
                <a:off x="2207" y="1343"/>
                <a:ext cx="1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953372" name="Oval 28"/>
              <p:cNvSpPr>
                <a:spLocks noChangeArrowheads="1"/>
              </p:cNvSpPr>
              <p:nvPr/>
            </p:nvSpPr>
            <p:spPr bwMode="auto">
              <a:xfrm>
                <a:off x="1824" y="91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73" name="Text Box 29"/>
              <p:cNvSpPr txBox="1">
                <a:spLocks noChangeArrowheads="1"/>
              </p:cNvSpPr>
              <p:nvPr/>
            </p:nvSpPr>
            <p:spPr bwMode="auto">
              <a:xfrm>
                <a:off x="1824" y="912"/>
                <a:ext cx="33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13</a:t>
                </a:r>
              </a:p>
            </p:txBody>
          </p:sp>
          <p:sp>
            <p:nvSpPr>
              <p:cNvPr id="953374" name="Line 30"/>
              <p:cNvSpPr>
                <a:spLocks noChangeShapeType="1"/>
              </p:cNvSpPr>
              <p:nvPr/>
            </p:nvSpPr>
            <p:spPr bwMode="auto">
              <a:xfrm flipH="1">
                <a:off x="1488" y="1104"/>
                <a:ext cx="336" cy="24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75" name="Line 31"/>
              <p:cNvSpPr>
                <a:spLocks noChangeShapeType="1"/>
              </p:cNvSpPr>
              <p:nvPr/>
            </p:nvSpPr>
            <p:spPr bwMode="auto">
              <a:xfrm flipH="1">
                <a:off x="912" y="1536"/>
                <a:ext cx="384" cy="24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76" name="Line 32"/>
              <p:cNvSpPr>
                <a:spLocks noChangeShapeType="1"/>
              </p:cNvSpPr>
              <p:nvPr/>
            </p:nvSpPr>
            <p:spPr bwMode="auto">
              <a:xfrm>
                <a:off x="2064" y="1152"/>
                <a:ext cx="192" cy="19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77" name="Line 33"/>
              <p:cNvSpPr>
                <a:spLocks noChangeShapeType="1"/>
              </p:cNvSpPr>
              <p:nvPr/>
            </p:nvSpPr>
            <p:spPr bwMode="auto">
              <a:xfrm flipH="1">
                <a:off x="624" y="2016"/>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78" name="Line 34"/>
              <p:cNvSpPr>
                <a:spLocks noChangeShapeType="1"/>
              </p:cNvSpPr>
              <p:nvPr/>
            </p:nvSpPr>
            <p:spPr bwMode="auto">
              <a:xfrm flipH="1">
                <a:off x="2064" y="1632"/>
                <a:ext cx="192" cy="288"/>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79" name="Line 35"/>
              <p:cNvSpPr>
                <a:spLocks noChangeShapeType="1"/>
              </p:cNvSpPr>
              <p:nvPr/>
            </p:nvSpPr>
            <p:spPr bwMode="auto">
              <a:xfrm>
                <a:off x="2400" y="1584"/>
                <a:ext cx="28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80" name="Text Box 36"/>
              <p:cNvSpPr txBox="1">
                <a:spLocks noChangeArrowheads="1"/>
              </p:cNvSpPr>
              <p:nvPr/>
            </p:nvSpPr>
            <p:spPr bwMode="auto">
              <a:xfrm>
                <a:off x="1920" y="1920"/>
                <a:ext cx="43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11</a:t>
                </a:r>
              </a:p>
            </p:txBody>
          </p:sp>
          <p:sp>
            <p:nvSpPr>
              <p:cNvPr id="953381" name="Oval 37"/>
              <p:cNvSpPr>
                <a:spLocks noChangeArrowheads="1"/>
              </p:cNvSpPr>
              <p:nvPr/>
            </p:nvSpPr>
            <p:spPr bwMode="auto">
              <a:xfrm>
                <a:off x="240" y="259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82" name="Text Box 38"/>
              <p:cNvSpPr txBox="1">
                <a:spLocks noChangeArrowheads="1"/>
              </p:cNvSpPr>
              <p:nvPr/>
            </p:nvSpPr>
            <p:spPr bwMode="auto">
              <a:xfrm>
                <a:off x="288" y="2592"/>
                <a:ext cx="19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a:t>
                </a:r>
              </a:p>
            </p:txBody>
          </p:sp>
          <p:sp>
            <p:nvSpPr>
              <p:cNvPr id="953383" name="Line 39"/>
              <p:cNvSpPr>
                <a:spLocks noChangeShapeType="1"/>
              </p:cNvSpPr>
              <p:nvPr/>
            </p:nvSpPr>
            <p:spPr bwMode="auto">
              <a:xfrm flipH="1">
                <a:off x="432" y="2448"/>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53384" name="Oval 40"/>
            <p:cNvSpPr>
              <a:spLocks noChangeArrowheads="1"/>
            </p:cNvSpPr>
            <p:nvPr/>
          </p:nvSpPr>
          <p:spPr bwMode="auto">
            <a:xfrm>
              <a:off x="4080" y="576"/>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85" name="Text Box 41"/>
            <p:cNvSpPr txBox="1">
              <a:spLocks noChangeArrowheads="1"/>
            </p:cNvSpPr>
            <p:nvPr/>
          </p:nvSpPr>
          <p:spPr bwMode="auto">
            <a:xfrm>
              <a:off x="4128" y="576"/>
              <a:ext cx="19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7</a:t>
              </a:r>
            </a:p>
          </p:txBody>
        </p:sp>
        <p:sp>
          <p:nvSpPr>
            <p:cNvPr id="953386" name="Oval 42"/>
            <p:cNvSpPr>
              <a:spLocks noChangeArrowheads="1"/>
            </p:cNvSpPr>
            <p:nvPr/>
          </p:nvSpPr>
          <p:spPr bwMode="auto">
            <a:xfrm>
              <a:off x="3312" y="115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87" name="Text Box 43"/>
            <p:cNvSpPr txBox="1">
              <a:spLocks noChangeArrowheads="1"/>
            </p:cNvSpPr>
            <p:nvPr/>
          </p:nvSpPr>
          <p:spPr bwMode="auto">
            <a:xfrm>
              <a:off x="3360" y="1152"/>
              <a:ext cx="19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8</a:t>
              </a:r>
            </a:p>
          </p:txBody>
        </p:sp>
        <p:sp>
          <p:nvSpPr>
            <p:cNvPr id="953388" name="Oval 44"/>
            <p:cNvSpPr>
              <a:spLocks noChangeArrowheads="1"/>
            </p:cNvSpPr>
            <p:nvPr/>
          </p:nvSpPr>
          <p:spPr bwMode="auto">
            <a:xfrm>
              <a:off x="3792" y="115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89" name="Text Box 45"/>
            <p:cNvSpPr txBox="1">
              <a:spLocks noChangeArrowheads="1"/>
            </p:cNvSpPr>
            <p:nvPr/>
          </p:nvSpPr>
          <p:spPr bwMode="auto">
            <a:xfrm>
              <a:off x="3840" y="1152"/>
              <a:ext cx="43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a:t>
              </a:r>
            </a:p>
          </p:txBody>
        </p:sp>
        <p:sp>
          <p:nvSpPr>
            <p:cNvPr id="953390" name="Oval 46"/>
            <p:cNvSpPr>
              <a:spLocks noChangeArrowheads="1"/>
            </p:cNvSpPr>
            <p:nvPr/>
          </p:nvSpPr>
          <p:spPr bwMode="auto">
            <a:xfrm>
              <a:off x="4752" y="115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91" name="Text Box 47"/>
            <p:cNvSpPr txBox="1">
              <a:spLocks noChangeArrowheads="1"/>
            </p:cNvSpPr>
            <p:nvPr/>
          </p:nvSpPr>
          <p:spPr bwMode="auto">
            <a:xfrm>
              <a:off x="4800" y="1152"/>
              <a:ext cx="19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6</a:t>
              </a:r>
            </a:p>
          </p:txBody>
        </p:sp>
        <p:sp>
          <p:nvSpPr>
            <p:cNvPr id="953392" name="Line 48"/>
            <p:cNvSpPr>
              <a:spLocks noChangeShapeType="1"/>
            </p:cNvSpPr>
            <p:nvPr/>
          </p:nvSpPr>
          <p:spPr bwMode="auto">
            <a:xfrm flipH="1">
              <a:off x="3504" y="816"/>
              <a:ext cx="624" cy="3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93" name="Line 49"/>
            <p:cNvSpPr>
              <a:spLocks noChangeShapeType="1"/>
            </p:cNvSpPr>
            <p:nvPr/>
          </p:nvSpPr>
          <p:spPr bwMode="auto">
            <a:xfrm flipH="1">
              <a:off x="4032" y="864"/>
              <a:ext cx="192" cy="336"/>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94" name="Line 50"/>
            <p:cNvSpPr>
              <a:spLocks noChangeShapeType="1"/>
            </p:cNvSpPr>
            <p:nvPr/>
          </p:nvSpPr>
          <p:spPr bwMode="auto">
            <a:xfrm>
              <a:off x="4272" y="864"/>
              <a:ext cx="96" cy="28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95" name="Line 51"/>
            <p:cNvSpPr>
              <a:spLocks noChangeShapeType="1"/>
            </p:cNvSpPr>
            <p:nvPr/>
          </p:nvSpPr>
          <p:spPr bwMode="auto">
            <a:xfrm>
              <a:off x="4368" y="768"/>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96" name="Line 52"/>
            <p:cNvSpPr>
              <a:spLocks noChangeShapeType="1"/>
            </p:cNvSpPr>
            <p:nvPr/>
          </p:nvSpPr>
          <p:spPr bwMode="auto">
            <a:xfrm>
              <a:off x="4320" y="816"/>
              <a:ext cx="52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397" name="Oval 53"/>
            <p:cNvSpPr>
              <a:spLocks noChangeArrowheads="1"/>
            </p:cNvSpPr>
            <p:nvPr/>
          </p:nvSpPr>
          <p:spPr bwMode="auto">
            <a:xfrm>
              <a:off x="4032" y="244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3398" name="Text Box 54"/>
            <p:cNvSpPr txBox="1">
              <a:spLocks noChangeArrowheads="1"/>
            </p:cNvSpPr>
            <p:nvPr/>
          </p:nvSpPr>
          <p:spPr bwMode="auto">
            <a:xfrm>
              <a:off x="4032" y="2448"/>
              <a:ext cx="43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16</a:t>
              </a:r>
            </a:p>
          </p:txBody>
        </p:sp>
        <p:sp>
          <p:nvSpPr>
            <p:cNvPr id="953399" name="Line 55"/>
            <p:cNvSpPr>
              <a:spLocks noChangeShapeType="1"/>
            </p:cNvSpPr>
            <p:nvPr/>
          </p:nvSpPr>
          <p:spPr bwMode="auto">
            <a:xfrm flipH="1">
              <a:off x="3744" y="2112"/>
              <a:ext cx="624" cy="3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00" name="Line 56"/>
            <p:cNvSpPr>
              <a:spLocks noChangeShapeType="1"/>
            </p:cNvSpPr>
            <p:nvPr/>
          </p:nvSpPr>
          <p:spPr bwMode="auto">
            <a:xfrm flipH="1">
              <a:off x="4272" y="2160"/>
              <a:ext cx="192" cy="336"/>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01" name="Line 57"/>
            <p:cNvSpPr>
              <a:spLocks noChangeShapeType="1"/>
            </p:cNvSpPr>
            <p:nvPr/>
          </p:nvSpPr>
          <p:spPr bwMode="auto">
            <a:xfrm>
              <a:off x="4512" y="2160"/>
              <a:ext cx="96" cy="28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02" name="Line 58"/>
            <p:cNvSpPr>
              <a:spLocks noChangeShapeType="1"/>
            </p:cNvSpPr>
            <p:nvPr/>
          </p:nvSpPr>
          <p:spPr bwMode="auto">
            <a:xfrm>
              <a:off x="4608" y="2064"/>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03" name="Line 59"/>
            <p:cNvSpPr>
              <a:spLocks noChangeShapeType="1"/>
            </p:cNvSpPr>
            <p:nvPr/>
          </p:nvSpPr>
          <p:spPr bwMode="auto">
            <a:xfrm>
              <a:off x="4560" y="2112"/>
              <a:ext cx="52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04" name="Line 60"/>
            <p:cNvSpPr>
              <a:spLocks noChangeShapeType="1"/>
            </p:cNvSpPr>
            <p:nvPr/>
          </p:nvSpPr>
          <p:spPr bwMode="auto">
            <a:xfrm>
              <a:off x="4464" y="1440"/>
              <a:ext cx="0" cy="43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05" name="Line 61"/>
            <p:cNvSpPr>
              <a:spLocks noChangeShapeType="1"/>
            </p:cNvSpPr>
            <p:nvPr/>
          </p:nvSpPr>
          <p:spPr bwMode="auto">
            <a:xfrm flipV="1">
              <a:off x="2112" y="672"/>
              <a:ext cx="2016" cy="384"/>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06" name="Line 62"/>
            <p:cNvSpPr>
              <a:spLocks noChangeShapeType="1"/>
            </p:cNvSpPr>
            <p:nvPr/>
          </p:nvSpPr>
          <p:spPr bwMode="auto">
            <a:xfrm flipH="1">
              <a:off x="192" y="2928"/>
              <a:ext cx="96" cy="28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07" name="Text Box 63"/>
            <p:cNvSpPr txBox="1">
              <a:spLocks noChangeArrowheads="1"/>
            </p:cNvSpPr>
            <p:nvPr/>
          </p:nvSpPr>
          <p:spPr bwMode="auto">
            <a:xfrm>
              <a:off x="336" y="3119"/>
              <a:ext cx="33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b</a:t>
              </a:r>
            </a:p>
          </p:txBody>
        </p:sp>
        <p:sp>
          <p:nvSpPr>
            <p:cNvPr id="953408" name="Line 64"/>
            <p:cNvSpPr>
              <a:spLocks noChangeShapeType="1"/>
            </p:cNvSpPr>
            <p:nvPr/>
          </p:nvSpPr>
          <p:spPr bwMode="auto">
            <a:xfrm flipV="1">
              <a:off x="432" y="2928"/>
              <a:ext cx="1" cy="28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09" name="Text Box 65"/>
            <p:cNvSpPr txBox="1">
              <a:spLocks noChangeArrowheads="1"/>
            </p:cNvSpPr>
            <p:nvPr/>
          </p:nvSpPr>
          <p:spPr bwMode="auto">
            <a:xfrm>
              <a:off x="672" y="3119"/>
              <a:ext cx="33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c</a:t>
              </a:r>
            </a:p>
          </p:txBody>
        </p:sp>
        <p:sp>
          <p:nvSpPr>
            <p:cNvPr id="953410" name="Line 66"/>
            <p:cNvSpPr>
              <a:spLocks noChangeShapeType="1"/>
            </p:cNvSpPr>
            <p:nvPr/>
          </p:nvSpPr>
          <p:spPr bwMode="auto">
            <a:xfrm flipH="1" flipV="1">
              <a:off x="480" y="2880"/>
              <a:ext cx="240" cy="288"/>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11" name="Text Box 67"/>
            <p:cNvSpPr txBox="1">
              <a:spLocks noChangeArrowheads="1"/>
            </p:cNvSpPr>
            <p:nvPr/>
          </p:nvSpPr>
          <p:spPr bwMode="auto">
            <a:xfrm>
              <a:off x="672" y="2544"/>
              <a:ext cx="336"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d</a:t>
              </a:r>
            </a:p>
          </p:txBody>
        </p:sp>
        <p:sp>
          <p:nvSpPr>
            <p:cNvPr id="953412" name="Line 68"/>
            <p:cNvSpPr>
              <a:spLocks noChangeShapeType="1"/>
            </p:cNvSpPr>
            <p:nvPr/>
          </p:nvSpPr>
          <p:spPr bwMode="auto">
            <a:xfrm flipH="1" flipV="1">
              <a:off x="672" y="2496"/>
              <a:ext cx="96" cy="144"/>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13" name="Text Box 69"/>
            <p:cNvSpPr txBox="1">
              <a:spLocks noChangeArrowheads="1"/>
            </p:cNvSpPr>
            <p:nvPr/>
          </p:nvSpPr>
          <p:spPr bwMode="auto">
            <a:xfrm>
              <a:off x="960" y="2112"/>
              <a:ext cx="336"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e</a:t>
              </a:r>
            </a:p>
          </p:txBody>
        </p:sp>
        <p:sp>
          <p:nvSpPr>
            <p:cNvPr id="953414" name="Line 70"/>
            <p:cNvSpPr>
              <a:spLocks noChangeShapeType="1"/>
            </p:cNvSpPr>
            <p:nvPr/>
          </p:nvSpPr>
          <p:spPr bwMode="auto">
            <a:xfrm flipH="1" flipV="1">
              <a:off x="960" y="2064"/>
              <a:ext cx="96" cy="144"/>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15" name="Text Box 71"/>
            <p:cNvSpPr txBox="1">
              <a:spLocks noChangeArrowheads="1"/>
            </p:cNvSpPr>
            <p:nvPr/>
          </p:nvSpPr>
          <p:spPr bwMode="auto">
            <a:xfrm>
              <a:off x="1296" y="1920"/>
              <a:ext cx="336"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f</a:t>
              </a:r>
            </a:p>
          </p:txBody>
        </p:sp>
        <p:sp>
          <p:nvSpPr>
            <p:cNvPr id="953416" name="Line 72"/>
            <p:cNvSpPr>
              <a:spLocks noChangeShapeType="1"/>
            </p:cNvSpPr>
            <p:nvPr/>
          </p:nvSpPr>
          <p:spPr bwMode="auto">
            <a:xfrm flipV="1">
              <a:off x="1392" y="1680"/>
              <a:ext cx="1" cy="28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17" name="Text Box 73"/>
            <p:cNvSpPr txBox="1">
              <a:spLocks noChangeArrowheads="1"/>
            </p:cNvSpPr>
            <p:nvPr/>
          </p:nvSpPr>
          <p:spPr bwMode="auto">
            <a:xfrm>
              <a:off x="1632" y="1872"/>
              <a:ext cx="336"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g</a:t>
              </a:r>
            </a:p>
          </p:txBody>
        </p:sp>
        <p:sp>
          <p:nvSpPr>
            <p:cNvPr id="953418" name="Line 74"/>
            <p:cNvSpPr>
              <a:spLocks noChangeShapeType="1"/>
            </p:cNvSpPr>
            <p:nvPr/>
          </p:nvSpPr>
          <p:spPr bwMode="auto">
            <a:xfrm flipH="1" flipV="1">
              <a:off x="1440" y="1680"/>
              <a:ext cx="240" cy="288"/>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3419" name="Text Box 75"/>
            <p:cNvSpPr txBox="1">
              <a:spLocks noChangeArrowheads="1"/>
            </p:cNvSpPr>
            <p:nvPr/>
          </p:nvSpPr>
          <p:spPr bwMode="auto">
            <a:xfrm>
              <a:off x="1056" y="2832"/>
              <a:ext cx="3936" cy="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spcBef>
                  <a:spcPct val="20000"/>
                </a:spcBef>
                <a:buClr>
                  <a:schemeClr val="tx2"/>
                </a:buClr>
              </a:pPr>
              <a:r>
                <a:rPr lang="en-US" sz="3200"/>
                <a:t>a, b, c, d, e, f, and g are subtrees</a:t>
              </a:r>
            </a:p>
            <a:p>
              <a:pPr eaLnBrk="0" hangingPunct="0">
                <a:spcBef>
                  <a:spcPct val="50000"/>
                </a:spcBef>
              </a:pPr>
              <a:endParaRPr lang="en-US" sz="3200"/>
            </a:p>
          </p:txBody>
        </p:sp>
      </p:grpSp>
    </p:spTree>
    <p:extLst>
      <p:ext uri="{BB962C8B-B14F-4D97-AF65-F5344CB8AC3E}">
        <p14:creationId xmlns:p14="http://schemas.microsoft.com/office/powerpoint/2010/main" val="4286541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53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334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3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build="p"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a:xfrm>
            <a:off x="1143000" y="457200"/>
            <a:ext cx="7793038" cy="508000"/>
          </a:xfrm>
        </p:spPr>
        <p:txBody>
          <a:bodyPr>
            <a:normAutofit fontScale="90000"/>
          </a:bodyPr>
          <a:lstStyle/>
          <a:p>
            <a:r>
              <a:rPr lang="en-US"/>
              <a:t>Path Compression</a:t>
            </a:r>
          </a:p>
        </p:txBody>
      </p:sp>
      <p:sp>
        <p:nvSpPr>
          <p:cNvPr id="954371" name="Rectangle 3"/>
          <p:cNvSpPr>
            <a:spLocks noGrp="1" noChangeArrowheads="1"/>
          </p:cNvSpPr>
          <p:nvPr>
            <p:ph type="body" idx="1"/>
          </p:nvPr>
        </p:nvSpPr>
        <p:spPr>
          <a:xfrm>
            <a:off x="228600" y="1066800"/>
            <a:ext cx="9144000" cy="838200"/>
          </a:xfrm>
        </p:spPr>
        <p:txBody>
          <a:bodyPr>
            <a:normAutofit fontScale="92500" lnSpcReduction="10000"/>
          </a:bodyPr>
          <a:lstStyle/>
          <a:p>
            <a:pPr>
              <a:lnSpc>
                <a:spcPct val="90000"/>
              </a:lnSpc>
            </a:pPr>
            <a:r>
              <a:rPr lang="en-US" sz="2800"/>
              <a:t>Make all nodes on find path point to tree root.</a:t>
            </a:r>
          </a:p>
          <a:p>
            <a:pPr>
              <a:lnSpc>
                <a:spcPct val="90000"/>
              </a:lnSpc>
            </a:pPr>
            <a:r>
              <a:rPr lang="en-US" sz="2800"/>
              <a:t>find(1)</a:t>
            </a:r>
          </a:p>
          <a:p>
            <a:pPr>
              <a:lnSpc>
                <a:spcPct val="90000"/>
              </a:lnSpc>
            </a:pPr>
            <a:endParaRPr lang="en-US" sz="2800"/>
          </a:p>
        </p:txBody>
      </p:sp>
      <p:grpSp>
        <p:nvGrpSpPr>
          <p:cNvPr id="954372" name="Group 4"/>
          <p:cNvGrpSpPr>
            <a:grpSpLocks/>
          </p:cNvGrpSpPr>
          <p:nvPr/>
        </p:nvGrpSpPr>
        <p:grpSpPr bwMode="auto">
          <a:xfrm>
            <a:off x="0" y="1828800"/>
            <a:ext cx="8382000" cy="4699000"/>
            <a:chOff x="48" y="576"/>
            <a:chExt cx="5280" cy="2960"/>
          </a:xfrm>
        </p:grpSpPr>
        <p:sp>
          <p:nvSpPr>
            <p:cNvPr id="954373" name="Oval 5"/>
            <p:cNvSpPr>
              <a:spLocks noChangeArrowheads="1"/>
            </p:cNvSpPr>
            <p:nvPr/>
          </p:nvSpPr>
          <p:spPr bwMode="auto">
            <a:xfrm>
              <a:off x="4992" y="244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74" name="Text Box 6"/>
            <p:cNvSpPr txBox="1">
              <a:spLocks noChangeArrowheads="1"/>
            </p:cNvSpPr>
            <p:nvPr/>
          </p:nvSpPr>
          <p:spPr bwMode="auto">
            <a:xfrm>
              <a:off x="4992" y="24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12</a:t>
              </a:r>
            </a:p>
          </p:txBody>
        </p:sp>
        <p:sp>
          <p:nvSpPr>
            <p:cNvPr id="954375" name="Oval 7"/>
            <p:cNvSpPr>
              <a:spLocks noChangeArrowheads="1"/>
            </p:cNvSpPr>
            <p:nvPr/>
          </p:nvSpPr>
          <p:spPr bwMode="auto">
            <a:xfrm>
              <a:off x="4512" y="244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76" name="Text Box 8"/>
            <p:cNvSpPr txBox="1">
              <a:spLocks noChangeArrowheads="1"/>
            </p:cNvSpPr>
            <p:nvPr/>
          </p:nvSpPr>
          <p:spPr bwMode="auto">
            <a:xfrm>
              <a:off x="4512"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14</a:t>
              </a:r>
            </a:p>
          </p:txBody>
        </p:sp>
        <p:sp>
          <p:nvSpPr>
            <p:cNvPr id="954377" name="Oval 9"/>
            <p:cNvSpPr>
              <a:spLocks noChangeArrowheads="1"/>
            </p:cNvSpPr>
            <p:nvPr/>
          </p:nvSpPr>
          <p:spPr bwMode="auto">
            <a:xfrm>
              <a:off x="3552" y="244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78" name="Text Box 10"/>
            <p:cNvSpPr txBox="1">
              <a:spLocks noChangeArrowheads="1"/>
            </p:cNvSpPr>
            <p:nvPr/>
          </p:nvSpPr>
          <p:spPr bwMode="auto">
            <a:xfrm>
              <a:off x="3552" y="244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20</a:t>
              </a:r>
            </a:p>
          </p:txBody>
        </p:sp>
        <p:sp>
          <p:nvSpPr>
            <p:cNvPr id="954379" name="Oval 11"/>
            <p:cNvSpPr>
              <a:spLocks noChangeArrowheads="1"/>
            </p:cNvSpPr>
            <p:nvPr/>
          </p:nvSpPr>
          <p:spPr bwMode="auto">
            <a:xfrm>
              <a:off x="4320" y="187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80" name="Text Box 12"/>
            <p:cNvSpPr txBox="1">
              <a:spLocks noChangeArrowheads="1"/>
            </p:cNvSpPr>
            <p:nvPr/>
          </p:nvSpPr>
          <p:spPr bwMode="auto">
            <a:xfrm>
              <a:off x="4272" y="187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10</a:t>
              </a:r>
            </a:p>
          </p:txBody>
        </p:sp>
        <p:sp>
          <p:nvSpPr>
            <p:cNvPr id="954381" name="Oval 13"/>
            <p:cNvSpPr>
              <a:spLocks noChangeArrowheads="1"/>
            </p:cNvSpPr>
            <p:nvPr/>
          </p:nvSpPr>
          <p:spPr bwMode="auto">
            <a:xfrm>
              <a:off x="4272" y="115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82" name="Text Box 14"/>
            <p:cNvSpPr txBox="1">
              <a:spLocks noChangeArrowheads="1"/>
            </p:cNvSpPr>
            <p:nvPr/>
          </p:nvSpPr>
          <p:spPr bwMode="auto">
            <a:xfrm>
              <a:off x="4272" y="115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22</a:t>
              </a:r>
            </a:p>
          </p:txBody>
        </p:sp>
        <p:sp>
          <p:nvSpPr>
            <p:cNvPr id="954383" name="Text Box 15"/>
            <p:cNvSpPr txBox="1">
              <a:spLocks noChangeArrowheads="1"/>
            </p:cNvSpPr>
            <p:nvPr/>
          </p:nvSpPr>
          <p:spPr bwMode="auto">
            <a:xfrm>
              <a:off x="48" y="312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a</a:t>
              </a:r>
            </a:p>
          </p:txBody>
        </p:sp>
        <p:grpSp>
          <p:nvGrpSpPr>
            <p:cNvPr id="954384" name="Group 16"/>
            <p:cNvGrpSpPr>
              <a:grpSpLocks/>
            </p:cNvGrpSpPr>
            <p:nvPr/>
          </p:nvGrpSpPr>
          <p:grpSpPr bwMode="auto">
            <a:xfrm>
              <a:off x="240" y="960"/>
              <a:ext cx="2880" cy="1968"/>
              <a:chOff x="240" y="912"/>
              <a:chExt cx="2880" cy="1968"/>
            </a:xfrm>
          </p:grpSpPr>
          <p:sp>
            <p:nvSpPr>
              <p:cNvPr id="954385" name="Oval 17"/>
              <p:cNvSpPr>
                <a:spLocks noChangeArrowheads="1"/>
              </p:cNvSpPr>
              <p:nvPr/>
            </p:nvSpPr>
            <p:spPr bwMode="auto">
              <a:xfrm>
                <a:off x="1296" y="1344"/>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86" name="Text Box 18"/>
              <p:cNvSpPr txBox="1">
                <a:spLocks noChangeArrowheads="1"/>
              </p:cNvSpPr>
              <p:nvPr/>
            </p:nvSpPr>
            <p:spPr bwMode="auto">
              <a:xfrm>
                <a:off x="1344" y="1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954387" name="Oval 19"/>
              <p:cNvSpPr>
                <a:spLocks noChangeArrowheads="1"/>
              </p:cNvSpPr>
              <p:nvPr/>
            </p:nvSpPr>
            <p:spPr bwMode="auto">
              <a:xfrm>
                <a:off x="432" y="216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88" name="Text Box 20"/>
              <p:cNvSpPr txBox="1">
                <a:spLocks noChangeArrowheads="1"/>
              </p:cNvSpPr>
              <p:nvPr/>
            </p:nvSpPr>
            <p:spPr bwMode="auto">
              <a:xfrm>
                <a:off x="480" y="216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2</a:t>
                </a:r>
              </a:p>
            </p:txBody>
          </p:sp>
          <p:sp>
            <p:nvSpPr>
              <p:cNvPr id="954389" name="Oval 21"/>
              <p:cNvSpPr>
                <a:spLocks noChangeArrowheads="1"/>
              </p:cNvSpPr>
              <p:nvPr/>
            </p:nvSpPr>
            <p:spPr bwMode="auto">
              <a:xfrm>
                <a:off x="720" y="1776"/>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90" name="Text Box 22"/>
              <p:cNvSpPr txBox="1">
                <a:spLocks noChangeArrowheads="1"/>
              </p:cNvSpPr>
              <p:nvPr/>
            </p:nvSpPr>
            <p:spPr bwMode="auto">
              <a:xfrm>
                <a:off x="768" y="177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9</a:t>
                </a:r>
              </a:p>
            </p:txBody>
          </p:sp>
          <p:sp>
            <p:nvSpPr>
              <p:cNvPr id="954391" name="Oval 23"/>
              <p:cNvSpPr>
                <a:spLocks noChangeArrowheads="1"/>
              </p:cNvSpPr>
              <p:nvPr/>
            </p:nvSpPr>
            <p:spPr bwMode="auto">
              <a:xfrm>
                <a:off x="1920" y="192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92" name="Oval 24"/>
              <p:cNvSpPr>
                <a:spLocks noChangeArrowheads="1"/>
              </p:cNvSpPr>
              <p:nvPr/>
            </p:nvSpPr>
            <p:spPr bwMode="auto">
              <a:xfrm>
                <a:off x="2640" y="1920"/>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93" name="Text Box 25"/>
              <p:cNvSpPr txBox="1">
                <a:spLocks noChangeArrowheads="1"/>
              </p:cNvSpPr>
              <p:nvPr/>
            </p:nvSpPr>
            <p:spPr bwMode="auto">
              <a:xfrm>
                <a:off x="2640" y="192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30</a:t>
                </a:r>
              </a:p>
            </p:txBody>
          </p:sp>
          <p:sp>
            <p:nvSpPr>
              <p:cNvPr id="954394" name="Oval 26"/>
              <p:cNvSpPr>
                <a:spLocks noChangeArrowheads="1"/>
              </p:cNvSpPr>
              <p:nvPr/>
            </p:nvSpPr>
            <p:spPr bwMode="auto">
              <a:xfrm>
                <a:off x="2160" y="1344"/>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95" name="Text Box 27"/>
              <p:cNvSpPr txBox="1">
                <a:spLocks noChangeArrowheads="1"/>
              </p:cNvSpPr>
              <p:nvPr/>
            </p:nvSpPr>
            <p:spPr bwMode="auto">
              <a:xfrm>
                <a:off x="2208" y="134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954396" name="Oval 28"/>
              <p:cNvSpPr>
                <a:spLocks noChangeArrowheads="1"/>
              </p:cNvSpPr>
              <p:nvPr/>
            </p:nvSpPr>
            <p:spPr bwMode="auto">
              <a:xfrm>
                <a:off x="1824" y="91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397" name="Text Box 29"/>
              <p:cNvSpPr txBox="1">
                <a:spLocks noChangeArrowheads="1"/>
              </p:cNvSpPr>
              <p:nvPr/>
            </p:nvSpPr>
            <p:spPr bwMode="auto">
              <a:xfrm>
                <a:off x="1824" y="91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13</a:t>
                </a:r>
              </a:p>
            </p:txBody>
          </p:sp>
          <p:sp>
            <p:nvSpPr>
              <p:cNvPr id="954398" name="Line 30"/>
              <p:cNvSpPr>
                <a:spLocks noChangeShapeType="1"/>
              </p:cNvSpPr>
              <p:nvPr/>
            </p:nvSpPr>
            <p:spPr bwMode="auto">
              <a:xfrm flipH="1">
                <a:off x="1488" y="1104"/>
                <a:ext cx="336" cy="24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399" name="Line 31"/>
              <p:cNvSpPr>
                <a:spLocks noChangeShapeType="1"/>
              </p:cNvSpPr>
              <p:nvPr/>
            </p:nvSpPr>
            <p:spPr bwMode="auto">
              <a:xfrm flipH="1">
                <a:off x="912" y="1536"/>
                <a:ext cx="384" cy="24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00" name="Line 32"/>
              <p:cNvSpPr>
                <a:spLocks noChangeShapeType="1"/>
              </p:cNvSpPr>
              <p:nvPr/>
            </p:nvSpPr>
            <p:spPr bwMode="auto">
              <a:xfrm>
                <a:off x="2064" y="1152"/>
                <a:ext cx="192" cy="19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01" name="Line 33"/>
              <p:cNvSpPr>
                <a:spLocks noChangeShapeType="1"/>
              </p:cNvSpPr>
              <p:nvPr/>
            </p:nvSpPr>
            <p:spPr bwMode="auto">
              <a:xfrm flipH="1">
                <a:off x="624" y="2016"/>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02" name="Line 34"/>
              <p:cNvSpPr>
                <a:spLocks noChangeShapeType="1"/>
              </p:cNvSpPr>
              <p:nvPr/>
            </p:nvSpPr>
            <p:spPr bwMode="auto">
              <a:xfrm flipH="1">
                <a:off x="2064" y="1632"/>
                <a:ext cx="192" cy="288"/>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03" name="Line 35"/>
              <p:cNvSpPr>
                <a:spLocks noChangeShapeType="1"/>
              </p:cNvSpPr>
              <p:nvPr/>
            </p:nvSpPr>
            <p:spPr bwMode="auto">
              <a:xfrm>
                <a:off x="2400" y="1584"/>
                <a:ext cx="28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04" name="Text Box 36"/>
              <p:cNvSpPr txBox="1">
                <a:spLocks noChangeArrowheads="1"/>
              </p:cNvSpPr>
              <p:nvPr/>
            </p:nvSpPr>
            <p:spPr bwMode="auto">
              <a:xfrm>
                <a:off x="1920"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11</a:t>
                </a:r>
              </a:p>
            </p:txBody>
          </p:sp>
          <p:sp>
            <p:nvSpPr>
              <p:cNvPr id="954405" name="Oval 37"/>
              <p:cNvSpPr>
                <a:spLocks noChangeArrowheads="1"/>
              </p:cNvSpPr>
              <p:nvPr/>
            </p:nvSpPr>
            <p:spPr bwMode="auto">
              <a:xfrm>
                <a:off x="240" y="259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406" name="Text Box 38"/>
              <p:cNvSpPr txBox="1">
                <a:spLocks noChangeArrowheads="1"/>
              </p:cNvSpPr>
              <p:nvPr/>
            </p:nvSpPr>
            <p:spPr bwMode="auto">
              <a:xfrm>
                <a:off x="288" y="25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a:t>
                </a:r>
              </a:p>
            </p:txBody>
          </p:sp>
          <p:sp>
            <p:nvSpPr>
              <p:cNvPr id="954407" name="Line 39"/>
              <p:cNvSpPr>
                <a:spLocks noChangeShapeType="1"/>
              </p:cNvSpPr>
              <p:nvPr/>
            </p:nvSpPr>
            <p:spPr bwMode="auto">
              <a:xfrm flipH="1">
                <a:off x="432" y="2448"/>
                <a:ext cx="144" cy="14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54408" name="Oval 40"/>
            <p:cNvSpPr>
              <a:spLocks noChangeArrowheads="1"/>
            </p:cNvSpPr>
            <p:nvPr/>
          </p:nvSpPr>
          <p:spPr bwMode="auto">
            <a:xfrm>
              <a:off x="4080" y="576"/>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409" name="Text Box 41"/>
            <p:cNvSpPr txBox="1">
              <a:spLocks noChangeArrowheads="1"/>
            </p:cNvSpPr>
            <p:nvPr/>
          </p:nvSpPr>
          <p:spPr bwMode="auto">
            <a:xfrm>
              <a:off x="4128" y="57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7</a:t>
              </a:r>
            </a:p>
          </p:txBody>
        </p:sp>
        <p:sp>
          <p:nvSpPr>
            <p:cNvPr id="954410" name="Oval 42"/>
            <p:cNvSpPr>
              <a:spLocks noChangeArrowheads="1"/>
            </p:cNvSpPr>
            <p:nvPr/>
          </p:nvSpPr>
          <p:spPr bwMode="auto">
            <a:xfrm>
              <a:off x="3312" y="115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411" name="Text Box 43"/>
            <p:cNvSpPr txBox="1">
              <a:spLocks noChangeArrowheads="1"/>
            </p:cNvSpPr>
            <p:nvPr/>
          </p:nvSpPr>
          <p:spPr bwMode="auto">
            <a:xfrm>
              <a:off x="3360" y="115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8</a:t>
              </a:r>
            </a:p>
          </p:txBody>
        </p:sp>
        <p:sp>
          <p:nvSpPr>
            <p:cNvPr id="954412" name="Oval 44"/>
            <p:cNvSpPr>
              <a:spLocks noChangeArrowheads="1"/>
            </p:cNvSpPr>
            <p:nvPr/>
          </p:nvSpPr>
          <p:spPr bwMode="auto">
            <a:xfrm>
              <a:off x="3792" y="115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413" name="Text Box 45"/>
            <p:cNvSpPr txBox="1">
              <a:spLocks noChangeArrowheads="1"/>
            </p:cNvSpPr>
            <p:nvPr/>
          </p:nvSpPr>
          <p:spPr bwMode="auto">
            <a:xfrm>
              <a:off x="3840" y="115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a:t>
              </a:r>
            </a:p>
          </p:txBody>
        </p:sp>
        <p:sp>
          <p:nvSpPr>
            <p:cNvPr id="954414" name="Oval 46"/>
            <p:cNvSpPr>
              <a:spLocks noChangeArrowheads="1"/>
            </p:cNvSpPr>
            <p:nvPr/>
          </p:nvSpPr>
          <p:spPr bwMode="auto">
            <a:xfrm>
              <a:off x="4752" y="1152"/>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415" name="Text Box 47"/>
            <p:cNvSpPr txBox="1">
              <a:spLocks noChangeArrowheads="1"/>
            </p:cNvSpPr>
            <p:nvPr/>
          </p:nvSpPr>
          <p:spPr bwMode="auto">
            <a:xfrm>
              <a:off x="4800" y="115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6</a:t>
              </a:r>
            </a:p>
          </p:txBody>
        </p:sp>
        <p:sp>
          <p:nvSpPr>
            <p:cNvPr id="954416" name="Line 48"/>
            <p:cNvSpPr>
              <a:spLocks noChangeShapeType="1"/>
            </p:cNvSpPr>
            <p:nvPr/>
          </p:nvSpPr>
          <p:spPr bwMode="auto">
            <a:xfrm flipH="1">
              <a:off x="3504" y="816"/>
              <a:ext cx="624" cy="3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17" name="Line 49"/>
            <p:cNvSpPr>
              <a:spLocks noChangeShapeType="1"/>
            </p:cNvSpPr>
            <p:nvPr/>
          </p:nvSpPr>
          <p:spPr bwMode="auto">
            <a:xfrm flipH="1">
              <a:off x="4032" y="864"/>
              <a:ext cx="192" cy="336"/>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18" name="Line 50"/>
            <p:cNvSpPr>
              <a:spLocks noChangeShapeType="1"/>
            </p:cNvSpPr>
            <p:nvPr/>
          </p:nvSpPr>
          <p:spPr bwMode="auto">
            <a:xfrm>
              <a:off x="4272" y="864"/>
              <a:ext cx="96" cy="28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19" name="Line 51"/>
            <p:cNvSpPr>
              <a:spLocks noChangeShapeType="1"/>
            </p:cNvSpPr>
            <p:nvPr/>
          </p:nvSpPr>
          <p:spPr bwMode="auto">
            <a:xfrm>
              <a:off x="4368" y="768"/>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20" name="Line 52"/>
            <p:cNvSpPr>
              <a:spLocks noChangeShapeType="1"/>
            </p:cNvSpPr>
            <p:nvPr/>
          </p:nvSpPr>
          <p:spPr bwMode="auto">
            <a:xfrm>
              <a:off x="4320" y="816"/>
              <a:ext cx="52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21" name="Oval 53"/>
            <p:cNvSpPr>
              <a:spLocks noChangeArrowheads="1"/>
            </p:cNvSpPr>
            <p:nvPr/>
          </p:nvSpPr>
          <p:spPr bwMode="auto">
            <a:xfrm>
              <a:off x="4032" y="2448"/>
              <a:ext cx="288" cy="288"/>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4422" name="Text Box 54"/>
            <p:cNvSpPr txBox="1">
              <a:spLocks noChangeArrowheads="1"/>
            </p:cNvSpPr>
            <p:nvPr/>
          </p:nvSpPr>
          <p:spPr bwMode="auto">
            <a:xfrm>
              <a:off x="4032" y="244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16</a:t>
              </a:r>
            </a:p>
          </p:txBody>
        </p:sp>
        <p:sp>
          <p:nvSpPr>
            <p:cNvPr id="954423" name="Line 55"/>
            <p:cNvSpPr>
              <a:spLocks noChangeShapeType="1"/>
            </p:cNvSpPr>
            <p:nvPr/>
          </p:nvSpPr>
          <p:spPr bwMode="auto">
            <a:xfrm flipH="1">
              <a:off x="3744" y="2112"/>
              <a:ext cx="624" cy="3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24" name="Line 56"/>
            <p:cNvSpPr>
              <a:spLocks noChangeShapeType="1"/>
            </p:cNvSpPr>
            <p:nvPr/>
          </p:nvSpPr>
          <p:spPr bwMode="auto">
            <a:xfrm flipH="1">
              <a:off x="4272" y="2160"/>
              <a:ext cx="192" cy="336"/>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25" name="Line 57"/>
            <p:cNvSpPr>
              <a:spLocks noChangeShapeType="1"/>
            </p:cNvSpPr>
            <p:nvPr/>
          </p:nvSpPr>
          <p:spPr bwMode="auto">
            <a:xfrm>
              <a:off x="4512" y="2160"/>
              <a:ext cx="96" cy="28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26" name="Line 58"/>
            <p:cNvSpPr>
              <a:spLocks noChangeShapeType="1"/>
            </p:cNvSpPr>
            <p:nvPr/>
          </p:nvSpPr>
          <p:spPr bwMode="auto">
            <a:xfrm>
              <a:off x="4608" y="2064"/>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27" name="Line 59"/>
            <p:cNvSpPr>
              <a:spLocks noChangeShapeType="1"/>
            </p:cNvSpPr>
            <p:nvPr/>
          </p:nvSpPr>
          <p:spPr bwMode="auto">
            <a:xfrm>
              <a:off x="4560" y="2112"/>
              <a:ext cx="528" cy="384"/>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28" name="Line 60"/>
            <p:cNvSpPr>
              <a:spLocks noChangeShapeType="1"/>
            </p:cNvSpPr>
            <p:nvPr/>
          </p:nvSpPr>
          <p:spPr bwMode="auto">
            <a:xfrm>
              <a:off x="4464" y="1440"/>
              <a:ext cx="0" cy="432"/>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29" name="Line 61"/>
            <p:cNvSpPr>
              <a:spLocks noChangeShapeType="1"/>
            </p:cNvSpPr>
            <p:nvPr/>
          </p:nvSpPr>
          <p:spPr bwMode="auto">
            <a:xfrm flipV="1">
              <a:off x="2112" y="672"/>
              <a:ext cx="2016" cy="384"/>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30" name="Line 62"/>
            <p:cNvSpPr>
              <a:spLocks noChangeShapeType="1"/>
            </p:cNvSpPr>
            <p:nvPr/>
          </p:nvSpPr>
          <p:spPr bwMode="auto">
            <a:xfrm flipH="1">
              <a:off x="192" y="2928"/>
              <a:ext cx="96" cy="28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31" name="Text Box 63"/>
            <p:cNvSpPr txBox="1">
              <a:spLocks noChangeArrowheads="1"/>
            </p:cNvSpPr>
            <p:nvPr/>
          </p:nvSpPr>
          <p:spPr bwMode="auto">
            <a:xfrm>
              <a:off x="336" y="312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b</a:t>
              </a:r>
            </a:p>
          </p:txBody>
        </p:sp>
        <p:sp>
          <p:nvSpPr>
            <p:cNvPr id="954432" name="Line 64"/>
            <p:cNvSpPr>
              <a:spLocks noChangeShapeType="1"/>
            </p:cNvSpPr>
            <p:nvPr/>
          </p:nvSpPr>
          <p:spPr bwMode="auto">
            <a:xfrm flipV="1">
              <a:off x="432" y="2928"/>
              <a:ext cx="1" cy="28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33" name="Text Box 65"/>
            <p:cNvSpPr txBox="1">
              <a:spLocks noChangeArrowheads="1"/>
            </p:cNvSpPr>
            <p:nvPr/>
          </p:nvSpPr>
          <p:spPr bwMode="auto">
            <a:xfrm>
              <a:off x="672" y="312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c</a:t>
              </a:r>
            </a:p>
          </p:txBody>
        </p:sp>
        <p:sp>
          <p:nvSpPr>
            <p:cNvPr id="954434" name="Line 66"/>
            <p:cNvSpPr>
              <a:spLocks noChangeShapeType="1"/>
            </p:cNvSpPr>
            <p:nvPr/>
          </p:nvSpPr>
          <p:spPr bwMode="auto">
            <a:xfrm flipH="1" flipV="1">
              <a:off x="480" y="2880"/>
              <a:ext cx="240" cy="288"/>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35" name="Text Box 67"/>
            <p:cNvSpPr txBox="1">
              <a:spLocks noChangeArrowheads="1"/>
            </p:cNvSpPr>
            <p:nvPr/>
          </p:nvSpPr>
          <p:spPr bwMode="auto">
            <a:xfrm>
              <a:off x="672" y="254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d</a:t>
              </a:r>
            </a:p>
          </p:txBody>
        </p:sp>
        <p:sp>
          <p:nvSpPr>
            <p:cNvPr id="954436" name="Line 68"/>
            <p:cNvSpPr>
              <a:spLocks noChangeShapeType="1"/>
            </p:cNvSpPr>
            <p:nvPr/>
          </p:nvSpPr>
          <p:spPr bwMode="auto">
            <a:xfrm flipH="1" flipV="1">
              <a:off x="672" y="2496"/>
              <a:ext cx="96" cy="144"/>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37" name="Text Box 69"/>
            <p:cNvSpPr txBox="1">
              <a:spLocks noChangeArrowheads="1"/>
            </p:cNvSpPr>
            <p:nvPr/>
          </p:nvSpPr>
          <p:spPr bwMode="auto">
            <a:xfrm>
              <a:off x="960" y="211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e</a:t>
              </a:r>
            </a:p>
          </p:txBody>
        </p:sp>
        <p:sp>
          <p:nvSpPr>
            <p:cNvPr id="954438" name="Line 70"/>
            <p:cNvSpPr>
              <a:spLocks noChangeShapeType="1"/>
            </p:cNvSpPr>
            <p:nvPr/>
          </p:nvSpPr>
          <p:spPr bwMode="auto">
            <a:xfrm flipH="1" flipV="1">
              <a:off x="960" y="2064"/>
              <a:ext cx="96" cy="144"/>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39" name="Text Box 71"/>
            <p:cNvSpPr txBox="1">
              <a:spLocks noChangeArrowheads="1"/>
            </p:cNvSpPr>
            <p:nvPr/>
          </p:nvSpPr>
          <p:spPr bwMode="auto">
            <a:xfrm>
              <a:off x="1296" y="192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f</a:t>
              </a:r>
            </a:p>
          </p:txBody>
        </p:sp>
        <p:sp>
          <p:nvSpPr>
            <p:cNvPr id="954440" name="Line 72"/>
            <p:cNvSpPr>
              <a:spLocks noChangeShapeType="1"/>
            </p:cNvSpPr>
            <p:nvPr/>
          </p:nvSpPr>
          <p:spPr bwMode="auto">
            <a:xfrm flipV="1">
              <a:off x="1392" y="1680"/>
              <a:ext cx="1" cy="28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41" name="Text Box 73"/>
            <p:cNvSpPr txBox="1">
              <a:spLocks noChangeArrowheads="1"/>
            </p:cNvSpPr>
            <p:nvPr/>
          </p:nvSpPr>
          <p:spPr bwMode="auto">
            <a:xfrm>
              <a:off x="1632" y="187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a:t>g</a:t>
              </a:r>
            </a:p>
          </p:txBody>
        </p:sp>
        <p:sp>
          <p:nvSpPr>
            <p:cNvPr id="954442" name="Line 74"/>
            <p:cNvSpPr>
              <a:spLocks noChangeShapeType="1"/>
            </p:cNvSpPr>
            <p:nvPr/>
          </p:nvSpPr>
          <p:spPr bwMode="auto">
            <a:xfrm flipH="1" flipV="1">
              <a:off x="1440" y="1680"/>
              <a:ext cx="240" cy="288"/>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43" name="Text Box 75"/>
            <p:cNvSpPr txBox="1">
              <a:spLocks noChangeArrowheads="1"/>
            </p:cNvSpPr>
            <p:nvPr/>
          </p:nvSpPr>
          <p:spPr bwMode="auto">
            <a:xfrm>
              <a:off x="1056" y="2832"/>
              <a:ext cx="3936"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spcBef>
                  <a:spcPct val="20000"/>
                </a:spcBef>
                <a:buClr>
                  <a:schemeClr val="tx2"/>
                </a:buClr>
              </a:pPr>
              <a:r>
                <a:rPr lang="en-US" sz="2800"/>
                <a:t>a, b, c, d, e, f, and g are subtrees</a:t>
              </a:r>
            </a:p>
            <a:p>
              <a:pPr eaLnBrk="0" hangingPunct="0">
                <a:spcBef>
                  <a:spcPct val="50000"/>
                </a:spcBef>
              </a:pPr>
              <a:endParaRPr lang="en-US" sz="2800"/>
            </a:p>
          </p:txBody>
        </p:sp>
      </p:grpSp>
      <p:sp>
        <p:nvSpPr>
          <p:cNvPr id="954444" name="Freeform 76"/>
          <p:cNvSpPr>
            <a:spLocks/>
          </p:cNvSpPr>
          <p:nvPr/>
        </p:nvSpPr>
        <p:spPr bwMode="auto">
          <a:xfrm>
            <a:off x="2097088" y="1846263"/>
            <a:ext cx="4446587" cy="1290637"/>
          </a:xfrm>
          <a:custGeom>
            <a:avLst/>
            <a:gdLst>
              <a:gd name="T0" fmla="*/ 0 w 2801"/>
              <a:gd name="T1" fmla="*/ 813 h 813"/>
              <a:gd name="T2" fmla="*/ 34 w 2801"/>
              <a:gd name="T3" fmla="*/ 757 h 813"/>
              <a:gd name="T4" fmla="*/ 57 w 2801"/>
              <a:gd name="T5" fmla="*/ 689 h 813"/>
              <a:gd name="T6" fmla="*/ 91 w 2801"/>
              <a:gd name="T7" fmla="*/ 621 h 813"/>
              <a:gd name="T8" fmla="*/ 136 w 2801"/>
              <a:gd name="T9" fmla="*/ 486 h 813"/>
              <a:gd name="T10" fmla="*/ 215 w 2801"/>
              <a:gd name="T11" fmla="*/ 429 h 813"/>
              <a:gd name="T12" fmla="*/ 317 w 2801"/>
              <a:gd name="T13" fmla="*/ 362 h 813"/>
              <a:gd name="T14" fmla="*/ 396 w 2801"/>
              <a:gd name="T15" fmla="*/ 339 h 813"/>
              <a:gd name="T16" fmla="*/ 622 w 2801"/>
              <a:gd name="T17" fmla="*/ 249 h 813"/>
              <a:gd name="T18" fmla="*/ 825 w 2801"/>
              <a:gd name="T19" fmla="*/ 181 h 813"/>
              <a:gd name="T20" fmla="*/ 938 w 2801"/>
              <a:gd name="T21" fmla="*/ 170 h 813"/>
              <a:gd name="T22" fmla="*/ 2225 w 2801"/>
              <a:gd name="T23" fmla="*/ 102 h 813"/>
              <a:gd name="T24" fmla="*/ 2801 w 2801"/>
              <a:gd name="T25"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1" h="813">
                <a:moveTo>
                  <a:pt x="0" y="813"/>
                </a:moveTo>
                <a:cubicBezTo>
                  <a:pt x="11" y="794"/>
                  <a:pt x="25" y="777"/>
                  <a:pt x="34" y="757"/>
                </a:cubicBezTo>
                <a:cubicBezTo>
                  <a:pt x="44" y="735"/>
                  <a:pt x="44" y="709"/>
                  <a:pt x="57" y="689"/>
                </a:cubicBezTo>
                <a:cubicBezTo>
                  <a:pt x="77" y="658"/>
                  <a:pt x="82" y="656"/>
                  <a:pt x="91" y="621"/>
                </a:cubicBezTo>
                <a:cubicBezTo>
                  <a:pt x="103" y="574"/>
                  <a:pt x="106" y="526"/>
                  <a:pt x="136" y="486"/>
                </a:cubicBezTo>
                <a:cubicBezTo>
                  <a:pt x="193" y="411"/>
                  <a:pt x="159" y="460"/>
                  <a:pt x="215" y="429"/>
                </a:cubicBezTo>
                <a:cubicBezTo>
                  <a:pt x="251" y="409"/>
                  <a:pt x="283" y="384"/>
                  <a:pt x="317" y="362"/>
                </a:cubicBezTo>
                <a:cubicBezTo>
                  <a:pt x="340" y="347"/>
                  <a:pt x="370" y="347"/>
                  <a:pt x="396" y="339"/>
                </a:cubicBezTo>
                <a:cubicBezTo>
                  <a:pt x="464" y="287"/>
                  <a:pt x="539" y="269"/>
                  <a:pt x="622" y="249"/>
                </a:cubicBezTo>
                <a:cubicBezTo>
                  <a:pt x="688" y="233"/>
                  <a:pt x="757" y="188"/>
                  <a:pt x="825" y="181"/>
                </a:cubicBezTo>
                <a:cubicBezTo>
                  <a:pt x="863" y="177"/>
                  <a:pt x="900" y="174"/>
                  <a:pt x="938" y="170"/>
                </a:cubicBezTo>
                <a:cubicBezTo>
                  <a:pt x="1355" y="81"/>
                  <a:pt x="1805" y="109"/>
                  <a:pt x="2225" y="102"/>
                </a:cubicBezTo>
                <a:cubicBezTo>
                  <a:pt x="2432" y="73"/>
                  <a:pt x="2586" y="0"/>
                  <a:pt x="2801" y="0"/>
                </a:cubicBezTo>
              </a:path>
            </a:pathLst>
          </a:custGeom>
          <a:noFill/>
          <a:ln w="57150" cap="flat" cmpd="sng">
            <a:solidFill>
              <a:schemeClr val="folHlink"/>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45" name="Freeform 77"/>
          <p:cNvSpPr>
            <a:spLocks/>
          </p:cNvSpPr>
          <p:nvPr/>
        </p:nvSpPr>
        <p:spPr bwMode="auto">
          <a:xfrm>
            <a:off x="1236663" y="1666875"/>
            <a:ext cx="5381625" cy="2152650"/>
          </a:xfrm>
          <a:custGeom>
            <a:avLst/>
            <a:gdLst>
              <a:gd name="T0" fmla="*/ 0 w 3390"/>
              <a:gd name="T1" fmla="*/ 1356 h 1356"/>
              <a:gd name="T2" fmla="*/ 91 w 3390"/>
              <a:gd name="T3" fmla="*/ 994 h 1356"/>
              <a:gd name="T4" fmla="*/ 181 w 3390"/>
              <a:gd name="T5" fmla="*/ 870 h 1356"/>
              <a:gd name="T6" fmla="*/ 350 w 3390"/>
              <a:gd name="T7" fmla="*/ 667 h 1356"/>
              <a:gd name="T8" fmla="*/ 452 w 3390"/>
              <a:gd name="T9" fmla="*/ 565 h 1356"/>
              <a:gd name="T10" fmla="*/ 486 w 3390"/>
              <a:gd name="T11" fmla="*/ 520 h 1356"/>
              <a:gd name="T12" fmla="*/ 588 w 3390"/>
              <a:gd name="T13" fmla="*/ 441 h 1356"/>
              <a:gd name="T14" fmla="*/ 813 w 3390"/>
              <a:gd name="T15" fmla="*/ 226 h 1356"/>
              <a:gd name="T16" fmla="*/ 1085 w 3390"/>
              <a:gd name="T17" fmla="*/ 125 h 1356"/>
              <a:gd name="T18" fmla="*/ 1356 w 3390"/>
              <a:gd name="T19" fmla="*/ 68 h 1356"/>
              <a:gd name="T20" fmla="*/ 1480 w 3390"/>
              <a:gd name="T21" fmla="*/ 34 h 1356"/>
              <a:gd name="T22" fmla="*/ 1819 w 3390"/>
              <a:gd name="T23" fmla="*/ 0 h 1356"/>
              <a:gd name="T24" fmla="*/ 3309 w 3390"/>
              <a:gd name="T25" fmla="*/ 46 h 1356"/>
              <a:gd name="T26" fmla="*/ 3343 w 3390"/>
              <a:gd name="T27" fmla="*/ 57 h 1356"/>
              <a:gd name="T28" fmla="*/ 3377 w 3390"/>
              <a:gd name="T29" fmla="*/ 91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0" h="1356">
                <a:moveTo>
                  <a:pt x="0" y="1356"/>
                </a:moveTo>
                <a:cubicBezTo>
                  <a:pt x="17" y="1241"/>
                  <a:pt x="33" y="1098"/>
                  <a:pt x="91" y="994"/>
                </a:cubicBezTo>
                <a:cubicBezTo>
                  <a:pt x="152" y="885"/>
                  <a:pt x="117" y="965"/>
                  <a:pt x="181" y="870"/>
                </a:cubicBezTo>
                <a:cubicBezTo>
                  <a:pt x="234" y="791"/>
                  <a:pt x="270" y="720"/>
                  <a:pt x="350" y="667"/>
                </a:cubicBezTo>
                <a:cubicBezTo>
                  <a:pt x="379" y="624"/>
                  <a:pt x="417" y="605"/>
                  <a:pt x="452" y="565"/>
                </a:cubicBezTo>
                <a:cubicBezTo>
                  <a:pt x="464" y="551"/>
                  <a:pt x="472" y="533"/>
                  <a:pt x="486" y="520"/>
                </a:cubicBezTo>
                <a:cubicBezTo>
                  <a:pt x="518" y="491"/>
                  <a:pt x="558" y="472"/>
                  <a:pt x="588" y="441"/>
                </a:cubicBezTo>
                <a:cubicBezTo>
                  <a:pt x="658" y="368"/>
                  <a:pt x="714" y="262"/>
                  <a:pt x="813" y="226"/>
                </a:cubicBezTo>
                <a:cubicBezTo>
                  <a:pt x="877" y="162"/>
                  <a:pt x="997" y="143"/>
                  <a:pt x="1085" y="125"/>
                </a:cubicBezTo>
                <a:cubicBezTo>
                  <a:pt x="1176" y="107"/>
                  <a:pt x="1266" y="90"/>
                  <a:pt x="1356" y="68"/>
                </a:cubicBezTo>
                <a:cubicBezTo>
                  <a:pt x="1397" y="58"/>
                  <a:pt x="1439" y="41"/>
                  <a:pt x="1480" y="34"/>
                </a:cubicBezTo>
                <a:cubicBezTo>
                  <a:pt x="1592" y="15"/>
                  <a:pt x="1706" y="13"/>
                  <a:pt x="1819" y="0"/>
                </a:cubicBezTo>
                <a:cubicBezTo>
                  <a:pt x="2352" y="6"/>
                  <a:pt x="2804" y="14"/>
                  <a:pt x="3309" y="46"/>
                </a:cubicBezTo>
                <a:cubicBezTo>
                  <a:pt x="3320" y="50"/>
                  <a:pt x="3334" y="50"/>
                  <a:pt x="3343" y="57"/>
                </a:cubicBezTo>
                <a:cubicBezTo>
                  <a:pt x="3390" y="94"/>
                  <a:pt x="3346" y="91"/>
                  <a:pt x="3377" y="91"/>
                </a:cubicBezTo>
              </a:path>
            </a:pathLst>
          </a:custGeom>
          <a:noFill/>
          <a:ln w="57150" cap="flat" cmpd="sng">
            <a:solidFill>
              <a:schemeClr val="hlink"/>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46" name="Freeform 78"/>
          <p:cNvSpPr>
            <a:spLocks/>
          </p:cNvSpPr>
          <p:nvPr/>
        </p:nvSpPr>
        <p:spPr bwMode="auto">
          <a:xfrm>
            <a:off x="671513" y="1452563"/>
            <a:ext cx="6048375" cy="2994025"/>
          </a:xfrm>
          <a:custGeom>
            <a:avLst/>
            <a:gdLst>
              <a:gd name="T0" fmla="*/ 40 w 3810"/>
              <a:gd name="T1" fmla="*/ 1886 h 1886"/>
              <a:gd name="T2" fmla="*/ 63 w 3810"/>
              <a:gd name="T3" fmla="*/ 1468 h 1886"/>
              <a:gd name="T4" fmla="*/ 164 w 3810"/>
              <a:gd name="T5" fmla="*/ 1333 h 1886"/>
              <a:gd name="T6" fmla="*/ 221 w 3810"/>
              <a:gd name="T7" fmla="*/ 1253 h 1886"/>
              <a:gd name="T8" fmla="*/ 289 w 3810"/>
              <a:gd name="T9" fmla="*/ 1107 h 1886"/>
              <a:gd name="T10" fmla="*/ 435 w 3810"/>
              <a:gd name="T11" fmla="*/ 937 h 1886"/>
              <a:gd name="T12" fmla="*/ 673 w 3810"/>
              <a:gd name="T13" fmla="*/ 610 h 1886"/>
              <a:gd name="T14" fmla="*/ 774 w 3810"/>
              <a:gd name="T15" fmla="*/ 508 h 1886"/>
              <a:gd name="T16" fmla="*/ 932 w 3810"/>
              <a:gd name="T17" fmla="*/ 373 h 1886"/>
              <a:gd name="T18" fmla="*/ 955 w 3810"/>
              <a:gd name="T19" fmla="*/ 339 h 1886"/>
              <a:gd name="T20" fmla="*/ 989 w 3810"/>
              <a:gd name="T21" fmla="*/ 327 h 1886"/>
              <a:gd name="T22" fmla="*/ 1000 w 3810"/>
              <a:gd name="T23" fmla="*/ 293 h 1886"/>
              <a:gd name="T24" fmla="*/ 1057 w 3810"/>
              <a:gd name="T25" fmla="*/ 282 h 1886"/>
              <a:gd name="T26" fmla="*/ 1260 w 3810"/>
              <a:gd name="T27" fmla="*/ 226 h 1886"/>
              <a:gd name="T28" fmla="*/ 1508 w 3810"/>
              <a:gd name="T29" fmla="*/ 169 h 1886"/>
              <a:gd name="T30" fmla="*/ 1836 w 3810"/>
              <a:gd name="T31" fmla="*/ 90 h 1886"/>
              <a:gd name="T32" fmla="*/ 2152 w 3810"/>
              <a:gd name="T33" fmla="*/ 34 h 1886"/>
              <a:gd name="T34" fmla="*/ 3078 w 3810"/>
              <a:gd name="T35" fmla="*/ 22 h 1886"/>
              <a:gd name="T36" fmla="*/ 3665 w 3810"/>
              <a:gd name="T37" fmla="*/ 22 h 1886"/>
              <a:gd name="T38" fmla="*/ 3733 w 3810"/>
              <a:gd name="T39" fmla="*/ 45 h 1886"/>
              <a:gd name="T40" fmla="*/ 3801 w 3810"/>
              <a:gd name="T41" fmla="*/ 237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10" h="1886">
                <a:moveTo>
                  <a:pt x="40" y="1886"/>
                </a:moveTo>
                <a:cubicBezTo>
                  <a:pt x="44" y="1747"/>
                  <a:pt x="0" y="1593"/>
                  <a:pt x="63" y="1468"/>
                </a:cubicBezTo>
                <a:cubicBezTo>
                  <a:pt x="131" y="1332"/>
                  <a:pt x="93" y="1420"/>
                  <a:pt x="164" y="1333"/>
                </a:cubicBezTo>
                <a:cubicBezTo>
                  <a:pt x="185" y="1308"/>
                  <a:pt x="221" y="1253"/>
                  <a:pt x="221" y="1253"/>
                </a:cubicBezTo>
                <a:cubicBezTo>
                  <a:pt x="233" y="1218"/>
                  <a:pt x="267" y="1135"/>
                  <a:pt x="289" y="1107"/>
                </a:cubicBezTo>
                <a:cubicBezTo>
                  <a:pt x="339" y="1042"/>
                  <a:pt x="400" y="1022"/>
                  <a:pt x="435" y="937"/>
                </a:cubicBezTo>
                <a:cubicBezTo>
                  <a:pt x="490" y="802"/>
                  <a:pt x="546" y="692"/>
                  <a:pt x="673" y="610"/>
                </a:cubicBezTo>
                <a:cubicBezTo>
                  <a:pt x="747" y="509"/>
                  <a:pt x="704" y="531"/>
                  <a:pt x="774" y="508"/>
                </a:cubicBezTo>
                <a:cubicBezTo>
                  <a:pt x="826" y="456"/>
                  <a:pt x="859" y="397"/>
                  <a:pt x="932" y="373"/>
                </a:cubicBezTo>
                <a:cubicBezTo>
                  <a:pt x="940" y="362"/>
                  <a:pt x="944" y="348"/>
                  <a:pt x="955" y="339"/>
                </a:cubicBezTo>
                <a:cubicBezTo>
                  <a:pt x="964" y="331"/>
                  <a:pt x="981" y="336"/>
                  <a:pt x="989" y="327"/>
                </a:cubicBezTo>
                <a:cubicBezTo>
                  <a:pt x="997" y="318"/>
                  <a:pt x="990" y="300"/>
                  <a:pt x="1000" y="293"/>
                </a:cubicBezTo>
                <a:cubicBezTo>
                  <a:pt x="1016" y="282"/>
                  <a:pt x="1038" y="287"/>
                  <a:pt x="1057" y="282"/>
                </a:cubicBezTo>
                <a:cubicBezTo>
                  <a:pt x="1127" y="263"/>
                  <a:pt x="1188" y="240"/>
                  <a:pt x="1260" y="226"/>
                </a:cubicBezTo>
                <a:cubicBezTo>
                  <a:pt x="1340" y="185"/>
                  <a:pt x="1422" y="189"/>
                  <a:pt x="1508" y="169"/>
                </a:cubicBezTo>
                <a:cubicBezTo>
                  <a:pt x="1619" y="143"/>
                  <a:pt x="1723" y="106"/>
                  <a:pt x="1836" y="90"/>
                </a:cubicBezTo>
                <a:cubicBezTo>
                  <a:pt x="1925" y="33"/>
                  <a:pt x="2050" y="36"/>
                  <a:pt x="2152" y="34"/>
                </a:cubicBezTo>
                <a:cubicBezTo>
                  <a:pt x="2461" y="27"/>
                  <a:pt x="2769" y="26"/>
                  <a:pt x="3078" y="22"/>
                </a:cubicBezTo>
                <a:cubicBezTo>
                  <a:pt x="3324" y="8"/>
                  <a:pt x="3366" y="0"/>
                  <a:pt x="3665" y="22"/>
                </a:cubicBezTo>
                <a:cubicBezTo>
                  <a:pt x="3689" y="24"/>
                  <a:pt x="3733" y="45"/>
                  <a:pt x="3733" y="45"/>
                </a:cubicBezTo>
                <a:cubicBezTo>
                  <a:pt x="3810" y="97"/>
                  <a:pt x="3801" y="144"/>
                  <a:pt x="3801" y="237"/>
                </a:cubicBezTo>
              </a:path>
            </a:pathLst>
          </a:custGeom>
          <a:noFill/>
          <a:ln w="57150" cap="flat" cmpd="sng">
            <a:solidFill>
              <a:schemeClr val="folHlink"/>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47" name="Freeform 79"/>
          <p:cNvSpPr>
            <a:spLocks/>
          </p:cNvSpPr>
          <p:nvPr/>
        </p:nvSpPr>
        <p:spPr bwMode="auto">
          <a:xfrm>
            <a:off x="771525" y="2124075"/>
            <a:ext cx="5645150" cy="3344863"/>
          </a:xfrm>
          <a:custGeom>
            <a:avLst/>
            <a:gdLst>
              <a:gd name="T0" fmla="*/ 0 w 3556"/>
              <a:gd name="T1" fmla="*/ 2050 h 2107"/>
              <a:gd name="T2" fmla="*/ 429 w 3556"/>
              <a:gd name="T3" fmla="*/ 2107 h 2107"/>
              <a:gd name="T4" fmla="*/ 982 w 3556"/>
              <a:gd name="T5" fmla="*/ 2084 h 2107"/>
              <a:gd name="T6" fmla="*/ 1389 w 3556"/>
              <a:gd name="T7" fmla="*/ 2005 h 2107"/>
              <a:gd name="T8" fmla="*/ 1807 w 3556"/>
              <a:gd name="T9" fmla="*/ 1937 h 2107"/>
              <a:gd name="T10" fmla="*/ 2123 w 3556"/>
              <a:gd name="T11" fmla="*/ 1881 h 2107"/>
              <a:gd name="T12" fmla="*/ 2462 w 3556"/>
              <a:gd name="T13" fmla="*/ 1813 h 2107"/>
              <a:gd name="T14" fmla="*/ 2552 w 3556"/>
              <a:gd name="T15" fmla="*/ 1790 h 2107"/>
              <a:gd name="T16" fmla="*/ 2642 w 3556"/>
              <a:gd name="T17" fmla="*/ 1723 h 2107"/>
              <a:gd name="T18" fmla="*/ 2801 w 3556"/>
              <a:gd name="T19" fmla="*/ 1621 h 2107"/>
              <a:gd name="T20" fmla="*/ 2880 w 3556"/>
              <a:gd name="T21" fmla="*/ 1531 h 2107"/>
              <a:gd name="T22" fmla="*/ 2993 w 3556"/>
              <a:gd name="T23" fmla="*/ 1406 h 2107"/>
              <a:gd name="T24" fmla="*/ 3038 w 3556"/>
              <a:gd name="T25" fmla="*/ 1248 h 2107"/>
              <a:gd name="T26" fmla="*/ 3049 w 3556"/>
              <a:gd name="T27" fmla="*/ 1181 h 2107"/>
              <a:gd name="T28" fmla="*/ 3038 w 3556"/>
              <a:gd name="T29" fmla="*/ 1000 h 2107"/>
              <a:gd name="T30" fmla="*/ 2857 w 3556"/>
              <a:gd name="T31" fmla="*/ 887 h 2107"/>
              <a:gd name="T32" fmla="*/ 2823 w 3556"/>
              <a:gd name="T33" fmla="*/ 864 h 2107"/>
              <a:gd name="T34" fmla="*/ 2755 w 3556"/>
              <a:gd name="T35" fmla="*/ 842 h 2107"/>
              <a:gd name="T36" fmla="*/ 2563 w 3556"/>
              <a:gd name="T37" fmla="*/ 751 h 2107"/>
              <a:gd name="T38" fmla="*/ 2552 w 3556"/>
              <a:gd name="T39" fmla="*/ 480 h 2107"/>
              <a:gd name="T40" fmla="*/ 2609 w 3556"/>
              <a:gd name="T41" fmla="*/ 334 h 2107"/>
              <a:gd name="T42" fmla="*/ 2823 w 3556"/>
              <a:gd name="T43" fmla="*/ 266 h 2107"/>
              <a:gd name="T44" fmla="*/ 3060 w 3556"/>
              <a:gd name="T45" fmla="*/ 175 h 2107"/>
              <a:gd name="T46" fmla="*/ 3264 w 3556"/>
              <a:gd name="T47" fmla="*/ 130 h 2107"/>
              <a:gd name="T48" fmla="*/ 3331 w 3556"/>
              <a:gd name="T49" fmla="*/ 108 h 2107"/>
              <a:gd name="T50" fmla="*/ 3365 w 3556"/>
              <a:gd name="T51" fmla="*/ 96 h 2107"/>
              <a:gd name="T52" fmla="*/ 3399 w 3556"/>
              <a:gd name="T53" fmla="*/ 85 h 2107"/>
              <a:gd name="T54" fmla="*/ 3478 w 3556"/>
              <a:gd name="T55" fmla="*/ 29 h 2107"/>
              <a:gd name="T56" fmla="*/ 3546 w 3556"/>
              <a:gd name="T57" fmla="*/ 6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56" h="2107">
                <a:moveTo>
                  <a:pt x="0" y="2050"/>
                </a:moveTo>
                <a:cubicBezTo>
                  <a:pt x="149" y="2101"/>
                  <a:pt x="260" y="2099"/>
                  <a:pt x="429" y="2107"/>
                </a:cubicBezTo>
                <a:cubicBezTo>
                  <a:pt x="526" y="2104"/>
                  <a:pt x="827" y="2103"/>
                  <a:pt x="982" y="2084"/>
                </a:cubicBezTo>
                <a:cubicBezTo>
                  <a:pt x="1121" y="2067"/>
                  <a:pt x="1250" y="2020"/>
                  <a:pt x="1389" y="2005"/>
                </a:cubicBezTo>
                <a:cubicBezTo>
                  <a:pt x="1522" y="1962"/>
                  <a:pt x="1669" y="1958"/>
                  <a:pt x="1807" y="1937"/>
                </a:cubicBezTo>
                <a:cubicBezTo>
                  <a:pt x="1914" y="1921"/>
                  <a:pt x="2015" y="1893"/>
                  <a:pt x="2123" y="1881"/>
                </a:cubicBezTo>
                <a:cubicBezTo>
                  <a:pt x="2242" y="1867"/>
                  <a:pt x="2349" y="1851"/>
                  <a:pt x="2462" y="1813"/>
                </a:cubicBezTo>
                <a:cubicBezTo>
                  <a:pt x="2513" y="1796"/>
                  <a:pt x="2511" y="1811"/>
                  <a:pt x="2552" y="1790"/>
                </a:cubicBezTo>
                <a:cubicBezTo>
                  <a:pt x="2589" y="1771"/>
                  <a:pt x="2606" y="1747"/>
                  <a:pt x="2642" y="1723"/>
                </a:cubicBezTo>
                <a:cubicBezTo>
                  <a:pt x="2694" y="1689"/>
                  <a:pt x="2752" y="1659"/>
                  <a:pt x="2801" y="1621"/>
                </a:cubicBezTo>
                <a:cubicBezTo>
                  <a:pt x="2877" y="1562"/>
                  <a:pt x="2818" y="1593"/>
                  <a:pt x="2880" y="1531"/>
                </a:cubicBezTo>
                <a:cubicBezTo>
                  <a:pt x="2921" y="1490"/>
                  <a:pt x="2959" y="1456"/>
                  <a:pt x="2993" y="1406"/>
                </a:cubicBezTo>
                <a:cubicBezTo>
                  <a:pt x="3011" y="1353"/>
                  <a:pt x="3017" y="1301"/>
                  <a:pt x="3038" y="1248"/>
                </a:cubicBezTo>
                <a:cubicBezTo>
                  <a:pt x="3042" y="1226"/>
                  <a:pt x="3049" y="1204"/>
                  <a:pt x="3049" y="1181"/>
                </a:cubicBezTo>
                <a:cubicBezTo>
                  <a:pt x="3049" y="1121"/>
                  <a:pt x="3047" y="1060"/>
                  <a:pt x="3038" y="1000"/>
                </a:cubicBezTo>
                <a:cubicBezTo>
                  <a:pt x="3030" y="947"/>
                  <a:pt x="2905" y="903"/>
                  <a:pt x="2857" y="887"/>
                </a:cubicBezTo>
                <a:cubicBezTo>
                  <a:pt x="2846" y="879"/>
                  <a:pt x="2836" y="870"/>
                  <a:pt x="2823" y="864"/>
                </a:cubicBezTo>
                <a:cubicBezTo>
                  <a:pt x="2801" y="854"/>
                  <a:pt x="2755" y="842"/>
                  <a:pt x="2755" y="842"/>
                </a:cubicBezTo>
                <a:cubicBezTo>
                  <a:pt x="2693" y="795"/>
                  <a:pt x="2634" y="780"/>
                  <a:pt x="2563" y="751"/>
                </a:cubicBezTo>
                <a:cubicBezTo>
                  <a:pt x="2486" y="674"/>
                  <a:pt x="2512" y="576"/>
                  <a:pt x="2552" y="480"/>
                </a:cubicBezTo>
                <a:cubicBezTo>
                  <a:pt x="2566" y="447"/>
                  <a:pt x="2585" y="358"/>
                  <a:pt x="2609" y="334"/>
                </a:cubicBezTo>
                <a:cubicBezTo>
                  <a:pt x="2659" y="284"/>
                  <a:pt x="2759" y="279"/>
                  <a:pt x="2823" y="266"/>
                </a:cubicBezTo>
                <a:cubicBezTo>
                  <a:pt x="2911" y="248"/>
                  <a:pt x="2982" y="214"/>
                  <a:pt x="3060" y="175"/>
                </a:cubicBezTo>
                <a:cubicBezTo>
                  <a:pt x="3120" y="145"/>
                  <a:pt x="3200" y="151"/>
                  <a:pt x="3264" y="130"/>
                </a:cubicBezTo>
                <a:cubicBezTo>
                  <a:pt x="3286" y="123"/>
                  <a:pt x="3309" y="115"/>
                  <a:pt x="3331" y="108"/>
                </a:cubicBezTo>
                <a:cubicBezTo>
                  <a:pt x="3342" y="104"/>
                  <a:pt x="3354" y="100"/>
                  <a:pt x="3365" y="96"/>
                </a:cubicBezTo>
                <a:cubicBezTo>
                  <a:pt x="3376" y="92"/>
                  <a:pt x="3399" y="85"/>
                  <a:pt x="3399" y="85"/>
                </a:cubicBezTo>
                <a:cubicBezTo>
                  <a:pt x="3405" y="80"/>
                  <a:pt x="3464" y="34"/>
                  <a:pt x="3478" y="29"/>
                </a:cubicBezTo>
                <a:cubicBezTo>
                  <a:pt x="3556" y="0"/>
                  <a:pt x="3517" y="35"/>
                  <a:pt x="3546" y="6"/>
                </a:cubicBezTo>
              </a:path>
            </a:pathLst>
          </a:custGeom>
          <a:noFill/>
          <a:ln w="57150" cap="flat" cmpd="sng">
            <a:solidFill>
              <a:schemeClr val="hlink"/>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48" name="Line 80"/>
          <p:cNvSpPr>
            <a:spLocks noChangeShapeType="1"/>
          </p:cNvSpPr>
          <p:nvPr/>
        </p:nvSpPr>
        <p:spPr bwMode="auto">
          <a:xfrm>
            <a:off x="2362200" y="2819400"/>
            <a:ext cx="457200" cy="30480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49" name="Line 81"/>
          <p:cNvSpPr>
            <a:spLocks noChangeShapeType="1"/>
          </p:cNvSpPr>
          <p:nvPr/>
        </p:nvSpPr>
        <p:spPr bwMode="auto">
          <a:xfrm>
            <a:off x="1447800" y="3505200"/>
            <a:ext cx="457200" cy="30480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50" name="Line 82"/>
          <p:cNvSpPr>
            <a:spLocks noChangeShapeType="1"/>
          </p:cNvSpPr>
          <p:nvPr/>
        </p:nvSpPr>
        <p:spPr bwMode="auto">
          <a:xfrm>
            <a:off x="838200" y="4267200"/>
            <a:ext cx="457200" cy="30480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51" name="Line 83"/>
          <p:cNvSpPr>
            <a:spLocks noChangeShapeType="1"/>
          </p:cNvSpPr>
          <p:nvPr/>
        </p:nvSpPr>
        <p:spPr bwMode="auto">
          <a:xfrm>
            <a:off x="457200" y="4876800"/>
            <a:ext cx="457200" cy="30480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4452" name="Text Box 84"/>
          <p:cNvSpPr txBox="1">
            <a:spLocks noChangeArrowheads="1"/>
          </p:cNvSpPr>
          <p:nvPr/>
        </p:nvSpPr>
        <p:spPr bwMode="auto">
          <a:xfrm>
            <a:off x="1676400" y="5791200"/>
            <a:ext cx="716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i="1"/>
              <a:t>Makes two passes up the tree</a:t>
            </a:r>
          </a:p>
        </p:txBody>
      </p:sp>
    </p:spTree>
    <p:extLst>
      <p:ext uri="{BB962C8B-B14F-4D97-AF65-F5344CB8AC3E}">
        <p14:creationId xmlns:p14="http://schemas.microsoft.com/office/powerpoint/2010/main" val="928997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4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4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543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4451"/>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glas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4447"/>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ricochet.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4450"/>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glass.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5444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ricochet.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54449"/>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glass.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54445"/>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3" name="ricochet.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54448"/>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glas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54444"/>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ricochet.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954452"/>
                                        </p:tgtEl>
                                        <p:attrNameLst>
                                          <p:attrName>style.visibility</p:attrName>
                                        </p:attrNameLst>
                                      </p:cBhvr>
                                      <p:to>
                                        <p:strVal val="visible"/>
                                      </p:to>
                                    </p:set>
                                    <p:anim calcmode="lin" valueType="num">
                                      <p:cBhvr additive="base">
                                        <p:cTn id="51" dur="500" fill="hold"/>
                                        <p:tgtEl>
                                          <p:spTgt spid="954452"/>
                                        </p:tgtEl>
                                        <p:attrNameLst>
                                          <p:attrName>ppt_x</p:attrName>
                                        </p:attrNameLst>
                                      </p:cBhvr>
                                      <p:tavLst>
                                        <p:tav tm="0">
                                          <p:val>
                                            <p:strVal val="1+#ppt_w/2"/>
                                          </p:val>
                                        </p:tav>
                                        <p:tav tm="100000">
                                          <p:val>
                                            <p:strVal val="#ppt_x"/>
                                          </p:val>
                                        </p:tav>
                                      </p:tavLst>
                                    </p:anim>
                                    <p:anim calcmode="lin" valueType="num">
                                      <p:cBhvr additive="base">
                                        <p:cTn id="52" dur="500" fill="hold"/>
                                        <p:tgtEl>
                                          <p:spTgt spid="9544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4"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71" grpId="0" build="p" autoUpdateAnimBg="0"/>
      <p:bldP spid="954444" grpId="0" animBg="1"/>
      <p:bldP spid="954445" grpId="0" animBg="1"/>
      <p:bldP spid="954446" grpId="0" animBg="1"/>
      <p:bldP spid="954447" grpId="0" animBg="1"/>
      <p:bldP spid="954448" grpId="0" animBg="1"/>
      <p:bldP spid="954449" grpId="0" animBg="1"/>
      <p:bldP spid="954450" grpId="0" animBg="1"/>
      <p:bldP spid="954451" grpId="0" animBg="1"/>
      <p:bldP spid="954452"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title"/>
          </p:nvPr>
        </p:nvSpPr>
        <p:spPr/>
        <p:txBody>
          <a:bodyPr/>
          <a:lstStyle/>
          <a:p>
            <a:r>
              <a:rPr lang="en-US"/>
              <a:t>Ackermann’s Functions</a:t>
            </a:r>
          </a:p>
        </p:txBody>
      </p:sp>
      <p:sp>
        <p:nvSpPr>
          <p:cNvPr id="1035267" name="Rectangle 3"/>
          <p:cNvSpPr>
            <a:spLocks noGrp="1" noChangeArrowheads="1"/>
          </p:cNvSpPr>
          <p:nvPr>
            <p:ph type="body" idx="1"/>
          </p:nvPr>
        </p:nvSpPr>
        <p:spPr>
          <a:xfrm>
            <a:off x="304800" y="1981200"/>
            <a:ext cx="8153400" cy="4267200"/>
          </a:xfrm>
        </p:spPr>
        <p:txBody>
          <a:bodyPr/>
          <a:lstStyle/>
          <a:p>
            <a:pPr>
              <a:lnSpc>
                <a:spcPct val="90000"/>
              </a:lnSpc>
            </a:pPr>
            <a:r>
              <a:rPr lang="en-US" sz="2800"/>
              <a:t>The Ackermann’s function is the simplest example of a well-defined total function which is computable but not primitive recursive. </a:t>
            </a:r>
          </a:p>
          <a:p>
            <a:pPr>
              <a:lnSpc>
                <a:spcPct val="90000"/>
              </a:lnSpc>
            </a:pPr>
            <a:r>
              <a:rPr lang="en-US" sz="2800" i="1"/>
              <a:t>"A function to end all functions" -- Gunter Dötzel.</a:t>
            </a:r>
          </a:p>
          <a:p>
            <a:pPr lvl="1">
              <a:lnSpc>
                <a:spcPct val="90000"/>
              </a:lnSpc>
            </a:pPr>
            <a:r>
              <a:rPr lang="en-US" sz="2400"/>
              <a:t>1. If m = 0 then A(m, m) = m + 1 </a:t>
            </a:r>
          </a:p>
          <a:p>
            <a:pPr lvl="1">
              <a:lnSpc>
                <a:spcPct val="90000"/>
              </a:lnSpc>
            </a:pPr>
            <a:r>
              <a:rPr lang="en-US" sz="2400"/>
              <a:t>2. If n = 0 then A(m, n) = A(m-1, 1) </a:t>
            </a:r>
          </a:p>
          <a:p>
            <a:pPr lvl="1">
              <a:lnSpc>
                <a:spcPct val="90000"/>
              </a:lnSpc>
            </a:pPr>
            <a:r>
              <a:rPr lang="en-US" sz="2400"/>
              <a:t>3. Otherwise, A(m, n) = A(m-1, A(m, n-1)) </a:t>
            </a:r>
          </a:p>
          <a:p>
            <a:pPr>
              <a:lnSpc>
                <a:spcPct val="90000"/>
              </a:lnSpc>
            </a:pPr>
            <a:r>
              <a:rPr lang="en-US" sz="2800"/>
              <a:t>The function f(n) = A(n, n) grows much faster than polynomials or exponentials or any function that you can imagine </a:t>
            </a:r>
          </a:p>
          <a:p>
            <a:pPr>
              <a:lnSpc>
                <a:spcPct val="90000"/>
              </a:lnSpc>
            </a:pPr>
            <a:endParaRPr lang="en-US" sz="2800"/>
          </a:p>
        </p:txBody>
      </p:sp>
    </p:spTree>
    <p:extLst>
      <p:ext uri="{BB962C8B-B14F-4D97-AF65-F5344CB8AC3E}">
        <p14:creationId xmlns:p14="http://schemas.microsoft.com/office/powerpoint/2010/main" val="16239521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a:xfrm>
            <a:off x="685800" y="381000"/>
            <a:ext cx="7772400" cy="1143000"/>
          </a:xfrm>
        </p:spPr>
        <p:txBody>
          <a:bodyPr/>
          <a:lstStyle/>
          <a:p>
            <a:r>
              <a:rPr lang="en-US"/>
              <a:t>Ackermann’s Function</a:t>
            </a:r>
          </a:p>
        </p:txBody>
      </p:sp>
      <p:sp>
        <p:nvSpPr>
          <p:cNvPr id="957443" name="Rectangle 3"/>
          <p:cNvSpPr>
            <a:spLocks noGrp="1" noChangeArrowheads="1"/>
          </p:cNvSpPr>
          <p:nvPr>
            <p:ph type="body" idx="1"/>
          </p:nvPr>
        </p:nvSpPr>
        <p:spPr>
          <a:xfrm>
            <a:off x="152400" y="1371600"/>
            <a:ext cx="8763000" cy="4114800"/>
          </a:xfrm>
        </p:spPr>
        <p:txBody>
          <a:bodyPr/>
          <a:lstStyle/>
          <a:p>
            <a:r>
              <a:rPr lang="en-US"/>
              <a:t>Ackermann’s function.</a:t>
            </a:r>
          </a:p>
          <a:p>
            <a:pPr lvl="1">
              <a:buFont typeface="Wingdings" pitchFamily="2" charset="2"/>
              <a:buChar char="§"/>
            </a:pPr>
            <a:r>
              <a:rPr lang="en-US"/>
              <a:t>A(m,n) = 2</a:t>
            </a:r>
            <a:r>
              <a:rPr lang="en-US" baseline="30000"/>
              <a:t>n</a:t>
            </a:r>
            <a:r>
              <a:rPr lang="en-US"/>
              <a:t>, m = 1 and n &gt;= 1</a:t>
            </a:r>
          </a:p>
          <a:p>
            <a:pPr lvl="1">
              <a:buFont typeface="Wingdings" pitchFamily="2" charset="2"/>
              <a:buChar char="§"/>
            </a:pPr>
            <a:r>
              <a:rPr lang="en-US"/>
              <a:t>A(m,n) = A(m-1,2), m&gt;= 2 and n = 1</a:t>
            </a:r>
          </a:p>
          <a:p>
            <a:pPr lvl="1">
              <a:buFont typeface="Wingdings" pitchFamily="2" charset="2"/>
              <a:buChar char="§"/>
            </a:pPr>
            <a:r>
              <a:rPr lang="en-US"/>
              <a:t>A(m,n) = A(m-1,A(m,n-1)), m,n &gt;= 2</a:t>
            </a:r>
          </a:p>
          <a:p>
            <a:r>
              <a:rPr lang="en-US"/>
              <a:t>Ackermann’s function grows very rapidly as m and n increase</a:t>
            </a:r>
          </a:p>
          <a:p>
            <a:pPr lvl="1">
              <a:buFont typeface="Wingdings" pitchFamily="2" charset="2"/>
              <a:buChar char="§"/>
            </a:pPr>
            <a:r>
              <a:rPr lang="en-US"/>
              <a:t>A(2,4) = 2</a:t>
            </a:r>
            <a:r>
              <a:rPr lang="en-US" baseline="30000"/>
              <a:t>65,536</a:t>
            </a:r>
          </a:p>
        </p:txBody>
      </p:sp>
    </p:spTree>
    <p:extLst>
      <p:ext uri="{BB962C8B-B14F-4D97-AF65-F5344CB8AC3E}">
        <p14:creationId xmlns:p14="http://schemas.microsoft.com/office/powerpoint/2010/main" val="17226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7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7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7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7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74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bldLvl="2"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a:xfrm>
            <a:off x="685800" y="381000"/>
            <a:ext cx="7772400" cy="1143000"/>
          </a:xfrm>
        </p:spPr>
        <p:txBody>
          <a:bodyPr/>
          <a:lstStyle/>
          <a:p>
            <a:r>
              <a:rPr lang="en-US"/>
              <a:t>Time Complexity</a:t>
            </a:r>
          </a:p>
        </p:txBody>
      </p:sp>
      <p:sp>
        <p:nvSpPr>
          <p:cNvPr id="1034243" name="Rectangle 3"/>
          <p:cNvSpPr>
            <a:spLocks noGrp="1" noChangeArrowheads="1"/>
          </p:cNvSpPr>
          <p:nvPr>
            <p:ph type="body" idx="1"/>
          </p:nvPr>
        </p:nvSpPr>
        <p:spPr>
          <a:xfrm>
            <a:off x="228600" y="1219200"/>
            <a:ext cx="8915400" cy="4114800"/>
          </a:xfrm>
        </p:spPr>
        <p:txBody>
          <a:bodyPr/>
          <a:lstStyle/>
          <a:p>
            <a:r>
              <a:rPr lang="en-US"/>
              <a:t>Inverse of Ackermann’s function.</a:t>
            </a:r>
          </a:p>
          <a:p>
            <a:pPr lvl="1">
              <a:buFont typeface="Wingdings" pitchFamily="2" charset="2"/>
              <a:buChar char="§"/>
            </a:pPr>
            <a:r>
              <a:rPr lang="en-US">
                <a:latin typeface="Symbol" pitchFamily="18" charset="2"/>
              </a:rPr>
              <a:t>a</a:t>
            </a:r>
            <a:r>
              <a:rPr lang="en-US"/>
              <a:t>(n) = min{k&gt;=1 | A(k,1) &gt; n}, </a:t>
            </a:r>
          </a:p>
          <a:p>
            <a:pPr lvl="1">
              <a:buFont typeface="Wingdings" pitchFamily="2" charset="2"/>
              <a:buChar char="§"/>
            </a:pPr>
            <a:r>
              <a:rPr lang="en-US"/>
              <a:t>The inverse function grows very slowly</a:t>
            </a:r>
          </a:p>
          <a:p>
            <a:pPr lvl="1">
              <a:buFont typeface="Wingdings" pitchFamily="2" charset="2"/>
              <a:buChar char="§"/>
            </a:pPr>
            <a:r>
              <a:rPr lang="en-US">
                <a:latin typeface="Symbol" pitchFamily="18" charset="2"/>
              </a:rPr>
              <a:t>a</a:t>
            </a:r>
            <a:r>
              <a:rPr lang="en-US"/>
              <a:t>(n) &lt; 5 until n = 2</a:t>
            </a:r>
            <a:r>
              <a:rPr lang="en-US" baseline="30000"/>
              <a:t>A(4,1)  </a:t>
            </a:r>
            <a:r>
              <a:rPr lang="en-US"/>
              <a:t>+ 1</a:t>
            </a:r>
          </a:p>
          <a:p>
            <a:pPr lvl="1">
              <a:buFont typeface="Wingdings" pitchFamily="2" charset="2"/>
              <a:buChar char="§"/>
            </a:pPr>
            <a:r>
              <a:rPr lang="en-US"/>
              <a:t>A(4,1) &gt;&gt; 10</a:t>
            </a:r>
            <a:r>
              <a:rPr lang="en-US" baseline="30000"/>
              <a:t>80</a:t>
            </a:r>
          </a:p>
          <a:p>
            <a:r>
              <a:rPr lang="en-US"/>
              <a:t>For all practical purposes, </a:t>
            </a:r>
            <a:r>
              <a:rPr lang="en-US">
                <a:latin typeface="Symbol" pitchFamily="18" charset="2"/>
              </a:rPr>
              <a:t>a </a:t>
            </a:r>
            <a:r>
              <a:rPr lang="en-US"/>
              <a:t>(n) &lt; 5</a:t>
            </a:r>
          </a:p>
        </p:txBody>
      </p:sp>
    </p:spTree>
    <p:extLst>
      <p:ext uri="{BB962C8B-B14F-4D97-AF65-F5344CB8AC3E}">
        <p14:creationId xmlns:p14="http://schemas.microsoft.com/office/powerpoint/2010/main" val="745596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34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42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34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43" grpId="0" build="p" bldLvl="2"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r>
              <a:rPr lang="en-US"/>
              <a:t>Time Complexity</a:t>
            </a:r>
          </a:p>
        </p:txBody>
      </p:sp>
      <p:sp>
        <p:nvSpPr>
          <p:cNvPr id="958467" name="Rectangle 3"/>
          <p:cNvSpPr>
            <a:spLocks noGrp="1" noChangeArrowheads="1"/>
          </p:cNvSpPr>
          <p:nvPr>
            <p:ph type="body" idx="1"/>
          </p:nvPr>
        </p:nvSpPr>
        <p:spPr>
          <a:xfrm>
            <a:off x="228600" y="1752600"/>
            <a:ext cx="8686800" cy="4114800"/>
          </a:xfrm>
        </p:spPr>
        <p:txBody>
          <a:bodyPr/>
          <a:lstStyle/>
          <a:p>
            <a:pPr>
              <a:lnSpc>
                <a:spcPct val="90000"/>
              </a:lnSpc>
              <a:buFontTx/>
              <a:buNone/>
            </a:pPr>
            <a:r>
              <a:rPr lang="en-US"/>
              <a:t>Theorem 12.2 [Tarjan and Van Leeuwen]</a:t>
            </a:r>
          </a:p>
          <a:p>
            <a:pPr>
              <a:lnSpc>
                <a:spcPct val="90000"/>
              </a:lnSpc>
              <a:buFontTx/>
              <a:buNone/>
            </a:pPr>
            <a:r>
              <a:rPr lang="en-US"/>
              <a:t>Let T(n,m) be the maximum time required to process any intermixed sequence of n finds and unions. </a:t>
            </a:r>
          </a:p>
          <a:p>
            <a:pPr algn="ctr">
              <a:lnSpc>
                <a:spcPct val="90000"/>
              </a:lnSpc>
              <a:buFontTx/>
              <a:buNone/>
            </a:pPr>
            <a:r>
              <a:rPr lang="en-US" sz="2800"/>
              <a:t>T(n,m) = O(m </a:t>
            </a:r>
            <a:r>
              <a:rPr lang="en-US" sz="2800">
                <a:latin typeface="Symbol" pitchFamily="18" charset="2"/>
              </a:rPr>
              <a:t>a</a:t>
            </a:r>
            <a:r>
              <a:rPr lang="en-US" sz="2800"/>
              <a:t> (n))</a:t>
            </a:r>
          </a:p>
          <a:p>
            <a:pPr>
              <a:lnSpc>
                <a:spcPct val="90000"/>
              </a:lnSpc>
              <a:buFontTx/>
              <a:buNone/>
            </a:pPr>
            <a:r>
              <a:rPr lang="en-US"/>
              <a:t>when we start with singleton sets and use either the weight or height rule for unions and any one of the path compression methods for a find.</a:t>
            </a:r>
          </a:p>
          <a:p>
            <a:pPr>
              <a:lnSpc>
                <a:spcPct val="90000"/>
              </a:lnSpc>
              <a:buFontTx/>
              <a:buNone/>
            </a:pPr>
            <a:endParaRPr lang="en-US"/>
          </a:p>
        </p:txBody>
      </p:sp>
    </p:spTree>
    <p:extLst>
      <p:ext uri="{BB962C8B-B14F-4D97-AF65-F5344CB8AC3E}">
        <p14:creationId xmlns:p14="http://schemas.microsoft.com/office/powerpoint/2010/main" val="3853242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8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8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8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8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12775" y="228600"/>
            <a:ext cx="8153400" cy="990600"/>
          </a:xfrm>
        </p:spPr>
        <p:txBody>
          <a:bodyPr/>
          <a:lstStyle/>
          <a:p>
            <a:r>
              <a:rPr lang="en-US" b="1" smtClean="0"/>
              <a:t>Huffman Trees </a:t>
            </a:r>
            <a:r>
              <a:rPr lang="en-US" smtClean="0"/>
              <a:t>(cont.)</a:t>
            </a:r>
          </a:p>
        </p:txBody>
      </p:sp>
      <p:pic>
        <p:nvPicPr>
          <p:cNvPr id="174083" name="Picture 2" descr="C:\Documents and Settings\Administrator\My Documents\Koffman\PPTs\Koffman_Digital Request 150 DPI JPEG\Ch06\Table 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80903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34211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00200"/>
            <a:ext cx="8229600" cy="4953000"/>
          </a:xfrm>
        </p:spPr>
        <p:txBody>
          <a:bodyPr>
            <a:normAutofit fontScale="70000" lnSpcReduction="20000"/>
          </a:bodyPr>
          <a:lstStyle/>
          <a:p>
            <a:pPr algn="just"/>
            <a:endParaRPr lang="en-IN" dirty="0"/>
          </a:p>
          <a:p>
            <a:pPr algn="just"/>
            <a:r>
              <a:rPr lang="en-IN" dirty="0"/>
              <a:t>Disjoint-set data structures model the partitioning of a set, for example to keep track of the connected components of an undirected graph. </a:t>
            </a:r>
            <a:endParaRPr lang="en-IN" dirty="0" smtClean="0"/>
          </a:p>
          <a:p>
            <a:pPr algn="just"/>
            <a:r>
              <a:rPr lang="en-IN" dirty="0" smtClean="0"/>
              <a:t>This </a:t>
            </a:r>
            <a:r>
              <a:rPr lang="en-IN" dirty="0"/>
              <a:t>model can then be used to determine whether two vertices belong to the same component, or whether adding an edge between them would result in a cycle. </a:t>
            </a:r>
            <a:endParaRPr lang="en-IN" dirty="0" smtClean="0"/>
          </a:p>
          <a:p>
            <a:pPr algn="just"/>
            <a:r>
              <a:rPr lang="en-IN" dirty="0" smtClean="0"/>
              <a:t>The </a:t>
            </a:r>
            <a:r>
              <a:rPr lang="en-IN" dirty="0"/>
              <a:t>Union–Find algorithm is used in high-performance implementations of unification</a:t>
            </a:r>
            <a:r>
              <a:rPr lang="en-IN" dirty="0" smtClean="0"/>
              <a:t>.</a:t>
            </a:r>
            <a:endParaRPr lang="en-IN" dirty="0"/>
          </a:p>
          <a:p>
            <a:pPr algn="just"/>
            <a:r>
              <a:rPr lang="en-IN" dirty="0"/>
              <a:t>This data structure is used by the Boost Graph Library to implement its Incremental Connected Components functionality. It is also used for implementing </a:t>
            </a:r>
            <a:r>
              <a:rPr lang="en-IN" dirty="0" err="1"/>
              <a:t>Kruskal's</a:t>
            </a:r>
            <a:r>
              <a:rPr lang="en-IN" dirty="0"/>
              <a:t> algorithm to find the minimum spanning tree of a graph</a:t>
            </a:r>
            <a:r>
              <a:rPr lang="en-IN" dirty="0" smtClean="0"/>
              <a:t>.</a:t>
            </a:r>
            <a:endParaRPr lang="en-IN" dirty="0"/>
          </a:p>
          <a:p>
            <a:pPr algn="just"/>
            <a:r>
              <a:rPr lang="en-IN" dirty="0"/>
              <a:t>Note that the implementation as disjoint-set forests doesn't allow deletion of edges—even without path compression or the rank heuristic.</a:t>
            </a:r>
          </a:p>
        </p:txBody>
      </p:sp>
      <p:sp>
        <p:nvSpPr>
          <p:cNvPr id="3" name="Title 2"/>
          <p:cNvSpPr>
            <a:spLocks noGrp="1"/>
          </p:cNvSpPr>
          <p:nvPr>
            <p:ph type="title"/>
          </p:nvPr>
        </p:nvSpPr>
        <p:spPr/>
        <p:txBody>
          <a:bodyPr>
            <a:normAutofit/>
          </a:bodyPr>
          <a:lstStyle/>
          <a:p>
            <a:r>
              <a:rPr lang="en-IN" dirty="0" smtClean="0"/>
              <a:t>Applications</a:t>
            </a:r>
            <a:endParaRPr lang="en-IN" dirty="0"/>
          </a:p>
        </p:txBody>
      </p:sp>
    </p:spTree>
    <p:extLst>
      <p:ext uri="{BB962C8B-B14F-4D97-AF65-F5344CB8AC3E}">
        <p14:creationId xmlns:p14="http://schemas.microsoft.com/office/powerpoint/2010/main" val="123056798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The Dictionary ADT </a:t>
            </a:r>
            <a:endParaRPr lang="en-IN" dirty="0"/>
          </a:p>
        </p:txBody>
      </p:sp>
      <p:sp>
        <p:nvSpPr>
          <p:cNvPr id="3" name="Content Placeholder 2"/>
          <p:cNvSpPr>
            <a:spLocks noGrp="1"/>
          </p:cNvSpPr>
          <p:nvPr>
            <p:ph idx="1"/>
          </p:nvPr>
        </p:nvSpPr>
        <p:spPr/>
        <p:txBody>
          <a:bodyPr/>
          <a:lstStyle/>
          <a:p>
            <a:pPr fontAlgn="auto">
              <a:spcAft>
                <a:spcPts val="0"/>
              </a:spcAft>
              <a:buFont typeface="Monotype Sorts" charset="0"/>
              <a:buNone/>
              <a:defRPr/>
            </a:pPr>
            <a:r>
              <a:rPr lang="en-US" altLang="en-US" b="1" dirty="0"/>
              <a:t>Definition</a:t>
            </a:r>
            <a:r>
              <a:rPr lang="en-US" altLang="en-US" dirty="0"/>
              <a:t>  A dictionary is an ordered or unordered list of key-element pairs, </a:t>
            </a:r>
          </a:p>
          <a:p>
            <a:pPr fontAlgn="auto">
              <a:spcAft>
                <a:spcPts val="0"/>
              </a:spcAft>
              <a:buFont typeface="Monotype Sorts" charset="0"/>
              <a:buNone/>
              <a:defRPr/>
            </a:pPr>
            <a:r>
              <a:rPr lang="en-US" altLang="en-US" dirty="0"/>
              <a:t>where keys are used to locate elements in the list. </a:t>
            </a:r>
          </a:p>
          <a:p>
            <a:pPr fontAlgn="auto">
              <a:spcAft>
                <a:spcPts val="0"/>
              </a:spcAft>
              <a:buFont typeface="Monotype Sorts" charset="0"/>
              <a:buNone/>
              <a:defRPr/>
            </a:pPr>
            <a:endParaRPr lang="en-US" altLang="en-US" sz="1100" dirty="0"/>
          </a:p>
          <a:p>
            <a:pPr fontAlgn="auto">
              <a:spcAft>
                <a:spcPts val="0"/>
              </a:spcAft>
              <a:buFont typeface="Monotype Sorts" charset="0"/>
              <a:buNone/>
              <a:defRPr/>
            </a:pPr>
            <a:r>
              <a:rPr lang="en-US" altLang="en-US" u="sng" dirty="0"/>
              <a:t>Example</a:t>
            </a:r>
            <a:r>
              <a:rPr lang="en-US" altLang="en-US" dirty="0"/>
              <a:t>: consider a data structure that stores bank accounts; it can be viewed as a dictionary, where account numbers serve as keys for identification of account objects. </a:t>
            </a:r>
          </a:p>
          <a:p>
            <a:pPr fontAlgn="auto">
              <a:spcAft>
                <a:spcPts val="0"/>
              </a:spcAft>
              <a:buFont typeface="Monotype Sorts" charset="0"/>
              <a:buNone/>
              <a:defRPr/>
            </a:pPr>
            <a:endParaRPr lang="en-US" altLang="en-US" sz="1100" b="1" dirty="0"/>
          </a:p>
          <a:p>
            <a:endParaRPr lang="en-IN" dirty="0"/>
          </a:p>
        </p:txBody>
      </p:sp>
    </p:spTree>
    <p:extLst>
      <p:ext uri="{BB962C8B-B14F-4D97-AF65-F5344CB8AC3E}">
        <p14:creationId xmlns:p14="http://schemas.microsoft.com/office/powerpoint/2010/main" val="140293175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000" b="1" dirty="0" smtClean="0"/>
              <a:t>Operations (methods) on dictionaries:</a:t>
            </a:r>
            <a:br>
              <a:rPr lang="en-US" altLang="en-US" sz="4000" b="1" dirty="0" smtClean="0"/>
            </a:br>
            <a:endParaRPr lang="en-IN" sz="4000" dirty="0"/>
          </a:p>
        </p:txBody>
      </p:sp>
      <p:sp>
        <p:nvSpPr>
          <p:cNvPr id="3" name="Content Placeholder 2"/>
          <p:cNvSpPr>
            <a:spLocks noGrp="1"/>
          </p:cNvSpPr>
          <p:nvPr>
            <p:ph idx="1"/>
          </p:nvPr>
        </p:nvSpPr>
        <p:spPr>
          <a:xfrm>
            <a:off x="304800" y="1600200"/>
            <a:ext cx="8686800" cy="4525963"/>
          </a:xfrm>
        </p:spPr>
        <p:txBody>
          <a:bodyPr/>
          <a:lstStyle/>
          <a:p>
            <a:pPr algn="just" fontAlgn="auto">
              <a:spcAft>
                <a:spcPts val="0"/>
              </a:spcAft>
              <a:buFont typeface="Monotype Sorts" charset="0"/>
              <a:buNone/>
              <a:defRPr/>
            </a:pPr>
            <a:endParaRPr lang="en-US" altLang="en-US" sz="900" dirty="0"/>
          </a:p>
          <a:p>
            <a:pPr algn="just" fontAlgn="auto">
              <a:spcAft>
                <a:spcPts val="0"/>
              </a:spcAft>
              <a:buFont typeface="Monotype Sorts" charset="0"/>
              <a:buNone/>
              <a:defRPr/>
            </a:pPr>
            <a:r>
              <a:rPr lang="en-US" altLang="en-US" sz="2000" dirty="0"/>
              <a:t>size ()                                   </a:t>
            </a:r>
            <a:r>
              <a:rPr lang="en-US" altLang="en-US" sz="2000" dirty="0" smtClean="0"/>
              <a:t>Returns </a:t>
            </a:r>
            <a:r>
              <a:rPr lang="en-US" altLang="en-US" sz="2000" dirty="0"/>
              <a:t>the size of the dictionary</a:t>
            </a:r>
          </a:p>
          <a:p>
            <a:pPr algn="just" fontAlgn="auto">
              <a:spcAft>
                <a:spcPts val="0"/>
              </a:spcAft>
              <a:buFont typeface="Monotype Sorts" charset="0"/>
              <a:buNone/>
              <a:defRPr/>
            </a:pPr>
            <a:r>
              <a:rPr lang="en-US" altLang="en-US" sz="2000" dirty="0"/>
              <a:t>empty ()                              </a:t>
            </a:r>
            <a:r>
              <a:rPr lang="en-US" altLang="en-US" sz="2000" dirty="0" smtClean="0"/>
              <a:t>Returns </a:t>
            </a:r>
            <a:r>
              <a:rPr lang="en-US" altLang="en-US" sz="2000" b="1" dirty="0"/>
              <a:t>true</a:t>
            </a:r>
            <a:r>
              <a:rPr lang="en-US" altLang="en-US" sz="2000" dirty="0"/>
              <a:t> is the dictionary is empty</a:t>
            </a:r>
          </a:p>
          <a:p>
            <a:pPr algn="just" fontAlgn="auto">
              <a:spcAft>
                <a:spcPts val="0"/>
              </a:spcAft>
              <a:buFont typeface="Monotype Sorts" charset="0"/>
              <a:buNone/>
              <a:defRPr/>
            </a:pPr>
            <a:r>
              <a:rPr lang="en-US" altLang="en-US" sz="2000" dirty="0" err="1"/>
              <a:t>findItem</a:t>
            </a:r>
            <a:r>
              <a:rPr lang="en-US" altLang="en-US" sz="2000" dirty="0"/>
              <a:t> (key)                    </a:t>
            </a:r>
            <a:r>
              <a:rPr lang="en-US" altLang="en-US" sz="2000" dirty="0" smtClean="0"/>
              <a:t>Locates </a:t>
            </a:r>
            <a:r>
              <a:rPr lang="en-US" altLang="en-US" sz="2000" dirty="0"/>
              <a:t>the item with the specified key. </a:t>
            </a:r>
            <a:r>
              <a:rPr lang="en-US" altLang="en-US" sz="2000" dirty="0" smtClean="0"/>
              <a:t>If no </a:t>
            </a:r>
            <a:r>
              <a:rPr lang="en-US" altLang="en-US" sz="2000" dirty="0"/>
              <a:t>such key </a:t>
            </a:r>
            <a:r>
              <a:rPr lang="en-US" altLang="en-US" sz="2000" dirty="0" smtClean="0"/>
              <a:t>			             exists</a:t>
            </a:r>
            <a:r>
              <a:rPr lang="en-US" altLang="en-US" sz="2000" dirty="0"/>
              <a:t>, sentinel value NO_SUCH_KEY is returned. If more </a:t>
            </a:r>
            <a:r>
              <a:rPr lang="en-US" altLang="en-US" sz="2000" dirty="0" smtClean="0"/>
              <a:t>  		             than </a:t>
            </a:r>
            <a:r>
              <a:rPr lang="en-US" altLang="en-US" sz="2000" dirty="0"/>
              <a:t>one item with </a:t>
            </a:r>
            <a:r>
              <a:rPr lang="en-US" altLang="en-US" sz="2000" dirty="0" smtClean="0"/>
              <a:t>the </a:t>
            </a:r>
            <a:r>
              <a:rPr lang="en-US" altLang="en-US" sz="2000" dirty="0"/>
              <a:t>specified key exists, an arbitrary </a:t>
            </a:r>
            <a:r>
              <a:rPr lang="en-US" altLang="en-US" sz="2000" dirty="0" smtClean="0"/>
              <a:t>			item </a:t>
            </a:r>
            <a:r>
              <a:rPr lang="en-US" altLang="en-US" sz="2000" dirty="0"/>
              <a:t>is returned.</a:t>
            </a:r>
          </a:p>
          <a:p>
            <a:pPr algn="just" fontAlgn="auto">
              <a:spcAft>
                <a:spcPts val="0"/>
              </a:spcAft>
              <a:buFont typeface="Monotype Sorts" charset="0"/>
              <a:buNone/>
              <a:defRPr/>
            </a:pPr>
            <a:r>
              <a:rPr lang="en-US" altLang="en-US" sz="2000" dirty="0" err="1"/>
              <a:t>findAllItems</a:t>
            </a:r>
            <a:r>
              <a:rPr lang="en-US" altLang="en-US" sz="2000" dirty="0"/>
              <a:t> (key)             </a:t>
            </a:r>
            <a:r>
              <a:rPr lang="en-US" altLang="en-US" sz="2000" dirty="0" smtClean="0"/>
              <a:t>Locates </a:t>
            </a:r>
            <a:r>
              <a:rPr lang="en-US" altLang="en-US" sz="2000" dirty="0"/>
              <a:t>all items with the specified key. If </a:t>
            </a:r>
            <a:r>
              <a:rPr lang="en-US" altLang="en-US" sz="2000" dirty="0" smtClean="0"/>
              <a:t>no </a:t>
            </a:r>
            <a:r>
              <a:rPr lang="en-US" altLang="en-US" sz="2000" dirty="0"/>
              <a:t>such key </a:t>
            </a:r>
            <a:r>
              <a:rPr lang="en-US" altLang="en-US" sz="2000" dirty="0" smtClean="0"/>
              <a:t>				exists</a:t>
            </a:r>
            <a:r>
              <a:rPr lang="en-US" altLang="en-US" sz="2000" dirty="0"/>
              <a:t>, </a:t>
            </a:r>
            <a:r>
              <a:rPr lang="en-US" altLang="en-US" sz="2000" dirty="0" smtClean="0"/>
              <a:t>sentinel </a:t>
            </a:r>
            <a:r>
              <a:rPr lang="en-US" altLang="en-US" sz="2000" dirty="0"/>
              <a:t>value NO_SUCH_KEY is returned.</a:t>
            </a:r>
          </a:p>
          <a:p>
            <a:pPr algn="just" fontAlgn="auto">
              <a:spcAft>
                <a:spcPts val="0"/>
              </a:spcAft>
              <a:buFont typeface="Monotype Sorts" charset="0"/>
              <a:buNone/>
              <a:defRPr/>
            </a:pPr>
            <a:r>
              <a:rPr lang="en-US" altLang="en-US" sz="2000" dirty="0" err="1"/>
              <a:t>removeItem</a:t>
            </a:r>
            <a:r>
              <a:rPr lang="en-US" altLang="en-US" sz="2000" dirty="0"/>
              <a:t> (key)               </a:t>
            </a:r>
            <a:r>
              <a:rPr lang="en-US" altLang="en-US" sz="2000" dirty="0" smtClean="0"/>
              <a:t>Removes </a:t>
            </a:r>
            <a:r>
              <a:rPr lang="en-US" altLang="en-US" sz="2000" dirty="0"/>
              <a:t>the item with the specified key</a:t>
            </a:r>
          </a:p>
          <a:p>
            <a:pPr algn="just" fontAlgn="auto">
              <a:spcAft>
                <a:spcPts val="0"/>
              </a:spcAft>
              <a:buFont typeface="Monotype Sorts" charset="0"/>
              <a:buNone/>
              <a:defRPr/>
            </a:pPr>
            <a:r>
              <a:rPr lang="en-US" altLang="en-US" sz="2000" dirty="0" err="1"/>
              <a:t>removeAllItems</a:t>
            </a:r>
            <a:r>
              <a:rPr lang="en-US" altLang="en-US" sz="2000" dirty="0"/>
              <a:t> (key)         </a:t>
            </a:r>
            <a:r>
              <a:rPr lang="en-US" altLang="en-US" sz="2000" dirty="0" smtClean="0"/>
              <a:t>Removes </a:t>
            </a:r>
            <a:r>
              <a:rPr lang="en-US" altLang="en-US" sz="2000" dirty="0"/>
              <a:t>all items with the specified key </a:t>
            </a:r>
          </a:p>
          <a:p>
            <a:pPr algn="just" fontAlgn="auto">
              <a:spcAft>
                <a:spcPts val="0"/>
              </a:spcAft>
              <a:buFont typeface="Monotype Sorts" charset="0"/>
              <a:buNone/>
              <a:defRPr/>
            </a:pPr>
            <a:r>
              <a:rPr lang="en-US" altLang="en-US" sz="2000" dirty="0" err="1"/>
              <a:t>insertItem</a:t>
            </a:r>
            <a:r>
              <a:rPr lang="en-US" altLang="en-US" sz="2000" dirty="0"/>
              <a:t> (key, element)   </a:t>
            </a:r>
            <a:r>
              <a:rPr lang="en-US" altLang="en-US" sz="2000" dirty="0" smtClean="0"/>
              <a:t>Inserts </a:t>
            </a:r>
            <a:r>
              <a:rPr lang="en-US" altLang="en-US" sz="2000" dirty="0"/>
              <a:t>a new key-element pair</a:t>
            </a:r>
          </a:p>
          <a:p>
            <a:pPr algn="just"/>
            <a:endParaRPr lang="en-IN" sz="2000" dirty="0"/>
          </a:p>
        </p:txBody>
      </p:sp>
    </p:spTree>
    <p:extLst>
      <p:ext uri="{BB962C8B-B14F-4D97-AF65-F5344CB8AC3E}">
        <p14:creationId xmlns:p14="http://schemas.microsoft.com/office/powerpoint/2010/main" val="232813989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76200"/>
            <a:ext cx="8077200" cy="685800"/>
          </a:xfrm>
          <a:noFill/>
        </p:spPr>
        <p:txBody>
          <a:bodyPr/>
          <a:lstStyle/>
          <a:p>
            <a:pPr algn="l"/>
            <a:r>
              <a:rPr lang="en-US" altLang="en-US" sz="3200" b="1" dirty="0" smtClean="0"/>
              <a:t>Additional methods for ordered dictionaries</a:t>
            </a:r>
          </a:p>
        </p:txBody>
      </p:sp>
      <p:sp>
        <p:nvSpPr>
          <p:cNvPr id="3075" name="Rectangle 3"/>
          <p:cNvSpPr>
            <a:spLocks noGrp="1" noChangeArrowheads="1"/>
          </p:cNvSpPr>
          <p:nvPr>
            <p:ph idx="1"/>
          </p:nvPr>
        </p:nvSpPr>
        <p:spPr>
          <a:xfrm>
            <a:off x="609600" y="685800"/>
            <a:ext cx="8153400" cy="5486400"/>
          </a:xfrm>
        </p:spPr>
        <p:txBody>
          <a:bodyPr/>
          <a:lstStyle/>
          <a:p>
            <a:pPr>
              <a:lnSpc>
                <a:spcPct val="90000"/>
              </a:lnSpc>
              <a:buFont typeface="Monotype Sorts" charset="0"/>
              <a:buNone/>
            </a:pPr>
            <a:r>
              <a:rPr lang="en-US" altLang="en-US" sz="1800" smtClean="0"/>
              <a:t>       </a:t>
            </a:r>
          </a:p>
          <a:p>
            <a:pPr>
              <a:lnSpc>
                <a:spcPct val="90000"/>
              </a:lnSpc>
              <a:buFont typeface="Monotype Sorts" charset="0"/>
              <a:buNone/>
            </a:pPr>
            <a:r>
              <a:rPr lang="en-US" altLang="en-US" sz="1800" smtClean="0"/>
              <a:t>closestKeyBefore (key)           Returns the key of the item with largest key</a:t>
            </a:r>
          </a:p>
          <a:p>
            <a:pPr>
              <a:lnSpc>
                <a:spcPct val="90000"/>
              </a:lnSpc>
              <a:buFont typeface="Monotype Sorts" charset="0"/>
              <a:buNone/>
            </a:pPr>
            <a:r>
              <a:rPr lang="en-US" altLang="en-US" sz="1800" smtClean="0"/>
              <a:t>                                                less than or equal to </a:t>
            </a:r>
            <a:r>
              <a:rPr lang="en-US" altLang="en-US" sz="1800" b="1" smtClean="0"/>
              <a:t>key</a:t>
            </a:r>
            <a:endParaRPr lang="en-US" altLang="en-US" sz="1800" smtClean="0"/>
          </a:p>
          <a:p>
            <a:pPr>
              <a:lnSpc>
                <a:spcPct val="90000"/>
              </a:lnSpc>
              <a:buFont typeface="Monotype Sorts" charset="0"/>
              <a:buNone/>
            </a:pPr>
            <a:r>
              <a:rPr lang="en-US" altLang="en-US" sz="1800" smtClean="0"/>
              <a:t>closestElemBefore (key)         Returns the element for the item with largest</a:t>
            </a:r>
          </a:p>
          <a:p>
            <a:pPr lvl="1">
              <a:lnSpc>
                <a:spcPct val="90000"/>
              </a:lnSpc>
              <a:buFontTx/>
              <a:buNone/>
            </a:pPr>
            <a:r>
              <a:rPr lang="en-US" altLang="en-US" sz="1800" smtClean="0"/>
              <a:t>                                         key less than or equal to </a:t>
            </a:r>
            <a:r>
              <a:rPr lang="en-US" altLang="en-US" sz="1800" b="1" smtClean="0"/>
              <a:t>key</a:t>
            </a:r>
          </a:p>
          <a:p>
            <a:pPr>
              <a:lnSpc>
                <a:spcPct val="90000"/>
              </a:lnSpc>
              <a:buFont typeface="Monotype Sorts" charset="0"/>
              <a:buNone/>
            </a:pPr>
            <a:r>
              <a:rPr lang="en-US" altLang="en-US" sz="1800" smtClean="0"/>
              <a:t>closestKeyAfter (key)              Returns the key of the item with smallest</a:t>
            </a:r>
          </a:p>
          <a:p>
            <a:pPr>
              <a:lnSpc>
                <a:spcPct val="90000"/>
              </a:lnSpc>
              <a:buFont typeface="Monotype Sorts" charset="0"/>
              <a:buNone/>
            </a:pPr>
            <a:r>
              <a:rPr lang="en-US" altLang="en-US" sz="1800" smtClean="0"/>
              <a:t>                                                key greater than or equal to </a:t>
            </a:r>
            <a:r>
              <a:rPr lang="en-US" altLang="en-US" sz="1800" b="1" smtClean="0"/>
              <a:t>key</a:t>
            </a:r>
            <a:endParaRPr lang="en-US" altLang="en-US" sz="1800" smtClean="0"/>
          </a:p>
          <a:p>
            <a:pPr>
              <a:lnSpc>
                <a:spcPct val="90000"/>
              </a:lnSpc>
              <a:buFont typeface="Monotype Sorts" charset="0"/>
              <a:buNone/>
            </a:pPr>
            <a:r>
              <a:rPr lang="en-US" altLang="en-US" sz="1800" smtClean="0"/>
              <a:t>closestElemAfter (key)            Returns the element for the item with smallest</a:t>
            </a:r>
          </a:p>
          <a:p>
            <a:pPr>
              <a:lnSpc>
                <a:spcPct val="90000"/>
              </a:lnSpc>
              <a:buFont typeface="Monotype Sorts" charset="0"/>
              <a:buNone/>
            </a:pPr>
            <a:r>
              <a:rPr lang="en-US" altLang="en-US" sz="1800" smtClean="0"/>
              <a:t>                                                key greater than or equal to </a:t>
            </a:r>
            <a:r>
              <a:rPr lang="en-US" altLang="en-US" sz="1800" b="1" smtClean="0"/>
              <a:t>key</a:t>
            </a:r>
            <a:endParaRPr lang="en-US" altLang="en-US" sz="1800" smtClean="0"/>
          </a:p>
          <a:p>
            <a:pPr>
              <a:lnSpc>
                <a:spcPct val="90000"/>
              </a:lnSpc>
              <a:buFont typeface="Monotype Sorts" charset="0"/>
              <a:buNone/>
            </a:pPr>
            <a:endParaRPr lang="en-US" altLang="en-US" sz="1800" smtClean="0"/>
          </a:p>
          <a:p>
            <a:pPr>
              <a:lnSpc>
                <a:spcPct val="90000"/>
              </a:lnSpc>
              <a:buFont typeface="Monotype Sorts" charset="0"/>
              <a:buNone/>
            </a:pPr>
            <a:r>
              <a:rPr lang="en-US" altLang="en-US" sz="1800" smtClean="0"/>
              <a:t>Sentinel value NO_SUCH_KEY is always returned if no item in the dictionary</a:t>
            </a:r>
          </a:p>
          <a:p>
            <a:pPr>
              <a:lnSpc>
                <a:spcPct val="90000"/>
              </a:lnSpc>
              <a:buFont typeface="Monotype Sorts" charset="0"/>
              <a:buNone/>
            </a:pPr>
            <a:r>
              <a:rPr lang="en-US" altLang="en-US" sz="1800" smtClean="0"/>
              <a:t>satisfies the query.</a:t>
            </a:r>
          </a:p>
          <a:p>
            <a:pPr>
              <a:lnSpc>
                <a:spcPct val="90000"/>
              </a:lnSpc>
              <a:buFont typeface="Monotype Sorts" charset="0"/>
              <a:buNone/>
            </a:pPr>
            <a:r>
              <a:rPr lang="en-US" altLang="en-US" sz="1800" smtClean="0"/>
              <a:t>  </a:t>
            </a:r>
          </a:p>
          <a:p>
            <a:pPr>
              <a:lnSpc>
                <a:spcPct val="90000"/>
              </a:lnSpc>
              <a:buFont typeface="Monotype Sorts" charset="0"/>
              <a:buNone/>
            </a:pPr>
            <a:r>
              <a:rPr lang="en-US" altLang="en-US" sz="2000" b="1" smtClean="0"/>
              <a:t>Note  </a:t>
            </a:r>
            <a:r>
              <a:rPr lang="en-US" altLang="en-US" sz="1800" smtClean="0"/>
              <a:t>Java has a built-in abstract class </a:t>
            </a:r>
            <a:r>
              <a:rPr lang="en-US" altLang="en-US" sz="1800" b="1" smtClean="0"/>
              <a:t>java.util.Dictionary  </a:t>
            </a:r>
            <a:r>
              <a:rPr lang="en-US" altLang="en-US" sz="1800" smtClean="0"/>
              <a:t>In this class, </a:t>
            </a:r>
          </a:p>
          <a:p>
            <a:pPr>
              <a:lnSpc>
                <a:spcPct val="90000"/>
              </a:lnSpc>
              <a:buFont typeface="Monotype Sorts" charset="0"/>
              <a:buNone/>
            </a:pPr>
            <a:r>
              <a:rPr lang="en-US" altLang="en-US" sz="1800" smtClean="0"/>
              <a:t>however, having two items with the same key is not allowed. If an application</a:t>
            </a:r>
          </a:p>
          <a:p>
            <a:pPr>
              <a:lnSpc>
                <a:spcPct val="90000"/>
              </a:lnSpc>
              <a:buFont typeface="Monotype Sorts" charset="0"/>
              <a:buNone/>
            </a:pPr>
            <a:r>
              <a:rPr lang="en-US" altLang="en-US" sz="1800" smtClean="0"/>
              <a:t>assumes more than one item with the same key, an extended version of the</a:t>
            </a:r>
          </a:p>
          <a:p>
            <a:pPr>
              <a:lnSpc>
                <a:spcPct val="90000"/>
              </a:lnSpc>
              <a:buFont typeface="Monotype Sorts" charset="0"/>
              <a:buNone/>
            </a:pPr>
            <a:r>
              <a:rPr lang="en-US" altLang="en-US" sz="1800" smtClean="0"/>
              <a:t>Dictionary class is required. </a:t>
            </a:r>
          </a:p>
          <a:p>
            <a:pPr>
              <a:lnSpc>
                <a:spcPct val="90000"/>
              </a:lnSpc>
              <a:buFont typeface="Monotype Sorts" charset="0"/>
              <a:buNone/>
            </a:pPr>
            <a:endParaRPr lang="en-US" altLang="en-US" sz="1800" smtClean="0"/>
          </a:p>
        </p:txBody>
      </p:sp>
    </p:spTree>
    <p:extLst>
      <p:ext uri="{BB962C8B-B14F-4D97-AF65-F5344CB8AC3E}">
        <p14:creationId xmlns:p14="http://schemas.microsoft.com/office/powerpoint/2010/main" val="1045135859"/>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3400" y="304800"/>
            <a:ext cx="7772400" cy="838200"/>
          </a:xfrm>
          <a:noFill/>
        </p:spPr>
        <p:txBody>
          <a:bodyPr/>
          <a:lstStyle/>
          <a:p>
            <a:pPr algn="l"/>
            <a:r>
              <a:rPr lang="en-US" altLang="en-US" sz="2400" b="1" dirty="0" smtClean="0"/>
              <a:t>Example of unordered dictionary</a:t>
            </a:r>
          </a:p>
        </p:txBody>
      </p:sp>
      <p:sp>
        <p:nvSpPr>
          <p:cNvPr id="4099" name="Rectangle 3"/>
          <p:cNvSpPr>
            <a:spLocks noGrp="1" noChangeArrowheads="1"/>
          </p:cNvSpPr>
          <p:nvPr>
            <p:ph idx="1"/>
          </p:nvPr>
        </p:nvSpPr>
        <p:spPr>
          <a:xfrm>
            <a:off x="533400" y="1219200"/>
            <a:ext cx="8305800" cy="5181600"/>
          </a:xfrm>
        </p:spPr>
        <p:txBody>
          <a:bodyPr rtlCol="0">
            <a:normAutofit lnSpcReduction="10000"/>
          </a:bodyPr>
          <a:lstStyle/>
          <a:p>
            <a:pPr fontAlgn="auto">
              <a:spcAft>
                <a:spcPts val="0"/>
              </a:spcAft>
              <a:buFont typeface="Monotype Sorts" charset="0"/>
              <a:buNone/>
              <a:defRPr/>
            </a:pPr>
            <a:r>
              <a:rPr lang="en-US" altLang="en-US" sz="1800" smtClean="0"/>
              <a:t>Consider an empty unordered dictionary and the following set of operations:</a:t>
            </a:r>
          </a:p>
          <a:p>
            <a:pPr fontAlgn="auto">
              <a:spcAft>
                <a:spcPts val="0"/>
              </a:spcAft>
              <a:buFont typeface="Monotype Sorts" charset="0"/>
              <a:buNone/>
              <a:defRPr/>
            </a:pPr>
            <a:endParaRPr lang="en-US" altLang="en-US" sz="800" smtClean="0"/>
          </a:p>
          <a:p>
            <a:pPr fontAlgn="auto">
              <a:spcAft>
                <a:spcPts val="0"/>
              </a:spcAft>
              <a:buFont typeface="Monotype Sorts" charset="0"/>
              <a:buNone/>
              <a:defRPr/>
            </a:pPr>
            <a:r>
              <a:rPr lang="en-US" altLang="en-US" sz="1800" smtClean="0"/>
              <a:t>       Operation                         Dictionary                             Output</a:t>
            </a:r>
          </a:p>
          <a:p>
            <a:pPr fontAlgn="auto">
              <a:spcAft>
                <a:spcPts val="0"/>
              </a:spcAft>
              <a:buFont typeface="Monotype Sorts" charset="0"/>
              <a:buNone/>
              <a:defRPr/>
            </a:pPr>
            <a:endParaRPr lang="en-US" altLang="en-US" sz="800" smtClean="0"/>
          </a:p>
          <a:p>
            <a:pPr fontAlgn="auto">
              <a:spcAft>
                <a:spcPts val="0"/>
              </a:spcAft>
              <a:buFont typeface="Monotype Sorts" charset="0"/>
              <a:buNone/>
              <a:defRPr/>
            </a:pPr>
            <a:r>
              <a:rPr lang="en-US" altLang="en-US" sz="1800" smtClean="0"/>
              <a:t>   insertItem(5,A)                        {(5,A)}</a:t>
            </a:r>
          </a:p>
          <a:p>
            <a:pPr fontAlgn="auto">
              <a:spcAft>
                <a:spcPts val="0"/>
              </a:spcAft>
              <a:buFont typeface="Monotype Sorts" charset="0"/>
              <a:buNone/>
              <a:defRPr/>
            </a:pPr>
            <a:r>
              <a:rPr lang="en-US" altLang="en-US" sz="1800" smtClean="0"/>
              <a:t>   insertItem(7,B)                    {(5,A), (7,B)}</a:t>
            </a:r>
          </a:p>
          <a:p>
            <a:pPr fontAlgn="auto">
              <a:spcAft>
                <a:spcPts val="0"/>
              </a:spcAft>
              <a:buFont typeface="Monotype Sorts" charset="0"/>
              <a:buNone/>
              <a:defRPr/>
            </a:pPr>
            <a:r>
              <a:rPr lang="en-US" altLang="en-US" sz="1800" smtClean="0"/>
              <a:t>   insertItem(2,C)                {(5,A), (7,B), (2,C)}</a:t>
            </a:r>
          </a:p>
          <a:p>
            <a:pPr fontAlgn="auto">
              <a:spcAft>
                <a:spcPts val="0"/>
              </a:spcAft>
              <a:buFont typeface="Monotype Sorts" charset="0"/>
              <a:buNone/>
              <a:defRPr/>
            </a:pPr>
            <a:r>
              <a:rPr lang="en-US" altLang="en-US" sz="1800" smtClean="0"/>
              <a:t>   insertItem(8,D)             {(5,A), (7,B), (2,C), (8,D)} </a:t>
            </a:r>
          </a:p>
          <a:p>
            <a:pPr fontAlgn="auto">
              <a:spcAft>
                <a:spcPts val="0"/>
              </a:spcAft>
              <a:buFont typeface="Monotype Sorts" charset="0"/>
              <a:buNone/>
              <a:defRPr/>
            </a:pPr>
            <a:r>
              <a:rPr lang="en-US" altLang="en-US" sz="1800" smtClean="0"/>
              <a:t>   insertItem(2,E)          {(5,A), (7,B), (2,C), (8,D), (2,E)}</a:t>
            </a:r>
          </a:p>
          <a:p>
            <a:pPr fontAlgn="auto">
              <a:spcAft>
                <a:spcPts val="0"/>
              </a:spcAft>
              <a:buFont typeface="Monotype Sorts" charset="0"/>
              <a:buNone/>
              <a:defRPr/>
            </a:pPr>
            <a:r>
              <a:rPr lang="en-US" altLang="en-US" sz="1800" smtClean="0"/>
              <a:t>   findItem(7)                {(5,A), (7,B), (2,C), (8,D), (2,E)}            B</a:t>
            </a:r>
          </a:p>
          <a:p>
            <a:pPr fontAlgn="auto">
              <a:spcAft>
                <a:spcPts val="0"/>
              </a:spcAft>
              <a:buFont typeface="Monotype Sorts" charset="0"/>
              <a:buNone/>
              <a:defRPr/>
            </a:pPr>
            <a:r>
              <a:rPr lang="en-US" altLang="en-US" sz="1800" smtClean="0"/>
              <a:t>   findItem(4)                {(5,A), (7,B), (2,C), (8,D), (2,E)}   NO_SUCH_KEY</a:t>
            </a:r>
          </a:p>
          <a:p>
            <a:pPr fontAlgn="auto">
              <a:spcAft>
                <a:spcPts val="0"/>
              </a:spcAft>
              <a:buFont typeface="Monotype Sorts" charset="0"/>
              <a:buNone/>
              <a:defRPr/>
            </a:pPr>
            <a:r>
              <a:rPr lang="en-US" altLang="en-US" sz="1800" smtClean="0"/>
              <a:t>   findItem(2)                {(5,A), (7,B), (2,C), (8,D), (2,E)}            C</a:t>
            </a:r>
          </a:p>
          <a:p>
            <a:pPr fontAlgn="auto">
              <a:spcAft>
                <a:spcPts val="0"/>
              </a:spcAft>
              <a:buFont typeface="Monotype Sorts" charset="0"/>
              <a:buNone/>
              <a:defRPr/>
            </a:pPr>
            <a:r>
              <a:rPr lang="en-US" altLang="en-US" sz="1800" smtClean="0"/>
              <a:t>   findAllItems(2)          {(5,A), (7,B), (2,C), (8,D), (2,E)}          C, E</a:t>
            </a:r>
          </a:p>
          <a:p>
            <a:pPr fontAlgn="auto">
              <a:spcAft>
                <a:spcPts val="0"/>
              </a:spcAft>
              <a:buFont typeface="Monotype Sorts" charset="0"/>
              <a:buNone/>
              <a:defRPr/>
            </a:pPr>
            <a:r>
              <a:rPr lang="en-US" altLang="en-US" sz="1800" smtClean="0"/>
              <a:t>   size()                        {(5,A), (7,B), (2,C), (8,D), (2,E)}             5</a:t>
            </a:r>
          </a:p>
          <a:p>
            <a:pPr fontAlgn="auto">
              <a:spcAft>
                <a:spcPts val="0"/>
              </a:spcAft>
              <a:buFont typeface="Monotype Sorts" charset="0"/>
              <a:buNone/>
              <a:defRPr/>
            </a:pPr>
            <a:r>
              <a:rPr lang="en-US" altLang="en-US" sz="1800" smtClean="0"/>
              <a:t>   removeItem(5)            {(7,B), (2,C), (8,D), (2,E)}                    A</a:t>
            </a:r>
          </a:p>
          <a:p>
            <a:pPr fontAlgn="auto">
              <a:spcAft>
                <a:spcPts val="0"/>
              </a:spcAft>
              <a:buFont typeface="Monotype Sorts" charset="0"/>
              <a:buNone/>
              <a:defRPr/>
            </a:pPr>
            <a:r>
              <a:rPr lang="en-US" altLang="en-US" sz="1800" smtClean="0"/>
              <a:t>   removeAllItems(2)                 {(7,B), (8,D)}                           C, E</a:t>
            </a:r>
          </a:p>
          <a:p>
            <a:pPr fontAlgn="auto">
              <a:spcAft>
                <a:spcPts val="0"/>
              </a:spcAft>
              <a:buFont typeface="Monotype Sorts" charset="0"/>
              <a:buNone/>
              <a:defRPr/>
            </a:pPr>
            <a:r>
              <a:rPr lang="en-US" altLang="en-US" sz="1800" smtClean="0"/>
              <a:t>   findItem(4)                             {(7,B), (8,D)}                    NO_SUCH_KEY</a:t>
            </a:r>
          </a:p>
        </p:txBody>
      </p:sp>
    </p:spTree>
    <p:extLst>
      <p:ext uri="{BB962C8B-B14F-4D97-AF65-F5344CB8AC3E}">
        <p14:creationId xmlns:p14="http://schemas.microsoft.com/office/powerpoint/2010/main" val="1458189301"/>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304800"/>
            <a:ext cx="7772400" cy="838200"/>
          </a:xfrm>
          <a:noFill/>
        </p:spPr>
        <p:txBody>
          <a:bodyPr/>
          <a:lstStyle/>
          <a:p>
            <a:pPr algn="l"/>
            <a:r>
              <a:rPr lang="en-US" altLang="en-US" sz="2400" b="1" dirty="0" smtClean="0"/>
              <a:t>Example of ordered dictionary</a:t>
            </a:r>
          </a:p>
        </p:txBody>
      </p:sp>
      <p:sp>
        <p:nvSpPr>
          <p:cNvPr id="5123" name="Rectangle 3"/>
          <p:cNvSpPr>
            <a:spLocks noGrp="1" noChangeArrowheads="1"/>
          </p:cNvSpPr>
          <p:nvPr>
            <p:ph idx="1"/>
          </p:nvPr>
        </p:nvSpPr>
        <p:spPr>
          <a:xfrm>
            <a:off x="533400" y="1219200"/>
            <a:ext cx="8305800" cy="5181600"/>
          </a:xfrm>
        </p:spPr>
        <p:txBody>
          <a:bodyPr rtlCol="0">
            <a:normAutofit lnSpcReduction="10000"/>
          </a:bodyPr>
          <a:lstStyle/>
          <a:p>
            <a:pPr fontAlgn="auto">
              <a:spcAft>
                <a:spcPts val="0"/>
              </a:spcAft>
              <a:buFont typeface="Monotype Sorts" charset="0"/>
              <a:buNone/>
              <a:defRPr/>
            </a:pPr>
            <a:r>
              <a:rPr lang="en-US" altLang="en-US" sz="1800" smtClean="0"/>
              <a:t>Consider an empty ordered dictionary and the following set of operations:</a:t>
            </a:r>
          </a:p>
          <a:p>
            <a:pPr fontAlgn="auto">
              <a:spcAft>
                <a:spcPts val="0"/>
              </a:spcAft>
              <a:buFont typeface="Monotype Sorts" charset="0"/>
              <a:buNone/>
              <a:defRPr/>
            </a:pPr>
            <a:endParaRPr lang="en-US" altLang="en-US" sz="800" smtClean="0"/>
          </a:p>
          <a:p>
            <a:pPr fontAlgn="auto">
              <a:spcAft>
                <a:spcPts val="0"/>
              </a:spcAft>
              <a:buFont typeface="Monotype Sorts" charset="0"/>
              <a:buNone/>
              <a:defRPr/>
            </a:pPr>
            <a:r>
              <a:rPr lang="en-US" altLang="en-US" sz="1800" smtClean="0"/>
              <a:t>       Operation                         Dictionary                             Output</a:t>
            </a:r>
          </a:p>
          <a:p>
            <a:pPr fontAlgn="auto">
              <a:spcAft>
                <a:spcPts val="0"/>
              </a:spcAft>
              <a:buFont typeface="Monotype Sorts" charset="0"/>
              <a:buNone/>
              <a:defRPr/>
            </a:pPr>
            <a:endParaRPr lang="en-US" altLang="en-US" sz="800" smtClean="0"/>
          </a:p>
          <a:p>
            <a:pPr fontAlgn="auto">
              <a:spcAft>
                <a:spcPts val="0"/>
              </a:spcAft>
              <a:buFont typeface="Monotype Sorts" charset="0"/>
              <a:buNone/>
              <a:defRPr/>
            </a:pPr>
            <a:r>
              <a:rPr lang="en-US" altLang="en-US" sz="1800" smtClean="0"/>
              <a:t>   insertItem(5,A)                        {(5,A)}</a:t>
            </a:r>
          </a:p>
          <a:p>
            <a:pPr fontAlgn="auto">
              <a:spcAft>
                <a:spcPts val="0"/>
              </a:spcAft>
              <a:buFont typeface="Monotype Sorts" charset="0"/>
              <a:buNone/>
              <a:defRPr/>
            </a:pPr>
            <a:r>
              <a:rPr lang="en-US" altLang="en-US" sz="1800" smtClean="0"/>
              <a:t>   insertItem(7,B)                    {(5,A), (7,B)}</a:t>
            </a:r>
          </a:p>
          <a:p>
            <a:pPr fontAlgn="auto">
              <a:spcAft>
                <a:spcPts val="0"/>
              </a:spcAft>
              <a:buFont typeface="Monotype Sorts" charset="0"/>
              <a:buNone/>
              <a:defRPr/>
            </a:pPr>
            <a:r>
              <a:rPr lang="en-US" altLang="en-US" sz="1800" smtClean="0"/>
              <a:t>   insertItem(2,C)                {(2,C), (5,A), (7,B)}</a:t>
            </a:r>
          </a:p>
          <a:p>
            <a:pPr fontAlgn="auto">
              <a:spcAft>
                <a:spcPts val="0"/>
              </a:spcAft>
              <a:buFont typeface="Monotype Sorts" charset="0"/>
              <a:buNone/>
              <a:defRPr/>
            </a:pPr>
            <a:r>
              <a:rPr lang="en-US" altLang="en-US" sz="1800" smtClean="0"/>
              <a:t>   insertItem(8,D)             {(2,C), (5,A), (7,B), (8,D)} </a:t>
            </a:r>
          </a:p>
          <a:p>
            <a:pPr fontAlgn="auto">
              <a:spcAft>
                <a:spcPts val="0"/>
              </a:spcAft>
              <a:buFont typeface="Monotype Sorts" charset="0"/>
              <a:buNone/>
              <a:defRPr/>
            </a:pPr>
            <a:r>
              <a:rPr lang="en-US" altLang="en-US" sz="1800" smtClean="0"/>
              <a:t>   insertItem(2,E)          {(2,C), (2,E), (5,A), (7,B), (8,D)}</a:t>
            </a:r>
          </a:p>
          <a:p>
            <a:pPr fontAlgn="auto">
              <a:spcAft>
                <a:spcPts val="0"/>
              </a:spcAft>
              <a:buFont typeface="Monotype Sorts" charset="0"/>
              <a:buNone/>
              <a:defRPr/>
            </a:pPr>
            <a:r>
              <a:rPr lang="en-US" altLang="en-US" sz="1800" smtClean="0"/>
              <a:t>   findItem(7)                {(2,C), (2,E), (5,A), (7,B), (8,D)}            B</a:t>
            </a:r>
          </a:p>
          <a:p>
            <a:pPr fontAlgn="auto">
              <a:spcAft>
                <a:spcPts val="0"/>
              </a:spcAft>
              <a:buFont typeface="Monotype Sorts" charset="0"/>
              <a:buNone/>
              <a:defRPr/>
            </a:pPr>
            <a:r>
              <a:rPr lang="en-US" altLang="en-US" sz="1800" smtClean="0"/>
              <a:t>   findItem(4)                {(2,C), (2,E), (5,A), (7,B), (8,D)}   NO_SUCH_KEY</a:t>
            </a:r>
          </a:p>
          <a:p>
            <a:pPr fontAlgn="auto">
              <a:spcAft>
                <a:spcPts val="0"/>
              </a:spcAft>
              <a:buFont typeface="Monotype Sorts" charset="0"/>
              <a:buNone/>
              <a:defRPr/>
            </a:pPr>
            <a:r>
              <a:rPr lang="en-US" altLang="en-US" sz="1800" smtClean="0"/>
              <a:t>   findItem(2)                {(2,C), (2,E), (5,A), (7,B), (8,D)}            C</a:t>
            </a:r>
          </a:p>
          <a:p>
            <a:pPr fontAlgn="auto">
              <a:spcAft>
                <a:spcPts val="0"/>
              </a:spcAft>
              <a:buFont typeface="Monotype Sorts" charset="0"/>
              <a:buNone/>
              <a:defRPr/>
            </a:pPr>
            <a:r>
              <a:rPr lang="en-US" altLang="en-US" sz="1800" smtClean="0"/>
              <a:t>   findAllItems(2)          {(2,C), (2,E), (5,A), (7,B), (8,D)}          C, E</a:t>
            </a:r>
          </a:p>
          <a:p>
            <a:pPr fontAlgn="auto">
              <a:spcAft>
                <a:spcPts val="0"/>
              </a:spcAft>
              <a:buFont typeface="Monotype Sorts" charset="0"/>
              <a:buNone/>
              <a:defRPr/>
            </a:pPr>
            <a:r>
              <a:rPr lang="en-US" altLang="en-US" sz="1800" smtClean="0"/>
              <a:t>   size()                        {(2,C), (2,E), (5,A), (7,B), (8,D)}             5</a:t>
            </a:r>
          </a:p>
          <a:p>
            <a:pPr fontAlgn="auto">
              <a:spcAft>
                <a:spcPts val="0"/>
              </a:spcAft>
              <a:buFont typeface="Monotype Sorts" charset="0"/>
              <a:buNone/>
              <a:defRPr/>
            </a:pPr>
            <a:r>
              <a:rPr lang="en-US" altLang="en-US" sz="1800" smtClean="0"/>
              <a:t>   removeItem(5)            {(2,C), (2,E), (7,B), (8,D)}                    A</a:t>
            </a:r>
          </a:p>
          <a:p>
            <a:pPr fontAlgn="auto">
              <a:spcAft>
                <a:spcPts val="0"/>
              </a:spcAft>
              <a:buFont typeface="Monotype Sorts" charset="0"/>
              <a:buNone/>
              <a:defRPr/>
            </a:pPr>
            <a:r>
              <a:rPr lang="en-US" altLang="en-US" sz="1800" smtClean="0"/>
              <a:t>   removeAllItems(2)                 {(7,B), (8,D)}                           C, E</a:t>
            </a:r>
          </a:p>
          <a:p>
            <a:pPr fontAlgn="auto">
              <a:spcAft>
                <a:spcPts val="0"/>
              </a:spcAft>
              <a:buFont typeface="Monotype Sorts" charset="0"/>
              <a:buNone/>
              <a:defRPr/>
            </a:pPr>
            <a:r>
              <a:rPr lang="en-US" altLang="en-US" sz="1800" smtClean="0"/>
              <a:t>   findItem(4)                             {(7,B), (8,D)}                    NO_SUCH_KEY</a:t>
            </a:r>
          </a:p>
        </p:txBody>
      </p:sp>
    </p:spTree>
    <p:extLst>
      <p:ext uri="{BB962C8B-B14F-4D97-AF65-F5344CB8AC3E}">
        <p14:creationId xmlns:p14="http://schemas.microsoft.com/office/powerpoint/2010/main" val="3090075994"/>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smtClean="0"/>
              <a:t>Implementations of the Dictionary ADT</a:t>
            </a:r>
            <a:endParaRPr lang="en-IN" sz="3600" b="1" dirty="0"/>
          </a:p>
        </p:txBody>
      </p:sp>
      <p:sp>
        <p:nvSpPr>
          <p:cNvPr id="3" name="Content Placeholder 2"/>
          <p:cNvSpPr>
            <a:spLocks noGrp="1"/>
          </p:cNvSpPr>
          <p:nvPr>
            <p:ph idx="1"/>
          </p:nvPr>
        </p:nvSpPr>
        <p:spPr/>
        <p:txBody>
          <a:bodyPr/>
          <a:lstStyle/>
          <a:p>
            <a:pPr fontAlgn="auto">
              <a:spcAft>
                <a:spcPts val="0"/>
              </a:spcAft>
              <a:buFont typeface="Monotype Sorts" charset="0"/>
              <a:buNone/>
              <a:defRPr/>
            </a:pPr>
            <a:r>
              <a:rPr lang="en-US" altLang="en-US" dirty="0"/>
              <a:t>Dictionaries are ordered or unordered lists. </a:t>
            </a:r>
            <a:endParaRPr lang="en-US" altLang="en-US" dirty="0" smtClean="0"/>
          </a:p>
          <a:p>
            <a:pPr fontAlgn="auto">
              <a:spcAft>
                <a:spcPts val="0"/>
              </a:spcAft>
              <a:buFont typeface="Monotype Sorts" charset="0"/>
              <a:buNone/>
              <a:defRPr/>
            </a:pPr>
            <a:r>
              <a:rPr lang="en-US" altLang="en-US" dirty="0" smtClean="0"/>
              <a:t>The </a:t>
            </a:r>
            <a:r>
              <a:rPr lang="en-US" altLang="en-US" dirty="0"/>
              <a:t>easiest way to implement a </a:t>
            </a:r>
            <a:r>
              <a:rPr lang="en-US" altLang="en-US" dirty="0" smtClean="0"/>
              <a:t>list is </a:t>
            </a:r>
            <a:r>
              <a:rPr lang="en-US" altLang="en-US" dirty="0"/>
              <a:t>by means of an ordered or unordered sequence.   </a:t>
            </a:r>
          </a:p>
          <a:p>
            <a:pPr fontAlgn="auto">
              <a:spcAft>
                <a:spcPts val="0"/>
              </a:spcAft>
              <a:buFont typeface="Monotype Sorts" charset="0"/>
              <a:buNone/>
              <a:defRPr/>
            </a:pPr>
            <a:endParaRPr lang="en-US" altLang="en-US" sz="1100" dirty="0"/>
          </a:p>
          <a:p>
            <a:pPr fontAlgn="auto">
              <a:spcAft>
                <a:spcPts val="0"/>
              </a:spcAft>
              <a:buFont typeface="Monotype Sorts" charset="0"/>
              <a:buNone/>
              <a:defRPr/>
            </a:pPr>
            <a:r>
              <a:rPr lang="en-US" altLang="en-US" dirty="0"/>
              <a:t>     </a:t>
            </a:r>
            <a:endParaRPr lang="en-US" altLang="en-US" sz="1100" dirty="0"/>
          </a:p>
          <a:p>
            <a:pPr fontAlgn="auto">
              <a:spcAft>
                <a:spcPts val="0"/>
              </a:spcAft>
              <a:buFont typeface="Monotype Sorts" charset="0"/>
              <a:buNone/>
              <a:defRPr/>
            </a:pPr>
            <a:r>
              <a:rPr lang="en-US" altLang="en-US" dirty="0"/>
              <a:t>   </a:t>
            </a:r>
            <a:endParaRPr lang="en-US" altLang="en-US" sz="2800" dirty="0"/>
          </a:p>
          <a:p>
            <a:endParaRPr lang="en-IN" dirty="0"/>
          </a:p>
        </p:txBody>
      </p:sp>
    </p:spTree>
    <p:extLst>
      <p:ext uri="{BB962C8B-B14F-4D97-AF65-F5344CB8AC3E}">
        <p14:creationId xmlns:p14="http://schemas.microsoft.com/office/powerpoint/2010/main" val="221246426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smtClean="0"/>
              <a:t>Unordered sequence implementation </a:t>
            </a:r>
            <a:endParaRPr lang="en-IN" dirty="0"/>
          </a:p>
        </p:txBody>
      </p:sp>
      <p:sp>
        <p:nvSpPr>
          <p:cNvPr id="3" name="Content Placeholder 2"/>
          <p:cNvSpPr>
            <a:spLocks noGrp="1"/>
          </p:cNvSpPr>
          <p:nvPr>
            <p:ph idx="1"/>
          </p:nvPr>
        </p:nvSpPr>
        <p:spPr/>
        <p:txBody>
          <a:bodyPr/>
          <a:lstStyle/>
          <a:p>
            <a:pPr algn="just" fontAlgn="auto">
              <a:spcAft>
                <a:spcPts val="0"/>
              </a:spcAft>
              <a:buFont typeface="Monotype Sorts" charset="0"/>
              <a:buNone/>
              <a:defRPr/>
            </a:pPr>
            <a:r>
              <a:rPr lang="en-US" altLang="en-US" sz="2400" dirty="0" smtClean="0"/>
              <a:t>Items </a:t>
            </a:r>
            <a:r>
              <a:rPr lang="en-US" altLang="en-US" sz="2400" dirty="0"/>
              <a:t>are added to the initially </a:t>
            </a:r>
            <a:r>
              <a:rPr lang="en-US" altLang="en-US" sz="2400" dirty="0" smtClean="0"/>
              <a:t>empty dictionary </a:t>
            </a:r>
            <a:r>
              <a:rPr lang="en-US" altLang="en-US" sz="2400" dirty="0"/>
              <a:t>as they arrive. </a:t>
            </a:r>
            <a:r>
              <a:rPr lang="en-US" altLang="en-US" sz="2400" b="1" dirty="0" err="1"/>
              <a:t>insertItem</a:t>
            </a:r>
            <a:r>
              <a:rPr lang="en-US" altLang="en-US" sz="2400" b="1" dirty="0"/>
              <a:t>(key, element)</a:t>
            </a:r>
            <a:r>
              <a:rPr lang="en-US" altLang="en-US" sz="2400" dirty="0"/>
              <a:t> method is O(1) no matter whether the </a:t>
            </a:r>
            <a:r>
              <a:rPr lang="en-US" altLang="en-US" sz="2400" dirty="0" smtClean="0"/>
              <a:t>new </a:t>
            </a:r>
            <a:r>
              <a:rPr lang="en-US" altLang="en-US" sz="2400" dirty="0"/>
              <a:t>item is added at the beginning or at the end of the dictionary.  </a:t>
            </a:r>
            <a:endParaRPr lang="en-US" altLang="en-US" sz="2400" dirty="0" smtClean="0"/>
          </a:p>
          <a:p>
            <a:pPr algn="just" fontAlgn="auto">
              <a:spcAft>
                <a:spcPts val="0"/>
              </a:spcAft>
              <a:buFont typeface="Monotype Sorts" charset="0"/>
              <a:buNone/>
              <a:defRPr/>
            </a:pPr>
            <a:r>
              <a:rPr lang="en-US" altLang="en-US" sz="2400" b="1" dirty="0" smtClean="0"/>
              <a:t>	</a:t>
            </a:r>
            <a:r>
              <a:rPr lang="en-US" altLang="en-US" sz="2400" b="1" dirty="0" err="1" smtClean="0"/>
              <a:t>findItem</a:t>
            </a:r>
            <a:r>
              <a:rPr lang="en-US" altLang="en-US" sz="2400" b="1" dirty="0" smtClean="0"/>
              <a:t>(key), </a:t>
            </a:r>
            <a:r>
              <a:rPr lang="en-US" altLang="en-US" sz="2400" b="1" dirty="0" err="1" smtClean="0"/>
              <a:t>findAllItems</a:t>
            </a:r>
            <a:r>
              <a:rPr lang="en-US" altLang="en-US" sz="2400" b="1" dirty="0" smtClean="0"/>
              <a:t>(key</a:t>
            </a:r>
            <a:r>
              <a:rPr lang="en-US" altLang="en-US" sz="2400" b="1" dirty="0"/>
              <a:t>), </a:t>
            </a:r>
            <a:r>
              <a:rPr lang="en-US" altLang="en-US" sz="2400" b="1" dirty="0" err="1" smtClean="0"/>
              <a:t>removeItem</a:t>
            </a:r>
            <a:r>
              <a:rPr lang="en-US" altLang="en-US" sz="2400" b="1" dirty="0" smtClean="0"/>
              <a:t>(key</a:t>
            </a:r>
            <a:r>
              <a:rPr lang="en-US" altLang="en-US" sz="2400" b="1" dirty="0"/>
              <a:t>) </a:t>
            </a:r>
            <a:r>
              <a:rPr lang="en-US" altLang="en-US" sz="2400" dirty="0"/>
              <a:t>and</a:t>
            </a:r>
            <a:r>
              <a:rPr lang="en-US" altLang="en-US" sz="2400" b="1" dirty="0"/>
              <a:t> </a:t>
            </a:r>
            <a:r>
              <a:rPr lang="en-US" altLang="en-US" sz="2400" b="1" dirty="0" err="1"/>
              <a:t>removeAllItems</a:t>
            </a:r>
            <a:r>
              <a:rPr lang="en-US" altLang="en-US" sz="2400" b="1" dirty="0"/>
              <a:t>(key) </a:t>
            </a:r>
            <a:r>
              <a:rPr lang="en-US" altLang="en-US" sz="2400" dirty="0"/>
              <a:t>methods, however, have </a:t>
            </a:r>
            <a:r>
              <a:rPr lang="en-US" altLang="en-US" sz="2400" dirty="0" smtClean="0"/>
              <a:t>O(n</a:t>
            </a:r>
            <a:r>
              <a:rPr lang="en-US" altLang="en-US" sz="2400" dirty="0"/>
              <a:t>) efficiency. Therefore, this implementation is appropriate in applications where the </a:t>
            </a:r>
            <a:r>
              <a:rPr lang="en-US" altLang="en-US" sz="2400" dirty="0" smtClean="0"/>
              <a:t>number </a:t>
            </a:r>
            <a:r>
              <a:rPr lang="en-US" altLang="en-US" sz="2400" dirty="0"/>
              <a:t>of insertions is  very large in comparison to the number of searches and removals.</a:t>
            </a:r>
          </a:p>
          <a:p>
            <a:pPr algn="just"/>
            <a:endParaRPr lang="en-IN" sz="2400" dirty="0"/>
          </a:p>
        </p:txBody>
      </p:sp>
    </p:spTree>
    <p:extLst>
      <p:ext uri="{BB962C8B-B14F-4D97-AF65-F5344CB8AC3E}">
        <p14:creationId xmlns:p14="http://schemas.microsoft.com/office/powerpoint/2010/main" val="325548963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smtClean="0"/>
              <a:t> </a:t>
            </a:r>
            <a:r>
              <a:rPr lang="en-US" altLang="en-US" sz="4000" b="1" dirty="0" smtClean="0"/>
              <a:t>Ordered sequence implementation</a:t>
            </a:r>
            <a:r>
              <a:rPr lang="en-US" altLang="en-US" sz="4000" dirty="0" smtClean="0"/>
              <a:t> </a:t>
            </a:r>
            <a:endParaRPr lang="en-IN" sz="4000" dirty="0"/>
          </a:p>
        </p:txBody>
      </p:sp>
      <p:sp>
        <p:nvSpPr>
          <p:cNvPr id="3" name="Content Placeholder 2"/>
          <p:cNvSpPr>
            <a:spLocks noGrp="1"/>
          </p:cNvSpPr>
          <p:nvPr>
            <p:ph idx="1"/>
          </p:nvPr>
        </p:nvSpPr>
        <p:spPr>
          <a:xfrm>
            <a:off x="457200" y="1143000"/>
            <a:ext cx="8229600" cy="5486400"/>
          </a:xfrm>
        </p:spPr>
        <p:txBody>
          <a:bodyPr>
            <a:normAutofit lnSpcReduction="10000"/>
          </a:bodyPr>
          <a:lstStyle/>
          <a:p>
            <a:pPr algn="just" fontAlgn="auto">
              <a:spcAft>
                <a:spcPts val="0"/>
              </a:spcAft>
              <a:buFont typeface="Monotype Sorts" charset="0"/>
              <a:buNone/>
              <a:defRPr/>
            </a:pPr>
            <a:r>
              <a:rPr lang="en-US" altLang="en-US" sz="2400" dirty="0" smtClean="0"/>
              <a:t>Items </a:t>
            </a:r>
            <a:r>
              <a:rPr lang="en-US" altLang="en-US" sz="2400" dirty="0"/>
              <a:t>are added to the initially empty </a:t>
            </a:r>
          </a:p>
          <a:p>
            <a:pPr algn="just" fontAlgn="auto">
              <a:spcAft>
                <a:spcPts val="0"/>
              </a:spcAft>
              <a:buFont typeface="Monotype Sorts" charset="0"/>
              <a:buNone/>
              <a:defRPr/>
            </a:pPr>
            <a:r>
              <a:rPr lang="en-US" altLang="en-US" sz="2400" dirty="0" smtClean="0"/>
              <a:t>Dictionary </a:t>
            </a:r>
            <a:r>
              <a:rPr lang="en-US" altLang="en-US" sz="2400" dirty="0"/>
              <a:t>in </a:t>
            </a:r>
            <a:r>
              <a:rPr lang="en-US" altLang="en-US" sz="2400" dirty="0" smtClean="0"/>
              <a:t>non decreasing </a:t>
            </a:r>
            <a:r>
              <a:rPr lang="en-US" altLang="en-US" sz="2400" dirty="0"/>
              <a:t>order of their keys.  </a:t>
            </a:r>
            <a:endParaRPr lang="en-US" altLang="en-US" sz="2400" dirty="0" smtClean="0"/>
          </a:p>
          <a:p>
            <a:pPr algn="just" fontAlgn="auto">
              <a:spcAft>
                <a:spcPts val="0"/>
              </a:spcAft>
              <a:buFont typeface="Monotype Sorts" charset="0"/>
              <a:buNone/>
              <a:defRPr/>
            </a:pPr>
            <a:r>
              <a:rPr lang="en-US" altLang="en-US" sz="2400" b="1" dirty="0"/>
              <a:t>	</a:t>
            </a:r>
            <a:r>
              <a:rPr lang="en-US" altLang="en-US" sz="2400" b="1" dirty="0" err="1" smtClean="0"/>
              <a:t>insertItem</a:t>
            </a:r>
            <a:r>
              <a:rPr lang="en-US" altLang="en-US" sz="2400" b="1" dirty="0" smtClean="0"/>
              <a:t>(key</a:t>
            </a:r>
            <a:r>
              <a:rPr lang="en-US" altLang="en-US" sz="2400" b="1" dirty="0"/>
              <a:t>, element)</a:t>
            </a:r>
            <a:r>
              <a:rPr lang="en-US" altLang="en-US" sz="2400" dirty="0"/>
              <a:t> method is O(n</a:t>
            </a:r>
            <a:r>
              <a:rPr lang="en-US" altLang="en-US" sz="2400" dirty="0" smtClean="0"/>
              <a:t>), because </a:t>
            </a:r>
            <a:r>
              <a:rPr lang="en-US" altLang="en-US" sz="2400" dirty="0"/>
              <a:t>a search for the proper place of the item is required. If the sequence is implemented </a:t>
            </a:r>
            <a:r>
              <a:rPr lang="en-US" altLang="en-US" sz="2400" dirty="0" smtClean="0"/>
              <a:t>as </a:t>
            </a:r>
            <a:r>
              <a:rPr lang="en-US" altLang="en-US" sz="2400" dirty="0"/>
              <a:t>an ordered array, </a:t>
            </a:r>
            <a:endParaRPr lang="en-US" altLang="en-US" sz="2400" dirty="0" smtClean="0"/>
          </a:p>
          <a:p>
            <a:pPr algn="just" fontAlgn="auto">
              <a:spcAft>
                <a:spcPts val="0"/>
              </a:spcAft>
              <a:buFont typeface="Monotype Sorts" charset="0"/>
              <a:buNone/>
              <a:defRPr/>
            </a:pPr>
            <a:r>
              <a:rPr lang="en-US" altLang="en-US" sz="2400" b="1" dirty="0"/>
              <a:t>	</a:t>
            </a:r>
            <a:r>
              <a:rPr lang="en-US" altLang="en-US" sz="2400" b="1" dirty="0" err="1" smtClean="0"/>
              <a:t>removeItem</a:t>
            </a:r>
            <a:r>
              <a:rPr lang="en-US" altLang="en-US" sz="2400" b="1" dirty="0" smtClean="0"/>
              <a:t>(key</a:t>
            </a:r>
            <a:r>
              <a:rPr lang="en-US" altLang="en-US" sz="2400" b="1" dirty="0"/>
              <a:t>) </a:t>
            </a:r>
            <a:r>
              <a:rPr lang="en-US" altLang="en-US" sz="2400" dirty="0"/>
              <a:t>and</a:t>
            </a:r>
            <a:r>
              <a:rPr lang="en-US" altLang="en-US" sz="2400" b="1" dirty="0"/>
              <a:t> </a:t>
            </a:r>
            <a:r>
              <a:rPr lang="en-US" altLang="en-US" sz="2400" b="1" dirty="0" err="1"/>
              <a:t>removeAllItems</a:t>
            </a:r>
            <a:r>
              <a:rPr lang="en-US" altLang="en-US" sz="2400" b="1" dirty="0"/>
              <a:t>(key) </a:t>
            </a:r>
            <a:r>
              <a:rPr lang="en-US" altLang="en-US" sz="2400" dirty="0"/>
              <a:t>take O(n) time, because </a:t>
            </a:r>
            <a:r>
              <a:rPr lang="en-US" altLang="en-US" sz="2400" dirty="0" smtClean="0"/>
              <a:t>all </a:t>
            </a:r>
            <a:r>
              <a:rPr lang="en-US" altLang="en-US" sz="2400" dirty="0"/>
              <a:t>items following the item </a:t>
            </a:r>
            <a:r>
              <a:rPr lang="en-US" altLang="en-US" sz="2400" dirty="0" smtClean="0"/>
              <a:t>removed </a:t>
            </a:r>
            <a:r>
              <a:rPr lang="en-US" altLang="en-US" sz="2400" dirty="0"/>
              <a:t>must be shifted to fill in the gap. If the sequence is </a:t>
            </a:r>
            <a:r>
              <a:rPr lang="en-US" altLang="en-US" sz="2400" dirty="0" smtClean="0"/>
              <a:t>implemented </a:t>
            </a:r>
            <a:r>
              <a:rPr lang="en-US" altLang="en-US" sz="2400" dirty="0"/>
              <a:t>as a doubly linked list , all methods involving search also take O(n) time. </a:t>
            </a:r>
          </a:p>
          <a:p>
            <a:pPr algn="just" fontAlgn="auto">
              <a:spcAft>
                <a:spcPts val="0"/>
              </a:spcAft>
              <a:buFont typeface="Monotype Sorts" charset="0"/>
              <a:buNone/>
              <a:defRPr/>
            </a:pPr>
            <a:r>
              <a:rPr lang="en-US" altLang="en-US" sz="2400" dirty="0" smtClean="0"/>
              <a:t>Therefore</a:t>
            </a:r>
            <a:r>
              <a:rPr lang="en-US" altLang="en-US" sz="2400" dirty="0"/>
              <a:t>, this implementation is inferior compared to unordered sequence </a:t>
            </a:r>
            <a:r>
              <a:rPr lang="en-US" altLang="en-US" sz="2400" dirty="0" smtClean="0"/>
              <a:t>implementation. However</a:t>
            </a:r>
            <a:r>
              <a:rPr lang="en-US" altLang="en-US" sz="2400" dirty="0"/>
              <a:t>, the efficiency of the search operation can be considerably improved, in which </a:t>
            </a:r>
            <a:r>
              <a:rPr lang="en-US" altLang="en-US" sz="2400" dirty="0" smtClean="0"/>
              <a:t>case an </a:t>
            </a:r>
            <a:r>
              <a:rPr lang="en-US" altLang="en-US" sz="2400" dirty="0"/>
              <a:t>ordered </a:t>
            </a:r>
            <a:r>
              <a:rPr lang="en-US" altLang="en-US" sz="2400" dirty="0" smtClean="0"/>
              <a:t>sequence </a:t>
            </a:r>
            <a:r>
              <a:rPr lang="en-US" altLang="en-US" sz="2400" dirty="0"/>
              <a:t>implementation will become a better choice.</a:t>
            </a:r>
          </a:p>
          <a:p>
            <a:pPr algn="just"/>
            <a:endParaRPr lang="en-IN" sz="2400" dirty="0"/>
          </a:p>
        </p:txBody>
      </p:sp>
    </p:spTree>
    <p:extLst>
      <p:ext uri="{BB962C8B-B14F-4D97-AF65-F5344CB8AC3E}">
        <p14:creationId xmlns:p14="http://schemas.microsoft.com/office/powerpoint/2010/main" val="189904760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600" b="1" dirty="0" smtClean="0"/>
              <a:t>Implementations of the Dictionary ADT (contd.)</a:t>
            </a:r>
            <a:endParaRPr lang="en-IN" sz="3600" b="1" dirty="0"/>
          </a:p>
        </p:txBody>
      </p:sp>
      <p:sp>
        <p:nvSpPr>
          <p:cNvPr id="3" name="Content Placeholder 2"/>
          <p:cNvSpPr>
            <a:spLocks noGrp="1"/>
          </p:cNvSpPr>
          <p:nvPr>
            <p:ph idx="1"/>
          </p:nvPr>
        </p:nvSpPr>
        <p:spPr/>
        <p:txBody>
          <a:bodyPr/>
          <a:lstStyle/>
          <a:p>
            <a:pPr>
              <a:buFont typeface="Monotype Sorts" charset="0"/>
              <a:buNone/>
            </a:pPr>
            <a:r>
              <a:rPr lang="en-US" altLang="en-US" sz="2800" b="1" u="sng" dirty="0" smtClean="0"/>
              <a:t>Array-based ranked sequence implementation </a:t>
            </a:r>
            <a:r>
              <a:rPr lang="en-US" altLang="en-US" sz="2800" dirty="0" smtClean="0"/>
              <a:t> </a:t>
            </a:r>
          </a:p>
          <a:p>
            <a:pPr>
              <a:buFont typeface="Monotype Sorts" charset="0"/>
              <a:buNone/>
            </a:pPr>
            <a:r>
              <a:rPr lang="en-US" altLang="en-US" sz="2800" dirty="0" smtClean="0"/>
              <a:t> A search for an item in a sequence by its rank takes O(1) time. We can improve search efficiency in an ordered dictionary by using binary search; thus improving the run time efficiency of </a:t>
            </a:r>
          </a:p>
          <a:p>
            <a:pPr>
              <a:buFont typeface="Monotype Sorts" charset="0"/>
              <a:buNone/>
            </a:pPr>
            <a:r>
              <a:rPr lang="en-US" altLang="en-US" sz="2800" b="1" dirty="0"/>
              <a:t>	</a:t>
            </a:r>
            <a:r>
              <a:rPr lang="en-US" altLang="en-US" sz="2800" b="1" dirty="0" err="1" smtClean="0"/>
              <a:t>insertItem</a:t>
            </a:r>
            <a:r>
              <a:rPr lang="en-US" altLang="en-US" sz="2800" b="1" dirty="0" smtClean="0"/>
              <a:t>(key, element)</a:t>
            </a:r>
            <a:r>
              <a:rPr lang="en-US" altLang="en-US" sz="2800" dirty="0" smtClean="0"/>
              <a:t>, </a:t>
            </a:r>
          </a:p>
          <a:p>
            <a:pPr>
              <a:buFont typeface="Monotype Sorts" charset="0"/>
              <a:buNone/>
            </a:pPr>
            <a:r>
              <a:rPr lang="en-US" altLang="en-US" sz="2800" b="1" dirty="0"/>
              <a:t>	</a:t>
            </a:r>
            <a:r>
              <a:rPr lang="en-US" altLang="en-US" sz="2800" b="1" dirty="0" err="1" smtClean="0"/>
              <a:t>removeItem</a:t>
            </a:r>
            <a:r>
              <a:rPr lang="en-US" altLang="en-US" sz="2800" b="1" dirty="0" smtClean="0"/>
              <a:t>(key) </a:t>
            </a:r>
            <a:r>
              <a:rPr lang="en-US" altLang="en-US" sz="2800" dirty="0" smtClean="0"/>
              <a:t>and</a:t>
            </a:r>
            <a:r>
              <a:rPr lang="en-US" altLang="en-US" sz="2800" b="1" dirty="0" smtClean="0"/>
              <a:t> </a:t>
            </a:r>
          </a:p>
          <a:p>
            <a:pPr>
              <a:buFont typeface="Monotype Sorts" charset="0"/>
              <a:buNone/>
            </a:pPr>
            <a:r>
              <a:rPr lang="en-US" altLang="en-US" sz="2800" b="1" dirty="0" smtClean="0"/>
              <a:t>	</a:t>
            </a:r>
            <a:r>
              <a:rPr lang="en-US" altLang="en-US" sz="2800" b="1" dirty="0" err="1" smtClean="0"/>
              <a:t>removeAllItems</a:t>
            </a:r>
            <a:r>
              <a:rPr lang="en-US" altLang="en-US" sz="2800" b="1" dirty="0" smtClean="0"/>
              <a:t>(key) </a:t>
            </a:r>
            <a:r>
              <a:rPr lang="en-US" altLang="en-US" sz="2800" dirty="0" smtClean="0"/>
              <a:t>to O(log n).</a:t>
            </a:r>
          </a:p>
        </p:txBody>
      </p:sp>
    </p:spTree>
    <p:extLst>
      <p:ext uri="{BB962C8B-B14F-4D97-AF65-F5344CB8AC3E}">
        <p14:creationId xmlns:p14="http://schemas.microsoft.com/office/powerpoint/2010/main" val="1986615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12775" y="228600"/>
            <a:ext cx="8153400" cy="990600"/>
          </a:xfrm>
        </p:spPr>
        <p:txBody>
          <a:bodyPr/>
          <a:lstStyle/>
          <a:p>
            <a:r>
              <a:rPr lang="en-US" b="1" smtClean="0"/>
              <a:t>Huffman Trees </a:t>
            </a:r>
            <a:r>
              <a:rPr lang="en-US" smtClean="0"/>
              <a:t>(cont.)</a:t>
            </a:r>
          </a:p>
        </p:txBody>
      </p:sp>
      <p:pic>
        <p:nvPicPr>
          <p:cNvPr id="175107" name="Picture 5"/>
          <p:cNvPicPr>
            <a:picLocks noChangeAspect="1" noChangeArrowheads="1"/>
          </p:cNvPicPr>
          <p:nvPr/>
        </p:nvPicPr>
        <p:blipFill>
          <a:blip r:embed="rId3">
            <a:extLst>
              <a:ext uri="{28A0092B-C50C-407E-A947-70E740481C1C}">
                <a14:useLocalDpi xmlns:a14="http://schemas.microsoft.com/office/drawing/2010/main" val="0"/>
              </a:ext>
            </a:extLst>
          </a:blip>
          <a:srcRect t="4277"/>
          <a:stretch>
            <a:fillRect/>
          </a:stretch>
        </p:blipFill>
        <p:spPr bwMode="auto">
          <a:xfrm>
            <a:off x="685800" y="1604963"/>
            <a:ext cx="8142529" cy="502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06916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600" b="1" dirty="0" smtClean="0"/>
              <a:t>Implementations of the Dictionary ADT (contd.)</a:t>
            </a:r>
            <a:endParaRPr lang="en-IN" sz="3600" dirty="0"/>
          </a:p>
        </p:txBody>
      </p:sp>
      <p:sp>
        <p:nvSpPr>
          <p:cNvPr id="3" name="Content Placeholder 2"/>
          <p:cNvSpPr>
            <a:spLocks noGrp="1"/>
          </p:cNvSpPr>
          <p:nvPr>
            <p:ph idx="1"/>
          </p:nvPr>
        </p:nvSpPr>
        <p:spPr/>
        <p:txBody>
          <a:bodyPr/>
          <a:lstStyle/>
          <a:p>
            <a:pPr algn="just"/>
            <a:r>
              <a:rPr lang="en-US" altLang="en-US" dirty="0" smtClean="0"/>
              <a:t>More efficient implementations of an ordered dictionary are </a:t>
            </a:r>
          </a:p>
          <a:p>
            <a:pPr algn="just"/>
            <a:r>
              <a:rPr lang="en-US" altLang="en-US" b="1" dirty="0" smtClean="0"/>
              <a:t>binary search trees </a:t>
            </a:r>
          </a:p>
          <a:p>
            <a:pPr algn="just"/>
            <a:r>
              <a:rPr lang="en-US" altLang="en-US" b="1" dirty="0" smtClean="0"/>
              <a:t>AVL trees</a:t>
            </a:r>
            <a:r>
              <a:rPr lang="en-US" altLang="en-US" dirty="0" smtClean="0"/>
              <a:t> </a:t>
            </a:r>
            <a:endParaRPr lang="en-US" altLang="en-US" b="1" dirty="0" smtClean="0"/>
          </a:p>
          <a:p>
            <a:pPr algn="just"/>
            <a:r>
              <a:rPr lang="en-US" altLang="en-US" sz="4000" b="1" i="1" dirty="0" smtClean="0">
                <a:solidFill>
                  <a:srgbClr val="FF0000"/>
                </a:solidFill>
              </a:rPr>
              <a:t>hash table</a:t>
            </a:r>
            <a:endParaRPr lang="en-US" altLang="en-US" sz="4000" b="1" i="1" dirty="0" smtClean="0">
              <a:solidFill>
                <a:srgbClr val="FF0000"/>
              </a:solidFill>
            </a:endParaRPr>
          </a:p>
          <a:p>
            <a:pPr algn="just"/>
            <a:endParaRPr lang="en-IN" dirty="0"/>
          </a:p>
        </p:txBody>
      </p:sp>
    </p:spTree>
    <p:extLst>
      <p:ext uri="{BB962C8B-B14F-4D97-AF65-F5344CB8AC3E}">
        <p14:creationId xmlns:p14="http://schemas.microsoft.com/office/powerpoint/2010/main" val="35838473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304800"/>
            <a:ext cx="7772400" cy="838200"/>
          </a:xfrm>
          <a:noFill/>
        </p:spPr>
        <p:txBody>
          <a:bodyPr/>
          <a:lstStyle/>
          <a:p>
            <a:pPr algn="l"/>
            <a:r>
              <a:rPr lang="en-US" altLang="en-US" sz="2800" smtClean="0"/>
              <a:t>AVL trees</a:t>
            </a:r>
          </a:p>
        </p:txBody>
      </p:sp>
      <p:sp>
        <p:nvSpPr>
          <p:cNvPr id="8195" name="Rectangle 3"/>
          <p:cNvSpPr>
            <a:spLocks noGrp="1" noChangeArrowheads="1"/>
          </p:cNvSpPr>
          <p:nvPr>
            <p:ph idx="1"/>
          </p:nvPr>
        </p:nvSpPr>
        <p:spPr>
          <a:xfrm>
            <a:off x="457200" y="1295400"/>
            <a:ext cx="8534400" cy="4953000"/>
          </a:xfrm>
        </p:spPr>
        <p:txBody>
          <a:bodyPr/>
          <a:lstStyle/>
          <a:p>
            <a:pPr>
              <a:buFont typeface="Monotype Sorts" charset="0"/>
              <a:buNone/>
            </a:pPr>
            <a:r>
              <a:rPr lang="en-US" altLang="en-US" sz="1800" b="1" dirty="0" smtClean="0"/>
              <a:t>Definition</a:t>
            </a:r>
            <a:r>
              <a:rPr lang="en-US" altLang="en-US" sz="1800" dirty="0" smtClean="0"/>
              <a:t>  An AVL tree is a binary tree with an ordering property where the </a:t>
            </a:r>
          </a:p>
          <a:p>
            <a:pPr>
              <a:buFont typeface="Monotype Sorts" charset="0"/>
              <a:buNone/>
            </a:pPr>
            <a:r>
              <a:rPr lang="en-US" altLang="en-US" sz="1800" dirty="0" smtClean="0"/>
              <a:t>heights of the children of every internal node differ by at most 1.</a:t>
            </a:r>
          </a:p>
          <a:p>
            <a:pPr>
              <a:buFont typeface="Monotype Sorts" charset="0"/>
              <a:buNone/>
            </a:pPr>
            <a:endParaRPr lang="en-US" altLang="en-US" sz="2400" dirty="0" smtClean="0"/>
          </a:p>
          <a:p>
            <a:pPr>
              <a:buFont typeface="Monotype Sorts" charset="0"/>
              <a:buNone/>
            </a:pPr>
            <a:r>
              <a:rPr lang="en-US" altLang="en-US" sz="1800" b="1" dirty="0" smtClean="0"/>
              <a:t>Example</a:t>
            </a:r>
            <a:r>
              <a:rPr lang="en-US" altLang="en-US" sz="1800" dirty="0" smtClean="0"/>
              <a:t> </a:t>
            </a:r>
          </a:p>
          <a:p>
            <a:pPr>
              <a:buFont typeface="Monotype Sorts" charset="0"/>
              <a:buNone/>
            </a:pPr>
            <a:r>
              <a:rPr lang="en-US" altLang="en-US" sz="1800" dirty="0" smtClean="0"/>
              <a:t>                                           </a:t>
            </a:r>
            <a:r>
              <a:rPr lang="en-US" altLang="en-US" sz="1800" dirty="0" smtClean="0"/>
              <a:t>    44  </a:t>
            </a:r>
            <a:r>
              <a:rPr lang="en-US" altLang="en-US" sz="1800" dirty="0" smtClean="0"/>
              <a:t>(4)</a:t>
            </a:r>
          </a:p>
          <a:p>
            <a:pPr>
              <a:buFont typeface="Monotype Sorts" charset="0"/>
              <a:buNone/>
            </a:pPr>
            <a:endParaRPr lang="en-US" altLang="en-US" sz="1800" dirty="0" smtClean="0"/>
          </a:p>
          <a:p>
            <a:pPr>
              <a:buFont typeface="Monotype Sorts" charset="0"/>
              <a:buNone/>
            </a:pPr>
            <a:r>
              <a:rPr lang="en-US" altLang="en-US" sz="1800" dirty="0" smtClean="0"/>
              <a:t>                           17 (2)                      78 (3)</a:t>
            </a:r>
          </a:p>
          <a:p>
            <a:pPr>
              <a:buFont typeface="Monotype Sorts" charset="0"/>
              <a:buNone/>
            </a:pPr>
            <a:endParaRPr lang="en-US" altLang="en-US" sz="1800" dirty="0" smtClean="0"/>
          </a:p>
          <a:p>
            <a:pPr>
              <a:buFont typeface="Monotype Sorts" charset="0"/>
              <a:buNone/>
            </a:pPr>
            <a:r>
              <a:rPr lang="en-US" altLang="en-US" sz="1800" dirty="0" smtClean="0"/>
              <a:t>                                 32 (1)     </a:t>
            </a:r>
            <a:r>
              <a:rPr lang="en-US" altLang="en-US" sz="1800" dirty="0" smtClean="0"/>
              <a:t>         </a:t>
            </a:r>
            <a:r>
              <a:rPr lang="en-US" altLang="en-US" sz="1800" dirty="0" smtClean="0"/>
              <a:t>50 (2)       88 (1)</a:t>
            </a:r>
          </a:p>
          <a:p>
            <a:pPr>
              <a:buFont typeface="Monotype Sorts" charset="0"/>
              <a:buNone/>
            </a:pPr>
            <a:endParaRPr lang="en-US" altLang="en-US" sz="1800" dirty="0" smtClean="0"/>
          </a:p>
          <a:p>
            <a:pPr>
              <a:buFont typeface="Monotype Sorts" charset="0"/>
              <a:buNone/>
            </a:pPr>
            <a:r>
              <a:rPr lang="en-US" altLang="en-US" sz="1800" dirty="0" smtClean="0"/>
              <a:t>                                          48 (1)      62 (1)</a:t>
            </a:r>
          </a:p>
          <a:p>
            <a:pPr>
              <a:buFont typeface="Monotype Sorts" charset="0"/>
              <a:buNone/>
            </a:pPr>
            <a:endParaRPr lang="en-US" altLang="en-US" sz="1800" dirty="0" smtClean="0"/>
          </a:p>
          <a:p>
            <a:pPr>
              <a:buFont typeface="Monotype Sorts" charset="0"/>
              <a:buNone/>
            </a:pPr>
            <a:r>
              <a:rPr lang="en-US" altLang="en-US" sz="1800" dirty="0" smtClean="0"/>
              <a:t>Note:  1. Every </a:t>
            </a:r>
            <a:r>
              <a:rPr lang="en-US" altLang="en-US" sz="1800" dirty="0" err="1" smtClean="0"/>
              <a:t>subtree</a:t>
            </a:r>
            <a:r>
              <a:rPr lang="en-US" altLang="en-US" sz="1800" dirty="0" smtClean="0"/>
              <a:t> of an AVL tree is also an AVL tree.</a:t>
            </a:r>
          </a:p>
          <a:p>
            <a:pPr>
              <a:buFont typeface="Monotype Sorts" charset="0"/>
              <a:buNone/>
            </a:pPr>
            <a:r>
              <a:rPr lang="en-US" altLang="en-US" sz="1800" dirty="0" smtClean="0"/>
              <a:t>           2. The height of an AVL tree storing n keys is O(log n).</a:t>
            </a:r>
          </a:p>
        </p:txBody>
      </p:sp>
      <p:sp>
        <p:nvSpPr>
          <p:cNvPr id="8196" name="Line 4"/>
          <p:cNvSpPr>
            <a:spLocks noChangeShapeType="1"/>
          </p:cNvSpPr>
          <p:nvPr/>
        </p:nvSpPr>
        <p:spPr bwMode="auto">
          <a:xfrm>
            <a:off x="3521075" y="3063875"/>
            <a:ext cx="8096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7" name="Line 5"/>
          <p:cNvSpPr>
            <a:spLocks noChangeShapeType="1"/>
          </p:cNvSpPr>
          <p:nvPr/>
        </p:nvSpPr>
        <p:spPr bwMode="auto">
          <a:xfrm flipH="1">
            <a:off x="2505075" y="3063875"/>
            <a:ext cx="7842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8" name="Line 6"/>
          <p:cNvSpPr>
            <a:spLocks noChangeShapeType="1"/>
          </p:cNvSpPr>
          <p:nvPr/>
        </p:nvSpPr>
        <p:spPr bwMode="auto">
          <a:xfrm>
            <a:off x="2454275" y="3749675"/>
            <a:ext cx="3524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9" name="Line 7"/>
          <p:cNvSpPr>
            <a:spLocks noChangeShapeType="1"/>
          </p:cNvSpPr>
          <p:nvPr/>
        </p:nvSpPr>
        <p:spPr bwMode="auto">
          <a:xfrm flipH="1">
            <a:off x="3800475" y="3749675"/>
            <a:ext cx="5556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0" name="Line 8"/>
          <p:cNvSpPr>
            <a:spLocks noChangeShapeType="1"/>
          </p:cNvSpPr>
          <p:nvPr/>
        </p:nvSpPr>
        <p:spPr bwMode="auto">
          <a:xfrm>
            <a:off x="4435475" y="3749675"/>
            <a:ext cx="5048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1" name="Line 9"/>
          <p:cNvSpPr>
            <a:spLocks noChangeShapeType="1"/>
          </p:cNvSpPr>
          <p:nvPr/>
        </p:nvSpPr>
        <p:spPr bwMode="auto">
          <a:xfrm flipH="1">
            <a:off x="3343275" y="4435475"/>
            <a:ext cx="4794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2" name="Line 10"/>
          <p:cNvSpPr>
            <a:spLocks noChangeShapeType="1"/>
          </p:cNvSpPr>
          <p:nvPr/>
        </p:nvSpPr>
        <p:spPr bwMode="auto">
          <a:xfrm>
            <a:off x="3902075" y="4435475"/>
            <a:ext cx="5048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736695086"/>
      </p:ext>
    </p:extLst>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7772400" cy="838200"/>
          </a:xfrm>
          <a:noFill/>
        </p:spPr>
        <p:txBody>
          <a:bodyPr/>
          <a:lstStyle/>
          <a:p>
            <a:pPr algn="l"/>
            <a:r>
              <a:rPr lang="en-US" altLang="en-US" sz="2800" smtClean="0"/>
              <a:t>Insertion of new nodes in AVL trees </a:t>
            </a:r>
          </a:p>
        </p:txBody>
      </p:sp>
      <p:sp>
        <p:nvSpPr>
          <p:cNvPr id="9219" name="Rectangle 3"/>
          <p:cNvSpPr>
            <a:spLocks noGrp="1" noChangeArrowheads="1"/>
          </p:cNvSpPr>
          <p:nvPr>
            <p:ph idx="1"/>
          </p:nvPr>
        </p:nvSpPr>
        <p:spPr>
          <a:xfrm>
            <a:off x="457200" y="1295400"/>
            <a:ext cx="8534400" cy="5410200"/>
          </a:xfrm>
        </p:spPr>
        <p:txBody>
          <a:bodyPr/>
          <a:lstStyle/>
          <a:p>
            <a:pPr>
              <a:buFont typeface="Monotype Sorts" charset="0"/>
              <a:buNone/>
            </a:pPr>
            <a:r>
              <a:rPr lang="en-US" altLang="en-US" sz="1800" dirty="0" smtClean="0"/>
              <a:t>Assume you want to insert 54 in our example tree.</a:t>
            </a:r>
          </a:p>
          <a:p>
            <a:pPr>
              <a:buFont typeface="Monotype Sorts" charset="0"/>
              <a:buNone/>
            </a:pPr>
            <a:endParaRPr lang="en-US" altLang="en-US" sz="1800" dirty="0" smtClean="0"/>
          </a:p>
          <a:p>
            <a:pPr>
              <a:buFont typeface="Monotype Sorts" charset="0"/>
              <a:buNone/>
            </a:pPr>
            <a:r>
              <a:rPr lang="en-US" altLang="en-US" sz="1800" dirty="0" smtClean="0"/>
              <a:t>     </a:t>
            </a:r>
            <a:r>
              <a:rPr lang="en-US" altLang="en-US" sz="1800" u="sng" dirty="0" smtClean="0"/>
              <a:t>Step 1:</a:t>
            </a:r>
            <a:r>
              <a:rPr lang="en-US" altLang="en-US" sz="1800" dirty="0" smtClean="0"/>
              <a:t>  Search for 54 (as if it were a binary search tree), and find where the </a:t>
            </a:r>
          </a:p>
          <a:p>
            <a:pPr>
              <a:buFont typeface="Monotype Sorts" charset="0"/>
              <a:buNone/>
            </a:pPr>
            <a:r>
              <a:rPr lang="en-US" altLang="en-US" sz="1800" dirty="0" smtClean="0"/>
              <a:t>     search terminates unsuccessfully</a:t>
            </a:r>
          </a:p>
          <a:p>
            <a:pPr>
              <a:buFont typeface="Monotype Sorts" charset="0"/>
              <a:buNone/>
            </a:pPr>
            <a:endParaRPr lang="en-US" altLang="en-US" sz="1800" dirty="0" smtClean="0"/>
          </a:p>
          <a:p>
            <a:pPr>
              <a:buFont typeface="Monotype Sorts" charset="0"/>
              <a:buNone/>
            </a:pPr>
            <a:r>
              <a:rPr lang="en-US" altLang="en-US" sz="1800" dirty="0" smtClean="0"/>
              <a:t>                                         </a:t>
            </a:r>
            <a:r>
              <a:rPr lang="en-US" altLang="en-US" sz="1800" dirty="0" smtClean="0"/>
              <a:t>           44  </a:t>
            </a:r>
            <a:r>
              <a:rPr lang="en-US" altLang="en-US" sz="1800" dirty="0" smtClean="0"/>
              <a:t>(5)</a:t>
            </a:r>
          </a:p>
          <a:p>
            <a:pPr>
              <a:buFont typeface="Monotype Sorts" charset="0"/>
              <a:buNone/>
            </a:pPr>
            <a:endParaRPr lang="en-US" altLang="en-US" sz="1800" dirty="0" smtClean="0"/>
          </a:p>
          <a:p>
            <a:pPr>
              <a:buFont typeface="Monotype Sorts" charset="0"/>
              <a:buNone/>
            </a:pPr>
            <a:r>
              <a:rPr lang="en-US" altLang="en-US" sz="1800" dirty="0" smtClean="0"/>
              <a:t>                           17 (2)                     </a:t>
            </a:r>
            <a:r>
              <a:rPr lang="en-US" altLang="en-US" sz="1800" dirty="0" smtClean="0"/>
              <a:t>          </a:t>
            </a:r>
            <a:r>
              <a:rPr lang="en-US" altLang="en-US" sz="1800" dirty="0" smtClean="0"/>
              <a:t>78 (4)</a:t>
            </a:r>
          </a:p>
          <a:p>
            <a:pPr>
              <a:buFont typeface="Monotype Sorts" charset="0"/>
              <a:buNone/>
            </a:pPr>
            <a:r>
              <a:rPr lang="en-US" altLang="en-US" sz="1800" dirty="0" smtClean="0"/>
              <a:t>                                                                                                 These two children</a:t>
            </a:r>
          </a:p>
          <a:p>
            <a:pPr>
              <a:buFont typeface="Monotype Sorts" charset="0"/>
              <a:buNone/>
            </a:pPr>
            <a:r>
              <a:rPr lang="en-US" altLang="en-US" sz="1800" dirty="0" smtClean="0"/>
              <a:t>                                 32 (1)       </a:t>
            </a:r>
            <a:r>
              <a:rPr lang="en-US" altLang="en-US" sz="1800" dirty="0" smtClean="0"/>
              <a:t>          50 </a:t>
            </a:r>
            <a:r>
              <a:rPr lang="en-US" altLang="en-US" sz="1800" dirty="0" smtClean="0"/>
              <a:t>(3)       88 (1)                      are unbalanced </a:t>
            </a:r>
          </a:p>
          <a:p>
            <a:pPr>
              <a:buFont typeface="Monotype Sorts" charset="0"/>
              <a:buNone/>
            </a:pPr>
            <a:endParaRPr lang="en-US" altLang="en-US" sz="1800" dirty="0" smtClean="0"/>
          </a:p>
          <a:p>
            <a:pPr>
              <a:buFont typeface="Monotype Sorts" charset="0"/>
              <a:buNone/>
            </a:pPr>
            <a:r>
              <a:rPr lang="en-US" altLang="en-US" sz="1800" dirty="0" smtClean="0"/>
              <a:t>                                          </a:t>
            </a:r>
            <a:r>
              <a:rPr lang="en-US" altLang="en-US" sz="1800" dirty="0" smtClean="0"/>
              <a:t>         48 </a:t>
            </a:r>
            <a:r>
              <a:rPr lang="en-US" altLang="en-US" sz="1800" dirty="0" smtClean="0"/>
              <a:t>(1)      62 (2)</a:t>
            </a:r>
          </a:p>
          <a:p>
            <a:pPr>
              <a:buFont typeface="Monotype Sorts" charset="0"/>
              <a:buNone/>
            </a:pPr>
            <a:endParaRPr lang="en-US" altLang="en-US" sz="1800" dirty="0" smtClean="0"/>
          </a:p>
          <a:p>
            <a:pPr>
              <a:buFont typeface="Monotype Sorts" charset="0"/>
              <a:buNone/>
            </a:pPr>
            <a:r>
              <a:rPr lang="en-US" altLang="en-US" sz="1800" dirty="0" smtClean="0"/>
              <a:t>                                                     54 (1)</a:t>
            </a:r>
          </a:p>
          <a:p>
            <a:pPr>
              <a:buFont typeface="Monotype Sorts" charset="0"/>
              <a:buNone/>
            </a:pPr>
            <a:endParaRPr lang="en-US" altLang="en-US" sz="1800" dirty="0" smtClean="0"/>
          </a:p>
          <a:p>
            <a:pPr>
              <a:buFont typeface="Monotype Sorts" charset="0"/>
              <a:buNone/>
            </a:pPr>
            <a:r>
              <a:rPr lang="en-US" altLang="en-US" sz="1800" dirty="0" smtClean="0"/>
              <a:t>    </a:t>
            </a:r>
            <a:r>
              <a:rPr lang="en-US" altLang="en-US" sz="1800" u="sng" dirty="0" smtClean="0"/>
              <a:t>Step 2:</a:t>
            </a:r>
            <a:r>
              <a:rPr lang="en-US" altLang="en-US" sz="1800" dirty="0" smtClean="0"/>
              <a:t>  Restore the balance of the tree.</a:t>
            </a:r>
          </a:p>
        </p:txBody>
      </p:sp>
      <p:sp>
        <p:nvSpPr>
          <p:cNvPr id="9220" name="Line 4"/>
          <p:cNvSpPr>
            <a:spLocks noChangeShapeType="1"/>
          </p:cNvSpPr>
          <p:nvPr/>
        </p:nvSpPr>
        <p:spPr bwMode="auto">
          <a:xfrm flipH="1">
            <a:off x="2581275" y="3292475"/>
            <a:ext cx="7842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1" name="Line 5"/>
          <p:cNvSpPr>
            <a:spLocks noChangeShapeType="1"/>
          </p:cNvSpPr>
          <p:nvPr/>
        </p:nvSpPr>
        <p:spPr bwMode="auto">
          <a:xfrm>
            <a:off x="3521075" y="3292475"/>
            <a:ext cx="8858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2" name="Line 6"/>
          <p:cNvSpPr>
            <a:spLocks noChangeShapeType="1"/>
          </p:cNvSpPr>
          <p:nvPr/>
        </p:nvSpPr>
        <p:spPr bwMode="auto">
          <a:xfrm>
            <a:off x="2530475" y="3902075"/>
            <a:ext cx="3524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3" name="Line 7"/>
          <p:cNvSpPr>
            <a:spLocks noChangeShapeType="1"/>
          </p:cNvSpPr>
          <p:nvPr/>
        </p:nvSpPr>
        <p:spPr bwMode="auto">
          <a:xfrm flipH="1">
            <a:off x="3952875" y="3902075"/>
            <a:ext cx="4794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4" name="Line 8"/>
          <p:cNvSpPr>
            <a:spLocks noChangeShapeType="1"/>
          </p:cNvSpPr>
          <p:nvPr/>
        </p:nvSpPr>
        <p:spPr bwMode="auto">
          <a:xfrm>
            <a:off x="4587875" y="3902075"/>
            <a:ext cx="3524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5" name="Line 9"/>
          <p:cNvSpPr>
            <a:spLocks noChangeShapeType="1"/>
          </p:cNvSpPr>
          <p:nvPr/>
        </p:nvSpPr>
        <p:spPr bwMode="auto">
          <a:xfrm flipH="1">
            <a:off x="3495675" y="4587875"/>
            <a:ext cx="4032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6" name="Line 10"/>
          <p:cNvSpPr>
            <a:spLocks noChangeShapeType="1"/>
          </p:cNvSpPr>
          <p:nvPr/>
        </p:nvSpPr>
        <p:spPr bwMode="auto">
          <a:xfrm>
            <a:off x="4054475" y="4587875"/>
            <a:ext cx="3524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7" name="Line 11"/>
          <p:cNvSpPr>
            <a:spLocks noChangeShapeType="1"/>
          </p:cNvSpPr>
          <p:nvPr/>
        </p:nvSpPr>
        <p:spPr bwMode="auto">
          <a:xfrm flipH="1">
            <a:off x="4029075" y="5273675"/>
            <a:ext cx="4032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8" name="AutoShape 12"/>
          <p:cNvSpPr>
            <a:spLocks noChangeArrowheads="1"/>
          </p:cNvSpPr>
          <p:nvPr/>
        </p:nvSpPr>
        <p:spPr bwMode="auto">
          <a:xfrm flipH="1">
            <a:off x="5334000" y="4343400"/>
            <a:ext cx="825500" cy="139700"/>
          </a:xfrm>
          <a:prstGeom prst="rightArrow">
            <a:avLst>
              <a:gd name="adj1" fmla="val 50000"/>
              <a:gd name="adj2" fmla="val 295591"/>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51277972"/>
      </p:ext>
    </p:extLst>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304800"/>
            <a:ext cx="8686800" cy="838200"/>
          </a:xfrm>
          <a:noFill/>
        </p:spPr>
        <p:txBody>
          <a:bodyPr/>
          <a:lstStyle/>
          <a:p>
            <a:pPr algn="l"/>
            <a:r>
              <a:rPr lang="en-US" altLang="en-US" sz="2800" smtClean="0"/>
              <a:t>Rotation of AVL tree nodes</a:t>
            </a:r>
          </a:p>
        </p:txBody>
      </p:sp>
      <p:sp>
        <p:nvSpPr>
          <p:cNvPr id="10243" name="Rectangle 3"/>
          <p:cNvSpPr>
            <a:spLocks noGrp="1" noChangeArrowheads="1"/>
          </p:cNvSpPr>
          <p:nvPr>
            <p:ph idx="1"/>
          </p:nvPr>
        </p:nvSpPr>
        <p:spPr>
          <a:xfrm>
            <a:off x="228600" y="1447800"/>
            <a:ext cx="8763000" cy="5181600"/>
          </a:xfrm>
        </p:spPr>
        <p:txBody>
          <a:bodyPr/>
          <a:lstStyle/>
          <a:p>
            <a:pPr>
              <a:lnSpc>
                <a:spcPct val="90000"/>
              </a:lnSpc>
              <a:buFont typeface="Monotype Sorts" charset="0"/>
              <a:buNone/>
            </a:pPr>
            <a:r>
              <a:rPr lang="en-US" altLang="en-US" sz="1600" dirty="0" smtClean="0"/>
              <a:t>To restore the balance of the tree, we perform the following restructuring.  Let </a:t>
            </a:r>
            <a:r>
              <a:rPr lang="en-US" altLang="en-US" sz="1600" b="1" dirty="0" smtClean="0"/>
              <a:t>z</a:t>
            </a:r>
            <a:r>
              <a:rPr lang="en-US" altLang="en-US" sz="1600" dirty="0" smtClean="0"/>
              <a:t> be  the  first </a:t>
            </a:r>
          </a:p>
          <a:p>
            <a:pPr>
              <a:lnSpc>
                <a:spcPct val="90000"/>
              </a:lnSpc>
              <a:buFont typeface="Monotype Sorts" charset="0"/>
              <a:buNone/>
            </a:pPr>
            <a:r>
              <a:rPr lang="en-US" altLang="en-US" sz="1600" dirty="0" smtClean="0"/>
              <a:t>“unbalanced” node on the path from the newly inserted node to the root, </a:t>
            </a:r>
            <a:r>
              <a:rPr lang="en-US" altLang="en-US" sz="1600" b="1" dirty="0" smtClean="0"/>
              <a:t>y</a:t>
            </a:r>
            <a:r>
              <a:rPr lang="en-US" altLang="en-US" sz="1600" dirty="0" smtClean="0"/>
              <a:t> be the child of </a:t>
            </a:r>
            <a:r>
              <a:rPr lang="en-US" altLang="en-US" sz="1600" b="1" dirty="0" smtClean="0"/>
              <a:t>z  </a:t>
            </a:r>
          </a:p>
          <a:p>
            <a:pPr>
              <a:lnSpc>
                <a:spcPct val="90000"/>
              </a:lnSpc>
              <a:buFont typeface="Monotype Sorts" charset="0"/>
              <a:buNone/>
            </a:pPr>
            <a:r>
              <a:rPr lang="en-US" altLang="en-US" sz="1600" dirty="0" smtClean="0"/>
              <a:t>with higher height, and </a:t>
            </a:r>
            <a:r>
              <a:rPr lang="en-US" altLang="en-US" sz="1600" b="1" dirty="0" smtClean="0"/>
              <a:t>x</a:t>
            </a:r>
            <a:r>
              <a:rPr lang="en-US" altLang="en-US" sz="1600" dirty="0" smtClean="0"/>
              <a:t> be the child of </a:t>
            </a:r>
            <a:r>
              <a:rPr lang="en-US" altLang="en-US" sz="1600" b="1" dirty="0" smtClean="0"/>
              <a:t>y </a:t>
            </a:r>
            <a:r>
              <a:rPr lang="en-US" altLang="en-US" sz="1600" dirty="0" smtClean="0"/>
              <a:t>(</a:t>
            </a:r>
            <a:r>
              <a:rPr lang="en-US" altLang="en-US" sz="1600" b="1" dirty="0" smtClean="0"/>
              <a:t>x</a:t>
            </a:r>
            <a:r>
              <a:rPr lang="en-US" altLang="en-US" sz="1600" dirty="0" smtClean="0"/>
              <a:t> may be the newly inserted node). Since </a:t>
            </a:r>
            <a:r>
              <a:rPr lang="en-US" altLang="en-US" sz="1600" b="1" dirty="0" smtClean="0"/>
              <a:t>z</a:t>
            </a:r>
            <a:r>
              <a:rPr lang="en-US" altLang="en-US" sz="1600" dirty="0" smtClean="0"/>
              <a:t> became</a:t>
            </a:r>
          </a:p>
          <a:p>
            <a:pPr>
              <a:lnSpc>
                <a:spcPct val="90000"/>
              </a:lnSpc>
              <a:buFont typeface="Monotype Sorts" charset="0"/>
              <a:buNone/>
            </a:pPr>
            <a:r>
              <a:rPr lang="en-US" altLang="en-US" sz="1600" dirty="0" smtClean="0"/>
              <a:t>unbalanced because of the insertion in the </a:t>
            </a:r>
            <a:r>
              <a:rPr lang="en-US" altLang="en-US" sz="1600" dirty="0" err="1" smtClean="0"/>
              <a:t>subtree</a:t>
            </a:r>
            <a:r>
              <a:rPr lang="en-US" altLang="en-US" sz="1600" dirty="0" smtClean="0"/>
              <a:t> rooted at its child </a:t>
            </a:r>
            <a:r>
              <a:rPr lang="en-US" altLang="en-US" sz="1600" b="1" dirty="0" smtClean="0"/>
              <a:t>y</a:t>
            </a:r>
            <a:r>
              <a:rPr lang="en-US" altLang="en-US" sz="1600" dirty="0" smtClean="0"/>
              <a:t>, the height of </a:t>
            </a:r>
            <a:r>
              <a:rPr lang="en-US" altLang="en-US" sz="1600" b="1" dirty="0" smtClean="0"/>
              <a:t>y</a:t>
            </a:r>
            <a:r>
              <a:rPr lang="en-US" altLang="en-US" sz="1600" dirty="0" smtClean="0"/>
              <a:t> is 2</a:t>
            </a:r>
          </a:p>
          <a:p>
            <a:pPr>
              <a:lnSpc>
                <a:spcPct val="90000"/>
              </a:lnSpc>
              <a:buFont typeface="Monotype Sorts" charset="0"/>
              <a:buNone/>
            </a:pPr>
            <a:r>
              <a:rPr lang="en-US" altLang="en-US" sz="1600" dirty="0" smtClean="0"/>
              <a:t>greater than its sibling.</a:t>
            </a:r>
          </a:p>
          <a:p>
            <a:pPr>
              <a:lnSpc>
                <a:spcPct val="90000"/>
              </a:lnSpc>
              <a:buFont typeface="Monotype Sorts" charset="0"/>
              <a:buNone/>
            </a:pPr>
            <a:endParaRPr lang="en-US" altLang="en-US" sz="800" dirty="0" smtClean="0"/>
          </a:p>
          <a:p>
            <a:pPr>
              <a:lnSpc>
                <a:spcPct val="90000"/>
              </a:lnSpc>
              <a:buFont typeface="Monotype Sorts" charset="0"/>
              <a:buNone/>
            </a:pPr>
            <a:r>
              <a:rPr lang="en-US" altLang="en-US" sz="1600" dirty="0" smtClean="0"/>
              <a:t>Let us rename nodes </a:t>
            </a:r>
            <a:r>
              <a:rPr lang="en-US" altLang="en-US" sz="1600" b="1" dirty="0" smtClean="0"/>
              <a:t>x, y,</a:t>
            </a:r>
            <a:r>
              <a:rPr lang="en-US" altLang="en-US" sz="1600" dirty="0" smtClean="0"/>
              <a:t> and </a:t>
            </a:r>
            <a:r>
              <a:rPr lang="en-US" altLang="en-US" sz="1600" b="1" dirty="0" smtClean="0"/>
              <a:t>z</a:t>
            </a:r>
            <a:r>
              <a:rPr lang="en-US" altLang="en-US" sz="1600" dirty="0" smtClean="0"/>
              <a:t> as </a:t>
            </a:r>
            <a:r>
              <a:rPr lang="en-US" altLang="en-US" sz="1600" b="1" dirty="0" smtClean="0"/>
              <a:t>a, b,</a:t>
            </a:r>
            <a:r>
              <a:rPr lang="en-US" altLang="en-US" sz="1600" dirty="0" smtClean="0"/>
              <a:t> and </a:t>
            </a:r>
            <a:r>
              <a:rPr lang="en-US" altLang="en-US" sz="1600" b="1" dirty="0" smtClean="0"/>
              <a:t>c</a:t>
            </a:r>
            <a:r>
              <a:rPr lang="en-US" altLang="en-US" sz="1600" dirty="0" smtClean="0"/>
              <a:t>, such that </a:t>
            </a:r>
            <a:r>
              <a:rPr lang="en-US" altLang="en-US" sz="1600" b="1" dirty="0" smtClean="0"/>
              <a:t>a</a:t>
            </a:r>
            <a:r>
              <a:rPr lang="en-US" altLang="en-US" sz="1600" dirty="0" smtClean="0"/>
              <a:t> precedes </a:t>
            </a:r>
            <a:r>
              <a:rPr lang="en-US" altLang="en-US" sz="1600" b="1" dirty="0" smtClean="0"/>
              <a:t>b</a:t>
            </a:r>
            <a:r>
              <a:rPr lang="en-US" altLang="en-US" sz="1600" dirty="0" smtClean="0"/>
              <a:t> and </a:t>
            </a:r>
            <a:r>
              <a:rPr lang="en-US" altLang="en-US" sz="1600" b="1" dirty="0" smtClean="0"/>
              <a:t>b</a:t>
            </a:r>
            <a:r>
              <a:rPr lang="en-US" altLang="en-US" sz="1600" dirty="0" smtClean="0"/>
              <a:t> precedes </a:t>
            </a:r>
            <a:r>
              <a:rPr lang="en-US" altLang="en-US" sz="1600" b="1" dirty="0" smtClean="0"/>
              <a:t>c</a:t>
            </a:r>
            <a:r>
              <a:rPr lang="en-US" altLang="en-US" sz="1600" dirty="0" smtClean="0"/>
              <a:t> in</a:t>
            </a:r>
          </a:p>
          <a:p>
            <a:pPr>
              <a:lnSpc>
                <a:spcPct val="90000"/>
              </a:lnSpc>
              <a:buFont typeface="Monotype Sorts" charset="0"/>
              <a:buNone/>
            </a:pPr>
            <a:r>
              <a:rPr lang="en-US" altLang="en-US" sz="1600" dirty="0" err="1" smtClean="0"/>
              <a:t>inorder</a:t>
            </a:r>
            <a:r>
              <a:rPr lang="en-US" altLang="en-US" sz="1600" dirty="0" smtClean="0"/>
              <a:t> traversal of the currently unbalanced tree. There are 4 ways to map </a:t>
            </a:r>
            <a:r>
              <a:rPr lang="en-US" altLang="en-US" sz="1600" b="1" dirty="0" smtClean="0"/>
              <a:t>x, y, </a:t>
            </a:r>
            <a:r>
              <a:rPr lang="en-US" altLang="en-US" sz="1600" dirty="0" smtClean="0"/>
              <a:t>and </a:t>
            </a:r>
            <a:r>
              <a:rPr lang="en-US" altLang="en-US" sz="1600" b="1" dirty="0" smtClean="0"/>
              <a:t>z</a:t>
            </a:r>
            <a:r>
              <a:rPr lang="en-US" altLang="en-US" sz="1600" dirty="0" smtClean="0"/>
              <a:t> to</a:t>
            </a:r>
          </a:p>
          <a:p>
            <a:pPr>
              <a:lnSpc>
                <a:spcPct val="90000"/>
              </a:lnSpc>
              <a:buFont typeface="Monotype Sorts" charset="0"/>
              <a:buNone/>
            </a:pPr>
            <a:r>
              <a:rPr lang="en-US" altLang="en-US" sz="1600" b="1" dirty="0" smtClean="0"/>
              <a:t>a, b, </a:t>
            </a:r>
            <a:r>
              <a:rPr lang="en-US" altLang="en-US" sz="1600" dirty="0" smtClean="0"/>
              <a:t>and </a:t>
            </a:r>
            <a:r>
              <a:rPr lang="en-US" altLang="en-US" sz="1600" b="1" dirty="0" smtClean="0"/>
              <a:t>c</a:t>
            </a:r>
            <a:r>
              <a:rPr lang="en-US" altLang="en-US" sz="1600" dirty="0" smtClean="0"/>
              <a:t>, as follows:</a:t>
            </a:r>
          </a:p>
          <a:p>
            <a:pPr>
              <a:lnSpc>
                <a:spcPct val="90000"/>
              </a:lnSpc>
              <a:buFont typeface="Monotype Sorts" charset="0"/>
              <a:buNone/>
            </a:pPr>
            <a:endParaRPr lang="en-US" altLang="en-US" sz="1600" dirty="0" smtClean="0"/>
          </a:p>
          <a:p>
            <a:pPr>
              <a:lnSpc>
                <a:spcPct val="90000"/>
              </a:lnSpc>
              <a:buFont typeface="Monotype Sorts" charset="0"/>
              <a:buNone/>
            </a:pPr>
            <a:r>
              <a:rPr lang="en-US" altLang="en-US" sz="1800" dirty="0" smtClean="0"/>
              <a:t>       z = a</a:t>
            </a:r>
          </a:p>
          <a:p>
            <a:pPr>
              <a:lnSpc>
                <a:spcPct val="90000"/>
              </a:lnSpc>
              <a:buFont typeface="Monotype Sorts" charset="0"/>
              <a:buNone/>
            </a:pPr>
            <a:endParaRPr lang="en-US" altLang="en-US" sz="2000" dirty="0" smtClean="0"/>
          </a:p>
          <a:p>
            <a:pPr>
              <a:lnSpc>
                <a:spcPct val="90000"/>
              </a:lnSpc>
              <a:buFont typeface="Monotype Sorts" charset="0"/>
              <a:buNone/>
            </a:pPr>
            <a:r>
              <a:rPr lang="en-US" altLang="en-US" sz="1800" dirty="0" smtClean="0"/>
              <a:t>                 y = b                                                 </a:t>
            </a:r>
            <a:r>
              <a:rPr lang="en-US" altLang="en-US" sz="1800" dirty="0" smtClean="0"/>
              <a:t>                  </a:t>
            </a:r>
            <a:r>
              <a:rPr lang="en-US" altLang="en-US" sz="1800" dirty="0" smtClean="0"/>
              <a:t>y = b</a:t>
            </a:r>
          </a:p>
          <a:p>
            <a:pPr>
              <a:lnSpc>
                <a:spcPct val="90000"/>
              </a:lnSpc>
              <a:buFont typeface="Monotype Sorts" charset="0"/>
              <a:buNone/>
            </a:pPr>
            <a:r>
              <a:rPr lang="en-US" altLang="en-US" sz="1800" dirty="0" smtClean="0"/>
              <a:t>T0</a:t>
            </a:r>
          </a:p>
          <a:p>
            <a:pPr>
              <a:lnSpc>
                <a:spcPct val="90000"/>
              </a:lnSpc>
              <a:buFont typeface="Monotype Sorts" charset="0"/>
              <a:buNone/>
            </a:pPr>
            <a:r>
              <a:rPr lang="en-US" altLang="en-US" sz="1800" dirty="0" smtClean="0"/>
              <a:t>                         </a:t>
            </a:r>
            <a:r>
              <a:rPr lang="en-US" altLang="en-US" sz="1800" dirty="0" smtClean="0"/>
              <a:t>         </a:t>
            </a:r>
            <a:r>
              <a:rPr lang="en-US" altLang="en-US" sz="1800" dirty="0" smtClean="0"/>
              <a:t>x = c                               </a:t>
            </a:r>
            <a:r>
              <a:rPr lang="en-US" altLang="en-US" sz="1800" dirty="0" smtClean="0"/>
              <a:t>       z </a:t>
            </a:r>
            <a:r>
              <a:rPr lang="en-US" altLang="en-US" sz="1800" dirty="0" smtClean="0"/>
              <a:t>= a                 x = c</a:t>
            </a:r>
          </a:p>
          <a:p>
            <a:pPr>
              <a:lnSpc>
                <a:spcPct val="90000"/>
              </a:lnSpc>
              <a:buFont typeface="Monotype Sorts" charset="0"/>
              <a:buNone/>
            </a:pPr>
            <a:r>
              <a:rPr lang="en-US" altLang="en-US" sz="1800" dirty="0" smtClean="0"/>
              <a:t>       T1</a:t>
            </a:r>
          </a:p>
          <a:p>
            <a:pPr>
              <a:lnSpc>
                <a:spcPct val="90000"/>
              </a:lnSpc>
              <a:buFont typeface="Monotype Sorts" charset="0"/>
              <a:buNone/>
            </a:pPr>
            <a:endParaRPr lang="en-US" altLang="en-US" sz="2000" dirty="0" smtClean="0"/>
          </a:p>
          <a:p>
            <a:pPr>
              <a:lnSpc>
                <a:spcPct val="90000"/>
              </a:lnSpc>
              <a:buFont typeface="Monotype Sorts" charset="0"/>
              <a:buNone/>
            </a:pPr>
            <a:r>
              <a:rPr lang="en-US" altLang="en-US" sz="1800" dirty="0" smtClean="0"/>
              <a:t>                 </a:t>
            </a:r>
            <a:r>
              <a:rPr lang="en-US" altLang="en-US" sz="1800" dirty="0" smtClean="0"/>
              <a:t>   </a:t>
            </a:r>
            <a:r>
              <a:rPr lang="en-US" altLang="en-US" sz="1800" dirty="0" smtClean="0"/>
              <a:t>T2          T3                </a:t>
            </a:r>
            <a:r>
              <a:rPr lang="en-US" altLang="en-US" sz="1800" dirty="0" smtClean="0"/>
              <a:t>                         </a:t>
            </a:r>
            <a:r>
              <a:rPr lang="en-US" altLang="en-US" sz="1800" dirty="0" smtClean="0"/>
              <a:t>T0 </a:t>
            </a:r>
            <a:r>
              <a:rPr lang="en-US" altLang="en-US" sz="1800" dirty="0" smtClean="0"/>
              <a:t>           </a:t>
            </a:r>
            <a:r>
              <a:rPr lang="en-US" altLang="en-US" sz="1800" dirty="0" smtClean="0"/>
              <a:t>T1   </a:t>
            </a:r>
            <a:r>
              <a:rPr lang="en-US" altLang="en-US" sz="1800" dirty="0" smtClean="0"/>
              <a:t>         </a:t>
            </a:r>
            <a:r>
              <a:rPr lang="en-US" altLang="en-US" sz="1800" dirty="0" smtClean="0"/>
              <a:t>T2    </a:t>
            </a:r>
            <a:r>
              <a:rPr lang="en-US" altLang="en-US" sz="1800" dirty="0" smtClean="0"/>
              <a:t>       </a:t>
            </a:r>
            <a:r>
              <a:rPr lang="en-US" altLang="en-US" sz="1800" dirty="0" smtClean="0"/>
              <a:t>T3</a:t>
            </a:r>
          </a:p>
        </p:txBody>
      </p:sp>
      <p:grpSp>
        <p:nvGrpSpPr>
          <p:cNvPr id="10244" name="Group 25"/>
          <p:cNvGrpSpPr>
            <a:grpSpLocks/>
          </p:cNvGrpSpPr>
          <p:nvPr/>
        </p:nvGrpSpPr>
        <p:grpSpPr bwMode="auto">
          <a:xfrm>
            <a:off x="615950" y="4283075"/>
            <a:ext cx="6235700" cy="2187575"/>
            <a:chOff x="388" y="2698"/>
            <a:chExt cx="3928" cy="1378"/>
          </a:xfrm>
        </p:grpSpPr>
        <p:sp>
          <p:nvSpPr>
            <p:cNvPr id="10245" name="AutoShape 4"/>
            <p:cNvSpPr>
              <a:spLocks noChangeArrowheads="1"/>
            </p:cNvSpPr>
            <p:nvPr/>
          </p:nvSpPr>
          <p:spPr bwMode="auto">
            <a:xfrm>
              <a:off x="1680" y="2928"/>
              <a:ext cx="1096" cy="136"/>
            </a:xfrm>
            <a:prstGeom prst="rightArrow">
              <a:avLst>
                <a:gd name="adj1" fmla="val 50000"/>
                <a:gd name="adj2" fmla="val 40312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Line 5"/>
            <p:cNvSpPr>
              <a:spLocks noChangeShapeType="1"/>
            </p:cNvSpPr>
            <p:nvPr/>
          </p:nvSpPr>
          <p:spPr bwMode="auto">
            <a:xfrm>
              <a:off x="730" y="2698"/>
              <a:ext cx="126"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7" name="Line 6"/>
            <p:cNvSpPr>
              <a:spLocks noChangeShapeType="1"/>
            </p:cNvSpPr>
            <p:nvPr/>
          </p:nvSpPr>
          <p:spPr bwMode="auto">
            <a:xfrm flipH="1">
              <a:off x="2922" y="3082"/>
              <a:ext cx="446" cy="2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8" name="Line 7"/>
            <p:cNvSpPr>
              <a:spLocks noChangeShapeType="1"/>
            </p:cNvSpPr>
            <p:nvPr/>
          </p:nvSpPr>
          <p:spPr bwMode="auto">
            <a:xfrm>
              <a:off x="3466" y="3082"/>
              <a:ext cx="366" cy="2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9" name="AutoShape 8"/>
            <p:cNvSpPr>
              <a:spLocks noChangeArrowheads="1"/>
            </p:cNvSpPr>
            <p:nvPr/>
          </p:nvSpPr>
          <p:spPr bwMode="auto">
            <a:xfrm>
              <a:off x="1108" y="3748"/>
              <a:ext cx="184" cy="328"/>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0" name="AutoShape 9"/>
            <p:cNvSpPr>
              <a:spLocks noChangeArrowheads="1"/>
            </p:cNvSpPr>
            <p:nvPr/>
          </p:nvSpPr>
          <p:spPr bwMode="auto">
            <a:xfrm>
              <a:off x="1684" y="3748"/>
              <a:ext cx="184" cy="328"/>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1" name="AutoShape 10"/>
            <p:cNvSpPr>
              <a:spLocks noChangeArrowheads="1"/>
            </p:cNvSpPr>
            <p:nvPr/>
          </p:nvSpPr>
          <p:spPr bwMode="auto">
            <a:xfrm>
              <a:off x="4132" y="3748"/>
              <a:ext cx="184" cy="328"/>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2" name="AutoShape 11"/>
            <p:cNvSpPr>
              <a:spLocks noChangeArrowheads="1"/>
            </p:cNvSpPr>
            <p:nvPr/>
          </p:nvSpPr>
          <p:spPr bwMode="auto">
            <a:xfrm>
              <a:off x="3604" y="3748"/>
              <a:ext cx="184" cy="328"/>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3" name="AutoShape 12"/>
            <p:cNvSpPr>
              <a:spLocks noChangeArrowheads="1"/>
            </p:cNvSpPr>
            <p:nvPr/>
          </p:nvSpPr>
          <p:spPr bwMode="auto">
            <a:xfrm>
              <a:off x="3076" y="3748"/>
              <a:ext cx="184" cy="328"/>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4" name="AutoShape 13"/>
            <p:cNvSpPr>
              <a:spLocks noChangeArrowheads="1"/>
            </p:cNvSpPr>
            <p:nvPr/>
          </p:nvSpPr>
          <p:spPr bwMode="auto">
            <a:xfrm>
              <a:off x="2548" y="3748"/>
              <a:ext cx="184" cy="328"/>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5" name="AutoShape 14"/>
            <p:cNvSpPr>
              <a:spLocks noChangeArrowheads="1"/>
            </p:cNvSpPr>
            <p:nvPr/>
          </p:nvSpPr>
          <p:spPr bwMode="auto">
            <a:xfrm>
              <a:off x="676" y="3364"/>
              <a:ext cx="184" cy="328"/>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6" name="AutoShape 15"/>
            <p:cNvSpPr>
              <a:spLocks noChangeArrowheads="1"/>
            </p:cNvSpPr>
            <p:nvPr/>
          </p:nvSpPr>
          <p:spPr bwMode="auto">
            <a:xfrm>
              <a:off x="388" y="2932"/>
              <a:ext cx="184" cy="328"/>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7" name="Line 16"/>
            <p:cNvSpPr>
              <a:spLocks noChangeShapeType="1"/>
            </p:cNvSpPr>
            <p:nvPr/>
          </p:nvSpPr>
          <p:spPr bwMode="auto">
            <a:xfrm flipH="1">
              <a:off x="474" y="2698"/>
              <a:ext cx="158"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8" name="Line 17"/>
            <p:cNvSpPr>
              <a:spLocks noChangeShapeType="1"/>
            </p:cNvSpPr>
            <p:nvPr/>
          </p:nvSpPr>
          <p:spPr bwMode="auto">
            <a:xfrm flipH="1">
              <a:off x="810" y="3130"/>
              <a:ext cx="158"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9" name="Line 18"/>
            <p:cNvSpPr>
              <a:spLocks noChangeShapeType="1"/>
            </p:cNvSpPr>
            <p:nvPr/>
          </p:nvSpPr>
          <p:spPr bwMode="auto">
            <a:xfrm>
              <a:off x="1114" y="3130"/>
              <a:ext cx="174"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0" name="Line 19"/>
            <p:cNvSpPr>
              <a:spLocks noChangeShapeType="1"/>
            </p:cNvSpPr>
            <p:nvPr/>
          </p:nvSpPr>
          <p:spPr bwMode="auto">
            <a:xfrm flipH="1">
              <a:off x="1194" y="3514"/>
              <a:ext cx="254"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1" name="Line 20"/>
            <p:cNvSpPr>
              <a:spLocks noChangeShapeType="1"/>
            </p:cNvSpPr>
            <p:nvPr/>
          </p:nvSpPr>
          <p:spPr bwMode="auto">
            <a:xfrm>
              <a:off x="1498" y="3514"/>
              <a:ext cx="222"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2" name="Line 21"/>
            <p:cNvSpPr>
              <a:spLocks noChangeShapeType="1"/>
            </p:cNvSpPr>
            <p:nvPr/>
          </p:nvSpPr>
          <p:spPr bwMode="auto">
            <a:xfrm flipH="1">
              <a:off x="2682" y="3514"/>
              <a:ext cx="158"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3" name="Line 22"/>
            <p:cNvSpPr>
              <a:spLocks noChangeShapeType="1"/>
            </p:cNvSpPr>
            <p:nvPr/>
          </p:nvSpPr>
          <p:spPr bwMode="auto">
            <a:xfrm>
              <a:off x="2986" y="3514"/>
              <a:ext cx="126"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4" name="Line 23"/>
            <p:cNvSpPr>
              <a:spLocks noChangeShapeType="1"/>
            </p:cNvSpPr>
            <p:nvPr/>
          </p:nvSpPr>
          <p:spPr bwMode="auto">
            <a:xfrm flipH="1">
              <a:off x="3738" y="3514"/>
              <a:ext cx="158"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5" name="Line 24"/>
            <p:cNvSpPr>
              <a:spLocks noChangeShapeType="1"/>
            </p:cNvSpPr>
            <p:nvPr/>
          </p:nvSpPr>
          <p:spPr bwMode="auto">
            <a:xfrm>
              <a:off x="3994" y="3514"/>
              <a:ext cx="174"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1985627677"/>
      </p:ext>
    </p:extLst>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304800"/>
            <a:ext cx="7772400" cy="838200"/>
          </a:xfrm>
          <a:noFill/>
        </p:spPr>
        <p:txBody>
          <a:bodyPr/>
          <a:lstStyle/>
          <a:p>
            <a:pPr algn="l"/>
            <a:r>
              <a:rPr lang="en-US" altLang="en-US" sz="2800" smtClean="0"/>
              <a:t>Rotation of AVL tree nodes (contd.)</a:t>
            </a:r>
          </a:p>
        </p:txBody>
      </p:sp>
      <p:sp>
        <p:nvSpPr>
          <p:cNvPr id="11267" name="Rectangle 3"/>
          <p:cNvSpPr>
            <a:spLocks noGrp="1" noChangeArrowheads="1"/>
          </p:cNvSpPr>
          <p:nvPr>
            <p:ph idx="1"/>
          </p:nvPr>
        </p:nvSpPr>
        <p:spPr>
          <a:xfrm>
            <a:off x="228600" y="990600"/>
            <a:ext cx="8763000" cy="5715000"/>
          </a:xfrm>
        </p:spPr>
        <p:txBody>
          <a:bodyPr rtlCol="0">
            <a:noAutofit/>
          </a:bodyPr>
          <a:lstStyle/>
          <a:p>
            <a:pPr fontAlgn="auto">
              <a:spcAft>
                <a:spcPts val="0"/>
              </a:spcAft>
              <a:buFont typeface="Monotype Sorts" charset="0"/>
              <a:buNone/>
              <a:defRPr/>
            </a:pPr>
            <a:r>
              <a:rPr lang="en-US" altLang="en-US" sz="1600" dirty="0" smtClean="0"/>
              <a:t>                                </a:t>
            </a:r>
            <a:r>
              <a:rPr lang="en-US" altLang="en-US" sz="1600" dirty="0" smtClean="0"/>
              <a:t>             z </a:t>
            </a:r>
            <a:r>
              <a:rPr lang="en-US" altLang="en-US" sz="1600" dirty="0" smtClean="0"/>
              <a:t>= c</a:t>
            </a:r>
          </a:p>
          <a:p>
            <a:pPr fontAlgn="auto">
              <a:spcAft>
                <a:spcPts val="0"/>
              </a:spcAft>
              <a:buFont typeface="Monotype Sorts" charset="0"/>
              <a:buNone/>
              <a:defRPr/>
            </a:pPr>
            <a:endParaRPr lang="en-US" altLang="en-US" sz="1600" dirty="0" smtClean="0"/>
          </a:p>
          <a:p>
            <a:pPr fontAlgn="auto">
              <a:spcAft>
                <a:spcPts val="0"/>
              </a:spcAft>
              <a:buFont typeface="Monotype Sorts" charset="0"/>
              <a:buNone/>
              <a:defRPr/>
            </a:pPr>
            <a:r>
              <a:rPr lang="en-US" altLang="en-US" sz="1600" dirty="0" smtClean="0"/>
              <a:t>                 </a:t>
            </a:r>
            <a:r>
              <a:rPr lang="en-US" altLang="en-US" sz="1600" dirty="0" smtClean="0"/>
              <a:t>         </a:t>
            </a:r>
            <a:r>
              <a:rPr lang="en-US" altLang="en-US" sz="1600" dirty="0" smtClean="0"/>
              <a:t>y = b                                                         </a:t>
            </a:r>
            <a:r>
              <a:rPr lang="en-US" altLang="en-US" sz="1600" dirty="0" smtClean="0"/>
              <a:t>                        y </a:t>
            </a:r>
            <a:r>
              <a:rPr lang="en-US" altLang="en-US" sz="1600" dirty="0" smtClean="0"/>
              <a:t>= b</a:t>
            </a:r>
          </a:p>
          <a:p>
            <a:pPr fontAlgn="auto">
              <a:spcAft>
                <a:spcPts val="0"/>
              </a:spcAft>
              <a:buFont typeface="Monotype Sorts" charset="0"/>
              <a:buNone/>
              <a:defRPr/>
            </a:pPr>
            <a:endParaRPr lang="en-US" altLang="en-US" sz="1600" dirty="0" smtClean="0"/>
          </a:p>
          <a:p>
            <a:pPr fontAlgn="auto">
              <a:spcAft>
                <a:spcPts val="0"/>
              </a:spcAft>
              <a:buFont typeface="Monotype Sorts" charset="0"/>
              <a:buNone/>
              <a:defRPr/>
            </a:pPr>
            <a:r>
              <a:rPr lang="en-US" altLang="en-US" sz="1600" dirty="0" smtClean="0"/>
              <a:t>      x = a                        </a:t>
            </a:r>
            <a:r>
              <a:rPr lang="en-US" altLang="en-US" sz="1600" dirty="0" smtClean="0"/>
              <a:t>               T3                                            </a:t>
            </a:r>
            <a:r>
              <a:rPr lang="en-US" altLang="en-US" sz="1600" dirty="0" smtClean="0"/>
              <a:t>x = a               </a:t>
            </a:r>
            <a:r>
              <a:rPr lang="en-US" altLang="en-US" sz="1600" dirty="0" smtClean="0"/>
              <a:t>       </a:t>
            </a:r>
            <a:r>
              <a:rPr lang="en-US" altLang="en-US" sz="1600" dirty="0" smtClean="0"/>
              <a:t>z = c</a:t>
            </a:r>
          </a:p>
          <a:p>
            <a:pPr fontAlgn="auto">
              <a:spcAft>
                <a:spcPts val="0"/>
              </a:spcAft>
              <a:buFont typeface="Monotype Sorts" charset="0"/>
              <a:buNone/>
              <a:defRPr/>
            </a:pPr>
            <a:endParaRPr lang="en-US" altLang="en-US" sz="1600" dirty="0" smtClean="0"/>
          </a:p>
          <a:p>
            <a:pPr fontAlgn="auto">
              <a:spcAft>
                <a:spcPts val="0"/>
              </a:spcAft>
              <a:buFont typeface="Monotype Sorts" charset="0"/>
              <a:buNone/>
              <a:defRPr/>
            </a:pPr>
            <a:r>
              <a:rPr lang="en-US" altLang="en-US" sz="1600" dirty="0" smtClean="0"/>
              <a:t>                          </a:t>
            </a:r>
            <a:r>
              <a:rPr lang="en-US" altLang="en-US" sz="1600" dirty="0" smtClean="0"/>
              <a:t>             </a:t>
            </a:r>
            <a:r>
              <a:rPr lang="en-US" altLang="en-US" sz="1600" dirty="0" smtClean="0"/>
              <a:t>T2</a:t>
            </a:r>
          </a:p>
          <a:p>
            <a:pPr fontAlgn="auto">
              <a:spcAft>
                <a:spcPts val="0"/>
              </a:spcAft>
              <a:buFont typeface="Monotype Sorts" charset="0"/>
              <a:buNone/>
              <a:defRPr/>
            </a:pPr>
            <a:endParaRPr lang="en-US" altLang="en-US" sz="1600" dirty="0" smtClean="0"/>
          </a:p>
          <a:p>
            <a:pPr fontAlgn="auto">
              <a:spcAft>
                <a:spcPts val="0"/>
              </a:spcAft>
              <a:buFont typeface="Monotype Sorts" charset="0"/>
              <a:buNone/>
              <a:defRPr/>
            </a:pPr>
            <a:r>
              <a:rPr lang="en-US" altLang="en-US" sz="1600" dirty="0" smtClean="0"/>
              <a:t> </a:t>
            </a:r>
            <a:r>
              <a:rPr lang="en-US" altLang="en-US" sz="1600" dirty="0" smtClean="0"/>
              <a:t>T0        </a:t>
            </a:r>
            <a:r>
              <a:rPr lang="en-US" altLang="en-US" sz="1600" dirty="0" smtClean="0"/>
              <a:t>       </a:t>
            </a:r>
            <a:r>
              <a:rPr lang="en-US" altLang="en-US" sz="1600" dirty="0" smtClean="0"/>
              <a:t>T1                                               </a:t>
            </a:r>
            <a:r>
              <a:rPr lang="en-US" altLang="en-US" sz="1600" dirty="0" smtClean="0"/>
              <a:t>                     </a:t>
            </a:r>
            <a:r>
              <a:rPr lang="en-US" altLang="en-US" sz="1600" dirty="0" smtClean="0"/>
              <a:t>T0        </a:t>
            </a:r>
            <a:r>
              <a:rPr lang="en-US" altLang="en-US" sz="1600" dirty="0" smtClean="0"/>
              <a:t>      </a:t>
            </a:r>
            <a:r>
              <a:rPr lang="en-US" altLang="en-US" sz="1600" dirty="0" smtClean="0"/>
              <a:t>T1       </a:t>
            </a:r>
            <a:r>
              <a:rPr lang="en-US" altLang="en-US" sz="1600" dirty="0" smtClean="0"/>
              <a:t>      </a:t>
            </a:r>
            <a:r>
              <a:rPr lang="en-US" altLang="en-US" sz="1600" dirty="0" smtClean="0"/>
              <a:t>T2   </a:t>
            </a:r>
            <a:r>
              <a:rPr lang="en-US" altLang="en-US" sz="1600" dirty="0" smtClean="0"/>
              <a:t>           </a:t>
            </a:r>
            <a:r>
              <a:rPr lang="en-US" altLang="en-US" sz="1600" dirty="0" smtClean="0"/>
              <a:t>T3</a:t>
            </a:r>
          </a:p>
          <a:p>
            <a:pPr fontAlgn="auto">
              <a:spcAft>
                <a:spcPts val="0"/>
              </a:spcAft>
              <a:buFont typeface="Monotype Sorts" charset="0"/>
              <a:buNone/>
              <a:defRPr/>
            </a:pPr>
            <a:r>
              <a:rPr lang="en-US" altLang="en-US" sz="1600" dirty="0" smtClean="0"/>
              <a:t>   z = </a:t>
            </a:r>
            <a:r>
              <a:rPr lang="en-US" altLang="en-US" sz="1600" dirty="0" smtClean="0"/>
              <a:t>a</a:t>
            </a:r>
          </a:p>
          <a:p>
            <a:pPr fontAlgn="auto">
              <a:spcAft>
                <a:spcPts val="0"/>
              </a:spcAft>
              <a:buFont typeface="Monotype Sorts" charset="0"/>
              <a:buNone/>
              <a:defRPr/>
            </a:pPr>
            <a:endParaRPr lang="en-US" altLang="en-US" sz="1600" dirty="0" smtClean="0"/>
          </a:p>
          <a:p>
            <a:pPr fontAlgn="auto">
              <a:spcAft>
                <a:spcPts val="0"/>
              </a:spcAft>
              <a:buFont typeface="Monotype Sorts" charset="0"/>
              <a:buNone/>
              <a:defRPr/>
            </a:pPr>
            <a:r>
              <a:rPr lang="en-US" altLang="en-US" sz="1600" dirty="0" smtClean="0"/>
              <a:t>                                                  </a:t>
            </a:r>
          </a:p>
          <a:p>
            <a:pPr fontAlgn="auto">
              <a:spcAft>
                <a:spcPts val="0"/>
              </a:spcAft>
              <a:buFont typeface="Monotype Sorts" charset="0"/>
              <a:buNone/>
              <a:defRPr/>
            </a:pPr>
            <a:r>
              <a:rPr lang="en-US" altLang="en-US" sz="1600" dirty="0" smtClean="0"/>
              <a:t>			         y </a:t>
            </a:r>
            <a:r>
              <a:rPr lang="en-US" altLang="en-US" sz="1600" dirty="0" smtClean="0"/>
              <a:t>= c                                                  </a:t>
            </a:r>
            <a:r>
              <a:rPr lang="en-US" altLang="en-US" sz="1600" dirty="0" smtClean="0"/>
              <a:t>                    x </a:t>
            </a:r>
            <a:r>
              <a:rPr lang="en-US" altLang="en-US" sz="1600" dirty="0" smtClean="0"/>
              <a:t>= b</a:t>
            </a:r>
          </a:p>
          <a:p>
            <a:pPr fontAlgn="auto">
              <a:spcAft>
                <a:spcPts val="0"/>
              </a:spcAft>
              <a:buFont typeface="Monotype Sorts" charset="0"/>
              <a:buNone/>
              <a:defRPr/>
            </a:pPr>
            <a:endParaRPr lang="en-US" altLang="en-US" sz="1600" dirty="0" smtClean="0"/>
          </a:p>
          <a:p>
            <a:pPr fontAlgn="auto">
              <a:spcAft>
                <a:spcPts val="0"/>
              </a:spcAft>
              <a:buFont typeface="Monotype Sorts" charset="0"/>
              <a:buNone/>
              <a:defRPr/>
            </a:pPr>
            <a:r>
              <a:rPr lang="en-US" altLang="en-US" sz="1600" dirty="0" smtClean="0"/>
              <a:t> T0                          x </a:t>
            </a:r>
            <a:r>
              <a:rPr lang="en-US" altLang="en-US" sz="1600" dirty="0" smtClean="0"/>
              <a:t>= b                                                  </a:t>
            </a:r>
            <a:r>
              <a:rPr lang="en-US" altLang="en-US" sz="1600" dirty="0" smtClean="0"/>
              <a:t>	               z </a:t>
            </a:r>
            <a:r>
              <a:rPr lang="en-US" altLang="en-US" sz="1600" dirty="0" smtClean="0"/>
              <a:t>= a                 y = c</a:t>
            </a:r>
          </a:p>
          <a:p>
            <a:pPr fontAlgn="auto">
              <a:spcAft>
                <a:spcPts val="0"/>
              </a:spcAft>
              <a:buFont typeface="Monotype Sorts" charset="0"/>
              <a:buNone/>
              <a:defRPr/>
            </a:pPr>
            <a:r>
              <a:rPr lang="en-US" altLang="en-US" sz="1600" dirty="0" smtClean="0"/>
              <a:t> </a:t>
            </a:r>
            <a:r>
              <a:rPr lang="en-US" altLang="en-US" sz="1600" dirty="0" smtClean="0"/>
              <a:t>                                              </a:t>
            </a:r>
            <a:r>
              <a:rPr lang="en-US" altLang="en-US" sz="1600" dirty="0" smtClean="0"/>
              <a:t>T3</a:t>
            </a:r>
          </a:p>
          <a:p>
            <a:pPr fontAlgn="auto">
              <a:spcAft>
                <a:spcPts val="0"/>
              </a:spcAft>
              <a:buFont typeface="Monotype Sorts" charset="0"/>
              <a:buNone/>
              <a:defRPr/>
            </a:pPr>
            <a:r>
              <a:rPr lang="en-US" altLang="en-US" sz="1600" dirty="0" smtClean="0"/>
              <a:t>         </a:t>
            </a:r>
            <a:endParaRPr lang="en-US" altLang="en-US" sz="1600" dirty="0" smtClean="0"/>
          </a:p>
          <a:p>
            <a:pPr fontAlgn="auto">
              <a:spcAft>
                <a:spcPts val="0"/>
              </a:spcAft>
              <a:buFont typeface="Monotype Sorts" charset="0"/>
              <a:buNone/>
              <a:defRPr/>
            </a:pPr>
            <a:endParaRPr lang="en-US" altLang="en-US" sz="1600" dirty="0"/>
          </a:p>
          <a:p>
            <a:pPr fontAlgn="auto">
              <a:spcAft>
                <a:spcPts val="0"/>
              </a:spcAft>
              <a:buFont typeface="Monotype Sorts" charset="0"/>
              <a:buNone/>
              <a:defRPr/>
            </a:pPr>
            <a:r>
              <a:rPr lang="en-US" altLang="en-US" sz="1600" dirty="0" smtClean="0"/>
              <a:t> 		 T1        </a:t>
            </a:r>
            <a:r>
              <a:rPr lang="en-US" altLang="en-US" sz="1600" dirty="0" smtClean="0"/>
              <a:t>T2                                         </a:t>
            </a:r>
            <a:r>
              <a:rPr lang="en-US" altLang="en-US" sz="1600" dirty="0" smtClean="0"/>
              <a:t>                          </a:t>
            </a:r>
            <a:r>
              <a:rPr lang="en-US" altLang="en-US" sz="1600" dirty="0" smtClean="0"/>
              <a:t>T0          T1        T2         T3                                                           </a:t>
            </a:r>
          </a:p>
        </p:txBody>
      </p:sp>
      <p:sp>
        <p:nvSpPr>
          <p:cNvPr id="11268" name="Line 4"/>
          <p:cNvSpPr>
            <a:spLocks noChangeShapeType="1"/>
          </p:cNvSpPr>
          <p:nvPr/>
        </p:nvSpPr>
        <p:spPr bwMode="auto">
          <a:xfrm flipH="1">
            <a:off x="1133475" y="1828800"/>
            <a:ext cx="4794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69" name="Line 5"/>
          <p:cNvSpPr>
            <a:spLocks noChangeShapeType="1"/>
          </p:cNvSpPr>
          <p:nvPr/>
        </p:nvSpPr>
        <p:spPr bwMode="auto">
          <a:xfrm flipH="1">
            <a:off x="1971675" y="1219200"/>
            <a:ext cx="5556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0" name="Line 6"/>
          <p:cNvSpPr>
            <a:spLocks noChangeShapeType="1"/>
          </p:cNvSpPr>
          <p:nvPr/>
        </p:nvSpPr>
        <p:spPr bwMode="auto">
          <a:xfrm flipH="1">
            <a:off x="5095875" y="1828800"/>
            <a:ext cx="7080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1" name="Line 7"/>
          <p:cNvSpPr>
            <a:spLocks noChangeShapeType="1"/>
          </p:cNvSpPr>
          <p:nvPr/>
        </p:nvSpPr>
        <p:spPr bwMode="auto">
          <a:xfrm>
            <a:off x="5883275" y="1828800"/>
            <a:ext cx="6572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2" name="Line 8"/>
          <p:cNvSpPr>
            <a:spLocks noChangeShapeType="1"/>
          </p:cNvSpPr>
          <p:nvPr/>
        </p:nvSpPr>
        <p:spPr bwMode="auto">
          <a:xfrm>
            <a:off x="930275" y="4191000"/>
            <a:ext cx="14954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3" name="Line 9"/>
          <p:cNvSpPr>
            <a:spLocks noChangeShapeType="1"/>
          </p:cNvSpPr>
          <p:nvPr/>
        </p:nvSpPr>
        <p:spPr bwMode="auto">
          <a:xfrm flipH="1">
            <a:off x="1895475" y="4800600"/>
            <a:ext cx="8604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4" name="Line 10"/>
          <p:cNvSpPr>
            <a:spLocks noChangeShapeType="1"/>
          </p:cNvSpPr>
          <p:nvPr/>
        </p:nvSpPr>
        <p:spPr bwMode="auto">
          <a:xfrm flipH="1">
            <a:off x="5705475" y="4800600"/>
            <a:ext cx="6318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5" name="Line 11"/>
          <p:cNvSpPr>
            <a:spLocks noChangeShapeType="1"/>
          </p:cNvSpPr>
          <p:nvPr/>
        </p:nvSpPr>
        <p:spPr bwMode="auto">
          <a:xfrm>
            <a:off x="6492875" y="4800600"/>
            <a:ext cx="7334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6" name="AutoShape 12"/>
          <p:cNvSpPr>
            <a:spLocks noChangeArrowheads="1"/>
          </p:cNvSpPr>
          <p:nvPr/>
        </p:nvSpPr>
        <p:spPr bwMode="auto">
          <a:xfrm>
            <a:off x="3511550" y="4486275"/>
            <a:ext cx="1663700" cy="215900"/>
          </a:xfrm>
          <a:prstGeom prst="rightArrow">
            <a:avLst>
              <a:gd name="adj1" fmla="val 50000"/>
              <a:gd name="adj2" fmla="val 38547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AutoShape 13"/>
          <p:cNvSpPr>
            <a:spLocks noChangeArrowheads="1"/>
          </p:cNvSpPr>
          <p:nvPr/>
        </p:nvSpPr>
        <p:spPr bwMode="auto">
          <a:xfrm>
            <a:off x="6711950" y="57816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AutoShape 14"/>
          <p:cNvSpPr>
            <a:spLocks noChangeArrowheads="1"/>
          </p:cNvSpPr>
          <p:nvPr/>
        </p:nvSpPr>
        <p:spPr bwMode="auto">
          <a:xfrm>
            <a:off x="5949950" y="57816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9" name="AutoShape 15"/>
          <p:cNvSpPr>
            <a:spLocks noChangeArrowheads="1"/>
          </p:cNvSpPr>
          <p:nvPr/>
        </p:nvSpPr>
        <p:spPr bwMode="auto">
          <a:xfrm>
            <a:off x="5111750" y="57816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AutoShape 16"/>
          <p:cNvSpPr>
            <a:spLocks noChangeArrowheads="1"/>
          </p:cNvSpPr>
          <p:nvPr/>
        </p:nvSpPr>
        <p:spPr bwMode="auto">
          <a:xfrm>
            <a:off x="7016750" y="28860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1" name="AutoShape 17"/>
          <p:cNvSpPr>
            <a:spLocks noChangeArrowheads="1"/>
          </p:cNvSpPr>
          <p:nvPr/>
        </p:nvSpPr>
        <p:spPr bwMode="auto">
          <a:xfrm>
            <a:off x="6178550" y="28860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2" name="AutoShape 18"/>
          <p:cNvSpPr>
            <a:spLocks noChangeArrowheads="1"/>
          </p:cNvSpPr>
          <p:nvPr/>
        </p:nvSpPr>
        <p:spPr bwMode="auto">
          <a:xfrm>
            <a:off x="5416550" y="28860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AutoShape 19"/>
          <p:cNvSpPr>
            <a:spLocks noChangeArrowheads="1"/>
          </p:cNvSpPr>
          <p:nvPr/>
        </p:nvSpPr>
        <p:spPr bwMode="auto">
          <a:xfrm>
            <a:off x="4502150" y="28860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AutoShape 20"/>
          <p:cNvSpPr>
            <a:spLocks noChangeArrowheads="1"/>
          </p:cNvSpPr>
          <p:nvPr/>
        </p:nvSpPr>
        <p:spPr bwMode="auto">
          <a:xfrm>
            <a:off x="1225550" y="28860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5" name="AutoShape 21"/>
          <p:cNvSpPr>
            <a:spLocks noChangeArrowheads="1"/>
          </p:cNvSpPr>
          <p:nvPr/>
        </p:nvSpPr>
        <p:spPr bwMode="auto">
          <a:xfrm>
            <a:off x="387350" y="28860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6" name="AutoShape 22"/>
          <p:cNvSpPr>
            <a:spLocks noChangeArrowheads="1"/>
          </p:cNvSpPr>
          <p:nvPr/>
        </p:nvSpPr>
        <p:spPr bwMode="auto">
          <a:xfrm>
            <a:off x="2063750" y="22002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7" name="AutoShape 23"/>
          <p:cNvSpPr>
            <a:spLocks noChangeArrowheads="1"/>
          </p:cNvSpPr>
          <p:nvPr/>
        </p:nvSpPr>
        <p:spPr bwMode="auto">
          <a:xfrm>
            <a:off x="2749550" y="15906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8" name="AutoShape 24"/>
          <p:cNvSpPr>
            <a:spLocks noChangeArrowheads="1"/>
          </p:cNvSpPr>
          <p:nvPr/>
        </p:nvSpPr>
        <p:spPr bwMode="auto">
          <a:xfrm>
            <a:off x="7550150" y="57816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9" name="AutoShape 25"/>
          <p:cNvSpPr>
            <a:spLocks noChangeArrowheads="1"/>
          </p:cNvSpPr>
          <p:nvPr/>
        </p:nvSpPr>
        <p:spPr bwMode="auto">
          <a:xfrm>
            <a:off x="387350" y="45624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0" name="AutoShape 26"/>
          <p:cNvSpPr>
            <a:spLocks noChangeArrowheads="1"/>
          </p:cNvSpPr>
          <p:nvPr/>
        </p:nvSpPr>
        <p:spPr bwMode="auto">
          <a:xfrm>
            <a:off x="1225550" y="57816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1" name="AutoShape 27"/>
          <p:cNvSpPr>
            <a:spLocks noChangeArrowheads="1"/>
          </p:cNvSpPr>
          <p:nvPr/>
        </p:nvSpPr>
        <p:spPr bwMode="auto">
          <a:xfrm>
            <a:off x="2063750" y="57816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2" name="AutoShape 28"/>
          <p:cNvSpPr>
            <a:spLocks noChangeArrowheads="1"/>
          </p:cNvSpPr>
          <p:nvPr/>
        </p:nvSpPr>
        <p:spPr bwMode="auto">
          <a:xfrm>
            <a:off x="2978150" y="5172075"/>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3" name="AutoShape 29"/>
          <p:cNvSpPr>
            <a:spLocks noChangeArrowheads="1"/>
          </p:cNvSpPr>
          <p:nvPr/>
        </p:nvSpPr>
        <p:spPr bwMode="auto">
          <a:xfrm>
            <a:off x="3816350" y="1819275"/>
            <a:ext cx="1130300" cy="139700"/>
          </a:xfrm>
          <a:prstGeom prst="rightArrow">
            <a:avLst>
              <a:gd name="adj1" fmla="val 50000"/>
              <a:gd name="adj2" fmla="val 4047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4" name="Line 30"/>
          <p:cNvSpPr>
            <a:spLocks noChangeShapeType="1"/>
          </p:cNvSpPr>
          <p:nvPr/>
        </p:nvSpPr>
        <p:spPr bwMode="auto">
          <a:xfrm>
            <a:off x="2682875" y="1219200"/>
            <a:ext cx="2000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5" name="Line 31"/>
          <p:cNvSpPr>
            <a:spLocks noChangeShapeType="1"/>
          </p:cNvSpPr>
          <p:nvPr/>
        </p:nvSpPr>
        <p:spPr bwMode="auto">
          <a:xfrm>
            <a:off x="1768475" y="1828800"/>
            <a:ext cx="3524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6" name="Line 32"/>
          <p:cNvSpPr>
            <a:spLocks noChangeShapeType="1"/>
          </p:cNvSpPr>
          <p:nvPr/>
        </p:nvSpPr>
        <p:spPr bwMode="auto">
          <a:xfrm flipH="1">
            <a:off x="523875" y="2514600"/>
            <a:ext cx="4032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7" name="Line 33"/>
          <p:cNvSpPr>
            <a:spLocks noChangeShapeType="1"/>
          </p:cNvSpPr>
          <p:nvPr/>
        </p:nvSpPr>
        <p:spPr bwMode="auto">
          <a:xfrm>
            <a:off x="1082675" y="2514600"/>
            <a:ext cx="2762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8" name="Line 34"/>
          <p:cNvSpPr>
            <a:spLocks noChangeShapeType="1"/>
          </p:cNvSpPr>
          <p:nvPr/>
        </p:nvSpPr>
        <p:spPr bwMode="auto">
          <a:xfrm flipH="1">
            <a:off x="4714875" y="2514600"/>
            <a:ext cx="2508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9" name="Line 35"/>
          <p:cNvSpPr>
            <a:spLocks noChangeShapeType="1"/>
          </p:cNvSpPr>
          <p:nvPr/>
        </p:nvSpPr>
        <p:spPr bwMode="auto">
          <a:xfrm>
            <a:off x="5273675" y="2514600"/>
            <a:ext cx="2000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0" name="Line 36"/>
          <p:cNvSpPr>
            <a:spLocks noChangeShapeType="1"/>
          </p:cNvSpPr>
          <p:nvPr/>
        </p:nvSpPr>
        <p:spPr bwMode="auto">
          <a:xfrm flipH="1">
            <a:off x="6315075" y="2514600"/>
            <a:ext cx="3270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1" name="Line 37"/>
          <p:cNvSpPr>
            <a:spLocks noChangeShapeType="1"/>
          </p:cNvSpPr>
          <p:nvPr/>
        </p:nvSpPr>
        <p:spPr bwMode="auto">
          <a:xfrm>
            <a:off x="6797675" y="2514600"/>
            <a:ext cx="3524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2" name="Line 38"/>
          <p:cNvSpPr>
            <a:spLocks noChangeShapeType="1"/>
          </p:cNvSpPr>
          <p:nvPr/>
        </p:nvSpPr>
        <p:spPr bwMode="auto">
          <a:xfrm flipH="1">
            <a:off x="523875" y="4191000"/>
            <a:ext cx="1746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3" name="Line 39"/>
          <p:cNvSpPr>
            <a:spLocks noChangeShapeType="1"/>
          </p:cNvSpPr>
          <p:nvPr/>
        </p:nvSpPr>
        <p:spPr bwMode="auto">
          <a:xfrm>
            <a:off x="2835275" y="4800600"/>
            <a:ext cx="2762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4" name="Line 40"/>
          <p:cNvSpPr>
            <a:spLocks noChangeShapeType="1"/>
          </p:cNvSpPr>
          <p:nvPr/>
        </p:nvSpPr>
        <p:spPr bwMode="auto">
          <a:xfrm flipH="1">
            <a:off x="1362075" y="5486400"/>
            <a:ext cx="403225"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5" name="Line 41"/>
          <p:cNvSpPr>
            <a:spLocks noChangeShapeType="1"/>
          </p:cNvSpPr>
          <p:nvPr/>
        </p:nvSpPr>
        <p:spPr bwMode="auto">
          <a:xfrm>
            <a:off x="1920875" y="5486400"/>
            <a:ext cx="2762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6" name="Line 42"/>
          <p:cNvSpPr>
            <a:spLocks noChangeShapeType="1"/>
          </p:cNvSpPr>
          <p:nvPr/>
        </p:nvSpPr>
        <p:spPr bwMode="auto">
          <a:xfrm flipH="1">
            <a:off x="5324475" y="5486400"/>
            <a:ext cx="327025"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7" name="Line 43"/>
          <p:cNvSpPr>
            <a:spLocks noChangeShapeType="1"/>
          </p:cNvSpPr>
          <p:nvPr/>
        </p:nvSpPr>
        <p:spPr bwMode="auto">
          <a:xfrm>
            <a:off x="5730875" y="5486400"/>
            <a:ext cx="3524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8" name="Line 44"/>
          <p:cNvSpPr>
            <a:spLocks noChangeShapeType="1"/>
          </p:cNvSpPr>
          <p:nvPr/>
        </p:nvSpPr>
        <p:spPr bwMode="auto">
          <a:xfrm flipH="1">
            <a:off x="6848475" y="5486400"/>
            <a:ext cx="4032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9" name="Line 45"/>
          <p:cNvSpPr>
            <a:spLocks noChangeShapeType="1"/>
          </p:cNvSpPr>
          <p:nvPr/>
        </p:nvSpPr>
        <p:spPr bwMode="auto">
          <a:xfrm>
            <a:off x="7331075" y="5486400"/>
            <a:ext cx="3524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761921869"/>
      </p:ext>
    </p:extLst>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304800"/>
            <a:ext cx="7772400" cy="838200"/>
          </a:xfrm>
          <a:noFill/>
        </p:spPr>
        <p:txBody>
          <a:bodyPr/>
          <a:lstStyle/>
          <a:p>
            <a:pPr algn="l"/>
            <a:r>
              <a:rPr lang="en-US" altLang="en-US" sz="2800" smtClean="0"/>
              <a:t>Rotation of AVL tree nodes (contd.)</a:t>
            </a:r>
          </a:p>
        </p:txBody>
      </p:sp>
      <p:sp>
        <p:nvSpPr>
          <p:cNvPr id="12291" name="Rectangle 3"/>
          <p:cNvSpPr>
            <a:spLocks noGrp="1" noChangeArrowheads="1"/>
          </p:cNvSpPr>
          <p:nvPr>
            <p:ph idx="1"/>
          </p:nvPr>
        </p:nvSpPr>
        <p:spPr>
          <a:xfrm>
            <a:off x="381000" y="1295400"/>
            <a:ext cx="8534400" cy="4953000"/>
          </a:xfrm>
        </p:spPr>
        <p:txBody>
          <a:bodyPr/>
          <a:lstStyle/>
          <a:p>
            <a:pPr>
              <a:buFont typeface="Monotype Sorts" charset="0"/>
              <a:buNone/>
            </a:pPr>
            <a:r>
              <a:rPr lang="en-US" altLang="en-US" sz="1800" dirty="0" smtClean="0"/>
              <a:t>                               z = c</a:t>
            </a:r>
          </a:p>
          <a:p>
            <a:pPr>
              <a:buFont typeface="Monotype Sorts" charset="0"/>
              <a:buNone/>
            </a:pPr>
            <a:endParaRPr lang="en-US" altLang="en-US" sz="1800" dirty="0" smtClean="0"/>
          </a:p>
          <a:p>
            <a:pPr>
              <a:buFont typeface="Monotype Sorts" charset="0"/>
              <a:buNone/>
            </a:pPr>
            <a:r>
              <a:rPr lang="en-US" altLang="en-US" sz="1800" dirty="0" smtClean="0"/>
              <a:t>      y = a                                                                            </a:t>
            </a:r>
            <a:r>
              <a:rPr lang="en-US" altLang="en-US" sz="1800" dirty="0" smtClean="0"/>
              <a:t>                  x </a:t>
            </a:r>
            <a:r>
              <a:rPr lang="en-US" altLang="en-US" sz="1800" dirty="0" smtClean="0"/>
              <a:t>= b</a:t>
            </a:r>
          </a:p>
          <a:p>
            <a:pPr>
              <a:buFont typeface="Monotype Sorts" charset="0"/>
              <a:buNone/>
            </a:pPr>
            <a:endParaRPr lang="en-US" altLang="en-US" sz="1800" dirty="0" smtClean="0"/>
          </a:p>
          <a:p>
            <a:pPr>
              <a:buFont typeface="Monotype Sorts" charset="0"/>
              <a:buNone/>
            </a:pPr>
            <a:r>
              <a:rPr lang="en-US" altLang="en-US" sz="1800" dirty="0" smtClean="0"/>
              <a:t>                        x = b       </a:t>
            </a:r>
            <a:r>
              <a:rPr lang="en-US" altLang="en-US" sz="1800" dirty="0" smtClean="0"/>
              <a:t>          </a:t>
            </a:r>
            <a:r>
              <a:rPr lang="en-US" altLang="en-US" sz="1800" dirty="0" smtClean="0"/>
              <a:t>T3                               </a:t>
            </a:r>
            <a:r>
              <a:rPr lang="en-US" altLang="en-US" sz="1800" dirty="0" smtClean="0"/>
              <a:t>	         </a:t>
            </a:r>
            <a:r>
              <a:rPr lang="en-US" altLang="en-US" sz="1800" dirty="0" smtClean="0"/>
              <a:t>y = a               z = c</a:t>
            </a:r>
          </a:p>
          <a:p>
            <a:pPr>
              <a:buFont typeface="Monotype Sorts" charset="0"/>
              <a:buNone/>
            </a:pPr>
            <a:endParaRPr lang="en-US" altLang="en-US" sz="1800" dirty="0" smtClean="0"/>
          </a:p>
          <a:p>
            <a:pPr>
              <a:buFont typeface="Monotype Sorts" charset="0"/>
              <a:buNone/>
            </a:pPr>
            <a:endParaRPr lang="en-US" altLang="en-US" sz="1000" dirty="0" smtClean="0"/>
          </a:p>
          <a:p>
            <a:pPr>
              <a:buFont typeface="Monotype Sorts" charset="0"/>
              <a:buNone/>
            </a:pPr>
            <a:r>
              <a:rPr lang="en-US" altLang="en-US" sz="1800" dirty="0" smtClean="0"/>
              <a:t> T0</a:t>
            </a:r>
          </a:p>
          <a:p>
            <a:pPr>
              <a:buFont typeface="Monotype Sorts" charset="0"/>
              <a:buNone/>
            </a:pPr>
            <a:endParaRPr lang="en-US" altLang="en-US" sz="1800" dirty="0" smtClean="0"/>
          </a:p>
          <a:p>
            <a:pPr>
              <a:buFont typeface="Monotype Sorts" charset="0"/>
              <a:buNone/>
            </a:pPr>
            <a:r>
              <a:rPr lang="en-US" altLang="en-US" sz="1800" dirty="0" smtClean="0"/>
              <a:t>                   T1          T2                               </a:t>
            </a:r>
            <a:r>
              <a:rPr lang="en-US" altLang="en-US" sz="1800" dirty="0" smtClean="0"/>
              <a:t>                      </a:t>
            </a:r>
            <a:r>
              <a:rPr lang="en-US" altLang="en-US" sz="1800" dirty="0" smtClean="0"/>
              <a:t>T0         T1         T2       T3</a:t>
            </a:r>
          </a:p>
        </p:txBody>
      </p:sp>
      <p:sp>
        <p:nvSpPr>
          <p:cNvPr id="12292" name="AutoShape 4"/>
          <p:cNvSpPr>
            <a:spLocks noChangeArrowheads="1"/>
          </p:cNvSpPr>
          <p:nvPr/>
        </p:nvSpPr>
        <p:spPr bwMode="auto">
          <a:xfrm>
            <a:off x="1682750" y="3435350"/>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AutoShape 5"/>
          <p:cNvSpPr>
            <a:spLocks noChangeArrowheads="1"/>
          </p:cNvSpPr>
          <p:nvPr/>
        </p:nvSpPr>
        <p:spPr bwMode="auto">
          <a:xfrm>
            <a:off x="539750" y="2825750"/>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AutoShape 6"/>
          <p:cNvSpPr>
            <a:spLocks noChangeArrowheads="1"/>
          </p:cNvSpPr>
          <p:nvPr/>
        </p:nvSpPr>
        <p:spPr bwMode="auto">
          <a:xfrm>
            <a:off x="2978150" y="1987550"/>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AutoShape 7"/>
          <p:cNvSpPr>
            <a:spLocks noChangeArrowheads="1"/>
          </p:cNvSpPr>
          <p:nvPr/>
        </p:nvSpPr>
        <p:spPr bwMode="auto">
          <a:xfrm>
            <a:off x="7397750" y="3435350"/>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AutoShape 8"/>
          <p:cNvSpPr>
            <a:spLocks noChangeArrowheads="1"/>
          </p:cNvSpPr>
          <p:nvPr/>
        </p:nvSpPr>
        <p:spPr bwMode="auto">
          <a:xfrm>
            <a:off x="6635750" y="3435350"/>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AutoShape 9"/>
          <p:cNvSpPr>
            <a:spLocks noChangeArrowheads="1"/>
          </p:cNvSpPr>
          <p:nvPr/>
        </p:nvSpPr>
        <p:spPr bwMode="auto">
          <a:xfrm>
            <a:off x="5797550" y="3435350"/>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AutoShape 10"/>
          <p:cNvSpPr>
            <a:spLocks noChangeArrowheads="1"/>
          </p:cNvSpPr>
          <p:nvPr/>
        </p:nvSpPr>
        <p:spPr bwMode="auto">
          <a:xfrm>
            <a:off x="4959350" y="3435350"/>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AutoShape 11"/>
          <p:cNvSpPr>
            <a:spLocks noChangeArrowheads="1"/>
          </p:cNvSpPr>
          <p:nvPr/>
        </p:nvSpPr>
        <p:spPr bwMode="auto">
          <a:xfrm>
            <a:off x="2520950" y="3435350"/>
            <a:ext cx="292100" cy="520700"/>
          </a:xfrm>
          <a:prstGeom prst="triangle">
            <a:avLst>
              <a:gd name="adj" fmla="val 49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Line 12"/>
          <p:cNvSpPr>
            <a:spLocks noChangeShapeType="1"/>
          </p:cNvSpPr>
          <p:nvPr/>
        </p:nvSpPr>
        <p:spPr bwMode="auto">
          <a:xfrm flipH="1">
            <a:off x="1285875" y="1616075"/>
            <a:ext cx="13176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01" name="Line 13"/>
          <p:cNvSpPr>
            <a:spLocks noChangeShapeType="1"/>
          </p:cNvSpPr>
          <p:nvPr/>
        </p:nvSpPr>
        <p:spPr bwMode="auto">
          <a:xfrm>
            <a:off x="2759075" y="1616075"/>
            <a:ext cx="3524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02" name="Line 14"/>
          <p:cNvSpPr>
            <a:spLocks noChangeShapeType="1"/>
          </p:cNvSpPr>
          <p:nvPr/>
        </p:nvSpPr>
        <p:spPr bwMode="auto">
          <a:xfrm flipH="1">
            <a:off x="676275" y="2301875"/>
            <a:ext cx="4032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03" name="Line 15"/>
          <p:cNvSpPr>
            <a:spLocks noChangeShapeType="1"/>
          </p:cNvSpPr>
          <p:nvPr/>
        </p:nvSpPr>
        <p:spPr bwMode="auto">
          <a:xfrm>
            <a:off x="1235075" y="2301875"/>
            <a:ext cx="8858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04" name="Line 16"/>
          <p:cNvSpPr>
            <a:spLocks noChangeShapeType="1"/>
          </p:cNvSpPr>
          <p:nvPr/>
        </p:nvSpPr>
        <p:spPr bwMode="auto">
          <a:xfrm flipH="1">
            <a:off x="1819275" y="2911475"/>
            <a:ext cx="4032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05" name="Line 17"/>
          <p:cNvSpPr>
            <a:spLocks noChangeShapeType="1"/>
          </p:cNvSpPr>
          <p:nvPr/>
        </p:nvSpPr>
        <p:spPr bwMode="auto">
          <a:xfrm>
            <a:off x="2301875" y="2911475"/>
            <a:ext cx="2762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06" name="Line 18"/>
          <p:cNvSpPr>
            <a:spLocks noChangeShapeType="1"/>
          </p:cNvSpPr>
          <p:nvPr/>
        </p:nvSpPr>
        <p:spPr bwMode="auto">
          <a:xfrm flipH="1">
            <a:off x="5095875" y="2911475"/>
            <a:ext cx="4032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07" name="Line 19"/>
          <p:cNvSpPr>
            <a:spLocks noChangeShapeType="1"/>
          </p:cNvSpPr>
          <p:nvPr/>
        </p:nvSpPr>
        <p:spPr bwMode="auto">
          <a:xfrm>
            <a:off x="5654675" y="2911475"/>
            <a:ext cx="2000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08" name="Line 20"/>
          <p:cNvSpPr>
            <a:spLocks noChangeShapeType="1"/>
          </p:cNvSpPr>
          <p:nvPr/>
        </p:nvSpPr>
        <p:spPr bwMode="auto">
          <a:xfrm flipH="1">
            <a:off x="6772275" y="2911475"/>
            <a:ext cx="1746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09" name="Line 21"/>
          <p:cNvSpPr>
            <a:spLocks noChangeShapeType="1"/>
          </p:cNvSpPr>
          <p:nvPr/>
        </p:nvSpPr>
        <p:spPr bwMode="auto">
          <a:xfrm>
            <a:off x="7102475" y="2911475"/>
            <a:ext cx="3524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10" name="Line 22"/>
          <p:cNvSpPr>
            <a:spLocks noChangeShapeType="1"/>
          </p:cNvSpPr>
          <p:nvPr/>
        </p:nvSpPr>
        <p:spPr bwMode="auto">
          <a:xfrm>
            <a:off x="6492875" y="2225675"/>
            <a:ext cx="5048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11" name="Line 23"/>
          <p:cNvSpPr>
            <a:spLocks noChangeShapeType="1"/>
          </p:cNvSpPr>
          <p:nvPr/>
        </p:nvSpPr>
        <p:spPr bwMode="auto">
          <a:xfrm flipH="1">
            <a:off x="5781675" y="2225675"/>
            <a:ext cx="5556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12" name="AutoShape 24"/>
          <p:cNvSpPr>
            <a:spLocks noChangeArrowheads="1"/>
          </p:cNvSpPr>
          <p:nvPr/>
        </p:nvSpPr>
        <p:spPr bwMode="auto">
          <a:xfrm>
            <a:off x="4044950" y="2520950"/>
            <a:ext cx="1054100" cy="139700"/>
          </a:xfrm>
          <a:prstGeom prst="rightArrow">
            <a:avLst>
              <a:gd name="adj1" fmla="val 50000"/>
              <a:gd name="adj2" fmla="val 37744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877887" y="5257800"/>
            <a:ext cx="6275842" cy="830997"/>
          </a:xfrm>
          <a:prstGeom prst="rect">
            <a:avLst/>
          </a:prstGeom>
        </p:spPr>
        <p:txBody>
          <a:bodyPr wrap="square">
            <a:spAutoFit/>
          </a:bodyPr>
          <a:lstStyle/>
          <a:p>
            <a:r>
              <a:rPr lang="en-US" altLang="en-US" dirty="0" smtClean="0"/>
              <a:t>Replace the </a:t>
            </a:r>
            <a:r>
              <a:rPr lang="en-US" altLang="en-US" dirty="0" err="1" smtClean="0"/>
              <a:t>subtree</a:t>
            </a:r>
            <a:r>
              <a:rPr lang="en-US" altLang="en-US" dirty="0" smtClean="0"/>
              <a:t> rooted at z with a new </a:t>
            </a:r>
            <a:r>
              <a:rPr lang="en-US" altLang="en-US" dirty="0" err="1" smtClean="0"/>
              <a:t>subtree</a:t>
            </a:r>
            <a:r>
              <a:rPr lang="en-US" altLang="en-US" dirty="0" smtClean="0"/>
              <a:t> rooted at b.</a:t>
            </a:r>
            <a:endParaRPr lang="en-IN" dirty="0"/>
          </a:p>
        </p:txBody>
      </p:sp>
    </p:spTree>
    <p:extLst>
      <p:ext uri="{BB962C8B-B14F-4D97-AF65-F5344CB8AC3E}">
        <p14:creationId xmlns:p14="http://schemas.microsoft.com/office/powerpoint/2010/main" val="3662920992"/>
      </p:ext>
    </p:extLst>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304800"/>
            <a:ext cx="7772400" cy="838200"/>
          </a:xfrm>
          <a:noFill/>
        </p:spPr>
        <p:txBody>
          <a:bodyPr/>
          <a:lstStyle/>
          <a:p>
            <a:pPr algn="l"/>
            <a:r>
              <a:rPr lang="en-US" altLang="en-US" sz="2800" smtClean="0"/>
              <a:t>The restructure algorithm</a:t>
            </a:r>
          </a:p>
        </p:txBody>
      </p:sp>
      <p:sp>
        <p:nvSpPr>
          <p:cNvPr id="13315" name="Rectangle 3"/>
          <p:cNvSpPr>
            <a:spLocks noGrp="1" noChangeArrowheads="1"/>
          </p:cNvSpPr>
          <p:nvPr>
            <p:ph idx="1"/>
          </p:nvPr>
        </p:nvSpPr>
        <p:spPr>
          <a:xfrm>
            <a:off x="457200" y="1295400"/>
            <a:ext cx="8534400" cy="4953000"/>
          </a:xfrm>
        </p:spPr>
        <p:txBody>
          <a:bodyPr/>
          <a:lstStyle/>
          <a:p>
            <a:pPr>
              <a:buFont typeface="Monotype Sorts" charset="0"/>
              <a:buNone/>
            </a:pPr>
            <a:r>
              <a:rPr lang="en-US" altLang="en-US" sz="1800" b="1" dirty="0" smtClean="0"/>
              <a:t>Algorithm</a:t>
            </a:r>
            <a:r>
              <a:rPr lang="en-US" altLang="en-US" sz="1800" dirty="0" smtClean="0"/>
              <a:t> restructure(x):</a:t>
            </a:r>
          </a:p>
          <a:p>
            <a:pPr>
              <a:buFont typeface="Monotype Sorts" charset="0"/>
              <a:buNone/>
            </a:pPr>
            <a:endParaRPr lang="en-US" altLang="en-US" sz="800" dirty="0" smtClean="0"/>
          </a:p>
          <a:p>
            <a:pPr>
              <a:buFont typeface="Monotype Sorts" charset="0"/>
              <a:buNone/>
            </a:pPr>
            <a:r>
              <a:rPr lang="en-US" altLang="en-US" sz="1800" u="sng" dirty="0" smtClean="0"/>
              <a:t>Input:</a:t>
            </a:r>
            <a:r>
              <a:rPr lang="en-US" altLang="en-US" sz="1800" dirty="0" smtClean="0"/>
              <a:t> A node x that has a parent node y, and a grandparent node z.</a:t>
            </a:r>
          </a:p>
          <a:p>
            <a:pPr>
              <a:buFont typeface="Monotype Sorts" charset="0"/>
              <a:buNone/>
            </a:pPr>
            <a:r>
              <a:rPr lang="en-US" altLang="en-US" sz="1800" u="sng" dirty="0" smtClean="0"/>
              <a:t>Output</a:t>
            </a:r>
            <a:r>
              <a:rPr lang="en-US" altLang="en-US" sz="1800" dirty="0" smtClean="0"/>
              <a:t>: Tree involving nodes x, y and z restructured.</a:t>
            </a:r>
          </a:p>
          <a:p>
            <a:pPr>
              <a:buFont typeface="Monotype Sorts" charset="0"/>
              <a:buNone/>
            </a:pPr>
            <a:endParaRPr lang="en-US" altLang="en-US" sz="800" dirty="0" smtClean="0"/>
          </a:p>
          <a:p>
            <a:pPr>
              <a:buFont typeface="Monotype Sorts" charset="0"/>
              <a:buNone/>
            </a:pPr>
            <a:r>
              <a:rPr lang="en-US" altLang="en-US" sz="1800" dirty="0" smtClean="0"/>
              <a:t>     1. Let (</a:t>
            </a:r>
            <a:r>
              <a:rPr lang="en-US" altLang="en-US" sz="1800" dirty="0" err="1" smtClean="0"/>
              <a:t>a,b,c</a:t>
            </a:r>
            <a:r>
              <a:rPr lang="en-US" altLang="en-US" sz="1800" dirty="0" smtClean="0"/>
              <a:t>) be </a:t>
            </a:r>
            <a:r>
              <a:rPr lang="en-US" altLang="en-US" sz="1800" dirty="0" err="1" smtClean="0"/>
              <a:t>inorder</a:t>
            </a:r>
            <a:r>
              <a:rPr lang="en-US" altLang="en-US" sz="1800" dirty="0" smtClean="0"/>
              <a:t> listing of nodes x, y and z, and let (T0, T1, T2, T3) be </a:t>
            </a:r>
          </a:p>
          <a:p>
            <a:pPr>
              <a:buFont typeface="Monotype Sorts" charset="0"/>
              <a:buNone/>
            </a:pPr>
            <a:r>
              <a:rPr lang="en-US" altLang="en-US" sz="1800" dirty="0" smtClean="0"/>
              <a:t>         </a:t>
            </a:r>
            <a:r>
              <a:rPr lang="en-US" altLang="en-US" sz="1800" dirty="0" err="1" smtClean="0"/>
              <a:t>inorder</a:t>
            </a:r>
            <a:r>
              <a:rPr lang="en-US" altLang="en-US" sz="1800" dirty="0" smtClean="0"/>
              <a:t> listing of the four children </a:t>
            </a:r>
            <a:r>
              <a:rPr lang="en-US" altLang="en-US" sz="1800" dirty="0" err="1" smtClean="0"/>
              <a:t>subtrees</a:t>
            </a:r>
            <a:r>
              <a:rPr lang="en-US" altLang="en-US" sz="1800" dirty="0" smtClean="0"/>
              <a:t> of </a:t>
            </a:r>
            <a:r>
              <a:rPr lang="en-US" altLang="en-US" sz="1800" dirty="0" err="1" smtClean="0"/>
              <a:t>x,y</a:t>
            </a:r>
            <a:r>
              <a:rPr lang="en-US" altLang="en-US" sz="1800" dirty="0" smtClean="0"/>
              <a:t>, and z.</a:t>
            </a:r>
          </a:p>
          <a:p>
            <a:pPr>
              <a:buFont typeface="Monotype Sorts" charset="0"/>
              <a:buNone/>
            </a:pPr>
            <a:r>
              <a:rPr lang="en-US" altLang="en-US" sz="1800" dirty="0" smtClean="0"/>
              <a:t>     2. Replace the </a:t>
            </a:r>
            <a:r>
              <a:rPr lang="en-US" altLang="en-US" sz="1800" dirty="0" err="1" smtClean="0"/>
              <a:t>subtree</a:t>
            </a:r>
            <a:r>
              <a:rPr lang="en-US" altLang="en-US" sz="1800" dirty="0" smtClean="0"/>
              <a:t> rooted at z with a new </a:t>
            </a:r>
            <a:r>
              <a:rPr lang="en-US" altLang="en-US" sz="1800" dirty="0" err="1" smtClean="0"/>
              <a:t>subtree</a:t>
            </a:r>
            <a:r>
              <a:rPr lang="en-US" altLang="en-US" sz="1800" dirty="0" smtClean="0"/>
              <a:t> rooted at b.</a:t>
            </a:r>
          </a:p>
          <a:p>
            <a:pPr>
              <a:buFont typeface="Monotype Sorts" charset="0"/>
              <a:buNone/>
            </a:pPr>
            <a:r>
              <a:rPr lang="en-US" altLang="en-US" sz="1800" dirty="0" smtClean="0"/>
              <a:t>     3. Let a be the left child of b and let T0 and T1 be the left and right </a:t>
            </a:r>
            <a:r>
              <a:rPr lang="en-US" altLang="en-US" sz="1800" dirty="0" err="1" smtClean="0"/>
              <a:t>subtrees</a:t>
            </a:r>
            <a:r>
              <a:rPr lang="en-US" altLang="en-US" sz="1800" dirty="0" smtClean="0"/>
              <a:t> of </a:t>
            </a:r>
          </a:p>
          <a:p>
            <a:pPr>
              <a:buFont typeface="Monotype Sorts" charset="0"/>
              <a:buNone/>
            </a:pPr>
            <a:r>
              <a:rPr lang="en-US" altLang="en-US" sz="1800" dirty="0" smtClean="0"/>
              <a:t>         a,  respectively.</a:t>
            </a:r>
          </a:p>
          <a:p>
            <a:pPr>
              <a:buFont typeface="Monotype Sorts" charset="0"/>
              <a:buNone/>
            </a:pPr>
            <a:r>
              <a:rPr lang="en-US" altLang="en-US" sz="1800" dirty="0" smtClean="0"/>
              <a:t>     4. Let c be the right child of b and let T2 and T3 be the left and right </a:t>
            </a:r>
            <a:r>
              <a:rPr lang="en-US" altLang="en-US" sz="1800" dirty="0" err="1" smtClean="0"/>
              <a:t>subtrees</a:t>
            </a:r>
            <a:r>
              <a:rPr lang="en-US" altLang="en-US" sz="1800" dirty="0" smtClean="0"/>
              <a:t> of </a:t>
            </a:r>
          </a:p>
          <a:p>
            <a:pPr>
              <a:buFont typeface="Monotype Sorts" charset="0"/>
              <a:buNone/>
            </a:pPr>
            <a:r>
              <a:rPr lang="en-US" altLang="en-US" sz="1800" dirty="0" smtClean="0"/>
              <a:t>         c, respectively.</a:t>
            </a:r>
          </a:p>
          <a:p>
            <a:pPr>
              <a:buFont typeface="Monotype Sorts" charset="0"/>
              <a:buNone/>
            </a:pPr>
            <a:endParaRPr lang="en-US" altLang="en-US" sz="1800" dirty="0" smtClean="0"/>
          </a:p>
          <a:p>
            <a:pPr>
              <a:buFont typeface="Monotype Sorts" charset="0"/>
              <a:buNone/>
            </a:pPr>
            <a:r>
              <a:rPr lang="en-US" altLang="en-US" sz="1800" dirty="0" smtClean="0"/>
              <a:t>If  y = b,  we have a </a:t>
            </a:r>
            <a:r>
              <a:rPr lang="en-US" altLang="en-US" sz="1800" b="1" dirty="0" smtClean="0"/>
              <a:t>single rotation</a:t>
            </a:r>
            <a:r>
              <a:rPr lang="en-US" altLang="en-US" sz="1800" dirty="0" smtClean="0"/>
              <a:t>, where y is rotated over z.  If x = b, we have a</a:t>
            </a:r>
          </a:p>
          <a:p>
            <a:pPr>
              <a:buFont typeface="Monotype Sorts" charset="0"/>
              <a:buNone/>
            </a:pPr>
            <a:r>
              <a:rPr lang="en-US" altLang="en-US" sz="1800" b="1" dirty="0" smtClean="0"/>
              <a:t>double rotation</a:t>
            </a:r>
            <a:r>
              <a:rPr lang="en-US" altLang="en-US" sz="1800" dirty="0" smtClean="0"/>
              <a:t>, where x is first rotated over y, and then over z. </a:t>
            </a:r>
          </a:p>
          <a:p>
            <a:pPr>
              <a:buFont typeface="Monotype Sorts" charset="0"/>
              <a:buNone/>
            </a:pPr>
            <a:r>
              <a:rPr lang="en-US" altLang="en-US" sz="1800" dirty="0" smtClean="0"/>
              <a:t>   </a:t>
            </a:r>
          </a:p>
        </p:txBody>
      </p:sp>
    </p:spTree>
    <p:extLst>
      <p:ext uri="{BB962C8B-B14F-4D97-AF65-F5344CB8AC3E}">
        <p14:creationId xmlns:p14="http://schemas.microsoft.com/office/powerpoint/2010/main" val="3437803827"/>
      </p:ext>
    </p:extLst>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04800"/>
            <a:ext cx="7772400" cy="838200"/>
          </a:xfrm>
          <a:noFill/>
        </p:spPr>
        <p:txBody>
          <a:bodyPr/>
          <a:lstStyle/>
          <a:p>
            <a:pPr algn="l"/>
            <a:r>
              <a:rPr lang="en-US" altLang="en-US" sz="2800" smtClean="0"/>
              <a:t>Deletion of AVL tree nodes </a:t>
            </a:r>
          </a:p>
        </p:txBody>
      </p:sp>
      <p:sp>
        <p:nvSpPr>
          <p:cNvPr id="14339" name="Rectangle 3"/>
          <p:cNvSpPr>
            <a:spLocks noGrp="1" noChangeArrowheads="1"/>
          </p:cNvSpPr>
          <p:nvPr>
            <p:ph idx="1"/>
          </p:nvPr>
        </p:nvSpPr>
        <p:spPr>
          <a:xfrm>
            <a:off x="457200" y="1295400"/>
            <a:ext cx="8534400" cy="4953000"/>
          </a:xfrm>
        </p:spPr>
        <p:txBody>
          <a:bodyPr/>
          <a:lstStyle/>
          <a:p>
            <a:pPr>
              <a:buFont typeface="Monotype Sorts" charset="0"/>
              <a:buNone/>
            </a:pPr>
            <a:r>
              <a:rPr lang="en-US" altLang="en-US" sz="1800" dirty="0" smtClean="0"/>
              <a:t>Consider our example tree and assume that we want to delete </a:t>
            </a:r>
            <a:r>
              <a:rPr lang="en-US" altLang="en-US" sz="1800" dirty="0" smtClean="0"/>
              <a:t>62</a:t>
            </a:r>
            <a:r>
              <a:rPr lang="en-US" altLang="en-US" sz="1800" dirty="0" smtClean="0"/>
              <a:t>.</a:t>
            </a:r>
          </a:p>
          <a:p>
            <a:pPr>
              <a:buFont typeface="Monotype Sorts" charset="0"/>
              <a:buNone/>
            </a:pPr>
            <a:endParaRPr lang="en-US" altLang="en-US" sz="1800" dirty="0" smtClean="0"/>
          </a:p>
          <a:p>
            <a:pPr>
              <a:buFont typeface="Monotype Sorts" charset="0"/>
              <a:buNone/>
            </a:pPr>
            <a:r>
              <a:rPr lang="en-US" altLang="en-US" sz="1800" dirty="0" smtClean="0"/>
              <a:t>                                       </a:t>
            </a:r>
            <a:r>
              <a:rPr lang="en-US" altLang="en-US" sz="1800" dirty="0" smtClean="0"/>
              <a:t>         </a:t>
            </a:r>
            <a:r>
              <a:rPr lang="en-US" altLang="en-US" sz="1800" dirty="0" smtClean="0"/>
              <a:t>44 (4)</a:t>
            </a:r>
          </a:p>
          <a:p>
            <a:pPr>
              <a:buFont typeface="Monotype Sorts" charset="0"/>
              <a:buNone/>
            </a:pPr>
            <a:r>
              <a:rPr lang="en-US" altLang="en-US" sz="1800" dirty="0" smtClean="0"/>
              <a:t>                                                                                          </a:t>
            </a:r>
            <a:endParaRPr lang="en-US" altLang="en-US" sz="1800" dirty="0" smtClean="0"/>
          </a:p>
          <a:p>
            <a:pPr>
              <a:buFont typeface="Monotype Sorts" charset="0"/>
              <a:buNone/>
            </a:pPr>
            <a:r>
              <a:rPr lang="en-US" altLang="en-US" sz="1800" dirty="0" smtClean="0"/>
              <a:t>                                    17 (1)                      78 (3) </a:t>
            </a:r>
          </a:p>
          <a:p>
            <a:pPr>
              <a:buFont typeface="Monotype Sorts" charset="0"/>
              <a:buNone/>
            </a:pPr>
            <a:endParaRPr lang="en-US" altLang="en-US" sz="1800" dirty="0" smtClean="0"/>
          </a:p>
          <a:p>
            <a:pPr>
              <a:buFont typeface="Monotype Sorts" charset="0"/>
              <a:buNone/>
            </a:pPr>
            <a:r>
              <a:rPr lang="en-US" altLang="en-US" sz="1800" dirty="0" smtClean="0"/>
              <a:t>                                                 </a:t>
            </a:r>
            <a:r>
              <a:rPr lang="en-US" altLang="en-US" sz="1800" dirty="0" smtClean="0"/>
              <a:t>       50 </a:t>
            </a:r>
            <a:r>
              <a:rPr lang="en-US" altLang="en-US" sz="1800" dirty="0" smtClean="0"/>
              <a:t>(2)      </a:t>
            </a:r>
            <a:r>
              <a:rPr lang="en-US" altLang="en-US" sz="1800" dirty="0" smtClean="0"/>
              <a:t>              </a:t>
            </a:r>
            <a:r>
              <a:rPr lang="en-US" altLang="en-US" sz="1800" dirty="0" smtClean="0"/>
              <a:t>88 (1)</a:t>
            </a:r>
          </a:p>
          <a:p>
            <a:pPr>
              <a:buFont typeface="Monotype Sorts" charset="0"/>
              <a:buNone/>
            </a:pPr>
            <a:endParaRPr lang="en-US" altLang="en-US" sz="1800" dirty="0" smtClean="0"/>
          </a:p>
          <a:p>
            <a:pPr>
              <a:buFont typeface="Monotype Sorts" charset="0"/>
              <a:buNone/>
            </a:pPr>
            <a:r>
              <a:rPr lang="en-US" altLang="en-US" sz="1800" dirty="0" smtClean="0"/>
              <a:t>                                          48 (1)     </a:t>
            </a:r>
            <a:r>
              <a:rPr lang="en-US" altLang="en-US" sz="1800" dirty="0" smtClean="0"/>
              <a:t>           </a:t>
            </a:r>
            <a:r>
              <a:rPr lang="en-US" altLang="en-US" sz="1800" dirty="0" smtClean="0"/>
              <a:t>62 (1)</a:t>
            </a:r>
          </a:p>
          <a:p>
            <a:pPr>
              <a:buFont typeface="Monotype Sorts" charset="0"/>
              <a:buNone/>
            </a:pPr>
            <a:endParaRPr lang="en-US" altLang="en-US" sz="1800" dirty="0" smtClean="0"/>
          </a:p>
          <a:p>
            <a:pPr>
              <a:buFont typeface="Monotype Sorts" charset="0"/>
              <a:buNone/>
            </a:pPr>
            <a:r>
              <a:rPr lang="en-US" altLang="en-US" sz="1800" dirty="0" smtClean="0"/>
              <a:t>Note: Search for the node to </a:t>
            </a:r>
            <a:r>
              <a:rPr lang="en-US" altLang="en-US" sz="1800" dirty="0" smtClean="0"/>
              <a:t>delete 62 </a:t>
            </a:r>
            <a:r>
              <a:rPr lang="en-US" altLang="en-US" sz="1800" dirty="0" smtClean="0"/>
              <a:t>is performed as in the binary search tree.</a:t>
            </a:r>
          </a:p>
          <a:p>
            <a:pPr>
              <a:buFont typeface="Monotype Sorts" charset="0"/>
              <a:buNone/>
            </a:pPr>
            <a:r>
              <a:rPr lang="en-US" altLang="en-US" sz="1800" dirty="0" smtClean="0"/>
              <a:t>To restore the balance of the tree, we may have to perform more than one rotation</a:t>
            </a:r>
          </a:p>
          <a:p>
            <a:pPr>
              <a:buFont typeface="Monotype Sorts" charset="0"/>
              <a:buNone/>
            </a:pPr>
            <a:r>
              <a:rPr lang="en-US" altLang="en-US" sz="1800" dirty="0" smtClean="0"/>
              <a:t>when we move towards the root (one rotation may not be sufficient here).</a:t>
            </a:r>
          </a:p>
        </p:txBody>
      </p:sp>
      <p:sp>
        <p:nvSpPr>
          <p:cNvPr id="14340" name="Line 4"/>
          <p:cNvSpPr>
            <a:spLocks noChangeShapeType="1"/>
          </p:cNvSpPr>
          <p:nvPr/>
        </p:nvSpPr>
        <p:spPr bwMode="auto">
          <a:xfrm flipH="1">
            <a:off x="2505075" y="2225675"/>
            <a:ext cx="7842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1" name="Line 5"/>
          <p:cNvSpPr>
            <a:spLocks noChangeShapeType="1"/>
          </p:cNvSpPr>
          <p:nvPr/>
        </p:nvSpPr>
        <p:spPr bwMode="auto">
          <a:xfrm>
            <a:off x="3444875" y="2225675"/>
            <a:ext cx="9620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2" name="Line 6"/>
          <p:cNvSpPr>
            <a:spLocks noChangeShapeType="1"/>
          </p:cNvSpPr>
          <p:nvPr/>
        </p:nvSpPr>
        <p:spPr bwMode="auto">
          <a:xfrm flipH="1">
            <a:off x="3800475" y="2911475"/>
            <a:ext cx="6318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3" name="Line 7"/>
          <p:cNvSpPr>
            <a:spLocks noChangeShapeType="1"/>
          </p:cNvSpPr>
          <p:nvPr/>
        </p:nvSpPr>
        <p:spPr bwMode="auto">
          <a:xfrm>
            <a:off x="4587875" y="2911475"/>
            <a:ext cx="4286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4" name="Line 8"/>
          <p:cNvSpPr>
            <a:spLocks noChangeShapeType="1"/>
          </p:cNvSpPr>
          <p:nvPr/>
        </p:nvSpPr>
        <p:spPr bwMode="auto">
          <a:xfrm flipH="1">
            <a:off x="3419475" y="3597275"/>
            <a:ext cx="4032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5" name="Line 9"/>
          <p:cNvSpPr>
            <a:spLocks noChangeShapeType="1"/>
          </p:cNvSpPr>
          <p:nvPr/>
        </p:nvSpPr>
        <p:spPr bwMode="auto">
          <a:xfrm>
            <a:off x="3978275" y="3597275"/>
            <a:ext cx="3524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2763561"/>
      </p:ext>
    </p:extLst>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304800"/>
            <a:ext cx="7772400" cy="838200"/>
          </a:xfrm>
          <a:noFill/>
        </p:spPr>
        <p:txBody>
          <a:bodyPr/>
          <a:lstStyle/>
          <a:p>
            <a:pPr algn="l"/>
            <a:r>
              <a:rPr lang="en-US" altLang="en-US" sz="2800" smtClean="0"/>
              <a:t>Deletion of AVL tree nodes (contd.) </a:t>
            </a:r>
          </a:p>
        </p:txBody>
      </p:sp>
      <p:sp>
        <p:nvSpPr>
          <p:cNvPr id="15363" name="Rectangle 3"/>
          <p:cNvSpPr>
            <a:spLocks noGrp="1" noChangeArrowheads="1"/>
          </p:cNvSpPr>
          <p:nvPr>
            <p:ph idx="1"/>
          </p:nvPr>
        </p:nvSpPr>
        <p:spPr>
          <a:xfrm>
            <a:off x="381000" y="1295400"/>
            <a:ext cx="8534400" cy="4953000"/>
          </a:xfrm>
        </p:spPr>
        <p:txBody>
          <a:bodyPr/>
          <a:lstStyle/>
          <a:p>
            <a:pPr>
              <a:buFont typeface="Monotype Sorts" charset="0"/>
              <a:buNone/>
            </a:pPr>
            <a:r>
              <a:rPr lang="en-US" altLang="en-US" sz="1800" dirty="0" smtClean="0"/>
              <a:t>After the restructuring of the tree rooted in node 44:</a:t>
            </a:r>
          </a:p>
          <a:p>
            <a:pPr>
              <a:buFont typeface="Monotype Sorts" charset="0"/>
              <a:buNone/>
            </a:pPr>
            <a:endParaRPr lang="en-US" altLang="en-US" sz="1800" dirty="0" smtClean="0"/>
          </a:p>
          <a:p>
            <a:pPr>
              <a:buFont typeface="Monotype Sorts" charset="0"/>
              <a:buNone/>
            </a:pPr>
            <a:r>
              <a:rPr lang="en-US" altLang="en-US" sz="1800" dirty="0" smtClean="0"/>
              <a:t>                  </a:t>
            </a:r>
            <a:r>
              <a:rPr lang="en-US" altLang="en-US" sz="1800" dirty="0" smtClean="0"/>
              <a:t>     </a:t>
            </a:r>
            <a:r>
              <a:rPr lang="en-US" altLang="en-US" sz="1800" dirty="0" smtClean="0"/>
              <a:t>44 (4)  z=a                                                         </a:t>
            </a:r>
            <a:r>
              <a:rPr lang="en-US" altLang="en-US" sz="1800" dirty="0" smtClean="0"/>
              <a:t>               </a:t>
            </a:r>
            <a:r>
              <a:rPr lang="en-US" altLang="en-US" sz="1800" dirty="0" smtClean="0"/>
              <a:t>50</a:t>
            </a:r>
          </a:p>
          <a:p>
            <a:pPr>
              <a:buFont typeface="Monotype Sorts" charset="0"/>
              <a:buNone/>
            </a:pPr>
            <a:r>
              <a:rPr lang="en-US" altLang="en-US" sz="1800" dirty="0" smtClean="0"/>
              <a:t>                                                                                        </a:t>
            </a:r>
          </a:p>
          <a:p>
            <a:pPr>
              <a:buFont typeface="Monotype Sorts" charset="0"/>
              <a:buNone/>
            </a:pPr>
            <a:r>
              <a:rPr lang="en-US" altLang="en-US" sz="1800" dirty="0" smtClean="0"/>
              <a:t>  17 (1)                      78 (3)   y=c                             </a:t>
            </a:r>
            <a:r>
              <a:rPr lang="en-US" altLang="en-US" sz="1800" dirty="0" smtClean="0"/>
              <a:t>                  </a:t>
            </a:r>
            <a:r>
              <a:rPr lang="en-US" altLang="en-US" sz="1800" dirty="0" smtClean="0"/>
              <a:t>44               </a:t>
            </a:r>
            <a:r>
              <a:rPr lang="en-US" altLang="en-US" sz="1800" dirty="0" smtClean="0"/>
              <a:t>          </a:t>
            </a:r>
            <a:r>
              <a:rPr lang="en-US" altLang="en-US" sz="1800" dirty="0" smtClean="0"/>
              <a:t>78            </a:t>
            </a:r>
          </a:p>
          <a:p>
            <a:pPr>
              <a:buFont typeface="Monotype Sorts" charset="0"/>
              <a:buNone/>
            </a:pPr>
            <a:r>
              <a:rPr lang="en-US" altLang="en-US" sz="1800" dirty="0" smtClean="0"/>
              <a:t>                                                                                            </a:t>
            </a:r>
          </a:p>
          <a:p>
            <a:pPr>
              <a:buFont typeface="Monotype Sorts" charset="0"/>
              <a:buNone/>
            </a:pPr>
            <a:r>
              <a:rPr lang="en-US" altLang="en-US" sz="1800" dirty="0" smtClean="0"/>
              <a:t>                </a:t>
            </a:r>
            <a:r>
              <a:rPr lang="en-US" altLang="en-US" sz="1800" dirty="0" smtClean="0"/>
              <a:t>     x=b   </a:t>
            </a:r>
            <a:r>
              <a:rPr lang="en-US" altLang="en-US" sz="1800" dirty="0" smtClean="0"/>
              <a:t>50 (2)       88 (1)                   </a:t>
            </a:r>
            <a:r>
              <a:rPr lang="en-US" altLang="en-US" sz="1800" dirty="0" smtClean="0"/>
              <a:t>                  </a:t>
            </a:r>
            <a:r>
              <a:rPr lang="en-US" altLang="en-US" sz="1800" dirty="0" smtClean="0"/>
              <a:t>17              48     </a:t>
            </a:r>
            <a:r>
              <a:rPr lang="en-US" altLang="en-US" sz="1800" dirty="0" smtClean="0"/>
              <a:t>    </a:t>
            </a:r>
            <a:r>
              <a:rPr lang="en-US" altLang="en-US" sz="1800" dirty="0" smtClean="0"/>
              <a:t>62        </a:t>
            </a:r>
            <a:r>
              <a:rPr lang="en-US" altLang="en-US" sz="1800" dirty="0" smtClean="0"/>
              <a:t>    </a:t>
            </a:r>
            <a:r>
              <a:rPr lang="en-US" altLang="en-US" sz="1800" dirty="0" smtClean="0"/>
              <a:t>88</a:t>
            </a:r>
          </a:p>
          <a:p>
            <a:pPr>
              <a:buFont typeface="Monotype Sorts" charset="0"/>
              <a:buNone/>
            </a:pPr>
            <a:endParaRPr lang="en-US" altLang="en-US" sz="1800" dirty="0" smtClean="0"/>
          </a:p>
          <a:p>
            <a:pPr>
              <a:buFont typeface="Monotype Sorts" charset="0"/>
              <a:buNone/>
            </a:pPr>
            <a:r>
              <a:rPr lang="en-US" altLang="en-US" sz="1800" dirty="0" smtClean="0"/>
              <a:t>                 48 (1)      62 (1)</a:t>
            </a:r>
          </a:p>
          <a:p>
            <a:pPr>
              <a:buFont typeface="Monotype Sorts" charset="0"/>
              <a:buNone/>
            </a:pPr>
            <a:endParaRPr lang="en-US" altLang="en-US" sz="1800" dirty="0" smtClean="0"/>
          </a:p>
          <a:p>
            <a:pPr>
              <a:buFont typeface="Monotype Sorts" charset="0"/>
              <a:buNone/>
            </a:pPr>
            <a:endParaRPr lang="en-US" altLang="en-US" sz="1800" dirty="0" smtClean="0"/>
          </a:p>
          <a:p>
            <a:pPr>
              <a:buFont typeface="Monotype Sorts" charset="0"/>
              <a:buNone/>
            </a:pPr>
            <a:r>
              <a:rPr lang="en-US" altLang="en-US" sz="1800" dirty="0" smtClean="0"/>
              <a:t> </a:t>
            </a:r>
          </a:p>
          <a:p>
            <a:pPr>
              <a:buFont typeface="Monotype Sorts" charset="0"/>
              <a:buNone/>
            </a:pPr>
            <a:r>
              <a:rPr lang="en-US" altLang="en-US" sz="1800" dirty="0" smtClean="0"/>
              <a:t> </a:t>
            </a:r>
          </a:p>
        </p:txBody>
      </p:sp>
      <p:sp>
        <p:nvSpPr>
          <p:cNvPr id="15364" name="Line 4"/>
          <p:cNvSpPr>
            <a:spLocks noChangeShapeType="1"/>
          </p:cNvSpPr>
          <p:nvPr/>
        </p:nvSpPr>
        <p:spPr bwMode="auto">
          <a:xfrm flipH="1">
            <a:off x="1057275" y="2225675"/>
            <a:ext cx="7842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5" name="Line 5"/>
          <p:cNvSpPr>
            <a:spLocks noChangeShapeType="1"/>
          </p:cNvSpPr>
          <p:nvPr/>
        </p:nvSpPr>
        <p:spPr bwMode="auto">
          <a:xfrm>
            <a:off x="1997075" y="2225675"/>
            <a:ext cx="9620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6" name="Line 6"/>
          <p:cNvSpPr>
            <a:spLocks noChangeShapeType="1"/>
          </p:cNvSpPr>
          <p:nvPr/>
        </p:nvSpPr>
        <p:spPr bwMode="auto">
          <a:xfrm flipH="1">
            <a:off x="2276475" y="2911475"/>
            <a:ext cx="6318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7" name="Line 7"/>
          <p:cNvSpPr>
            <a:spLocks noChangeShapeType="1"/>
          </p:cNvSpPr>
          <p:nvPr/>
        </p:nvSpPr>
        <p:spPr bwMode="auto">
          <a:xfrm>
            <a:off x="2987675" y="2911475"/>
            <a:ext cx="4286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8" name="Line 8"/>
          <p:cNvSpPr>
            <a:spLocks noChangeShapeType="1"/>
          </p:cNvSpPr>
          <p:nvPr/>
        </p:nvSpPr>
        <p:spPr bwMode="auto">
          <a:xfrm flipH="1">
            <a:off x="1895475" y="3597275"/>
            <a:ext cx="403225"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9" name="Line 9"/>
          <p:cNvSpPr>
            <a:spLocks noChangeShapeType="1"/>
          </p:cNvSpPr>
          <p:nvPr/>
        </p:nvSpPr>
        <p:spPr bwMode="auto">
          <a:xfrm>
            <a:off x="2378075" y="3597275"/>
            <a:ext cx="352425" cy="428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0" name="Line 10"/>
          <p:cNvSpPr>
            <a:spLocks noChangeShapeType="1"/>
          </p:cNvSpPr>
          <p:nvPr/>
        </p:nvSpPr>
        <p:spPr bwMode="auto">
          <a:xfrm flipH="1">
            <a:off x="5791200" y="2286000"/>
            <a:ext cx="7620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1" name="Line 11"/>
          <p:cNvSpPr>
            <a:spLocks noChangeShapeType="1"/>
          </p:cNvSpPr>
          <p:nvPr/>
        </p:nvSpPr>
        <p:spPr bwMode="auto">
          <a:xfrm>
            <a:off x="6705600" y="2286000"/>
            <a:ext cx="7620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2" name="Line 12"/>
          <p:cNvSpPr>
            <a:spLocks noChangeShapeType="1"/>
          </p:cNvSpPr>
          <p:nvPr/>
        </p:nvSpPr>
        <p:spPr bwMode="auto">
          <a:xfrm flipH="1">
            <a:off x="5257800" y="2895600"/>
            <a:ext cx="457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3" name="Line 13"/>
          <p:cNvSpPr>
            <a:spLocks noChangeShapeType="1"/>
          </p:cNvSpPr>
          <p:nvPr/>
        </p:nvSpPr>
        <p:spPr bwMode="auto">
          <a:xfrm>
            <a:off x="5867400" y="2895600"/>
            <a:ext cx="45720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4" name="Line 14"/>
          <p:cNvSpPr>
            <a:spLocks noChangeShapeType="1"/>
          </p:cNvSpPr>
          <p:nvPr/>
        </p:nvSpPr>
        <p:spPr bwMode="auto">
          <a:xfrm flipH="1">
            <a:off x="7010400" y="2895600"/>
            <a:ext cx="457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5" name="Line 15"/>
          <p:cNvSpPr>
            <a:spLocks noChangeShapeType="1"/>
          </p:cNvSpPr>
          <p:nvPr/>
        </p:nvSpPr>
        <p:spPr bwMode="auto">
          <a:xfrm>
            <a:off x="7543800" y="2895600"/>
            <a:ext cx="457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6" name="AutoShape 16"/>
          <p:cNvSpPr>
            <a:spLocks noChangeArrowheads="1"/>
          </p:cNvSpPr>
          <p:nvPr/>
        </p:nvSpPr>
        <p:spPr bwMode="auto">
          <a:xfrm>
            <a:off x="3968750" y="2597150"/>
            <a:ext cx="1435100" cy="139700"/>
          </a:xfrm>
          <a:prstGeom prst="rightArrow">
            <a:avLst>
              <a:gd name="adj1" fmla="val 50000"/>
              <a:gd name="adj2" fmla="val 513684"/>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27603056"/>
      </p:ext>
    </p:extLst>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304800"/>
            <a:ext cx="7772400" cy="838200"/>
          </a:xfrm>
          <a:noFill/>
        </p:spPr>
        <p:txBody>
          <a:bodyPr>
            <a:normAutofit fontScale="90000"/>
          </a:bodyPr>
          <a:lstStyle/>
          <a:p>
            <a:pPr algn="l"/>
            <a:r>
              <a:rPr lang="en-US" altLang="en-US" sz="2800" smtClean="0"/>
              <a:t>Implementation of unordered dictionaries: hash tables</a:t>
            </a:r>
          </a:p>
        </p:txBody>
      </p:sp>
      <p:sp>
        <p:nvSpPr>
          <p:cNvPr id="16387" name="Rectangle 3"/>
          <p:cNvSpPr>
            <a:spLocks noGrp="1" noChangeArrowheads="1"/>
          </p:cNvSpPr>
          <p:nvPr>
            <p:ph idx="1"/>
          </p:nvPr>
        </p:nvSpPr>
        <p:spPr>
          <a:xfrm>
            <a:off x="457200" y="1295400"/>
            <a:ext cx="8534400" cy="4953000"/>
          </a:xfrm>
        </p:spPr>
        <p:txBody>
          <a:bodyPr/>
          <a:lstStyle/>
          <a:p>
            <a:pPr>
              <a:buFont typeface="Monotype Sorts" charset="0"/>
              <a:buNone/>
            </a:pPr>
            <a:r>
              <a:rPr lang="en-US" altLang="en-US" sz="1800" smtClean="0"/>
              <a:t>Hashing is a method for directly referencing an element in a table by performing </a:t>
            </a:r>
          </a:p>
          <a:p>
            <a:pPr>
              <a:buFont typeface="Monotype Sorts" charset="0"/>
              <a:buNone/>
            </a:pPr>
            <a:r>
              <a:rPr lang="en-US" altLang="en-US" sz="1800" smtClean="0"/>
              <a:t>arithmetic transformations on keys into table addresses. This is carried out in two </a:t>
            </a:r>
          </a:p>
          <a:p>
            <a:pPr>
              <a:buFont typeface="Monotype Sorts" charset="0"/>
              <a:buNone/>
            </a:pPr>
            <a:r>
              <a:rPr lang="en-US" altLang="en-US" sz="1800" smtClean="0"/>
              <a:t>steps:</a:t>
            </a:r>
          </a:p>
          <a:p>
            <a:pPr>
              <a:buFont typeface="Monotype Sorts" charset="0"/>
              <a:buNone/>
            </a:pPr>
            <a:endParaRPr lang="en-US" altLang="en-US" sz="800" smtClean="0"/>
          </a:p>
          <a:p>
            <a:pPr>
              <a:buFont typeface="Monotype Sorts" charset="0"/>
              <a:buNone/>
            </a:pPr>
            <a:r>
              <a:rPr lang="en-US" altLang="en-US" sz="1800" u="sng" smtClean="0"/>
              <a:t>Step 1</a:t>
            </a:r>
            <a:r>
              <a:rPr lang="en-US" altLang="en-US" sz="1800" smtClean="0"/>
              <a:t>: Computing the so-called hash function H: K -&gt; A.</a:t>
            </a:r>
          </a:p>
          <a:p>
            <a:pPr>
              <a:buFont typeface="Monotype Sorts" charset="0"/>
              <a:buNone/>
            </a:pPr>
            <a:endParaRPr lang="en-US" altLang="en-US" sz="1800" smtClean="0"/>
          </a:p>
          <a:p>
            <a:pPr>
              <a:buFont typeface="Monotype Sorts" charset="0"/>
              <a:buNone/>
            </a:pPr>
            <a:endParaRPr lang="en-US" altLang="en-US" sz="1800" smtClean="0"/>
          </a:p>
          <a:p>
            <a:pPr>
              <a:buFont typeface="Monotype Sorts" charset="0"/>
              <a:buNone/>
            </a:pPr>
            <a:endParaRPr lang="en-US" altLang="en-US" sz="1800" smtClean="0"/>
          </a:p>
          <a:p>
            <a:pPr>
              <a:buFont typeface="Monotype Sorts" charset="0"/>
              <a:buNone/>
            </a:pPr>
            <a:endParaRPr lang="en-US" altLang="en-US" sz="1800" smtClean="0"/>
          </a:p>
          <a:p>
            <a:pPr>
              <a:buFont typeface="Monotype Sorts" charset="0"/>
              <a:buNone/>
            </a:pPr>
            <a:endParaRPr lang="en-US" altLang="en-US" sz="1800" smtClean="0"/>
          </a:p>
          <a:p>
            <a:pPr>
              <a:buFont typeface="Monotype Sorts" charset="0"/>
              <a:buNone/>
            </a:pPr>
            <a:endParaRPr lang="en-US" altLang="en-US" sz="1800" smtClean="0"/>
          </a:p>
          <a:p>
            <a:pPr>
              <a:buFont typeface="Monotype Sorts" charset="0"/>
              <a:buNone/>
            </a:pPr>
            <a:endParaRPr lang="en-US" altLang="en-US" sz="1800" smtClean="0"/>
          </a:p>
          <a:p>
            <a:pPr>
              <a:buFont typeface="Monotype Sorts" charset="0"/>
              <a:buNone/>
            </a:pPr>
            <a:r>
              <a:rPr lang="en-US" altLang="en-US" sz="1800" u="sng" smtClean="0"/>
              <a:t>Step 2</a:t>
            </a:r>
            <a:r>
              <a:rPr lang="en-US" altLang="en-US" sz="1800" smtClean="0"/>
              <a:t>: Collision resolution, which handles cases where two or more different keys</a:t>
            </a:r>
          </a:p>
          <a:p>
            <a:pPr>
              <a:buFont typeface="Monotype Sorts" charset="0"/>
              <a:buNone/>
            </a:pPr>
            <a:r>
              <a:rPr lang="en-US" altLang="en-US" sz="1800" smtClean="0"/>
              <a:t>             hash to the same table address.</a:t>
            </a:r>
          </a:p>
          <a:p>
            <a:pPr>
              <a:buFont typeface="Monotype Sorts" charset="0"/>
              <a:buNone/>
            </a:pPr>
            <a:endParaRPr lang="en-US" altLang="en-US" sz="1800" smtClean="0"/>
          </a:p>
          <a:p>
            <a:pPr>
              <a:buFont typeface="Monotype Sorts" charset="0"/>
              <a:buNone/>
            </a:pPr>
            <a:endParaRPr lang="en-US" altLang="en-US" sz="1800" smtClean="0"/>
          </a:p>
        </p:txBody>
      </p:sp>
      <p:sp>
        <p:nvSpPr>
          <p:cNvPr id="16388" name="Oval 4"/>
          <p:cNvSpPr>
            <a:spLocks noChangeArrowheads="1"/>
          </p:cNvSpPr>
          <p:nvPr/>
        </p:nvSpPr>
        <p:spPr bwMode="auto">
          <a:xfrm>
            <a:off x="1530350" y="3206750"/>
            <a:ext cx="1663700" cy="1282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Oval 5"/>
          <p:cNvSpPr>
            <a:spLocks noChangeArrowheads="1"/>
          </p:cNvSpPr>
          <p:nvPr/>
        </p:nvSpPr>
        <p:spPr bwMode="auto">
          <a:xfrm>
            <a:off x="5492750" y="3359150"/>
            <a:ext cx="977900" cy="1054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Rectangle 6"/>
          <p:cNvSpPr>
            <a:spLocks noChangeArrowheads="1"/>
          </p:cNvSpPr>
          <p:nvPr/>
        </p:nvSpPr>
        <p:spPr bwMode="auto">
          <a:xfrm>
            <a:off x="1966913" y="3324225"/>
            <a:ext cx="366712"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K1</a:t>
            </a:r>
          </a:p>
          <a:p>
            <a:r>
              <a:rPr lang="en-US" altLang="en-US" sz="1200"/>
              <a:t>K2</a:t>
            </a:r>
          </a:p>
          <a:p>
            <a:r>
              <a:rPr lang="en-US" altLang="en-US" sz="1200"/>
              <a:t>K3</a:t>
            </a:r>
          </a:p>
          <a:p>
            <a:r>
              <a:rPr lang="en-US" altLang="en-US" sz="1200"/>
              <a:t>...</a:t>
            </a:r>
          </a:p>
          <a:p>
            <a:r>
              <a:rPr lang="en-US" altLang="en-US" sz="1200"/>
              <a:t>Kn</a:t>
            </a:r>
          </a:p>
        </p:txBody>
      </p:sp>
      <p:sp>
        <p:nvSpPr>
          <p:cNvPr id="16391" name="Rectangle 7"/>
          <p:cNvSpPr>
            <a:spLocks noChangeArrowheads="1"/>
          </p:cNvSpPr>
          <p:nvPr/>
        </p:nvSpPr>
        <p:spPr bwMode="auto">
          <a:xfrm>
            <a:off x="5700713" y="3476625"/>
            <a:ext cx="366712"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a:t>A1</a:t>
            </a:r>
          </a:p>
          <a:p>
            <a:r>
              <a:rPr lang="en-US" altLang="en-US" sz="1200"/>
              <a:t>A2</a:t>
            </a:r>
          </a:p>
          <a:p>
            <a:r>
              <a:rPr lang="en-US" altLang="en-US" sz="1200"/>
              <a:t>...</a:t>
            </a:r>
          </a:p>
          <a:p>
            <a:r>
              <a:rPr lang="en-US" altLang="en-US" sz="1200"/>
              <a:t>An</a:t>
            </a:r>
          </a:p>
        </p:txBody>
      </p:sp>
      <p:sp>
        <p:nvSpPr>
          <p:cNvPr id="16392" name="Line 8"/>
          <p:cNvSpPr>
            <a:spLocks noChangeShapeType="1"/>
          </p:cNvSpPr>
          <p:nvPr/>
        </p:nvSpPr>
        <p:spPr bwMode="auto">
          <a:xfrm>
            <a:off x="2287588" y="3430588"/>
            <a:ext cx="3400425" cy="123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93" name="Line 9"/>
          <p:cNvSpPr>
            <a:spLocks noChangeShapeType="1"/>
          </p:cNvSpPr>
          <p:nvPr/>
        </p:nvSpPr>
        <p:spPr bwMode="auto">
          <a:xfrm flipV="1">
            <a:off x="2362200" y="3581400"/>
            <a:ext cx="3324225" cy="631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94" name="Line 10"/>
          <p:cNvSpPr>
            <a:spLocks noChangeShapeType="1"/>
          </p:cNvSpPr>
          <p:nvPr/>
        </p:nvSpPr>
        <p:spPr bwMode="auto">
          <a:xfrm>
            <a:off x="2301875" y="3597275"/>
            <a:ext cx="3400425" cy="5810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95" name="Line 11"/>
          <p:cNvSpPr>
            <a:spLocks noChangeShapeType="1"/>
          </p:cNvSpPr>
          <p:nvPr/>
        </p:nvSpPr>
        <p:spPr bwMode="auto">
          <a:xfrm>
            <a:off x="2363788" y="3810000"/>
            <a:ext cx="33242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599833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a:xfrm>
            <a:off x="612775" y="228600"/>
            <a:ext cx="8153400" cy="990600"/>
          </a:xfrm>
        </p:spPr>
        <p:txBody>
          <a:bodyPr/>
          <a:lstStyle/>
          <a:p>
            <a:r>
              <a:rPr lang="en-US" b="1" smtClean="0"/>
              <a:t>Building a Custom Huffman Tree</a:t>
            </a:r>
          </a:p>
        </p:txBody>
      </p:sp>
      <p:sp>
        <p:nvSpPr>
          <p:cNvPr id="176133" name="Content Placeholder 2"/>
          <p:cNvSpPr>
            <a:spLocks noGrp="1"/>
          </p:cNvSpPr>
          <p:nvPr>
            <p:ph sz="quarter" idx="1"/>
          </p:nvPr>
        </p:nvSpPr>
        <p:spPr>
          <a:xfrm>
            <a:off x="612775" y="1600200"/>
            <a:ext cx="8153400" cy="4495800"/>
          </a:xfrm>
        </p:spPr>
        <p:txBody>
          <a:bodyPr/>
          <a:lstStyle/>
          <a:p>
            <a:r>
              <a:rPr lang="en-US" b="1" dirty="0" smtClean="0"/>
              <a:t>Input</a:t>
            </a:r>
            <a:r>
              <a:rPr lang="en-US" dirty="0" smtClean="0"/>
              <a:t>: an array of objects such that each object contains</a:t>
            </a:r>
          </a:p>
          <a:p>
            <a:pPr lvl="1"/>
            <a:r>
              <a:rPr lang="en-US" dirty="0" smtClean="0"/>
              <a:t>a reference to a symbol occurring in that file </a:t>
            </a:r>
          </a:p>
          <a:p>
            <a:pPr lvl="1"/>
            <a:r>
              <a:rPr lang="en-US" dirty="0" smtClean="0"/>
              <a:t>the frequency of occurrence (weight) for the symbol in that file</a:t>
            </a:r>
          </a:p>
        </p:txBody>
      </p:sp>
      <p:sp>
        <p:nvSpPr>
          <p:cNvPr id="6" name="Slide Number Placeholder 2"/>
          <p:cNvSpPr txBox="1">
            <a:spLocks/>
          </p:cNvSpPr>
          <p:nvPr/>
        </p:nvSpPr>
        <p:spPr>
          <a:xfrm>
            <a:off x="0" y="1295400"/>
            <a:ext cx="533400" cy="244475"/>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93C5F4-5B6A-4A86-AA37-558DE5006CCA}" type="slidenum">
              <a:rPr lang="en-US" smtClean="0"/>
              <a:pPr/>
              <a:t>18</a:t>
            </a:fld>
            <a:endParaRPr lang="en-US"/>
          </a:p>
        </p:txBody>
      </p:sp>
    </p:spTree>
    <p:extLst>
      <p:ext uri="{BB962C8B-B14F-4D97-AF65-F5344CB8AC3E}">
        <p14:creationId xmlns:p14="http://schemas.microsoft.com/office/powerpoint/2010/main" val="221183125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04800"/>
            <a:ext cx="7772400" cy="838200"/>
          </a:xfrm>
          <a:noFill/>
        </p:spPr>
        <p:txBody>
          <a:bodyPr/>
          <a:lstStyle/>
          <a:p>
            <a:pPr algn="l"/>
            <a:r>
              <a:rPr lang="en-US" altLang="en-US" sz="2800" smtClean="0"/>
              <a:t>Implementation of hash tables</a:t>
            </a:r>
          </a:p>
        </p:txBody>
      </p:sp>
      <p:sp>
        <p:nvSpPr>
          <p:cNvPr id="17411" name="Rectangle 3"/>
          <p:cNvSpPr>
            <a:spLocks noGrp="1" noChangeArrowheads="1"/>
          </p:cNvSpPr>
          <p:nvPr>
            <p:ph idx="1"/>
          </p:nvPr>
        </p:nvSpPr>
        <p:spPr>
          <a:xfrm>
            <a:off x="304800" y="1295400"/>
            <a:ext cx="8686800" cy="4953000"/>
          </a:xfrm>
        </p:spPr>
        <p:txBody>
          <a:bodyPr>
            <a:noAutofit/>
          </a:bodyPr>
          <a:lstStyle/>
          <a:p>
            <a:pPr marL="0" indent="0" algn="just">
              <a:lnSpc>
                <a:spcPct val="90000"/>
              </a:lnSpc>
              <a:buFont typeface="Monotype Sorts" charset="0"/>
              <a:buNone/>
            </a:pPr>
            <a:r>
              <a:rPr lang="en-US" altLang="en-US" sz="2000" dirty="0" smtClean="0"/>
              <a:t>Hash tables consist of two components: a </a:t>
            </a:r>
            <a:r>
              <a:rPr lang="en-US" altLang="en-US" sz="2000" b="1" dirty="0" smtClean="0"/>
              <a:t>bucket array </a:t>
            </a:r>
            <a:r>
              <a:rPr lang="en-US" altLang="en-US" sz="2000" dirty="0" smtClean="0"/>
              <a:t>and a </a:t>
            </a:r>
            <a:r>
              <a:rPr lang="en-US" altLang="en-US" sz="2000" b="1" dirty="0" smtClean="0"/>
              <a:t>hash function</a:t>
            </a:r>
            <a:r>
              <a:rPr lang="en-US" altLang="en-US" sz="2000" dirty="0" smtClean="0"/>
              <a:t>.</a:t>
            </a:r>
          </a:p>
          <a:p>
            <a:pPr marL="0" indent="0" algn="just">
              <a:lnSpc>
                <a:spcPct val="90000"/>
              </a:lnSpc>
              <a:buFont typeface="Monotype Sorts" charset="0"/>
              <a:buNone/>
            </a:pPr>
            <a:endParaRPr lang="en-US" altLang="en-US" sz="900" dirty="0" smtClean="0"/>
          </a:p>
          <a:p>
            <a:pPr marL="0" indent="0" algn="just">
              <a:lnSpc>
                <a:spcPct val="90000"/>
              </a:lnSpc>
              <a:buFont typeface="Monotype Sorts" charset="0"/>
              <a:buNone/>
            </a:pPr>
            <a:r>
              <a:rPr lang="en-US" altLang="en-US" sz="2000" dirty="0" smtClean="0"/>
              <a:t>Consider a dictionary, where keys are integers in the range [0, N-1]. Then, </a:t>
            </a:r>
            <a:r>
              <a:rPr lang="en-US" altLang="en-US" sz="2000" dirty="0" smtClean="0"/>
              <a:t>an array </a:t>
            </a:r>
            <a:r>
              <a:rPr lang="en-US" altLang="en-US" sz="2000" dirty="0" smtClean="0"/>
              <a:t>of size N can be used to represent the dictionary. </a:t>
            </a:r>
            <a:endParaRPr lang="en-US" altLang="en-US" sz="2000" dirty="0" smtClean="0"/>
          </a:p>
          <a:p>
            <a:pPr marL="0" indent="0" algn="just">
              <a:lnSpc>
                <a:spcPct val="90000"/>
              </a:lnSpc>
              <a:buFont typeface="Monotype Sorts" charset="0"/>
              <a:buNone/>
            </a:pPr>
            <a:r>
              <a:rPr lang="en-US" altLang="en-US" sz="2000" dirty="0" smtClean="0"/>
              <a:t>Each </a:t>
            </a:r>
            <a:r>
              <a:rPr lang="en-US" altLang="en-US" sz="2000" dirty="0" smtClean="0"/>
              <a:t>entry in this array  </a:t>
            </a:r>
            <a:r>
              <a:rPr lang="en-US" altLang="en-US" sz="2000" dirty="0" smtClean="0"/>
              <a:t>is thought </a:t>
            </a:r>
            <a:r>
              <a:rPr lang="en-US" altLang="en-US" sz="2000" dirty="0" smtClean="0"/>
              <a:t>of as a “</a:t>
            </a:r>
            <a:r>
              <a:rPr lang="en-US" altLang="en-US" sz="2000" b="1" dirty="0" smtClean="0"/>
              <a:t>bucket</a:t>
            </a:r>
            <a:r>
              <a:rPr lang="en-US" altLang="en-US" sz="2000" dirty="0" smtClean="0"/>
              <a:t>”. </a:t>
            </a:r>
            <a:r>
              <a:rPr lang="en-US" altLang="en-US" sz="2000" dirty="0" smtClean="0"/>
              <a:t>An element </a:t>
            </a:r>
            <a:r>
              <a:rPr lang="en-US" altLang="en-US" sz="2000" dirty="0" smtClean="0"/>
              <a:t>e with </a:t>
            </a:r>
            <a:r>
              <a:rPr lang="en-US" altLang="en-US" sz="2000" dirty="0" smtClean="0"/>
              <a:t>key k is inserted in A[k]. Bucket entries associated with keys not present in </a:t>
            </a:r>
            <a:r>
              <a:rPr lang="en-US" altLang="en-US" sz="2000" dirty="0" smtClean="0"/>
              <a:t>the </a:t>
            </a:r>
            <a:r>
              <a:rPr lang="en-US" altLang="en-US" sz="2000" dirty="0" smtClean="0"/>
              <a:t>dictionary contain a special NO_SUCH_KEY object. </a:t>
            </a:r>
            <a:endParaRPr lang="en-US" altLang="en-US" sz="2000" dirty="0" smtClean="0"/>
          </a:p>
          <a:p>
            <a:pPr marL="0" indent="0" algn="just">
              <a:lnSpc>
                <a:spcPct val="90000"/>
              </a:lnSpc>
              <a:buFont typeface="Monotype Sorts" charset="0"/>
              <a:buNone/>
            </a:pPr>
            <a:r>
              <a:rPr lang="en-US" altLang="en-US" sz="2000" dirty="0" smtClean="0"/>
              <a:t>If </a:t>
            </a:r>
            <a:r>
              <a:rPr lang="en-US" altLang="en-US" sz="2000" dirty="0" smtClean="0"/>
              <a:t>the dictionary </a:t>
            </a:r>
            <a:r>
              <a:rPr lang="en-US" altLang="en-US" sz="2000" dirty="0" smtClean="0"/>
              <a:t>contains elements </a:t>
            </a:r>
            <a:r>
              <a:rPr lang="en-US" altLang="en-US" sz="2000" dirty="0" smtClean="0"/>
              <a:t>with the same key, then two or more different elements may be </a:t>
            </a:r>
            <a:r>
              <a:rPr lang="en-US" altLang="en-US" sz="2000" dirty="0" smtClean="0"/>
              <a:t>mapped to </a:t>
            </a:r>
            <a:r>
              <a:rPr lang="en-US" altLang="en-US" sz="2000" dirty="0" smtClean="0"/>
              <a:t>the same bucket of A. In this case, we say that a </a:t>
            </a:r>
            <a:r>
              <a:rPr lang="en-US" altLang="en-US" sz="2000" b="1" dirty="0" smtClean="0"/>
              <a:t>collision</a:t>
            </a:r>
            <a:r>
              <a:rPr lang="en-US" altLang="en-US" sz="2000" dirty="0" smtClean="0"/>
              <a:t> between these </a:t>
            </a:r>
            <a:r>
              <a:rPr lang="en-US" altLang="en-US" sz="2000" dirty="0" smtClean="0"/>
              <a:t>elements </a:t>
            </a:r>
            <a:r>
              <a:rPr lang="en-US" altLang="en-US" sz="2000" dirty="0" smtClean="0"/>
              <a:t>has occurred. One easy way to deal with collisions is to allow a </a:t>
            </a:r>
            <a:r>
              <a:rPr lang="en-US" altLang="en-US" sz="2000" dirty="0" smtClean="0"/>
              <a:t>sequence of </a:t>
            </a:r>
            <a:r>
              <a:rPr lang="en-US" altLang="en-US" sz="2000" dirty="0" smtClean="0"/>
              <a:t>elements with the same key, k,  to be stored in A[k].  </a:t>
            </a:r>
            <a:endParaRPr lang="en-US" altLang="en-US" sz="2000" dirty="0" smtClean="0"/>
          </a:p>
          <a:p>
            <a:pPr marL="0" indent="0" algn="just">
              <a:lnSpc>
                <a:spcPct val="90000"/>
              </a:lnSpc>
              <a:buFont typeface="Monotype Sorts" charset="0"/>
              <a:buNone/>
            </a:pPr>
            <a:r>
              <a:rPr lang="en-US" altLang="en-US" sz="2000" dirty="0" smtClean="0"/>
              <a:t>Assuming </a:t>
            </a:r>
            <a:r>
              <a:rPr lang="en-US" altLang="en-US" sz="2000" dirty="0" smtClean="0"/>
              <a:t>that an arbitrary </a:t>
            </a:r>
            <a:r>
              <a:rPr lang="en-US" altLang="en-US" sz="2000" dirty="0" smtClean="0"/>
              <a:t>element </a:t>
            </a:r>
            <a:r>
              <a:rPr lang="en-US" altLang="en-US" sz="2000" dirty="0" smtClean="0"/>
              <a:t>with key k satisfies queries </a:t>
            </a:r>
            <a:r>
              <a:rPr lang="en-US" altLang="en-US" sz="2000" dirty="0" err="1" smtClean="0"/>
              <a:t>findItem</a:t>
            </a:r>
            <a:r>
              <a:rPr lang="en-US" altLang="en-US" sz="2000" dirty="0" smtClean="0"/>
              <a:t>(k) and </a:t>
            </a:r>
            <a:r>
              <a:rPr lang="en-US" altLang="en-US" sz="2000" dirty="0" err="1" smtClean="0"/>
              <a:t>removeItem</a:t>
            </a:r>
            <a:r>
              <a:rPr lang="en-US" altLang="en-US" sz="2000" dirty="0" smtClean="0"/>
              <a:t>(k), these </a:t>
            </a:r>
            <a:r>
              <a:rPr lang="en-US" altLang="en-US" sz="2000" dirty="0" smtClean="0"/>
              <a:t>operations </a:t>
            </a:r>
            <a:r>
              <a:rPr lang="en-US" altLang="en-US" sz="2000" dirty="0" smtClean="0"/>
              <a:t>are now performed in O(1) time, while </a:t>
            </a:r>
            <a:r>
              <a:rPr lang="en-US" altLang="en-US" sz="2000" dirty="0" err="1" smtClean="0"/>
              <a:t>insertItem</a:t>
            </a:r>
            <a:r>
              <a:rPr lang="en-US" altLang="en-US" sz="2000" dirty="0" smtClean="0"/>
              <a:t>(k, e) needs only to </a:t>
            </a:r>
            <a:r>
              <a:rPr lang="en-US" altLang="en-US" sz="2000" dirty="0" smtClean="0"/>
              <a:t>find </a:t>
            </a:r>
            <a:r>
              <a:rPr lang="en-US" altLang="en-US" sz="2000" dirty="0" smtClean="0"/>
              <a:t>where on the existing list A[k] to insert the new item, e. The drawback of this </a:t>
            </a:r>
            <a:r>
              <a:rPr lang="en-US" altLang="en-US" sz="2000" dirty="0" smtClean="0"/>
              <a:t>is that </a:t>
            </a:r>
            <a:r>
              <a:rPr lang="en-US" altLang="en-US" sz="2000" dirty="0" smtClean="0"/>
              <a:t>the size of the bucket array is the size of the set from which key are </a:t>
            </a:r>
            <a:r>
              <a:rPr lang="en-US" altLang="en-US" sz="2000" dirty="0" smtClean="0"/>
              <a:t>drawn, which </a:t>
            </a:r>
            <a:r>
              <a:rPr lang="en-US" altLang="en-US" sz="2000" dirty="0" smtClean="0"/>
              <a:t>may be huge.</a:t>
            </a:r>
          </a:p>
        </p:txBody>
      </p:sp>
    </p:spTree>
    <p:extLst>
      <p:ext uri="{BB962C8B-B14F-4D97-AF65-F5344CB8AC3E}">
        <p14:creationId xmlns:p14="http://schemas.microsoft.com/office/powerpoint/2010/main" val="2844733243"/>
      </p:ext>
    </p:extLst>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304800"/>
            <a:ext cx="7772400" cy="838200"/>
          </a:xfrm>
          <a:noFill/>
        </p:spPr>
        <p:txBody>
          <a:bodyPr/>
          <a:lstStyle/>
          <a:p>
            <a:pPr algn="l"/>
            <a:r>
              <a:rPr lang="en-US" altLang="en-US" sz="2800" smtClean="0"/>
              <a:t>Hash functions</a:t>
            </a:r>
          </a:p>
        </p:txBody>
      </p:sp>
      <p:sp>
        <p:nvSpPr>
          <p:cNvPr id="18435" name="Rectangle 3"/>
          <p:cNvSpPr>
            <a:spLocks noGrp="1" noChangeArrowheads="1"/>
          </p:cNvSpPr>
          <p:nvPr>
            <p:ph idx="1"/>
          </p:nvPr>
        </p:nvSpPr>
        <p:spPr>
          <a:xfrm>
            <a:off x="457200" y="1295400"/>
            <a:ext cx="8534400" cy="4953000"/>
          </a:xfrm>
        </p:spPr>
        <p:txBody>
          <a:bodyPr/>
          <a:lstStyle/>
          <a:p>
            <a:pPr>
              <a:buFont typeface="Monotype Sorts" charset="0"/>
              <a:buNone/>
            </a:pPr>
            <a:r>
              <a:rPr lang="en-US" altLang="en-US" sz="1800" smtClean="0"/>
              <a:t>We can limit the size of the bucket array to almost any size; however, we must </a:t>
            </a:r>
          </a:p>
          <a:p>
            <a:pPr>
              <a:buFont typeface="Monotype Sorts" charset="0"/>
              <a:buNone/>
            </a:pPr>
            <a:r>
              <a:rPr lang="en-US" altLang="en-US" sz="1800" smtClean="0"/>
              <a:t>provide a way to map key values into array index values. This is done by an </a:t>
            </a:r>
          </a:p>
          <a:p>
            <a:pPr>
              <a:buFont typeface="Monotype Sorts" charset="0"/>
              <a:buNone/>
            </a:pPr>
            <a:r>
              <a:rPr lang="en-US" altLang="en-US" sz="1800" smtClean="0"/>
              <a:t>appropriately selected </a:t>
            </a:r>
            <a:r>
              <a:rPr lang="en-US" altLang="en-US" sz="1800" b="1" smtClean="0"/>
              <a:t>hash function, h(k)</a:t>
            </a:r>
            <a:r>
              <a:rPr lang="en-US" altLang="en-US" sz="1800" smtClean="0"/>
              <a:t>. The simplest hash function is </a:t>
            </a:r>
          </a:p>
          <a:p>
            <a:pPr>
              <a:buFont typeface="Monotype Sorts" charset="0"/>
              <a:buNone/>
            </a:pPr>
            <a:endParaRPr lang="en-US" altLang="en-US" sz="800" smtClean="0"/>
          </a:p>
          <a:p>
            <a:pPr>
              <a:buFont typeface="Monotype Sorts" charset="0"/>
              <a:buNone/>
            </a:pPr>
            <a:r>
              <a:rPr lang="en-US" altLang="en-US" sz="1800" smtClean="0"/>
              <a:t>         h(k) = k mod N</a:t>
            </a:r>
          </a:p>
          <a:p>
            <a:pPr>
              <a:buFont typeface="Monotype Sorts" charset="0"/>
              <a:buNone/>
            </a:pPr>
            <a:endParaRPr lang="en-US" altLang="en-US" sz="800" smtClean="0"/>
          </a:p>
          <a:p>
            <a:pPr>
              <a:buFont typeface="Monotype Sorts" charset="0"/>
              <a:buNone/>
            </a:pPr>
            <a:r>
              <a:rPr lang="en-US" altLang="en-US" sz="1800" smtClean="0"/>
              <a:t>where k can be very large, while N can be as small as we want it to be. That is,</a:t>
            </a:r>
          </a:p>
          <a:p>
            <a:pPr>
              <a:buFont typeface="Monotype Sorts" charset="0"/>
              <a:buNone/>
            </a:pPr>
            <a:r>
              <a:rPr lang="en-US" altLang="en-US" sz="1800" smtClean="0"/>
              <a:t>the hush function converts a large number (the key) into a smaller number </a:t>
            </a:r>
          </a:p>
          <a:p>
            <a:pPr>
              <a:buFont typeface="Monotype Sorts" charset="0"/>
              <a:buNone/>
            </a:pPr>
            <a:r>
              <a:rPr lang="en-US" altLang="en-US" sz="1800" smtClean="0"/>
              <a:t>serving as an index in the bucket array.</a:t>
            </a:r>
          </a:p>
          <a:p>
            <a:pPr>
              <a:buFont typeface="Monotype Sorts" charset="0"/>
              <a:buNone/>
            </a:pPr>
            <a:endParaRPr lang="en-US" altLang="en-US" sz="1800" smtClean="0"/>
          </a:p>
          <a:p>
            <a:pPr>
              <a:buFont typeface="Monotype Sorts" charset="0"/>
              <a:buNone/>
            </a:pPr>
            <a:r>
              <a:rPr lang="en-US" altLang="en-US" sz="1800" u="sng" smtClean="0"/>
              <a:t>Example</a:t>
            </a:r>
            <a:r>
              <a:rPr lang="en-US" altLang="en-US" sz="1800" smtClean="0"/>
              <a:t>.  Consider the following list of keys: 10, 20, 30, 40,..., 220. </a:t>
            </a:r>
          </a:p>
          <a:p>
            <a:pPr>
              <a:buFont typeface="Monotype Sorts" charset="0"/>
              <a:buNone/>
            </a:pPr>
            <a:r>
              <a:rPr lang="en-US" altLang="en-US" sz="1800" smtClean="0"/>
              <a:t>                 Let us consider two different sizes of the bucket array:</a:t>
            </a:r>
          </a:p>
          <a:p>
            <a:pPr>
              <a:buFont typeface="Monotype Sorts" charset="0"/>
              <a:buNone/>
            </a:pPr>
            <a:r>
              <a:rPr lang="en-US" altLang="en-US" sz="1800" smtClean="0"/>
              <a:t>                       (1) a bucket array of size 10, and</a:t>
            </a:r>
          </a:p>
          <a:p>
            <a:pPr>
              <a:buFont typeface="Monotype Sorts" charset="0"/>
              <a:buNone/>
            </a:pPr>
            <a:r>
              <a:rPr lang="en-US" altLang="en-US" sz="1800" smtClean="0"/>
              <a:t>                       (2) a bucket array of size 11.</a:t>
            </a:r>
          </a:p>
        </p:txBody>
      </p:sp>
    </p:spTree>
    <p:extLst>
      <p:ext uri="{BB962C8B-B14F-4D97-AF65-F5344CB8AC3E}">
        <p14:creationId xmlns:p14="http://schemas.microsoft.com/office/powerpoint/2010/main" val="2480601948"/>
      </p:ext>
    </p:extLst>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304800"/>
            <a:ext cx="7772400" cy="838200"/>
          </a:xfrm>
          <a:noFill/>
        </p:spPr>
        <p:txBody>
          <a:bodyPr/>
          <a:lstStyle/>
          <a:p>
            <a:pPr algn="l"/>
            <a:r>
              <a:rPr lang="en-US" altLang="en-US" sz="2800" smtClean="0"/>
              <a:t>Example (contd.)</a:t>
            </a:r>
          </a:p>
        </p:txBody>
      </p:sp>
      <p:sp>
        <p:nvSpPr>
          <p:cNvPr id="19459" name="Rectangle 3"/>
          <p:cNvSpPr>
            <a:spLocks noGrp="1" noChangeArrowheads="1"/>
          </p:cNvSpPr>
          <p:nvPr>
            <p:ph idx="1"/>
          </p:nvPr>
        </p:nvSpPr>
        <p:spPr>
          <a:xfrm>
            <a:off x="457200" y="1295400"/>
            <a:ext cx="8534400" cy="4953000"/>
          </a:xfrm>
        </p:spPr>
        <p:txBody>
          <a:bodyPr/>
          <a:lstStyle/>
          <a:p>
            <a:pPr>
              <a:buFont typeface="Monotype Sorts" charset="0"/>
              <a:buNone/>
            </a:pPr>
            <a:r>
              <a:rPr lang="en-US" altLang="en-US" sz="1800" smtClean="0"/>
              <a:t>Case 1:                                                           Case 2:</a:t>
            </a:r>
          </a:p>
          <a:p>
            <a:pPr>
              <a:buFont typeface="Monotype Sorts" charset="0"/>
              <a:buNone/>
            </a:pPr>
            <a:endParaRPr lang="en-US" altLang="en-US" sz="1800" smtClean="0"/>
          </a:p>
          <a:p>
            <a:pPr>
              <a:buFont typeface="Monotype Sorts" charset="0"/>
              <a:buNone/>
            </a:pPr>
            <a:r>
              <a:rPr lang="en-US" altLang="en-US" sz="1800" smtClean="0"/>
              <a:t>Position        Key                                             Position       Key</a:t>
            </a:r>
          </a:p>
          <a:p>
            <a:pPr>
              <a:buFont typeface="Monotype Sorts" charset="0"/>
              <a:buNone/>
            </a:pPr>
            <a:r>
              <a:rPr lang="en-US" altLang="en-US" sz="1800" smtClean="0"/>
              <a:t>      0             10, 20, 30,..., 220                              0          110, 220</a:t>
            </a:r>
          </a:p>
          <a:p>
            <a:pPr>
              <a:buFont typeface="Monotype Sorts" charset="0"/>
              <a:buNone/>
            </a:pPr>
            <a:r>
              <a:rPr lang="en-US" altLang="en-US" sz="1800" smtClean="0"/>
              <a:t>      1                                                                       1          100, 210</a:t>
            </a:r>
          </a:p>
          <a:p>
            <a:pPr>
              <a:buFont typeface="Monotype Sorts" charset="0"/>
              <a:buNone/>
            </a:pPr>
            <a:r>
              <a:rPr lang="en-US" altLang="en-US" sz="1800" smtClean="0"/>
              <a:t>      2                                                                       2            90, 200</a:t>
            </a:r>
          </a:p>
          <a:p>
            <a:pPr>
              <a:buFont typeface="Monotype Sorts" charset="0"/>
              <a:buNone/>
            </a:pPr>
            <a:r>
              <a:rPr lang="en-US" altLang="en-US" sz="1800" smtClean="0"/>
              <a:t>      3                                                                       3            80, 190</a:t>
            </a:r>
          </a:p>
          <a:p>
            <a:pPr>
              <a:buFont typeface="Monotype Sorts" charset="0"/>
              <a:buNone/>
            </a:pPr>
            <a:r>
              <a:rPr lang="en-US" altLang="en-US" sz="1800" smtClean="0"/>
              <a:t>      4                                                                       4            70, 180</a:t>
            </a:r>
          </a:p>
          <a:p>
            <a:pPr>
              <a:buFont typeface="Monotype Sorts" charset="0"/>
              <a:buNone/>
            </a:pPr>
            <a:r>
              <a:rPr lang="en-US" altLang="en-US" sz="1800" smtClean="0"/>
              <a:t>      5                                                                       5            60, 170</a:t>
            </a:r>
          </a:p>
          <a:p>
            <a:pPr>
              <a:buFont typeface="Monotype Sorts" charset="0"/>
              <a:buNone/>
            </a:pPr>
            <a:r>
              <a:rPr lang="en-US" altLang="en-US" sz="1800" smtClean="0"/>
              <a:t>      6                                                                       6            50, 160</a:t>
            </a:r>
          </a:p>
          <a:p>
            <a:pPr>
              <a:buFont typeface="Monotype Sorts" charset="0"/>
              <a:buNone/>
            </a:pPr>
            <a:r>
              <a:rPr lang="en-US" altLang="en-US" sz="1800" smtClean="0"/>
              <a:t>      7                                                                       7            40, 150</a:t>
            </a:r>
          </a:p>
          <a:p>
            <a:pPr>
              <a:buFont typeface="Monotype Sorts" charset="0"/>
              <a:buNone/>
            </a:pPr>
            <a:r>
              <a:rPr lang="en-US" altLang="en-US" sz="1800" smtClean="0"/>
              <a:t>      8                                                                       8            30, 140</a:t>
            </a:r>
          </a:p>
          <a:p>
            <a:pPr>
              <a:buFont typeface="Monotype Sorts" charset="0"/>
              <a:buNone/>
            </a:pPr>
            <a:r>
              <a:rPr lang="en-US" altLang="en-US" sz="1800" smtClean="0"/>
              <a:t>      9                                                                       9            20, 130</a:t>
            </a:r>
          </a:p>
          <a:p>
            <a:pPr>
              <a:buFont typeface="Monotype Sorts" charset="0"/>
              <a:buNone/>
            </a:pPr>
            <a:r>
              <a:rPr lang="en-US" altLang="en-US" sz="1800" smtClean="0"/>
              <a:t>                                                                              10           10, 120</a:t>
            </a:r>
          </a:p>
        </p:txBody>
      </p:sp>
    </p:spTree>
    <p:extLst>
      <p:ext uri="{BB962C8B-B14F-4D97-AF65-F5344CB8AC3E}">
        <p14:creationId xmlns:p14="http://schemas.microsoft.com/office/powerpoint/2010/main" val="3866539696"/>
      </p:ext>
    </p:extLst>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304800"/>
            <a:ext cx="7772400" cy="533400"/>
          </a:xfrm>
          <a:noFill/>
        </p:spPr>
        <p:txBody>
          <a:bodyPr/>
          <a:lstStyle/>
          <a:p>
            <a:pPr algn="l"/>
            <a:r>
              <a:rPr lang="en-US" altLang="en-US" sz="2800" smtClean="0"/>
              <a:t>Example 2</a:t>
            </a:r>
          </a:p>
        </p:txBody>
      </p:sp>
      <p:sp>
        <p:nvSpPr>
          <p:cNvPr id="20483" name="Rectangle 3"/>
          <p:cNvSpPr>
            <a:spLocks noGrp="1" noChangeArrowheads="1"/>
          </p:cNvSpPr>
          <p:nvPr>
            <p:ph idx="1"/>
          </p:nvPr>
        </p:nvSpPr>
        <p:spPr>
          <a:xfrm>
            <a:off x="381000" y="990600"/>
            <a:ext cx="8534400" cy="4953000"/>
          </a:xfrm>
        </p:spPr>
        <p:txBody>
          <a:bodyPr>
            <a:noAutofit/>
          </a:bodyPr>
          <a:lstStyle/>
          <a:p>
            <a:pPr>
              <a:buFont typeface="Monotype Sorts" charset="0"/>
              <a:buNone/>
            </a:pPr>
            <a:r>
              <a:rPr lang="en-US" altLang="en-US" sz="1800" dirty="0" smtClean="0"/>
              <a:t>Consider a dictionary of strings of characters from a to z. Assume that each</a:t>
            </a:r>
          </a:p>
          <a:p>
            <a:pPr>
              <a:buFont typeface="Monotype Sorts" charset="0"/>
              <a:buNone/>
            </a:pPr>
            <a:r>
              <a:rPr lang="en-US" altLang="en-US" sz="1800" dirty="0" smtClean="0"/>
              <a:t>character is encoded by means of 5 bits, i.e. </a:t>
            </a:r>
          </a:p>
          <a:p>
            <a:pPr>
              <a:buFont typeface="Monotype Sorts" charset="0"/>
              <a:buNone/>
            </a:pPr>
            <a:endParaRPr lang="en-US" altLang="en-US" sz="800" dirty="0" smtClean="0"/>
          </a:p>
          <a:p>
            <a:pPr>
              <a:buFont typeface="Monotype Sorts" charset="0"/>
              <a:buNone/>
            </a:pPr>
            <a:r>
              <a:rPr lang="en-US" altLang="en-US" sz="1400" dirty="0" smtClean="0"/>
              <a:t>    character         code</a:t>
            </a:r>
          </a:p>
          <a:p>
            <a:pPr>
              <a:buFont typeface="Monotype Sorts" charset="0"/>
              <a:buNone/>
            </a:pPr>
            <a:r>
              <a:rPr lang="en-US" altLang="en-US" sz="1400" dirty="0" smtClean="0"/>
              <a:t>           a               00001</a:t>
            </a:r>
          </a:p>
          <a:p>
            <a:pPr>
              <a:buFont typeface="Monotype Sorts" charset="0"/>
              <a:buNone/>
            </a:pPr>
            <a:r>
              <a:rPr lang="en-US" altLang="en-US" sz="1400" dirty="0" smtClean="0"/>
              <a:t>           b               00010</a:t>
            </a:r>
          </a:p>
          <a:p>
            <a:pPr>
              <a:buFont typeface="Monotype Sorts" charset="0"/>
              <a:buNone/>
            </a:pPr>
            <a:r>
              <a:rPr lang="en-US" altLang="en-US" sz="1400" dirty="0" smtClean="0"/>
              <a:t>           c               00011</a:t>
            </a:r>
          </a:p>
          <a:p>
            <a:pPr>
              <a:buFont typeface="Monotype Sorts" charset="0"/>
              <a:buNone/>
            </a:pPr>
            <a:r>
              <a:rPr lang="en-US" altLang="en-US" sz="1400" dirty="0" smtClean="0"/>
              <a:t>           d               00100</a:t>
            </a:r>
          </a:p>
          <a:p>
            <a:pPr>
              <a:buFont typeface="Monotype Sorts" charset="0"/>
              <a:buNone/>
            </a:pPr>
            <a:r>
              <a:rPr lang="en-US" altLang="en-US" sz="1400" dirty="0" smtClean="0"/>
              <a:t>           e               00101</a:t>
            </a:r>
          </a:p>
          <a:p>
            <a:pPr>
              <a:buFont typeface="Monotype Sorts" charset="0"/>
              <a:buNone/>
            </a:pPr>
            <a:r>
              <a:rPr lang="en-US" altLang="en-US" sz="1400" dirty="0" smtClean="0"/>
              <a:t>         ......</a:t>
            </a:r>
          </a:p>
          <a:p>
            <a:pPr>
              <a:buFont typeface="Monotype Sorts" charset="0"/>
              <a:buNone/>
            </a:pPr>
            <a:r>
              <a:rPr lang="en-US" altLang="en-US" sz="1400" dirty="0" smtClean="0"/>
              <a:t>           k               01011</a:t>
            </a:r>
          </a:p>
          <a:p>
            <a:pPr>
              <a:buFont typeface="Monotype Sorts" charset="0"/>
              <a:buNone/>
            </a:pPr>
            <a:r>
              <a:rPr lang="en-US" altLang="en-US" sz="1400" dirty="0" smtClean="0"/>
              <a:t>         ......</a:t>
            </a:r>
          </a:p>
          <a:p>
            <a:pPr>
              <a:buFont typeface="Monotype Sorts" charset="0"/>
              <a:buNone/>
            </a:pPr>
            <a:r>
              <a:rPr lang="en-US" altLang="en-US" sz="1400" dirty="0" smtClean="0"/>
              <a:t>           y               11001</a:t>
            </a:r>
          </a:p>
          <a:p>
            <a:pPr>
              <a:buFont typeface="Monotype Sorts" charset="0"/>
              <a:buNone/>
            </a:pPr>
            <a:endParaRPr lang="en-US" altLang="en-US" sz="800" dirty="0" smtClean="0"/>
          </a:p>
          <a:p>
            <a:pPr>
              <a:buFont typeface="Monotype Sorts" charset="0"/>
              <a:buNone/>
            </a:pPr>
            <a:r>
              <a:rPr lang="en-US" altLang="en-US" sz="1800" dirty="0" smtClean="0"/>
              <a:t>Then, the string </a:t>
            </a:r>
            <a:r>
              <a:rPr lang="en-US" altLang="en-US" sz="1800" b="1" dirty="0" err="1" smtClean="0"/>
              <a:t>akey</a:t>
            </a:r>
            <a:r>
              <a:rPr lang="en-US" altLang="en-US" sz="1800" b="1" dirty="0" smtClean="0"/>
              <a:t> </a:t>
            </a:r>
            <a:r>
              <a:rPr lang="en-US" altLang="en-US" sz="1800" dirty="0" smtClean="0"/>
              <a:t>has the following code</a:t>
            </a:r>
          </a:p>
          <a:p>
            <a:pPr>
              <a:buFont typeface="Monotype Sorts" charset="0"/>
              <a:buNone/>
            </a:pPr>
            <a:r>
              <a:rPr lang="en-US" altLang="en-US" sz="1800" dirty="0" smtClean="0"/>
              <a:t>       (00001 01011 00101 11001)</a:t>
            </a:r>
            <a:r>
              <a:rPr lang="en-US" altLang="en-US" sz="1800" baseline="-50000" dirty="0" smtClean="0"/>
              <a:t>2</a:t>
            </a:r>
            <a:r>
              <a:rPr lang="en-US" altLang="en-US" sz="1800" dirty="0" smtClean="0"/>
              <a:t>     =       (44217)</a:t>
            </a:r>
            <a:r>
              <a:rPr lang="en-US" altLang="en-US" sz="1800" baseline="-50000" dirty="0" smtClean="0"/>
              <a:t>10</a:t>
            </a:r>
            <a:endParaRPr lang="en-US" altLang="en-US" sz="1800" dirty="0" smtClean="0"/>
          </a:p>
          <a:p>
            <a:pPr>
              <a:buFont typeface="Monotype Sorts" charset="0"/>
              <a:buNone/>
            </a:pPr>
            <a:r>
              <a:rPr lang="en-US" altLang="en-US" sz="1800" dirty="0" smtClean="0"/>
              <a:t>Assume that our hash table has 101 buckets. Then,</a:t>
            </a:r>
            <a:endParaRPr lang="en-US" altLang="en-US" sz="800" dirty="0" smtClean="0"/>
          </a:p>
          <a:p>
            <a:pPr>
              <a:buFont typeface="Monotype Sorts" charset="0"/>
              <a:buNone/>
            </a:pPr>
            <a:r>
              <a:rPr lang="en-US" altLang="en-US" sz="1800" dirty="0" smtClean="0"/>
              <a:t>            h(44217) = 44217 mod 101 = 80</a:t>
            </a:r>
            <a:endParaRPr lang="en-US" altLang="en-US" sz="800" dirty="0" smtClean="0"/>
          </a:p>
          <a:p>
            <a:pPr>
              <a:buFont typeface="Monotype Sorts" charset="0"/>
              <a:buNone/>
            </a:pPr>
            <a:r>
              <a:rPr lang="en-US" altLang="en-US" sz="1800" dirty="0" smtClean="0"/>
              <a:t>That is, the key of the string</a:t>
            </a:r>
            <a:r>
              <a:rPr lang="en-US" altLang="en-US" sz="1800" b="1" dirty="0" smtClean="0"/>
              <a:t> </a:t>
            </a:r>
            <a:r>
              <a:rPr lang="en-US" altLang="en-US" sz="1800" b="1" dirty="0" err="1" smtClean="0"/>
              <a:t>akey</a:t>
            </a:r>
            <a:r>
              <a:rPr lang="en-US" altLang="en-US" sz="1800" b="1" dirty="0" smtClean="0"/>
              <a:t> </a:t>
            </a:r>
            <a:r>
              <a:rPr lang="en-US" altLang="en-US" sz="1800" dirty="0" smtClean="0"/>
              <a:t>hashes to position 80. If you do the same with</a:t>
            </a:r>
          </a:p>
          <a:p>
            <a:pPr>
              <a:buFont typeface="Monotype Sorts" charset="0"/>
              <a:buNone/>
            </a:pPr>
            <a:r>
              <a:rPr lang="en-US" altLang="en-US" sz="1800" dirty="0" smtClean="0"/>
              <a:t>the string </a:t>
            </a:r>
            <a:r>
              <a:rPr lang="en-US" altLang="en-US" sz="1800" b="1" dirty="0" err="1" smtClean="0"/>
              <a:t>barh</a:t>
            </a:r>
            <a:r>
              <a:rPr lang="en-US" altLang="en-US" sz="1800" dirty="0" smtClean="0"/>
              <a:t>, you will see that it hashes to the same position, 80.</a:t>
            </a:r>
          </a:p>
          <a:p>
            <a:pPr>
              <a:buFont typeface="Monotype Sorts" charset="0"/>
              <a:buNone/>
            </a:pPr>
            <a:endParaRPr lang="en-US" altLang="en-US" sz="1800" dirty="0" smtClean="0"/>
          </a:p>
        </p:txBody>
      </p:sp>
    </p:spTree>
    <p:extLst>
      <p:ext uri="{BB962C8B-B14F-4D97-AF65-F5344CB8AC3E}">
        <p14:creationId xmlns:p14="http://schemas.microsoft.com/office/powerpoint/2010/main" val="4227929181"/>
      </p:ext>
    </p:extLst>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304800"/>
            <a:ext cx="7772400" cy="838200"/>
          </a:xfrm>
          <a:noFill/>
        </p:spPr>
        <p:txBody>
          <a:bodyPr/>
          <a:lstStyle/>
          <a:p>
            <a:pPr algn="l"/>
            <a:r>
              <a:rPr lang="en-US" altLang="en-US" sz="2800" dirty="0" smtClean="0"/>
              <a:t>Hash functions (contd.)</a:t>
            </a:r>
          </a:p>
        </p:txBody>
      </p:sp>
      <p:sp>
        <p:nvSpPr>
          <p:cNvPr id="21507" name="Rectangle 3"/>
          <p:cNvSpPr>
            <a:spLocks noGrp="1" noChangeArrowheads="1"/>
          </p:cNvSpPr>
          <p:nvPr>
            <p:ph idx="1"/>
          </p:nvPr>
        </p:nvSpPr>
        <p:spPr>
          <a:xfrm>
            <a:off x="457200" y="1295400"/>
            <a:ext cx="8534400" cy="5410200"/>
          </a:xfrm>
        </p:spPr>
        <p:txBody>
          <a:bodyPr>
            <a:noAutofit/>
          </a:bodyPr>
          <a:lstStyle/>
          <a:p>
            <a:pPr marL="0" indent="0" algn="just">
              <a:buFont typeface="Monotype Sorts" charset="0"/>
              <a:buNone/>
            </a:pPr>
            <a:r>
              <a:rPr lang="en-US" altLang="en-US" sz="2400" dirty="0" smtClean="0"/>
              <a:t>These examples suggest that if N is a prime number, the hash function helps </a:t>
            </a:r>
            <a:r>
              <a:rPr lang="en-US" altLang="en-US" sz="2400" dirty="0" smtClean="0"/>
              <a:t>spread </a:t>
            </a:r>
            <a:r>
              <a:rPr lang="en-US" altLang="en-US" sz="2400" dirty="0" smtClean="0"/>
              <a:t>out the distribution of hashed values. </a:t>
            </a:r>
            <a:endParaRPr lang="en-US" altLang="en-US" sz="2400" dirty="0" smtClean="0"/>
          </a:p>
          <a:p>
            <a:pPr marL="0" indent="0" algn="just">
              <a:buFont typeface="Monotype Sorts" charset="0"/>
              <a:buNone/>
            </a:pPr>
            <a:endParaRPr lang="en-US" altLang="en-US" sz="2400" dirty="0" smtClean="0"/>
          </a:p>
          <a:p>
            <a:pPr marL="0" indent="0" algn="just">
              <a:buFont typeface="Monotype Sorts" charset="0"/>
              <a:buNone/>
            </a:pPr>
            <a:r>
              <a:rPr lang="en-US" altLang="en-US" sz="2400" dirty="0" smtClean="0"/>
              <a:t>If </a:t>
            </a:r>
            <a:r>
              <a:rPr lang="en-US" altLang="en-US" sz="2400" dirty="0" smtClean="0"/>
              <a:t>dictionary elements are spread </a:t>
            </a:r>
            <a:r>
              <a:rPr lang="en-US" altLang="en-US" sz="2400" dirty="0" smtClean="0"/>
              <a:t>fairly </a:t>
            </a:r>
            <a:r>
              <a:rPr lang="en-US" altLang="en-US" sz="2400" dirty="0" smtClean="0"/>
              <a:t>evenly in the hash table, the expected running times of operations </a:t>
            </a:r>
            <a:r>
              <a:rPr lang="en-US" altLang="en-US" sz="2400" b="1" dirty="0" err="1" smtClean="0"/>
              <a:t>findItem</a:t>
            </a:r>
            <a:r>
              <a:rPr lang="en-US" altLang="en-US" sz="2400" dirty="0" smtClean="0"/>
              <a:t>, </a:t>
            </a:r>
            <a:r>
              <a:rPr lang="en-US" altLang="en-US" sz="2400" b="1" dirty="0" err="1" smtClean="0"/>
              <a:t>insertItem</a:t>
            </a:r>
            <a:r>
              <a:rPr lang="en-US" altLang="en-US" sz="2400" dirty="0" smtClean="0"/>
              <a:t> and </a:t>
            </a:r>
            <a:r>
              <a:rPr lang="en-US" altLang="en-US" sz="2400" b="1" dirty="0" err="1" smtClean="0"/>
              <a:t>removeItem</a:t>
            </a:r>
            <a:r>
              <a:rPr lang="en-US" altLang="en-US" sz="2400" dirty="0" smtClean="0"/>
              <a:t> are O(n/N), where </a:t>
            </a:r>
            <a:r>
              <a:rPr lang="en-US" altLang="en-US" sz="2400" b="1" dirty="0" smtClean="0"/>
              <a:t>n</a:t>
            </a:r>
            <a:r>
              <a:rPr lang="en-US" altLang="en-US" sz="2400" dirty="0" smtClean="0"/>
              <a:t> is the number </a:t>
            </a:r>
            <a:r>
              <a:rPr lang="en-US" altLang="en-US" sz="2400" dirty="0" smtClean="0"/>
              <a:t>of elements </a:t>
            </a:r>
            <a:r>
              <a:rPr lang="en-US" altLang="en-US" sz="2400" dirty="0" smtClean="0"/>
              <a:t>in the dictionary, and </a:t>
            </a:r>
            <a:r>
              <a:rPr lang="en-US" altLang="en-US" sz="2400" b="1" dirty="0" smtClean="0"/>
              <a:t>N</a:t>
            </a:r>
            <a:r>
              <a:rPr lang="en-US" altLang="en-US" sz="2400" dirty="0" smtClean="0"/>
              <a:t> is the size of the bucket array. </a:t>
            </a:r>
            <a:endParaRPr lang="en-US" altLang="en-US" sz="2400" dirty="0" smtClean="0"/>
          </a:p>
          <a:p>
            <a:pPr marL="0" indent="0" algn="just">
              <a:buFont typeface="Monotype Sorts" charset="0"/>
              <a:buNone/>
            </a:pPr>
            <a:endParaRPr lang="en-US" altLang="en-US" sz="2400" dirty="0" smtClean="0"/>
          </a:p>
          <a:p>
            <a:pPr marL="0" indent="0" algn="just">
              <a:buFont typeface="Monotype Sorts" charset="0"/>
              <a:buNone/>
            </a:pPr>
            <a:r>
              <a:rPr lang="en-US" altLang="en-US" sz="2400" dirty="0" smtClean="0"/>
              <a:t>These efficiencies are </a:t>
            </a:r>
            <a:r>
              <a:rPr lang="en-US" altLang="en-US" sz="2400" dirty="0" smtClean="0"/>
              <a:t>ever better, O(1), if no collision occurs (in which case only a call to the hash </a:t>
            </a:r>
            <a:r>
              <a:rPr lang="en-US" altLang="en-US" sz="2400" dirty="0" smtClean="0"/>
              <a:t>function </a:t>
            </a:r>
            <a:r>
              <a:rPr lang="en-US" altLang="en-US" sz="2400" dirty="0" smtClean="0"/>
              <a:t>and a single array reference are needed to insert or find an item).</a:t>
            </a:r>
          </a:p>
          <a:p>
            <a:pPr marL="0" indent="0" algn="just">
              <a:buFont typeface="Monotype Sorts" charset="0"/>
              <a:buNone/>
            </a:pPr>
            <a:endParaRPr lang="en-US" altLang="en-US" sz="1000" dirty="0" smtClean="0"/>
          </a:p>
        </p:txBody>
      </p:sp>
    </p:spTree>
    <p:extLst>
      <p:ext uri="{BB962C8B-B14F-4D97-AF65-F5344CB8AC3E}">
        <p14:creationId xmlns:p14="http://schemas.microsoft.com/office/powerpoint/2010/main" val="586474842"/>
      </p:ext>
    </p:extLst>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304800"/>
            <a:ext cx="7772400" cy="838200"/>
          </a:xfrm>
          <a:noFill/>
        </p:spPr>
        <p:txBody>
          <a:bodyPr/>
          <a:lstStyle/>
          <a:p>
            <a:pPr algn="l"/>
            <a:r>
              <a:rPr lang="en-US" altLang="en-US" sz="2800" smtClean="0"/>
              <a:t>Collision resolution</a:t>
            </a:r>
          </a:p>
        </p:txBody>
      </p:sp>
      <p:sp>
        <p:nvSpPr>
          <p:cNvPr id="22531" name="Rectangle 3"/>
          <p:cNvSpPr>
            <a:spLocks noGrp="1" noChangeArrowheads="1"/>
          </p:cNvSpPr>
          <p:nvPr>
            <p:ph idx="1"/>
          </p:nvPr>
        </p:nvSpPr>
        <p:spPr>
          <a:xfrm>
            <a:off x="457200" y="1295400"/>
            <a:ext cx="8534400" cy="5410200"/>
          </a:xfrm>
        </p:spPr>
        <p:txBody>
          <a:bodyPr>
            <a:normAutofit lnSpcReduction="10000"/>
          </a:bodyPr>
          <a:lstStyle/>
          <a:p>
            <a:pPr>
              <a:buFont typeface="Monotype Sorts" charset="0"/>
              <a:buNone/>
            </a:pPr>
            <a:r>
              <a:rPr lang="en-US" altLang="en-US" sz="1800" dirty="0" smtClean="0"/>
              <a:t>There are 2 main ways to perform collision resolution:</a:t>
            </a:r>
          </a:p>
          <a:p>
            <a:pPr>
              <a:buFont typeface="Monotype Sorts" charset="0"/>
              <a:buNone/>
            </a:pPr>
            <a:endParaRPr lang="en-US" altLang="en-US" sz="800" dirty="0" smtClean="0"/>
          </a:p>
          <a:p>
            <a:pPr lvl="1">
              <a:buFontTx/>
              <a:buChar char="1"/>
            </a:pPr>
            <a:r>
              <a:rPr lang="en-US" altLang="en-US" sz="1800" dirty="0" smtClean="0"/>
              <a:t>Open addressing.</a:t>
            </a:r>
          </a:p>
          <a:p>
            <a:pPr lvl="1">
              <a:buFontTx/>
              <a:buChar char="2"/>
            </a:pPr>
            <a:r>
              <a:rPr lang="en-US" altLang="en-US" sz="1800" dirty="0" smtClean="0"/>
              <a:t>Chaining.</a:t>
            </a:r>
          </a:p>
          <a:p>
            <a:pPr>
              <a:buFont typeface="Monotype Sorts" charset="0"/>
              <a:buNone/>
            </a:pPr>
            <a:endParaRPr lang="en-US" altLang="en-US" sz="800" dirty="0" smtClean="0"/>
          </a:p>
          <a:p>
            <a:pPr>
              <a:buFont typeface="Monotype Sorts" charset="0"/>
              <a:buNone/>
            </a:pPr>
            <a:r>
              <a:rPr lang="en-US" altLang="en-US" sz="1800" dirty="0" smtClean="0"/>
              <a:t>In our examples, we have assumed that collision resolution is performed by</a:t>
            </a:r>
          </a:p>
          <a:p>
            <a:pPr>
              <a:buFont typeface="Monotype Sorts" charset="0"/>
              <a:buNone/>
            </a:pPr>
            <a:r>
              <a:rPr lang="en-US" altLang="en-US" sz="1800" dirty="0" smtClean="0"/>
              <a:t>chaining, i.e. traversing the linked list holding items with the same key in order to </a:t>
            </a:r>
          </a:p>
          <a:p>
            <a:pPr>
              <a:buFont typeface="Monotype Sorts" charset="0"/>
              <a:buNone/>
            </a:pPr>
            <a:r>
              <a:rPr lang="en-US" altLang="en-US" sz="1800" dirty="0" smtClean="0"/>
              <a:t>find the one we are searching for, or insert a new item with that key.</a:t>
            </a:r>
          </a:p>
          <a:p>
            <a:pPr>
              <a:buFont typeface="Monotype Sorts" charset="0"/>
              <a:buNone/>
            </a:pPr>
            <a:endParaRPr lang="en-US" altLang="en-US" sz="800" dirty="0" smtClean="0"/>
          </a:p>
          <a:p>
            <a:pPr>
              <a:buFont typeface="Monotype Sorts" charset="0"/>
              <a:buNone/>
            </a:pPr>
            <a:r>
              <a:rPr lang="en-US" altLang="en-US" sz="1800" dirty="0" smtClean="0"/>
              <a:t>In open addressing we deal with collision by finding another, unoccupied location </a:t>
            </a:r>
          </a:p>
          <a:p>
            <a:pPr>
              <a:buFont typeface="Monotype Sorts" charset="0"/>
              <a:buNone/>
            </a:pPr>
            <a:r>
              <a:rPr lang="en-US" altLang="en-US" sz="1800" dirty="0" smtClean="0"/>
              <a:t>elsewhere in the array. The easiest way to find such a location is called </a:t>
            </a:r>
            <a:r>
              <a:rPr lang="en-US" altLang="en-US" sz="1800" b="1" dirty="0" smtClean="0"/>
              <a:t>linear</a:t>
            </a:r>
            <a:r>
              <a:rPr lang="en-US" altLang="en-US" sz="1800" dirty="0" smtClean="0"/>
              <a:t> </a:t>
            </a:r>
          </a:p>
          <a:p>
            <a:pPr>
              <a:buFont typeface="Monotype Sorts" charset="0"/>
              <a:buNone/>
            </a:pPr>
            <a:r>
              <a:rPr lang="en-US" altLang="en-US" sz="1800" b="1" dirty="0" smtClean="0"/>
              <a:t>probing</a:t>
            </a:r>
            <a:r>
              <a:rPr lang="en-US" altLang="en-US" sz="1800" dirty="0" smtClean="0"/>
              <a:t>. The idea is the following.  If a collision occurs when we are inserting a</a:t>
            </a:r>
          </a:p>
          <a:p>
            <a:pPr>
              <a:buFont typeface="Monotype Sorts" charset="0"/>
              <a:buNone/>
            </a:pPr>
            <a:r>
              <a:rPr lang="en-US" altLang="en-US" sz="1800" dirty="0" smtClean="0"/>
              <a:t>new item into a table, we simply probe forward in the array, one step at a time, </a:t>
            </a:r>
          </a:p>
          <a:p>
            <a:pPr>
              <a:buFont typeface="Monotype Sorts" charset="0"/>
              <a:buNone/>
            </a:pPr>
            <a:r>
              <a:rPr lang="en-US" altLang="en-US" sz="1800" dirty="0" smtClean="0"/>
              <a:t>until we find an empty slot where to store the new item. When we remove an item,</a:t>
            </a:r>
          </a:p>
          <a:p>
            <a:pPr>
              <a:buFont typeface="Monotype Sorts" charset="0"/>
              <a:buNone/>
            </a:pPr>
            <a:r>
              <a:rPr lang="en-US" altLang="en-US" sz="1800" dirty="0" smtClean="0"/>
              <a:t>we start by calculating the hash function and test the identified index location. If</a:t>
            </a:r>
          </a:p>
          <a:p>
            <a:pPr>
              <a:buFont typeface="Monotype Sorts" charset="0"/>
              <a:buNone/>
            </a:pPr>
            <a:r>
              <a:rPr lang="en-US" altLang="en-US" sz="1800" dirty="0" smtClean="0"/>
              <a:t>the item is not there, we examine each array entry from the index location until:</a:t>
            </a:r>
          </a:p>
          <a:p>
            <a:pPr>
              <a:buFont typeface="Monotype Sorts" charset="0"/>
              <a:buNone/>
            </a:pPr>
            <a:r>
              <a:rPr lang="en-US" altLang="en-US" sz="1800" dirty="0" smtClean="0"/>
              <a:t>(1) the item is found; (2) an empty location is encountered, or (3) the array end is </a:t>
            </a:r>
          </a:p>
          <a:p>
            <a:pPr>
              <a:buFont typeface="Monotype Sorts" charset="0"/>
              <a:buNone/>
            </a:pPr>
            <a:r>
              <a:rPr lang="en-US" altLang="en-US" sz="1800" dirty="0" smtClean="0"/>
              <a:t>reached.</a:t>
            </a:r>
          </a:p>
        </p:txBody>
      </p:sp>
    </p:spTree>
    <p:extLst>
      <p:ext uri="{BB962C8B-B14F-4D97-AF65-F5344CB8AC3E}">
        <p14:creationId xmlns:p14="http://schemas.microsoft.com/office/powerpoint/2010/main" val="169630426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smtClean="0"/>
              <a:t>Building a Custom Huffman Tree </a:t>
            </a:r>
            <a:r>
              <a:rPr lang="en-US" dirty="0" smtClean="0"/>
              <a:t>(cont.)</a:t>
            </a:r>
            <a:endParaRPr lang="en-US" dirty="0"/>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b="1" dirty="0" smtClean="0"/>
              <a:t>Analysis</a:t>
            </a:r>
            <a:r>
              <a:rPr lang="en-US" dirty="0" smtClean="0"/>
              <a:t>: </a:t>
            </a:r>
          </a:p>
          <a:p>
            <a:pPr marL="640080" lvl="1" indent="-274320" fontAlgn="auto">
              <a:spcAft>
                <a:spcPts val="0"/>
              </a:spcAft>
              <a:buFont typeface="Wingdings 2"/>
              <a:buChar char=""/>
              <a:defRPr/>
            </a:pPr>
            <a:r>
              <a:rPr lang="en-US" dirty="0" smtClean="0"/>
              <a:t>Each node will have storage for two data items: </a:t>
            </a:r>
          </a:p>
          <a:p>
            <a:pPr lvl="2" fontAlgn="auto">
              <a:spcAft>
                <a:spcPts val="0"/>
              </a:spcAft>
              <a:buFont typeface="Wingdings"/>
              <a:buChar char=""/>
              <a:defRPr/>
            </a:pPr>
            <a:r>
              <a:rPr lang="en-US" dirty="0" smtClean="0"/>
              <a:t>the weight of the node and </a:t>
            </a:r>
          </a:p>
          <a:p>
            <a:pPr lvl="2" fontAlgn="auto">
              <a:spcAft>
                <a:spcPts val="0"/>
              </a:spcAft>
              <a:buFont typeface="Wingdings"/>
              <a:buChar char=""/>
              <a:defRPr/>
            </a:pPr>
            <a:r>
              <a:rPr lang="en-US" dirty="0" smtClean="0"/>
              <a:t>the symbol associated with the node</a:t>
            </a:r>
          </a:p>
          <a:p>
            <a:pPr marL="640080" lvl="1" indent="-274320" fontAlgn="auto">
              <a:spcAft>
                <a:spcPts val="0"/>
              </a:spcAft>
              <a:buFont typeface="Wingdings 2"/>
              <a:buChar char=""/>
              <a:defRPr/>
            </a:pPr>
            <a:r>
              <a:rPr lang="en-US" dirty="0" smtClean="0"/>
              <a:t>All symbols will be stored in leaf nodes</a:t>
            </a:r>
          </a:p>
          <a:p>
            <a:pPr marL="640080" lvl="1" indent="-274320" fontAlgn="auto">
              <a:spcAft>
                <a:spcPts val="0"/>
              </a:spcAft>
              <a:buFont typeface="Wingdings 2"/>
              <a:buChar char=""/>
              <a:defRPr/>
            </a:pPr>
            <a:r>
              <a:rPr lang="en-US" dirty="0" smtClean="0"/>
              <a:t>For nodes that are not leaf nodes, the symbol part has no meaning</a:t>
            </a:r>
          </a:p>
        </p:txBody>
      </p:sp>
      <p:sp>
        <p:nvSpPr>
          <p:cNvPr id="6" name="Slide Number Placeholder 2"/>
          <p:cNvSpPr txBox="1">
            <a:spLocks/>
          </p:cNvSpPr>
          <p:nvPr/>
        </p:nvSpPr>
        <p:spPr>
          <a:xfrm>
            <a:off x="0" y="1295400"/>
            <a:ext cx="533400" cy="244475"/>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93C5F4-5B6A-4A86-AA37-558DE5006CCA}" type="slidenum">
              <a:rPr lang="en-US" smtClean="0"/>
              <a:pPr/>
              <a:t>19</a:t>
            </a:fld>
            <a:endParaRPr lang="en-US"/>
          </a:p>
        </p:txBody>
      </p:sp>
    </p:spTree>
    <p:extLst>
      <p:ext uri="{BB962C8B-B14F-4D97-AF65-F5344CB8AC3E}">
        <p14:creationId xmlns:p14="http://schemas.microsoft.com/office/powerpoint/2010/main" val="3442193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IN" dirty="0" smtClean="0"/>
              <a:t>In this Unit </a:t>
            </a:r>
            <a:endParaRPr lang="en-IN" dirty="0"/>
          </a:p>
        </p:txBody>
      </p:sp>
      <p:sp>
        <p:nvSpPr>
          <p:cNvPr id="3" name="Content Placeholder 2"/>
          <p:cNvSpPr>
            <a:spLocks noGrp="1"/>
          </p:cNvSpPr>
          <p:nvPr>
            <p:ph idx="1"/>
          </p:nvPr>
        </p:nvSpPr>
        <p:spPr/>
        <p:txBody>
          <a:bodyPr>
            <a:normAutofit/>
          </a:bodyPr>
          <a:lstStyle/>
          <a:p>
            <a:r>
              <a:rPr lang="en-US" sz="2400" b="1" dirty="0" smtClean="0"/>
              <a:t>Advanced Trees: </a:t>
            </a:r>
          </a:p>
          <a:p>
            <a:r>
              <a:rPr lang="en-US" sz="2400" dirty="0" smtClean="0"/>
              <a:t>Definitions, Operations on Weight Balanced Trees (Huffman Trees),</a:t>
            </a:r>
          </a:p>
          <a:p>
            <a:r>
              <a:rPr lang="en-US" sz="2400" dirty="0" smtClean="0"/>
              <a:t>2-3 Trees and Red-Black Trees. </a:t>
            </a:r>
          </a:p>
          <a:p>
            <a:r>
              <a:rPr lang="en-US" sz="2400" dirty="0" smtClean="0"/>
              <a:t>Augmenting Red-Black Trees to Dynamic Order Statics and Interval Tree Applications. </a:t>
            </a:r>
          </a:p>
          <a:p>
            <a:r>
              <a:rPr lang="en-US" sz="2400" dirty="0" smtClean="0"/>
              <a:t>Operations on Disjoint sets and its union-find problem Implementing Sets. </a:t>
            </a:r>
          </a:p>
          <a:p>
            <a:r>
              <a:rPr lang="en-US" sz="2400" dirty="0" smtClean="0"/>
              <a:t>Dictionaries, Priority Queues and </a:t>
            </a:r>
            <a:r>
              <a:rPr lang="en-US" sz="2400" dirty="0" err="1" smtClean="0"/>
              <a:t>Concatenable</a:t>
            </a:r>
            <a:r>
              <a:rPr lang="en-US" sz="2400" dirty="0" smtClean="0"/>
              <a:t> Queues. </a:t>
            </a:r>
            <a:endParaRPr lang="en-IN" sz="2400" dirty="0" smtClean="0"/>
          </a:p>
          <a:p>
            <a:endParaRPr lang="en-IN" sz="2400" dirty="0"/>
          </a:p>
        </p:txBody>
      </p:sp>
    </p:spTree>
    <p:extLst>
      <p:ext uri="{BB962C8B-B14F-4D97-AF65-F5344CB8AC3E}">
        <p14:creationId xmlns:p14="http://schemas.microsoft.com/office/powerpoint/2010/main" val="4173537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a:xfrm>
            <a:off x="612775" y="228600"/>
            <a:ext cx="8153400" cy="990600"/>
          </a:xfrm>
        </p:spPr>
        <p:txBody>
          <a:bodyPr/>
          <a:lstStyle/>
          <a:p>
            <a:r>
              <a:rPr lang="en-US" b="1" smtClean="0"/>
              <a:t>Design</a:t>
            </a:r>
          </a:p>
        </p:txBody>
      </p:sp>
      <p:sp>
        <p:nvSpPr>
          <p:cNvPr id="7" name="Rectangle 6"/>
          <p:cNvSpPr/>
          <p:nvPr/>
        </p:nvSpPr>
        <p:spPr>
          <a:xfrm>
            <a:off x="609600" y="1571685"/>
            <a:ext cx="8153400" cy="3785652"/>
          </a:xfrm>
          <a:prstGeom prst="rect">
            <a:avLst/>
          </a:prstGeom>
        </p:spPr>
        <p:txBody>
          <a:bodyPr>
            <a:spAutoFit/>
          </a:bodyPr>
          <a:lstStyle/>
          <a:p>
            <a:pPr>
              <a:defRPr/>
            </a:pPr>
            <a:r>
              <a:rPr lang="en-US" sz="2400" b="1" dirty="0">
                <a:solidFill>
                  <a:schemeClr val="accent6">
                    <a:lumMod val="75000"/>
                  </a:schemeClr>
                </a:solidFill>
              </a:rPr>
              <a:t>Algorithm for Building a Huffman Tree</a:t>
            </a:r>
          </a:p>
          <a:p>
            <a:pPr>
              <a:defRPr/>
            </a:pPr>
            <a:r>
              <a:rPr lang="en-US" sz="2400" dirty="0"/>
              <a:t>1.   Construct a set of trees with root nodes that contain each of the </a:t>
            </a:r>
            <a:r>
              <a:rPr lang="en-US" sz="2400" dirty="0" smtClean="0"/>
              <a:t>individual symbols </a:t>
            </a:r>
            <a:r>
              <a:rPr lang="en-US" sz="2400" dirty="0"/>
              <a:t>and their weights.</a:t>
            </a:r>
          </a:p>
          <a:p>
            <a:pPr>
              <a:defRPr/>
            </a:pPr>
            <a:r>
              <a:rPr lang="en-US" sz="2400" dirty="0"/>
              <a:t>2.   Place the set of trees into a priority queue.</a:t>
            </a:r>
          </a:p>
          <a:p>
            <a:pPr>
              <a:defRPr/>
            </a:pPr>
            <a:r>
              <a:rPr lang="en-US" sz="2400" dirty="0"/>
              <a:t>3.   </a:t>
            </a:r>
            <a:r>
              <a:rPr lang="en-US" sz="2400" b="1" dirty="0">
                <a:latin typeface="Courier New" pitchFamily="49" charset="0"/>
                <a:cs typeface="Courier New" pitchFamily="49" charset="0"/>
              </a:rPr>
              <a:t>while</a:t>
            </a:r>
            <a:r>
              <a:rPr lang="en-US" sz="2400" dirty="0"/>
              <a:t> the priority queue has more than one item</a:t>
            </a:r>
          </a:p>
          <a:p>
            <a:pPr>
              <a:defRPr/>
            </a:pPr>
            <a:r>
              <a:rPr lang="en-US" sz="2400" dirty="0"/>
              <a:t>4. 	 Remove the two trees with the smallest weights.</a:t>
            </a:r>
          </a:p>
          <a:p>
            <a:pPr>
              <a:defRPr/>
            </a:pPr>
            <a:r>
              <a:rPr lang="en-US" sz="2400" dirty="0"/>
              <a:t>5. 	 Combine them into a new binary tree in which the weight of the </a:t>
            </a:r>
            <a:r>
              <a:rPr lang="en-US" sz="2400" dirty="0" smtClean="0"/>
              <a:t>tree </a:t>
            </a:r>
            <a:r>
              <a:rPr lang="en-US" sz="2400" dirty="0"/>
              <a:t>root is the sum of the weights of its children.</a:t>
            </a:r>
          </a:p>
          <a:p>
            <a:pPr>
              <a:defRPr/>
            </a:pPr>
            <a:r>
              <a:rPr lang="en-US" sz="2400" dirty="0"/>
              <a:t>6. 	 Insert the newly created tree back into the priority queue.</a:t>
            </a:r>
          </a:p>
        </p:txBody>
      </p:sp>
      <p:sp>
        <p:nvSpPr>
          <p:cNvPr id="6" name="Slide Number Placeholder 2"/>
          <p:cNvSpPr txBox="1">
            <a:spLocks/>
          </p:cNvSpPr>
          <p:nvPr/>
        </p:nvSpPr>
        <p:spPr>
          <a:xfrm>
            <a:off x="0" y="1295400"/>
            <a:ext cx="533400" cy="244475"/>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93C5F4-5B6A-4A86-AA37-558DE5006CCA}" type="slidenum">
              <a:rPr lang="en-US" smtClean="0"/>
              <a:pPr/>
              <a:t>20</a:t>
            </a:fld>
            <a:endParaRPr lang="en-US"/>
          </a:p>
        </p:txBody>
      </p:sp>
    </p:spTree>
    <p:extLst>
      <p:ext uri="{BB962C8B-B14F-4D97-AF65-F5344CB8AC3E}">
        <p14:creationId xmlns:p14="http://schemas.microsoft.com/office/powerpoint/2010/main" val="3408024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smtClean="0"/>
              <a:t>Building a Custom Huffman Tree </a:t>
            </a:r>
            <a:r>
              <a:rPr lang="en-US" dirty="0" smtClean="0"/>
              <a:t>(cont.)</a:t>
            </a:r>
            <a:endParaRPr lang="en-US" dirty="0"/>
          </a:p>
        </p:txBody>
      </p:sp>
      <p:pic>
        <p:nvPicPr>
          <p:cNvPr id="179205" name="Picture 2" descr="C:\Documents and Settings\Administrator\My Documents\Koffman\PPTs\JPEGS\JWCL233_Koffman JPG files\ch06\w0160-nn.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38200" y="1600200"/>
            <a:ext cx="1997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9206" name="Picture 3" descr="C:\Documents and Settings\Administrator\My Documents\Koffman\PPTs\JPEGS\JWCL233_Koffman JPG files\ch06\w0161-nu.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71800" y="2438400"/>
            <a:ext cx="12954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9207" name="Picture 4" descr="C:\Documents and Settings\Administrator\My Documents\Koffman\PPTs\JPEGS\JWCL233_Koffman JPG files\ch06\w0162-nu.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495800" y="3581400"/>
            <a:ext cx="11430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9208" name="Picture 5" descr="C:\Documents and Settings\Administrator\My Documents\Koffman\PPTs\JPEGS\JWCL233_Koffman JPG files\ch06\w0163-n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840163"/>
            <a:ext cx="1219200"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2"/>
          <p:cNvSpPr txBox="1">
            <a:spLocks/>
          </p:cNvSpPr>
          <p:nvPr/>
        </p:nvSpPr>
        <p:spPr>
          <a:xfrm>
            <a:off x="0" y="1295400"/>
            <a:ext cx="533400" cy="244475"/>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93C5F4-5B6A-4A86-AA37-558DE5006CCA}" type="slidenum">
              <a:rPr lang="en-US" smtClean="0"/>
              <a:pPr/>
              <a:t>21</a:t>
            </a:fld>
            <a:endParaRPr lang="en-US"/>
          </a:p>
        </p:txBody>
      </p:sp>
    </p:spTree>
    <p:extLst>
      <p:ext uri="{BB962C8B-B14F-4D97-AF65-F5344CB8AC3E}">
        <p14:creationId xmlns:p14="http://schemas.microsoft.com/office/powerpoint/2010/main" val="4215316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smtClean="0"/>
              <a:t>Building a Custom Huffman Tree </a:t>
            </a:r>
            <a:r>
              <a:rPr lang="en-US" dirty="0" smtClean="0"/>
              <a:t>(cont.)</a:t>
            </a:r>
            <a:endParaRPr lang="en-US" dirty="0"/>
          </a:p>
        </p:txBody>
      </p:sp>
      <p:pic>
        <p:nvPicPr>
          <p:cNvPr id="180229" name="Picture 3" descr="C:\Documents and Settings\Administrator\My Documents\Koffman\PPTs\JPEGS\JWCL233_Koffman JPG files\ch06\w0164-n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251460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30" name="Picture 4" descr="C:\Documents and Settings\Administrator\My Documents\Koffman\PPTs\Koffman_Digital Request 150 DPI JPEG\Ch06\Table 6.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057400"/>
            <a:ext cx="3417888"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2"/>
          <p:cNvSpPr txBox="1">
            <a:spLocks/>
          </p:cNvSpPr>
          <p:nvPr/>
        </p:nvSpPr>
        <p:spPr>
          <a:xfrm>
            <a:off x="0" y="1295400"/>
            <a:ext cx="533400" cy="244475"/>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93C5F4-5B6A-4A86-AA37-558DE5006CCA}" type="slidenum">
              <a:rPr lang="en-US" smtClean="0"/>
              <a:pPr/>
              <a:t>22</a:t>
            </a:fld>
            <a:endParaRPr lang="en-US"/>
          </a:p>
        </p:txBody>
      </p:sp>
    </p:spTree>
    <p:extLst>
      <p:ext uri="{BB962C8B-B14F-4D97-AF65-F5344CB8AC3E}">
        <p14:creationId xmlns:p14="http://schemas.microsoft.com/office/powerpoint/2010/main" val="3495877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Huffman Coding: </a:t>
            </a:r>
            <a:br>
              <a:rPr lang="en-US" dirty="0"/>
            </a:br>
            <a:r>
              <a:rPr lang="en-US" dirty="0"/>
              <a:t>An Application of Binary Trees and Priority Queues</a:t>
            </a:r>
            <a:br>
              <a:rPr lang="en-US" dirty="0"/>
            </a:br>
            <a:endParaRPr lang="en-IN" dirty="0"/>
          </a:p>
        </p:txBody>
      </p:sp>
      <p:sp>
        <p:nvSpPr>
          <p:cNvPr id="3" name="Content Placeholder 2"/>
          <p:cNvSpPr>
            <a:spLocks noGrp="1"/>
          </p:cNvSpPr>
          <p:nvPr>
            <p:ph type="subTitle" idx="1"/>
          </p:nvPr>
        </p:nvSpPr>
        <p:spPr>
          <a:xfrm>
            <a:off x="1447800" y="5154792"/>
            <a:ext cx="6400800" cy="766762"/>
          </a:xfrm>
        </p:spPr>
        <p:txBody>
          <a:bodyPr/>
          <a:lstStyle/>
          <a:p>
            <a:r>
              <a:rPr lang="en-IN" dirty="0" smtClean="0">
                <a:hlinkClick r:id="rId2" action="ppaction://hlinksldjump"/>
              </a:rPr>
              <a:t>SKIP to RED BLACK TREE </a:t>
            </a:r>
            <a:endParaRPr lang="en-IN" dirty="0"/>
          </a:p>
        </p:txBody>
      </p:sp>
      <p:sp>
        <p:nvSpPr>
          <p:cNvPr id="2201" name="Rectangle 153"/>
          <p:cNvSpPr>
            <a:spLocks noChangeArrowheads="1"/>
          </p:cNvSpPr>
          <p:nvPr/>
        </p:nvSpPr>
        <p:spPr bwMode="auto">
          <a:xfrm>
            <a:off x="0" y="5314950"/>
            <a:ext cx="1695450" cy="1252538"/>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02" name="Rectangle 154"/>
          <p:cNvSpPr>
            <a:spLocks noChangeArrowheads="1"/>
          </p:cNvSpPr>
          <p:nvPr/>
        </p:nvSpPr>
        <p:spPr bwMode="auto">
          <a:xfrm>
            <a:off x="7448550" y="5353050"/>
            <a:ext cx="1695450" cy="1271588"/>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209375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274638"/>
            <a:ext cx="8229600" cy="1143000"/>
          </a:xfrm>
        </p:spPr>
        <p:txBody>
          <a:bodyPr/>
          <a:lstStyle/>
          <a:p>
            <a:r>
              <a:rPr lang="en-US"/>
              <a:t>Encoding and Compression of Data</a:t>
            </a:r>
          </a:p>
        </p:txBody>
      </p:sp>
      <p:sp>
        <p:nvSpPr>
          <p:cNvPr id="105475" name="Rectangle 3"/>
          <p:cNvSpPr>
            <a:spLocks noGrp="1" noChangeArrowheads="1"/>
          </p:cNvSpPr>
          <p:nvPr>
            <p:ph type="body" idx="1"/>
          </p:nvPr>
        </p:nvSpPr>
        <p:spPr>
          <a:xfrm>
            <a:off x="685800" y="1600200"/>
            <a:ext cx="7772400" cy="4114800"/>
          </a:xfrm>
        </p:spPr>
        <p:txBody>
          <a:bodyPr/>
          <a:lstStyle/>
          <a:p>
            <a:r>
              <a:rPr lang="en-US"/>
              <a:t>Fax Machines</a:t>
            </a:r>
          </a:p>
          <a:p>
            <a:r>
              <a:rPr lang="en-US"/>
              <a:t>ASCII</a:t>
            </a:r>
          </a:p>
          <a:p>
            <a:r>
              <a:rPr lang="en-US"/>
              <a:t>Variations on ASCII</a:t>
            </a:r>
          </a:p>
          <a:p>
            <a:pPr lvl="1"/>
            <a:r>
              <a:rPr lang="en-US"/>
              <a:t>min number of bits needed</a:t>
            </a:r>
          </a:p>
          <a:p>
            <a:pPr lvl="1"/>
            <a:r>
              <a:rPr lang="en-US"/>
              <a:t>cost of savings</a:t>
            </a:r>
          </a:p>
          <a:p>
            <a:pPr lvl="1"/>
            <a:r>
              <a:rPr lang="en-US"/>
              <a:t>patterns</a:t>
            </a:r>
          </a:p>
          <a:p>
            <a:pPr lvl="1"/>
            <a:r>
              <a:rPr lang="en-US"/>
              <a:t>modifications</a:t>
            </a:r>
          </a:p>
          <a:p>
            <a:pPr lvl="1"/>
            <a:endParaRPr lang="en-US"/>
          </a:p>
        </p:txBody>
      </p:sp>
    </p:spTree>
    <p:extLst>
      <p:ext uri="{BB962C8B-B14F-4D97-AF65-F5344CB8AC3E}">
        <p14:creationId xmlns:p14="http://schemas.microsoft.com/office/powerpoint/2010/main" val="3260581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1143000"/>
          </a:xfrm>
        </p:spPr>
        <p:txBody>
          <a:bodyPr/>
          <a:lstStyle/>
          <a:p>
            <a:r>
              <a:rPr lang="en-US"/>
              <a:t>Purpose of Huffman Coding</a:t>
            </a:r>
          </a:p>
        </p:txBody>
      </p:sp>
      <p:sp>
        <p:nvSpPr>
          <p:cNvPr id="11267" name="Rectangle 3"/>
          <p:cNvSpPr>
            <a:spLocks noGrp="1" noChangeArrowheads="1"/>
          </p:cNvSpPr>
          <p:nvPr>
            <p:ph type="body" idx="1"/>
          </p:nvPr>
        </p:nvSpPr>
        <p:spPr>
          <a:xfrm>
            <a:off x="495300" y="1905000"/>
            <a:ext cx="7772400" cy="4114800"/>
          </a:xfrm>
        </p:spPr>
        <p:txBody>
          <a:bodyPr/>
          <a:lstStyle/>
          <a:p>
            <a:r>
              <a:rPr lang="en-US"/>
              <a:t>Proposed by Dr. David A. Huffman in 1952</a:t>
            </a:r>
          </a:p>
          <a:p>
            <a:pPr lvl="1"/>
            <a:r>
              <a:rPr lang="en-US" i="1"/>
              <a:t>“A Method for the Construction of Minimum Redundancy Codes”</a:t>
            </a:r>
          </a:p>
          <a:p>
            <a:r>
              <a:rPr lang="en-US"/>
              <a:t>Applicable to many forms of data transmission</a:t>
            </a:r>
          </a:p>
          <a:p>
            <a:pPr lvl="1"/>
            <a:r>
              <a:rPr lang="en-US"/>
              <a:t>Our example: text files</a:t>
            </a:r>
          </a:p>
          <a:p>
            <a:pPr lvl="1"/>
            <a:endParaRPr lang="en-US"/>
          </a:p>
        </p:txBody>
      </p:sp>
    </p:spTree>
    <p:extLst>
      <p:ext uri="{BB962C8B-B14F-4D97-AF65-F5344CB8AC3E}">
        <p14:creationId xmlns:p14="http://schemas.microsoft.com/office/powerpoint/2010/main" val="15555514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1143000"/>
          </a:xfrm>
        </p:spPr>
        <p:txBody>
          <a:bodyPr/>
          <a:lstStyle/>
          <a:p>
            <a:r>
              <a:rPr lang="en-US"/>
              <a:t>The Basic Algorithm	</a:t>
            </a:r>
          </a:p>
        </p:txBody>
      </p:sp>
      <p:sp>
        <p:nvSpPr>
          <p:cNvPr id="12291" name="Rectangle 3"/>
          <p:cNvSpPr>
            <a:spLocks noGrp="1" noChangeArrowheads="1"/>
          </p:cNvSpPr>
          <p:nvPr>
            <p:ph type="body" idx="1"/>
          </p:nvPr>
        </p:nvSpPr>
        <p:spPr>
          <a:xfrm>
            <a:off x="361950" y="1695450"/>
            <a:ext cx="8648700" cy="4114800"/>
          </a:xfrm>
        </p:spPr>
        <p:txBody>
          <a:bodyPr/>
          <a:lstStyle/>
          <a:p>
            <a:r>
              <a:rPr lang="en-US"/>
              <a:t>Huffman coding is a form of statistical coding</a:t>
            </a:r>
          </a:p>
          <a:p>
            <a:r>
              <a:rPr lang="en-US"/>
              <a:t>Not all characters occur with the same frequency!</a:t>
            </a:r>
          </a:p>
          <a:p>
            <a:r>
              <a:rPr lang="en-US"/>
              <a:t>Yet all characters are allocated the same amount of space</a:t>
            </a:r>
          </a:p>
          <a:p>
            <a:pPr lvl="1"/>
            <a:r>
              <a:rPr lang="en-US"/>
              <a:t>1 char = 1 byte, be it </a:t>
            </a:r>
            <a:r>
              <a:rPr lang="en-US" sz="4000">
                <a:solidFill>
                  <a:srgbClr val="FF3300"/>
                </a:solidFill>
              </a:rPr>
              <a:t>e</a:t>
            </a:r>
            <a:r>
              <a:rPr lang="en-US"/>
              <a:t> or </a:t>
            </a:r>
            <a:r>
              <a:rPr lang="en-US" sz="4000">
                <a:solidFill>
                  <a:srgbClr val="0000FF"/>
                </a:solidFill>
              </a:rPr>
              <a:t>x</a:t>
            </a:r>
            <a:endParaRPr lang="en-US"/>
          </a:p>
          <a:p>
            <a:endParaRPr lang="en-US"/>
          </a:p>
        </p:txBody>
      </p:sp>
    </p:spTree>
    <p:extLst>
      <p:ext uri="{BB962C8B-B14F-4D97-AF65-F5344CB8AC3E}">
        <p14:creationId xmlns:p14="http://schemas.microsoft.com/office/powerpoint/2010/main" val="2487764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1143000"/>
          </a:xfrm>
        </p:spPr>
        <p:txBody>
          <a:bodyPr/>
          <a:lstStyle/>
          <a:p>
            <a:r>
              <a:rPr lang="en-US"/>
              <a:t>The Basic Algorithm	</a:t>
            </a:r>
          </a:p>
        </p:txBody>
      </p:sp>
      <p:sp>
        <p:nvSpPr>
          <p:cNvPr id="13315" name="Rectangle 3"/>
          <p:cNvSpPr>
            <a:spLocks noGrp="1" noChangeArrowheads="1"/>
          </p:cNvSpPr>
          <p:nvPr>
            <p:ph type="body" idx="1"/>
          </p:nvPr>
        </p:nvSpPr>
        <p:spPr>
          <a:xfrm>
            <a:off x="571500" y="1847850"/>
            <a:ext cx="8172450" cy="4114800"/>
          </a:xfrm>
        </p:spPr>
        <p:txBody>
          <a:bodyPr/>
          <a:lstStyle/>
          <a:p>
            <a:r>
              <a:rPr lang="en-US"/>
              <a:t>Any savings in tailoring codes to frequency of character?</a:t>
            </a:r>
          </a:p>
          <a:p>
            <a:r>
              <a:rPr lang="en-US"/>
              <a:t>Code word lengths are no longer fixed like ASCII.</a:t>
            </a:r>
          </a:p>
          <a:p>
            <a:r>
              <a:rPr lang="en-US"/>
              <a:t>Code word lengths vary and will be shorter for the more frequently used characters.</a:t>
            </a:r>
          </a:p>
          <a:p>
            <a:endParaRPr lang="en-US"/>
          </a:p>
        </p:txBody>
      </p:sp>
    </p:spTree>
    <p:extLst>
      <p:ext uri="{BB962C8B-B14F-4D97-AF65-F5344CB8AC3E}">
        <p14:creationId xmlns:p14="http://schemas.microsoft.com/office/powerpoint/2010/main" val="1516633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1143000"/>
          </a:xfrm>
        </p:spPr>
        <p:txBody>
          <a:bodyPr/>
          <a:lstStyle/>
          <a:p>
            <a:r>
              <a:rPr lang="en-US"/>
              <a:t>The (Real) Basic Algorithm</a:t>
            </a:r>
          </a:p>
        </p:txBody>
      </p:sp>
      <p:sp>
        <p:nvSpPr>
          <p:cNvPr id="14341" name="Text Box 5"/>
          <p:cNvSpPr txBox="1">
            <a:spLocks noChangeArrowheads="1"/>
          </p:cNvSpPr>
          <p:nvPr/>
        </p:nvSpPr>
        <p:spPr bwMode="auto">
          <a:xfrm>
            <a:off x="0" y="1524000"/>
            <a:ext cx="8820150" cy="466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
            </a:pPr>
            <a:r>
              <a:rPr lang="en-US" sz="2500"/>
              <a:t>1.	Scan text to be compressed and tally 		occurrence of all characters.</a:t>
            </a:r>
          </a:p>
          <a:p>
            <a:pPr>
              <a:spcBef>
                <a:spcPct val="50000"/>
              </a:spcBef>
              <a:buFontTx/>
              <a:buChar char=" "/>
            </a:pPr>
            <a:r>
              <a:rPr lang="en-US" sz="2500"/>
              <a:t>2.	Sort or prioritize characters based on 	number of occurrences in text.</a:t>
            </a:r>
          </a:p>
          <a:p>
            <a:pPr>
              <a:spcBef>
                <a:spcPct val="50000"/>
              </a:spcBef>
              <a:buFontTx/>
              <a:buChar char=" "/>
            </a:pPr>
            <a:r>
              <a:rPr lang="en-US" sz="2500"/>
              <a:t>3.	Build Huffman code tree based on 			prioritized list.</a:t>
            </a:r>
          </a:p>
          <a:p>
            <a:pPr>
              <a:spcBef>
                <a:spcPct val="50000"/>
              </a:spcBef>
              <a:buFontTx/>
              <a:buChar char=" "/>
            </a:pPr>
            <a:r>
              <a:rPr lang="en-US" sz="2500"/>
              <a:t>4.	Perform a traversal of tree to determine 	all code words.</a:t>
            </a:r>
          </a:p>
          <a:p>
            <a:pPr>
              <a:spcBef>
                <a:spcPct val="50000"/>
              </a:spcBef>
              <a:buFontTx/>
              <a:buChar char=" "/>
            </a:pPr>
            <a:r>
              <a:rPr lang="en-US" sz="2500"/>
              <a:t>5.	Scan text again and create new file 		using the Huffman codes.</a:t>
            </a:r>
            <a:endParaRPr lang="en-US"/>
          </a:p>
        </p:txBody>
      </p:sp>
    </p:spTree>
    <p:extLst>
      <p:ext uri="{BB962C8B-B14F-4D97-AF65-F5344CB8AC3E}">
        <p14:creationId xmlns:p14="http://schemas.microsoft.com/office/powerpoint/2010/main" val="1251119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1143000"/>
          </a:xfrm>
        </p:spPr>
        <p:txBody>
          <a:bodyPr>
            <a:normAutofit fontScale="90000"/>
          </a:bodyPr>
          <a:lstStyle/>
          <a:p>
            <a:r>
              <a:rPr lang="en-US"/>
              <a:t>Building a Tree</a:t>
            </a:r>
            <a:br>
              <a:rPr lang="en-US"/>
            </a:br>
            <a:r>
              <a:rPr lang="en-US" sz="3200"/>
              <a:t>Scan the original text</a:t>
            </a:r>
            <a:endParaRPr lang="en-US"/>
          </a:p>
        </p:txBody>
      </p:sp>
      <p:sp>
        <p:nvSpPr>
          <p:cNvPr id="15363" name="Rectangle 3"/>
          <p:cNvSpPr>
            <a:spLocks noGrp="1" noChangeArrowheads="1"/>
          </p:cNvSpPr>
          <p:nvPr>
            <p:ph type="body" idx="1"/>
          </p:nvPr>
        </p:nvSpPr>
        <p:spPr>
          <a:xfrm>
            <a:off x="285750" y="1981200"/>
            <a:ext cx="8801100" cy="4114800"/>
          </a:xfrm>
        </p:spPr>
        <p:txBody>
          <a:bodyPr/>
          <a:lstStyle/>
          <a:p>
            <a:r>
              <a:rPr lang="en-US"/>
              <a:t>Consider the following short text:</a:t>
            </a:r>
          </a:p>
          <a:p>
            <a:pPr>
              <a:buFont typeface="Symbol" pitchFamily="18" charset="2"/>
              <a:buChar char=" "/>
            </a:pPr>
            <a:endParaRPr lang="en-US"/>
          </a:p>
          <a:p>
            <a:pPr>
              <a:buFont typeface="Symbol" pitchFamily="18" charset="2"/>
              <a:buChar char=" "/>
            </a:pPr>
            <a:r>
              <a:rPr lang="en-US" i="1"/>
              <a:t>Eerie eyes seen near lake.</a:t>
            </a:r>
          </a:p>
          <a:p>
            <a:pPr>
              <a:buFont typeface="Symbol" pitchFamily="18" charset="2"/>
              <a:buChar char=" "/>
            </a:pPr>
            <a:endParaRPr lang="en-US" i="1"/>
          </a:p>
          <a:p>
            <a:r>
              <a:rPr lang="en-US"/>
              <a:t>Count up the occurrences of all characters in the text</a:t>
            </a:r>
          </a:p>
        </p:txBody>
      </p:sp>
    </p:spTree>
    <p:extLst>
      <p:ext uri="{BB962C8B-B14F-4D97-AF65-F5344CB8AC3E}">
        <p14:creationId xmlns:p14="http://schemas.microsoft.com/office/powerpoint/2010/main" val="3562568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274638"/>
            <a:ext cx="8229600" cy="1143000"/>
          </a:xfrm>
        </p:spPr>
        <p:txBody>
          <a:bodyPr>
            <a:normAutofit fontScale="90000"/>
          </a:bodyPr>
          <a:lstStyle/>
          <a:p>
            <a:pPr eaLnBrk="1" hangingPunct="1"/>
            <a:r>
              <a:rPr lang="en-US" altLang="en-US" smtClean="0"/>
              <a:t>Balanced Trees</a:t>
            </a:r>
            <a:br>
              <a:rPr lang="en-US" altLang="en-US" smtClean="0"/>
            </a:br>
            <a:r>
              <a:rPr lang="en-US" altLang="en-US" sz="2400" smtClean="0"/>
              <a:t>Abs(depth(</a:t>
            </a:r>
            <a:r>
              <a:rPr lang="en-US" altLang="en-US" sz="2400" i="1" smtClean="0"/>
              <a:t>leftChild</a:t>
            </a:r>
            <a:r>
              <a:rPr lang="en-US" altLang="en-US" sz="2400" smtClean="0"/>
              <a:t>) – depth(</a:t>
            </a:r>
            <a:r>
              <a:rPr lang="en-US" altLang="en-US" sz="2400" i="1" smtClean="0"/>
              <a:t>rightChild</a:t>
            </a:r>
            <a:r>
              <a:rPr lang="en-US" altLang="en-US" sz="2400" smtClean="0"/>
              <a:t>)) &lt;= 1</a:t>
            </a:r>
            <a:br>
              <a:rPr lang="en-US" altLang="en-US" sz="2400" smtClean="0"/>
            </a:br>
            <a:r>
              <a:rPr lang="en-US" altLang="en-US" sz="2400" smtClean="0"/>
              <a:t>Depth of a tree is it’s longest path length</a:t>
            </a:r>
            <a:endParaRPr lang="en-US" altLang="en-US" smtClean="0"/>
          </a:p>
        </p:txBody>
      </p:sp>
      <p:sp>
        <p:nvSpPr>
          <p:cNvPr id="2051" name="Rectangle 3"/>
          <p:cNvSpPr>
            <a:spLocks noGrp="1" noChangeArrowheads="1"/>
          </p:cNvSpPr>
          <p:nvPr>
            <p:ph type="body" idx="1"/>
          </p:nvPr>
        </p:nvSpPr>
        <p:spPr>
          <a:xfrm>
            <a:off x="685800" y="2133600"/>
            <a:ext cx="7772400" cy="4114800"/>
          </a:xfrm>
        </p:spPr>
        <p:txBody>
          <a:bodyPr/>
          <a:lstStyle/>
          <a:p>
            <a:pPr eaLnBrk="1" hangingPunct="1">
              <a:lnSpc>
                <a:spcPct val="90000"/>
              </a:lnSpc>
            </a:pPr>
            <a:r>
              <a:rPr lang="en-US" altLang="en-US" sz="2800" dirty="0" smtClean="0"/>
              <a:t>Red-black trees – </a:t>
            </a:r>
            <a:r>
              <a:rPr lang="en-US" altLang="en-US" sz="2400" dirty="0" smtClean="0"/>
              <a:t>Restructure the tree when rules among nodes of the tree are violated as we follow the path from root to the insertion point.</a:t>
            </a:r>
          </a:p>
          <a:p>
            <a:pPr eaLnBrk="1" hangingPunct="1">
              <a:lnSpc>
                <a:spcPct val="90000"/>
              </a:lnSpc>
            </a:pPr>
            <a:r>
              <a:rPr lang="en-US" altLang="en-US" sz="2800" dirty="0" smtClean="0"/>
              <a:t>AVL Trees – </a:t>
            </a:r>
            <a:r>
              <a:rPr lang="en-US" altLang="en-US" sz="2400" dirty="0" smtClean="0"/>
              <a:t>Maintain a three way flag at each node (-1,0,1) determining whether the left sub-tree is longer, shorter or the same length.  Restructure the tree when the flag would go to –2 or +2.</a:t>
            </a:r>
          </a:p>
          <a:p>
            <a:pPr eaLnBrk="1" hangingPunct="1">
              <a:lnSpc>
                <a:spcPct val="90000"/>
              </a:lnSpc>
            </a:pPr>
            <a:r>
              <a:rPr lang="en-US" altLang="en-US" sz="2800" dirty="0" smtClean="0"/>
              <a:t>Splay Trees – </a:t>
            </a:r>
            <a:r>
              <a:rPr lang="en-US" altLang="en-US" sz="2400" dirty="0" smtClean="0"/>
              <a:t>Don’t require complete balance.  However, N inserts and deletes can be done in </a:t>
            </a:r>
            <a:r>
              <a:rPr lang="en-US" altLang="en-US" sz="2400" dirty="0" err="1" smtClean="0"/>
              <a:t>NlgN</a:t>
            </a:r>
            <a:r>
              <a:rPr lang="en-US" altLang="en-US" sz="2400" dirty="0" smtClean="0"/>
              <a:t> time.  Rotations are done to move accessed nodes to the top of the tree.</a:t>
            </a:r>
          </a:p>
        </p:txBody>
      </p:sp>
    </p:spTree>
    <p:extLst>
      <p:ext uri="{BB962C8B-B14F-4D97-AF65-F5344CB8AC3E}">
        <p14:creationId xmlns:p14="http://schemas.microsoft.com/office/powerpoint/2010/main" val="6463494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1143000"/>
          </a:xfrm>
        </p:spPr>
        <p:txBody>
          <a:bodyPr>
            <a:normAutofit fontScale="90000"/>
          </a:bodyPr>
          <a:lstStyle/>
          <a:p>
            <a:r>
              <a:rPr lang="en-US"/>
              <a:t>Building a Tree</a:t>
            </a:r>
            <a:br>
              <a:rPr lang="en-US"/>
            </a:br>
            <a:r>
              <a:rPr lang="en-US" sz="3200"/>
              <a:t>Scan the original text</a:t>
            </a:r>
            <a:endParaRPr lang="en-US"/>
          </a:p>
        </p:txBody>
      </p:sp>
      <p:sp>
        <p:nvSpPr>
          <p:cNvPr id="16387" name="Rectangle 3"/>
          <p:cNvSpPr>
            <a:spLocks noGrp="1" noChangeArrowheads="1"/>
          </p:cNvSpPr>
          <p:nvPr>
            <p:ph type="body" idx="1"/>
          </p:nvPr>
        </p:nvSpPr>
        <p:spPr>
          <a:xfrm>
            <a:off x="95250" y="1790700"/>
            <a:ext cx="9163050" cy="819150"/>
          </a:xfrm>
        </p:spPr>
        <p:txBody>
          <a:bodyPr>
            <a:normAutofit fontScale="62500" lnSpcReduction="20000"/>
          </a:bodyPr>
          <a:lstStyle/>
          <a:p>
            <a:pPr>
              <a:buFont typeface="Symbol" pitchFamily="18" charset="2"/>
              <a:buNone/>
            </a:pPr>
            <a:r>
              <a:rPr lang="en-US"/>
              <a:t>	</a:t>
            </a:r>
            <a:r>
              <a:rPr lang="en-US" sz="4000" i="1"/>
              <a:t>Eerie eyes seen near lake.</a:t>
            </a:r>
          </a:p>
          <a:p>
            <a:r>
              <a:rPr lang="en-US" sz="4000"/>
              <a:t>What characters are present?</a:t>
            </a:r>
            <a:endParaRPr lang="en-US"/>
          </a:p>
        </p:txBody>
      </p:sp>
      <p:sp>
        <p:nvSpPr>
          <p:cNvPr id="16388" name="Text Box 4"/>
          <p:cNvSpPr txBox="1">
            <a:spLocks noChangeArrowheads="1"/>
          </p:cNvSpPr>
          <p:nvPr/>
        </p:nvSpPr>
        <p:spPr bwMode="auto">
          <a:xfrm>
            <a:off x="1847850" y="3751263"/>
            <a:ext cx="5670550" cy="1433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sz="4000">
                <a:solidFill>
                  <a:srgbClr val="0000FF"/>
                </a:solidFill>
              </a:rPr>
              <a:t>E  e  r  i space  </a:t>
            </a:r>
          </a:p>
          <a:p>
            <a:pPr>
              <a:buFontTx/>
              <a:buNone/>
            </a:pPr>
            <a:r>
              <a:rPr lang="en-US" sz="4000">
                <a:solidFill>
                  <a:srgbClr val="0000FF"/>
                </a:solidFill>
              </a:rPr>
              <a:t>y s n a r l k .</a:t>
            </a:r>
            <a:endParaRPr lang="en-US"/>
          </a:p>
        </p:txBody>
      </p:sp>
      <p:sp>
        <p:nvSpPr>
          <p:cNvPr id="16389" name="Rectangle 5"/>
          <p:cNvSpPr>
            <a:spLocks noChangeArrowheads="1"/>
          </p:cNvSpPr>
          <p:nvPr/>
        </p:nvSpPr>
        <p:spPr bwMode="auto">
          <a:xfrm>
            <a:off x="5159375" y="3884613"/>
            <a:ext cx="1793875" cy="519112"/>
          </a:xfrm>
          <a:prstGeom prst="rect">
            <a:avLst/>
          </a:prstGeom>
          <a:noFill/>
          <a:ln w="9525" cap="rnd">
            <a:solidFill>
              <a:srgbClr val="FF6600"/>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47620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iterate type="wd">
                                    <p:tmPct val="100000"/>
                                  </p:iterate>
                                  <p:childTnLst>
                                    <p:set>
                                      <p:cBhvr>
                                        <p:cTn id="14" dur="1" fill="hold">
                                          <p:stCondLst>
                                            <p:cond delay="0"/>
                                          </p:stCondLst>
                                        </p:cTn>
                                        <p:tgtEl>
                                          <p:spTgt spid="16388"/>
                                        </p:tgtEl>
                                        <p:attrNameLst>
                                          <p:attrName>style.visibility</p:attrName>
                                        </p:attrNameLst>
                                      </p:cBhvr>
                                      <p:to>
                                        <p:strVal val="visible"/>
                                      </p:to>
                                    </p:set>
                                    <p:animEffect transition="in" filter="wipe(up)">
                                      <p:cBhvr>
                                        <p:cTn id="15" dur="300"/>
                                        <p:tgtEl>
                                          <p:spTgt spid="16388"/>
                                        </p:tgtEl>
                                      </p:cBhvr>
                                    </p:animEffect>
                                  </p:childTnLst>
                                </p:cTn>
                              </p:par>
                            </p:childTnLst>
                          </p:cTn>
                        </p:par>
                        <p:par>
                          <p:cTn id="16" fill="hold" nodeType="afterGroup">
                            <p:stCondLst>
                              <p:cond delay="4200"/>
                            </p:stCondLst>
                            <p:childTnLst>
                              <p:par>
                                <p:cTn id="17" presetID="1" presetClass="entr" presetSubtype="0" fill="hold" grpId="0" nodeType="afterEffect">
                                  <p:stCondLst>
                                    <p:cond delay="0"/>
                                  </p:stCondLst>
                                  <p:childTnLst>
                                    <p:set>
                                      <p:cBhvr>
                                        <p:cTn id="18" dur="1" fill="hold">
                                          <p:stCondLst>
                                            <p:cond delay="499"/>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8" grpId="0" autoUpdateAnimBg="0"/>
      <p:bldP spid="1638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1143000"/>
          </a:xfrm>
        </p:spPr>
        <p:txBody>
          <a:bodyPr>
            <a:normAutofit fontScale="90000"/>
          </a:bodyPr>
          <a:lstStyle/>
          <a:p>
            <a:r>
              <a:rPr lang="en-US"/>
              <a:t>Building a Tree</a:t>
            </a:r>
            <a:br>
              <a:rPr lang="en-US"/>
            </a:br>
            <a:r>
              <a:rPr lang="en-US" sz="3200"/>
              <a:t>Scan the original text</a:t>
            </a:r>
          </a:p>
        </p:txBody>
      </p:sp>
      <p:sp>
        <p:nvSpPr>
          <p:cNvPr id="17411" name="Rectangle 3"/>
          <p:cNvSpPr>
            <a:spLocks noGrp="1" noChangeArrowheads="1"/>
          </p:cNvSpPr>
          <p:nvPr>
            <p:ph type="body" idx="1"/>
          </p:nvPr>
        </p:nvSpPr>
        <p:spPr>
          <a:xfrm>
            <a:off x="495300" y="1543050"/>
            <a:ext cx="8401050" cy="685800"/>
          </a:xfrm>
        </p:spPr>
        <p:txBody>
          <a:bodyPr>
            <a:normAutofit fontScale="55000" lnSpcReduction="20000"/>
          </a:bodyPr>
          <a:lstStyle/>
          <a:p>
            <a:pPr>
              <a:buFont typeface="Symbol" pitchFamily="18" charset="2"/>
              <a:buNone/>
            </a:pPr>
            <a:r>
              <a:rPr lang="en-US" sz="4000"/>
              <a:t>Eerie eyes seen near lake.</a:t>
            </a:r>
            <a:endParaRPr lang="en-US"/>
          </a:p>
          <a:p>
            <a:r>
              <a:rPr lang="en-US"/>
              <a:t>What is the frequency of each character in the text?</a:t>
            </a:r>
            <a:endParaRPr lang="en-US" sz="4000"/>
          </a:p>
        </p:txBody>
      </p:sp>
      <p:grpSp>
        <p:nvGrpSpPr>
          <p:cNvPr id="17420" name="Group 12"/>
          <p:cNvGrpSpPr>
            <a:grpSpLocks/>
          </p:cNvGrpSpPr>
          <p:nvPr/>
        </p:nvGrpSpPr>
        <p:grpSpPr bwMode="auto">
          <a:xfrm>
            <a:off x="266700" y="3511550"/>
            <a:ext cx="8821738" cy="2141538"/>
            <a:chOff x="168" y="2212"/>
            <a:chExt cx="5557" cy="1349"/>
          </a:xfrm>
        </p:grpSpPr>
        <p:sp>
          <p:nvSpPr>
            <p:cNvPr id="17412" name="Text Box 4"/>
            <p:cNvSpPr txBox="1">
              <a:spLocks noChangeArrowheads="1"/>
            </p:cNvSpPr>
            <p:nvPr/>
          </p:nvSpPr>
          <p:spPr bwMode="auto">
            <a:xfrm>
              <a:off x="168" y="2212"/>
              <a:ext cx="5557" cy="1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buFontTx/>
                <a:buNone/>
              </a:pPr>
              <a:r>
                <a:rPr lang="en-US" sz="3200">
                  <a:solidFill>
                    <a:srgbClr val="0000FF"/>
                  </a:solidFill>
                </a:rPr>
                <a:t>Char Freq.  Char Freq.  Char Freq.</a:t>
              </a:r>
              <a:endParaRPr lang="en-US" sz="4000">
                <a:solidFill>
                  <a:srgbClr val="0000FF"/>
                </a:solidFill>
              </a:endParaRPr>
            </a:p>
            <a:p>
              <a:pPr>
                <a:lnSpc>
                  <a:spcPct val="50000"/>
                </a:lnSpc>
                <a:buFontTx/>
                <a:buNone/>
              </a:pPr>
              <a:r>
                <a:rPr lang="en-US" sz="3200">
                  <a:solidFill>
                    <a:srgbClr val="0000FF"/>
                  </a:solidFill>
                </a:rPr>
                <a:t> E 		1	  y		1	   k	1</a:t>
              </a:r>
            </a:p>
            <a:p>
              <a:pPr>
                <a:lnSpc>
                  <a:spcPct val="50000"/>
                </a:lnSpc>
                <a:buFontTx/>
                <a:buNone/>
              </a:pPr>
              <a:r>
                <a:rPr lang="en-US" sz="3200">
                  <a:solidFill>
                    <a:srgbClr val="0000FF"/>
                  </a:solidFill>
                </a:rPr>
                <a:t> e 		8	  s 	2	   .	1</a:t>
              </a:r>
            </a:p>
            <a:p>
              <a:pPr>
                <a:lnSpc>
                  <a:spcPct val="50000"/>
                </a:lnSpc>
                <a:buFontTx/>
                <a:buNone/>
              </a:pPr>
              <a:r>
                <a:rPr lang="en-US" sz="3200">
                  <a:solidFill>
                    <a:srgbClr val="0000FF"/>
                  </a:solidFill>
                </a:rPr>
                <a:t> r 		2	  n 	2	   </a:t>
              </a:r>
            </a:p>
            <a:p>
              <a:pPr>
                <a:lnSpc>
                  <a:spcPct val="50000"/>
                </a:lnSpc>
                <a:buFontTx/>
                <a:buNone/>
              </a:pPr>
              <a:r>
                <a:rPr lang="en-US" sz="3200">
                  <a:solidFill>
                    <a:srgbClr val="0000FF"/>
                  </a:solidFill>
                </a:rPr>
                <a:t> i 		1	  a		2</a:t>
              </a:r>
            </a:p>
            <a:p>
              <a:pPr>
                <a:lnSpc>
                  <a:spcPct val="50000"/>
                </a:lnSpc>
                <a:buFontTx/>
                <a:buNone/>
              </a:pPr>
              <a:r>
                <a:rPr lang="en-US" sz="3200">
                  <a:solidFill>
                    <a:srgbClr val="0000FF"/>
                  </a:solidFill>
                </a:rPr>
                <a:t> space 	4	  l		1</a:t>
              </a:r>
            </a:p>
          </p:txBody>
        </p:sp>
        <p:sp>
          <p:nvSpPr>
            <p:cNvPr id="17413" name="Line 5"/>
            <p:cNvSpPr>
              <a:spLocks noChangeShapeType="1"/>
            </p:cNvSpPr>
            <p:nvPr/>
          </p:nvSpPr>
          <p:spPr bwMode="auto">
            <a:xfrm>
              <a:off x="215" y="2444"/>
              <a:ext cx="523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5" name="Rectangle 7"/>
            <p:cNvSpPr>
              <a:spLocks noChangeArrowheads="1"/>
            </p:cNvSpPr>
            <p:nvPr/>
          </p:nvSpPr>
          <p:spPr bwMode="auto">
            <a:xfrm>
              <a:off x="215" y="3317"/>
              <a:ext cx="1106" cy="243"/>
            </a:xfrm>
            <a:prstGeom prst="rect">
              <a:avLst/>
            </a:prstGeom>
            <a:noFill/>
            <a:ln w="9525" cap="rnd">
              <a:solidFill>
                <a:srgbClr val="FF6600"/>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6" name="Line 8"/>
            <p:cNvSpPr>
              <a:spLocks noChangeShapeType="1"/>
            </p:cNvSpPr>
            <p:nvPr/>
          </p:nvSpPr>
          <p:spPr bwMode="auto">
            <a:xfrm>
              <a:off x="1847" y="2444"/>
              <a:ext cx="0" cy="111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7" name="Line 9"/>
            <p:cNvSpPr>
              <a:spLocks noChangeShapeType="1"/>
            </p:cNvSpPr>
            <p:nvPr/>
          </p:nvSpPr>
          <p:spPr bwMode="auto">
            <a:xfrm>
              <a:off x="3692" y="2444"/>
              <a:ext cx="0" cy="111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1075903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17420"/>
                                        </p:tgtEl>
                                        <p:attrNameLst>
                                          <p:attrName>style.visibility</p:attrName>
                                        </p:attrNameLst>
                                      </p:cBhvr>
                                      <p:to>
                                        <p:strVal val="visible"/>
                                      </p:to>
                                    </p:set>
                                    <p:anim calcmode="lin" valueType="num">
                                      <p:cBhvr>
                                        <p:cTn id="15" dur="500" fill="hold"/>
                                        <p:tgtEl>
                                          <p:spTgt spid="17420"/>
                                        </p:tgtEl>
                                        <p:attrNameLst>
                                          <p:attrName>ppt_x</p:attrName>
                                        </p:attrNameLst>
                                      </p:cBhvr>
                                      <p:tavLst>
                                        <p:tav tm="0">
                                          <p:val>
                                            <p:strVal val="#ppt_x-#ppt_w/2"/>
                                          </p:val>
                                        </p:tav>
                                        <p:tav tm="100000">
                                          <p:val>
                                            <p:strVal val="#ppt_x"/>
                                          </p:val>
                                        </p:tav>
                                      </p:tavLst>
                                    </p:anim>
                                    <p:anim calcmode="lin" valueType="num">
                                      <p:cBhvr>
                                        <p:cTn id="16" dur="500" fill="hold"/>
                                        <p:tgtEl>
                                          <p:spTgt spid="17420"/>
                                        </p:tgtEl>
                                        <p:attrNameLst>
                                          <p:attrName>ppt_y</p:attrName>
                                        </p:attrNameLst>
                                      </p:cBhvr>
                                      <p:tavLst>
                                        <p:tav tm="0">
                                          <p:val>
                                            <p:strVal val="#ppt_y"/>
                                          </p:val>
                                        </p:tav>
                                        <p:tav tm="100000">
                                          <p:val>
                                            <p:strVal val="#ppt_y"/>
                                          </p:val>
                                        </p:tav>
                                      </p:tavLst>
                                    </p:anim>
                                    <p:anim calcmode="lin" valueType="num">
                                      <p:cBhvr>
                                        <p:cTn id="17" dur="500" fill="hold"/>
                                        <p:tgtEl>
                                          <p:spTgt spid="17420"/>
                                        </p:tgtEl>
                                        <p:attrNameLst>
                                          <p:attrName>ppt_w</p:attrName>
                                        </p:attrNameLst>
                                      </p:cBhvr>
                                      <p:tavLst>
                                        <p:tav tm="0">
                                          <p:val>
                                            <p:fltVal val="0"/>
                                          </p:val>
                                        </p:tav>
                                        <p:tav tm="100000">
                                          <p:val>
                                            <p:strVal val="#ppt_w"/>
                                          </p:val>
                                        </p:tav>
                                      </p:tavLst>
                                    </p:anim>
                                    <p:anim calcmode="lin" valueType="num">
                                      <p:cBhvr>
                                        <p:cTn id="18" dur="500" fill="hold"/>
                                        <p:tgtEl>
                                          <p:spTgt spid="174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1143000"/>
          </a:xfrm>
        </p:spPr>
        <p:txBody>
          <a:bodyPr>
            <a:normAutofit fontScale="90000"/>
          </a:bodyPr>
          <a:lstStyle/>
          <a:p>
            <a:r>
              <a:rPr lang="en-US"/>
              <a:t>Building a Tree</a:t>
            </a:r>
            <a:br>
              <a:rPr lang="en-US"/>
            </a:br>
            <a:r>
              <a:rPr lang="en-US" sz="3200"/>
              <a:t>Prioritize characters</a:t>
            </a:r>
            <a:endParaRPr lang="en-US"/>
          </a:p>
        </p:txBody>
      </p:sp>
      <p:sp>
        <p:nvSpPr>
          <p:cNvPr id="18435" name="Rectangle 3"/>
          <p:cNvSpPr>
            <a:spLocks noGrp="1" noChangeArrowheads="1"/>
          </p:cNvSpPr>
          <p:nvPr>
            <p:ph type="body" idx="1"/>
          </p:nvPr>
        </p:nvSpPr>
        <p:spPr>
          <a:xfrm>
            <a:off x="495300" y="1752600"/>
            <a:ext cx="7772400" cy="4114800"/>
          </a:xfrm>
        </p:spPr>
        <p:txBody>
          <a:bodyPr/>
          <a:lstStyle/>
          <a:p>
            <a:r>
              <a:rPr lang="en-US"/>
              <a:t>Create binary tree nodes with character and frequency of each character</a:t>
            </a:r>
          </a:p>
          <a:p>
            <a:r>
              <a:rPr lang="en-US"/>
              <a:t>Place nodes in a priority queue</a:t>
            </a:r>
          </a:p>
          <a:p>
            <a:pPr lvl="1"/>
            <a:r>
              <a:rPr lang="en-US"/>
              <a:t>The </a:t>
            </a:r>
            <a:r>
              <a:rPr lang="en-US" u="sng"/>
              <a:t>lower</a:t>
            </a:r>
            <a:r>
              <a:rPr lang="en-US"/>
              <a:t> the occurrence, the higher the priority in the queue</a:t>
            </a:r>
          </a:p>
        </p:txBody>
      </p:sp>
    </p:spTree>
    <p:extLst>
      <p:ext uri="{BB962C8B-B14F-4D97-AF65-F5344CB8AC3E}">
        <p14:creationId xmlns:p14="http://schemas.microsoft.com/office/powerpoint/2010/main" val="3276403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1143000"/>
          </a:xfrm>
        </p:spPr>
        <p:txBody>
          <a:bodyPr>
            <a:normAutofit fontScale="90000"/>
          </a:bodyPr>
          <a:lstStyle/>
          <a:p>
            <a:r>
              <a:rPr lang="en-US"/>
              <a:t>Building a Tree</a:t>
            </a:r>
            <a:br>
              <a:rPr lang="en-US"/>
            </a:br>
            <a:r>
              <a:rPr lang="en-US" sz="3200"/>
              <a:t>Prioritize characters</a:t>
            </a:r>
          </a:p>
        </p:txBody>
      </p:sp>
      <p:sp>
        <p:nvSpPr>
          <p:cNvPr id="19459" name="Rectangle 3"/>
          <p:cNvSpPr>
            <a:spLocks noGrp="1" noChangeArrowheads="1"/>
          </p:cNvSpPr>
          <p:nvPr>
            <p:ph type="body" idx="1"/>
          </p:nvPr>
        </p:nvSpPr>
        <p:spPr>
          <a:xfrm>
            <a:off x="400050" y="1562100"/>
            <a:ext cx="8572500" cy="4114800"/>
          </a:xfrm>
        </p:spPr>
        <p:txBody>
          <a:bodyPr/>
          <a:lstStyle/>
          <a:p>
            <a:r>
              <a:rPr lang="en-US"/>
              <a:t>Uses binary tree nodes</a:t>
            </a:r>
          </a:p>
          <a:p>
            <a:pPr>
              <a:lnSpc>
                <a:spcPct val="50000"/>
              </a:lnSpc>
              <a:buFont typeface="Symbol" pitchFamily="18" charset="2"/>
              <a:buNone/>
            </a:pPr>
            <a:endParaRPr lang="en-US"/>
          </a:p>
          <a:p>
            <a:pPr>
              <a:lnSpc>
                <a:spcPct val="50000"/>
              </a:lnSpc>
              <a:buFont typeface="Symbol" pitchFamily="18" charset="2"/>
              <a:buNone/>
            </a:pPr>
            <a:r>
              <a:rPr lang="en-US"/>
              <a:t>public class HuffNode</a:t>
            </a:r>
          </a:p>
          <a:p>
            <a:pPr>
              <a:lnSpc>
                <a:spcPct val="50000"/>
              </a:lnSpc>
              <a:buFont typeface="Symbol" pitchFamily="18" charset="2"/>
              <a:buNone/>
            </a:pPr>
            <a:r>
              <a:rPr lang="en-US"/>
              <a:t>{</a:t>
            </a:r>
          </a:p>
          <a:p>
            <a:pPr>
              <a:lnSpc>
                <a:spcPct val="50000"/>
              </a:lnSpc>
              <a:buFont typeface="Symbol" pitchFamily="18" charset="2"/>
              <a:buNone/>
            </a:pPr>
            <a:r>
              <a:rPr lang="en-US"/>
              <a:t>	public char myChar;</a:t>
            </a:r>
          </a:p>
          <a:p>
            <a:pPr>
              <a:lnSpc>
                <a:spcPct val="50000"/>
              </a:lnSpc>
              <a:buFont typeface="Symbol" pitchFamily="18" charset="2"/>
              <a:buNone/>
            </a:pPr>
            <a:r>
              <a:rPr lang="en-US"/>
              <a:t>	public int myFrequency;</a:t>
            </a:r>
          </a:p>
          <a:p>
            <a:pPr>
              <a:lnSpc>
                <a:spcPct val="50000"/>
              </a:lnSpc>
              <a:buFont typeface="Symbol" pitchFamily="18" charset="2"/>
              <a:buNone/>
            </a:pPr>
            <a:r>
              <a:rPr lang="en-US"/>
              <a:t>	public HuffNode myLeft, myRight;</a:t>
            </a:r>
          </a:p>
          <a:p>
            <a:pPr>
              <a:lnSpc>
                <a:spcPct val="50000"/>
              </a:lnSpc>
              <a:buFont typeface="Symbol" pitchFamily="18" charset="2"/>
              <a:buNone/>
            </a:pPr>
            <a:r>
              <a:rPr lang="en-US"/>
              <a:t>}</a:t>
            </a:r>
          </a:p>
          <a:p>
            <a:pPr>
              <a:lnSpc>
                <a:spcPct val="50000"/>
              </a:lnSpc>
              <a:buFont typeface="Symbol" pitchFamily="18" charset="2"/>
              <a:buNone/>
            </a:pPr>
            <a:endParaRPr lang="en-US"/>
          </a:p>
          <a:p>
            <a:pPr>
              <a:lnSpc>
                <a:spcPct val="50000"/>
              </a:lnSpc>
              <a:buFont typeface="Symbol" pitchFamily="18" charset="2"/>
              <a:buNone/>
            </a:pPr>
            <a:r>
              <a:rPr lang="en-US"/>
              <a:t>priorityQueue myQueue;</a:t>
            </a:r>
          </a:p>
        </p:txBody>
      </p:sp>
    </p:spTree>
    <p:extLst>
      <p:ext uri="{BB962C8B-B14F-4D97-AF65-F5344CB8AC3E}">
        <p14:creationId xmlns:p14="http://schemas.microsoft.com/office/powerpoint/2010/main" val="3253406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1143000"/>
          </a:xfrm>
        </p:spPr>
        <p:txBody>
          <a:bodyPr/>
          <a:lstStyle/>
          <a:p>
            <a:r>
              <a:rPr lang="en-US"/>
              <a:t>Building a Tree</a:t>
            </a:r>
          </a:p>
        </p:txBody>
      </p:sp>
      <p:sp>
        <p:nvSpPr>
          <p:cNvPr id="20483" name="Rectangle 3"/>
          <p:cNvSpPr>
            <a:spLocks noGrp="1" noChangeArrowheads="1"/>
          </p:cNvSpPr>
          <p:nvPr>
            <p:ph type="body" idx="1"/>
          </p:nvPr>
        </p:nvSpPr>
        <p:spPr>
          <a:xfrm>
            <a:off x="152400" y="1638300"/>
            <a:ext cx="8991600" cy="4114800"/>
          </a:xfrm>
        </p:spPr>
        <p:txBody>
          <a:bodyPr/>
          <a:lstStyle/>
          <a:p>
            <a:r>
              <a:rPr lang="en-US" sz="2800"/>
              <a:t>The queue after inserting all nodes</a:t>
            </a:r>
          </a:p>
          <a:p>
            <a:endParaRPr lang="en-US" sz="2800"/>
          </a:p>
          <a:p>
            <a:endParaRPr lang="en-US" sz="2800"/>
          </a:p>
          <a:p>
            <a:endParaRPr lang="en-US" sz="2800"/>
          </a:p>
          <a:p>
            <a:endParaRPr lang="en-US" sz="2800"/>
          </a:p>
          <a:p>
            <a:endParaRPr lang="en-US" sz="2800"/>
          </a:p>
          <a:p>
            <a:endParaRPr lang="en-US" sz="2800"/>
          </a:p>
          <a:p>
            <a:r>
              <a:rPr lang="en-US" sz="2800"/>
              <a:t>Null Pointers are not shown</a:t>
            </a:r>
            <a:endParaRPr lang="en-US"/>
          </a:p>
        </p:txBody>
      </p:sp>
      <p:grpSp>
        <p:nvGrpSpPr>
          <p:cNvPr id="20528" name="Group 48"/>
          <p:cNvGrpSpPr>
            <a:grpSpLocks/>
          </p:cNvGrpSpPr>
          <p:nvPr/>
        </p:nvGrpSpPr>
        <p:grpSpPr bwMode="auto">
          <a:xfrm>
            <a:off x="152400" y="2571750"/>
            <a:ext cx="8896350" cy="1951038"/>
            <a:chOff x="96" y="1524"/>
            <a:chExt cx="5604" cy="1229"/>
          </a:xfrm>
        </p:grpSpPr>
        <p:grpSp>
          <p:nvGrpSpPr>
            <p:cNvPr id="20497" name="Group 17"/>
            <p:cNvGrpSpPr>
              <a:grpSpLocks/>
            </p:cNvGrpSpPr>
            <p:nvPr/>
          </p:nvGrpSpPr>
          <p:grpSpPr bwMode="auto">
            <a:xfrm>
              <a:off x="96" y="1524"/>
              <a:ext cx="5604" cy="276"/>
              <a:chOff x="96" y="1956"/>
              <a:chExt cx="5604" cy="408"/>
            </a:xfrm>
          </p:grpSpPr>
          <p:sp>
            <p:nvSpPr>
              <p:cNvPr id="20485" name="Rectangle 5"/>
              <p:cNvSpPr>
                <a:spLocks noChangeArrowheads="1"/>
              </p:cNvSpPr>
              <p:nvPr/>
            </p:nvSpPr>
            <p:spPr bwMode="auto">
              <a:xfrm>
                <a:off x="96" y="1956"/>
                <a:ext cx="5604" cy="408"/>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6" name="Line 6"/>
              <p:cNvSpPr>
                <a:spLocks noChangeShapeType="1"/>
              </p:cNvSpPr>
              <p:nvPr/>
            </p:nvSpPr>
            <p:spPr bwMode="auto">
              <a:xfrm>
                <a:off x="552"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7" name="Line 7"/>
              <p:cNvSpPr>
                <a:spLocks noChangeShapeType="1"/>
              </p:cNvSpPr>
              <p:nvPr/>
            </p:nvSpPr>
            <p:spPr bwMode="auto">
              <a:xfrm>
                <a:off x="1017"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8" name="Line 8"/>
              <p:cNvSpPr>
                <a:spLocks noChangeShapeType="1"/>
              </p:cNvSpPr>
              <p:nvPr/>
            </p:nvSpPr>
            <p:spPr bwMode="auto">
              <a:xfrm>
                <a:off x="1483"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9" name="Line 9"/>
              <p:cNvSpPr>
                <a:spLocks noChangeShapeType="1"/>
              </p:cNvSpPr>
              <p:nvPr/>
            </p:nvSpPr>
            <p:spPr bwMode="auto">
              <a:xfrm>
                <a:off x="1948"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0" name="Line 10"/>
              <p:cNvSpPr>
                <a:spLocks noChangeShapeType="1"/>
              </p:cNvSpPr>
              <p:nvPr/>
            </p:nvSpPr>
            <p:spPr bwMode="auto">
              <a:xfrm>
                <a:off x="2414"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1" name="Line 11"/>
              <p:cNvSpPr>
                <a:spLocks noChangeShapeType="1"/>
              </p:cNvSpPr>
              <p:nvPr/>
            </p:nvSpPr>
            <p:spPr bwMode="auto">
              <a:xfrm>
                <a:off x="2880"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2" name="Line 12"/>
              <p:cNvSpPr>
                <a:spLocks noChangeShapeType="1"/>
              </p:cNvSpPr>
              <p:nvPr/>
            </p:nvSpPr>
            <p:spPr bwMode="auto">
              <a:xfrm>
                <a:off x="3345"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3" name="Line 13"/>
              <p:cNvSpPr>
                <a:spLocks noChangeShapeType="1"/>
              </p:cNvSpPr>
              <p:nvPr/>
            </p:nvSpPr>
            <p:spPr bwMode="auto">
              <a:xfrm>
                <a:off x="3811"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4" name="Line 14"/>
              <p:cNvSpPr>
                <a:spLocks noChangeShapeType="1"/>
              </p:cNvSpPr>
              <p:nvPr/>
            </p:nvSpPr>
            <p:spPr bwMode="auto">
              <a:xfrm>
                <a:off x="4276"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5" name="Line 15"/>
              <p:cNvSpPr>
                <a:spLocks noChangeShapeType="1"/>
              </p:cNvSpPr>
              <p:nvPr/>
            </p:nvSpPr>
            <p:spPr bwMode="auto">
              <a:xfrm>
                <a:off x="4742"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6" name="Line 16"/>
              <p:cNvSpPr>
                <a:spLocks noChangeShapeType="1"/>
              </p:cNvSpPr>
              <p:nvPr/>
            </p:nvSpPr>
            <p:spPr bwMode="auto">
              <a:xfrm>
                <a:off x="5208"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0498" name="Line 18"/>
            <p:cNvSpPr>
              <a:spLocks noChangeShapeType="1"/>
            </p:cNvSpPr>
            <p:nvPr/>
          </p:nvSpPr>
          <p:spPr bwMode="auto">
            <a:xfrm>
              <a:off x="28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0" name="Line 20"/>
            <p:cNvSpPr>
              <a:spLocks noChangeShapeType="1"/>
            </p:cNvSpPr>
            <p:nvPr/>
          </p:nvSpPr>
          <p:spPr bwMode="auto">
            <a:xfrm>
              <a:off x="75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1" name="Line 21"/>
            <p:cNvSpPr>
              <a:spLocks noChangeShapeType="1"/>
            </p:cNvSpPr>
            <p:nvPr/>
          </p:nvSpPr>
          <p:spPr bwMode="auto">
            <a:xfrm>
              <a:off x="122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3" name="Line 23"/>
            <p:cNvSpPr>
              <a:spLocks noChangeShapeType="1"/>
            </p:cNvSpPr>
            <p:nvPr/>
          </p:nvSpPr>
          <p:spPr bwMode="auto">
            <a:xfrm>
              <a:off x="216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4"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5" name="Line 25"/>
            <p:cNvSpPr>
              <a:spLocks noChangeShapeType="1"/>
            </p:cNvSpPr>
            <p:nvPr/>
          </p:nvSpPr>
          <p:spPr bwMode="auto">
            <a:xfrm>
              <a:off x="310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6" name="Line 26"/>
            <p:cNvSpPr>
              <a:spLocks noChangeShapeType="1"/>
            </p:cNvSpPr>
            <p:nvPr/>
          </p:nvSpPr>
          <p:spPr bwMode="auto">
            <a:xfrm>
              <a:off x="357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7" name="Line 27"/>
            <p:cNvSpPr>
              <a:spLocks noChangeShapeType="1"/>
            </p:cNvSpPr>
            <p:nvPr/>
          </p:nvSpPr>
          <p:spPr bwMode="auto">
            <a:xfrm>
              <a:off x="404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8" name="Line 28"/>
            <p:cNvSpPr>
              <a:spLocks noChangeShapeType="1"/>
            </p:cNvSpPr>
            <p:nvPr/>
          </p:nvSpPr>
          <p:spPr bwMode="auto">
            <a:xfrm>
              <a:off x="451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9" name="Line 29"/>
            <p:cNvSpPr>
              <a:spLocks noChangeShapeType="1"/>
            </p:cNvSpPr>
            <p:nvPr/>
          </p:nvSpPr>
          <p:spPr bwMode="auto">
            <a:xfrm>
              <a:off x="498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10" name="Line 30"/>
            <p:cNvSpPr>
              <a:spLocks noChangeShapeType="1"/>
            </p:cNvSpPr>
            <p:nvPr/>
          </p:nvSpPr>
          <p:spPr bwMode="auto">
            <a:xfrm>
              <a:off x="5460"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11" name="Line 31"/>
            <p:cNvSpPr>
              <a:spLocks noChangeShapeType="1"/>
            </p:cNvSpPr>
            <p:nvPr/>
          </p:nvSpPr>
          <p:spPr bwMode="auto">
            <a:xfrm>
              <a:off x="1684"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14" name="Text Box 34"/>
            <p:cNvSpPr txBox="1">
              <a:spLocks noChangeArrowheads="1"/>
            </p:cNvSpPr>
            <p:nvPr/>
          </p:nvSpPr>
          <p:spPr bwMode="auto">
            <a:xfrm>
              <a:off x="156"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E</a:t>
              </a:r>
            </a:p>
            <a:p>
              <a:pPr>
                <a:spcBef>
                  <a:spcPct val="50000"/>
                </a:spcBef>
                <a:buFontTx/>
                <a:buNone/>
              </a:pPr>
              <a:r>
                <a:rPr lang="en-US"/>
                <a:t>1</a:t>
              </a:r>
            </a:p>
          </p:txBody>
        </p:sp>
        <p:sp>
          <p:nvSpPr>
            <p:cNvPr id="20515" name="Text Box 35"/>
            <p:cNvSpPr txBox="1">
              <a:spLocks noChangeArrowheads="1"/>
            </p:cNvSpPr>
            <p:nvPr/>
          </p:nvSpPr>
          <p:spPr bwMode="auto">
            <a:xfrm>
              <a:off x="627"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i</a:t>
              </a:r>
            </a:p>
            <a:p>
              <a:pPr>
                <a:spcBef>
                  <a:spcPct val="50000"/>
                </a:spcBef>
                <a:buFontTx/>
                <a:buNone/>
              </a:pPr>
              <a:r>
                <a:rPr lang="en-US"/>
                <a:t>1</a:t>
              </a:r>
            </a:p>
          </p:txBody>
        </p:sp>
        <p:sp>
          <p:nvSpPr>
            <p:cNvPr id="20516" name="Text Box 36"/>
            <p:cNvSpPr txBox="1">
              <a:spLocks noChangeArrowheads="1"/>
            </p:cNvSpPr>
            <p:nvPr/>
          </p:nvSpPr>
          <p:spPr bwMode="auto">
            <a:xfrm>
              <a:off x="1098"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y</a:t>
              </a:r>
            </a:p>
            <a:p>
              <a:pPr>
                <a:spcBef>
                  <a:spcPct val="50000"/>
                </a:spcBef>
                <a:buFontTx/>
                <a:buNone/>
              </a:pPr>
              <a:r>
                <a:rPr lang="en-US"/>
                <a:t>1</a:t>
              </a:r>
            </a:p>
          </p:txBody>
        </p:sp>
        <p:sp>
          <p:nvSpPr>
            <p:cNvPr id="20517" name="Text Box 37"/>
            <p:cNvSpPr txBox="1">
              <a:spLocks noChangeArrowheads="1"/>
            </p:cNvSpPr>
            <p:nvPr/>
          </p:nvSpPr>
          <p:spPr bwMode="auto">
            <a:xfrm>
              <a:off x="1569"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l</a:t>
              </a:r>
            </a:p>
            <a:p>
              <a:pPr>
                <a:spcBef>
                  <a:spcPct val="50000"/>
                </a:spcBef>
                <a:buFontTx/>
                <a:buNone/>
              </a:pPr>
              <a:r>
                <a:rPr lang="en-US"/>
                <a:t>1</a:t>
              </a:r>
            </a:p>
          </p:txBody>
        </p:sp>
        <p:sp>
          <p:nvSpPr>
            <p:cNvPr id="20518" name="Text Box 38"/>
            <p:cNvSpPr txBox="1">
              <a:spLocks noChangeArrowheads="1"/>
            </p:cNvSpPr>
            <p:nvPr/>
          </p:nvSpPr>
          <p:spPr bwMode="auto">
            <a:xfrm>
              <a:off x="2041"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k</a:t>
              </a:r>
            </a:p>
            <a:p>
              <a:pPr>
                <a:spcBef>
                  <a:spcPct val="50000"/>
                </a:spcBef>
                <a:buFontTx/>
                <a:buNone/>
              </a:pPr>
              <a:r>
                <a:rPr lang="en-US"/>
                <a:t>1</a:t>
              </a:r>
            </a:p>
          </p:txBody>
        </p:sp>
        <p:sp>
          <p:nvSpPr>
            <p:cNvPr id="20519" name="Text Box 39"/>
            <p:cNvSpPr txBox="1">
              <a:spLocks noChangeArrowheads="1"/>
            </p:cNvSpPr>
            <p:nvPr/>
          </p:nvSpPr>
          <p:spPr bwMode="auto">
            <a:xfrm>
              <a:off x="2512"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a:t>
              </a:r>
            </a:p>
            <a:p>
              <a:pPr>
                <a:spcBef>
                  <a:spcPct val="50000"/>
                </a:spcBef>
                <a:buFontTx/>
                <a:buNone/>
              </a:pPr>
              <a:r>
                <a:rPr lang="en-US"/>
                <a:t>1</a:t>
              </a:r>
            </a:p>
          </p:txBody>
        </p:sp>
        <p:sp>
          <p:nvSpPr>
            <p:cNvPr id="20520" name="Text Box 40"/>
            <p:cNvSpPr txBox="1">
              <a:spLocks noChangeArrowheads="1"/>
            </p:cNvSpPr>
            <p:nvPr/>
          </p:nvSpPr>
          <p:spPr bwMode="auto">
            <a:xfrm>
              <a:off x="2983"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r</a:t>
              </a:r>
            </a:p>
            <a:p>
              <a:pPr>
                <a:spcBef>
                  <a:spcPct val="50000"/>
                </a:spcBef>
                <a:buFontTx/>
                <a:buNone/>
              </a:pPr>
              <a:r>
                <a:rPr lang="en-US"/>
                <a:t>2</a:t>
              </a:r>
            </a:p>
          </p:txBody>
        </p:sp>
        <p:sp>
          <p:nvSpPr>
            <p:cNvPr id="20521" name="Text Box 41"/>
            <p:cNvSpPr txBox="1">
              <a:spLocks noChangeArrowheads="1"/>
            </p:cNvSpPr>
            <p:nvPr/>
          </p:nvSpPr>
          <p:spPr bwMode="auto">
            <a:xfrm>
              <a:off x="3454"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s</a:t>
              </a:r>
            </a:p>
            <a:p>
              <a:pPr>
                <a:spcBef>
                  <a:spcPct val="50000"/>
                </a:spcBef>
                <a:buFontTx/>
                <a:buNone/>
              </a:pPr>
              <a:r>
                <a:rPr lang="en-US"/>
                <a:t>2</a:t>
              </a:r>
            </a:p>
          </p:txBody>
        </p:sp>
        <p:sp>
          <p:nvSpPr>
            <p:cNvPr id="20522" name="Text Box 42"/>
            <p:cNvSpPr txBox="1">
              <a:spLocks noChangeArrowheads="1"/>
            </p:cNvSpPr>
            <p:nvPr/>
          </p:nvSpPr>
          <p:spPr bwMode="auto">
            <a:xfrm>
              <a:off x="3926"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n</a:t>
              </a:r>
            </a:p>
            <a:p>
              <a:pPr>
                <a:spcBef>
                  <a:spcPct val="50000"/>
                </a:spcBef>
                <a:buFontTx/>
                <a:buNone/>
              </a:pPr>
              <a:r>
                <a:rPr lang="en-US"/>
                <a:t>2</a:t>
              </a:r>
            </a:p>
          </p:txBody>
        </p:sp>
        <p:sp>
          <p:nvSpPr>
            <p:cNvPr id="20523" name="Text Box 43"/>
            <p:cNvSpPr txBox="1">
              <a:spLocks noChangeArrowheads="1"/>
            </p:cNvSpPr>
            <p:nvPr/>
          </p:nvSpPr>
          <p:spPr bwMode="auto">
            <a:xfrm>
              <a:off x="4397"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a</a:t>
              </a:r>
            </a:p>
            <a:p>
              <a:pPr>
                <a:spcBef>
                  <a:spcPct val="50000"/>
                </a:spcBef>
                <a:buFontTx/>
                <a:buNone/>
              </a:pPr>
              <a:r>
                <a:rPr lang="en-US"/>
                <a:t>2</a:t>
              </a:r>
            </a:p>
          </p:txBody>
        </p:sp>
        <p:sp>
          <p:nvSpPr>
            <p:cNvPr id="20524" name="Text Box 44"/>
            <p:cNvSpPr txBox="1">
              <a:spLocks noChangeArrowheads="1"/>
            </p:cNvSpPr>
            <p:nvPr/>
          </p:nvSpPr>
          <p:spPr bwMode="auto">
            <a:xfrm>
              <a:off x="4784" y="2016"/>
              <a:ext cx="408"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sp</a:t>
              </a:r>
            </a:p>
            <a:p>
              <a:pPr>
                <a:spcBef>
                  <a:spcPct val="50000"/>
                </a:spcBef>
                <a:buFontTx/>
                <a:buNone/>
              </a:pPr>
              <a:r>
                <a:rPr lang="en-US"/>
                <a:t>4</a:t>
              </a:r>
            </a:p>
          </p:txBody>
        </p:sp>
        <p:sp>
          <p:nvSpPr>
            <p:cNvPr id="20525" name="Text Box 45"/>
            <p:cNvSpPr txBox="1">
              <a:spLocks noChangeArrowheads="1"/>
            </p:cNvSpPr>
            <p:nvPr/>
          </p:nvSpPr>
          <p:spPr bwMode="auto">
            <a:xfrm>
              <a:off x="5340"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e</a:t>
              </a:r>
            </a:p>
            <a:p>
              <a:pPr>
                <a:spcBef>
                  <a:spcPct val="50000"/>
                </a:spcBef>
                <a:buFontTx/>
                <a:buNone/>
              </a:pPr>
              <a:r>
                <a:rPr lang="en-US"/>
                <a:t>8</a:t>
              </a:r>
            </a:p>
          </p:txBody>
        </p:sp>
      </p:grpSp>
    </p:spTree>
    <p:extLst>
      <p:ext uri="{BB962C8B-B14F-4D97-AF65-F5344CB8AC3E}">
        <p14:creationId xmlns:p14="http://schemas.microsoft.com/office/powerpoint/2010/main" val="2616211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1143000"/>
          </a:xfrm>
        </p:spPr>
        <p:txBody>
          <a:bodyPr/>
          <a:lstStyle/>
          <a:p>
            <a:r>
              <a:rPr lang="en-US"/>
              <a:t>Building a Tree</a:t>
            </a:r>
          </a:p>
        </p:txBody>
      </p:sp>
      <p:sp>
        <p:nvSpPr>
          <p:cNvPr id="21507" name="Rectangle 3"/>
          <p:cNvSpPr>
            <a:spLocks noGrp="1" noChangeArrowheads="1"/>
          </p:cNvSpPr>
          <p:nvPr>
            <p:ph type="body" idx="1"/>
          </p:nvPr>
        </p:nvSpPr>
        <p:spPr>
          <a:xfrm>
            <a:off x="0" y="1504950"/>
            <a:ext cx="9144000" cy="4114800"/>
          </a:xfrm>
        </p:spPr>
        <p:txBody>
          <a:bodyPr/>
          <a:lstStyle/>
          <a:p>
            <a:r>
              <a:rPr lang="en-US"/>
              <a:t>While priority queue contains two or more nodes</a:t>
            </a:r>
          </a:p>
          <a:p>
            <a:pPr lvl="1"/>
            <a:r>
              <a:rPr lang="en-US"/>
              <a:t>Create new node</a:t>
            </a:r>
          </a:p>
          <a:p>
            <a:pPr lvl="1"/>
            <a:r>
              <a:rPr lang="en-US"/>
              <a:t>Dequeue node and make it left subtree</a:t>
            </a:r>
          </a:p>
          <a:p>
            <a:pPr lvl="1"/>
            <a:r>
              <a:rPr lang="en-US"/>
              <a:t>Dequeue next node and make it right subtree</a:t>
            </a:r>
          </a:p>
          <a:p>
            <a:pPr lvl="1"/>
            <a:r>
              <a:rPr lang="en-US"/>
              <a:t>Frequency of new node equals sum of frequency of left and right children</a:t>
            </a:r>
          </a:p>
          <a:p>
            <a:pPr lvl="1"/>
            <a:r>
              <a:rPr lang="en-US"/>
              <a:t>Enqueue new node back into queue</a:t>
            </a:r>
          </a:p>
          <a:p>
            <a:pPr lvl="1"/>
            <a:endParaRPr lang="en-US"/>
          </a:p>
          <a:p>
            <a:pPr lvl="1"/>
            <a:endParaRPr lang="en-US"/>
          </a:p>
        </p:txBody>
      </p:sp>
    </p:spTree>
    <p:extLst>
      <p:ext uri="{BB962C8B-B14F-4D97-AF65-F5344CB8AC3E}">
        <p14:creationId xmlns:p14="http://schemas.microsoft.com/office/powerpoint/2010/main" val="32105363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1143000"/>
          </a:xfrm>
        </p:spPr>
        <p:txBody>
          <a:bodyPr/>
          <a:lstStyle/>
          <a:p>
            <a:r>
              <a:rPr lang="en-US"/>
              <a:t>Building a Tree</a:t>
            </a:r>
          </a:p>
        </p:txBody>
      </p:sp>
      <p:grpSp>
        <p:nvGrpSpPr>
          <p:cNvPr id="29700" name="Group 4"/>
          <p:cNvGrpSpPr>
            <a:grpSpLocks/>
          </p:cNvGrpSpPr>
          <p:nvPr/>
        </p:nvGrpSpPr>
        <p:grpSpPr bwMode="auto">
          <a:xfrm>
            <a:off x="209550" y="1809750"/>
            <a:ext cx="8896350" cy="1951038"/>
            <a:chOff x="96" y="1524"/>
            <a:chExt cx="5604" cy="1229"/>
          </a:xfrm>
        </p:grpSpPr>
        <p:grpSp>
          <p:nvGrpSpPr>
            <p:cNvPr id="29701" name="Group 5"/>
            <p:cNvGrpSpPr>
              <a:grpSpLocks/>
            </p:cNvGrpSpPr>
            <p:nvPr/>
          </p:nvGrpSpPr>
          <p:grpSpPr bwMode="auto">
            <a:xfrm>
              <a:off x="96" y="1524"/>
              <a:ext cx="5604" cy="276"/>
              <a:chOff x="96" y="1956"/>
              <a:chExt cx="5604" cy="408"/>
            </a:xfrm>
          </p:grpSpPr>
          <p:sp>
            <p:nvSpPr>
              <p:cNvPr id="29702" name="Rectangle 6"/>
              <p:cNvSpPr>
                <a:spLocks noChangeArrowheads="1"/>
              </p:cNvSpPr>
              <p:nvPr/>
            </p:nvSpPr>
            <p:spPr bwMode="auto">
              <a:xfrm>
                <a:off x="96" y="1956"/>
                <a:ext cx="5604" cy="408"/>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3" name="Line 7"/>
              <p:cNvSpPr>
                <a:spLocks noChangeShapeType="1"/>
              </p:cNvSpPr>
              <p:nvPr/>
            </p:nvSpPr>
            <p:spPr bwMode="auto">
              <a:xfrm>
                <a:off x="552"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4" name="Line 8"/>
              <p:cNvSpPr>
                <a:spLocks noChangeShapeType="1"/>
              </p:cNvSpPr>
              <p:nvPr/>
            </p:nvSpPr>
            <p:spPr bwMode="auto">
              <a:xfrm>
                <a:off x="1017"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5" name="Line 9"/>
              <p:cNvSpPr>
                <a:spLocks noChangeShapeType="1"/>
              </p:cNvSpPr>
              <p:nvPr/>
            </p:nvSpPr>
            <p:spPr bwMode="auto">
              <a:xfrm>
                <a:off x="1483"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6" name="Line 10"/>
              <p:cNvSpPr>
                <a:spLocks noChangeShapeType="1"/>
              </p:cNvSpPr>
              <p:nvPr/>
            </p:nvSpPr>
            <p:spPr bwMode="auto">
              <a:xfrm>
                <a:off x="1948"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7" name="Line 11"/>
              <p:cNvSpPr>
                <a:spLocks noChangeShapeType="1"/>
              </p:cNvSpPr>
              <p:nvPr/>
            </p:nvSpPr>
            <p:spPr bwMode="auto">
              <a:xfrm>
                <a:off x="2414"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8" name="Line 12"/>
              <p:cNvSpPr>
                <a:spLocks noChangeShapeType="1"/>
              </p:cNvSpPr>
              <p:nvPr/>
            </p:nvSpPr>
            <p:spPr bwMode="auto">
              <a:xfrm>
                <a:off x="2880"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9" name="Line 13"/>
              <p:cNvSpPr>
                <a:spLocks noChangeShapeType="1"/>
              </p:cNvSpPr>
              <p:nvPr/>
            </p:nvSpPr>
            <p:spPr bwMode="auto">
              <a:xfrm>
                <a:off x="3345"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0" name="Line 14"/>
              <p:cNvSpPr>
                <a:spLocks noChangeShapeType="1"/>
              </p:cNvSpPr>
              <p:nvPr/>
            </p:nvSpPr>
            <p:spPr bwMode="auto">
              <a:xfrm>
                <a:off x="3811"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1" name="Line 15"/>
              <p:cNvSpPr>
                <a:spLocks noChangeShapeType="1"/>
              </p:cNvSpPr>
              <p:nvPr/>
            </p:nvSpPr>
            <p:spPr bwMode="auto">
              <a:xfrm>
                <a:off x="4276"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2" name="Line 16"/>
              <p:cNvSpPr>
                <a:spLocks noChangeShapeType="1"/>
              </p:cNvSpPr>
              <p:nvPr/>
            </p:nvSpPr>
            <p:spPr bwMode="auto">
              <a:xfrm>
                <a:off x="4742"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3" name="Line 17"/>
              <p:cNvSpPr>
                <a:spLocks noChangeShapeType="1"/>
              </p:cNvSpPr>
              <p:nvPr/>
            </p:nvSpPr>
            <p:spPr bwMode="auto">
              <a:xfrm>
                <a:off x="5208"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9714" name="Line 18"/>
            <p:cNvSpPr>
              <a:spLocks noChangeShapeType="1"/>
            </p:cNvSpPr>
            <p:nvPr/>
          </p:nvSpPr>
          <p:spPr bwMode="auto">
            <a:xfrm>
              <a:off x="28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5" name="Line 19"/>
            <p:cNvSpPr>
              <a:spLocks noChangeShapeType="1"/>
            </p:cNvSpPr>
            <p:nvPr/>
          </p:nvSpPr>
          <p:spPr bwMode="auto">
            <a:xfrm>
              <a:off x="75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6" name="Line 20"/>
            <p:cNvSpPr>
              <a:spLocks noChangeShapeType="1"/>
            </p:cNvSpPr>
            <p:nvPr/>
          </p:nvSpPr>
          <p:spPr bwMode="auto">
            <a:xfrm>
              <a:off x="122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7" name="Line 21"/>
            <p:cNvSpPr>
              <a:spLocks noChangeShapeType="1"/>
            </p:cNvSpPr>
            <p:nvPr/>
          </p:nvSpPr>
          <p:spPr bwMode="auto">
            <a:xfrm>
              <a:off x="216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8" name="Line 22"/>
            <p:cNvSpPr>
              <a:spLocks noChangeShapeType="1"/>
            </p:cNvSpPr>
            <p:nvPr/>
          </p:nvSpPr>
          <p:spPr bwMode="auto">
            <a:xfrm>
              <a:off x="263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9" name="Line 23"/>
            <p:cNvSpPr>
              <a:spLocks noChangeShapeType="1"/>
            </p:cNvSpPr>
            <p:nvPr/>
          </p:nvSpPr>
          <p:spPr bwMode="auto">
            <a:xfrm>
              <a:off x="310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20" name="Line 24"/>
            <p:cNvSpPr>
              <a:spLocks noChangeShapeType="1"/>
            </p:cNvSpPr>
            <p:nvPr/>
          </p:nvSpPr>
          <p:spPr bwMode="auto">
            <a:xfrm>
              <a:off x="357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21" name="Line 25"/>
            <p:cNvSpPr>
              <a:spLocks noChangeShapeType="1"/>
            </p:cNvSpPr>
            <p:nvPr/>
          </p:nvSpPr>
          <p:spPr bwMode="auto">
            <a:xfrm>
              <a:off x="404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22" name="Line 26"/>
            <p:cNvSpPr>
              <a:spLocks noChangeShapeType="1"/>
            </p:cNvSpPr>
            <p:nvPr/>
          </p:nvSpPr>
          <p:spPr bwMode="auto">
            <a:xfrm>
              <a:off x="451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23" name="Line 27"/>
            <p:cNvSpPr>
              <a:spLocks noChangeShapeType="1"/>
            </p:cNvSpPr>
            <p:nvPr/>
          </p:nvSpPr>
          <p:spPr bwMode="auto">
            <a:xfrm>
              <a:off x="498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24" name="Line 28"/>
            <p:cNvSpPr>
              <a:spLocks noChangeShapeType="1"/>
            </p:cNvSpPr>
            <p:nvPr/>
          </p:nvSpPr>
          <p:spPr bwMode="auto">
            <a:xfrm>
              <a:off x="5460"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25" name="Line 29"/>
            <p:cNvSpPr>
              <a:spLocks noChangeShapeType="1"/>
            </p:cNvSpPr>
            <p:nvPr/>
          </p:nvSpPr>
          <p:spPr bwMode="auto">
            <a:xfrm>
              <a:off x="1684"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26" name="Text Box 30"/>
            <p:cNvSpPr txBox="1">
              <a:spLocks noChangeArrowheads="1"/>
            </p:cNvSpPr>
            <p:nvPr/>
          </p:nvSpPr>
          <p:spPr bwMode="auto">
            <a:xfrm>
              <a:off x="156"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E</a:t>
              </a:r>
            </a:p>
            <a:p>
              <a:pPr>
                <a:spcBef>
                  <a:spcPct val="50000"/>
                </a:spcBef>
                <a:buFontTx/>
                <a:buNone/>
              </a:pPr>
              <a:r>
                <a:rPr lang="en-US"/>
                <a:t>1</a:t>
              </a:r>
            </a:p>
          </p:txBody>
        </p:sp>
        <p:sp>
          <p:nvSpPr>
            <p:cNvPr id="29727" name="Text Box 31"/>
            <p:cNvSpPr txBox="1">
              <a:spLocks noChangeArrowheads="1"/>
            </p:cNvSpPr>
            <p:nvPr/>
          </p:nvSpPr>
          <p:spPr bwMode="auto">
            <a:xfrm>
              <a:off x="627"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i</a:t>
              </a:r>
            </a:p>
            <a:p>
              <a:pPr>
                <a:spcBef>
                  <a:spcPct val="50000"/>
                </a:spcBef>
                <a:buFontTx/>
                <a:buNone/>
              </a:pPr>
              <a:r>
                <a:rPr lang="en-US"/>
                <a:t>1</a:t>
              </a:r>
            </a:p>
          </p:txBody>
        </p:sp>
        <p:sp>
          <p:nvSpPr>
            <p:cNvPr id="29728" name="Text Box 32"/>
            <p:cNvSpPr txBox="1">
              <a:spLocks noChangeArrowheads="1"/>
            </p:cNvSpPr>
            <p:nvPr/>
          </p:nvSpPr>
          <p:spPr bwMode="auto">
            <a:xfrm>
              <a:off x="1098"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y</a:t>
              </a:r>
            </a:p>
            <a:p>
              <a:pPr>
                <a:spcBef>
                  <a:spcPct val="50000"/>
                </a:spcBef>
                <a:buFontTx/>
                <a:buNone/>
              </a:pPr>
              <a:r>
                <a:rPr lang="en-US"/>
                <a:t>1</a:t>
              </a:r>
            </a:p>
          </p:txBody>
        </p:sp>
        <p:sp>
          <p:nvSpPr>
            <p:cNvPr id="29729" name="Text Box 33"/>
            <p:cNvSpPr txBox="1">
              <a:spLocks noChangeArrowheads="1"/>
            </p:cNvSpPr>
            <p:nvPr/>
          </p:nvSpPr>
          <p:spPr bwMode="auto">
            <a:xfrm>
              <a:off x="1569"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l</a:t>
              </a:r>
            </a:p>
            <a:p>
              <a:pPr>
                <a:spcBef>
                  <a:spcPct val="50000"/>
                </a:spcBef>
                <a:buFontTx/>
                <a:buNone/>
              </a:pPr>
              <a:r>
                <a:rPr lang="en-US"/>
                <a:t>1</a:t>
              </a:r>
            </a:p>
          </p:txBody>
        </p:sp>
        <p:sp>
          <p:nvSpPr>
            <p:cNvPr id="29730" name="Text Box 34"/>
            <p:cNvSpPr txBox="1">
              <a:spLocks noChangeArrowheads="1"/>
            </p:cNvSpPr>
            <p:nvPr/>
          </p:nvSpPr>
          <p:spPr bwMode="auto">
            <a:xfrm>
              <a:off x="2041"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k</a:t>
              </a:r>
            </a:p>
            <a:p>
              <a:pPr>
                <a:spcBef>
                  <a:spcPct val="50000"/>
                </a:spcBef>
                <a:buFontTx/>
                <a:buNone/>
              </a:pPr>
              <a:r>
                <a:rPr lang="en-US"/>
                <a:t>1</a:t>
              </a:r>
            </a:p>
          </p:txBody>
        </p:sp>
        <p:sp>
          <p:nvSpPr>
            <p:cNvPr id="29731" name="Text Box 35"/>
            <p:cNvSpPr txBox="1">
              <a:spLocks noChangeArrowheads="1"/>
            </p:cNvSpPr>
            <p:nvPr/>
          </p:nvSpPr>
          <p:spPr bwMode="auto">
            <a:xfrm>
              <a:off x="2512"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a:t>
              </a:r>
            </a:p>
            <a:p>
              <a:pPr>
                <a:spcBef>
                  <a:spcPct val="50000"/>
                </a:spcBef>
                <a:buFontTx/>
                <a:buNone/>
              </a:pPr>
              <a:r>
                <a:rPr lang="en-US"/>
                <a:t>1</a:t>
              </a:r>
            </a:p>
          </p:txBody>
        </p:sp>
        <p:sp>
          <p:nvSpPr>
            <p:cNvPr id="29732" name="Text Box 36"/>
            <p:cNvSpPr txBox="1">
              <a:spLocks noChangeArrowheads="1"/>
            </p:cNvSpPr>
            <p:nvPr/>
          </p:nvSpPr>
          <p:spPr bwMode="auto">
            <a:xfrm>
              <a:off x="2983"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r</a:t>
              </a:r>
            </a:p>
            <a:p>
              <a:pPr>
                <a:spcBef>
                  <a:spcPct val="50000"/>
                </a:spcBef>
                <a:buFontTx/>
                <a:buNone/>
              </a:pPr>
              <a:r>
                <a:rPr lang="en-US"/>
                <a:t>2</a:t>
              </a:r>
            </a:p>
          </p:txBody>
        </p:sp>
        <p:sp>
          <p:nvSpPr>
            <p:cNvPr id="29733" name="Text Box 37"/>
            <p:cNvSpPr txBox="1">
              <a:spLocks noChangeArrowheads="1"/>
            </p:cNvSpPr>
            <p:nvPr/>
          </p:nvSpPr>
          <p:spPr bwMode="auto">
            <a:xfrm>
              <a:off x="3454"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s</a:t>
              </a:r>
            </a:p>
            <a:p>
              <a:pPr>
                <a:spcBef>
                  <a:spcPct val="50000"/>
                </a:spcBef>
                <a:buFontTx/>
                <a:buNone/>
              </a:pPr>
              <a:r>
                <a:rPr lang="en-US"/>
                <a:t>2</a:t>
              </a:r>
            </a:p>
          </p:txBody>
        </p:sp>
        <p:sp>
          <p:nvSpPr>
            <p:cNvPr id="29734" name="Text Box 38"/>
            <p:cNvSpPr txBox="1">
              <a:spLocks noChangeArrowheads="1"/>
            </p:cNvSpPr>
            <p:nvPr/>
          </p:nvSpPr>
          <p:spPr bwMode="auto">
            <a:xfrm>
              <a:off x="3926"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n</a:t>
              </a:r>
            </a:p>
            <a:p>
              <a:pPr>
                <a:spcBef>
                  <a:spcPct val="50000"/>
                </a:spcBef>
                <a:buFontTx/>
                <a:buNone/>
              </a:pPr>
              <a:r>
                <a:rPr lang="en-US"/>
                <a:t>2</a:t>
              </a:r>
            </a:p>
          </p:txBody>
        </p:sp>
        <p:sp>
          <p:nvSpPr>
            <p:cNvPr id="29735" name="Text Box 39"/>
            <p:cNvSpPr txBox="1">
              <a:spLocks noChangeArrowheads="1"/>
            </p:cNvSpPr>
            <p:nvPr/>
          </p:nvSpPr>
          <p:spPr bwMode="auto">
            <a:xfrm>
              <a:off x="4397"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a</a:t>
              </a:r>
            </a:p>
            <a:p>
              <a:pPr>
                <a:spcBef>
                  <a:spcPct val="50000"/>
                </a:spcBef>
                <a:buFontTx/>
                <a:buNone/>
              </a:pPr>
              <a:r>
                <a:rPr lang="en-US"/>
                <a:t>2</a:t>
              </a:r>
            </a:p>
          </p:txBody>
        </p:sp>
        <p:sp>
          <p:nvSpPr>
            <p:cNvPr id="29736" name="Text Box 40"/>
            <p:cNvSpPr txBox="1">
              <a:spLocks noChangeArrowheads="1"/>
            </p:cNvSpPr>
            <p:nvPr/>
          </p:nvSpPr>
          <p:spPr bwMode="auto">
            <a:xfrm>
              <a:off x="4784" y="2016"/>
              <a:ext cx="408"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sp</a:t>
              </a:r>
            </a:p>
            <a:p>
              <a:pPr>
                <a:spcBef>
                  <a:spcPct val="50000"/>
                </a:spcBef>
                <a:buFontTx/>
                <a:buNone/>
              </a:pPr>
              <a:r>
                <a:rPr lang="en-US"/>
                <a:t>4</a:t>
              </a:r>
            </a:p>
          </p:txBody>
        </p:sp>
        <p:sp>
          <p:nvSpPr>
            <p:cNvPr id="29737" name="Text Box 41"/>
            <p:cNvSpPr txBox="1">
              <a:spLocks noChangeArrowheads="1"/>
            </p:cNvSpPr>
            <p:nvPr/>
          </p:nvSpPr>
          <p:spPr bwMode="auto">
            <a:xfrm>
              <a:off x="5340" y="2016"/>
              <a:ext cx="252" cy="7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e</a:t>
              </a:r>
            </a:p>
            <a:p>
              <a:pPr>
                <a:spcBef>
                  <a:spcPct val="50000"/>
                </a:spcBef>
                <a:buFontTx/>
                <a:buNone/>
              </a:pPr>
              <a:r>
                <a:rPr lang="en-US"/>
                <a:t>8</a:t>
              </a:r>
            </a:p>
          </p:txBody>
        </p:sp>
      </p:grpSp>
    </p:spTree>
    <p:extLst>
      <p:ext uri="{BB962C8B-B14F-4D97-AF65-F5344CB8AC3E}">
        <p14:creationId xmlns:p14="http://schemas.microsoft.com/office/powerpoint/2010/main" val="1359693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Building a Tree</a:t>
            </a:r>
          </a:p>
        </p:txBody>
      </p:sp>
      <p:sp>
        <p:nvSpPr>
          <p:cNvPr id="22534" name="Rectangle 6"/>
          <p:cNvSpPr>
            <a:spLocks noChangeArrowheads="1"/>
          </p:cNvSpPr>
          <p:nvPr/>
        </p:nvSpPr>
        <p:spPr bwMode="auto">
          <a:xfrm>
            <a:off x="247650" y="1790700"/>
            <a:ext cx="73723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5" name="Line 7"/>
          <p:cNvSpPr>
            <a:spLocks noChangeShapeType="1"/>
          </p:cNvSpPr>
          <p:nvPr/>
        </p:nvSpPr>
        <p:spPr bwMode="auto">
          <a:xfrm>
            <a:off x="8763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6" name="Line 8"/>
          <p:cNvSpPr>
            <a:spLocks noChangeShapeType="1"/>
          </p:cNvSpPr>
          <p:nvPr/>
        </p:nvSpPr>
        <p:spPr bwMode="auto">
          <a:xfrm>
            <a:off x="16144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7" name="Line 9"/>
          <p:cNvSpPr>
            <a:spLocks noChangeShapeType="1"/>
          </p:cNvSpPr>
          <p:nvPr/>
        </p:nvSpPr>
        <p:spPr bwMode="auto">
          <a:xfrm>
            <a:off x="23542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8" name="Line 10"/>
          <p:cNvSpPr>
            <a:spLocks noChangeShapeType="1"/>
          </p:cNvSpPr>
          <p:nvPr/>
        </p:nvSpPr>
        <p:spPr bwMode="auto">
          <a:xfrm>
            <a:off x="30924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9" name="Line 11"/>
          <p:cNvSpPr>
            <a:spLocks noChangeShapeType="1"/>
          </p:cNvSpPr>
          <p:nvPr/>
        </p:nvSpPr>
        <p:spPr bwMode="auto">
          <a:xfrm>
            <a:off x="38322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0" name="Line 12"/>
          <p:cNvSpPr>
            <a:spLocks noChangeShapeType="1"/>
          </p:cNvSpPr>
          <p:nvPr/>
        </p:nvSpPr>
        <p:spPr bwMode="auto">
          <a:xfrm>
            <a:off x="45720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1" name="Line 13"/>
          <p:cNvSpPr>
            <a:spLocks noChangeShapeType="1"/>
          </p:cNvSpPr>
          <p:nvPr/>
        </p:nvSpPr>
        <p:spPr bwMode="auto">
          <a:xfrm>
            <a:off x="53101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2" name="Line 14"/>
          <p:cNvSpPr>
            <a:spLocks noChangeShapeType="1"/>
          </p:cNvSpPr>
          <p:nvPr/>
        </p:nvSpPr>
        <p:spPr bwMode="auto">
          <a:xfrm>
            <a:off x="60499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3" name="Line 15"/>
          <p:cNvSpPr>
            <a:spLocks noChangeShapeType="1"/>
          </p:cNvSpPr>
          <p:nvPr/>
        </p:nvSpPr>
        <p:spPr bwMode="auto">
          <a:xfrm>
            <a:off x="67881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8" name="Line 20"/>
          <p:cNvSpPr>
            <a:spLocks noChangeShapeType="1"/>
          </p:cNvSpPr>
          <p:nvPr/>
        </p:nvSpPr>
        <p:spPr bwMode="auto">
          <a:xfrm>
            <a:off x="587375"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9" name="Line 21"/>
          <p:cNvSpPr>
            <a:spLocks noChangeShapeType="1"/>
          </p:cNvSpPr>
          <p:nvPr/>
        </p:nvSpPr>
        <p:spPr bwMode="auto">
          <a:xfrm>
            <a:off x="2079625"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0" name="Line 22"/>
          <p:cNvSpPr>
            <a:spLocks noChangeShapeType="1"/>
          </p:cNvSpPr>
          <p:nvPr/>
        </p:nvSpPr>
        <p:spPr bwMode="auto">
          <a:xfrm>
            <a:off x="2825750"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1" name="Line 23"/>
          <p:cNvSpPr>
            <a:spLocks noChangeShapeType="1"/>
          </p:cNvSpPr>
          <p:nvPr/>
        </p:nvSpPr>
        <p:spPr bwMode="auto">
          <a:xfrm>
            <a:off x="3573463"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2" name="Line 24"/>
          <p:cNvSpPr>
            <a:spLocks noChangeShapeType="1"/>
          </p:cNvSpPr>
          <p:nvPr/>
        </p:nvSpPr>
        <p:spPr bwMode="auto">
          <a:xfrm>
            <a:off x="4319588"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3" name="Line 25"/>
          <p:cNvSpPr>
            <a:spLocks noChangeShapeType="1"/>
          </p:cNvSpPr>
          <p:nvPr/>
        </p:nvSpPr>
        <p:spPr bwMode="auto">
          <a:xfrm>
            <a:off x="5065713"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4" name="Line 26"/>
          <p:cNvSpPr>
            <a:spLocks noChangeShapeType="1"/>
          </p:cNvSpPr>
          <p:nvPr/>
        </p:nvSpPr>
        <p:spPr bwMode="auto">
          <a:xfrm>
            <a:off x="5811838"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5" name="Line 27"/>
          <p:cNvSpPr>
            <a:spLocks noChangeShapeType="1"/>
          </p:cNvSpPr>
          <p:nvPr/>
        </p:nvSpPr>
        <p:spPr bwMode="auto">
          <a:xfrm>
            <a:off x="6557963"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6" name="Line 28"/>
          <p:cNvSpPr>
            <a:spLocks noChangeShapeType="1"/>
          </p:cNvSpPr>
          <p:nvPr/>
        </p:nvSpPr>
        <p:spPr bwMode="auto">
          <a:xfrm>
            <a:off x="7305675"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7" name="Line 29"/>
          <p:cNvSpPr>
            <a:spLocks noChangeShapeType="1"/>
          </p:cNvSpPr>
          <p:nvPr/>
        </p:nvSpPr>
        <p:spPr bwMode="auto">
          <a:xfrm>
            <a:off x="1311275"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6" name="Line 18"/>
          <p:cNvSpPr>
            <a:spLocks noChangeShapeType="1"/>
          </p:cNvSpPr>
          <p:nvPr/>
        </p:nvSpPr>
        <p:spPr bwMode="auto">
          <a:xfrm rot="2537517" flipH="1">
            <a:off x="4327525" y="4808538"/>
            <a:ext cx="55563" cy="466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8" name="Text Box 30"/>
          <p:cNvSpPr txBox="1">
            <a:spLocks noChangeArrowheads="1"/>
          </p:cNvSpPr>
          <p:nvPr/>
        </p:nvSpPr>
        <p:spPr bwMode="auto">
          <a:xfrm>
            <a:off x="3943350" y="52197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2559" name="Text Box 31"/>
          <p:cNvSpPr txBox="1">
            <a:spLocks noChangeArrowheads="1"/>
          </p:cNvSpPr>
          <p:nvPr/>
        </p:nvSpPr>
        <p:spPr bwMode="auto">
          <a:xfrm>
            <a:off x="4900613" y="52006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2560" name="Text Box 32"/>
          <p:cNvSpPr txBox="1">
            <a:spLocks noChangeArrowheads="1"/>
          </p:cNvSpPr>
          <p:nvPr/>
        </p:nvSpPr>
        <p:spPr bwMode="auto">
          <a:xfrm>
            <a:off x="381000"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endParaRPr lang="en-US"/>
          </a:p>
          <a:p>
            <a:pPr>
              <a:spcBef>
                <a:spcPct val="50000"/>
              </a:spcBef>
              <a:buFontTx/>
              <a:buNone/>
            </a:pPr>
            <a:r>
              <a:rPr lang="en-US" sz="1800"/>
              <a:t>1</a:t>
            </a:r>
            <a:endParaRPr lang="en-US"/>
          </a:p>
        </p:txBody>
      </p:sp>
      <p:sp>
        <p:nvSpPr>
          <p:cNvPr id="22561" name="Text Box 33"/>
          <p:cNvSpPr txBox="1">
            <a:spLocks noChangeArrowheads="1"/>
          </p:cNvSpPr>
          <p:nvPr/>
        </p:nvSpPr>
        <p:spPr bwMode="auto">
          <a:xfrm>
            <a:off x="1128713"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endParaRPr lang="en-US"/>
          </a:p>
          <a:p>
            <a:pPr>
              <a:spcBef>
                <a:spcPct val="50000"/>
              </a:spcBef>
              <a:buFontTx/>
              <a:buNone/>
            </a:pPr>
            <a:r>
              <a:rPr lang="en-US" sz="1800"/>
              <a:t>1</a:t>
            </a:r>
            <a:endParaRPr lang="en-US"/>
          </a:p>
        </p:txBody>
      </p:sp>
      <p:sp>
        <p:nvSpPr>
          <p:cNvPr id="22562" name="Text Box 34"/>
          <p:cNvSpPr txBox="1">
            <a:spLocks noChangeArrowheads="1"/>
          </p:cNvSpPr>
          <p:nvPr/>
        </p:nvSpPr>
        <p:spPr bwMode="auto">
          <a:xfrm>
            <a:off x="1878013"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22563" name="Text Box 35"/>
          <p:cNvSpPr txBox="1">
            <a:spLocks noChangeArrowheads="1"/>
          </p:cNvSpPr>
          <p:nvPr/>
        </p:nvSpPr>
        <p:spPr bwMode="auto">
          <a:xfrm>
            <a:off x="2625725"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22564" name="Text Box 36"/>
          <p:cNvSpPr txBox="1">
            <a:spLocks noChangeArrowheads="1"/>
          </p:cNvSpPr>
          <p:nvPr/>
        </p:nvSpPr>
        <p:spPr bwMode="auto">
          <a:xfrm>
            <a:off x="3373438"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2565" name="Text Box 37"/>
          <p:cNvSpPr txBox="1">
            <a:spLocks noChangeArrowheads="1"/>
          </p:cNvSpPr>
          <p:nvPr/>
        </p:nvSpPr>
        <p:spPr bwMode="auto">
          <a:xfrm>
            <a:off x="4121150"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2566" name="Text Box 38"/>
          <p:cNvSpPr txBox="1">
            <a:spLocks noChangeArrowheads="1"/>
          </p:cNvSpPr>
          <p:nvPr/>
        </p:nvSpPr>
        <p:spPr bwMode="auto">
          <a:xfrm>
            <a:off x="4870450"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2567" name="Text Box 39"/>
          <p:cNvSpPr txBox="1">
            <a:spLocks noChangeArrowheads="1"/>
          </p:cNvSpPr>
          <p:nvPr/>
        </p:nvSpPr>
        <p:spPr bwMode="auto">
          <a:xfrm>
            <a:off x="5618163"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2568" name="Text Box 40"/>
          <p:cNvSpPr txBox="1">
            <a:spLocks noChangeArrowheads="1"/>
          </p:cNvSpPr>
          <p:nvPr/>
        </p:nvSpPr>
        <p:spPr bwMode="auto">
          <a:xfrm>
            <a:off x="6289675" y="2571750"/>
            <a:ext cx="5143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2569" name="Text Box 41"/>
          <p:cNvSpPr txBox="1">
            <a:spLocks noChangeArrowheads="1"/>
          </p:cNvSpPr>
          <p:nvPr/>
        </p:nvSpPr>
        <p:spPr bwMode="auto">
          <a:xfrm>
            <a:off x="7115175"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2571" name="Line 43"/>
          <p:cNvSpPr>
            <a:spLocks noChangeShapeType="1"/>
          </p:cNvSpPr>
          <p:nvPr/>
        </p:nvSpPr>
        <p:spPr bwMode="auto">
          <a:xfrm rot="-2537517">
            <a:off x="4973638" y="4800600"/>
            <a:ext cx="55562" cy="466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73" name="Text Box 45"/>
          <p:cNvSpPr txBox="1">
            <a:spLocks noChangeArrowheads="1"/>
          </p:cNvSpPr>
          <p:nvPr/>
        </p:nvSpPr>
        <p:spPr bwMode="auto">
          <a:xfrm>
            <a:off x="4476750" y="41148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sz="1800"/>
          </a:p>
          <a:p>
            <a:pPr>
              <a:spcBef>
                <a:spcPct val="50000"/>
              </a:spcBef>
              <a:buFontTx/>
              <a:buNone/>
            </a:pPr>
            <a:r>
              <a:rPr lang="en-US" sz="1800"/>
              <a:t>2</a:t>
            </a:r>
          </a:p>
        </p:txBody>
      </p:sp>
    </p:spTree>
    <p:extLst>
      <p:ext uri="{BB962C8B-B14F-4D97-AF65-F5344CB8AC3E}">
        <p14:creationId xmlns:p14="http://schemas.microsoft.com/office/powerpoint/2010/main" val="37563616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Building a Tree</a:t>
            </a:r>
          </a:p>
        </p:txBody>
      </p:sp>
      <p:sp>
        <p:nvSpPr>
          <p:cNvPr id="24580" name="Rectangle 4"/>
          <p:cNvSpPr>
            <a:spLocks noChangeArrowheads="1"/>
          </p:cNvSpPr>
          <p:nvPr/>
        </p:nvSpPr>
        <p:spPr bwMode="auto">
          <a:xfrm>
            <a:off x="152400" y="1790700"/>
            <a:ext cx="800100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1" name="Line 5"/>
          <p:cNvSpPr>
            <a:spLocks noChangeShapeType="1"/>
          </p:cNvSpPr>
          <p:nvPr/>
        </p:nvSpPr>
        <p:spPr bwMode="auto">
          <a:xfrm>
            <a:off x="8763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2" name="Line 6"/>
          <p:cNvSpPr>
            <a:spLocks noChangeShapeType="1"/>
          </p:cNvSpPr>
          <p:nvPr/>
        </p:nvSpPr>
        <p:spPr bwMode="auto">
          <a:xfrm>
            <a:off x="16144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3" name="Line 7"/>
          <p:cNvSpPr>
            <a:spLocks noChangeShapeType="1"/>
          </p:cNvSpPr>
          <p:nvPr/>
        </p:nvSpPr>
        <p:spPr bwMode="auto">
          <a:xfrm>
            <a:off x="23542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4" name="Line 8"/>
          <p:cNvSpPr>
            <a:spLocks noChangeShapeType="1"/>
          </p:cNvSpPr>
          <p:nvPr/>
        </p:nvSpPr>
        <p:spPr bwMode="auto">
          <a:xfrm>
            <a:off x="30924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5" name="Line 9"/>
          <p:cNvSpPr>
            <a:spLocks noChangeShapeType="1"/>
          </p:cNvSpPr>
          <p:nvPr/>
        </p:nvSpPr>
        <p:spPr bwMode="auto">
          <a:xfrm>
            <a:off x="38322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6" name="Line 10"/>
          <p:cNvSpPr>
            <a:spLocks noChangeShapeType="1"/>
          </p:cNvSpPr>
          <p:nvPr/>
        </p:nvSpPr>
        <p:spPr bwMode="auto">
          <a:xfrm>
            <a:off x="45720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7" name="Line 11"/>
          <p:cNvSpPr>
            <a:spLocks noChangeShapeType="1"/>
          </p:cNvSpPr>
          <p:nvPr/>
        </p:nvSpPr>
        <p:spPr bwMode="auto">
          <a:xfrm>
            <a:off x="53101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8" name="Line 12"/>
          <p:cNvSpPr>
            <a:spLocks noChangeShapeType="1"/>
          </p:cNvSpPr>
          <p:nvPr/>
        </p:nvSpPr>
        <p:spPr bwMode="auto">
          <a:xfrm>
            <a:off x="60499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9" name="Line 13"/>
          <p:cNvSpPr>
            <a:spLocks noChangeShapeType="1"/>
          </p:cNvSpPr>
          <p:nvPr/>
        </p:nvSpPr>
        <p:spPr bwMode="auto">
          <a:xfrm>
            <a:off x="67881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0" name="Line 14"/>
          <p:cNvSpPr>
            <a:spLocks noChangeShapeType="1"/>
          </p:cNvSpPr>
          <p:nvPr/>
        </p:nvSpPr>
        <p:spPr bwMode="auto">
          <a:xfrm>
            <a:off x="75279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2" name="Line 16"/>
          <p:cNvSpPr>
            <a:spLocks noChangeShapeType="1"/>
          </p:cNvSpPr>
          <p:nvPr/>
        </p:nvSpPr>
        <p:spPr bwMode="auto">
          <a:xfrm>
            <a:off x="587375"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3" name="Line 17"/>
          <p:cNvSpPr>
            <a:spLocks noChangeShapeType="1"/>
          </p:cNvSpPr>
          <p:nvPr/>
        </p:nvSpPr>
        <p:spPr bwMode="auto">
          <a:xfrm>
            <a:off x="2079625"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4" name="Line 18"/>
          <p:cNvSpPr>
            <a:spLocks noChangeShapeType="1"/>
          </p:cNvSpPr>
          <p:nvPr/>
        </p:nvSpPr>
        <p:spPr bwMode="auto">
          <a:xfrm>
            <a:off x="2825750"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5" name="Line 19"/>
          <p:cNvSpPr>
            <a:spLocks noChangeShapeType="1"/>
          </p:cNvSpPr>
          <p:nvPr/>
        </p:nvSpPr>
        <p:spPr bwMode="auto">
          <a:xfrm>
            <a:off x="3573463"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6" name="Line 20"/>
          <p:cNvSpPr>
            <a:spLocks noChangeShapeType="1"/>
          </p:cNvSpPr>
          <p:nvPr/>
        </p:nvSpPr>
        <p:spPr bwMode="auto">
          <a:xfrm>
            <a:off x="4319588"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7" name="Line 21"/>
          <p:cNvSpPr>
            <a:spLocks noChangeShapeType="1"/>
          </p:cNvSpPr>
          <p:nvPr/>
        </p:nvSpPr>
        <p:spPr bwMode="auto">
          <a:xfrm>
            <a:off x="5065713"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8" name="Line 22"/>
          <p:cNvSpPr>
            <a:spLocks noChangeShapeType="1"/>
          </p:cNvSpPr>
          <p:nvPr/>
        </p:nvSpPr>
        <p:spPr bwMode="auto">
          <a:xfrm>
            <a:off x="5811838"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9" name="Line 23"/>
          <p:cNvSpPr>
            <a:spLocks noChangeShapeType="1"/>
          </p:cNvSpPr>
          <p:nvPr/>
        </p:nvSpPr>
        <p:spPr bwMode="auto">
          <a:xfrm>
            <a:off x="7129463"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00" name="Line 24"/>
          <p:cNvSpPr>
            <a:spLocks noChangeShapeType="1"/>
          </p:cNvSpPr>
          <p:nvPr/>
        </p:nvSpPr>
        <p:spPr bwMode="auto">
          <a:xfrm>
            <a:off x="7858125"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01" name="Line 25"/>
          <p:cNvSpPr>
            <a:spLocks noChangeShapeType="1"/>
          </p:cNvSpPr>
          <p:nvPr/>
        </p:nvSpPr>
        <p:spPr bwMode="auto">
          <a:xfrm>
            <a:off x="1311275"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02" name="Line 26"/>
          <p:cNvSpPr>
            <a:spLocks noChangeShapeType="1"/>
          </p:cNvSpPr>
          <p:nvPr/>
        </p:nvSpPr>
        <p:spPr bwMode="auto">
          <a:xfrm rot="2537517">
            <a:off x="6151563" y="3079750"/>
            <a:ext cx="111125" cy="35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03" name="Text Box 27"/>
          <p:cNvSpPr txBox="1">
            <a:spLocks noChangeArrowheads="1"/>
          </p:cNvSpPr>
          <p:nvPr/>
        </p:nvSpPr>
        <p:spPr bwMode="auto">
          <a:xfrm>
            <a:off x="5924550" y="34305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4604" name="Text Box 28"/>
          <p:cNvSpPr txBox="1">
            <a:spLocks noChangeArrowheads="1"/>
          </p:cNvSpPr>
          <p:nvPr/>
        </p:nvSpPr>
        <p:spPr bwMode="auto">
          <a:xfrm>
            <a:off x="6443663" y="34305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4605" name="Text Box 29"/>
          <p:cNvSpPr txBox="1">
            <a:spLocks noChangeArrowheads="1"/>
          </p:cNvSpPr>
          <p:nvPr/>
        </p:nvSpPr>
        <p:spPr bwMode="auto">
          <a:xfrm>
            <a:off x="381000"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endParaRPr lang="en-US"/>
          </a:p>
          <a:p>
            <a:pPr>
              <a:spcBef>
                <a:spcPct val="50000"/>
              </a:spcBef>
              <a:buFontTx/>
              <a:buNone/>
            </a:pPr>
            <a:r>
              <a:rPr lang="en-US" sz="1800"/>
              <a:t>1</a:t>
            </a:r>
            <a:endParaRPr lang="en-US"/>
          </a:p>
        </p:txBody>
      </p:sp>
      <p:sp>
        <p:nvSpPr>
          <p:cNvPr id="24606" name="Text Box 30"/>
          <p:cNvSpPr txBox="1">
            <a:spLocks noChangeArrowheads="1"/>
          </p:cNvSpPr>
          <p:nvPr/>
        </p:nvSpPr>
        <p:spPr bwMode="auto">
          <a:xfrm>
            <a:off x="1128713"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endParaRPr lang="en-US"/>
          </a:p>
          <a:p>
            <a:pPr>
              <a:spcBef>
                <a:spcPct val="50000"/>
              </a:spcBef>
              <a:buFontTx/>
              <a:buNone/>
            </a:pPr>
            <a:r>
              <a:rPr lang="en-US" sz="1800"/>
              <a:t>1</a:t>
            </a:r>
            <a:endParaRPr lang="en-US"/>
          </a:p>
        </p:txBody>
      </p:sp>
      <p:sp>
        <p:nvSpPr>
          <p:cNvPr id="24607" name="Text Box 31"/>
          <p:cNvSpPr txBox="1">
            <a:spLocks noChangeArrowheads="1"/>
          </p:cNvSpPr>
          <p:nvPr/>
        </p:nvSpPr>
        <p:spPr bwMode="auto">
          <a:xfrm>
            <a:off x="1878013"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24608" name="Text Box 32"/>
          <p:cNvSpPr txBox="1">
            <a:spLocks noChangeArrowheads="1"/>
          </p:cNvSpPr>
          <p:nvPr/>
        </p:nvSpPr>
        <p:spPr bwMode="auto">
          <a:xfrm>
            <a:off x="2625725"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24609" name="Text Box 33"/>
          <p:cNvSpPr txBox="1">
            <a:spLocks noChangeArrowheads="1"/>
          </p:cNvSpPr>
          <p:nvPr/>
        </p:nvSpPr>
        <p:spPr bwMode="auto">
          <a:xfrm>
            <a:off x="3373438"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4610" name="Text Box 34"/>
          <p:cNvSpPr txBox="1">
            <a:spLocks noChangeArrowheads="1"/>
          </p:cNvSpPr>
          <p:nvPr/>
        </p:nvSpPr>
        <p:spPr bwMode="auto">
          <a:xfrm>
            <a:off x="4121150"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4611" name="Text Box 35"/>
          <p:cNvSpPr txBox="1">
            <a:spLocks noChangeArrowheads="1"/>
          </p:cNvSpPr>
          <p:nvPr/>
        </p:nvSpPr>
        <p:spPr bwMode="auto">
          <a:xfrm>
            <a:off x="4870450"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4612" name="Text Box 36"/>
          <p:cNvSpPr txBox="1">
            <a:spLocks noChangeArrowheads="1"/>
          </p:cNvSpPr>
          <p:nvPr/>
        </p:nvSpPr>
        <p:spPr bwMode="auto">
          <a:xfrm>
            <a:off x="5618163"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4613" name="Text Box 37"/>
          <p:cNvSpPr txBox="1">
            <a:spLocks noChangeArrowheads="1"/>
          </p:cNvSpPr>
          <p:nvPr/>
        </p:nvSpPr>
        <p:spPr bwMode="auto">
          <a:xfrm>
            <a:off x="6861175" y="2571750"/>
            <a:ext cx="5143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4614" name="Text Box 38"/>
          <p:cNvSpPr txBox="1">
            <a:spLocks noChangeArrowheads="1"/>
          </p:cNvSpPr>
          <p:nvPr/>
        </p:nvSpPr>
        <p:spPr bwMode="auto">
          <a:xfrm>
            <a:off x="7667625" y="25717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4615" name="Line 39"/>
          <p:cNvSpPr>
            <a:spLocks noChangeShapeType="1"/>
          </p:cNvSpPr>
          <p:nvPr/>
        </p:nvSpPr>
        <p:spPr bwMode="auto">
          <a:xfrm rot="19062483" flipH="1">
            <a:off x="6572250" y="3082925"/>
            <a:ext cx="133350" cy="333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16" name="Text Box 40"/>
          <p:cNvSpPr txBox="1">
            <a:spLocks noChangeArrowheads="1"/>
          </p:cNvSpPr>
          <p:nvPr/>
        </p:nvSpPr>
        <p:spPr bwMode="auto">
          <a:xfrm>
            <a:off x="6229350" y="25638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24617" name="Line 41"/>
          <p:cNvSpPr>
            <a:spLocks noChangeShapeType="1"/>
          </p:cNvSpPr>
          <p:nvPr/>
        </p:nvSpPr>
        <p:spPr bwMode="auto">
          <a:xfrm>
            <a:off x="6443663"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3369351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Building a Tree</a:t>
            </a:r>
          </a:p>
        </p:txBody>
      </p:sp>
      <p:sp>
        <p:nvSpPr>
          <p:cNvPr id="25604" name="Rectangle 4"/>
          <p:cNvSpPr>
            <a:spLocks noChangeArrowheads="1"/>
          </p:cNvSpPr>
          <p:nvPr/>
        </p:nvSpPr>
        <p:spPr bwMode="auto">
          <a:xfrm>
            <a:off x="152400" y="1790700"/>
            <a:ext cx="67246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5" name="Line 5"/>
          <p:cNvSpPr>
            <a:spLocks noChangeShapeType="1"/>
          </p:cNvSpPr>
          <p:nvPr/>
        </p:nvSpPr>
        <p:spPr bwMode="auto">
          <a:xfrm>
            <a:off x="8763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6" name="Line 6"/>
          <p:cNvSpPr>
            <a:spLocks noChangeShapeType="1"/>
          </p:cNvSpPr>
          <p:nvPr/>
        </p:nvSpPr>
        <p:spPr bwMode="auto">
          <a:xfrm>
            <a:off x="16144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7" name="Line 7"/>
          <p:cNvSpPr>
            <a:spLocks noChangeShapeType="1"/>
          </p:cNvSpPr>
          <p:nvPr/>
        </p:nvSpPr>
        <p:spPr bwMode="auto">
          <a:xfrm>
            <a:off x="23542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8" name="Line 8"/>
          <p:cNvSpPr>
            <a:spLocks noChangeShapeType="1"/>
          </p:cNvSpPr>
          <p:nvPr/>
        </p:nvSpPr>
        <p:spPr bwMode="auto">
          <a:xfrm>
            <a:off x="30924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9" name="Line 9"/>
          <p:cNvSpPr>
            <a:spLocks noChangeShapeType="1"/>
          </p:cNvSpPr>
          <p:nvPr/>
        </p:nvSpPr>
        <p:spPr bwMode="auto">
          <a:xfrm>
            <a:off x="38322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0" name="Line 10"/>
          <p:cNvSpPr>
            <a:spLocks noChangeShapeType="1"/>
          </p:cNvSpPr>
          <p:nvPr/>
        </p:nvSpPr>
        <p:spPr bwMode="auto">
          <a:xfrm>
            <a:off x="45720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1" name="Line 11"/>
          <p:cNvSpPr>
            <a:spLocks noChangeShapeType="1"/>
          </p:cNvSpPr>
          <p:nvPr/>
        </p:nvSpPr>
        <p:spPr bwMode="auto">
          <a:xfrm>
            <a:off x="53101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2" name="Line 12"/>
          <p:cNvSpPr>
            <a:spLocks noChangeShapeType="1"/>
          </p:cNvSpPr>
          <p:nvPr/>
        </p:nvSpPr>
        <p:spPr bwMode="auto">
          <a:xfrm>
            <a:off x="60499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7" name="Line 17"/>
          <p:cNvSpPr>
            <a:spLocks noChangeShapeType="1"/>
          </p:cNvSpPr>
          <p:nvPr/>
        </p:nvSpPr>
        <p:spPr bwMode="auto">
          <a:xfrm>
            <a:off x="574675"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8" name="Line 18"/>
          <p:cNvSpPr>
            <a:spLocks noChangeShapeType="1"/>
          </p:cNvSpPr>
          <p:nvPr/>
        </p:nvSpPr>
        <p:spPr bwMode="auto">
          <a:xfrm>
            <a:off x="1320800"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9" name="Line 19"/>
          <p:cNvSpPr>
            <a:spLocks noChangeShapeType="1"/>
          </p:cNvSpPr>
          <p:nvPr/>
        </p:nvSpPr>
        <p:spPr bwMode="auto">
          <a:xfrm>
            <a:off x="2068513"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0" name="Line 20"/>
          <p:cNvSpPr>
            <a:spLocks noChangeShapeType="1"/>
          </p:cNvSpPr>
          <p:nvPr/>
        </p:nvSpPr>
        <p:spPr bwMode="auto">
          <a:xfrm>
            <a:off x="2814638"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1" name="Line 21"/>
          <p:cNvSpPr>
            <a:spLocks noChangeShapeType="1"/>
          </p:cNvSpPr>
          <p:nvPr/>
        </p:nvSpPr>
        <p:spPr bwMode="auto">
          <a:xfrm>
            <a:off x="3560763"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2" name="Line 22"/>
          <p:cNvSpPr>
            <a:spLocks noChangeShapeType="1"/>
          </p:cNvSpPr>
          <p:nvPr/>
        </p:nvSpPr>
        <p:spPr bwMode="auto">
          <a:xfrm>
            <a:off x="4306888"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3" name="Line 23"/>
          <p:cNvSpPr>
            <a:spLocks noChangeShapeType="1"/>
          </p:cNvSpPr>
          <p:nvPr/>
        </p:nvSpPr>
        <p:spPr bwMode="auto">
          <a:xfrm>
            <a:off x="5624513"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4" name="Line 24"/>
          <p:cNvSpPr>
            <a:spLocks noChangeShapeType="1"/>
          </p:cNvSpPr>
          <p:nvPr/>
        </p:nvSpPr>
        <p:spPr bwMode="auto">
          <a:xfrm>
            <a:off x="6353175"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6" name="Line 26"/>
          <p:cNvSpPr>
            <a:spLocks noChangeShapeType="1"/>
          </p:cNvSpPr>
          <p:nvPr/>
        </p:nvSpPr>
        <p:spPr bwMode="auto">
          <a:xfrm rot="2537517">
            <a:off x="4684713" y="3079750"/>
            <a:ext cx="111125" cy="35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7" name="Text Box 27"/>
          <p:cNvSpPr txBox="1">
            <a:spLocks noChangeArrowheads="1"/>
          </p:cNvSpPr>
          <p:nvPr/>
        </p:nvSpPr>
        <p:spPr bwMode="auto">
          <a:xfrm>
            <a:off x="4419600" y="342106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5628" name="Text Box 28"/>
          <p:cNvSpPr txBox="1">
            <a:spLocks noChangeArrowheads="1"/>
          </p:cNvSpPr>
          <p:nvPr/>
        </p:nvSpPr>
        <p:spPr bwMode="auto">
          <a:xfrm>
            <a:off x="4957763" y="342106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5631" name="Text Box 31"/>
          <p:cNvSpPr txBox="1">
            <a:spLocks noChangeArrowheads="1"/>
          </p:cNvSpPr>
          <p:nvPr/>
        </p:nvSpPr>
        <p:spPr bwMode="auto">
          <a:xfrm>
            <a:off x="373063"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25632" name="Text Box 32"/>
          <p:cNvSpPr txBox="1">
            <a:spLocks noChangeArrowheads="1"/>
          </p:cNvSpPr>
          <p:nvPr/>
        </p:nvSpPr>
        <p:spPr bwMode="auto">
          <a:xfrm>
            <a:off x="1120775"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25633" name="Text Box 33"/>
          <p:cNvSpPr txBox="1">
            <a:spLocks noChangeArrowheads="1"/>
          </p:cNvSpPr>
          <p:nvPr/>
        </p:nvSpPr>
        <p:spPr bwMode="auto">
          <a:xfrm>
            <a:off x="1868488"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5634" name="Text Box 34"/>
          <p:cNvSpPr txBox="1">
            <a:spLocks noChangeArrowheads="1"/>
          </p:cNvSpPr>
          <p:nvPr/>
        </p:nvSpPr>
        <p:spPr bwMode="auto">
          <a:xfrm>
            <a:off x="2616200"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5635" name="Text Box 35"/>
          <p:cNvSpPr txBox="1">
            <a:spLocks noChangeArrowheads="1"/>
          </p:cNvSpPr>
          <p:nvPr/>
        </p:nvSpPr>
        <p:spPr bwMode="auto">
          <a:xfrm>
            <a:off x="3365500"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5636" name="Text Box 36"/>
          <p:cNvSpPr txBox="1">
            <a:spLocks noChangeArrowheads="1"/>
          </p:cNvSpPr>
          <p:nvPr/>
        </p:nvSpPr>
        <p:spPr bwMode="auto">
          <a:xfrm>
            <a:off x="4113213"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5637" name="Text Box 37"/>
          <p:cNvSpPr txBox="1">
            <a:spLocks noChangeArrowheads="1"/>
          </p:cNvSpPr>
          <p:nvPr/>
        </p:nvSpPr>
        <p:spPr bwMode="auto">
          <a:xfrm>
            <a:off x="5356225" y="2552700"/>
            <a:ext cx="5143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5638" name="Text Box 38"/>
          <p:cNvSpPr txBox="1">
            <a:spLocks noChangeArrowheads="1"/>
          </p:cNvSpPr>
          <p:nvPr/>
        </p:nvSpPr>
        <p:spPr bwMode="auto">
          <a:xfrm>
            <a:off x="6162675"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5639" name="Line 39"/>
          <p:cNvSpPr>
            <a:spLocks noChangeShapeType="1"/>
          </p:cNvSpPr>
          <p:nvPr/>
        </p:nvSpPr>
        <p:spPr bwMode="auto">
          <a:xfrm rot="19062483" flipH="1">
            <a:off x="5029200" y="3082925"/>
            <a:ext cx="133350" cy="333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40" name="Text Box 40"/>
          <p:cNvSpPr txBox="1">
            <a:spLocks noChangeArrowheads="1"/>
          </p:cNvSpPr>
          <p:nvPr/>
        </p:nvSpPr>
        <p:spPr bwMode="auto">
          <a:xfrm>
            <a:off x="4724400" y="254476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25641" name="Line 41"/>
          <p:cNvSpPr>
            <a:spLocks noChangeShapeType="1"/>
          </p:cNvSpPr>
          <p:nvPr/>
        </p:nvSpPr>
        <p:spPr bwMode="auto">
          <a:xfrm>
            <a:off x="4938713"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42" name="Line 42"/>
          <p:cNvSpPr>
            <a:spLocks noChangeShapeType="1"/>
          </p:cNvSpPr>
          <p:nvPr/>
        </p:nvSpPr>
        <p:spPr bwMode="auto">
          <a:xfrm rot="2537517">
            <a:off x="4410075" y="488791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43" name="Text Box 43"/>
          <p:cNvSpPr txBox="1">
            <a:spLocks noChangeArrowheads="1"/>
          </p:cNvSpPr>
          <p:nvPr/>
        </p:nvSpPr>
        <p:spPr bwMode="auto">
          <a:xfrm>
            <a:off x="4181475" y="51816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5644" name="Text Box 44"/>
          <p:cNvSpPr txBox="1">
            <a:spLocks noChangeArrowheads="1"/>
          </p:cNvSpPr>
          <p:nvPr/>
        </p:nvSpPr>
        <p:spPr bwMode="auto">
          <a:xfrm>
            <a:off x="4652963" y="52101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5646" name="Text Box 46"/>
          <p:cNvSpPr txBox="1">
            <a:spLocks noChangeArrowheads="1"/>
          </p:cNvSpPr>
          <p:nvPr/>
        </p:nvSpPr>
        <p:spPr bwMode="auto">
          <a:xfrm>
            <a:off x="4457700" y="44005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25647" name="Line 47"/>
          <p:cNvSpPr>
            <a:spLocks noChangeShapeType="1"/>
          </p:cNvSpPr>
          <p:nvPr/>
        </p:nvSpPr>
        <p:spPr bwMode="auto">
          <a:xfrm rot="19062483" flipH="1">
            <a:off x="4733925" y="48974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976040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a:xfrm>
            <a:off x="457200" y="274638"/>
            <a:ext cx="8229600" cy="1143000"/>
          </a:xfrm>
        </p:spPr>
        <p:txBody>
          <a:bodyPr/>
          <a:lstStyle/>
          <a:p>
            <a:pPr eaLnBrk="1" hangingPunct="1"/>
            <a:r>
              <a:rPr lang="en-US" altLang="en-US" dirty="0" smtClean="0"/>
              <a:t>Rotations </a:t>
            </a:r>
            <a:br>
              <a:rPr lang="en-US" altLang="en-US" dirty="0" smtClean="0"/>
            </a:br>
            <a:r>
              <a:rPr lang="en-US" altLang="en-US" sz="2400" dirty="0" smtClean="0"/>
              <a:t>Analyze possible tree depths after rotation</a:t>
            </a:r>
            <a:endParaRPr lang="en-US" altLang="en-US" dirty="0" smtClean="0"/>
          </a:p>
        </p:txBody>
      </p:sp>
      <p:sp>
        <p:nvSpPr>
          <p:cNvPr id="3075" name="Rectangle 2"/>
          <p:cNvSpPr>
            <a:spLocks noGrp="1" noChangeArrowheads="1"/>
          </p:cNvSpPr>
          <p:nvPr>
            <p:ph type="body" idx="1"/>
          </p:nvPr>
        </p:nvSpPr>
        <p:spPr/>
        <p:txBody>
          <a:bodyPr/>
          <a:lstStyle/>
          <a:p>
            <a:pPr eaLnBrk="1" hangingPunct="1"/>
            <a:r>
              <a:rPr lang="en-US" altLang="en-US" dirty="0" smtClean="0"/>
              <a:t>LL, RR Rotation</a:t>
            </a:r>
          </a:p>
          <a:p>
            <a:pPr lvl="1" eaLnBrk="1" hangingPunct="1"/>
            <a:r>
              <a:rPr lang="en-US" altLang="en-US" dirty="0" smtClean="0"/>
              <a:t>Child node is raised one level</a:t>
            </a:r>
          </a:p>
          <a:p>
            <a:pPr eaLnBrk="1" hangingPunct="1"/>
            <a:r>
              <a:rPr lang="en-US" altLang="en-US" dirty="0" smtClean="0"/>
              <a:t>RL, LR Rotation</a:t>
            </a:r>
          </a:p>
          <a:p>
            <a:pPr lvl="1" eaLnBrk="1" hangingPunct="1"/>
            <a:r>
              <a:rPr lang="en-US" altLang="en-US" dirty="0" smtClean="0"/>
              <a:t>Child node is raised two levels in two steps</a:t>
            </a:r>
          </a:p>
          <a:p>
            <a:pPr eaLnBrk="1" hangingPunct="1"/>
            <a:r>
              <a:rPr lang="en-US" altLang="en-US" dirty="0" smtClean="0"/>
              <a:t>Splay Tree Rotation</a:t>
            </a:r>
          </a:p>
          <a:p>
            <a:pPr lvl="1" eaLnBrk="1" hangingPunct="1"/>
            <a:r>
              <a:rPr lang="en-US" altLang="en-US" dirty="0" smtClean="0"/>
              <a:t>Outer nodes of grandparent nodes are raised two levels.  </a:t>
            </a:r>
          </a:p>
        </p:txBody>
      </p:sp>
    </p:spTree>
    <p:extLst>
      <p:ext uri="{BB962C8B-B14F-4D97-AF65-F5344CB8AC3E}">
        <p14:creationId xmlns:p14="http://schemas.microsoft.com/office/powerpoint/2010/main" val="937510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Building a Tree</a:t>
            </a:r>
          </a:p>
        </p:txBody>
      </p:sp>
      <p:sp>
        <p:nvSpPr>
          <p:cNvPr id="26628" name="Rectangle 4"/>
          <p:cNvSpPr>
            <a:spLocks noChangeArrowheads="1"/>
          </p:cNvSpPr>
          <p:nvPr/>
        </p:nvSpPr>
        <p:spPr bwMode="auto">
          <a:xfrm>
            <a:off x="152400" y="1790700"/>
            <a:ext cx="811530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29" name="Line 5"/>
          <p:cNvSpPr>
            <a:spLocks noChangeShapeType="1"/>
          </p:cNvSpPr>
          <p:nvPr/>
        </p:nvSpPr>
        <p:spPr bwMode="auto">
          <a:xfrm>
            <a:off x="8763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0" name="Line 6"/>
          <p:cNvSpPr>
            <a:spLocks noChangeShapeType="1"/>
          </p:cNvSpPr>
          <p:nvPr/>
        </p:nvSpPr>
        <p:spPr bwMode="auto">
          <a:xfrm>
            <a:off x="16144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1" name="Line 7"/>
          <p:cNvSpPr>
            <a:spLocks noChangeShapeType="1"/>
          </p:cNvSpPr>
          <p:nvPr/>
        </p:nvSpPr>
        <p:spPr bwMode="auto">
          <a:xfrm>
            <a:off x="23542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2" name="Line 8"/>
          <p:cNvSpPr>
            <a:spLocks noChangeShapeType="1"/>
          </p:cNvSpPr>
          <p:nvPr/>
        </p:nvSpPr>
        <p:spPr bwMode="auto">
          <a:xfrm>
            <a:off x="30924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3" name="Line 9"/>
          <p:cNvSpPr>
            <a:spLocks noChangeShapeType="1"/>
          </p:cNvSpPr>
          <p:nvPr/>
        </p:nvSpPr>
        <p:spPr bwMode="auto">
          <a:xfrm>
            <a:off x="38322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4" name="Line 10"/>
          <p:cNvSpPr>
            <a:spLocks noChangeShapeType="1"/>
          </p:cNvSpPr>
          <p:nvPr/>
        </p:nvSpPr>
        <p:spPr bwMode="auto">
          <a:xfrm>
            <a:off x="45720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5" name="Line 11"/>
          <p:cNvSpPr>
            <a:spLocks noChangeShapeType="1"/>
          </p:cNvSpPr>
          <p:nvPr/>
        </p:nvSpPr>
        <p:spPr bwMode="auto">
          <a:xfrm>
            <a:off x="53101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6" name="Line 12"/>
          <p:cNvSpPr>
            <a:spLocks noChangeShapeType="1"/>
          </p:cNvSpPr>
          <p:nvPr/>
        </p:nvSpPr>
        <p:spPr bwMode="auto">
          <a:xfrm>
            <a:off x="60499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7" name="Line 13"/>
          <p:cNvSpPr>
            <a:spLocks noChangeShapeType="1"/>
          </p:cNvSpPr>
          <p:nvPr/>
        </p:nvSpPr>
        <p:spPr bwMode="auto">
          <a:xfrm>
            <a:off x="71501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0" name="Line 16"/>
          <p:cNvSpPr>
            <a:spLocks noChangeShapeType="1"/>
          </p:cNvSpPr>
          <p:nvPr/>
        </p:nvSpPr>
        <p:spPr bwMode="auto">
          <a:xfrm>
            <a:off x="574675"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1" name="Line 17"/>
          <p:cNvSpPr>
            <a:spLocks noChangeShapeType="1"/>
          </p:cNvSpPr>
          <p:nvPr/>
        </p:nvSpPr>
        <p:spPr bwMode="auto">
          <a:xfrm>
            <a:off x="1320800"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2" name="Line 18"/>
          <p:cNvSpPr>
            <a:spLocks noChangeShapeType="1"/>
          </p:cNvSpPr>
          <p:nvPr/>
        </p:nvSpPr>
        <p:spPr bwMode="auto">
          <a:xfrm>
            <a:off x="2068513"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3" name="Line 19"/>
          <p:cNvSpPr>
            <a:spLocks noChangeShapeType="1"/>
          </p:cNvSpPr>
          <p:nvPr/>
        </p:nvSpPr>
        <p:spPr bwMode="auto">
          <a:xfrm>
            <a:off x="2814638"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4" name="Line 20"/>
          <p:cNvSpPr>
            <a:spLocks noChangeShapeType="1"/>
          </p:cNvSpPr>
          <p:nvPr/>
        </p:nvSpPr>
        <p:spPr bwMode="auto">
          <a:xfrm>
            <a:off x="3560763"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5" name="Line 21"/>
          <p:cNvSpPr>
            <a:spLocks noChangeShapeType="1"/>
          </p:cNvSpPr>
          <p:nvPr/>
        </p:nvSpPr>
        <p:spPr bwMode="auto">
          <a:xfrm>
            <a:off x="4306888"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7" name="Line 23"/>
          <p:cNvSpPr>
            <a:spLocks noChangeShapeType="1"/>
          </p:cNvSpPr>
          <p:nvPr/>
        </p:nvSpPr>
        <p:spPr bwMode="auto">
          <a:xfrm>
            <a:off x="7915275"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8" name="Line 24"/>
          <p:cNvSpPr>
            <a:spLocks noChangeShapeType="1"/>
          </p:cNvSpPr>
          <p:nvPr/>
        </p:nvSpPr>
        <p:spPr bwMode="auto">
          <a:xfrm rot="2537517">
            <a:off x="4625975" y="2916238"/>
            <a:ext cx="239713"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9" name="Text Box 25"/>
          <p:cNvSpPr txBox="1">
            <a:spLocks noChangeArrowheads="1"/>
          </p:cNvSpPr>
          <p:nvPr/>
        </p:nvSpPr>
        <p:spPr bwMode="auto">
          <a:xfrm>
            <a:off x="4419600" y="342106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6650" name="Text Box 26"/>
          <p:cNvSpPr txBox="1">
            <a:spLocks noChangeArrowheads="1"/>
          </p:cNvSpPr>
          <p:nvPr/>
        </p:nvSpPr>
        <p:spPr bwMode="auto">
          <a:xfrm>
            <a:off x="4957763" y="342106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6651" name="Text Box 27"/>
          <p:cNvSpPr txBox="1">
            <a:spLocks noChangeArrowheads="1"/>
          </p:cNvSpPr>
          <p:nvPr/>
        </p:nvSpPr>
        <p:spPr bwMode="auto">
          <a:xfrm>
            <a:off x="373063"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26652" name="Text Box 28"/>
          <p:cNvSpPr txBox="1">
            <a:spLocks noChangeArrowheads="1"/>
          </p:cNvSpPr>
          <p:nvPr/>
        </p:nvSpPr>
        <p:spPr bwMode="auto">
          <a:xfrm>
            <a:off x="1120775"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26653" name="Text Box 29"/>
          <p:cNvSpPr txBox="1">
            <a:spLocks noChangeArrowheads="1"/>
          </p:cNvSpPr>
          <p:nvPr/>
        </p:nvSpPr>
        <p:spPr bwMode="auto">
          <a:xfrm>
            <a:off x="1868488"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6654" name="Text Box 30"/>
          <p:cNvSpPr txBox="1">
            <a:spLocks noChangeArrowheads="1"/>
          </p:cNvSpPr>
          <p:nvPr/>
        </p:nvSpPr>
        <p:spPr bwMode="auto">
          <a:xfrm>
            <a:off x="2616200"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6655" name="Text Box 31"/>
          <p:cNvSpPr txBox="1">
            <a:spLocks noChangeArrowheads="1"/>
          </p:cNvSpPr>
          <p:nvPr/>
        </p:nvSpPr>
        <p:spPr bwMode="auto">
          <a:xfrm>
            <a:off x="3365500"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6656" name="Text Box 32"/>
          <p:cNvSpPr txBox="1">
            <a:spLocks noChangeArrowheads="1"/>
          </p:cNvSpPr>
          <p:nvPr/>
        </p:nvSpPr>
        <p:spPr bwMode="auto">
          <a:xfrm>
            <a:off x="4113213"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6657" name="Text Box 33"/>
          <p:cNvSpPr txBox="1">
            <a:spLocks noChangeArrowheads="1"/>
          </p:cNvSpPr>
          <p:nvPr/>
        </p:nvSpPr>
        <p:spPr bwMode="auto">
          <a:xfrm>
            <a:off x="6651625" y="2552700"/>
            <a:ext cx="5143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6658" name="Text Box 34"/>
          <p:cNvSpPr txBox="1">
            <a:spLocks noChangeArrowheads="1"/>
          </p:cNvSpPr>
          <p:nvPr/>
        </p:nvSpPr>
        <p:spPr bwMode="auto">
          <a:xfrm>
            <a:off x="7724775" y="25527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6659" name="Line 35"/>
          <p:cNvSpPr>
            <a:spLocks noChangeShapeType="1"/>
          </p:cNvSpPr>
          <p:nvPr/>
        </p:nvSpPr>
        <p:spPr bwMode="auto">
          <a:xfrm rot="19062483" flipH="1">
            <a:off x="4975225" y="2943225"/>
            <a:ext cx="249238" cy="447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60" name="Text Box 36"/>
          <p:cNvSpPr txBox="1">
            <a:spLocks noChangeArrowheads="1"/>
          </p:cNvSpPr>
          <p:nvPr/>
        </p:nvSpPr>
        <p:spPr bwMode="auto">
          <a:xfrm>
            <a:off x="4724400" y="25447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6661" name="Line 37"/>
          <p:cNvSpPr>
            <a:spLocks noChangeShapeType="1"/>
          </p:cNvSpPr>
          <p:nvPr/>
        </p:nvSpPr>
        <p:spPr bwMode="auto">
          <a:xfrm>
            <a:off x="4938713"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62" name="Line 38"/>
          <p:cNvSpPr>
            <a:spLocks noChangeShapeType="1"/>
          </p:cNvSpPr>
          <p:nvPr/>
        </p:nvSpPr>
        <p:spPr bwMode="auto">
          <a:xfrm rot="2537517">
            <a:off x="5686425" y="281146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63" name="Text Box 39"/>
          <p:cNvSpPr txBox="1">
            <a:spLocks noChangeArrowheads="1"/>
          </p:cNvSpPr>
          <p:nvPr/>
        </p:nvSpPr>
        <p:spPr bwMode="auto">
          <a:xfrm>
            <a:off x="5457825" y="31051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6664" name="Text Box 40"/>
          <p:cNvSpPr txBox="1">
            <a:spLocks noChangeArrowheads="1"/>
          </p:cNvSpPr>
          <p:nvPr/>
        </p:nvSpPr>
        <p:spPr bwMode="auto">
          <a:xfrm>
            <a:off x="5929313" y="31051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6665" name="Text Box 41"/>
          <p:cNvSpPr txBox="1">
            <a:spLocks noChangeArrowheads="1"/>
          </p:cNvSpPr>
          <p:nvPr/>
        </p:nvSpPr>
        <p:spPr bwMode="auto">
          <a:xfrm>
            <a:off x="5734050" y="241935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6666" name="Line 42"/>
          <p:cNvSpPr>
            <a:spLocks noChangeShapeType="1"/>
          </p:cNvSpPr>
          <p:nvPr/>
        </p:nvSpPr>
        <p:spPr bwMode="auto">
          <a:xfrm rot="19062483" flipH="1">
            <a:off x="6010275" y="28019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68" name="Line 44"/>
          <p:cNvSpPr>
            <a:spLocks noChangeShapeType="1"/>
          </p:cNvSpPr>
          <p:nvPr/>
        </p:nvSpPr>
        <p:spPr bwMode="auto">
          <a:xfrm>
            <a:off x="5567363" y="2085975"/>
            <a:ext cx="24765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69" name="Line 45"/>
          <p:cNvSpPr>
            <a:spLocks noChangeShapeType="1"/>
          </p:cNvSpPr>
          <p:nvPr/>
        </p:nvSpPr>
        <p:spPr bwMode="auto">
          <a:xfrm>
            <a:off x="6905625"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528423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Building a Tree</a:t>
            </a:r>
          </a:p>
        </p:txBody>
      </p:sp>
      <p:sp>
        <p:nvSpPr>
          <p:cNvPr id="27652" name="Rectangle 4"/>
          <p:cNvSpPr>
            <a:spLocks noChangeArrowheads="1"/>
          </p:cNvSpPr>
          <p:nvPr/>
        </p:nvSpPr>
        <p:spPr bwMode="auto">
          <a:xfrm>
            <a:off x="152400" y="1790700"/>
            <a:ext cx="701040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3" name="Line 5"/>
          <p:cNvSpPr>
            <a:spLocks noChangeShapeType="1"/>
          </p:cNvSpPr>
          <p:nvPr/>
        </p:nvSpPr>
        <p:spPr bwMode="auto">
          <a:xfrm>
            <a:off x="8763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4" name="Line 6"/>
          <p:cNvSpPr>
            <a:spLocks noChangeShapeType="1"/>
          </p:cNvSpPr>
          <p:nvPr/>
        </p:nvSpPr>
        <p:spPr bwMode="auto">
          <a:xfrm>
            <a:off x="16144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5" name="Line 7"/>
          <p:cNvSpPr>
            <a:spLocks noChangeShapeType="1"/>
          </p:cNvSpPr>
          <p:nvPr/>
        </p:nvSpPr>
        <p:spPr bwMode="auto">
          <a:xfrm>
            <a:off x="23542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6" name="Line 8"/>
          <p:cNvSpPr>
            <a:spLocks noChangeShapeType="1"/>
          </p:cNvSpPr>
          <p:nvPr/>
        </p:nvSpPr>
        <p:spPr bwMode="auto">
          <a:xfrm>
            <a:off x="30924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7" name="Line 9"/>
          <p:cNvSpPr>
            <a:spLocks noChangeShapeType="1"/>
          </p:cNvSpPr>
          <p:nvPr/>
        </p:nvSpPr>
        <p:spPr bwMode="auto">
          <a:xfrm>
            <a:off x="38322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8" name="Line 10"/>
          <p:cNvSpPr>
            <a:spLocks noChangeShapeType="1"/>
          </p:cNvSpPr>
          <p:nvPr/>
        </p:nvSpPr>
        <p:spPr bwMode="auto">
          <a:xfrm>
            <a:off x="52006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9" name="Line 11"/>
          <p:cNvSpPr>
            <a:spLocks noChangeShapeType="1"/>
          </p:cNvSpPr>
          <p:nvPr/>
        </p:nvSpPr>
        <p:spPr bwMode="auto">
          <a:xfrm>
            <a:off x="609123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66" name="Line 18"/>
          <p:cNvSpPr>
            <a:spLocks noChangeShapeType="1"/>
          </p:cNvSpPr>
          <p:nvPr/>
        </p:nvSpPr>
        <p:spPr bwMode="auto">
          <a:xfrm>
            <a:off x="487363"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67" name="Line 19"/>
          <p:cNvSpPr>
            <a:spLocks noChangeShapeType="1"/>
          </p:cNvSpPr>
          <p:nvPr/>
        </p:nvSpPr>
        <p:spPr bwMode="auto">
          <a:xfrm>
            <a:off x="1233488"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68" name="Line 20"/>
          <p:cNvSpPr>
            <a:spLocks noChangeShapeType="1"/>
          </p:cNvSpPr>
          <p:nvPr/>
        </p:nvSpPr>
        <p:spPr bwMode="auto">
          <a:xfrm>
            <a:off x="1979613"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69" name="Line 21"/>
          <p:cNvSpPr>
            <a:spLocks noChangeShapeType="1"/>
          </p:cNvSpPr>
          <p:nvPr/>
        </p:nvSpPr>
        <p:spPr bwMode="auto">
          <a:xfrm>
            <a:off x="2725738"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70" name="Line 22"/>
          <p:cNvSpPr>
            <a:spLocks noChangeShapeType="1"/>
          </p:cNvSpPr>
          <p:nvPr/>
        </p:nvSpPr>
        <p:spPr bwMode="auto">
          <a:xfrm>
            <a:off x="6867525"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71" name="Line 23"/>
          <p:cNvSpPr>
            <a:spLocks noChangeShapeType="1"/>
          </p:cNvSpPr>
          <p:nvPr/>
        </p:nvSpPr>
        <p:spPr bwMode="auto">
          <a:xfrm rot="2537517">
            <a:off x="3044825" y="2897188"/>
            <a:ext cx="239713"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72" name="Text Box 24"/>
          <p:cNvSpPr txBox="1">
            <a:spLocks noChangeArrowheads="1"/>
          </p:cNvSpPr>
          <p:nvPr/>
        </p:nvSpPr>
        <p:spPr bwMode="auto">
          <a:xfrm>
            <a:off x="2838450" y="3402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7673" name="Text Box 25"/>
          <p:cNvSpPr txBox="1">
            <a:spLocks noChangeArrowheads="1"/>
          </p:cNvSpPr>
          <p:nvPr/>
        </p:nvSpPr>
        <p:spPr bwMode="auto">
          <a:xfrm>
            <a:off x="3376613" y="3402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7676" name="Text Box 28"/>
          <p:cNvSpPr txBox="1">
            <a:spLocks noChangeArrowheads="1"/>
          </p:cNvSpPr>
          <p:nvPr/>
        </p:nvSpPr>
        <p:spPr bwMode="auto">
          <a:xfrm>
            <a:off x="287338"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7677" name="Text Box 29"/>
          <p:cNvSpPr txBox="1">
            <a:spLocks noChangeArrowheads="1"/>
          </p:cNvSpPr>
          <p:nvPr/>
        </p:nvSpPr>
        <p:spPr bwMode="auto">
          <a:xfrm>
            <a:off x="1035050"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7678" name="Text Box 30"/>
          <p:cNvSpPr txBox="1">
            <a:spLocks noChangeArrowheads="1"/>
          </p:cNvSpPr>
          <p:nvPr/>
        </p:nvSpPr>
        <p:spPr bwMode="auto">
          <a:xfrm>
            <a:off x="1784350"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7679" name="Text Box 31"/>
          <p:cNvSpPr txBox="1">
            <a:spLocks noChangeArrowheads="1"/>
          </p:cNvSpPr>
          <p:nvPr/>
        </p:nvSpPr>
        <p:spPr bwMode="auto">
          <a:xfrm>
            <a:off x="2532063"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7680" name="Text Box 32"/>
          <p:cNvSpPr txBox="1">
            <a:spLocks noChangeArrowheads="1"/>
          </p:cNvSpPr>
          <p:nvPr/>
        </p:nvSpPr>
        <p:spPr bwMode="auto">
          <a:xfrm>
            <a:off x="5489575" y="2533650"/>
            <a:ext cx="5143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7681" name="Text Box 33"/>
          <p:cNvSpPr txBox="1">
            <a:spLocks noChangeArrowheads="1"/>
          </p:cNvSpPr>
          <p:nvPr/>
        </p:nvSpPr>
        <p:spPr bwMode="auto">
          <a:xfrm>
            <a:off x="6677025"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7682" name="Line 34"/>
          <p:cNvSpPr>
            <a:spLocks noChangeShapeType="1"/>
          </p:cNvSpPr>
          <p:nvPr/>
        </p:nvSpPr>
        <p:spPr bwMode="auto">
          <a:xfrm rot="19062483" flipH="1">
            <a:off x="3394075" y="2924175"/>
            <a:ext cx="249238" cy="447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83" name="Text Box 35"/>
          <p:cNvSpPr txBox="1">
            <a:spLocks noChangeArrowheads="1"/>
          </p:cNvSpPr>
          <p:nvPr/>
        </p:nvSpPr>
        <p:spPr bwMode="auto">
          <a:xfrm>
            <a:off x="3143250" y="25257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7684" name="Line 36"/>
          <p:cNvSpPr>
            <a:spLocks noChangeShapeType="1"/>
          </p:cNvSpPr>
          <p:nvPr/>
        </p:nvSpPr>
        <p:spPr bwMode="auto">
          <a:xfrm>
            <a:off x="3357563" y="19716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85" name="Line 37"/>
          <p:cNvSpPr>
            <a:spLocks noChangeShapeType="1"/>
          </p:cNvSpPr>
          <p:nvPr/>
        </p:nvSpPr>
        <p:spPr bwMode="auto">
          <a:xfrm rot="2537517">
            <a:off x="4371975" y="292576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86" name="Text Box 38"/>
          <p:cNvSpPr txBox="1">
            <a:spLocks noChangeArrowheads="1"/>
          </p:cNvSpPr>
          <p:nvPr/>
        </p:nvSpPr>
        <p:spPr bwMode="auto">
          <a:xfrm>
            <a:off x="4143375" y="32194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7687" name="Text Box 39"/>
          <p:cNvSpPr txBox="1">
            <a:spLocks noChangeArrowheads="1"/>
          </p:cNvSpPr>
          <p:nvPr/>
        </p:nvSpPr>
        <p:spPr bwMode="auto">
          <a:xfrm>
            <a:off x="4614863" y="32194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7688" name="Text Box 40"/>
          <p:cNvSpPr txBox="1">
            <a:spLocks noChangeArrowheads="1"/>
          </p:cNvSpPr>
          <p:nvPr/>
        </p:nvSpPr>
        <p:spPr bwMode="auto">
          <a:xfrm>
            <a:off x="4419600" y="253365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7689" name="Line 41"/>
          <p:cNvSpPr>
            <a:spLocks noChangeShapeType="1"/>
          </p:cNvSpPr>
          <p:nvPr/>
        </p:nvSpPr>
        <p:spPr bwMode="auto">
          <a:xfrm rot="19062483" flipH="1">
            <a:off x="4695825" y="29162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90" name="Line 42"/>
          <p:cNvSpPr>
            <a:spLocks noChangeShapeType="1"/>
          </p:cNvSpPr>
          <p:nvPr/>
        </p:nvSpPr>
        <p:spPr bwMode="auto">
          <a:xfrm flipH="1">
            <a:off x="4591050" y="1990725"/>
            <a:ext cx="4763"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91" name="Line 43"/>
          <p:cNvSpPr>
            <a:spLocks noChangeShapeType="1"/>
          </p:cNvSpPr>
          <p:nvPr/>
        </p:nvSpPr>
        <p:spPr bwMode="auto">
          <a:xfrm>
            <a:off x="5743575"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92" name="Line 44"/>
          <p:cNvSpPr>
            <a:spLocks noChangeShapeType="1"/>
          </p:cNvSpPr>
          <p:nvPr/>
        </p:nvSpPr>
        <p:spPr bwMode="auto">
          <a:xfrm rot="2537517">
            <a:off x="4400550" y="479266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93" name="Text Box 45"/>
          <p:cNvSpPr txBox="1">
            <a:spLocks noChangeArrowheads="1"/>
          </p:cNvSpPr>
          <p:nvPr/>
        </p:nvSpPr>
        <p:spPr bwMode="auto">
          <a:xfrm>
            <a:off x="4200525" y="5095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7694" name="Text Box 46"/>
          <p:cNvSpPr txBox="1">
            <a:spLocks noChangeArrowheads="1"/>
          </p:cNvSpPr>
          <p:nvPr/>
        </p:nvSpPr>
        <p:spPr bwMode="auto">
          <a:xfrm>
            <a:off x="4652963" y="5095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7695" name="Text Box 47"/>
          <p:cNvSpPr txBox="1">
            <a:spLocks noChangeArrowheads="1"/>
          </p:cNvSpPr>
          <p:nvPr/>
        </p:nvSpPr>
        <p:spPr bwMode="auto">
          <a:xfrm>
            <a:off x="4457700" y="440055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7696" name="Line 48"/>
          <p:cNvSpPr>
            <a:spLocks noChangeShapeType="1"/>
          </p:cNvSpPr>
          <p:nvPr/>
        </p:nvSpPr>
        <p:spPr bwMode="auto">
          <a:xfrm rot="19062483" flipH="1">
            <a:off x="4743450" y="47831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7354157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Building a Tree</a:t>
            </a:r>
          </a:p>
        </p:txBody>
      </p:sp>
      <p:sp>
        <p:nvSpPr>
          <p:cNvPr id="28676" name="Rectangle 4"/>
          <p:cNvSpPr>
            <a:spLocks noChangeArrowheads="1"/>
          </p:cNvSpPr>
          <p:nvPr/>
        </p:nvSpPr>
        <p:spPr bwMode="auto">
          <a:xfrm>
            <a:off x="152400" y="1790700"/>
            <a:ext cx="88963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7" name="Line 5"/>
          <p:cNvSpPr>
            <a:spLocks noChangeShapeType="1"/>
          </p:cNvSpPr>
          <p:nvPr/>
        </p:nvSpPr>
        <p:spPr bwMode="auto">
          <a:xfrm>
            <a:off x="8763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8" name="Line 6"/>
          <p:cNvSpPr>
            <a:spLocks noChangeShapeType="1"/>
          </p:cNvSpPr>
          <p:nvPr/>
        </p:nvSpPr>
        <p:spPr bwMode="auto">
          <a:xfrm>
            <a:off x="16144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9" name="Line 7"/>
          <p:cNvSpPr>
            <a:spLocks noChangeShapeType="1"/>
          </p:cNvSpPr>
          <p:nvPr/>
        </p:nvSpPr>
        <p:spPr bwMode="auto">
          <a:xfrm>
            <a:off x="23542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0" name="Line 8"/>
          <p:cNvSpPr>
            <a:spLocks noChangeShapeType="1"/>
          </p:cNvSpPr>
          <p:nvPr/>
        </p:nvSpPr>
        <p:spPr bwMode="auto">
          <a:xfrm>
            <a:off x="30924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1" name="Line 9"/>
          <p:cNvSpPr>
            <a:spLocks noChangeShapeType="1"/>
          </p:cNvSpPr>
          <p:nvPr/>
        </p:nvSpPr>
        <p:spPr bwMode="auto">
          <a:xfrm>
            <a:off x="38322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2" name="Line 10"/>
          <p:cNvSpPr>
            <a:spLocks noChangeShapeType="1"/>
          </p:cNvSpPr>
          <p:nvPr/>
        </p:nvSpPr>
        <p:spPr bwMode="auto">
          <a:xfrm>
            <a:off x="4991100" y="18288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3" name="Line 11"/>
          <p:cNvSpPr>
            <a:spLocks noChangeShapeType="1"/>
          </p:cNvSpPr>
          <p:nvPr/>
        </p:nvSpPr>
        <p:spPr bwMode="auto">
          <a:xfrm>
            <a:off x="605313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4" name="Line 12"/>
          <p:cNvSpPr>
            <a:spLocks noChangeShapeType="1"/>
          </p:cNvSpPr>
          <p:nvPr/>
        </p:nvSpPr>
        <p:spPr bwMode="auto">
          <a:xfrm>
            <a:off x="732631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8" name="Line 16"/>
          <p:cNvSpPr>
            <a:spLocks noChangeShapeType="1"/>
          </p:cNvSpPr>
          <p:nvPr/>
        </p:nvSpPr>
        <p:spPr bwMode="auto">
          <a:xfrm>
            <a:off x="487363"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9" name="Line 17"/>
          <p:cNvSpPr>
            <a:spLocks noChangeShapeType="1"/>
          </p:cNvSpPr>
          <p:nvPr/>
        </p:nvSpPr>
        <p:spPr bwMode="auto">
          <a:xfrm>
            <a:off x="1233488"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0" name="Line 18"/>
          <p:cNvSpPr>
            <a:spLocks noChangeShapeType="1"/>
          </p:cNvSpPr>
          <p:nvPr/>
        </p:nvSpPr>
        <p:spPr bwMode="auto">
          <a:xfrm>
            <a:off x="1979613"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1" name="Line 19"/>
          <p:cNvSpPr>
            <a:spLocks noChangeShapeType="1"/>
          </p:cNvSpPr>
          <p:nvPr/>
        </p:nvSpPr>
        <p:spPr bwMode="auto">
          <a:xfrm>
            <a:off x="2725738"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2" name="Line 20"/>
          <p:cNvSpPr>
            <a:spLocks noChangeShapeType="1"/>
          </p:cNvSpPr>
          <p:nvPr/>
        </p:nvSpPr>
        <p:spPr bwMode="auto">
          <a:xfrm>
            <a:off x="6829425"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3" name="Line 21"/>
          <p:cNvSpPr>
            <a:spLocks noChangeShapeType="1"/>
          </p:cNvSpPr>
          <p:nvPr/>
        </p:nvSpPr>
        <p:spPr bwMode="auto">
          <a:xfrm rot="2537517">
            <a:off x="3044825" y="2897188"/>
            <a:ext cx="239713"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4" name="Text Box 22"/>
          <p:cNvSpPr txBox="1">
            <a:spLocks noChangeArrowheads="1"/>
          </p:cNvSpPr>
          <p:nvPr/>
        </p:nvSpPr>
        <p:spPr bwMode="auto">
          <a:xfrm>
            <a:off x="2838450" y="3402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8695" name="Text Box 23"/>
          <p:cNvSpPr txBox="1">
            <a:spLocks noChangeArrowheads="1"/>
          </p:cNvSpPr>
          <p:nvPr/>
        </p:nvSpPr>
        <p:spPr bwMode="auto">
          <a:xfrm>
            <a:off x="3376613" y="3402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8696" name="Text Box 24"/>
          <p:cNvSpPr txBox="1">
            <a:spLocks noChangeArrowheads="1"/>
          </p:cNvSpPr>
          <p:nvPr/>
        </p:nvSpPr>
        <p:spPr bwMode="auto">
          <a:xfrm>
            <a:off x="287338"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8697" name="Text Box 25"/>
          <p:cNvSpPr txBox="1">
            <a:spLocks noChangeArrowheads="1"/>
          </p:cNvSpPr>
          <p:nvPr/>
        </p:nvSpPr>
        <p:spPr bwMode="auto">
          <a:xfrm>
            <a:off x="1035050"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8698" name="Text Box 26"/>
          <p:cNvSpPr txBox="1">
            <a:spLocks noChangeArrowheads="1"/>
          </p:cNvSpPr>
          <p:nvPr/>
        </p:nvSpPr>
        <p:spPr bwMode="auto">
          <a:xfrm>
            <a:off x="1784350"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8699" name="Text Box 27"/>
          <p:cNvSpPr txBox="1">
            <a:spLocks noChangeArrowheads="1"/>
          </p:cNvSpPr>
          <p:nvPr/>
        </p:nvSpPr>
        <p:spPr bwMode="auto">
          <a:xfrm>
            <a:off x="2532063"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8700" name="Text Box 28"/>
          <p:cNvSpPr txBox="1">
            <a:spLocks noChangeArrowheads="1"/>
          </p:cNvSpPr>
          <p:nvPr/>
        </p:nvSpPr>
        <p:spPr bwMode="auto">
          <a:xfrm>
            <a:off x="6727825" y="2533650"/>
            <a:ext cx="5143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8701" name="Text Box 29"/>
          <p:cNvSpPr txBox="1">
            <a:spLocks noChangeArrowheads="1"/>
          </p:cNvSpPr>
          <p:nvPr/>
        </p:nvSpPr>
        <p:spPr bwMode="auto">
          <a:xfrm>
            <a:off x="8105775"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8702" name="Line 30"/>
          <p:cNvSpPr>
            <a:spLocks noChangeShapeType="1"/>
          </p:cNvSpPr>
          <p:nvPr/>
        </p:nvSpPr>
        <p:spPr bwMode="auto">
          <a:xfrm rot="19062483" flipH="1">
            <a:off x="3394075" y="2924175"/>
            <a:ext cx="249238" cy="447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03" name="Text Box 31"/>
          <p:cNvSpPr txBox="1">
            <a:spLocks noChangeArrowheads="1"/>
          </p:cNvSpPr>
          <p:nvPr/>
        </p:nvSpPr>
        <p:spPr bwMode="auto">
          <a:xfrm>
            <a:off x="3143250" y="25257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8704" name="Line 32"/>
          <p:cNvSpPr>
            <a:spLocks noChangeShapeType="1"/>
          </p:cNvSpPr>
          <p:nvPr/>
        </p:nvSpPr>
        <p:spPr bwMode="auto">
          <a:xfrm>
            <a:off x="3357563" y="19716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05" name="Line 33"/>
          <p:cNvSpPr>
            <a:spLocks noChangeShapeType="1"/>
          </p:cNvSpPr>
          <p:nvPr/>
        </p:nvSpPr>
        <p:spPr bwMode="auto">
          <a:xfrm rot="2537517">
            <a:off x="4295775" y="309721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06" name="Text Box 34"/>
          <p:cNvSpPr txBox="1">
            <a:spLocks noChangeArrowheads="1"/>
          </p:cNvSpPr>
          <p:nvPr/>
        </p:nvSpPr>
        <p:spPr bwMode="auto">
          <a:xfrm>
            <a:off x="4067175" y="33909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8707" name="Text Box 35"/>
          <p:cNvSpPr txBox="1">
            <a:spLocks noChangeArrowheads="1"/>
          </p:cNvSpPr>
          <p:nvPr/>
        </p:nvSpPr>
        <p:spPr bwMode="auto">
          <a:xfrm>
            <a:off x="4538663" y="33909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8708" name="Text Box 36"/>
          <p:cNvSpPr txBox="1">
            <a:spLocks noChangeArrowheads="1"/>
          </p:cNvSpPr>
          <p:nvPr/>
        </p:nvSpPr>
        <p:spPr bwMode="auto">
          <a:xfrm>
            <a:off x="4343400" y="27051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8709" name="Line 37"/>
          <p:cNvSpPr>
            <a:spLocks noChangeShapeType="1"/>
          </p:cNvSpPr>
          <p:nvPr/>
        </p:nvSpPr>
        <p:spPr bwMode="auto">
          <a:xfrm rot="19062483" flipH="1">
            <a:off x="4619625" y="308768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10" name="Line 38"/>
          <p:cNvSpPr>
            <a:spLocks noChangeShapeType="1"/>
          </p:cNvSpPr>
          <p:nvPr/>
        </p:nvSpPr>
        <p:spPr bwMode="auto">
          <a:xfrm>
            <a:off x="4552950" y="2066925"/>
            <a:ext cx="0" cy="614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11" name="Line 39"/>
          <p:cNvSpPr>
            <a:spLocks noChangeShapeType="1"/>
          </p:cNvSpPr>
          <p:nvPr/>
        </p:nvSpPr>
        <p:spPr bwMode="auto">
          <a:xfrm>
            <a:off x="8296275" y="1990725"/>
            <a:ext cx="3810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12" name="Line 40"/>
          <p:cNvSpPr>
            <a:spLocks noChangeShapeType="1"/>
          </p:cNvSpPr>
          <p:nvPr/>
        </p:nvSpPr>
        <p:spPr bwMode="auto">
          <a:xfrm rot="2537517">
            <a:off x="5543550" y="302101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13" name="Text Box 41"/>
          <p:cNvSpPr txBox="1">
            <a:spLocks noChangeArrowheads="1"/>
          </p:cNvSpPr>
          <p:nvPr/>
        </p:nvSpPr>
        <p:spPr bwMode="auto">
          <a:xfrm>
            <a:off x="5343525" y="33242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8714" name="Text Box 42"/>
          <p:cNvSpPr txBox="1">
            <a:spLocks noChangeArrowheads="1"/>
          </p:cNvSpPr>
          <p:nvPr/>
        </p:nvSpPr>
        <p:spPr bwMode="auto">
          <a:xfrm>
            <a:off x="5795963" y="33242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8715" name="Text Box 43"/>
          <p:cNvSpPr txBox="1">
            <a:spLocks noChangeArrowheads="1"/>
          </p:cNvSpPr>
          <p:nvPr/>
        </p:nvSpPr>
        <p:spPr bwMode="auto">
          <a:xfrm>
            <a:off x="5600700" y="26289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8716" name="Line 44"/>
          <p:cNvSpPr>
            <a:spLocks noChangeShapeType="1"/>
          </p:cNvSpPr>
          <p:nvPr/>
        </p:nvSpPr>
        <p:spPr bwMode="auto">
          <a:xfrm rot="19062483" flipH="1">
            <a:off x="5886450" y="301148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17" name="Line 45"/>
          <p:cNvSpPr>
            <a:spLocks noChangeShapeType="1"/>
          </p:cNvSpPr>
          <p:nvPr/>
        </p:nvSpPr>
        <p:spPr bwMode="auto">
          <a:xfrm>
            <a:off x="5776913" y="2085975"/>
            <a:ext cx="9525" cy="538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397688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Building a Tree</a:t>
            </a:r>
          </a:p>
        </p:txBody>
      </p:sp>
      <p:sp>
        <p:nvSpPr>
          <p:cNvPr id="30724" name="Rectangle 4"/>
          <p:cNvSpPr>
            <a:spLocks noChangeArrowheads="1"/>
          </p:cNvSpPr>
          <p:nvPr/>
        </p:nvSpPr>
        <p:spPr bwMode="auto">
          <a:xfrm>
            <a:off x="152400" y="1790700"/>
            <a:ext cx="88963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25" name="Line 5"/>
          <p:cNvSpPr>
            <a:spLocks noChangeShapeType="1"/>
          </p:cNvSpPr>
          <p:nvPr/>
        </p:nvSpPr>
        <p:spPr bwMode="auto">
          <a:xfrm>
            <a:off x="8763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26" name="Line 6"/>
          <p:cNvSpPr>
            <a:spLocks noChangeShapeType="1"/>
          </p:cNvSpPr>
          <p:nvPr/>
        </p:nvSpPr>
        <p:spPr bwMode="auto">
          <a:xfrm>
            <a:off x="16144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27" name="Line 7"/>
          <p:cNvSpPr>
            <a:spLocks noChangeShapeType="1"/>
          </p:cNvSpPr>
          <p:nvPr/>
        </p:nvSpPr>
        <p:spPr bwMode="auto">
          <a:xfrm>
            <a:off x="23542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28" name="Line 8"/>
          <p:cNvSpPr>
            <a:spLocks noChangeShapeType="1"/>
          </p:cNvSpPr>
          <p:nvPr/>
        </p:nvSpPr>
        <p:spPr bwMode="auto">
          <a:xfrm>
            <a:off x="43434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29" name="Line 9"/>
          <p:cNvSpPr>
            <a:spLocks noChangeShapeType="1"/>
          </p:cNvSpPr>
          <p:nvPr/>
        </p:nvSpPr>
        <p:spPr bwMode="auto">
          <a:xfrm>
            <a:off x="63246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0" name="Line 10"/>
          <p:cNvSpPr>
            <a:spLocks noChangeShapeType="1"/>
          </p:cNvSpPr>
          <p:nvPr/>
        </p:nvSpPr>
        <p:spPr bwMode="auto">
          <a:xfrm>
            <a:off x="78486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8" name="Line 18"/>
          <p:cNvSpPr>
            <a:spLocks noChangeShapeType="1"/>
          </p:cNvSpPr>
          <p:nvPr/>
        </p:nvSpPr>
        <p:spPr bwMode="auto">
          <a:xfrm>
            <a:off x="417513"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9" name="Line 19"/>
          <p:cNvSpPr>
            <a:spLocks noChangeShapeType="1"/>
          </p:cNvSpPr>
          <p:nvPr/>
        </p:nvSpPr>
        <p:spPr bwMode="auto">
          <a:xfrm>
            <a:off x="1163638"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0" name="Line 20"/>
          <p:cNvSpPr>
            <a:spLocks noChangeShapeType="1"/>
          </p:cNvSpPr>
          <p:nvPr/>
        </p:nvSpPr>
        <p:spPr bwMode="auto">
          <a:xfrm>
            <a:off x="7315200" y="2097088"/>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1" name="Line 21"/>
          <p:cNvSpPr>
            <a:spLocks noChangeShapeType="1"/>
          </p:cNvSpPr>
          <p:nvPr/>
        </p:nvSpPr>
        <p:spPr bwMode="auto">
          <a:xfrm rot="2537517">
            <a:off x="1749425" y="2935288"/>
            <a:ext cx="239713"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2" name="Text Box 22"/>
          <p:cNvSpPr txBox="1">
            <a:spLocks noChangeArrowheads="1"/>
          </p:cNvSpPr>
          <p:nvPr/>
        </p:nvSpPr>
        <p:spPr bwMode="auto">
          <a:xfrm>
            <a:off x="1562100" y="34401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0743" name="Text Box 23"/>
          <p:cNvSpPr txBox="1">
            <a:spLocks noChangeArrowheads="1"/>
          </p:cNvSpPr>
          <p:nvPr/>
        </p:nvSpPr>
        <p:spPr bwMode="auto">
          <a:xfrm>
            <a:off x="2081213" y="34401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0746" name="Text Box 26"/>
          <p:cNvSpPr txBox="1">
            <a:spLocks noChangeArrowheads="1"/>
          </p:cNvSpPr>
          <p:nvPr/>
        </p:nvSpPr>
        <p:spPr bwMode="auto">
          <a:xfrm>
            <a:off x="222250"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30747" name="Text Box 27"/>
          <p:cNvSpPr txBox="1">
            <a:spLocks noChangeArrowheads="1"/>
          </p:cNvSpPr>
          <p:nvPr/>
        </p:nvSpPr>
        <p:spPr bwMode="auto">
          <a:xfrm>
            <a:off x="969963"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30748" name="Text Box 28"/>
          <p:cNvSpPr txBox="1">
            <a:spLocks noChangeArrowheads="1"/>
          </p:cNvSpPr>
          <p:nvPr/>
        </p:nvSpPr>
        <p:spPr bwMode="auto">
          <a:xfrm>
            <a:off x="7086600" y="2640013"/>
            <a:ext cx="5143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0749" name="Text Box 29"/>
          <p:cNvSpPr txBox="1">
            <a:spLocks noChangeArrowheads="1"/>
          </p:cNvSpPr>
          <p:nvPr/>
        </p:nvSpPr>
        <p:spPr bwMode="auto">
          <a:xfrm>
            <a:off x="8296275" y="2659063"/>
            <a:ext cx="4000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0750" name="Line 30"/>
          <p:cNvSpPr>
            <a:spLocks noChangeShapeType="1"/>
          </p:cNvSpPr>
          <p:nvPr/>
        </p:nvSpPr>
        <p:spPr bwMode="auto">
          <a:xfrm rot="19062483" flipH="1">
            <a:off x="2098675" y="2962275"/>
            <a:ext cx="249238" cy="447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51" name="Text Box 31"/>
          <p:cNvSpPr txBox="1">
            <a:spLocks noChangeArrowheads="1"/>
          </p:cNvSpPr>
          <p:nvPr/>
        </p:nvSpPr>
        <p:spPr bwMode="auto">
          <a:xfrm>
            <a:off x="1847850" y="25638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0752" name="Line 32"/>
          <p:cNvSpPr>
            <a:spLocks noChangeShapeType="1"/>
          </p:cNvSpPr>
          <p:nvPr/>
        </p:nvSpPr>
        <p:spPr bwMode="auto">
          <a:xfrm>
            <a:off x="2062163" y="20097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53" name="Line 33"/>
          <p:cNvSpPr>
            <a:spLocks noChangeShapeType="1"/>
          </p:cNvSpPr>
          <p:nvPr/>
        </p:nvSpPr>
        <p:spPr bwMode="auto">
          <a:xfrm rot="2537517">
            <a:off x="3071813" y="31734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54" name="Text Box 34"/>
          <p:cNvSpPr txBox="1">
            <a:spLocks noChangeArrowheads="1"/>
          </p:cNvSpPr>
          <p:nvPr/>
        </p:nvSpPr>
        <p:spPr bwMode="auto">
          <a:xfrm>
            <a:off x="2843213" y="34671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0755" name="Text Box 35"/>
          <p:cNvSpPr txBox="1">
            <a:spLocks noChangeArrowheads="1"/>
          </p:cNvSpPr>
          <p:nvPr/>
        </p:nvSpPr>
        <p:spPr bwMode="auto">
          <a:xfrm>
            <a:off x="3314700" y="34671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0756" name="Text Box 36"/>
          <p:cNvSpPr txBox="1">
            <a:spLocks noChangeArrowheads="1"/>
          </p:cNvSpPr>
          <p:nvPr/>
        </p:nvSpPr>
        <p:spPr bwMode="auto">
          <a:xfrm>
            <a:off x="3119438" y="27813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0757" name="Line 37"/>
          <p:cNvSpPr>
            <a:spLocks noChangeShapeType="1"/>
          </p:cNvSpPr>
          <p:nvPr/>
        </p:nvSpPr>
        <p:spPr bwMode="auto">
          <a:xfrm rot="19062483" flipH="1">
            <a:off x="3395663" y="316388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58" name="Line 38"/>
          <p:cNvSpPr>
            <a:spLocks noChangeShapeType="1"/>
          </p:cNvSpPr>
          <p:nvPr/>
        </p:nvSpPr>
        <p:spPr bwMode="auto">
          <a:xfrm>
            <a:off x="3300413" y="2028825"/>
            <a:ext cx="0" cy="766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59" name="Line 39"/>
          <p:cNvSpPr>
            <a:spLocks noChangeShapeType="1"/>
          </p:cNvSpPr>
          <p:nvPr/>
        </p:nvSpPr>
        <p:spPr bwMode="auto">
          <a:xfrm>
            <a:off x="8334375" y="2116138"/>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60" name="Line 40"/>
          <p:cNvSpPr>
            <a:spLocks noChangeShapeType="1"/>
          </p:cNvSpPr>
          <p:nvPr/>
        </p:nvSpPr>
        <p:spPr bwMode="auto">
          <a:xfrm rot="2537517">
            <a:off x="5305425" y="32210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61" name="Text Box 41"/>
          <p:cNvSpPr txBox="1">
            <a:spLocks noChangeArrowheads="1"/>
          </p:cNvSpPr>
          <p:nvPr/>
        </p:nvSpPr>
        <p:spPr bwMode="auto">
          <a:xfrm>
            <a:off x="5105400" y="35242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0762" name="Text Box 42"/>
          <p:cNvSpPr txBox="1">
            <a:spLocks noChangeArrowheads="1"/>
          </p:cNvSpPr>
          <p:nvPr/>
        </p:nvSpPr>
        <p:spPr bwMode="auto">
          <a:xfrm>
            <a:off x="5557838" y="35242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0763" name="Text Box 43"/>
          <p:cNvSpPr txBox="1">
            <a:spLocks noChangeArrowheads="1"/>
          </p:cNvSpPr>
          <p:nvPr/>
        </p:nvSpPr>
        <p:spPr bwMode="auto">
          <a:xfrm>
            <a:off x="5362575" y="28289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0764" name="Line 44"/>
          <p:cNvSpPr>
            <a:spLocks noChangeShapeType="1"/>
          </p:cNvSpPr>
          <p:nvPr/>
        </p:nvSpPr>
        <p:spPr bwMode="auto">
          <a:xfrm rot="19062483" flipH="1">
            <a:off x="5648325" y="321151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65" name="Line 45"/>
          <p:cNvSpPr>
            <a:spLocks noChangeShapeType="1"/>
          </p:cNvSpPr>
          <p:nvPr/>
        </p:nvSpPr>
        <p:spPr bwMode="auto">
          <a:xfrm>
            <a:off x="5562600" y="19050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66" name="Line 46"/>
          <p:cNvSpPr>
            <a:spLocks noChangeShapeType="1"/>
          </p:cNvSpPr>
          <p:nvPr/>
        </p:nvSpPr>
        <p:spPr bwMode="auto">
          <a:xfrm rot="2537517">
            <a:off x="4400550" y="479266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67" name="Text Box 47"/>
          <p:cNvSpPr txBox="1">
            <a:spLocks noChangeArrowheads="1"/>
          </p:cNvSpPr>
          <p:nvPr/>
        </p:nvSpPr>
        <p:spPr bwMode="auto">
          <a:xfrm>
            <a:off x="4200525" y="5095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0768" name="Text Box 48"/>
          <p:cNvSpPr txBox="1">
            <a:spLocks noChangeArrowheads="1"/>
          </p:cNvSpPr>
          <p:nvPr/>
        </p:nvSpPr>
        <p:spPr bwMode="auto">
          <a:xfrm>
            <a:off x="4652963" y="5095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0769" name="Text Box 49"/>
          <p:cNvSpPr txBox="1">
            <a:spLocks noChangeArrowheads="1"/>
          </p:cNvSpPr>
          <p:nvPr/>
        </p:nvSpPr>
        <p:spPr bwMode="auto">
          <a:xfrm>
            <a:off x="4457700" y="440055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0770" name="Line 50"/>
          <p:cNvSpPr>
            <a:spLocks noChangeShapeType="1"/>
          </p:cNvSpPr>
          <p:nvPr/>
        </p:nvSpPr>
        <p:spPr bwMode="auto">
          <a:xfrm rot="19062483" flipH="1">
            <a:off x="4743450" y="47831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7682928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Building a Tree</a:t>
            </a:r>
          </a:p>
        </p:txBody>
      </p:sp>
      <p:sp>
        <p:nvSpPr>
          <p:cNvPr id="31748" name="Rectangle 4"/>
          <p:cNvSpPr>
            <a:spLocks noChangeArrowheads="1"/>
          </p:cNvSpPr>
          <p:nvPr/>
        </p:nvSpPr>
        <p:spPr bwMode="auto">
          <a:xfrm>
            <a:off x="152400" y="1790700"/>
            <a:ext cx="826770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49" name="Line 5"/>
          <p:cNvSpPr>
            <a:spLocks noChangeShapeType="1"/>
          </p:cNvSpPr>
          <p:nvPr/>
        </p:nvSpPr>
        <p:spPr bwMode="auto">
          <a:xfrm>
            <a:off x="8763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50" name="Line 6"/>
          <p:cNvSpPr>
            <a:spLocks noChangeShapeType="1"/>
          </p:cNvSpPr>
          <p:nvPr/>
        </p:nvSpPr>
        <p:spPr bwMode="auto">
          <a:xfrm>
            <a:off x="16144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51" name="Line 7"/>
          <p:cNvSpPr>
            <a:spLocks noChangeShapeType="1"/>
          </p:cNvSpPr>
          <p:nvPr/>
        </p:nvSpPr>
        <p:spPr bwMode="auto">
          <a:xfrm>
            <a:off x="244951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52" name="Line 8"/>
          <p:cNvSpPr>
            <a:spLocks noChangeShapeType="1"/>
          </p:cNvSpPr>
          <p:nvPr/>
        </p:nvSpPr>
        <p:spPr bwMode="auto">
          <a:xfrm>
            <a:off x="35306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53" name="Line 9"/>
          <p:cNvSpPr>
            <a:spLocks noChangeShapeType="1"/>
          </p:cNvSpPr>
          <p:nvPr/>
        </p:nvSpPr>
        <p:spPr bwMode="auto">
          <a:xfrm>
            <a:off x="476567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54" name="Line 10"/>
          <p:cNvSpPr>
            <a:spLocks noChangeShapeType="1"/>
          </p:cNvSpPr>
          <p:nvPr/>
        </p:nvSpPr>
        <p:spPr bwMode="auto">
          <a:xfrm>
            <a:off x="59055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55" name="Line 11"/>
          <p:cNvSpPr>
            <a:spLocks noChangeShapeType="1"/>
          </p:cNvSpPr>
          <p:nvPr/>
        </p:nvSpPr>
        <p:spPr bwMode="auto">
          <a:xfrm>
            <a:off x="708183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60" name="Line 16"/>
          <p:cNvSpPr>
            <a:spLocks noChangeShapeType="1"/>
          </p:cNvSpPr>
          <p:nvPr/>
        </p:nvSpPr>
        <p:spPr bwMode="auto">
          <a:xfrm>
            <a:off x="417513"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61" name="Line 17"/>
          <p:cNvSpPr>
            <a:spLocks noChangeShapeType="1"/>
          </p:cNvSpPr>
          <p:nvPr/>
        </p:nvSpPr>
        <p:spPr bwMode="auto">
          <a:xfrm>
            <a:off x="1163638"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62" name="Line 18"/>
          <p:cNvSpPr>
            <a:spLocks noChangeShapeType="1"/>
          </p:cNvSpPr>
          <p:nvPr/>
        </p:nvSpPr>
        <p:spPr bwMode="auto">
          <a:xfrm>
            <a:off x="5343525" y="20669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63" name="Line 19"/>
          <p:cNvSpPr>
            <a:spLocks noChangeShapeType="1"/>
          </p:cNvSpPr>
          <p:nvPr/>
        </p:nvSpPr>
        <p:spPr bwMode="auto">
          <a:xfrm rot="2537517">
            <a:off x="1635125" y="2954338"/>
            <a:ext cx="239713"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64" name="Text Box 20"/>
          <p:cNvSpPr txBox="1">
            <a:spLocks noChangeArrowheads="1"/>
          </p:cNvSpPr>
          <p:nvPr/>
        </p:nvSpPr>
        <p:spPr bwMode="auto">
          <a:xfrm>
            <a:off x="1428750" y="345916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1765" name="Text Box 21"/>
          <p:cNvSpPr txBox="1">
            <a:spLocks noChangeArrowheads="1"/>
          </p:cNvSpPr>
          <p:nvPr/>
        </p:nvSpPr>
        <p:spPr bwMode="auto">
          <a:xfrm>
            <a:off x="1966913" y="345916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1766" name="Text Box 22"/>
          <p:cNvSpPr txBox="1">
            <a:spLocks noChangeArrowheads="1"/>
          </p:cNvSpPr>
          <p:nvPr/>
        </p:nvSpPr>
        <p:spPr bwMode="auto">
          <a:xfrm>
            <a:off x="222250"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31767" name="Text Box 23"/>
          <p:cNvSpPr txBox="1">
            <a:spLocks noChangeArrowheads="1"/>
          </p:cNvSpPr>
          <p:nvPr/>
        </p:nvSpPr>
        <p:spPr bwMode="auto">
          <a:xfrm>
            <a:off x="969963"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31768" name="Text Box 24"/>
          <p:cNvSpPr txBox="1">
            <a:spLocks noChangeArrowheads="1"/>
          </p:cNvSpPr>
          <p:nvPr/>
        </p:nvSpPr>
        <p:spPr bwMode="auto">
          <a:xfrm>
            <a:off x="5280025" y="2609850"/>
            <a:ext cx="5143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1769" name="Text Box 25"/>
          <p:cNvSpPr txBox="1">
            <a:spLocks noChangeArrowheads="1"/>
          </p:cNvSpPr>
          <p:nvPr/>
        </p:nvSpPr>
        <p:spPr bwMode="auto">
          <a:xfrm>
            <a:off x="7781925" y="25336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1770" name="Line 26"/>
          <p:cNvSpPr>
            <a:spLocks noChangeShapeType="1"/>
          </p:cNvSpPr>
          <p:nvPr/>
        </p:nvSpPr>
        <p:spPr bwMode="auto">
          <a:xfrm rot="19062483" flipH="1">
            <a:off x="1984375" y="2981325"/>
            <a:ext cx="249238" cy="447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71" name="Text Box 27"/>
          <p:cNvSpPr txBox="1">
            <a:spLocks noChangeArrowheads="1"/>
          </p:cNvSpPr>
          <p:nvPr/>
        </p:nvSpPr>
        <p:spPr bwMode="auto">
          <a:xfrm>
            <a:off x="1733550" y="25828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1772" name="Line 28"/>
          <p:cNvSpPr>
            <a:spLocks noChangeShapeType="1"/>
          </p:cNvSpPr>
          <p:nvPr/>
        </p:nvSpPr>
        <p:spPr bwMode="auto">
          <a:xfrm>
            <a:off x="1947863" y="20288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73" name="Line 29"/>
          <p:cNvSpPr>
            <a:spLocks noChangeShapeType="1"/>
          </p:cNvSpPr>
          <p:nvPr/>
        </p:nvSpPr>
        <p:spPr bwMode="auto">
          <a:xfrm rot="2537517">
            <a:off x="2809875" y="319246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74" name="Text Box 30"/>
          <p:cNvSpPr txBox="1">
            <a:spLocks noChangeArrowheads="1"/>
          </p:cNvSpPr>
          <p:nvPr/>
        </p:nvSpPr>
        <p:spPr bwMode="auto">
          <a:xfrm>
            <a:off x="2581275" y="34861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1775" name="Text Box 31"/>
          <p:cNvSpPr txBox="1">
            <a:spLocks noChangeArrowheads="1"/>
          </p:cNvSpPr>
          <p:nvPr/>
        </p:nvSpPr>
        <p:spPr bwMode="auto">
          <a:xfrm>
            <a:off x="3052763" y="34861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1776" name="Text Box 32"/>
          <p:cNvSpPr txBox="1">
            <a:spLocks noChangeArrowheads="1"/>
          </p:cNvSpPr>
          <p:nvPr/>
        </p:nvSpPr>
        <p:spPr bwMode="auto">
          <a:xfrm>
            <a:off x="2857500" y="280035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1777" name="Line 33"/>
          <p:cNvSpPr>
            <a:spLocks noChangeShapeType="1"/>
          </p:cNvSpPr>
          <p:nvPr/>
        </p:nvSpPr>
        <p:spPr bwMode="auto">
          <a:xfrm rot="19062483" flipH="1">
            <a:off x="3133725" y="31829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78" name="Line 34"/>
          <p:cNvSpPr>
            <a:spLocks noChangeShapeType="1"/>
          </p:cNvSpPr>
          <p:nvPr/>
        </p:nvSpPr>
        <p:spPr bwMode="auto">
          <a:xfrm>
            <a:off x="2995613" y="2028825"/>
            <a:ext cx="0" cy="766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79" name="Line 35"/>
          <p:cNvSpPr>
            <a:spLocks noChangeShapeType="1"/>
          </p:cNvSpPr>
          <p:nvPr/>
        </p:nvSpPr>
        <p:spPr bwMode="auto">
          <a:xfrm>
            <a:off x="7820025" y="199072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80" name="Line 36"/>
          <p:cNvSpPr>
            <a:spLocks noChangeShapeType="1"/>
          </p:cNvSpPr>
          <p:nvPr/>
        </p:nvSpPr>
        <p:spPr bwMode="auto">
          <a:xfrm rot="2537517">
            <a:off x="4057650" y="307816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81" name="Text Box 37"/>
          <p:cNvSpPr txBox="1">
            <a:spLocks noChangeArrowheads="1"/>
          </p:cNvSpPr>
          <p:nvPr/>
        </p:nvSpPr>
        <p:spPr bwMode="auto">
          <a:xfrm>
            <a:off x="3857625" y="33813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1782" name="Text Box 38"/>
          <p:cNvSpPr txBox="1">
            <a:spLocks noChangeArrowheads="1"/>
          </p:cNvSpPr>
          <p:nvPr/>
        </p:nvSpPr>
        <p:spPr bwMode="auto">
          <a:xfrm>
            <a:off x="4310063" y="33813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1783" name="Text Box 39"/>
          <p:cNvSpPr txBox="1">
            <a:spLocks noChangeArrowheads="1"/>
          </p:cNvSpPr>
          <p:nvPr/>
        </p:nvSpPr>
        <p:spPr bwMode="auto">
          <a:xfrm>
            <a:off x="4114800" y="268605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1784" name="Line 40"/>
          <p:cNvSpPr>
            <a:spLocks noChangeShapeType="1"/>
          </p:cNvSpPr>
          <p:nvPr/>
        </p:nvSpPr>
        <p:spPr bwMode="auto">
          <a:xfrm rot="19062483" flipH="1">
            <a:off x="4400550" y="30686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85" name="Line 41"/>
          <p:cNvSpPr>
            <a:spLocks noChangeShapeType="1"/>
          </p:cNvSpPr>
          <p:nvPr/>
        </p:nvSpPr>
        <p:spPr bwMode="auto">
          <a:xfrm flipH="1">
            <a:off x="4286250" y="2009775"/>
            <a:ext cx="9525" cy="690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86" name="Line 42"/>
          <p:cNvSpPr>
            <a:spLocks noChangeShapeType="1"/>
          </p:cNvSpPr>
          <p:nvPr/>
        </p:nvSpPr>
        <p:spPr bwMode="auto">
          <a:xfrm rot="2537517">
            <a:off x="6419850" y="309721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87" name="Text Box 43"/>
          <p:cNvSpPr txBox="1">
            <a:spLocks noChangeArrowheads="1"/>
          </p:cNvSpPr>
          <p:nvPr/>
        </p:nvSpPr>
        <p:spPr bwMode="auto">
          <a:xfrm>
            <a:off x="6219825" y="34004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1788" name="Text Box 44"/>
          <p:cNvSpPr txBox="1">
            <a:spLocks noChangeArrowheads="1"/>
          </p:cNvSpPr>
          <p:nvPr/>
        </p:nvSpPr>
        <p:spPr bwMode="auto">
          <a:xfrm>
            <a:off x="6672263" y="34004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1789" name="Text Box 45"/>
          <p:cNvSpPr txBox="1">
            <a:spLocks noChangeArrowheads="1"/>
          </p:cNvSpPr>
          <p:nvPr/>
        </p:nvSpPr>
        <p:spPr bwMode="auto">
          <a:xfrm>
            <a:off x="6477000" y="27051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1790" name="Line 46"/>
          <p:cNvSpPr>
            <a:spLocks noChangeShapeType="1"/>
          </p:cNvSpPr>
          <p:nvPr/>
        </p:nvSpPr>
        <p:spPr bwMode="auto">
          <a:xfrm rot="19062483" flipH="1">
            <a:off x="6762750" y="308768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91" name="Line 47"/>
          <p:cNvSpPr>
            <a:spLocks noChangeShapeType="1"/>
          </p:cNvSpPr>
          <p:nvPr/>
        </p:nvSpPr>
        <p:spPr bwMode="auto">
          <a:xfrm>
            <a:off x="6672263" y="2009775"/>
            <a:ext cx="0" cy="666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1831788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Building a Tree</a:t>
            </a:r>
          </a:p>
        </p:txBody>
      </p:sp>
      <p:sp>
        <p:nvSpPr>
          <p:cNvPr id="32772" name="Rectangle 4"/>
          <p:cNvSpPr>
            <a:spLocks noChangeArrowheads="1"/>
          </p:cNvSpPr>
          <p:nvPr/>
        </p:nvSpPr>
        <p:spPr bwMode="auto">
          <a:xfrm>
            <a:off x="152400" y="1790700"/>
            <a:ext cx="765810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3" name="Line 5"/>
          <p:cNvSpPr>
            <a:spLocks noChangeShapeType="1"/>
          </p:cNvSpPr>
          <p:nvPr/>
        </p:nvSpPr>
        <p:spPr bwMode="auto">
          <a:xfrm>
            <a:off x="15240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4" name="Line 6"/>
          <p:cNvSpPr>
            <a:spLocks noChangeShapeType="1"/>
          </p:cNvSpPr>
          <p:nvPr/>
        </p:nvSpPr>
        <p:spPr bwMode="auto">
          <a:xfrm>
            <a:off x="27876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5" name="Line 7"/>
          <p:cNvSpPr>
            <a:spLocks noChangeShapeType="1"/>
          </p:cNvSpPr>
          <p:nvPr/>
        </p:nvSpPr>
        <p:spPr bwMode="auto">
          <a:xfrm>
            <a:off x="40528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6" name="Line 8"/>
          <p:cNvSpPr>
            <a:spLocks noChangeShapeType="1"/>
          </p:cNvSpPr>
          <p:nvPr/>
        </p:nvSpPr>
        <p:spPr bwMode="auto">
          <a:xfrm>
            <a:off x="53181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7" name="Line 9"/>
          <p:cNvSpPr>
            <a:spLocks noChangeShapeType="1"/>
          </p:cNvSpPr>
          <p:nvPr/>
        </p:nvSpPr>
        <p:spPr bwMode="auto">
          <a:xfrm>
            <a:off x="65833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87" name="Line 19"/>
          <p:cNvSpPr>
            <a:spLocks noChangeShapeType="1"/>
          </p:cNvSpPr>
          <p:nvPr/>
        </p:nvSpPr>
        <p:spPr bwMode="auto">
          <a:xfrm rot="2537517">
            <a:off x="263525" y="2897188"/>
            <a:ext cx="239713"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88" name="Text Box 20"/>
          <p:cNvSpPr txBox="1">
            <a:spLocks noChangeArrowheads="1"/>
          </p:cNvSpPr>
          <p:nvPr/>
        </p:nvSpPr>
        <p:spPr bwMode="auto">
          <a:xfrm>
            <a:off x="57150" y="3402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2789" name="Text Box 21"/>
          <p:cNvSpPr txBox="1">
            <a:spLocks noChangeArrowheads="1"/>
          </p:cNvSpPr>
          <p:nvPr/>
        </p:nvSpPr>
        <p:spPr bwMode="auto">
          <a:xfrm>
            <a:off x="595313" y="3402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2792" name="Text Box 24"/>
          <p:cNvSpPr txBox="1">
            <a:spLocks noChangeArrowheads="1"/>
          </p:cNvSpPr>
          <p:nvPr/>
        </p:nvSpPr>
        <p:spPr bwMode="auto">
          <a:xfrm>
            <a:off x="4572000" y="2659063"/>
            <a:ext cx="5143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2793" name="Text Box 25"/>
          <p:cNvSpPr txBox="1">
            <a:spLocks noChangeArrowheads="1"/>
          </p:cNvSpPr>
          <p:nvPr/>
        </p:nvSpPr>
        <p:spPr bwMode="auto">
          <a:xfrm>
            <a:off x="7086600" y="24384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2794" name="Line 26"/>
          <p:cNvSpPr>
            <a:spLocks noChangeShapeType="1"/>
          </p:cNvSpPr>
          <p:nvPr/>
        </p:nvSpPr>
        <p:spPr bwMode="auto">
          <a:xfrm rot="19062483" flipH="1">
            <a:off x="612775" y="2924175"/>
            <a:ext cx="249238" cy="447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95" name="Text Box 27"/>
          <p:cNvSpPr txBox="1">
            <a:spLocks noChangeArrowheads="1"/>
          </p:cNvSpPr>
          <p:nvPr/>
        </p:nvSpPr>
        <p:spPr bwMode="auto">
          <a:xfrm>
            <a:off x="361950" y="25257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2796" name="Line 28"/>
          <p:cNvSpPr>
            <a:spLocks noChangeShapeType="1"/>
          </p:cNvSpPr>
          <p:nvPr/>
        </p:nvSpPr>
        <p:spPr bwMode="auto">
          <a:xfrm>
            <a:off x="576263" y="19716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97" name="Line 29"/>
          <p:cNvSpPr>
            <a:spLocks noChangeShapeType="1"/>
          </p:cNvSpPr>
          <p:nvPr/>
        </p:nvSpPr>
        <p:spPr bwMode="auto">
          <a:xfrm rot="2537517">
            <a:off x="2009775" y="298291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98" name="Text Box 30"/>
          <p:cNvSpPr txBox="1">
            <a:spLocks noChangeArrowheads="1"/>
          </p:cNvSpPr>
          <p:nvPr/>
        </p:nvSpPr>
        <p:spPr bwMode="auto">
          <a:xfrm>
            <a:off x="1781175" y="32766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2799" name="Text Box 31"/>
          <p:cNvSpPr txBox="1">
            <a:spLocks noChangeArrowheads="1"/>
          </p:cNvSpPr>
          <p:nvPr/>
        </p:nvSpPr>
        <p:spPr bwMode="auto">
          <a:xfrm>
            <a:off x="2252663" y="32766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2800" name="Text Box 32"/>
          <p:cNvSpPr txBox="1">
            <a:spLocks noChangeArrowheads="1"/>
          </p:cNvSpPr>
          <p:nvPr/>
        </p:nvSpPr>
        <p:spPr bwMode="auto">
          <a:xfrm>
            <a:off x="2057400" y="25908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2801" name="Line 33"/>
          <p:cNvSpPr>
            <a:spLocks noChangeShapeType="1"/>
          </p:cNvSpPr>
          <p:nvPr/>
        </p:nvSpPr>
        <p:spPr bwMode="auto">
          <a:xfrm rot="19062483" flipH="1">
            <a:off x="2333625" y="297338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04" name="Line 36"/>
          <p:cNvSpPr>
            <a:spLocks noChangeShapeType="1"/>
          </p:cNvSpPr>
          <p:nvPr/>
        </p:nvSpPr>
        <p:spPr bwMode="auto">
          <a:xfrm rot="2537517">
            <a:off x="3295650" y="298291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05" name="Text Box 37"/>
          <p:cNvSpPr txBox="1">
            <a:spLocks noChangeArrowheads="1"/>
          </p:cNvSpPr>
          <p:nvPr/>
        </p:nvSpPr>
        <p:spPr bwMode="auto">
          <a:xfrm>
            <a:off x="3095625" y="32861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2806" name="Text Box 38"/>
          <p:cNvSpPr txBox="1">
            <a:spLocks noChangeArrowheads="1"/>
          </p:cNvSpPr>
          <p:nvPr/>
        </p:nvSpPr>
        <p:spPr bwMode="auto">
          <a:xfrm>
            <a:off x="3548063" y="32861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2807" name="Text Box 39"/>
          <p:cNvSpPr txBox="1">
            <a:spLocks noChangeArrowheads="1"/>
          </p:cNvSpPr>
          <p:nvPr/>
        </p:nvSpPr>
        <p:spPr bwMode="auto">
          <a:xfrm>
            <a:off x="3352800" y="25908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2808" name="Line 40"/>
          <p:cNvSpPr>
            <a:spLocks noChangeShapeType="1"/>
          </p:cNvSpPr>
          <p:nvPr/>
        </p:nvSpPr>
        <p:spPr bwMode="auto">
          <a:xfrm rot="19062483" flipH="1">
            <a:off x="3638550" y="297338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10" name="Line 42"/>
          <p:cNvSpPr>
            <a:spLocks noChangeShapeType="1"/>
          </p:cNvSpPr>
          <p:nvPr/>
        </p:nvSpPr>
        <p:spPr bwMode="auto">
          <a:xfrm rot="2537517">
            <a:off x="5767388" y="289718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11" name="Text Box 43"/>
          <p:cNvSpPr txBox="1">
            <a:spLocks noChangeArrowheads="1"/>
          </p:cNvSpPr>
          <p:nvPr/>
        </p:nvSpPr>
        <p:spPr bwMode="auto">
          <a:xfrm>
            <a:off x="5567363" y="32004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2812" name="Text Box 44"/>
          <p:cNvSpPr txBox="1">
            <a:spLocks noChangeArrowheads="1"/>
          </p:cNvSpPr>
          <p:nvPr/>
        </p:nvSpPr>
        <p:spPr bwMode="auto">
          <a:xfrm>
            <a:off x="6019800" y="32004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2813" name="Text Box 45"/>
          <p:cNvSpPr txBox="1">
            <a:spLocks noChangeArrowheads="1"/>
          </p:cNvSpPr>
          <p:nvPr/>
        </p:nvSpPr>
        <p:spPr bwMode="auto">
          <a:xfrm>
            <a:off x="5824538" y="250507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2814" name="Line 46"/>
          <p:cNvSpPr>
            <a:spLocks noChangeShapeType="1"/>
          </p:cNvSpPr>
          <p:nvPr/>
        </p:nvSpPr>
        <p:spPr bwMode="auto">
          <a:xfrm rot="19062483" flipH="1">
            <a:off x="6110288" y="288766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16" name="Line 48"/>
          <p:cNvSpPr>
            <a:spLocks noChangeShapeType="1"/>
          </p:cNvSpPr>
          <p:nvPr/>
        </p:nvSpPr>
        <p:spPr bwMode="auto">
          <a:xfrm rot="2537517">
            <a:off x="4400550" y="479266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17" name="Text Box 49"/>
          <p:cNvSpPr txBox="1">
            <a:spLocks noChangeArrowheads="1"/>
          </p:cNvSpPr>
          <p:nvPr/>
        </p:nvSpPr>
        <p:spPr bwMode="auto">
          <a:xfrm>
            <a:off x="4200525" y="5095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2818" name="Text Box 50"/>
          <p:cNvSpPr txBox="1">
            <a:spLocks noChangeArrowheads="1"/>
          </p:cNvSpPr>
          <p:nvPr/>
        </p:nvSpPr>
        <p:spPr bwMode="auto">
          <a:xfrm>
            <a:off x="4652963" y="5095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2819" name="Text Box 51"/>
          <p:cNvSpPr txBox="1">
            <a:spLocks noChangeArrowheads="1"/>
          </p:cNvSpPr>
          <p:nvPr/>
        </p:nvSpPr>
        <p:spPr bwMode="auto">
          <a:xfrm>
            <a:off x="4457700" y="440055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2820" name="Line 52"/>
          <p:cNvSpPr>
            <a:spLocks noChangeShapeType="1"/>
          </p:cNvSpPr>
          <p:nvPr/>
        </p:nvSpPr>
        <p:spPr bwMode="auto">
          <a:xfrm rot="19062483" flipH="1">
            <a:off x="4743450" y="47831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21" name="Line 53"/>
          <p:cNvSpPr>
            <a:spLocks noChangeShapeType="1"/>
          </p:cNvSpPr>
          <p:nvPr/>
        </p:nvSpPr>
        <p:spPr bwMode="auto">
          <a:xfrm>
            <a:off x="2286000" y="20574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22" name="Line 54"/>
          <p:cNvSpPr>
            <a:spLocks noChangeShapeType="1"/>
          </p:cNvSpPr>
          <p:nvPr/>
        </p:nvSpPr>
        <p:spPr bwMode="auto">
          <a:xfrm>
            <a:off x="3581400" y="20574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23" name="Line 55"/>
          <p:cNvSpPr>
            <a:spLocks noChangeShapeType="1"/>
          </p:cNvSpPr>
          <p:nvPr/>
        </p:nvSpPr>
        <p:spPr bwMode="auto">
          <a:xfrm>
            <a:off x="4800600" y="21145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24" name="Line 56"/>
          <p:cNvSpPr>
            <a:spLocks noChangeShapeType="1"/>
          </p:cNvSpPr>
          <p:nvPr/>
        </p:nvSpPr>
        <p:spPr bwMode="auto">
          <a:xfrm>
            <a:off x="6019800" y="19812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25" name="Line 57"/>
          <p:cNvSpPr>
            <a:spLocks noChangeShapeType="1"/>
          </p:cNvSpPr>
          <p:nvPr/>
        </p:nvSpPr>
        <p:spPr bwMode="auto">
          <a:xfrm>
            <a:off x="7239000" y="19050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5384113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Building a Tree</a:t>
            </a:r>
          </a:p>
        </p:txBody>
      </p:sp>
      <p:sp>
        <p:nvSpPr>
          <p:cNvPr id="33795" name="Rectangle 3"/>
          <p:cNvSpPr>
            <a:spLocks noChangeArrowheads="1"/>
          </p:cNvSpPr>
          <p:nvPr/>
        </p:nvSpPr>
        <p:spPr bwMode="auto">
          <a:xfrm>
            <a:off x="152400" y="1790700"/>
            <a:ext cx="88963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6" name="Line 4"/>
          <p:cNvSpPr>
            <a:spLocks noChangeShapeType="1"/>
          </p:cNvSpPr>
          <p:nvPr/>
        </p:nvSpPr>
        <p:spPr bwMode="auto">
          <a:xfrm>
            <a:off x="15240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7" name="Line 5"/>
          <p:cNvSpPr>
            <a:spLocks noChangeShapeType="1"/>
          </p:cNvSpPr>
          <p:nvPr/>
        </p:nvSpPr>
        <p:spPr bwMode="auto">
          <a:xfrm>
            <a:off x="27876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8" name="Line 6"/>
          <p:cNvSpPr>
            <a:spLocks noChangeShapeType="1"/>
          </p:cNvSpPr>
          <p:nvPr/>
        </p:nvSpPr>
        <p:spPr bwMode="auto">
          <a:xfrm>
            <a:off x="40528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9" name="Line 7"/>
          <p:cNvSpPr>
            <a:spLocks noChangeShapeType="1"/>
          </p:cNvSpPr>
          <p:nvPr/>
        </p:nvSpPr>
        <p:spPr bwMode="auto">
          <a:xfrm>
            <a:off x="53181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0" name="Line 8"/>
          <p:cNvSpPr>
            <a:spLocks noChangeShapeType="1"/>
          </p:cNvSpPr>
          <p:nvPr/>
        </p:nvSpPr>
        <p:spPr bwMode="auto">
          <a:xfrm>
            <a:off x="65833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1" name="Line 9"/>
          <p:cNvSpPr>
            <a:spLocks noChangeShapeType="1"/>
          </p:cNvSpPr>
          <p:nvPr/>
        </p:nvSpPr>
        <p:spPr bwMode="auto">
          <a:xfrm>
            <a:off x="78486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2" name="Line 10"/>
          <p:cNvSpPr>
            <a:spLocks noChangeShapeType="1"/>
          </p:cNvSpPr>
          <p:nvPr/>
        </p:nvSpPr>
        <p:spPr bwMode="auto">
          <a:xfrm rot="2537517">
            <a:off x="263525" y="2897188"/>
            <a:ext cx="239713"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3" name="Text Box 11"/>
          <p:cNvSpPr txBox="1">
            <a:spLocks noChangeArrowheads="1"/>
          </p:cNvSpPr>
          <p:nvPr/>
        </p:nvSpPr>
        <p:spPr bwMode="auto">
          <a:xfrm>
            <a:off x="57150" y="3402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3804" name="Text Box 12"/>
          <p:cNvSpPr txBox="1">
            <a:spLocks noChangeArrowheads="1"/>
          </p:cNvSpPr>
          <p:nvPr/>
        </p:nvSpPr>
        <p:spPr bwMode="auto">
          <a:xfrm>
            <a:off x="595313" y="3402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3805" name="Text Box 13"/>
          <p:cNvSpPr txBox="1">
            <a:spLocks noChangeArrowheads="1"/>
          </p:cNvSpPr>
          <p:nvPr/>
        </p:nvSpPr>
        <p:spPr bwMode="auto">
          <a:xfrm>
            <a:off x="4572000" y="2659063"/>
            <a:ext cx="5143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3806" name="Text Box 14"/>
          <p:cNvSpPr txBox="1">
            <a:spLocks noChangeArrowheads="1"/>
          </p:cNvSpPr>
          <p:nvPr/>
        </p:nvSpPr>
        <p:spPr bwMode="auto">
          <a:xfrm>
            <a:off x="8362950" y="243840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3807" name="Line 15"/>
          <p:cNvSpPr>
            <a:spLocks noChangeShapeType="1"/>
          </p:cNvSpPr>
          <p:nvPr/>
        </p:nvSpPr>
        <p:spPr bwMode="auto">
          <a:xfrm rot="19062483" flipH="1">
            <a:off x="612775" y="2924175"/>
            <a:ext cx="249238" cy="447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8" name="Text Box 16"/>
          <p:cNvSpPr txBox="1">
            <a:spLocks noChangeArrowheads="1"/>
          </p:cNvSpPr>
          <p:nvPr/>
        </p:nvSpPr>
        <p:spPr bwMode="auto">
          <a:xfrm>
            <a:off x="361950" y="25257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3809" name="Line 17"/>
          <p:cNvSpPr>
            <a:spLocks noChangeShapeType="1"/>
          </p:cNvSpPr>
          <p:nvPr/>
        </p:nvSpPr>
        <p:spPr bwMode="auto">
          <a:xfrm>
            <a:off x="576263" y="1971675"/>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0" name="Line 18"/>
          <p:cNvSpPr>
            <a:spLocks noChangeShapeType="1"/>
          </p:cNvSpPr>
          <p:nvPr/>
        </p:nvSpPr>
        <p:spPr bwMode="auto">
          <a:xfrm rot="2537517">
            <a:off x="2009775" y="298291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1" name="Text Box 19"/>
          <p:cNvSpPr txBox="1">
            <a:spLocks noChangeArrowheads="1"/>
          </p:cNvSpPr>
          <p:nvPr/>
        </p:nvSpPr>
        <p:spPr bwMode="auto">
          <a:xfrm>
            <a:off x="1781175" y="32766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3812" name="Text Box 20"/>
          <p:cNvSpPr txBox="1">
            <a:spLocks noChangeArrowheads="1"/>
          </p:cNvSpPr>
          <p:nvPr/>
        </p:nvSpPr>
        <p:spPr bwMode="auto">
          <a:xfrm>
            <a:off x="2252663" y="32766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3813" name="Text Box 21"/>
          <p:cNvSpPr txBox="1">
            <a:spLocks noChangeArrowheads="1"/>
          </p:cNvSpPr>
          <p:nvPr/>
        </p:nvSpPr>
        <p:spPr bwMode="auto">
          <a:xfrm>
            <a:off x="2057400" y="25908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3814" name="Line 22"/>
          <p:cNvSpPr>
            <a:spLocks noChangeShapeType="1"/>
          </p:cNvSpPr>
          <p:nvPr/>
        </p:nvSpPr>
        <p:spPr bwMode="auto">
          <a:xfrm rot="19062483" flipH="1">
            <a:off x="2333625" y="297338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5" name="Line 23"/>
          <p:cNvSpPr>
            <a:spLocks noChangeShapeType="1"/>
          </p:cNvSpPr>
          <p:nvPr/>
        </p:nvSpPr>
        <p:spPr bwMode="auto">
          <a:xfrm rot="2537517">
            <a:off x="3295650" y="298291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6" name="Text Box 24"/>
          <p:cNvSpPr txBox="1">
            <a:spLocks noChangeArrowheads="1"/>
          </p:cNvSpPr>
          <p:nvPr/>
        </p:nvSpPr>
        <p:spPr bwMode="auto">
          <a:xfrm>
            <a:off x="3095625" y="32861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3817" name="Text Box 25"/>
          <p:cNvSpPr txBox="1">
            <a:spLocks noChangeArrowheads="1"/>
          </p:cNvSpPr>
          <p:nvPr/>
        </p:nvSpPr>
        <p:spPr bwMode="auto">
          <a:xfrm>
            <a:off x="3548063" y="32861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3818" name="Text Box 26"/>
          <p:cNvSpPr txBox="1">
            <a:spLocks noChangeArrowheads="1"/>
          </p:cNvSpPr>
          <p:nvPr/>
        </p:nvSpPr>
        <p:spPr bwMode="auto">
          <a:xfrm>
            <a:off x="3352800" y="25908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3819" name="Line 27"/>
          <p:cNvSpPr>
            <a:spLocks noChangeShapeType="1"/>
          </p:cNvSpPr>
          <p:nvPr/>
        </p:nvSpPr>
        <p:spPr bwMode="auto">
          <a:xfrm rot="19062483" flipH="1">
            <a:off x="3638550" y="297338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20" name="Line 28"/>
          <p:cNvSpPr>
            <a:spLocks noChangeShapeType="1"/>
          </p:cNvSpPr>
          <p:nvPr/>
        </p:nvSpPr>
        <p:spPr bwMode="auto">
          <a:xfrm rot="2537517">
            <a:off x="5767388" y="289718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21" name="Text Box 29"/>
          <p:cNvSpPr txBox="1">
            <a:spLocks noChangeArrowheads="1"/>
          </p:cNvSpPr>
          <p:nvPr/>
        </p:nvSpPr>
        <p:spPr bwMode="auto">
          <a:xfrm>
            <a:off x="5567363" y="32004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3822" name="Text Box 30"/>
          <p:cNvSpPr txBox="1">
            <a:spLocks noChangeArrowheads="1"/>
          </p:cNvSpPr>
          <p:nvPr/>
        </p:nvSpPr>
        <p:spPr bwMode="auto">
          <a:xfrm>
            <a:off x="6019800" y="32004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3823" name="Text Box 31"/>
          <p:cNvSpPr txBox="1">
            <a:spLocks noChangeArrowheads="1"/>
          </p:cNvSpPr>
          <p:nvPr/>
        </p:nvSpPr>
        <p:spPr bwMode="auto">
          <a:xfrm>
            <a:off x="5824538" y="250507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3824" name="Line 32"/>
          <p:cNvSpPr>
            <a:spLocks noChangeShapeType="1"/>
          </p:cNvSpPr>
          <p:nvPr/>
        </p:nvSpPr>
        <p:spPr bwMode="auto">
          <a:xfrm rot="19062483" flipH="1">
            <a:off x="6110288" y="288766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25" name="Line 33"/>
          <p:cNvSpPr>
            <a:spLocks noChangeShapeType="1"/>
          </p:cNvSpPr>
          <p:nvPr/>
        </p:nvSpPr>
        <p:spPr bwMode="auto">
          <a:xfrm rot="2537517">
            <a:off x="7124700" y="290512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26" name="Text Box 34"/>
          <p:cNvSpPr txBox="1">
            <a:spLocks noChangeArrowheads="1"/>
          </p:cNvSpPr>
          <p:nvPr/>
        </p:nvSpPr>
        <p:spPr bwMode="auto">
          <a:xfrm>
            <a:off x="6924675" y="32083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3827" name="Text Box 35"/>
          <p:cNvSpPr txBox="1">
            <a:spLocks noChangeArrowheads="1"/>
          </p:cNvSpPr>
          <p:nvPr/>
        </p:nvSpPr>
        <p:spPr bwMode="auto">
          <a:xfrm>
            <a:off x="7377113" y="32083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3828" name="Text Box 36"/>
          <p:cNvSpPr txBox="1">
            <a:spLocks noChangeArrowheads="1"/>
          </p:cNvSpPr>
          <p:nvPr/>
        </p:nvSpPr>
        <p:spPr bwMode="auto">
          <a:xfrm>
            <a:off x="7181850" y="25130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3829" name="Line 37"/>
          <p:cNvSpPr>
            <a:spLocks noChangeShapeType="1"/>
          </p:cNvSpPr>
          <p:nvPr/>
        </p:nvSpPr>
        <p:spPr bwMode="auto">
          <a:xfrm rot="19062483" flipH="1">
            <a:off x="7467600" y="289560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30" name="Line 38"/>
          <p:cNvSpPr>
            <a:spLocks noChangeShapeType="1"/>
          </p:cNvSpPr>
          <p:nvPr/>
        </p:nvSpPr>
        <p:spPr bwMode="auto">
          <a:xfrm>
            <a:off x="2286000" y="20574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31" name="Line 39"/>
          <p:cNvSpPr>
            <a:spLocks noChangeShapeType="1"/>
          </p:cNvSpPr>
          <p:nvPr/>
        </p:nvSpPr>
        <p:spPr bwMode="auto">
          <a:xfrm>
            <a:off x="3581400" y="20574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32" name="Line 40"/>
          <p:cNvSpPr>
            <a:spLocks noChangeShapeType="1"/>
          </p:cNvSpPr>
          <p:nvPr/>
        </p:nvSpPr>
        <p:spPr bwMode="auto">
          <a:xfrm>
            <a:off x="4800600" y="21145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33" name="Line 41"/>
          <p:cNvSpPr>
            <a:spLocks noChangeShapeType="1"/>
          </p:cNvSpPr>
          <p:nvPr/>
        </p:nvSpPr>
        <p:spPr bwMode="auto">
          <a:xfrm>
            <a:off x="6019800" y="19812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34" name="Line 42"/>
          <p:cNvSpPr>
            <a:spLocks noChangeShapeType="1"/>
          </p:cNvSpPr>
          <p:nvPr/>
        </p:nvSpPr>
        <p:spPr bwMode="auto">
          <a:xfrm>
            <a:off x="8515350" y="19050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35" name="Line 43"/>
          <p:cNvSpPr>
            <a:spLocks noChangeShapeType="1"/>
          </p:cNvSpPr>
          <p:nvPr/>
        </p:nvSpPr>
        <p:spPr bwMode="auto">
          <a:xfrm>
            <a:off x="7391400" y="19621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252075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Building a Tree</a:t>
            </a:r>
          </a:p>
        </p:txBody>
      </p:sp>
      <p:sp>
        <p:nvSpPr>
          <p:cNvPr id="34819" name="Rectangle 3"/>
          <p:cNvSpPr>
            <a:spLocks noChangeArrowheads="1"/>
          </p:cNvSpPr>
          <p:nvPr/>
        </p:nvSpPr>
        <p:spPr bwMode="auto">
          <a:xfrm>
            <a:off x="152400" y="1790700"/>
            <a:ext cx="64579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20" name="Line 4"/>
          <p:cNvSpPr>
            <a:spLocks noChangeShapeType="1"/>
          </p:cNvSpPr>
          <p:nvPr/>
        </p:nvSpPr>
        <p:spPr bwMode="auto">
          <a:xfrm>
            <a:off x="15240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21" name="Line 5"/>
          <p:cNvSpPr>
            <a:spLocks noChangeShapeType="1"/>
          </p:cNvSpPr>
          <p:nvPr/>
        </p:nvSpPr>
        <p:spPr bwMode="auto">
          <a:xfrm>
            <a:off x="27876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22" name="Line 6"/>
          <p:cNvSpPr>
            <a:spLocks noChangeShapeType="1"/>
          </p:cNvSpPr>
          <p:nvPr/>
        </p:nvSpPr>
        <p:spPr bwMode="auto">
          <a:xfrm>
            <a:off x="40528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23" name="Line 7"/>
          <p:cNvSpPr>
            <a:spLocks noChangeShapeType="1"/>
          </p:cNvSpPr>
          <p:nvPr/>
        </p:nvSpPr>
        <p:spPr bwMode="auto">
          <a:xfrm>
            <a:off x="53181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26" name="Line 10"/>
          <p:cNvSpPr>
            <a:spLocks noChangeShapeType="1"/>
          </p:cNvSpPr>
          <p:nvPr/>
        </p:nvSpPr>
        <p:spPr bwMode="auto">
          <a:xfrm rot="2537517">
            <a:off x="3335338" y="5259388"/>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27" name="Text Box 11"/>
          <p:cNvSpPr txBox="1">
            <a:spLocks noChangeArrowheads="1"/>
          </p:cNvSpPr>
          <p:nvPr/>
        </p:nvSpPr>
        <p:spPr bwMode="auto">
          <a:xfrm>
            <a:off x="3048000" y="55245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4828" name="Text Box 12"/>
          <p:cNvSpPr txBox="1">
            <a:spLocks noChangeArrowheads="1"/>
          </p:cNvSpPr>
          <p:nvPr/>
        </p:nvSpPr>
        <p:spPr bwMode="auto">
          <a:xfrm>
            <a:off x="3514725" y="55245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4829" name="Text Box 13"/>
          <p:cNvSpPr txBox="1">
            <a:spLocks noChangeArrowheads="1"/>
          </p:cNvSpPr>
          <p:nvPr/>
        </p:nvSpPr>
        <p:spPr bwMode="auto">
          <a:xfrm>
            <a:off x="1962150" y="2678113"/>
            <a:ext cx="5143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4830" name="Text Box 14"/>
          <p:cNvSpPr txBox="1">
            <a:spLocks noChangeArrowheads="1"/>
          </p:cNvSpPr>
          <p:nvPr/>
        </p:nvSpPr>
        <p:spPr bwMode="auto">
          <a:xfrm>
            <a:off x="5753100" y="2457450"/>
            <a:ext cx="400050" cy="788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4831" name="Line 15"/>
          <p:cNvSpPr>
            <a:spLocks noChangeShapeType="1"/>
          </p:cNvSpPr>
          <p:nvPr/>
        </p:nvSpPr>
        <p:spPr bwMode="auto">
          <a:xfrm rot="19062483" flipH="1">
            <a:off x="3622675" y="5270500"/>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32" name="Text Box 16"/>
          <p:cNvSpPr txBox="1">
            <a:spLocks noChangeArrowheads="1"/>
          </p:cNvSpPr>
          <p:nvPr/>
        </p:nvSpPr>
        <p:spPr bwMode="auto">
          <a:xfrm>
            <a:off x="3424238" y="487203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4834" name="Line 18"/>
          <p:cNvSpPr>
            <a:spLocks noChangeShapeType="1"/>
          </p:cNvSpPr>
          <p:nvPr/>
        </p:nvSpPr>
        <p:spPr bwMode="auto">
          <a:xfrm rot="2537517">
            <a:off x="4184650" y="5254625"/>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35" name="Text Box 19"/>
          <p:cNvSpPr txBox="1">
            <a:spLocks noChangeArrowheads="1"/>
          </p:cNvSpPr>
          <p:nvPr/>
        </p:nvSpPr>
        <p:spPr bwMode="auto">
          <a:xfrm>
            <a:off x="4005263" y="552926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4836" name="Text Box 20"/>
          <p:cNvSpPr txBox="1">
            <a:spLocks noChangeArrowheads="1"/>
          </p:cNvSpPr>
          <p:nvPr/>
        </p:nvSpPr>
        <p:spPr bwMode="auto">
          <a:xfrm>
            <a:off x="4457700" y="55245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4837" name="Text Box 21"/>
          <p:cNvSpPr txBox="1">
            <a:spLocks noChangeArrowheads="1"/>
          </p:cNvSpPr>
          <p:nvPr/>
        </p:nvSpPr>
        <p:spPr bwMode="auto">
          <a:xfrm>
            <a:off x="4148138" y="487203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4838" name="Line 22"/>
          <p:cNvSpPr>
            <a:spLocks noChangeShapeType="1"/>
          </p:cNvSpPr>
          <p:nvPr/>
        </p:nvSpPr>
        <p:spPr bwMode="auto">
          <a:xfrm rot="19062483" flipH="1">
            <a:off x="4479925" y="5278438"/>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39" name="Line 23"/>
          <p:cNvSpPr>
            <a:spLocks noChangeShapeType="1"/>
          </p:cNvSpPr>
          <p:nvPr/>
        </p:nvSpPr>
        <p:spPr bwMode="auto">
          <a:xfrm rot="2537517">
            <a:off x="685800" y="300196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40" name="Text Box 24"/>
          <p:cNvSpPr txBox="1">
            <a:spLocks noChangeArrowheads="1"/>
          </p:cNvSpPr>
          <p:nvPr/>
        </p:nvSpPr>
        <p:spPr bwMode="auto">
          <a:xfrm>
            <a:off x="485775" y="33051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4841" name="Text Box 25"/>
          <p:cNvSpPr txBox="1">
            <a:spLocks noChangeArrowheads="1"/>
          </p:cNvSpPr>
          <p:nvPr/>
        </p:nvSpPr>
        <p:spPr bwMode="auto">
          <a:xfrm>
            <a:off x="938213" y="33051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4842" name="Text Box 26"/>
          <p:cNvSpPr txBox="1">
            <a:spLocks noChangeArrowheads="1"/>
          </p:cNvSpPr>
          <p:nvPr/>
        </p:nvSpPr>
        <p:spPr bwMode="auto">
          <a:xfrm>
            <a:off x="742950" y="260985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4843" name="Line 27"/>
          <p:cNvSpPr>
            <a:spLocks noChangeShapeType="1"/>
          </p:cNvSpPr>
          <p:nvPr/>
        </p:nvSpPr>
        <p:spPr bwMode="auto">
          <a:xfrm rot="19062483" flipH="1">
            <a:off x="1028700" y="29924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44" name="Line 28"/>
          <p:cNvSpPr>
            <a:spLocks noChangeShapeType="1"/>
          </p:cNvSpPr>
          <p:nvPr/>
        </p:nvSpPr>
        <p:spPr bwMode="auto">
          <a:xfrm rot="2537517">
            <a:off x="3157538" y="291623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45" name="Text Box 29"/>
          <p:cNvSpPr txBox="1">
            <a:spLocks noChangeArrowheads="1"/>
          </p:cNvSpPr>
          <p:nvPr/>
        </p:nvSpPr>
        <p:spPr bwMode="auto">
          <a:xfrm>
            <a:off x="2957513" y="32194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4846" name="Text Box 30"/>
          <p:cNvSpPr txBox="1">
            <a:spLocks noChangeArrowheads="1"/>
          </p:cNvSpPr>
          <p:nvPr/>
        </p:nvSpPr>
        <p:spPr bwMode="auto">
          <a:xfrm>
            <a:off x="3409950" y="32194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4847" name="Text Box 31"/>
          <p:cNvSpPr txBox="1">
            <a:spLocks noChangeArrowheads="1"/>
          </p:cNvSpPr>
          <p:nvPr/>
        </p:nvSpPr>
        <p:spPr bwMode="auto">
          <a:xfrm>
            <a:off x="3214688" y="25241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4848" name="Line 32"/>
          <p:cNvSpPr>
            <a:spLocks noChangeShapeType="1"/>
          </p:cNvSpPr>
          <p:nvPr/>
        </p:nvSpPr>
        <p:spPr bwMode="auto">
          <a:xfrm rot="19062483" flipH="1">
            <a:off x="3500438" y="29067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49" name="Line 33"/>
          <p:cNvSpPr>
            <a:spLocks noChangeShapeType="1"/>
          </p:cNvSpPr>
          <p:nvPr/>
        </p:nvSpPr>
        <p:spPr bwMode="auto">
          <a:xfrm rot="2537517">
            <a:off x="4514850" y="292417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50" name="Text Box 34"/>
          <p:cNvSpPr txBox="1">
            <a:spLocks noChangeArrowheads="1"/>
          </p:cNvSpPr>
          <p:nvPr/>
        </p:nvSpPr>
        <p:spPr bwMode="auto">
          <a:xfrm>
            <a:off x="4314825" y="32273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4851" name="Text Box 35"/>
          <p:cNvSpPr txBox="1">
            <a:spLocks noChangeArrowheads="1"/>
          </p:cNvSpPr>
          <p:nvPr/>
        </p:nvSpPr>
        <p:spPr bwMode="auto">
          <a:xfrm>
            <a:off x="4767263" y="32273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4852" name="Text Box 36"/>
          <p:cNvSpPr txBox="1">
            <a:spLocks noChangeArrowheads="1"/>
          </p:cNvSpPr>
          <p:nvPr/>
        </p:nvSpPr>
        <p:spPr bwMode="auto">
          <a:xfrm>
            <a:off x="4572000" y="25320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4853" name="Line 37"/>
          <p:cNvSpPr>
            <a:spLocks noChangeShapeType="1"/>
          </p:cNvSpPr>
          <p:nvPr/>
        </p:nvSpPr>
        <p:spPr bwMode="auto">
          <a:xfrm rot="19062483" flipH="1">
            <a:off x="4857750" y="291465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55" name="Line 39"/>
          <p:cNvSpPr>
            <a:spLocks noChangeShapeType="1"/>
          </p:cNvSpPr>
          <p:nvPr/>
        </p:nvSpPr>
        <p:spPr bwMode="auto">
          <a:xfrm>
            <a:off x="971550" y="20764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56" name="Line 40"/>
          <p:cNvSpPr>
            <a:spLocks noChangeShapeType="1"/>
          </p:cNvSpPr>
          <p:nvPr/>
        </p:nvSpPr>
        <p:spPr bwMode="auto">
          <a:xfrm>
            <a:off x="2190750" y="21336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57" name="Line 41"/>
          <p:cNvSpPr>
            <a:spLocks noChangeShapeType="1"/>
          </p:cNvSpPr>
          <p:nvPr/>
        </p:nvSpPr>
        <p:spPr bwMode="auto">
          <a:xfrm>
            <a:off x="3409950" y="20002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58" name="Line 42"/>
          <p:cNvSpPr>
            <a:spLocks noChangeShapeType="1"/>
          </p:cNvSpPr>
          <p:nvPr/>
        </p:nvSpPr>
        <p:spPr bwMode="auto">
          <a:xfrm>
            <a:off x="5905500" y="19240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59" name="Line 43"/>
          <p:cNvSpPr>
            <a:spLocks noChangeShapeType="1"/>
          </p:cNvSpPr>
          <p:nvPr/>
        </p:nvSpPr>
        <p:spPr bwMode="auto">
          <a:xfrm>
            <a:off x="4781550" y="19812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60" name="Text Box 44"/>
          <p:cNvSpPr txBox="1">
            <a:spLocks noChangeArrowheads="1"/>
          </p:cNvSpPr>
          <p:nvPr/>
        </p:nvSpPr>
        <p:spPr bwMode="auto">
          <a:xfrm>
            <a:off x="3771900" y="42910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4861" name="Line 45"/>
          <p:cNvSpPr>
            <a:spLocks noChangeShapeType="1"/>
          </p:cNvSpPr>
          <p:nvPr/>
        </p:nvSpPr>
        <p:spPr bwMode="auto">
          <a:xfrm rot="2537517">
            <a:off x="3760788" y="4656138"/>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62" name="Line 46"/>
          <p:cNvSpPr>
            <a:spLocks noChangeShapeType="1"/>
          </p:cNvSpPr>
          <p:nvPr/>
        </p:nvSpPr>
        <p:spPr bwMode="auto">
          <a:xfrm rot="19062483" flipH="1">
            <a:off x="4165600" y="4646613"/>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9336165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Building a Tree</a:t>
            </a:r>
          </a:p>
        </p:txBody>
      </p:sp>
      <p:sp>
        <p:nvSpPr>
          <p:cNvPr id="35843" name="Rectangle 3"/>
          <p:cNvSpPr>
            <a:spLocks noChangeArrowheads="1"/>
          </p:cNvSpPr>
          <p:nvPr/>
        </p:nvSpPr>
        <p:spPr bwMode="auto">
          <a:xfrm>
            <a:off x="152400" y="1790700"/>
            <a:ext cx="800100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4" name="Line 4"/>
          <p:cNvSpPr>
            <a:spLocks noChangeShapeType="1"/>
          </p:cNvSpPr>
          <p:nvPr/>
        </p:nvSpPr>
        <p:spPr bwMode="auto">
          <a:xfrm>
            <a:off x="15240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5" name="Line 5"/>
          <p:cNvSpPr>
            <a:spLocks noChangeShapeType="1"/>
          </p:cNvSpPr>
          <p:nvPr/>
        </p:nvSpPr>
        <p:spPr bwMode="auto">
          <a:xfrm>
            <a:off x="27876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6" name="Line 6"/>
          <p:cNvSpPr>
            <a:spLocks noChangeShapeType="1"/>
          </p:cNvSpPr>
          <p:nvPr/>
        </p:nvSpPr>
        <p:spPr bwMode="auto">
          <a:xfrm>
            <a:off x="40528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7" name="Line 7"/>
          <p:cNvSpPr>
            <a:spLocks noChangeShapeType="1"/>
          </p:cNvSpPr>
          <p:nvPr/>
        </p:nvSpPr>
        <p:spPr bwMode="auto">
          <a:xfrm>
            <a:off x="5318125"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8" name="Line 8"/>
          <p:cNvSpPr>
            <a:spLocks noChangeShapeType="1"/>
          </p:cNvSpPr>
          <p:nvPr/>
        </p:nvSpPr>
        <p:spPr bwMode="auto">
          <a:xfrm>
            <a:off x="6583363"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0" name="Line 10"/>
          <p:cNvSpPr>
            <a:spLocks noChangeShapeType="1"/>
          </p:cNvSpPr>
          <p:nvPr/>
        </p:nvSpPr>
        <p:spPr bwMode="auto">
          <a:xfrm rot="2537517">
            <a:off x="5678488" y="345916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1" name="Text Box 11"/>
          <p:cNvSpPr txBox="1">
            <a:spLocks noChangeArrowheads="1"/>
          </p:cNvSpPr>
          <p:nvPr/>
        </p:nvSpPr>
        <p:spPr bwMode="auto">
          <a:xfrm>
            <a:off x="5391150" y="37242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5852" name="Text Box 12"/>
          <p:cNvSpPr txBox="1">
            <a:spLocks noChangeArrowheads="1"/>
          </p:cNvSpPr>
          <p:nvPr/>
        </p:nvSpPr>
        <p:spPr bwMode="auto">
          <a:xfrm>
            <a:off x="5857875" y="37242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5853" name="Text Box 13"/>
          <p:cNvSpPr txBox="1">
            <a:spLocks noChangeArrowheads="1"/>
          </p:cNvSpPr>
          <p:nvPr/>
        </p:nvSpPr>
        <p:spPr bwMode="auto">
          <a:xfrm>
            <a:off x="1962150" y="2678113"/>
            <a:ext cx="5143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5854" name="Text Box 14"/>
          <p:cNvSpPr txBox="1">
            <a:spLocks noChangeArrowheads="1"/>
          </p:cNvSpPr>
          <p:nvPr/>
        </p:nvSpPr>
        <p:spPr bwMode="auto">
          <a:xfrm>
            <a:off x="7581900" y="2659063"/>
            <a:ext cx="4000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5855" name="Line 15"/>
          <p:cNvSpPr>
            <a:spLocks noChangeShapeType="1"/>
          </p:cNvSpPr>
          <p:nvPr/>
        </p:nvSpPr>
        <p:spPr bwMode="auto">
          <a:xfrm rot="19062483" flipH="1">
            <a:off x="5965825" y="347027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6" name="Text Box 16"/>
          <p:cNvSpPr txBox="1">
            <a:spLocks noChangeArrowheads="1"/>
          </p:cNvSpPr>
          <p:nvPr/>
        </p:nvSpPr>
        <p:spPr bwMode="auto">
          <a:xfrm>
            <a:off x="5767388" y="30718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5857" name="Line 17"/>
          <p:cNvSpPr>
            <a:spLocks noChangeShapeType="1"/>
          </p:cNvSpPr>
          <p:nvPr/>
        </p:nvSpPr>
        <p:spPr bwMode="auto">
          <a:xfrm rot="2537517">
            <a:off x="6527800" y="345440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8" name="Text Box 18"/>
          <p:cNvSpPr txBox="1">
            <a:spLocks noChangeArrowheads="1"/>
          </p:cNvSpPr>
          <p:nvPr/>
        </p:nvSpPr>
        <p:spPr bwMode="auto">
          <a:xfrm>
            <a:off x="6348413" y="37290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5859" name="Text Box 19"/>
          <p:cNvSpPr txBox="1">
            <a:spLocks noChangeArrowheads="1"/>
          </p:cNvSpPr>
          <p:nvPr/>
        </p:nvSpPr>
        <p:spPr bwMode="auto">
          <a:xfrm>
            <a:off x="6800850" y="37242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5860" name="Text Box 20"/>
          <p:cNvSpPr txBox="1">
            <a:spLocks noChangeArrowheads="1"/>
          </p:cNvSpPr>
          <p:nvPr/>
        </p:nvSpPr>
        <p:spPr bwMode="auto">
          <a:xfrm>
            <a:off x="6491288" y="30718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5861" name="Line 21"/>
          <p:cNvSpPr>
            <a:spLocks noChangeShapeType="1"/>
          </p:cNvSpPr>
          <p:nvPr/>
        </p:nvSpPr>
        <p:spPr bwMode="auto">
          <a:xfrm rot="19062483" flipH="1">
            <a:off x="6823075" y="347821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62" name="Line 22"/>
          <p:cNvSpPr>
            <a:spLocks noChangeShapeType="1"/>
          </p:cNvSpPr>
          <p:nvPr/>
        </p:nvSpPr>
        <p:spPr bwMode="auto">
          <a:xfrm rot="2537517">
            <a:off x="685800" y="3001963"/>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63" name="Text Box 23"/>
          <p:cNvSpPr txBox="1">
            <a:spLocks noChangeArrowheads="1"/>
          </p:cNvSpPr>
          <p:nvPr/>
        </p:nvSpPr>
        <p:spPr bwMode="auto">
          <a:xfrm>
            <a:off x="485775" y="33051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5864" name="Text Box 24"/>
          <p:cNvSpPr txBox="1">
            <a:spLocks noChangeArrowheads="1"/>
          </p:cNvSpPr>
          <p:nvPr/>
        </p:nvSpPr>
        <p:spPr bwMode="auto">
          <a:xfrm>
            <a:off x="938213" y="33051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5865" name="Text Box 25"/>
          <p:cNvSpPr txBox="1">
            <a:spLocks noChangeArrowheads="1"/>
          </p:cNvSpPr>
          <p:nvPr/>
        </p:nvSpPr>
        <p:spPr bwMode="auto">
          <a:xfrm>
            <a:off x="742950" y="260985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5866" name="Line 26"/>
          <p:cNvSpPr>
            <a:spLocks noChangeShapeType="1"/>
          </p:cNvSpPr>
          <p:nvPr/>
        </p:nvSpPr>
        <p:spPr bwMode="auto">
          <a:xfrm rot="19062483" flipH="1">
            <a:off x="1028700" y="2992438"/>
            <a:ext cx="125413"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67" name="Line 27"/>
          <p:cNvSpPr>
            <a:spLocks noChangeShapeType="1"/>
          </p:cNvSpPr>
          <p:nvPr/>
        </p:nvSpPr>
        <p:spPr bwMode="auto">
          <a:xfrm rot="2537517">
            <a:off x="3157538" y="291623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68" name="Text Box 28"/>
          <p:cNvSpPr txBox="1">
            <a:spLocks noChangeArrowheads="1"/>
          </p:cNvSpPr>
          <p:nvPr/>
        </p:nvSpPr>
        <p:spPr bwMode="auto">
          <a:xfrm>
            <a:off x="2957513" y="32194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5869" name="Text Box 29"/>
          <p:cNvSpPr txBox="1">
            <a:spLocks noChangeArrowheads="1"/>
          </p:cNvSpPr>
          <p:nvPr/>
        </p:nvSpPr>
        <p:spPr bwMode="auto">
          <a:xfrm>
            <a:off x="3409950" y="32194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5870" name="Text Box 30"/>
          <p:cNvSpPr txBox="1">
            <a:spLocks noChangeArrowheads="1"/>
          </p:cNvSpPr>
          <p:nvPr/>
        </p:nvSpPr>
        <p:spPr bwMode="auto">
          <a:xfrm>
            <a:off x="3214688" y="25241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5871" name="Line 31"/>
          <p:cNvSpPr>
            <a:spLocks noChangeShapeType="1"/>
          </p:cNvSpPr>
          <p:nvPr/>
        </p:nvSpPr>
        <p:spPr bwMode="auto">
          <a:xfrm rot="19062483" flipH="1">
            <a:off x="3500438" y="29067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72" name="Line 32"/>
          <p:cNvSpPr>
            <a:spLocks noChangeShapeType="1"/>
          </p:cNvSpPr>
          <p:nvPr/>
        </p:nvSpPr>
        <p:spPr bwMode="auto">
          <a:xfrm rot="2537517">
            <a:off x="4514850" y="292417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73" name="Text Box 33"/>
          <p:cNvSpPr txBox="1">
            <a:spLocks noChangeArrowheads="1"/>
          </p:cNvSpPr>
          <p:nvPr/>
        </p:nvSpPr>
        <p:spPr bwMode="auto">
          <a:xfrm>
            <a:off x="4314825" y="32273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5874" name="Text Box 34"/>
          <p:cNvSpPr txBox="1">
            <a:spLocks noChangeArrowheads="1"/>
          </p:cNvSpPr>
          <p:nvPr/>
        </p:nvSpPr>
        <p:spPr bwMode="auto">
          <a:xfrm>
            <a:off x="4767263" y="32273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5875" name="Text Box 35"/>
          <p:cNvSpPr txBox="1">
            <a:spLocks noChangeArrowheads="1"/>
          </p:cNvSpPr>
          <p:nvPr/>
        </p:nvSpPr>
        <p:spPr bwMode="auto">
          <a:xfrm>
            <a:off x="4572000" y="25320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5876" name="Line 36"/>
          <p:cNvSpPr>
            <a:spLocks noChangeShapeType="1"/>
          </p:cNvSpPr>
          <p:nvPr/>
        </p:nvSpPr>
        <p:spPr bwMode="auto">
          <a:xfrm rot="19062483" flipH="1">
            <a:off x="4857750" y="291465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77" name="Line 37"/>
          <p:cNvSpPr>
            <a:spLocks noChangeShapeType="1"/>
          </p:cNvSpPr>
          <p:nvPr/>
        </p:nvSpPr>
        <p:spPr bwMode="auto">
          <a:xfrm>
            <a:off x="971550" y="20764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78" name="Line 38"/>
          <p:cNvSpPr>
            <a:spLocks noChangeShapeType="1"/>
          </p:cNvSpPr>
          <p:nvPr/>
        </p:nvSpPr>
        <p:spPr bwMode="auto">
          <a:xfrm>
            <a:off x="2190750" y="21336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79" name="Line 39"/>
          <p:cNvSpPr>
            <a:spLocks noChangeShapeType="1"/>
          </p:cNvSpPr>
          <p:nvPr/>
        </p:nvSpPr>
        <p:spPr bwMode="auto">
          <a:xfrm>
            <a:off x="3409950" y="20002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80" name="Line 40"/>
          <p:cNvSpPr>
            <a:spLocks noChangeShapeType="1"/>
          </p:cNvSpPr>
          <p:nvPr/>
        </p:nvSpPr>
        <p:spPr bwMode="auto">
          <a:xfrm>
            <a:off x="7734300" y="21256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81" name="Line 41"/>
          <p:cNvSpPr>
            <a:spLocks noChangeShapeType="1"/>
          </p:cNvSpPr>
          <p:nvPr/>
        </p:nvSpPr>
        <p:spPr bwMode="auto">
          <a:xfrm>
            <a:off x="4781550" y="19812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82" name="Text Box 42"/>
          <p:cNvSpPr txBox="1">
            <a:spLocks noChangeArrowheads="1"/>
          </p:cNvSpPr>
          <p:nvPr/>
        </p:nvSpPr>
        <p:spPr bwMode="auto">
          <a:xfrm>
            <a:off x="6115050" y="24907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5883" name="Line 43"/>
          <p:cNvSpPr>
            <a:spLocks noChangeShapeType="1"/>
          </p:cNvSpPr>
          <p:nvPr/>
        </p:nvSpPr>
        <p:spPr bwMode="auto">
          <a:xfrm rot="2537517">
            <a:off x="6103938" y="285591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84" name="Line 44"/>
          <p:cNvSpPr>
            <a:spLocks noChangeShapeType="1"/>
          </p:cNvSpPr>
          <p:nvPr/>
        </p:nvSpPr>
        <p:spPr bwMode="auto">
          <a:xfrm rot="19062483" flipH="1">
            <a:off x="6508750" y="284638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85" name="Line 45"/>
          <p:cNvSpPr>
            <a:spLocks noChangeShapeType="1"/>
          </p:cNvSpPr>
          <p:nvPr/>
        </p:nvSpPr>
        <p:spPr bwMode="auto">
          <a:xfrm>
            <a:off x="6267450" y="191611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3808165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Building a Tree</a:t>
            </a:r>
          </a:p>
        </p:txBody>
      </p:sp>
      <p:sp>
        <p:nvSpPr>
          <p:cNvPr id="36867" name="Rectangle 3"/>
          <p:cNvSpPr>
            <a:spLocks noChangeArrowheads="1"/>
          </p:cNvSpPr>
          <p:nvPr/>
        </p:nvSpPr>
        <p:spPr bwMode="auto">
          <a:xfrm>
            <a:off x="247650" y="1790700"/>
            <a:ext cx="518160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68" name="Line 4"/>
          <p:cNvSpPr>
            <a:spLocks noChangeShapeType="1"/>
          </p:cNvSpPr>
          <p:nvPr/>
        </p:nvSpPr>
        <p:spPr bwMode="auto">
          <a:xfrm>
            <a:off x="152400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69" name="Line 5"/>
          <p:cNvSpPr>
            <a:spLocks noChangeShapeType="1"/>
          </p:cNvSpPr>
          <p:nvPr/>
        </p:nvSpPr>
        <p:spPr bwMode="auto">
          <a:xfrm>
            <a:off x="2787650"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0" name="Line 6"/>
          <p:cNvSpPr>
            <a:spLocks noChangeShapeType="1"/>
          </p:cNvSpPr>
          <p:nvPr/>
        </p:nvSpPr>
        <p:spPr bwMode="auto">
          <a:xfrm>
            <a:off x="4052888" y="1790700"/>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4" name="Line 10"/>
          <p:cNvSpPr>
            <a:spLocks noChangeShapeType="1"/>
          </p:cNvSpPr>
          <p:nvPr/>
        </p:nvSpPr>
        <p:spPr bwMode="auto">
          <a:xfrm rot="2537517">
            <a:off x="3163888" y="338296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5" name="Text Box 11"/>
          <p:cNvSpPr txBox="1">
            <a:spLocks noChangeArrowheads="1"/>
          </p:cNvSpPr>
          <p:nvPr/>
        </p:nvSpPr>
        <p:spPr bwMode="auto">
          <a:xfrm>
            <a:off x="2876550" y="36480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6876" name="Text Box 12"/>
          <p:cNvSpPr txBox="1">
            <a:spLocks noChangeArrowheads="1"/>
          </p:cNvSpPr>
          <p:nvPr/>
        </p:nvSpPr>
        <p:spPr bwMode="auto">
          <a:xfrm>
            <a:off x="3343275" y="36480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6877" name="Text Box 13"/>
          <p:cNvSpPr txBox="1">
            <a:spLocks noChangeArrowheads="1"/>
          </p:cNvSpPr>
          <p:nvPr/>
        </p:nvSpPr>
        <p:spPr bwMode="auto">
          <a:xfrm>
            <a:off x="2633663" y="5054600"/>
            <a:ext cx="5143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6878" name="Text Box 14"/>
          <p:cNvSpPr txBox="1">
            <a:spLocks noChangeArrowheads="1"/>
          </p:cNvSpPr>
          <p:nvPr/>
        </p:nvSpPr>
        <p:spPr bwMode="auto">
          <a:xfrm>
            <a:off x="4781550" y="2582863"/>
            <a:ext cx="4000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6879" name="Line 15"/>
          <p:cNvSpPr>
            <a:spLocks noChangeShapeType="1"/>
          </p:cNvSpPr>
          <p:nvPr/>
        </p:nvSpPr>
        <p:spPr bwMode="auto">
          <a:xfrm rot="19062483" flipH="1">
            <a:off x="3451225" y="339407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0" name="Text Box 16"/>
          <p:cNvSpPr txBox="1">
            <a:spLocks noChangeArrowheads="1"/>
          </p:cNvSpPr>
          <p:nvPr/>
        </p:nvSpPr>
        <p:spPr bwMode="auto">
          <a:xfrm>
            <a:off x="3252788" y="29956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6881" name="Line 17"/>
          <p:cNvSpPr>
            <a:spLocks noChangeShapeType="1"/>
          </p:cNvSpPr>
          <p:nvPr/>
        </p:nvSpPr>
        <p:spPr bwMode="auto">
          <a:xfrm rot="2537517">
            <a:off x="4013200" y="337820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2" name="Text Box 18"/>
          <p:cNvSpPr txBox="1">
            <a:spLocks noChangeArrowheads="1"/>
          </p:cNvSpPr>
          <p:nvPr/>
        </p:nvSpPr>
        <p:spPr bwMode="auto">
          <a:xfrm>
            <a:off x="3833813" y="36528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6883" name="Text Box 19"/>
          <p:cNvSpPr txBox="1">
            <a:spLocks noChangeArrowheads="1"/>
          </p:cNvSpPr>
          <p:nvPr/>
        </p:nvSpPr>
        <p:spPr bwMode="auto">
          <a:xfrm>
            <a:off x="4286250" y="36480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6884" name="Text Box 20"/>
          <p:cNvSpPr txBox="1">
            <a:spLocks noChangeArrowheads="1"/>
          </p:cNvSpPr>
          <p:nvPr/>
        </p:nvSpPr>
        <p:spPr bwMode="auto">
          <a:xfrm>
            <a:off x="3976688" y="29956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6885" name="Line 21"/>
          <p:cNvSpPr>
            <a:spLocks noChangeShapeType="1"/>
          </p:cNvSpPr>
          <p:nvPr/>
        </p:nvSpPr>
        <p:spPr bwMode="auto">
          <a:xfrm rot="19062483" flipH="1">
            <a:off x="4308475" y="340201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6" name="Line 22"/>
          <p:cNvSpPr>
            <a:spLocks noChangeShapeType="1"/>
          </p:cNvSpPr>
          <p:nvPr/>
        </p:nvSpPr>
        <p:spPr bwMode="auto">
          <a:xfrm rot="2537517">
            <a:off x="1966913" y="5421313"/>
            <a:ext cx="36512"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7" name="Text Box 23"/>
          <p:cNvSpPr txBox="1">
            <a:spLocks noChangeArrowheads="1"/>
          </p:cNvSpPr>
          <p:nvPr/>
        </p:nvSpPr>
        <p:spPr bwMode="auto">
          <a:xfrm>
            <a:off x="1724025" y="56102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6888" name="Text Box 24"/>
          <p:cNvSpPr txBox="1">
            <a:spLocks noChangeArrowheads="1"/>
          </p:cNvSpPr>
          <p:nvPr/>
        </p:nvSpPr>
        <p:spPr bwMode="auto">
          <a:xfrm>
            <a:off x="2176463" y="56102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6889" name="Text Box 25"/>
          <p:cNvSpPr txBox="1">
            <a:spLocks noChangeArrowheads="1"/>
          </p:cNvSpPr>
          <p:nvPr/>
        </p:nvSpPr>
        <p:spPr bwMode="auto">
          <a:xfrm>
            <a:off x="1938338" y="50673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6890" name="Line 26"/>
          <p:cNvSpPr>
            <a:spLocks noChangeShapeType="1"/>
          </p:cNvSpPr>
          <p:nvPr/>
        </p:nvSpPr>
        <p:spPr bwMode="auto">
          <a:xfrm rot="19062483" flipH="1">
            <a:off x="2374900" y="5418138"/>
            <a:ext cx="14288"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1" name="Line 27"/>
          <p:cNvSpPr>
            <a:spLocks noChangeShapeType="1"/>
          </p:cNvSpPr>
          <p:nvPr/>
        </p:nvSpPr>
        <p:spPr bwMode="auto">
          <a:xfrm rot="2537517">
            <a:off x="642938" y="284003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2" name="Text Box 28"/>
          <p:cNvSpPr txBox="1">
            <a:spLocks noChangeArrowheads="1"/>
          </p:cNvSpPr>
          <p:nvPr/>
        </p:nvSpPr>
        <p:spPr bwMode="auto">
          <a:xfrm>
            <a:off x="442913" y="31432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6893" name="Text Box 29"/>
          <p:cNvSpPr txBox="1">
            <a:spLocks noChangeArrowheads="1"/>
          </p:cNvSpPr>
          <p:nvPr/>
        </p:nvSpPr>
        <p:spPr bwMode="auto">
          <a:xfrm>
            <a:off x="895350" y="31432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6894" name="Text Box 30"/>
          <p:cNvSpPr txBox="1">
            <a:spLocks noChangeArrowheads="1"/>
          </p:cNvSpPr>
          <p:nvPr/>
        </p:nvSpPr>
        <p:spPr bwMode="auto">
          <a:xfrm>
            <a:off x="700088" y="24479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6895" name="Line 31"/>
          <p:cNvSpPr>
            <a:spLocks noChangeShapeType="1"/>
          </p:cNvSpPr>
          <p:nvPr/>
        </p:nvSpPr>
        <p:spPr bwMode="auto">
          <a:xfrm rot="19062483" flipH="1">
            <a:off x="985838" y="28305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6" name="Line 32"/>
          <p:cNvSpPr>
            <a:spLocks noChangeShapeType="1"/>
          </p:cNvSpPr>
          <p:nvPr/>
        </p:nvSpPr>
        <p:spPr bwMode="auto">
          <a:xfrm rot="2537517">
            <a:off x="2000250" y="284797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7" name="Text Box 33"/>
          <p:cNvSpPr txBox="1">
            <a:spLocks noChangeArrowheads="1"/>
          </p:cNvSpPr>
          <p:nvPr/>
        </p:nvSpPr>
        <p:spPr bwMode="auto">
          <a:xfrm>
            <a:off x="1800225" y="31511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6898" name="Text Box 34"/>
          <p:cNvSpPr txBox="1">
            <a:spLocks noChangeArrowheads="1"/>
          </p:cNvSpPr>
          <p:nvPr/>
        </p:nvSpPr>
        <p:spPr bwMode="auto">
          <a:xfrm>
            <a:off x="2252663" y="31511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6899" name="Text Box 35"/>
          <p:cNvSpPr txBox="1">
            <a:spLocks noChangeArrowheads="1"/>
          </p:cNvSpPr>
          <p:nvPr/>
        </p:nvSpPr>
        <p:spPr bwMode="auto">
          <a:xfrm>
            <a:off x="2057400" y="24558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6900" name="Line 36"/>
          <p:cNvSpPr>
            <a:spLocks noChangeShapeType="1"/>
          </p:cNvSpPr>
          <p:nvPr/>
        </p:nvSpPr>
        <p:spPr bwMode="auto">
          <a:xfrm rot="19062483" flipH="1">
            <a:off x="2343150" y="283845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2" name="Line 38"/>
          <p:cNvSpPr>
            <a:spLocks noChangeShapeType="1"/>
          </p:cNvSpPr>
          <p:nvPr/>
        </p:nvSpPr>
        <p:spPr bwMode="auto">
          <a:xfrm>
            <a:off x="2709863" y="4948238"/>
            <a:ext cx="138112" cy="104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3" name="Line 39"/>
          <p:cNvSpPr>
            <a:spLocks noChangeShapeType="1"/>
          </p:cNvSpPr>
          <p:nvPr/>
        </p:nvSpPr>
        <p:spPr bwMode="auto">
          <a:xfrm>
            <a:off x="895350" y="19240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4" name="Line 40"/>
          <p:cNvSpPr>
            <a:spLocks noChangeShapeType="1"/>
          </p:cNvSpPr>
          <p:nvPr/>
        </p:nvSpPr>
        <p:spPr bwMode="auto">
          <a:xfrm>
            <a:off x="4933950" y="20494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5" name="Line 41"/>
          <p:cNvSpPr>
            <a:spLocks noChangeShapeType="1"/>
          </p:cNvSpPr>
          <p:nvPr/>
        </p:nvSpPr>
        <p:spPr bwMode="auto">
          <a:xfrm>
            <a:off x="2266950" y="190500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6" name="Text Box 42"/>
          <p:cNvSpPr txBox="1">
            <a:spLocks noChangeArrowheads="1"/>
          </p:cNvSpPr>
          <p:nvPr/>
        </p:nvSpPr>
        <p:spPr bwMode="auto">
          <a:xfrm>
            <a:off x="3600450" y="24145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6907" name="Line 43"/>
          <p:cNvSpPr>
            <a:spLocks noChangeShapeType="1"/>
          </p:cNvSpPr>
          <p:nvPr/>
        </p:nvSpPr>
        <p:spPr bwMode="auto">
          <a:xfrm rot="2537517">
            <a:off x="3589338" y="277971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8" name="Line 44"/>
          <p:cNvSpPr>
            <a:spLocks noChangeShapeType="1"/>
          </p:cNvSpPr>
          <p:nvPr/>
        </p:nvSpPr>
        <p:spPr bwMode="auto">
          <a:xfrm rot="19062483" flipH="1">
            <a:off x="3994150" y="277018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9" name="Line 45"/>
          <p:cNvSpPr>
            <a:spLocks noChangeShapeType="1"/>
          </p:cNvSpPr>
          <p:nvPr/>
        </p:nvSpPr>
        <p:spPr bwMode="auto">
          <a:xfrm>
            <a:off x="3752850" y="183991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10" name="Text Box 46"/>
          <p:cNvSpPr txBox="1">
            <a:spLocks noChangeArrowheads="1"/>
          </p:cNvSpPr>
          <p:nvPr/>
        </p:nvSpPr>
        <p:spPr bwMode="auto">
          <a:xfrm>
            <a:off x="2352675" y="456247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36911" name="Line 47"/>
          <p:cNvSpPr>
            <a:spLocks noChangeShapeType="1"/>
          </p:cNvSpPr>
          <p:nvPr/>
        </p:nvSpPr>
        <p:spPr bwMode="auto">
          <a:xfrm rot="2537517" flipH="1">
            <a:off x="2309813" y="4892675"/>
            <a:ext cx="53975"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26522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Outer R and L rotation</a:t>
            </a:r>
          </a:p>
        </p:txBody>
      </p:sp>
      <p:sp>
        <p:nvSpPr>
          <p:cNvPr id="4099" name="Text Placeholder 3"/>
          <p:cNvSpPr>
            <a:spLocks noGrp="1"/>
          </p:cNvSpPr>
          <p:nvPr>
            <p:ph type="body" idx="1"/>
          </p:nvPr>
        </p:nvSpPr>
        <p:spPr/>
        <p:txBody>
          <a:bodyPr/>
          <a:lstStyle/>
          <a:p>
            <a:pPr algn="ctr"/>
            <a:r>
              <a:rPr lang="en-US" altLang="en-US" smtClean="0"/>
              <a:t>L</a:t>
            </a:r>
          </a:p>
        </p:txBody>
      </p:sp>
      <p:sp>
        <p:nvSpPr>
          <p:cNvPr id="4100" name="Text Placeholder 5"/>
          <p:cNvSpPr>
            <a:spLocks noGrp="1"/>
          </p:cNvSpPr>
          <p:nvPr>
            <p:ph type="body" sz="quarter" idx="3"/>
          </p:nvPr>
        </p:nvSpPr>
        <p:spPr/>
        <p:txBody>
          <a:bodyPr/>
          <a:lstStyle/>
          <a:p>
            <a:pPr algn="ctr"/>
            <a:r>
              <a:rPr lang="en-US" altLang="en-US" smtClean="0"/>
              <a:t>R</a:t>
            </a:r>
          </a:p>
        </p:txBody>
      </p:sp>
      <p:cxnSp>
        <p:nvCxnSpPr>
          <p:cNvPr id="24" name="Straight Connector 23"/>
          <p:cNvCxnSpPr>
            <a:endCxn id="20" idx="0"/>
          </p:cNvCxnSpPr>
          <p:nvPr/>
        </p:nvCxnSpPr>
        <p:spPr>
          <a:xfrm rot="16200000" flipH="1">
            <a:off x="3848100" y="3213100"/>
            <a:ext cx="39370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270250" y="3422650"/>
            <a:ext cx="30480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9" idx="0"/>
          </p:cNvCxnSpPr>
          <p:nvPr/>
        </p:nvCxnSpPr>
        <p:spPr>
          <a:xfrm rot="16200000" flipV="1">
            <a:off x="3467894" y="4312444"/>
            <a:ext cx="188912"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0"/>
          </p:cNvCxnSpPr>
          <p:nvPr/>
        </p:nvCxnSpPr>
        <p:spPr>
          <a:xfrm rot="5400000" flipH="1" flipV="1">
            <a:off x="2963069" y="4398169"/>
            <a:ext cx="207962"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990600" y="4483100"/>
            <a:ext cx="241300" cy="8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1480344" y="4450556"/>
            <a:ext cx="241300" cy="153988"/>
          </a:xfrm>
          <a:prstGeom prst="line">
            <a:avLst/>
          </a:prstGeom>
        </p:spPr>
        <p:style>
          <a:lnRef idx="1">
            <a:schemeClr val="accent1"/>
          </a:lnRef>
          <a:fillRef idx="0">
            <a:schemeClr val="accent1"/>
          </a:fillRef>
          <a:effectRef idx="0">
            <a:schemeClr val="accent1"/>
          </a:effectRef>
          <a:fontRef idx="minor">
            <a:schemeClr val="tx1"/>
          </a:fontRef>
        </p:style>
      </p:cxnSp>
      <p:grpSp>
        <p:nvGrpSpPr>
          <p:cNvPr id="4107" name="Group 42"/>
          <p:cNvGrpSpPr>
            <a:grpSpLocks/>
          </p:cNvGrpSpPr>
          <p:nvPr/>
        </p:nvGrpSpPr>
        <p:grpSpPr bwMode="auto">
          <a:xfrm>
            <a:off x="457200" y="2667000"/>
            <a:ext cx="3886200" cy="2743200"/>
            <a:chOff x="533400" y="2895600"/>
            <a:chExt cx="3886200" cy="2209800"/>
          </a:xfrm>
        </p:grpSpPr>
        <p:sp>
          <p:nvSpPr>
            <p:cNvPr id="8" name="Oval 7"/>
            <p:cNvSpPr/>
            <p:nvPr/>
          </p:nvSpPr>
          <p:spPr>
            <a:xfrm>
              <a:off x="762000" y="2895600"/>
              <a:ext cx="609600" cy="609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9" name="Rectangle 8"/>
            <p:cNvSpPr/>
            <p:nvPr/>
          </p:nvSpPr>
          <p:spPr>
            <a:xfrm>
              <a:off x="2895600" y="4419953"/>
              <a:ext cx="381000" cy="608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0" name="Oval 9"/>
            <p:cNvSpPr/>
            <p:nvPr/>
          </p:nvSpPr>
          <p:spPr>
            <a:xfrm>
              <a:off x="1143000" y="3733227"/>
              <a:ext cx="609600" cy="60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sp>
          <p:nvSpPr>
            <p:cNvPr id="12" name="Oval 11"/>
            <p:cNvSpPr/>
            <p:nvPr/>
          </p:nvSpPr>
          <p:spPr>
            <a:xfrm>
              <a:off x="3429000" y="2895600"/>
              <a:ext cx="609600" cy="609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sp>
          <p:nvSpPr>
            <p:cNvPr id="13" name="Oval 12"/>
            <p:cNvSpPr/>
            <p:nvPr/>
          </p:nvSpPr>
          <p:spPr>
            <a:xfrm>
              <a:off x="3048000" y="3657776"/>
              <a:ext cx="609600" cy="609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16" name="Rectangle 15"/>
            <p:cNvSpPr/>
            <p:nvPr/>
          </p:nvSpPr>
          <p:spPr>
            <a:xfrm>
              <a:off x="1600200" y="4495404"/>
              <a:ext cx="381000" cy="609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
              </a:r>
            </a:p>
          </p:txBody>
        </p:sp>
        <p:sp>
          <p:nvSpPr>
            <p:cNvPr id="17" name="Rectangle 16"/>
            <p:cNvSpPr/>
            <p:nvPr/>
          </p:nvSpPr>
          <p:spPr>
            <a:xfrm>
              <a:off x="914400" y="4495404"/>
              <a:ext cx="381000" cy="609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18" name="Rectangle 17"/>
            <p:cNvSpPr/>
            <p:nvPr/>
          </p:nvSpPr>
          <p:spPr>
            <a:xfrm>
              <a:off x="533400" y="3733227"/>
              <a:ext cx="381000" cy="609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9" name="Rectangle 18"/>
            <p:cNvSpPr/>
            <p:nvPr/>
          </p:nvSpPr>
          <p:spPr>
            <a:xfrm>
              <a:off x="3505200" y="4343224"/>
              <a:ext cx="381000" cy="609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20" name="Rectangle 19"/>
            <p:cNvSpPr/>
            <p:nvPr/>
          </p:nvSpPr>
          <p:spPr>
            <a:xfrm>
              <a:off x="4038600" y="3581047"/>
              <a:ext cx="381000" cy="609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
              </a:r>
            </a:p>
          </p:txBody>
        </p:sp>
        <p:cxnSp>
          <p:nvCxnSpPr>
            <p:cNvPr id="22" name="Straight Connector 21"/>
            <p:cNvCxnSpPr>
              <a:stCxn id="8" idx="5"/>
            </p:cNvCxnSpPr>
            <p:nvPr/>
          </p:nvCxnSpPr>
          <p:spPr>
            <a:xfrm rot="16200000" flipH="1">
              <a:off x="1206676" y="3492104"/>
              <a:ext cx="317147"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654270" y="3498498"/>
              <a:ext cx="304359" cy="16510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1981200" y="2944195"/>
              <a:ext cx="977900" cy="484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grpSp>
      <p:sp>
        <p:nvSpPr>
          <p:cNvPr id="59" name="Oval 58"/>
          <p:cNvSpPr/>
          <p:nvPr/>
        </p:nvSpPr>
        <p:spPr>
          <a:xfrm>
            <a:off x="5029200" y="2362200"/>
            <a:ext cx="609600" cy="798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60" name="Rectangle 59"/>
          <p:cNvSpPr/>
          <p:nvPr/>
        </p:nvSpPr>
        <p:spPr>
          <a:xfrm>
            <a:off x="7162800" y="4359275"/>
            <a:ext cx="381000" cy="798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61" name="Oval 60"/>
          <p:cNvSpPr/>
          <p:nvPr/>
        </p:nvSpPr>
        <p:spPr>
          <a:xfrm>
            <a:off x="5410200" y="3460750"/>
            <a:ext cx="609600" cy="798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sp>
        <p:nvSpPr>
          <p:cNvPr id="62" name="Oval 61"/>
          <p:cNvSpPr/>
          <p:nvPr/>
        </p:nvSpPr>
        <p:spPr>
          <a:xfrm>
            <a:off x="7696200" y="2362200"/>
            <a:ext cx="609600" cy="798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sp>
        <p:nvSpPr>
          <p:cNvPr id="63" name="Oval 62"/>
          <p:cNvSpPr/>
          <p:nvPr/>
        </p:nvSpPr>
        <p:spPr>
          <a:xfrm>
            <a:off x="7315200" y="3360738"/>
            <a:ext cx="609600" cy="798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64" name="Rectangle 63"/>
          <p:cNvSpPr/>
          <p:nvPr/>
        </p:nvSpPr>
        <p:spPr>
          <a:xfrm>
            <a:off x="5867400" y="4459288"/>
            <a:ext cx="381000" cy="79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
            </a:r>
          </a:p>
        </p:txBody>
      </p:sp>
      <p:sp>
        <p:nvSpPr>
          <p:cNvPr id="65" name="Rectangle 64"/>
          <p:cNvSpPr/>
          <p:nvPr/>
        </p:nvSpPr>
        <p:spPr>
          <a:xfrm>
            <a:off x="5181600" y="4459288"/>
            <a:ext cx="381000" cy="79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66" name="Rectangle 65"/>
          <p:cNvSpPr/>
          <p:nvPr/>
        </p:nvSpPr>
        <p:spPr>
          <a:xfrm>
            <a:off x="4800600" y="3460750"/>
            <a:ext cx="381000" cy="798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67" name="Rectangle 66"/>
          <p:cNvSpPr/>
          <p:nvPr/>
        </p:nvSpPr>
        <p:spPr>
          <a:xfrm>
            <a:off x="7772400" y="4419600"/>
            <a:ext cx="381000" cy="798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68" name="Rectangle 67"/>
          <p:cNvSpPr/>
          <p:nvPr/>
        </p:nvSpPr>
        <p:spPr>
          <a:xfrm>
            <a:off x="8153400" y="3276600"/>
            <a:ext cx="381000" cy="798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
            </a:r>
          </a:p>
        </p:txBody>
      </p:sp>
      <p:cxnSp>
        <p:nvCxnSpPr>
          <p:cNvPr id="69" name="Straight Connector 68"/>
          <p:cNvCxnSpPr>
            <a:stCxn id="59" idx="5"/>
          </p:cNvCxnSpPr>
          <p:nvPr/>
        </p:nvCxnSpPr>
        <p:spPr>
          <a:xfrm rot="16200000" flipH="1">
            <a:off x="5423694" y="3169444"/>
            <a:ext cx="417512"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66" idx="0"/>
          </p:cNvCxnSpPr>
          <p:nvPr/>
        </p:nvCxnSpPr>
        <p:spPr>
          <a:xfrm rot="5400000">
            <a:off x="4873625" y="3178175"/>
            <a:ext cx="400050" cy="1651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Right Arrow 70"/>
          <p:cNvSpPr/>
          <p:nvPr/>
        </p:nvSpPr>
        <p:spPr>
          <a:xfrm rot="10800000">
            <a:off x="6248400" y="2425700"/>
            <a:ext cx="9779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73" name="Straight Connector 72"/>
          <p:cNvCxnSpPr>
            <a:stCxn id="61" idx="5"/>
            <a:endCxn id="64" idx="0"/>
          </p:cNvCxnSpPr>
          <p:nvPr/>
        </p:nvCxnSpPr>
        <p:spPr>
          <a:xfrm rot="16200000" flipH="1">
            <a:off x="5835650" y="4237038"/>
            <a:ext cx="317500" cy="12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6200000" flipH="1">
            <a:off x="7754143" y="4133057"/>
            <a:ext cx="315913" cy="12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8135143" y="3066257"/>
            <a:ext cx="315913" cy="12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65" idx="0"/>
          </p:cNvCxnSpPr>
          <p:nvPr/>
        </p:nvCxnSpPr>
        <p:spPr>
          <a:xfrm rot="5400000">
            <a:off x="5333206" y="4229894"/>
            <a:ext cx="268288"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7238206" y="4153694"/>
            <a:ext cx="268288"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7619206" y="3123407"/>
            <a:ext cx="268287"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2628901" y="4076700"/>
            <a:ext cx="3886200" cy="3175"/>
          </a:xfrm>
          <a:prstGeom prst="line">
            <a:avLst/>
          </a:prstGeom>
        </p:spPr>
        <p:style>
          <a:lnRef idx="2">
            <a:schemeClr val="accent4"/>
          </a:lnRef>
          <a:fillRef idx="0">
            <a:schemeClr val="accent4"/>
          </a:fillRef>
          <a:effectRef idx="1">
            <a:schemeClr val="accent4"/>
          </a:effectRef>
          <a:fontRef idx="minor">
            <a:schemeClr val="tx1"/>
          </a:fontRef>
        </p:style>
      </p:cxnSp>
      <p:sp>
        <p:nvSpPr>
          <p:cNvPr id="4128" name="TextBox 96"/>
          <p:cNvSpPr txBox="1">
            <a:spLocks noChangeArrowheads="1"/>
          </p:cNvSpPr>
          <p:nvPr/>
        </p:nvSpPr>
        <p:spPr bwMode="auto">
          <a:xfrm>
            <a:off x="1295400" y="6019800"/>
            <a:ext cx="6608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r>
              <a:rPr lang="en-US" altLang="en-US" sz="2400"/>
              <a:t>Note: The squares are subtrees, the circles are nodes</a:t>
            </a:r>
          </a:p>
        </p:txBody>
      </p:sp>
      <p:sp>
        <p:nvSpPr>
          <p:cNvPr id="11" name="Curved Left Arrow 10"/>
          <p:cNvSpPr/>
          <p:nvPr/>
        </p:nvSpPr>
        <p:spPr>
          <a:xfrm>
            <a:off x="1371601" y="2727325"/>
            <a:ext cx="533399" cy="1920875"/>
          </a:xfrm>
          <a:prstGeom prst="curvedLeftArrow">
            <a:avLst>
              <a:gd name="adj1" fmla="val 0"/>
              <a:gd name="adj2" fmla="val 50000"/>
              <a:gd name="adj3" fmla="val 28571"/>
            </a:avLst>
          </a:prstGeom>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3" name="Curved Left Arrow 52"/>
          <p:cNvSpPr/>
          <p:nvPr/>
        </p:nvSpPr>
        <p:spPr>
          <a:xfrm flipH="1">
            <a:off x="7226299" y="2743200"/>
            <a:ext cx="393699" cy="1524000"/>
          </a:xfrm>
          <a:prstGeom prst="curvedLeftArrow">
            <a:avLst>
              <a:gd name="adj1" fmla="val 0"/>
              <a:gd name="adj2" fmla="val 50000"/>
              <a:gd name="adj3" fmla="val 28571"/>
            </a:avLst>
          </a:prstGeom>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31007799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Building a Tree</a:t>
            </a:r>
          </a:p>
        </p:txBody>
      </p:sp>
      <p:sp>
        <p:nvSpPr>
          <p:cNvPr id="37891" name="Rectangle 3"/>
          <p:cNvSpPr>
            <a:spLocks noChangeArrowheads="1"/>
          </p:cNvSpPr>
          <p:nvPr/>
        </p:nvSpPr>
        <p:spPr bwMode="auto">
          <a:xfrm>
            <a:off x="247650" y="1790700"/>
            <a:ext cx="86677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892" name="Line 4"/>
          <p:cNvSpPr>
            <a:spLocks noChangeShapeType="1"/>
          </p:cNvSpPr>
          <p:nvPr/>
        </p:nvSpPr>
        <p:spPr bwMode="auto">
          <a:xfrm>
            <a:off x="15240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893" name="Line 5"/>
          <p:cNvSpPr>
            <a:spLocks noChangeShapeType="1"/>
          </p:cNvSpPr>
          <p:nvPr/>
        </p:nvSpPr>
        <p:spPr bwMode="auto">
          <a:xfrm>
            <a:off x="37719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894" name="Line 6"/>
          <p:cNvSpPr>
            <a:spLocks noChangeShapeType="1"/>
          </p:cNvSpPr>
          <p:nvPr/>
        </p:nvSpPr>
        <p:spPr bwMode="auto">
          <a:xfrm>
            <a:off x="5830888"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895" name="Line 7"/>
          <p:cNvSpPr>
            <a:spLocks noChangeShapeType="1"/>
          </p:cNvSpPr>
          <p:nvPr/>
        </p:nvSpPr>
        <p:spPr bwMode="auto">
          <a:xfrm>
            <a:off x="7985125"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898" name="Line 10"/>
          <p:cNvSpPr>
            <a:spLocks noChangeShapeType="1"/>
          </p:cNvSpPr>
          <p:nvPr/>
        </p:nvSpPr>
        <p:spPr bwMode="auto">
          <a:xfrm rot="2537517">
            <a:off x="4192588" y="361156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899" name="Text Box 11"/>
          <p:cNvSpPr txBox="1">
            <a:spLocks noChangeArrowheads="1"/>
          </p:cNvSpPr>
          <p:nvPr/>
        </p:nvSpPr>
        <p:spPr bwMode="auto">
          <a:xfrm>
            <a:off x="3905250" y="38766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7900" name="Text Box 12"/>
          <p:cNvSpPr txBox="1">
            <a:spLocks noChangeArrowheads="1"/>
          </p:cNvSpPr>
          <p:nvPr/>
        </p:nvSpPr>
        <p:spPr bwMode="auto">
          <a:xfrm>
            <a:off x="4371975" y="38766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7901" name="Text Box 13"/>
          <p:cNvSpPr txBox="1">
            <a:spLocks noChangeArrowheads="1"/>
          </p:cNvSpPr>
          <p:nvPr/>
        </p:nvSpPr>
        <p:spPr bwMode="auto">
          <a:xfrm>
            <a:off x="7200900" y="3140075"/>
            <a:ext cx="5143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7902" name="Text Box 14"/>
          <p:cNvSpPr txBox="1">
            <a:spLocks noChangeArrowheads="1"/>
          </p:cNvSpPr>
          <p:nvPr/>
        </p:nvSpPr>
        <p:spPr bwMode="auto">
          <a:xfrm>
            <a:off x="8439150" y="2640013"/>
            <a:ext cx="4000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7903" name="Line 15"/>
          <p:cNvSpPr>
            <a:spLocks noChangeShapeType="1"/>
          </p:cNvSpPr>
          <p:nvPr/>
        </p:nvSpPr>
        <p:spPr bwMode="auto">
          <a:xfrm rot="19062483" flipH="1">
            <a:off x="4479925" y="362267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4" name="Text Box 16"/>
          <p:cNvSpPr txBox="1">
            <a:spLocks noChangeArrowheads="1"/>
          </p:cNvSpPr>
          <p:nvPr/>
        </p:nvSpPr>
        <p:spPr bwMode="auto">
          <a:xfrm>
            <a:off x="4281488" y="32242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7905" name="Line 17"/>
          <p:cNvSpPr>
            <a:spLocks noChangeShapeType="1"/>
          </p:cNvSpPr>
          <p:nvPr/>
        </p:nvSpPr>
        <p:spPr bwMode="auto">
          <a:xfrm rot="2537517">
            <a:off x="5041900" y="360680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6" name="Text Box 18"/>
          <p:cNvSpPr txBox="1">
            <a:spLocks noChangeArrowheads="1"/>
          </p:cNvSpPr>
          <p:nvPr/>
        </p:nvSpPr>
        <p:spPr bwMode="auto">
          <a:xfrm>
            <a:off x="4862513" y="38814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7907" name="Text Box 19"/>
          <p:cNvSpPr txBox="1">
            <a:spLocks noChangeArrowheads="1"/>
          </p:cNvSpPr>
          <p:nvPr/>
        </p:nvSpPr>
        <p:spPr bwMode="auto">
          <a:xfrm>
            <a:off x="5314950" y="38766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7908" name="Text Box 20"/>
          <p:cNvSpPr txBox="1">
            <a:spLocks noChangeArrowheads="1"/>
          </p:cNvSpPr>
          <p:nvPr/>
        </p:nvSpPr>
        <p:spPr bwMode="auto">
          <a:xfrm>
            <a:off x="5005388" y="32242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7909" name="Line 21"/>
          <p:cNvSpPr>
            <a:spLocks noChangeShapeType="1"/>
          </p:cNvSpPr>
          <p:nvPr/>
        </p:nvSpPr>
        <p:spPr bwMode="auto">
          <a:xfrm rot="19062483" flipH="1">
            <a:off x="5337175" y="363061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10" name="Line 22"/>
          <p:cNvSpPr>
            <a:spLocks noChangeShapeType="1"/>
          </p:cNvSpPr>
          <p:nvPr/>
        </p:nvSpPr>
        <p:spPr bwMode="auto">
          <a:xfrm rot="2537517">
            <a:off x="6386513" y="3406775"/>
            <a:ext cx="36512"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11" name="Text Box 23"/>
          <p:cNvSpPr txBox="1">
            <a:spLocks noChangeArrowheads="1"/>
          </p:cNvSpPr>
          <p:nvPr/>
        </p:nvSpPr>
        <p:spPr bwMode="auto">
          <a:xfrm>
            <a:off x="6143625" y="35956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7912" name="Text Box 24"/>
          <p:cNvSpPr txBox="1">
            <a:spLocks noChangeArrowheads="1"/>
          </p:cNvSpPr>
          <p:nvPr/>
        </p:nvSpPr>
        <p:spPr bwMode="auto">
          <a:xfrm>
            <a:off x="6596063" y="35956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7913" name="Text Box 25"/>
          <p:cNvSpPr txBox="1">
            <a:spLocks noChangeArrowheads="1"/>
          </p:cNvSpPr>
          <p:nvPr/>
        </p:nvSpPr>
        <p:spPr bwMode="auto">
          <a:xfrm>
            <a:off x="6357938" y="30527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7914" name="Line 26"/>
          <p:cNvSpPr>
            <a:spLocks noChangeShapeType="1"/>
          </p:cNvSpPr>
          <p:nvPr/>
        </p:nvSpPr>
        <p:spPr bwMode="auto">
          <a:xfrm rot="19062483" flipH="1">
            <a:off x="6794500" y="3403600"/>
            <a:ext cx="14288"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15" name="Line 27"/>
          <p:cNvSpPr>
            <a:spLocks noChangeShapeType="1"/>
          </p:cNvSpPr>
          <p:nvPr/>
        </p:nvSpPr>
        <p:spPr bwMode="auto">
          <a:xfrm rot="2537517">
            <a:off x="814388" y="299243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16" name="Text Box 28"/>
          <p:cNvSpPr txBox="1">
            <a:spLocks noChangeArrowheads="1"/>
          </p:cNvSpPr>
          <p:nvPr/>
        </p:nvSpPr>
        <p:spPr bwMode="auto">
          <a:xfrm>
            <a:off x="614363" y="32956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7917" name="Text Box 29"/>
          <p:cNvSpPr txBox="1">
            <a:spLocks noChangeArrowheads="1"/>
          </p:cNvSpPr>
          <p:nvPr/>
        </p:nvSpPr>
        <p:spPr bwMode="auto">
          <a:xfrm>
            <a:off x="1066800" y="32956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7918" name="Text Box 30"/>
          <p:cNvSpPr txBox="1">
            <a:spLocks noChangeArrowheads="1"/>
          </p:cNvSpPr>
          <p:nvPr/>
        </p:nvSpPr>
        <p:spPr bwMode="auto">
          <a:xfrm>
            <a:off x="871538" y="26003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7919" name="Line 31"/>
          <p:cNvSpPr>
            <a:spLocks noChangeShapeType="1"/>
          </p:cNvSpPr>
          <p:nvPr/>
        </p:nvSpPr>
        <p:spPr bwMode="auto">
          <a:xfrm rot="19062483" flipH="1">
            <a:off x="1157288" y="29829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20" name="Line 32"/>
          <p:cNvSpPr>
            <a:spLocks noChangeShapeType="1"/>
          </p:cNvSpPr>
          <p:nvPr/>
        </p:nvSpPr>
        <p:spPr bwMode="auto">
          <a:xfrm rot="2537517">
            <a:off x="2571750" y="298132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21" name="Text Box 33"/>
          <p:cNvSpPr txBox="1">
            <a:spLocks noChangeArrowheads="1"/>
          </p:cNvSpPr>
          <p:nvPr/>
        </p:nvSpPr>
        <p:spPr bwMode="auto">
          <a:xfrm>
            <a:off x="2371725" y="32845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7922" name="Text Box 34"/>
          <p:cNvSpPr txBox="1">
            <a:spLocks noChangeArrowheads="1"/>
          </p:cNvSpPr>
          <p:nvPr/>
        </p:nvSpPr>
        <p:spPr bwMode="auto">
          <a:xfrm>
            <a:off x="2824163" y="32845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7923" name="Text Box 35"/>
          <p:cNvSpPr txBox="1">
            <a:spLocks noChangeArrowheads="1"/>
          </p:cNvSpPr>
          <p:nvPr/>
        </p:nvSpPr>
        <p:spPr bwMode="auto">
          <a:xfrm>
            <a:off x="2628900" y="25892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7924" name="Line 36"/>
          <p:cNvSpPr>
            <a:spLocks noChangeShapeType="1"/>
          </p:cNvSpPr>
          <p:nvPr/>
        </p:nvSpPr>
        <p:spPr bwMode="auto">
          <a:xfrm rot="19062483" flipH="1">
            <a:off x="2914650" y="297180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25" name="Line 37"/>
          <p:cNvSpPr>
            <a:spLocks noChangeShapeType="1"/>
          </p:cNvSpPr>
          <p:nvPr/>
        </p:nvSpPr>
        <p:spPr bwMode="auto">
          <a:xfrm>
            <a:off x="7129463" y="2933700"/>
            <a:ext cx="233362"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26" name="Line 38"/>
          <p:cNvSpPr>
            <a:spLocks noChangeShapeType="1"/>
          </p:cNvSpPr>
          <p:nvPr/>
        </p:nvSpPr>
        <p:spPr bwMode="auto">
          <a:xfrm>
            <a:off x="1066800" y="20764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27" name="Line 39"/>
          <p:cNvSpPr>
            <a:spLocks noChangeShapeType="1"/>
          </p:cNvSpPr>
          <p:nvPr/>
        </p:nvSpPr>
        <p:spPr bwMode="auto">
          <a:xfrm>
            <a:off x="8591550" y="210661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28" name="Line 40"/>
          <p:cNvSpPr>
            <a:spLocks noChangeShapeType="1"/>
          </p:cNvSpPr>
          <p:nvPr/>
        </p:nvSpPr>
        <p:spPr bwMode="auto">
          <a:xfrm>
            <a:off x="2838450" y="2038350"/>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29" name="Text Box 41"/>
          <p:cNvSpPr txBox="1">
            <a:spLocks noChangeArrowheads="1"/>
          </p:cNvSpPr>
          <p:nvPr/>
        </p:nvSpPr>
        <p:spPr bwMode="auto">
          <a:xfrm>
            <a:off x="4629150" y="26431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7930" name="Line 42"/>
          <p:cNvSpPr>
            <a:spLocks noChangeShapeType="1"/>
          </p:cNvSpPr>
          <p:nvPr/>
        </p:nvSpPr>
        <p:spPr bwMode="auto">
          <a:xfrm rot="2537517">
            <a:off x="4618038" y="300831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31" name="Line 43"/>
          <p:cNvSpPr>
            <a:spLocks noChangeShapeType="1"/>
          </p:cNvSpPr>
          <p:nvPr/>
        </p:nvSpPr>
        <p:spPr bwMode="auto">
          <a:xfrm rot="19062483" flipH="1">
            <a:off x="5022850" y="299878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32" name="Line 44"/>
          <p:cNvSpPr>
            <a:spLocks noChangeShapeType="1"/>
          </p:cNvSpPr>
          <p:nvPr/>
        </p:nvSpPr>
        <p:spPr bwMode="auto">
          <a:xfrm>
            <a:off x="4781550" y="206851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33" name="Text Box 45"/>
          <p:cNvSpPr txBox="1">
            <a:spLocks noChangeArrowheads="1"/>
          </p:cNvSpPr>
          <p:nvPr/>
        </p:nvSpPr>
        <p:spPr bwMode="auto">
          <a:xfrm>
            <a:off x="6772275" y="254793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37934" name="Line 46"/>
          <p:cNvSpPr>
            <a:spLocks noChangeShapeType="1"/>
          </p:cNvSpPr>
          <p:nvPr/>
        </p:nvSpPr>
        <p:spPr bwMode="auto">
          <a:xfrm rot="2537517" flipH="1">
            <a:off x="6729413" y="2878138"/>
            <a:ext cx="53975"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35" name="Line 47"/>
          <p:cNvSpPr>
            <a:spLocks noChangeShapeType="1"/>
          </p:cNvSpPr>
          <p:nvPr/>
        </p:nvSpPr>
        <p:spPr bwMode="auto">
          <a:xfrm>
            <a:off x="7029450" y="20113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36" name="Text Box 48"/>
          <p:cNvSpPr txBox="1">
            <a:spLocks noChangeArrowheads="1"/>
          </p:cNvSpPr>
          <p:nvPr/>
        </p:nvSpPr>
        <p:spPr bwMode="auto">
          <a:xfrm>
            <a:off x="403225" y="4897438"/>
            <a:ext cx="8159750" cy="946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t>What is happening to the characters with a low number of occurrences?</a:t>
            </a:r>
          </a:p>
        </p:txBody>
      </p:sp>
    </p:spTree>
    <p:extLst>
      <p:ext uri="{BB962C8B-B14F-4D97-AF65-F5344CB8AC3E}">
        <p14:creationId xmlns:p14="http://schemas.microsoft.com/office/powerpoint/2010/main" val="33790556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Building a Tree</a:t>
            </a:r>
          </a:p>
        </p:txBody>
      </p:sp>
      <p:sp>
        <p:nvSpPr>
          <p:cNvPr id="38915" name="Rectangle 3"/>
          <p:cNvSpPr>
            <a:spLocks noChangeArrowheads="1"/>
          </p:cNvSpPr>
          <p:nvPr/>
        </p:nvSpPr>
        <p:spPr bwMode="auto">
          <a:xfrm>
            <a:off x="247650" y="1790700"/>
            <a:ext cx="563880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16" name="Line 4"/>
          <p:cNvSpPr>
            <a:spLocks noChangeShapeType="1"/>
          </p:cNvSpPr>
          <p:nvPr/>
        </p:nvSpPr>
        <p:spPr bwMode="auto">
          <a:xfrm>
            <a:off x="15240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17" name="Line 5"/>
          <p:cNvSpPr>
            <a:spLocks noChangeShapeType="1"/>
          </p:cNvSpPr>
          <p:nvPr/>
        </p:nvSpPr>
        <p:spPr bwMode="auto">
          <a:xfrm>
            <a:off x="37719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20" name="Line 8"/>
          <p:cNvSpPr>
            <a:spLocks noChangeShapeType="1"/>
          </p:cNvSpPr>
          <p:nvPr/>
        </p:nvSpPr>
        <p:spPr bwMode="auto">
          <a:xfrm rot="2537517">
            <a:off x="554038" y="344011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21" name="Text Box 9"/>
          <p:cNvSpPr txBox="1">
            <a:spLocks noChangeArrowheads="1"/>
          </p:cNvSpPr>
          <p:nvPr/>
        </p:nvSpPr>
        <p:spPr bwMode="auto">
          <a:xfrm>
            <a:off x="266700" y="37052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8922" name="Text Box 10"/>
          <p:cNvSpPr txBox="1">
            <a:spLocks noChangeArrowheads="1"/>
          </p:cNvSpPr>
          <p:nvPr/>
        </p:nvSpPr>
        <p:spPr bwMode="auto">
          <a:xfrm>
            <a:off x="733425" y="37052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8923" name="Text Box 11"/>
          <p:cNvSpPr txBox="1">
            <a:spLocks noChangeArrowheads="1"/>
          </p:cNvSpPr>
          <p:nvPr/>
        </p:nvSpPr>
        <p:spPr bwMode="auto">
          <a:xfrm>
            <a:off x="3429000" y="3178175"/>
            <a:ext cx="5143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8924" name="Text Box 12"/>
          <p:cNvSpPr txBox="1">
            <a:spLocks noChangeArrowheads="1"/>
          </p:cNvSpPr>
          <p:nvPr/>
        </p:nvSpPr>
        <p:spPr bwMode="auto">
          <a:xfrm>
            <a:off x="4914900" y="2640013"/>
            <a:ext cx="4000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8925" name="Line 13"/>
          <p:cNvSpPr>
            <a:spLocks noChangeShapeType="1"/>
          </p:cNvSpPr>
          <p:nvPr/>
        </p:nvSpPr>
        <p:spPr bwMode="auto">
          <a:xfrm rot="19062483" flipH="1">
            <a:off x="841375" y="345122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26" name="Text Box 14"/>
          <p:cNvSpPr txBox="1">
            <a:spLocks noChangeArrowheads="1"/>
          </p:cNvSpPr>
          <p:nvPr/>
        </p:nvSpPr>
        <p:spPr bwMode="auto">
          <a:xfrm>
            <a:off x="642938" y="30527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8927" name="Line 15"/>
          <p:cNvSpPr>
            <a:spLocks noChangeShapeType="1"/>
          </p:cNvSpPr>
          <p:nvPr/>
        </p:nvSpPr>
        <p:spPr bwMode="auto">
          <a:xfrm rot="2537517">
            <a:off x="1403350" y="343535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28" name="Text Box 16"/>
          <p:cNvSpPr txBox="1">
            <a:spLocks noChangeArrowheads="1"/>
          </p:cNvSpPr>
          <p:nvPr/>
        </p:nvSpPr>
        <p:spPr bwMode="auto">
          <a:xfrm>
            <a:off x="1223963" y="37099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8929" name="Text Box 17"/>
          <p:cNvSpPr txBox="1">
            <a:spLocks noChangeArrowheads="1"/>
          </p:cNvSpPr>
          <p:nvPr/>
        </p:nvSpPr>
        <p:spPr bwMode="auto">
          <a:xfrm>
            <a:off x="1676400" y="37052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8930" name="Text Box 18"/>
          <p:cNvSpPr txBox="1">
            <a:spLocks noChangeArrowheads="1"/>
          </p:cNvSpPr>
          <p:nvPr/>
        </p:nvSpPr>
        <p:spPr bwMode="auto">
          <a:xfrm>
            <a:off x="1366838" y="30527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8931" name="Line 19"/>
          <p:cNvSpPr>
            <a:spLocks noChangeShapeType="1"/>
          </p:cNvSpPr>
          <p:nvPr/>
        </p:nvSpPr>
        <p:spPr bwMode="auto">
          <a:xfrm rot="19062483" flipH="1">
            <a:off x="1698625" y="345916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2" name="Line 20"/>
          <p:cNvSpPr>
            <a:spLocks noChangeShapeType="1"/>
          </p:cNvSpPr>
          <p:nvPr/>
        </p:nvSpPr>
        <p:spPr bwMode="auto">
          <a:xfrm rot="2537517">
            <a:off x="2614613" y="3444875"/>
            <a:ext cx="36512"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3" name="Text Box 21"/>
          <p:cNvSpPr txBox="1">
            <a:spLocks noChangeArrowheads="1"/>
          </p:cNvSpPr>
          <p:nvPr/>
        </p:nvSpPr>
        <p:spPr bwMode="auto">
          <a:xfrm>
            <a:off x="2371725" y="36337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8934" name="Text Box 22"/>
          <p:cNvSpPr txBox="1">
            <a:spLocks noChangeArrowheads="1"/>
          </p:cNvSpPr>
          <p:nvPr/>
        </p:nvSpPr>
        <p:spPr bwMode="auto">
          <a:xfrm>
            <a:off x="2824163" y="36337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8935" name="Text Box 23"/>
          <p:cNvSpPr txBox="1">
            <a:spLocks noChangeArrowheads="1"/>
          </p:cNvSpPr>
          <p:nvPr/>
        </p:nvSpPr>
        <p:spPr bwMode="auto">
          <a:xfrm>
            <a:off x="2586038" y="30908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8936" name="Line 24"/>
          <p:cNvSpPr>
            <a:spLocks noChangeShapeType="1"/>
          </p:cNvSpPr>
          <p:nvPr/>
        </p:nvSpPr>
        <p:spPr bwMode="auto">
          <a:xfrm rot="19062483" flipH="1">
            <a:off x="3022600" y="3441700"/>
            <a:ext cx="14288"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7" name="Line 25"/>
          <p:cNvSpPr>
            <a:spLocks noChangeShapeType="1"/>
          </p:cNvSpPr>
          <p:nvPr/>
        </p:nvSpPr>
        <p:spPr bwMode="auto">
          <a:xfrm rot="2537517">
            <a:off x="6091238" y="504983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8" name="Text Box 26"/>
          <p:cNvSpPr txBox="1">
            <a:spLocks noChangeArrowheads="1"/>
          </p:cNvSpPr>
          <p:nvPr/>
        </p:nvSpPr>
        <p:spPr bwMode="auto">
          <a:xfrm>
            <a:off x="5891213" y="53530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8939" name="Text Box 27"/>
          <p:cNvSpPr txBox="1">
            <a:spLocks noChangeArrowheads="1"/>
          </p:cNvSpPr>
          <p:nvPr/>
        </p:nvSpPr>
        <p:spPr bwMode="auto">
          <a:xfrm>
            <a:off x="6343650" y="53530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8940" name="Text Box 28"/>
          <p:cNvSpPr txBox="1">
            <a:spLocks noChangeArrowheads="1"/>
          </p:cNvSpPr>
          <p:nvPr/>
        </p:nvSpPr>
        <p:spPr bwMode="auto">
          <a:xfrm>
            <a:off x="6148388" y="46577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8941" name="Line 29"/>
          <p:cNvSpPr>
            <a:spLocks noChangeShapeType="1"/>
          </p:cNvSpPr>
          <p:nvPr/>
        </p:nvSpPr>
        <p:spPr bwMode="auto">
          <a:xfrm rot="19062483" flipH="1">
            <a:off x="6434138" y="50403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42" name="Line 30"/>
          <p:cNvSpPr>
            <a:spLocks noChangeShapeType="1"/>
          </p:cNvSpPr>
          <p:nvPr/>
        </p:nvSpPr>
        <p:spPr bwMode="auto">
          <a:xfrm rot="2537517">
            <a:off x="7067550" y="503872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43" name="Text Box 31"/>
          <p:cNvSpPr txBox="1">
            <a:spLocks noChangeArrowheads="1"/>
          </p:cNvSpPr>
          <p:nvPr/>
        </p:nvSpPr>
        <p:spPr bwMode="auto">
          <a:xfrm>
            <a:off x="6867525" y="53419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8944" name="Text Box 32"/>
          <p:cNvSpPr txBox="1">
            <a:spLocks noChangeArrowheads="1"/>
          </p:cNvSpPr>
          <p:nvPr/>
        </p:nvSpPr>
        <p:spPr bwMode="auto">
          <a:xfrm>
            <a:off x="7319963" y="53419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8945" name="Text Box 33"/>
          <p:cNvSpPr txBox="1">
            <a:spLocks noChangeArrowheads="1"/>
          </p:cNvSpPr>
          <p:nvPr/>
        </p:nvSpPr>
        <p:spPr bwMode="auto">
          <a:xfrm>
            <a:off x="7124700" y="46466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8946" name="Line 34"/>
          <p:cNvSpPr>
            <a:spLocks noChangeShapeType="1"/>
          </p:cNvSpPr>
          <p:nvPr/>
        </p:nvSpPr>
        <p:spPr bwMode="auto">
          <a:xfrm rot="19062483" flipH="1">
            <a:off x="7410450" y="502920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47" name="Line 35"/>
          <p:cNvSpPr>
            <a:spLocks noChangeShapeType="1"/>
          </p:cNvSpPr>
          <p:nvPr/>
        </p:nvSpPr>
        <p:spPr bwMode="auto">
          <a:xfrm>
            <a:off x="3357563" y="2971800"/>
            <a:ext cx="233362"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48" name="Line 36"/>
          <p:cNvSpPr>
            <a:spLocks noChangeShapeType="1"/>
          </p:cNvSpPr>
          <p:nvPr/>
        </p:nvSpPr>
        <p:spPr bwMode="auto">
          <a:xfrm flipH="1">
            <a:off x="6348413" y="4352925"/>
            <a:ext cx="352425"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49" name="Line 37"/>
          <p:cNvSpPr>
            <a:spLocks noChangeShapeType="1"/>
          </p:cNvSpPr>
          <p:nvPr/>
        </p:nvSpPr>
        <p:spPr bwMode="auto">
          <a:xfrm>
            <a:off x="5067300" y="210661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50" name="Line 38"/>
          <p:cNvSpPr>
            <a:spLocks noChangeShapeType="1"/>
          </p:cNvSpPr>
          <p:nvPr/>
        </p:nvSpPr>
        <p:spPr bwMode="auto">
          <a:xfrm>
            <a:off x="6981825" y="4348163"/>
            <a:ext cx="352425" cy="300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51" name="Text Box 39"/>
          <p:cNvSpPr txBox="1">
            <a:spLocks noChangeArrowheads="1"/>
          </p:cNvSpPr>
          <p:nvPr/>
        </p:nvSpPr>
        <p:spPr bwMode="auto">
          <a:xfrm>
            <a:off x="990600" y="247173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8952" name="Line 40"/>
          <p:cNvSpPr>
            <a:spLocks noChangeShapeType="1"/>
          </p:cNvSpPr>
          <p:nvPr/>
        </p:nvSpPr>
        <p:spPr bwMode="auto">
          <a:xfrm rot="2537517">
            <a:off x="979488" y="283686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53" name="Line 41"/>
          <p:cNvSpPr>
            <a:spLocks noChangeShapeType="1"/>
          </p:cNvSpPr>
          <p:nvPr/>
        </p:nvSpPr>
        <p:spPr bwMode="auto">
          <a:xfrm rot="19062483" flipH="1">
            <a:off x="1384300" y="282733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54" name="Line 42"/>
          <p:cNvSpPr>
            <a:spLocks noChangeShapeType="1"/>
          </p:cNvSpPr>
          <p:nvPr/>
        </p:nvSpPr>
        <p:spPr bwMode="auto">
          <a:xfrm>
            <a:off x="1143000" y="18970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55" name="Text Box 43"/>
          <p:cNvSpPr txBox="1">
            <a:spLocks noChangeArrowheads="1"/>
          </p:cNvSpPr>
          <p:nvPr/>
        </p:nvSpPr>
        <p:spPr bwMode="auto">
          <a:xfrm>
            <a:off x="3000375" y="258603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38956" name="Line 44"/>
          <p:cNvSpPr>
            <a:spLocks noChangeShapeType="1"/>
          </p:cNvSpPr>
          <p:nvPr/>
        </p:nvSpPr>
        <p:spPr bwMode="auto">
          <a:xfrm rot="2537517" flipH="1">
            <a:off x="2957513" y="2916238"/>
            <a:ext cx="53975"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57" name="Line 45"/>
          <p:cNvSpPr>
            <a:spLocks noChangeShapeType="1"/>
          </p:cNvSpPr>
          <p:nvPr/>
        </p:nvSpPr>
        <p:spPr bwMode="auto">
          <a:xfrm>
            <a:off x="3257550" y="20494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59" name="Text Box 47"/>
          <p:cNvSpPr txBox="1">
            <a:spLocks noChangeArrowheads="1"/>
          </p:cNvSpPr>
          <p:nvPr/>
        </p:nvSpPr>
        <p:spPr bwMode="auto">
          <a:xfrm>
            <a:off x="6643688" y="39719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Tree>
    <p:extLst>
      <p:ext uri="{BB962C8B-B14F-4D97-AF65-F5344CB8AC3E}">
        <p14:creationId xmlns:p14="http://schemas.microsoft.com/office/powerpoint/2010/main" val="282086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Building a Tree</a:t>
            </a:r>
          </a:p>
        </p:txBody>
      </p:sp>
      <p:sp>
        <p:nvSpPr>
          <p:cNvPr id="39939" name="Rectangle 3"/>
          <p:cNvSpPr>
            <a:spLocks noChangeArrowheads="1"/>
          </p:cNvSpPr>
          <p:nvPr/>
        </p:nvSpPr>
        <p:spPr bwMode="auto">
          <a:xfrm>
            <a:off x="247650" y="1790700"/>
            <a:ext cx="77914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40" name="Line 4"/>
          <p:cNvSpPr>
            <a:spLocks noChangeShapeType="1"/>
          </p:cNvSpPr>
          <p:nvPr/>
        </p:nvSpPr>
        <p:spPr bwMode="auto">
          <a:xfrm>
            <a:off x="15240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41" name="Line 5"/>
          <p:cNvSpPr>
            <a:spLocks noChangeShapeType="1"/>
          </p:cNvSpPr>
          <p:nvPr/>
        </p:nvSpPr>
        <p:spPr bwMode="auto">
          <a:xfrm>
            <a:off x="37719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42" name="Line 6"/>
          <p:cNvSpPr>
            <a:spLocks noChangeShapeType="1"/>
          </p:cNvSpPr>
          <p:nvPr/>
        </p:nvSpPr>
        <p:spPr bwMode="auto">
          <a:xfrm rot="2537517">
            <a:off x="554038" y="344011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43" name="Text Box 7"/>
          <p:cNvSpPr txBox="1">
            <a:spLocks noChangeArrowheads="1"/>
          </p:cNvSpPr>
          <p:nvPr/>
        </p:nvSpPr>
        <p:spPr bwMode="auto">
          <a:xfrm>
            <a:off x="266700" y="37052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9944" name="Text Box 8"/>
          <p:cNvSpPr txBox="1">
            <a:spLocks noChangeArrowheads="1"/>
          </p:cNvSpPr>
          <p:nvPr/>
        </p:nvSpPr>
        <p:spPr bwMode="auto">
          <a:xfrm>
            <a:off x="733425" y="37052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9945" name="Text Box 9"/>
          <p:cNvSpPr txBox="1">
            <a:spLocks noChangeArrowheads="1"/>
          </p:cNvSpPr>
          <p:nvPr/>
        </p:nvSpPr>
        <p:spPr bwMode="auto">
          <a:xfrm>
            <a:off x="3429000" y="3178175"/>
            <a:ext cx="5143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9946" name="Text Box 10"/>
          <p:cNvSpPr txBox="1">
            <a:spLocks noChangeArrowheads="1"/>
          </p:cNvSpPr>
          <p:nvPr/>
        </p:nvSpPr>
        <p:spPr bwMode="auto">
          <a:xfrm>
            <a:off x="4914900" y="2640013"/>
            <a:ext cx="4000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9947" name="Line 11"/>
          <p:cNvSpPr>
            <a:spLocks noChangeShapeType="1"/>
          </p:cNvSpPr>
          <p:nvPr/>
        </p:nvSpPr>
        <p:spPr bwMode="auto">
          <a:xfrm rot="19062483" flipH="1">
            <a:off x="841375" y="345122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48" name="Text Box 12"/>
          <p:cNvSpPr txBox="1">
            <a:spLocks noChangeArrowheads="1"/>
          </p:cNvSpPr>
          <p:nvPr/>
        </p:nvSpPr>
        <p:spPr bwMode="auto">
          <a:xfrm>
            <a:off x="642938" y="30527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9949" name="Line 13"/>
          <p:cNvSpPr>
            <a:spLocks noChangeShapeType="1"/>
          </p:cNvSpPr>
          <p:nvPr/>
        </p:nvSpPr>
        <p:spPr bwMode="auto">
          <a:xfrm rot="2537517">
            <a:off x="1403350" y="343535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50" name="Text Box 14"/>
          <p:cNvSpPr txBox="1">
            <a:spLocks noChangeArrowheads="1"/>
          </p:cNvSpPr>
          <p:nvPr/>
        </p:nvSpPr>
        <p:spPr bwMode="auto">
          <a:xfrm>
            <a:off x="1223963" y="37099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9951" name="Text Box 15"/>
          <p:cNvSpPr txBox="1">
            <a:spLocks noChangeArrowheads="1"/>
          </p:cNvSpPr>
          <p:nvPr/>
        </p:nvSpPr>
        <p:spPr bwMode="auto">
          <a:xfrm>
            <a:off x="1676400" y="37052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9952" name="Text Box 16"/>
          <p:cNvSpPr txBox="1">
            <a:spLocks noChangeArrowheads="1"/>
          </p:cNvSpPr>
          <p:nvPr/>
        </p:nvSpPr>
        <p:spPr bwMode="auto">
          <a:xfrm>
            <a:off x="1366838" y="30527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9953" name="Line 17"/>
          <p:cNvSpPr>
            <a:spLocks noChangeShapeType="1"/>
          </p:cNvSpPr>
          <p:nvPr/>
        </p:nvSpPr>
        <p:spPr bwMode="auto">
          <a:xfrm rot="19062483" flipH="1">
            <a:off x="1698625" y="345916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54" name="Line 18"/>
          <p:cNvSpPr>
            <a:spLocks noChangeShapeType="1"/>
          </p:cNvSpPr>
          <p:nvPr/>
        </p:nvSpPr>
        <p:spPr bwMode="auto">
          <a:xfrm rot="2537517">
            <a:off x="2614613" y="3444875"/>
            <a:ext cx="36512"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55" name="Text Box 19"/>
          <p:cNvSpPr txBox="1">
            <a:spLocks noChangeArrowheads="1"/>
          </p:cNvSpPr>
          <p:nvPr/>
        </p:nvSpPr>
        <p:spPr bwMode="auto">
          <a:xfrm>
            <a:off x="2371725" y="36337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9956" name="Text Box 20"/>
          <p:cNvSpPr txBox="1">
            <a:spLocks noChangeArrowheads="1"/>
          </p:cNvSpPr>
          <p:nvPr/>
        </p:nvSpPr>
        <p:spPr bwMode="auto">
          <a:xfrm>
            <a:off x="2824163" y="36337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9957" name="Text Box 21"/>
          <p:cNvSpPr txBox="1">
            <a:spLocks noChangeArrowheads="1"/>
          </p:cNvSpPr>
          <p:nvPr/>
        </p:nvSpPr>
        <p:spPr bwMode="auto">
          <a:xfrm>
            <a:off x="2586038" y="30908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9958" name="Line 22"/>
          <p:cNvSpPr>
            <a:spLocks noChangeShapeType="1"/>
          </p:cNvSpPr>
          <p:nvPr/>
        </p:nvSpPr>
        <p:spPr bwMode="auto">
          <a:xfrm rot="19062483" flipH="1">
            <a:off x="3022600" y="3441700"/>
            <a:ext cx="14288"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59" name="Line 23"/>
          <p:cNvSpPr>
            <a:spLocks noChangeShapeType="1"/>
          </p:cNvSpPr>
          <p:nvPr/>
        </p:nvSpPr>
        <p:spPr bwMode="auto">
          <a:xfrm rot="2537517">
            <a:off x="6091238" y="369728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60" name="Text Box 24"/>
          <p:cNvSpPr txBox="1">
            <a:spLocks noChangeArrowheads="1"/>
          </p:cNvSpPr>
          <p:nvPr/>
        </p:nvSpPr>
        <p:spPr bwMode="auto">
          <a:xfrm>
            <a:off x="5891213" y="40005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9961" name="Text Box 25"/>
          <p:cNvSpPr txBox="1">
            <a:spLocks noChangeArrowheads="1"/>
          </p:cNvSpPr>
          <p:nvPr/>
        </p:nvSpPr>
        <p:spPr bwMode="auto">
          <a:xfrm>
            <a:off x="6343650" y="400050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9962" name="Text Box 26"/>
          <p:cNvSpPr txBox="1">
            <a:spLocks noChangeArrowheads="1"/>
          </p:cNvSpPr>
          <p:nvPr/>
        </p:nvSpPr>
        <p:spPr bwMode="auto">
          <a:xfrm>
            <a:off x="6148388" y="330517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9963" name="Line 27"/>
          <p:cNvSpPr>
            <a:spLocks noChangeShapeType="1"/>
          </p:cNvSpPr>
          <p:nvPr/>
        </p:nvSpPr>
        <p:spPr bwMode="auto">
          <a:xfrm rot="19062483" flipH="1">
            <a:off x="6434138" y="368776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64" name="Line 28"/>
          <p:cNvSpPr>
            <a:spLocks noChangeShapeType="1"/>
          </p:cNvSpPr>
          <p:nvPr/>
        </p:nvSpPr>
        <p:spPr bwMode="auto">
          <a:xfrm rot="2537517">
            <a:off x="7067550" y="368617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65" name="Text Box 29"/>
          <p:cNvSpPr txBox="1">
            <a:spLocks noChangeArrowheads="1"/>
          </p:cNvSpPr>
          <p:nvPr/>
        </p:nvSpPr>
        <p:spPr bwMode="auto">
          <a:xfrm>
            <a:off x="6867525" y="39893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9966" name="Text Box 30"/>
          <p:cNvSpPr txBox="1">
            <a:spLocks noChangeArrowheads="1"/>
          </p:cNvSpPr>
          <p:nvPr/>
        </p:nvSpPr>
        <p:spPr bwMode="auto">
          <a:xfrm>
            <a:off x="7319963" y="398938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9967" name="Text Box 31"/>
          <p:cNvSpPr txBox="1">
            <a:spLocks noChangeArrowheads="1"/>
          </p:cNvSpPr>
          <p:nvPr/>
        </p:nvSpPr>
        <p:spPr bwMode="auto">
          <a:xfrm>
            <a:off x="7124700" y="329406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9968" name="Line 32"/>
          <p:cNvSpPr>
            <a:spLocks noChangeShapeType="1"/>
          </p:cNvSpPr>
          <p:nvPr/>
        </p:nvSpPr>
        <p:spPr bwMode="auto">
          <a:xfrm rot="19062483" flipH="1">
            <a:off x="7410450" y="367665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69" name="Line 33"/>
          <p:cNvSpPr>
            <a:spLocks noChangeShapeType="1"/>
          </p:cNvSpPr>
          <p:nvPr/>
        </p:nvSpPr>
        <p:spPr bwMode="auto">
          <a:xfrm>
            <a:off x="3357563" y="2971800"/>
            <a:ext cx="233362"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70" name="Line 34"/>
          <p:cNvSpPr>
            <a:spLocks noChangeShapeType="1"/>
          </p:cNvSpPr>
          <p:nvPr/>
        </p:nvSpPr>
        <p:spPr bwMode="auto">
          <a:xfrm flipH="1">
            <a:off x="6348413" y="3000375"/>
            <a:ext cx="352425"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71" name="Line 35"/>
          <p:cNvSpPr>
            <a:spLocks noChangeShapeType="1"/>
          </p:cNvSpPr>
          <p:nvPr/>
        </p:nvSpPr>
        <p:spPr bwMode="auto">
          <a:xfrm>
            <a:off x="5067300" y="210661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72" name="Line 36"/>
          <p:cNvSpPr>
            <a:spLocks noChangeShapeType="1"/>
          </p:cNvSpPr>
          <p:nvPr/>
        </p:nvSpPr>
        <p:spPr bwMode="auto">
          <a:xfrm>
            <a:off x="6981825" y="2995613"/>
            <a:ext cx="352425" cy="300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73" name="Text Box 37"/>
          <p:cNvSpPr txBox="1">
            <a:spLocks noChangeArrowheads="1"/>
          </p:cNvSpPr>
          <p:nvPr/>
        </p:nvSpPr>
        <p:spPr bwMode="auto">
          <a:xfrm>
            <a:off x="990600" y="247173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9974" name="Line 38"/>
          <p:cNvSpPr>
            <a:spLocks noChangeShapeType="1"/>
          </p:cNvSpPr>
          <p:nvPr/>
        </p:nvSpPr>
        <p:spPr bwMode="auto">
          <a:xfrm rot="2537517">
            <a:off x="979488" y="283686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75" name="Line 39"/>
          <p:cNvSpPr>
            <a:spLocks noChangeShapeType="1"/>
          </p:cNvSpPr>
          <p:nvPr/>
        </p:nvSpPr>
        <p:spPr bwMode="auto">
          <a:xfrm rot="19062483" flipH="1">
            <a:off x="1384300" y="282733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76" name="Line 40"/>
          <p:cNvSpPr>
            <a:spLocks noChangeShapeType="1"/>
          </p:cNvSpPr>
          <p:nvPr/>
        </p:nvSpPr>
        <p:spPr bwMode="auto">
          <a:xfrm>
            <a:off x="1143000" y="18970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77" name="Text Box 41"/>
          <p:cNvSpPr txBox="1">
            <a:spLocks noChangeArrowheads="1"/>
          </p:cNvSpPr>
          <p:nvPr/>
        </p:nvSpPr>
        <p:spPr bwMode="auto">
          <a:xfrm>
            <a:off x="3000375" y="258603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39978" name="Line 42"/>
          <p:cNvSpPr>
            <a:spLocks noChangeShapeType="1"/>
          </p:cNvSpPr>
          <p:nvPr/>
        </p:nvSpPr>
        <p:spPr bwMode="auto">
          <a:xfrm rot="2537517" flipH="1">
            <a:off x="2957513" y="2916238"/>
            <a:ext cx="53975"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79" name="Line 43"/>
          <p:cNvSpPr>
            <a:spLocks noChangeShapeType="1"/>
          </p:cNvSpPr>
          <p:nvPr/>
        </p:nvSpPr>
        <p:spPr bwMode="auto">
          <a:xfrm>
            <a:off x="3257550" y="20494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80" name="Text Box 44"/>
          <p:cNvSpPr txBox="1">
            <a:spLocks noChangeArrowheads="1"/>
          </p:cNvSpPr>
          <p:nvPr/>
        </p:nvSpPr>
        <p:spPr bwMode="auto">
          <a:xfrm>
            <a:off x="6643688" y="261937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39981" name="Line 45"/>
          <p:cNvSpPr>
            <a:spLocks noChangeShapeType="1"/>
          </p:cNvSpPr>
          <p:nvPr/>
        </p:nvSpPr>
        <p:spPr bwMode="auto">
          <a:xfrm>
            <a:off x="5886450" y="181927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82" name="Line 46"/>
          <p:cNvSpPr>
            <a:spLocks noChangeShapeType="1"/>
          </p:cNvSpPr>
          <p:nvPr/>
        </p:nvSpPr>
        <p:spPr bwMode="auto">
          <a:xfrm>
            <a:off x="6858000" y="206851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796215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Building a Tree</a:t>
            </a:r>
          </a:p>
        </p:txBody>
      </p:sp>
      <p:sp>
        <p:nvSpPr>
          <p:cNvPr id="40963" name="Rectangle 3"/>
          <p:cNvSpPr>
            <a:spLocks noChangeArrowheads="1"/>
          </p:cNvSpPr>
          <p:nvPr/>
        </p:nvSpPr>
        <p:spPr bwMode="auto">
          <a:xfrm>
            <a:off x="247650" y="1790700"/>
            <a:ext cx="35242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64" name="Line 4"/>
          <p:cNvSpPr>
            <a:spLocks noChangeShapeType="1"/>
          </p:cNvSpPr>
          <p:nvPr/>
        </p:nvSpPr>
        <p:spPr bwMode="auto">
          <a:xfrm>
            <a:off x="15240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65" name="Line 5"/>
          <p:cNvSpPr>
            <a:spLocks noChangeShapeType="1"/>
          </p:cNvSpPr>
          <p:nvPr/>
        </p:nvSpPr>
        <p:spPr bwMode="auto">
          <a:xfrm>
            <a:off x="37719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66" name="Line 6"/>
          <p:cNvSpPr>
            <a:spLocks noChangeShapeType="1"/>
          </p:cNvSpPr>
          <p:nvPr/>
        </p:nvSpPr>
        <p:spPr bwMode="auto">
          <a:xfrm rot="2537517">
            <a:off x="4935538" y="498316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67" name="Text Box 7"/>
          <p:cNvSpPr txBox="1">
            <a:spLocks noChangeArrowheads="1"/>
          </p:cNvSpPr>
          <p:nvPr/>
        </p:nvSpPr>
        <p:spPr bwMode="auto">
          <a:xfrm>
            <a:off x="4648200" y="52482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0968" name="Text Box 8"/>
          <p:cNvSpPr txBox="1">
            <a:spLocks noChangeArrowheads="1"/>
          </p:cNvSpPr>
          <p:nvPr/>
        </p:nvSpPr>
        <p:spPr bwMode="auto">
          <a:xfrm>
            <a:off x="5114925" y="52482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0969" name="Text Box 9"/>
          <p:cNvSpPr txBox="1">
            <a:spLocks noChangeArrowheads="1"/>
          </p:cNvSpPr>
          <p:nvPr/>
        </p:nvSpPr>
        <p:spPr bwMode="auto">
          <a:xfrm>
            <a:off x="7581900" y="4797425"/>
            <a:ext cx="5143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0970" name="Text Box 10"/>
          <p:cNvSpPr txBox="1">
            <a:spLocks noChangeArrowheads="1"/>
          </p:cNvSpPr>
          <p:nvPr/>
        </p:nvSpPr>
        <p:spPr bwMode="auto">
          <a:xfrm>
            <a:off x="762000" y="2620963"/>
            <a:ext cx="4000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40971" name="Line 11"/>
          <p:cNvSpPr>
            <a:spLocks noChangeShapeType="1"/>
          </p:cNvSpPr>
          <p:nvPr/>
        </p:nvSpPr>
        <p:spPr bwMode="auto">
          <a:xfrm rot="19062483" flipH="1">
            <a:off x="5222875" y="499427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2" name="Text Box 12"/>
          <p:cNvSpPr txBox="1">
            <a:spLocks noChangeArrowheads="1"/>
          </p:cNvSpPr>
          <p:nvPr/>
        </p:nvSpPr>
        <p:spPr bwMode="auto">
          <a:xfrm>
            <a:off x="5024438" y="45958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0973" name="Line 13"/>
          <p:cNvSpPr>
            <a:spLocks noChangeShapeType="1"/>
          </p:cNvSpPr>
          <p:nvPr/>
        </p:nvSpPr>
        <p:spPr bwMode="auto">
          <a:xfrm rot="2537517">
            <a:off x="5784850" y="497840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4" name="Text Box 14"/>
          <p:cNvSpPr txBox="1">
            <a:spLocks noChangeArrowheads="1"/>
          </p:cNvSpPr>
          <p:nvPr/>
        </p:nvSpPr>
        <p:spPr bwMode="auto">
          <a:xfrm>
            <a:off x="5605463" y="52530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0975" name="Text Box 15"/>
          <p:cNvSpPr txBox="1">
            <a:spLocks noChangeArrowheads="1"/>
          </p:cNvSpPr>
          <p:nvPr/>
        </p:nvSpPr>
        <p:spPr bwMode="auto">
          <a:xfrm>
            <a:off x="6057900" y="52482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0976" name="Text Box 16"/>
          <p:cNvSpPr txBox="1">
            <a:spLocks noChangeArrowheads="1"/>
          </p:cNvSpPr>
          <p:nvPr/>
        </p:nvSpPr>
        <p:spPr bwMode="auto">
          <a:xfrm>
            <a:off x="5748338" y="45958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0977" name="Line 17"/>
          <p:cNvSpPr>
            <a:spLocks noChangeShapeType="1"/>
          </p:cNvSpPr>
          <p:nvPr/>
        </p:nvSpPr>
        <p:spPr bwMode="auto">
          <a:xfrm rot="19062483" flipH="1">
            <a:off x="6080125" y="500221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8" name="Line 18"/>
          <p:cNvSpPr>
            <a:spLocks noChangeShapeType="1"/>
          </p:cNvSpPr>
          <p:nvPr/>
        </p:nvSpPr>
        <p:spPr bwMode="auto">
          <a:xfrm rot="2537517">
            <a:off x="6767513" y="5064125"/>
            <a:ext cx="36512"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9" name="Text Box 19"/>
          <p:cNvSpPr txBox="1">
            <a:spLocks noChangeArrowheads="1"/>
          </p:cNvSpPr>
          <p:nvPr/>
        </p:nvSpPr>
        <p:spPr bwMode="auto">
          <a:xfrm>
            <a:off x="6524625" y="52530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0980" name="Text Box 20"/>
          <p:cNvSpPr txBox="1">
            <a:spLocks noChangeArrowheads="1"/>
          </p:cNvSpPr>
          <p:nvPr/>
        </p:nvSpPr>
        <p:spPr bwMode="auto">
          <a:xfrm>
            <a:off x="6977063" y="52530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0981" name="Text Box 21"/>
          <p:cNvSpPr txBox="1">
            <a:spLocks noChangeArrowheads="1"/>
          </p:cNvSpPr>
          <p:nvPr/>
        </p:nvSpPr>
        <p:spPr bwMode="auto">
          <a:xfrm>
            <a:off x="6738938" y="47101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0982" name="Line 22"/>
          <p:cNvSpPr>
            <a:spLocks noChangeShapeType="1"/>
          </p:cNvSpPr>
          <p:nvPr/>
        </p:nvSpPr>
        <p:spPr bwMode="auto">
          <a:xfrm rot="19062483" flipH="1">
            <a:off x="7175500" y="5060950"/>
            <a:ext cx="14288"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3" name="Line 23"/>
          <p:cNvSpPr>
            <a:spLocks noChangeShapeType="1"/>
          </p:cNvSpPr>
          <p:nvPr/>
        </p:nvSpPr>
        <p:spPr bwMode="auto">
          <a:xfrm rot="2537517">
            <a:off x="2071688" y="356393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4" name="Text Box 24"/>
          <p:cNvSpPr txBox="1">
            <a:spLocks noChangeArrowheads="1"/>
          </p:cNvSpPr>
          <p:nvPr/>
        </p:nvSpPr>
        <p:spPr bwMode="auto">
          <a:xfrm>
            <a:off x="1871663" y="38671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0985" name="Text Box 25"/>
          <p:cNvSpPr txBox="1">
            <a:spLocks noChangeArrowheads="1"/>
          </p:cNvSpPr>
          <p:nvPr/>
        </p:nvSpPr>
        <p:spPr bwMode="auto">
          <a:xfrm>
            <a:off x="2324100" y="38671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0986" name="Text Box 26"/>
          <p:cNvSpPr txBox="1">
            <a:spLocks noChangeArrowheads="1"/>
          </p:cNvSpPr>
          <p:nvPr/>
        </p:nvSpPr>
        <p:spPr bwMode="auto">
          <a:xfrm>
            <a:off x="2128838" y="31718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0987" name="Line 27"/>
          <p:cNvSpPr>
            <a:spLocks noChangeShapeType="1"/>
          </p:cNvSpPr>
          <p:nvPr/>
        </p:nvSpPr>
        <p:spPr bwMode="auto">
          <a:xfrm rot="19062483" flipH="1">
            <a:off x="2414588" y="35544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8" name="Line 28"/>
          <p:cNvSpPr>
            <a:spLocks noChangeShapeType="1"/>
          </p:cNvSpPr>
          <p:nvPr/>
        </p:nvSpPr>
        <p:spPr bwMode="auto">
          <a:xfrm rot="2537517">
            <a:off x="3048000" y="355282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9" name="Text Box 29"/>
          <p:cNvSpPr txBox="1">
            <a:spLocks noChangeArrowheads="1"/>
          </p:cNvSpPr>
          <p:nvPr/>
        </p:nvSpPr>
        <p:spPr bwMode="auto">
          <a:xfrm>
            <a:off x="2847975" y="38560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0990" name="Text Box 30"/>
          <p:cNvSpPr txBox="1">
            <a:spLocks noChangeArrowheads="1"/>
          </p:cNvSpPr>
          <p:nvPr/>
        </p:nvSpPr>
        <p:spPr bwMode="auto">
          <a:xfrm>
            <a:off x="3300413" y="38560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0991" name="Text Box 31"/>
          <p:cNvSpPr txBox="1">
            <a:spLocks noChangeArrowheads="1"/>
          </p:cNvSpPr>
          <p:nvPr/>
        </p:nvSpPr>
        <p:spPr bwMode="auto">
          <a:xfrm>
            <a:off x="3105150" y="31607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0992" name="Line 32"/>
          <p:cNvSpPr>
            <a:spLocks noChangeShapeType="1"/>
          </p:cNvSpPr>
          <p:nvPr/>
        </p:nvSpPr>
        <p:spPr bwMode="auto">
          <a:xfrm rot="19062483" flipH="1">
            <a:off x="3390900" y="354330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3" name="Line 33"/>
          <p:cNvSpPr>
            <a:spLocks noChangeShapeType="1"/>
          </p:cNvSpPr>
          <p:nvPr/>
        </p:nvSpPr>
        <p:spPr bwMode="auto">
          <a:xfrm>
            <a:off x="7510463" y="4591050"/>
            <a:ext cx="233362"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4" name="Line 34"/>
          <p:cNvSpPr>
            <a:spLocks noChangeShapeType="1"/>
          </p:cNvSpPr>
          <p:nvPr/>
        </p:nvSpPr>
        <p:spPr bwMode="auto">
          <a:xfrm flipH="1">
            <a:off x="2328863" y="2867025"/>
            <a:ext cx="352425"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5" name="Line 35"/>
          <p:cNvSpPr>
            <a:spLocks noChangeShapeType="1"/>
          </p:cNvSpPr>
          <p:nvPr/>
        </p:nvSpPr>
        <p:spPr bwMode="auto">
          <a:xfrm>
            <a:off x="914400" y="20875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6" name="Line 36"/>
          <p:cNvSpPr>
            <a:spLocks noChangeShapeType="1"/>
          </p:cNvSpPr>
          <p:nvPr/>
        </p:nvSpPr>
        <p:spPr bwMode="auto">
          <a:xfrm>
            <a:off x="2962275" y="2862263"/>
            <a:ext cx="352425" cy="300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7" name="Text Box 37"/>
          <p:cNvSpPr txBox="1">
            <a:spLocks noChangeArrowheads="1"/>
          </p:cNvSpPr>
          <p:nvPr/>
        </p:nvSpPr>
        <p:spPr bwMode="auto">
          <a:xfrm>
            <a:off x="5372100" y="40147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0998" name="Line 38"/>
          <p:cNvSpPr>
            <a:spLocks noChangeShapeType="1"/>
          </p:cNvSpPr>
          <p:nvPr/>
        </p:nvSpPr>
        <p:spPr bwMode="auto">
          <a:xfrm rot="2537517">
            <a:off x="5360988" y="437991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9" name="Line 39"/>
          <p:cNvSpPr>
            <a:spLocks noChangeShapeType="1"/>
          </p:cNvSpPr>
          <p:nvPr/>
        </p:nvSpPr>
        <p:spPr bwMode="auto">
          <a:xfrm rot="19062483" flipH="1">
            <a:off x="5765800" y="437038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00" name="Line 40"/>
          <p:cNvSpPr>
            <a:spLocks noChangeShapeType="1"/>
          </p:cNvSpPr>
          <p:nvPr/>
        </p:nvSpPr>
        <p:spPr bwMode="auto">
          <a:xfrm flipH="1">
            <a:off x="5762625" y="3806825"/>
            <a:ext cx="333375"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01" name="Text Box 41"/>
          <p:cNvSpPr txBox="1">
            <a:spLocks noChangeArrowheads="1"/>
          </p:cNvSpPr>
          <p:nvPr/>
        </p:nvSpPr>
        <p:spPr bwMode="auto">
          <a:xfrm>
            <a:off x="7153275" y="42052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1002" name="Line 42"/>
          <p:cNvSpPr>
            <a:spLocks noChangeShapeType="1"/>
          </p:cNvSpPr>
          <p:nvPr/>
        </p:nvSpPr>
        <p:spPr bwMode="auto">
          <a:xfrm rot="2537517" flipH="1">
            <a:off x="7110413" y="4535488"/>
            <a:ext cx="53975"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03" name="Line 43"/>
          <p:cNvSpPr>
            <a:spLocks noChangeShapeType="1"/>
          </p:cNvSpPr>
          <p:nvPr/>
        </p:nvSpPr>
        <p:spPr bwMode="auto">
          <a:xfrm>
            <a:off x="6634163" y="3811588"/>
            <a:ext cx="52863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04" name="Text Box 44"/>
          <p:cNvSpPr txBox="1">
            <a:spLocks noChangeArrowheads="1"/>
          </p:cNvSpPr>
          <p:nvPr/>
        </p:nvSpPr>
        <p:spPr bwMode="auto">
          <a:xfrm>
            <a:off x="2624138" y="24860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1006" name="Line 46"/>
          <p:cNvSpPr>
            <a:spLocks noChangeShapeType="1"/>
          </p:cNvSpPr>
          <p:nvPr/>
        </p:nvSpPr>
        <p:spPr bwMode="auto">
          <a:xfrm>
            <a:off x="2838450" y="19351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07" name="Text Box 47"/>
          <p:cNvSpPr txBox="1">
            <a:spLocks noChangeArrowheads="1"/>
          </p:cNvSpPr>
          <p:nvPr/>
        </p:nvSpPr>
        <p:spPr bwMode="auto">
          <a:xfrm>
            <a:off x="6096000" y="3448050"/>
            <a:ext cx="53340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Tree>
    <p:extLst>
      <p:ext uri="{BB962C8B-B14F-4D97-AF65-F5344CB8AC3E}">
        <p14:creationId xmlns:p14="http://schemas.microsoft.com/office/powerpoint/2010/main" val="19191421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Building a Tree</a:t>
            </a:r>
          </a:p>
        </p:txBody>
      </p:sp>
      <p:sp>
        <p:nvSpPr>
          <p:cNvPr id="43011" name="Rectangle 3"/>
          <p:cNvSpPr>
            <a:spLocks noChangeArrowheads="1"/>
          </p:cNvSpPr>
          <p:nvPr/>
        </p:nvSpPr>
        <p:spPr bwMode="auto">
          <a:xfrm>
            <a:off x="247650" y="1790700"/>
            <a:ext cx="63436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2" name="Line 4"/>
          <p:cNvSpPr>
            <a:spLocks noChangeShapeType="1"/>
          </p:cNvSpPr>
          <p:nvPr/>
        </p:nvSpPr>
        <p:spPr bwMode="auto">
          <a:xfrm>
            <a:off x="15240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3" name="Line 5"/>
          <p:cNvSpPr>
            <a:spLocks noChangeShapeType="1"/>
          </p:cNvSpPr>
          <p:nvPr/>
        </p:nvSpPr>
        <p:spPr bwMode="auto">
          <a:xfrm>
            <a:off x="37719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4" name="Line 6"/>
          <p:cNvSpPr>
            <a:spLocks noChangeShapeType="1"/>
          </p:cNvSpPr>
          <p:nvPr/>
        </p:nvSpPr>
        <p:spPr bwMode="auto">
          <a:xfrm rot="2537517">
            <a:off x="4173538" y="410686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5" name="Text Box 7"/>
          <p:cNvSpPr txBox="1">
            <a:spLocks noChangeArrowheads="1"/>
          </p:cNvSpPr>
          <p:nvPr/>
        </p:nvSpPr>
        <p:spPr bwMode="auto">
          <a:xfrm>
            <a:off x="3886200" y="43719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3016" name="Text Box 8"/>
          <p:cNvSpPr txBox="1">
            <a:spLocks noChangeArrowheads="1"/>
          </p:cNvSpPr>
          <p:nvPr/>
        </p:nvSpPr>
        <p:spPr bwMode="auto">
          <a:xfrm>
            <a:off x="4352925" y="43719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3017" name="Text Box 9"/>
          <p:cNvSpPr txBox="1">
            <a:spLocks noChangeArrowheads="1"/>
          </p:cNvSpPr>
          <p:nvPr/>
        </p:nvSpPr>
        <p:spPr bwMode="auto">
          <a:xfrm>
            <a:off x="6819900" y="3921125"/>
            <a:ext cx="5143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3018" name="Text Box 10"/>
          <p:cNvSpPr txBox="1">
            <a:spLocks noChangeArrowheads="1"/>
          </p:cNvSpPr>
          <p:nvPr/>
        </p:nvSpPr>
        <p:spPr bwMode="auto">
          <a:xfrm>
            <a:off x="762000" y="2620963"/>
            <a:ext cx="400050" cy="7889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43019" name="Line 11"/>
          <p:cNvSpPr>
            <a:spLocks noChangeShapeType="1"/>
          </p:cNvSpPr>
          <p:nvPr/>
        </p:nvSpPr>
        <p:spPr bwMode="auto">
          <a:xfrm rot="19062483" flipH="1">
            <a:off x="4460875" y="411797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20" name="Text Box 12"/>
          <p:cNvSpPr txBox="1">
            <a:spLocks noChangeArrowheads="1"/>
          </p:cNvSpPr>
          <p:nvPr/>
        </p:nvSpPr>
        <p:spPr bwMode="auto">
          <a:xfrm>
            <a:off x="4262438" y="37195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3021" name="Line 13"/>
          <p:cNvSpPr>
            <a:spLocks noChangeShapeType="1"/>
          </p:cNvSpPr>
          <p:nvPr/>
        </p:nvSpPr>
        <p:spPr bwMode="auto">
          <a:xfrm rot="2537517">
            <a:off x="5022850" y="410210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22" name="Text Box 14"/>
          <p:cNvSpPr txBox="1">
            <a:spLocks noChangeArrowheads="1"/>
          </p:cNvSpPr>
          <p:nvPr/>
        </p:nvSpPr>
        <p:spPr bwMode="auto">
          <a:xfrm>
            <a:off x="4843463" y="43767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3023" name="Text Box 15"/>
          <p:cNvSpPr txBox="1">
            <a:spLocks noChangeArrowheads="1"/>
          </p:cNvSpPr>
          <p:nvPr/>
        </p:nvSpPr>
        <p:spPr bwMode="auto">
          <a:xfrm>
            <a:off x="5295900" y="43719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3024" name="Text Box 16"/>
          <p:cNvSpPr txBox="1">
            <a:spLocks noChangeArrowheads="1"/>
          </p:cNvSpPr>
          <p:nvPr/>
        </p:nvSpPr>
        <p:spPr bwMode="auto">
          <a:xfrm>
            <a:off x="4986338" y="37195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3025" name="Line 17"/>
          <p:cNvSpPr>
            <a:spLocks noChangeShapeType="1"/>
          </p:cNvSpPr>
          <p:nvPr/>
        </p:nvSpPr>
        <p:spPr bwMode="auto">
          <a:xfrm rot="19062483" flipH="1">
            <a:off x="5318125" y="412591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26" name="Line 18"/>
          <p:cNvSpPr>
            <a:spLocks noChangeShapeType="1"/>
          </p:cNvSpPr>
          <p:nvPr/>
        </p:nvSpPr>
        <p:spPr bwMode="auto">
          <a:xfrm rot="2537517">
            <a:off x="6005513" y="4187825"/>
            <a:ext cx="36512"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27" name="Text Box 19"/>
          <p:cNvSpPr txBox="1">
            <a:spLocks noChangeArrowheads="1"/>
          </p:cNvSpPr>
          <p:nvPr/>
        </p:nvSpPr>
        <p:spPr bwMode="auto">
          <a:xfrm>
            <a:off x="5762625" y="43767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3028" name="Text Box 20"/>
          <p:cNvSpPr txBox="1">
            <a:spLocks noChangeArrowheads="1"/>
          </p:cNvSpPr>
          <p:nvPr/>
        </p:nvSpPr>
        <p:spPr bwMode="auto">
          <a:xfrm>
            <a:off x="6215063" y="43767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3029" name="Text Box 21"/>
          <p:cNvSpPr txBox="1">
            <a:spLocks noChangeArrowheads="1"/>
          </p:cNvSpPr>
          <p:nvPr/>
        </p:nvSpPr>
        <p:spPr bwMode="auto">
          <a:xfrm>
            <a:off x="5976938" y="38338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3030" name="Line 22"/>
          <p:cNvSpPr>
            <a:spLocks noChangeShapeType="1"/>
          </p:cNvSpPr>
          <p:nvPr/>
        </p:nvSpPr>
        <p:spPr bwMode="auto">
          <a:xfrm rot="19062483" flipH="1">
            <a:off x="6413500" y="4184650"/>
            <a:ext cx="14288"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31" name="Line 23"/>
          <p:cNvSpPr>
            <a:spLocks noChangeShapeType="1"/>
          </p:cNvSpPr>
          <p:nvPr/>
        </p:nvSpPr>
        <p:spPr bwMode="auto">
          <a:xfrm rot="2537517">
            <a:off x="2071688" y="356393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32" name="Text Box 24"/>
          <p:cNvSpPr txBox="1">
            <a:spLocks noChangeArrowheads="1"/>
          </p:cNvSpPr>
          <p:nvPr/>
        </p:nvSpPr>
        <p:spPr bwMode="auto">
          <a:xfrm>
            <a:off x="1871663" y="38671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3033" name="Text Box 25"/>
          <p:cNvSpPr txBox="1">
            <a:spLocks noChangeArrowheads="1"/>
          </p:cNvSpPr>
          <p:nvPr/>
        </p:nvSpPr>
        <p:spPr bwMode="auto">
          <a:xfrm>
            <a:off x="2324100" y="38671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3034" name="Text Box 26"/>
          <p:cNvSpPr txBox="1">
            <a:spLocks noChangeArrowheads="1"/>
          </p:cNvSpPr>
          <p:nvPr/>
        </p:nvSpPr>
        <p:spPr bwMode="auto">
          <a:xfrm>
            <a:off x="2128838" y="31718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3035" name="Line 27"/>
          <p:cNvSpPr>
            <a:spLocks noChangeShapeType="1"/>
          </p:cNvSpPr>
          <p:nvPr/>
        </p:nvSpPr>
        <p:spPr bwMode="auto">
          <a:xfrm rot="19062483" flipH="1">
            <a:off x="2414588" y="35544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36" name="Line 28"/>
          <p:cNvSpPr>
            <a:spLocks noChangeShapeType="1"/>
          </p:cNvSpPr>
          <p:nvPr/>
        </p:nvSpPr>
        <p:spPr bwMode="auto">
          <a:xfrm rot="2537517">
            <a:off x="3048000" y="355282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37" name="Text Box 29"/>
          <p:cNvSpPr txBox="1">
            <a:spLocks noChangeArrowheads="1"/>
          </p:cNvSpPr>
          <p:nvPr/>
        </p:nvSpPr>
        <p:spPr bwMode="auto">
          <a:xfrm>
            <a:off x="2847975" y="38560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3038" name="Text Box 30"/>
          <p:cNvSpPr txBox="1">
            <a:spLocks noChangeArrowheads="1"/>
          </p:cNvSpPr>
          <p:nvPr/>
        </p:nvSpPr>
        <p:spPr bwMode="auto">
          <a:xfrm>
            <a:off x="3300413" y="38560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3039" name="Text Box 31"/>
          <p:cNvSpPr txBox="1">
            <a:spLocks noChangeArrowheads="1"/>
          </p:cNvSpPr>
          <p:nvPr/>
        </p:nvSpPr>
        <p:spPr bwMode="auto">
          <a:xfrm>
            <a:off x="3105150" y="31607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3040" name="Line 32"/>
          <p:cNvSpPr>
            <a:spLocks noChangeShapeType="1"/>
          </p:cNvSpPr>
          <p:nvPr/>
        </p:nvSpPr>
        <p:spPr bwMode="auto">
          <a:xfrm rot="19062483" flipH="1">
            <a:off x="3390900" y="354330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41" name="Line 33"/>
          <p:cNvSpPr>
            <a:spLocks noChangeShapeType="1"/>
          </p:cNvSpPr>
          <p:nvPr/>
        </p:nvSpPr>
        <p:spPr bwMode="auto">
          <a:xfrm>
            <a:off x="6748463" y="3714750"/>
            <a:ext cx="233362"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42" name="Line 34"/>
          <p:cNvSpPr>
            <a:spLocks noChangeShapeType="1"/>
          </p:cNvSpPr>
          <p:nvPr/>
        </p:nvSpPr>
        <p:spPr bwMode="auto">
          <a:xfrm flipH="1">
            <a:off x="2328863" y="2867025"/>
            <a:ext cx="352425"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43" name="Line 35"/>
          <p:cNvSpPr>
            <a:spLocks noChangeShapeType="1"/>
          </p:cNvSpPr>
          <p:nvPr/>
        </p:nvSpPr>
        <p:spPr bwMode="auto">
          <a:xfrm>
            <a:off x="914400" y="20875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44" name="Line 36"/>
          <p:cNvSpPr>
            <a:spLocks noChangeShapeType="1"/>
          </p:cNvSpPr>
          <p:nvPr/>
        </p:nvSpPr>
        <p:spPr bwMode="auto">
          <a:xfrm>
            <a:off x="2962275" y="2862263"/>
            <a:ext cx="352425" cy="300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45" name="Text Box 37"/>
          <p:cNvSpPr txBox="1">
            <a:spLocks noChangeArrowheads="1"/>
          </p:cNvSpPr>
          <p:nvPr/>
        </p:nvSpPr>
        <p:spPr bwMode="auto">
          <a:xfrm>
            <a:off x="4610100" y="31384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3046" name="Line 38"/>
          <p:cNvSpPr>
            <a:spLocks noChangeShapeType="1"/>
          </p:cNvSpPr>
          <p:nvPr/>
        </p:nvSpPr>
        <p:spPr bwMode="auto">
          <a:xfrm rot="2537517">
            <a:off x="4598988" y="350361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47" name="Line 39"/>
          <p:cNvSpPr>
            <a:spLocks noChangeShapeType="1"/>
          </p:cNvSpPr>
          <p:nvPr/>
        </p:nvSpPr>
        <p:spPr bwMode="auto">
          <a:xfrm rot="19062483" flipH="1">
            <a:off x="5003800" y="349408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48" name="Line 40"/>
          <p:cNvSpPr>
            <a:spLocks noChangeShapeType="1"/>
          </p:cNvSpPr>
          <p:nvPr/>
        </p:nvSpPr>
        <p:spPr bwMode="auto">
          <a:xfrm flipH="1">
            <a:off x="5000625" y="2930525"/>
            <a:ext cx="333375"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49" name="Text Box 41"/>
          <p:cNvSpPr txBox="1">
            <a:spLocks noChangeArrowheads="1"/>
          </p:cNvSpPr>
          <p:nvPr/>
        </p:nvSpPr>
        <p:spPr bwMode="auto">
          <a:xfrm>
            <a:off x="6391275" y="33289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3050" name="Line 42"/>
          <p:cNvSpPr>
            <a:spLocks noChangeShapeType="1"/>
          </p:cNvSpPr>
          <p:nvPr/>
        </p:nvSpPr>
        <p:spPr bwMode="auto">
          <a:xfrm rot="2537517" flipH="1">
            <a:off x="6348413" y="3659188"/>
            <a:ext cx="53975"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51" name="Line 43"/>
          <p:cNvSpPr>
            <a:spLocks noChangeShapeType="1"/>
          </p:cNvSpPr>
          <p:nvPr/>
        </p:nvSpPr>
        <p:spPr bwMode="auto">
          <a:xfrm>
            <a:off x="5872163" y="2935288"/>
            <a:ext cx="52863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52" name="Text Box 44"/>
          <p:cNvSpPr txBox="1">
            <a:spLocks noChangeArrowheads="1"/>
          </p:cNvSpPr>
          <p:nvPr/>
        </p:nvSpPr>
        <p:spPr bwMode="auto">
          <a:xfrm>
            <a:off x="2624138" y="24860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3053" name="Line 45"/>
          <p:cNvSpPr>
            <a:spLocks noChangeShapeType="1"/>
          </p:cNvSpPr>
          <p:nvPr/>
        </p:nvSpPr>
        <p:spPr bwMode="auto">
          <a:xfrm>
            <a:off x="2838450" y="19351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54" name="Text Box 46"/>
          <p:cNvSpPr txBox="1">
            <a:spLocks noChangeArrowheads="1"/>
          </p:cNvSpPr>
          <p:nvPr/>
        </p:nvSpPr>
        <p:spPr bwMode="auto">
          <a:xfrm>
            <a:off x="5334000" y="2571750"/>
            <a:ext cx="53340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3055" name="Line 47"/>
          <p:cNvSpPr>
            <a:spLocks noChangeShapeType="1"/>
          </p:cNvSpPr>
          <p:nvPr/>
        </p:nvSpPr>
        <p:spPr bwMode="auto">
          <a:xfrm>
            <a:off x="5619750" y="203041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8009073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Building a Tree</a:t>
            </a:r>
          </a:p>
        </p:txBody>
      </p:sp>
      <p:sp>
        <p:nvSpPr>
          <p:cNvPr id="44035" name="Rectangle 3"/>
          <p:cNvSpPr>
            <a:spLocks noChangeArrowheads="1"/>
          </p:cNvSpPr>
          <p:nvPr/>
        </p:nvSpPr>
        <p:spPr bwMode="auto">
          <a:xfrm>
            <a:off x="247650" y="1790700"/>
            <a:ext cx="350520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37" name="Line 5"/>
          <p:cNvSpPr>
            <a:spLocks noChangeShapeType="1"/>
          </p:cNvSpPr>
          <p:nvPr/>
        </p:nvSpPr>
        <p:spPr bwMode="auto">
          <a:xfrm>
            <a:off x="37719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38" name="Line 6"/>
          <p:cNvSpPr>
            <a:spLocks noChangeShapeType="1"/>
          </p:cNvSpPr>
          <p:nvPr/>
        </p:nvSpPr>
        <p:spPr bwMode="auto">
          <a:xfrm rot="2537517">
            <a:off x="592138" y="406876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39" name="Text Box 7"/>
          <p:cNvSpPr txBox="1">
            <a:spLocks noChangeArrowheads="1"/>
          </p:cNvSpPr>
          <p:nvPr/>
        </p:nvSpPr>
        <p:spPr bwMode="auto">
          <a:xfrm>
            <a:off x="304800" y="4333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4040" name="Text Box 8"/>
          <p:cNvSpPr txBox="1">
            <a:spLocks noChangeArrowheads="1"/>
          </p:cNvSpPr>
          <p:nvPr/>
        </p:nvSpPr>
        <p:spPr bwMode="auto">
          <a:xfrm>
            <a:off x="771525" y="4333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4041" name="Text Box 9"/>
          <p:cNvSpPr txBox="1">
            <a:spLocks noChangeArrowheads="1"/>
          </p:cNvSpPr>
          <p:nvPr/>
        </p:nvSpPr>
        <p:spPr bwMode="auto">
          <a:xfrm>
            <a:off x="3238500" y="3883025"/>
            <a:ext cx="5143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4042" name="Text Box 10"/>
          <p:cNvSpPr txBox="1">
            <a:spLocks noChangeArrowheads="1"/>
          </p:cNvSpPr>
          <p:nvPr/>
        </p:nvSpPr>
        <p:spPr bwMode="auto">
          <a:xfrm>
            <a:off x="5524500" y="368776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4043" name="Line 11"/>
          <p:cNvSpPr>
            <a:spLocks noChangeShapeType="1"/>
          </p:cNvSpPr>
          <p:nvPr/>
        </p:nvSpPr>
        <p:spPr bwMode="auto">
          <a:xfrm rot="19062483" flipH="1">
            <a:off x="879475" y="407987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4" name="Text Box 12"/>
          <p:cNvSpPr txBox="1">
            <a:spLocks noChangeArrowheads="1"/>
          </p:cNvSpPr>
          <p:nvPr/>
        </p:nvSpPr>
        <p:spPr bwMode="auto">
          <a:xfrm>
            <a:off x="681038" y="36814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4045" name="Line 13"/>
          <p:cNvSpPr>
            <a:spLocks noChangeShapeType="1"/>
          </p:cNvSpPr>
          <p:nvPr/>
        </p:nvSpPr>
        <p:spPr bwMode="auto">
          <a:xfrm rot="2537517">
            <a:off x="1441450" y="406400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6" name="Text Box 14"/>
          <p:cNvSpPr txBox="1">
            <a:spLocks noChangeArrowheads="1"/>
          </p:cNvSpPr>
          <p:nvPr/>
        </p:nvSpPr>
        <p:spPr bwMode="auto">
          <a:xfrm>
            <a:off x="1262063" y="43386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4047" name="Text Box 15"/>
          <p:cNvSpPr txBox="1">
            <a:spLocks noChangeArrowheads="1"/>
          </p:cNvSpPr>
          <p:nvPr/>
        </p:nvSpPr>
        <p:spPr bwMode="auto">
          <a:xfrm>
            <a:off x="1714500" y="4333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4048" name="Text Box 16"/>
          <p:cNvSpPr txBox="1">
            <a:spLocks noChangeArrowheads="1"/>
          </p:cNvSpPr>
          <p:nvPr/>
        </p:nvSpPr>
        <p:spPr bwMode="auto">
          <a:xfrm>
            <a:off x="1404938" y="36814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4049" name="Line 17"/>
          <p:cNvSpPr>
            <a:spLocks noChangeShapeType="1"/>
          </p:cNvSpPr>
          <p:nvPr/>
        </p:nvSpPr>
        <p:spPr bwMode="auto">
          <a:xfrm rot="19062483" flipH="1">
            <a:off x="1736725" y="408781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50" name="Line 18"/>
          <p:cNvSpPr>
            <a:spLocks noChangeShapeType="1"/>
          </p:cNvSpPr>
          <p:nvPr/>
        </p:nvSpPr>
        <p:spPr bwMode="auto">
          <a:xfrm rot="2537517">
            <a:off x="2424113" y="4149725"/>
            <a:ext cx="36512"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51" name="Text Box 19"/>
          <p:cNvSpPr txBox="1">
            <a:spLocks noChangeArrowheads="1"/>
          </p:cNvSpPr>
          <p:nvPr/>
        </p:nvSpPr>
        <p:spPr bwMode="auto">
          <a:xfrm>
            <a:off x="2181225" y="43386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4052" name="Text Box 20"/>
          <p:cNvSpPr txBox="1">
            <a:spLocks noChangeArrowheads="1"/>
          </p:cNvSpPr>
          <p:nvPr/>
        </p:nvSpPr>
        <p:spPr bwMode="auto">
          <a:xfrm>
            <a:off x="2633663" y="43386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4053" name="Text Box 21"/>
          <p:cNvSpPr txBox="1">
            <a:spLocks noChangeArrowheads="1"/>
          </p:cNvSpPr>
          <p:nvPr/>
        </p:nvSpPr>
        <p:spPr bwMode="auto">
          <a:xfrm>
            <a:off x="2395538" y="37957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4054" name="Line 22"/>
          <p:cNvSpPr>
            <a:spLocks noChangeShapeType="1"/>
          </p:cNvSpPr>
          <p:nvPr/>
        </p:nvSpPr>
        <p:spPr bwMode="auto">
          <a:xfrm rot="19062483" flipH="1">
            <a:off x="2832100" y="4146550"/>
            <a:ext cx="14288"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55" name="Line 23"/>
          <p:cNvSpPr>
            <a:spLocks noChangeShapeType="1"/>
          </p:cNvSpPr>
          <p:nvPr/>
        </p:nvSpPr>
        <p:spPr bwMode="auto">
          <a:xfrm rot="2537517">
            <a:off x="5919788" y="478313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56" name="Text Box 24"/>
          <p:cNvSpPr txBox="1">
            <a:spLocks noChangeArrowheads="1"/>
          </p:cNvSpPr>
          <p:nvPr/>
        </p:nvSpPr>
        <p:spPr bwMode="auto">
          <a:xfrm>
            <a:off x="5719763" y="50863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4057" name="Text Box 25"/>
          <p:cNvSpPr txBox="1">
            <a:spLocks noChangeArrowheads="1"/>
          </p:cNvSpPr>
          <p:nvPr/>
        </p:nvSpPr>
        <p:spPr bwMode="auto">
          <a:xfrm>
            <a:off x="6172200" y="5086350"/>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4058" name="Text Box 26"/>
          <p:cNvSpPr txBox="1">
            <a:spLocks noChangeArrowheads="1"/>
          </p:cNvSpPr>
          <p:nvPr/>
        </p:nvSpPr>
        <p:spPr bwMode="auto">
          <a:xfrm>
            <a:off x="5976938" y="43910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4059" name="Line 27"/>
          <p:cNvSpPr>
            <a:spLocks noChangeShapeType="1"/>
          </p:cNvSpPr>
          <p:nvPr/>
        </p:nvSpPr>
        <p:spPr bwMode="auto">
          <a:xfrm rot="19062483" flipH="1">
            <a:off x="6262688" y="47736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0" name="Line 28"/>
          <p:cNvSpPr>
            <a:spLocks noChangeShapeType="1"/>
          </p:cNvSpPr>
          <p:nvPr/>
        </p:nvSpPr>
        <p:spPr bwMode="auto">
          <a:xfrm rot="2537517">
            <a:off x="6896100" y="477202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1" name="Text Box 29"/>
          <p:cNvSpPr txBox="1">
            <a:spLocks noChangeArrowheads="1"/>
          </p:cNvSpPr>
          <p:nvPr/>
        </p:nvSpPr>
        <p:spPr bwMode="auto">
          <a:xfrm>
            <a:off x="6696075" y="50752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4062" name="Text Box 30"/>
          <p:cNvSpPr txBox="1">
            <a:spLocks noChangeArrowheads="1"/>
          </p:cNvSpPr>
          <p:nvPr/>
        </p:nvSpPr>
        <p:spPr bwMode="auto">
          <a:xfrm>
            <a:off x="7148513" y="50752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4063" name="Text Box 31"/>
          <p:cNvSpPr txBox="1">
            <a:spLocks noChangeArrowheads="1"/>
          </p:cNvSpPr>
          <p:nvPr/>
        </p:nvSpPr>
        <p:spPr bwMode="auto">
          <a:xfrm>
            <a:off x="6953250" y="43799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4064" name="Line 32"/>
          <p:cNvSpPr>
            <a:spLocks noChangeShapeType="1"/>
          </p:cNvSpPr>
          <p:nvPr/>
        </p:nvSpPr>
        <p:spPr bwMode="auto">
          <a:xfrm rot="19062483" flipH="1">
            <a:off x="7239000" y="476250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5" name="Line 33"/>
          <p:cNvSpPr>
            <a:spLocks noChangeShapeType="1"/>
          </p:cNvSpPr>
          <p:nvPr/>
        </p:nvSpPr>
        <p:spPr bwMode="auto">
          <a:xfrm>
            <a:off x="3167063" y="3676650"/>
            <a:ext cx="233362"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6" name="Line 34"/>
          <p:cNvSpPr>
            <a:spLocks noChangeShapeType="1"/>
          </p:cNvSpPr>
          <p:nvPr/>
        </p:nvSpPr>
        <p:spPr bwMode="auto">
          <a:xfrm flipH="1">
            <a:off x="6176963" y="4086225"/>
            <a:ext cx="352425"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7" name="Line 35"/>
          <p:cNvSpPr>
            <a:spLocks noChangeShapeType="1"/>
          </p:cNvSpPr>
          <p:nvPr/>
        </p:nvSpPr>
        <p:spPr bwMode="auto">
          <a:xfrm flipH="1">
            <a:off x="5676900" y="3295650"/>
            <a:ext cx="352425" cy="411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8" name="Line 36"/>
          <p:cNvSpPr>
            <a:spLocks noChangeShapeType="1"/>
          </p:cNvSpPr>
          <p:nvPr/>
        </p:nvSpPr>
        <p:spPr bwMode="auto">
          <a:xfrm>
            <a:off x="6810375" y="4081463"/>
            <a:ext cx="352425" cy="300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9" name="Text Box 37"/>
          <p:cNvSpPr txBox="1">
            <a:spLocks noChangeArrowheads="1"/>
          </p:cNvSpPr>
          <p:nvPr/>
        </p:nvSpPr>
        <p:spPr bwMode="auto">
          <a:xfrm>
            <a:off x="1028700" y="31003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4070" name="Line 38"/>
          <p:cNvSpPr>
            <a:spLocks noChangeShapeType="1"/>
          </p:cNvSpPr>
          <p:nvPr/>
        </p:nvSpPr>
        <p:spPr bwMode="auto">
          <a:xfrm rot="2537517">
            <a:off x="1017588" y="346551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1" name="Line 39"/>
          <p:cNvSpPr>
            <a:spLocks noChangeShapeType="1"/>
          </p:cNvSpPr>
          <p:nvPr/>
        </p:nvSpPr>
        <p:spPr bwMode="auto">
          <a:xfrm rot="19062483" flipH="1">
            <a:off x="1422400" y="345598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2" name="Line 40"/>
          <p:cNvSpPr>
            <a:spLocks noChangeShapeType="1"/>
          </p:cNvSpPr>
          <p:nvPr/>
        </p:nvSpPr>
        <p:spPr bwMode="auto">
          <a:xfrm flipH="1">
            <a:off x="1419225" y="2892425"/>
            <a:ext cx="333375"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3" name="Text Box 41"/>
          <p:cNvSpPr txBox="1">
            <a:spLocks noChangeArrowheads="1"/>
          </p:cNvSpPr>
          <p:nvPr/>
        </p:nvSpPr>
        <p:spPr bwMode="auto">
          <a:xfrm>
            <a:off x="2809875" y="32908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4074" name="Line 42"/>
          <p:cNvSpPr>
            <a:spLocks noChangeShapeType="1"/>
          </p:cNvSpPr>
          <p:nvPr/>
        </p:nvSpPr>
        <p:spPr bwMode="auto">
          <a:xfrm rot="2537517" flipH="1">
            <a:off x="2767013" y="3621088"/>
            <a:ext cx="53975"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5" name="Line 43"/>
          <p:cNvSpPr>
            <a:spLocks noChangeShapeType="1"/>
          </p:cNvSpPr>
          <p:nvPr/>
        </p:nvSpPr>
        <p:spPr bwMode="auto">
          <a:xfrm>
            <a:off x="2290763" y="2897188"/>
            <a:ext cx="52863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6" name="Text Box 44"/>
          <p:cNvSpPr txBox="1">
            <a:spLocks noChangeArrowheads="1"/>
          </p:cNvSpPr>
          <p:nvPr/>
        </p:nvSpPr>
        <p:spPr bwMode="auto">
          <a:xfrm>
            <a:off x="6472238" y="3705225"/>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4077" name="Line 45"/>
          <p:cNvSpPr>
            <a:spLocks noChangeShapeType="1"/>
          </p:cNvSpPr>
          <p:nvPr/>
        </p:nvSpPr>
        <p:spPr bwMode="auto">
          <a:xfrm>
            <a:off x="6491288" y="3295650"/>
            <a:ext cx="195262" cy="411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8" name="Text Box 46"/>
          <p:cNvSpPr txBox="1">
            <a:spLocks noChangeArrowheads="1"/>
          </p:cNvSpPr>
          <p:nvPr/>
        </p:nvSpPr>
        <p:spPr bwMode="auto">
          <a:xfrm>
            <a:off x="1752600" y="2533650"/>
            <a:ext cx="53340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4079" name="Line 47"/>
          <p:cNvSpPr>
            <a:spLocks noChangeShapeType="1"/>
          </p:cNvSpPr>
          <p:nvPr/>
        </p:nvSpPr>
        <p:spPr bwMode="auto">
          <a:xfrm>
            <a:off x="2076450" y="19732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80" name="Text Box 48"/>
          <p:cNvSpPr txBox="1">
            <a:spLocks noChangeArrowheads="1"/>
          </p:cNvSpPr>
          <p:nvPr/>
        </p:nvSpPr>
        <p:spPr bwMode="auto">
          <a:xfrm>
            <a:off x="6015038" y="2919413"/>
            <a:ext cx="5524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Tree>
    <p:extLst>
      <p:ext uri="{BB962C8B-B14F-4D97-AF65-F5344CB8AC3E}">
        <p14:creationId xmlns:p14="http://schemas.microsoft.com/office/powerpoint/2010/main" val="18769955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Building a Tree</a:t>
            </a:r>
          </a:p>
        </p:txBody>
      </p:sp>
      <p:sp>
        <p:nvSpPr>
          <p:cNvPr id="45059" name="Rectangle 3"/>
          <p:cNvSpPr>
            <a:spLocks noChangeArrowheads="1"/>
          </p:cNvSpPr>
          <p:nvPr/>
        </p:nvSpPr>
        <p:spPr bwMode="auto">
          <a:xfrm>
            <a:off x="247650" y="1790700"/>
            <a:ext cx="68008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60" name="Line 4"/>
          <p:cNvSpPr>
            <a:spLocks noChangeShapeType="1"/>
          </p:cNvSpPr>
          <p:nvPr/>
        </p:nvSpPr>
        <p:spPr bwMode="auto">
          <a:xfrm>
            <a:off x="3771900" y="1800225"/>
            <a:ext cx="0" cy="438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61" name="Line 5"/>
          <p:cNvSpPr>
            <a:spLocks noChangeShapeType="1"/>
          </p:cNvSpPr>
          <p:nvPr/>
        </p:nvSpPr>
        <p:spPr bwMode="auto">
          <a:xfrm rot="2537517">
            <a:off x="592138" y="406876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62" name="Text Box 6"/>
          <p:cNvSpPr txBox="1">
            <a:spLocks noChangeArrowheads="1"/>
          </p:cNvSpPr>
          <p:nvPr/>
        </p:nvSpPr>
        <p:spPr bwMode="auto">
          <a:xfrm>
            <a:off x="304800" y="4333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5063" name="Text Box 7"/>
          <p:cNvSpPr txBox="1">
            <a:spLocks noChangeArrowheads="1"/>
          </p:cNvSpPr>
          <p:nvPr/>
        </p:nvSpPr>
        <p:spPr bwMode="auto">
          <a:xfrm>
            <a:off x="771525" y="4333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5064" name="Text Box 8"/>
          <p:cNvSpPr txBox="1">
            <a:spLocks noChangeArrowheads="1"/>
          </p:cNvSpPr>
          <p:nvPr/>
        </p:nvSpPr>
        <p:spPr bwMode="auto">
          <a:xfrm>
            <a:off x="3238500" y="3883025"/>
            <a:ext cx="5143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5065" name="Text Box 9"/>
          <p:cNvSpPr txBox="1">
            <a:spLocks noChangeArrowheads="1"/>
          </p:cNvSpPr>
          <p:nvPr/>
        </p:nvSpPr>
        <p:spPr bwMode="auto">
          <a:xfrm>
            <a:off x="4591050" y="34115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5066" name="Line 10"/>
          <p:cNvSpPr>
            <a:spLocks noChangeShapeType="1"/>
          </p:cNvSpPr>
          <p:nvPr/>
        </p:nvSpPr>
        <p:spPr bwMode="auto">
          <a:xfrm rot="19062483" flipH="1">
            <a:off x="879475" y="407987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67" name="Text Box 11"/>
          <p:cNvSpPr txBox="1">
            <a:spLocks noChangeArrowheads="1"/>
          </p:cNvSpPr>
          <p:nvPr/>
        </p:nvSpPr>
        <p:spPr bwMode="auto">
          <a:xfrm>
            <a:off x="681038" y="36814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5068" name="Line 12"/>
          <p:cNvSpPr>
            <a:spLocks noChangeShapeType="1"/>
          </p:cNvSpPr>
          <p:nvPr/>
        </p:nvSpPr>
        <p:spPr bwMode="auto">
          <a:xfrm rot="2537517">
            <a:off x="1441450" y="406400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69" name="Text Box 13"/>
          <p:cNvSpPr txBox="1">
            <a:spLocks noChangeArrowheads="1"/>
          </p:cNvSpPr>
          <p:nvPr/>
        </p:nvSpPr>
        <p:spPr bwMode="auto">
          <a:xfrm>
            <a:off x="1262063" y="43386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5070" name="Text Box 14"/>
          <p:cNvSpPr txBox="1">
            <a:spLocks noChangeArrowheads="1"/>
          </p:cNvSpPr>
          <p:nvPr/>
        </p:nvSpPr>
        <p:spPr bwMode="auto">
          <a:xfrm>
            <a:off x="1714500" y="43338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5071" name="Text Box 15"/>
          <p:cNvSpPr txBox="1">
            <a:spLocks noChangeArrowheads="1"/>
          </p:cNvSpPr>
          <p:nvPr/>
        </p:nvSpPr>
        <p:spPr bwMode="auto">
          <a:xfrm>
            <a:off x="1404938" y="36814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5072" name="Line 16"/>
          <p:cNvSpPr>
            <a:spLocks noChangeShapeType="1"/>
          </p:cNvSpPr>
          <p:nvPr/>
        </p:nvSpPr>
        <p:spPr bwMode="auto">
          <a:xfrm rot="19062483" flipH="1">
            <a:off x="1736725" y="408781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3" name="Line 17"/>
          <p:cNvSpPr>
            <a:spLocks noChangeShapeType="1"/>
          </p:cNvSpPr>
          <p:nvPr/>
        </p:nvSpPr>
        <p:spPr bwMode="auto">
          <a:xfrm rot="2537517">
            <a:off x="2424113" y="4149725"/>
            <a:ext cx="36512"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4" name="Text Box 18"/>
          <p:cNvSpPr txBox="1">
            <a:spLocks noChangeArrowheads="1"/>
          </p:cNvSpPr>
          <p:nvPr/>
        </p:nvSpPr>
        <p:spPr bwMode="auto">
          <a:xfrm>
            <a:off x="2181225" y="43386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5075" name="Text Box 19"/>
          <p:cNvSpPr txBox="1">
            <a:spLocks noChangeArrowheads="1"/>
          </p:cNvSpPr>
          <p:nvPr/>
        </p:nvSpPr>
        <p:spPr bwMode="auto">
          <a:xfrm>
            <a:off x="2633663" y="43386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5076" name="Text Box 20"/>
          <p:cNvSpPr txBox="1">
            <a:spLocks noChangeArrowheads="1"/>
          </p:cNvSpPr>
          <p:nvPr/>
        </p:nvSpPr>
        <p:spPr bwMode="auto">
          <a:xfrm>
            <a:off x="2395538" y="37957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5077" name="Line 21"/>
          <p:cNvSpPr>
            <a:spLocks noChangeShapeType="1"/>
          </p:cNvSpPr>
          <p:nvPr/>
        </p:nvSpPr>
        <p:spPr bwMode="auto">
          <a:xfrm rot="19062483" flipH="1">
            <a:off x="2832100" y="4146550"/>
            <a:ext cx="14288"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8" name="Line 22"/>
          <p:cNvSpPr>
            <a:spLocks noChangeShapeType="1"/>
          </p:cNvSpPr>
          <p:nvPr/>
        </p:nvSpPr>
        <p:spPr bwMode="auto">
          <a:xfrm rot="2537517">
            <a:off x="4986338" y="45069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9" name="Text Box 23"/>
          <p:cNvSpPr txBox="1">
            <a:spLocks noChangeArrowheads="1"/>
          </p:cNvSpPr>
          <p:nvPr/>
        </p:nvSpPr>
        <p:spPr bwMode="auto">
          <a:xfrm>
            <a:off x="4786313" y="48101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5080" name="Text Box 24"/>
          <p:cNvSpPr txBox="1">
            <a:spLocks noChangeArrowheads="1"/>
          </p:cNvSpPr>
          <p:nvPr/>
        </p:nvSpPr>
        <p:spPr bwMode="auto">
          <a:xfrm>
            <a:off x="5238750" y="48101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5081" name="Text Box 25"/>
          <p:cNvSpPr txBox="1">
            <a:spLocks noChangeArrowheads="1"/>
          </p:cNvSpPr>
          <p:nvPr/>
        </p:nvSpPr>
        <p:spPr bwMode="auto">
          <a:xfrm>
            <a:off x="5043488" y="41148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5082" name="Line 26"/>
          <p:cNvSpPr>
            <a:spLocks noChangeShapeType="1"/>
          </p:cNvSpPr>
          <p:nvPr/>
        </p:nvSpPr>
        <p:spPr bwMode="auto">
          <a:xfrm rot="19062483" flipH="1">
            <a:off x="5329238" y="449738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83" name="Line 27"/>
          <p:cNvSpPr>
            <a:spLocks noChangeShapeType="1"/>
          </p:cNvSpPr>
          <p:nvPr/>
        </p:nvSpPr>
        <p:spPr bwMode="auto">
          <a:xfrm rot="2537517">
            <a:off x="5962650" y="449580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84" name="Text Box 28"/>
          <p:cNvSpPr txBox="1">
            <a:spLocks noChangeArrowheads="1"/>
          </p:cNvSpPr>
          <p:nvPr/>
        </p:nvSpPr>
        <p:spPr bwMode="auto">
          <a:xfrm>
            <a:off x="5762625" y="4799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5085" name="Text Box 29"/>
          <p:cNvSpPr txBox="1">
            <a:spLocks noChangeArrowheads="1"/>
          </p:cNvSpPr>
          <p:nvPr/>
        </p:nvSpPr>
        <p:spPr bwMode="auto">
          <a:xfrm>
            <a:off x="6215063" y="4799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5086" name="Text Box 30"/>
          <p:cNvSpPr txBox="1">
            <a:spLocks noChangeArrowheads="1"/>
          </p:cNvSpPr>
          <p:nvPr/>
        </p:nvSpPr>
        <p:spPr bwMode="auto">
          <a:xfrm>
            <a:off x="6019800" y="41036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5087" name="Line 31"/>
          <p:cNvSpPr>
            <a:spLocks noChangeShapeType="1"/>
          </p:cNvSpPr>
          <p:nvPr/>
        </p:nvSpPr>
        <p:spPr bwMode="auto">
          <a:xfrm rot="19062483" flipH="1">
            <a:off x="6305550" y="448627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88" name="Line 32"/>
          <p:cNvSpPr>
            <a:spLocks noChangeShapeType="1"/>
          </p:cNvSpPr>
          <p:nvPr/>
        </p:nvSpPr>
        <p:spPr bwMode="auto">
          <a:xfrm>
            <a:off x="3167063" y="3676650"/>
            <a:ext cx="233362"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89" name="Line 33"/>
          <p:cNvSpPr>
            <a:spLocks noChangeShapeType="1"/>
          </p:cNvSpPr>
          <p:nvPr/>
        </p:nvSpPr>
        <p:spPr bwMode="auto">
          <a:xfrm flipH="1">
            <a:off x="5243513" y="3810000"/>
            <a:ext cx="352425"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90" name="Line 34"/>
          <p:cNvSpPr>
            <a:spLocks noChangeShapeType="1"/>
          </p:cNvSpPr>
          <p:nvPr/>
        </p:nvSpPr>
        <p:spPr bwMode="auto">
          <a:xfrm flipH="1">
            <a:off x="4743450" y="3019425"/>
            <a:ext cx="352425" cy="411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91" name="Line 35"/>
          <p:cNvSpPr>
            <a:spLocks noChangeShapeType="1"/>
          </p:cNvSpPr>
          <p:nvPr/>
        </p:nvSpPr>
        <p:spPr bwMode="auto">
          <a:xfrm>
            <a:off x="5876925" y="3805238"/>
            <a:ext cx="352425" cy="300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92" name="Text Box 36"/>
          <p:cNvSpPr txBox="1">
            <a:spLocks noChangeArrowheads="1"/>
          </p:cNvSpPr>
          <p:nvPr/>
        </p:nvSpPr>
        <p:spPr bwMode="auto">
          <a:xfrm>
            <a:off x="1028700" y="31003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5093" name="Line 37"/>
          <p:cNvSpPr>
            <a:spLocks noChangeShapeType="1"/>
          </p:cNvSpPr>
          <p:nvPr/>
        </p:nvSpPr>
        <p:spPr bwMode="auto">
          <a:xfrm rot="2537517">
            <a:off x="1017588" y="346551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94" name="Line 38"/>
          <p:cNvSpPr>
            <a:spLocks noChangeShapeType="1"/>
          </p:cNvSpPr>
          <p:nvPr/>
        </p:nvSpPr>
        <p:spPr bwMode="auto">
          <a:xfrm rot="19062483" flipH="1">
            <a:off x="1422400" y="345598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95" name="Line 39"/>
          <p:cNvSpPr>
            <a:spLocks noChangeShapeType="1"/>
          </p:cNvSpPr>
          <p:nvPr/>
        </p:nvSpPr>
        <p:spPr bwMode="auto">
          <a:xfrm flipH="1">
            <a:off x="1419225" y="2892425"/>
            <a:ext cx="333375"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96" name="Text Box 40"/>
          <p:cNvSpPr txBox="1">
            <a:spLocks noChangeArrowheads="1"/>
          </p:cNvSpPr>
          <p:nvPr/>
        </p:nvSpPr>
        <p:spPr bwMode="auto">
          <a:xfrm>
            <a:off x="2809875" y="32908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5097" name="Line 41"/>
          <p:cNvSpPr>
            <a:spLocks noChangeShapeType="1"/>
          </p:cNvSpPr>
          <p:nvPr/>
        </p:nvSpPr>
        <p:spPr bwMode="auto">
          <a:xfrm rot="2537517" flipH="1">
            <a:off x="2767013" y="3621088"/>
            <a:ext cx="53975"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98" name="Line 42"/>
          <p:cNvSpPr>
            <a:spLocks noChangeShapeType="1"/>
          </p:cNvSpPr>
          <p:nvPr/>
        </p:nvSpPr>
        <p:spPr bwMode="auto">
          <a:xfrm>
            <a:off x="2290763" y="2897188"/>
            <a:ext cx="52863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99" name="Text Box 43"/>
          <p:cNvSpPr txBox="1">
            <a:spLocks noChangeArrowheads="1"/>
          </p:cNvSpPr>
          <p:nvPr/>
        </p:nvSpPr>
        <p:spPr bwMode="auto">
          <a:xfrm>
            <a:off x="5538788" y="34290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5100" name="Line 44"/>
          <p:cNvSpPr>
            <a:spLocks noChangeShapeType="1"/>
          </p:cNvSpPr>
          <p:nvPr/>
        </p:nvSpPr>
        <p:spPr bwMode="auto">
          <a:xfrm>
            <a:off x="5557838" y="3019425"/>
            <a:ext cx="195262" cy="411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101" name="Text Box 45"/>
          <p:cNvSpPr txBox="1">
            <a:spLocks noChangeArrowheads="1"/>
          </p:cNvSpPr>
          <p:nvPr/>
        </p:nvSpPr>
        <p:spPr bwMode="auto">
          <a:xfrm>
            <a:off x="1752600" y="2533650"/>
            <a:ext cx="53340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5102" name="Line 46"/>
          <p:cNvSpPr>
            <a:spLocks noChangeShapeType="1"/>
          </p:cNvSpPr>
          <p:nvPr/>
        </p:nvSpPr>
        <p:spPr bwMode="auto">
          <a:xfrm>
            <a:off x="2076450" y="19732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103" name="Text Box 47"/>
          <p:cNvSpPr txBox="1">
            <a:spLocks noChangeArrowheads="1"/>
          </p:cNvSpPr>
          <p:nvPr/>
        </p:nvSpPr>
        <p:spPr bwMode="auto">
          <a:xfrm>
            <a:off x="5081588" y="2643188"/>
            <a:ext cx="5524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45104" name="Line 48"/>
          <p:cNvSpPr>
            <a:spLocks noChangeShapeType="1"/>
          </p:cNvSpPr>
          <p:nvPr/>
        </p:nvSpPr>
        <p:spPr bwMode="auto">
          <a:xfrm>
            <a:off x="5372100" y="208756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4373232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Building a Tree</a:t>
            </a:r>
          </a:p>
        </p:txBody>
      </p:sp>
      <p:sp>
        <p:nvSpPr>
          <p:cNvPr id="46085" name="Line 5"/>
          <p:cNvSpPr>
            <a:spLocks noChangeShapeType="1"/>
          </p:cNvSpPr>
          <p:nvPr/>
        </p:nvSpPr>
        <p:spPr bwMode="auto">
          <a:xfrm rot="2537517">
            <a:off x="1316038" y="433546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6" name="Text Box 6"/>
          <p:cNvSpPr txBox="1">
            <a:spLocks noChangeArrowheads="1"/>
          </p:cNvSpPr>
          <p:nvPr/>
        </p:nvSpPr>
        <p:spPr bwMode="auto">
          <a:xfrm>
            <a:off x="1028700" y="46005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6087" name="Text Box 7"/>
          <p:cNvSpPr txBox="1">
            <a:spLocks noChangeArrowheads="1"/>
          </p:cNvSpPr>
          <p:nvPr/>
        </p:nvSpPr>
        <p:spPr bwMode="auto">
          <a:xfrm>
            <a:off x="1495425" y="46005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6088" name="Text Box 8"/>
          <p:cNvSpPr txBox="1">
            <a:spLocks noChangeArrowheads="1"/>
          </p:cNvSpPr>
          <p:nvPr/>
        </p:nvSpPr>
        <p:spPr bwMode="auto">
          <a:xfrm>
            <a:off x="3962400" y="4149725"/>
            <a:ext cx="5143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6089" name="Text Box 9"/>
          <p:cNvSpPr txBox="1">
            <a:spLocks noChangeArrowheads="1"/>
          </p:cNvSpPr>
          <p:nvPr/>
        </p:nvSpPr>
        <p:spPr bwMode="auto">
          <a:xfrm>
            <a:off x="4591050" y="34115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6090" name="Line 10"/>
          <p:cNvSpPr>
            <a:spLocks noChangeShapeType="1"/>
          </p:cNvSpPr>
          <p:nvPr/>
        </p:nvSpPr>
        <p:spPr bwMode="auto">
          <a:xfrm rot="19062483" flipH="1">
            <a:off x="1603375" y="434657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1" name="Text Box 11"/>
          <p:cNvSpPr txBox="1">
            <a:spLocks noChangeArrowheads="1"/>
          </p:cNvSpPr>
          <p:nvPr/>
        </p:nvSpPr>
        <p:spPr bwMode="auto">
          <a:xfrm>
            <a:off x="1404938" y="39481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6092" name="Line 12"/>
          <p:cNvSpPr>
            <a:spLocks noChangeShapeType="1"/>
          </p:cNvSpPr>
          <p:nvPr/>
        </p:nvSpPr>
        <p:spPr bwMode="auto">
          <a:xfrm rot="2537517">
            <a:off x="2165350" y="433070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3" name="Text Box 13"/>
          <p:cNvSpPr txBox="1">
            <a:spLocks noChangeArrowheads="1"/>
          </p:cNvSpPr>
          <p:nvPr/>
        </p:nvSpPr>
        <p:spPr bwMode="auto">
          <a:xfrm>
            <a:off x="1985963" y="46053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6094" name="Text Box 14"/>
          <p:cNvSpPr txBox="1">
            <a:spLocks noChangeArrowheads="1"/>
          </p:cNvSpPr>
          <p:nvPr/>
        </p:nvSpPr>
        <p:spPr bwMode="auto">
          <a:xfrm>
            <a:off x="2438400" y="46005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6095" name="Text Box 15"/>
          <p:cNvSpPr txBox="1">
            <a:spLocks noChangeArrowheads="1"/>
          </p:cNvSpPr>
          <p:nvPr/>
        </p:nvSpPr>
        <p:spPr bwMode="auto">
          <a:xfrm>
            <a:off x="2128838" y="39481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6096" name="Line 16"/>
          <p:cNvSpPr>
            <a:spLocks noChangeShapeType="1"/>
          </p:cNvSpPr>
          <p:nvPr/>
        </p:nvSpPr>
        <p:spPr bwMode="auto">
          <a:xfrm rot="19062483" flipH="1">
            <a:off x="2460625" y="435451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7" name="Line 17"/>
          <p:cNvSpPr>
            <a:spLocks noChangeShapeType="1"/>
          </p:cNvSpPr>
          <p:nvPr/>
        </p:nvSpPr>
        <p:spPr bwMode="auto">
          <a:xfrm rot="2537517">
            <a:off x="3148013" y="4416425"/>
            <a:ext cx="36512"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8" name="Text Box 18"/>
          <p:cNvSpPr txBox="1">
            <a:spLocks noChangeArrowheads="1"/>
          </p:cNvSpPr>
          <p:nvPr/>
        </p:nvSpPr>
        <p:spPr bwMode="auto">
          <a:xfrm>
            <a:off x="2905125" y="46053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6099" name="Text Box 19"/>
          <p:cNvSpPr txBox="1">
            <a:spLocks noChangeArrowheads="1"/>
          </p:cNvSpPr>
          <p:nvPr/>
        </p:nvSpPr>
        <p:spPr bwMode="auto">
          <a:xfrm>
            <a:off x="3357563" y="46053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6100" name="Text Box 20"/>
          <p:cNvSpPr txBox="1">
            <a:spLocks noChangeArrowheads="1"/>
          </p:cNvSpPr>
          <p:nvPr/>
        </p:nvSpPr>
        <p:spPr bwMode="auto">
          <a:xfrm>
            <a:off x="3119438" y="40624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6101" name="Line 21"/>
          <p:cNvSpPr>
            <a:spLocks noChangeShapeType="1"/>
          </p:cNvSpPr>
          <p:nvPr/>
        </p:nvSpPr>
        <p:spPr bwMode="auto">
          <a:xfrm rot="19062483" flipH="1">
            <a:off x="3556000" y="4413250"/>
            <a:ext cx="14288"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2" name="Line 22"/>
          <p:cNvSpPr>
            <a:spLocks noChangeShapeType="1"/>
          </p:cNvSpPr>
          <p:nvPr/>
        </p:nvSpPr>
        <p:spPr bwMode="auto">
          <a:xfrm rot="2537517">
            <a:off x="4986338" y="45069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3" name="Text Box 23"/>
          <p:cNvSpPr txBox="1">
            <a:spLocks noChangeArrowheads="1"/>
          </p:cNvSpPr>
          <p:nvPr/>
        </p:nvSpPr>
        <p:spPr bwMode="auto">
          <a:xfrm>
            <a:off x="4786313" y="48101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6104" name="Text Box 24"/>
          <p:cNvSpPr txBox="1">
            <a:spLocks noChangeArrowheads="1"/>
          </p:cNvSpPr>
          <p:nvPr/>
        </p:nvSpPr>
        <p:spPr bwMode="auto">
          <a:xfrm>
            <a:off x="5238750" y="48101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6105" name="Text Box 25"/>
          <p:cNvSpPr txBox="1">
            <a:spLocks noChangeArrowheads="1"/>
          </p:cNvSpPr>
          <p:nvPr/>
        </p:nvSpPr>
        <p:spPr bwMode="auto">
          <a:xfrm>
            <a:off x="5043488" y="41148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6106" name="Line 26"/>
          <p:cNvSpPr>
            <a:spLocks noChangeShapeType="1"/>
          </p:cNvSpPr>
          <p:nvPr/>
        </p:nvSpPr>
        <p:spPr bwMode="auto">
          <a:xfrm rot="19062483" flipH="1">
            <a:off x="5329238" y="449738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7" name="Line 27"/>
          <p:cNvSpPr>
            <a:spLocks noChangeShapeType="1"/>
          </p:cNvSpPr>
          <p:nvPr/>
        </p:nvSpPr>
        <p:spPr bwMode="auto">
          <a:xfrm rot="2537517">
            <a:off x="5962650" y="449580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8" name="Text Box 28"/>
          <p:cNvSpPr txBox="1">
            <a:spLocks noChangeArrowheads="1"/>
          </p:cNvSpPr>
          <p:nvPr/>
        </p:nvSpPr>
        <p:spPr bwMode="auto">
          <a:xfrm>
            <a:off x="5762625" y="4799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6109" name="Text Box 29"/>
          <p:cNvSpPr txBox="1">
            <a:spLocks noChangeArrowheads="1"/>
          </p:cNvSpPr>
          <p:nvPr/>
        </p:nvSpPr>
        <p:spPr bwMode="auto">
          <a:xfrm>
            <a:off x="6215063" y="47990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6110" name="Text Box 30"/>
          <p:cNvSpPr txBox="1">
            <a:spLocks noChangeArrowheads="1"/>
          </p:cNvSpPr>
          <p:nvPr/>
        </p:nvSpPr>
        <p:spPr bwMode="auto">
          <a:xfrm>
            <a:off x="6019800" y="41036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6111" name="Line 31"/>
          <p:cNvSpPr>
            <a:spLocks noChangeShapeType="1"/>
          </p:cNvSpPr>
          <p:nvPr/>
        </p:nvSpPr>
        <p:spPr bwMode="auto">
          <a:xfrm rot="19062483" flipH="1">
            <a:off x="6305550" y="448627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2" name="Line 32"/>
          <p:cNvSpPr>
            <a:spLocks noChangeShapeType="1"/>
          </p:cNvSpPr>
          <p:nvPr/>
        </p:nvSpPr>
        <p:spPr bwMode="auto">
          <a:xfrm>
            <a:off x="3890963" y="3943350"/>
            <a:ext cx="233362"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3" name="Line 33"/>
          <p:cNvSpPr>
            <a:spLocks noChangeShapeType="1"/>
          </p:cNvSpPr>
          <p:nvPr/>
        </p:nvSpPr>
        <p:spPr bwMode="auto">
          <a:xfrm flipH="1">
            <a:off x="5243513" y="3810000"/>
            <a:ext cx="352425"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4" name="Line 34"/>
          <p:cNvSpPr>
            <a:spLocks noChangeShapeType="1"/>
          </p:cNvSpPr>
          <p:nvPr/>
        </p:nvSpPr>
        <p:spPr bwMode="auto">
          <a:xfrm flipH="1">
            <a:off x="4743450" y="3019425"/>
            <a:ext cx="352425" cy="411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5" name="Line 35"/>
          <p:cNvSpPr>
            <a:spLocks noChangeShapeType="1"/>
          </p:cNvSpPr>
          <p:nvPr/>
        </p:nvSpPr>
        <p:spPr bwMode="auto">
          <a:xfrm>
            <a:off x="5876925" y="3805238"/>
            <a:ext cx="352425" cy="300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6" name="Text Box 36"/>
          <p:cNvSpPr txBox="1">
            <a:spLocks noChangeArrowheads="1"/>
          </p:cNvSpPr>
          <p:nvPr/>
        </p:nvSpPr>
        <p:spPr bwMode="auto">
          <a:xfrm>
            <a:off x="1752600" y="33670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6117" name="Line 37"/>
          <p:cNvSpPr>
            <a:spLocks noChangeShapeType="1"/>
          </p:cNvSpPr>
          <p:nvPr/>
        </p:nvSpPr>
        <p:spPr bwMode="auto">
          <a:xfrm rot="2537517">
            <a:off x="1741488" y="373221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8" name="Line 38"/>
          <p:cNvSpPr>
            <a:spLocks noChangeShapeType="1"/>
          </p:cNvSpPr>
          <p:nvPr/>
        </p:nvSpPr>
        <p:spPr bwMode="auto">
          <a:xfrm rot="19062483" flipH="1">
            <a:off x="2146300" y="372268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9" name="Line 39"/>
          <p:cNvSpPr>
            <a:spLocks noChangeShapeType="1"/>
          </p:cNvSpPr>
          <p:nvPr/>
        </p:nvSpPr>
        <p:spPr bwMode="auto">
          <a:xfrm flipH="1">
            <a:off x="2143125" y="3159125"/>
            <a:ext cx="333375"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0" name="Text Box 40"/>
          <p:cNvSpPr txBox="1">
            <a:spLocks noChangeArrowheads="1"/>
          </p:cNvSpPr>
          <p:nvPr/>
        </p:nvSpPr>
        <p:spPr bwMode="auto">
          <a:xfrm>
            <a:off x="3533775" y="35575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6121" name="Line 41"/>
          <p:cNvSpPr>
            <a:spLocks noChangeShapeType="1"/>
          </p:cNvSpPr>
          <p:nvPr/>
        </p:nvSpPr>
        <p:spPr bwMode="auto">
          <a:xfrm rot="2537517" flipH="1">
            <a:off x="3490913" y="3887788"/>
            <a:ext cx="53975"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2" name="Line 42"/>
          <p:cNvSpPr>
            <a:spLocks noChangeShapeType="1"/>
          </p:cNvSpPr>
          <p:nvPr/>
        </p:nvSpPr>
        <p:spPr bwMode="auto">
          <a:xfrm>
            <a:off x="3014663" y="3163888"/>
            <a:ext cx="52863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3" name="Text Box 43"/>
          <p:cNvSpPr txBox="1">
            <a:spLocks noChangeArrowheads="1"/>
          </p:cNvSpPr>
          <p:nvPr/>
        </p:nvSpPr>
        <p:spPr bwMode="auto">
          <a:xfrm>
            <a:off x="5538788" y="34290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6124" name="Line 44"/>
          <p:cNvSpPr>
            <a:spLocks noChangeShapeType="1"/>
          </p:cNvSpPr>
          <p:nvPr/>
        </p:nvSpPr>
        <p:spPr bwMode="auto">
          <a:xfrm>
            <a:off x="5557838" y="3019425"/>
            <a:ext cx="195262" cy="411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5" name="Text Box 45"/>
          <p:cNvSpPr txBox="1">
            <a:spLocks noChangeArrowheads="1"/>
          </p:cNvSpPr>
          <p:nvPr/>
        </p:nvSpPr>
        <p:spPr bwMode="auto">
          <a:xfrm>
            <a:off x="2476500" y="2800350"/>
            <a:ext cx="53340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6126" name="Line 46"/>
          <p:cNvSpPr>
            <a:spLocks noChangeShapeType="1"/>
          </p:cNvSpPr>
          <p:nvPr/>
        </p:nvSpPr>
        <p:spPr bwMode="auto">
          <a:xfrm flipH="1">
            <a:off x="3000375" y="2392363"/>
            <a:ext cx="704850"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7" name="Text Box 47"/>
          <p:cNvSpPr txBox="1">
            <a:spLocks noChangeArrowheads="1"/>
          </p:cNvSpPr>
          <p:nvPr/>
        </p:nvSpPr>
        <p:spPr bwMode="auto">
          <a:xfrm>
            <a:off x="5081588" y="2643188"/>
            <a:ext cx="5524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46128" name="Line 48"/>
          <p:cNvSpPr>
            <a:spLocks noChangeShapeType="1"/>
          </p:cNvSpPr>
          <p:nvPr/>
        </p:nvSpPr>
        <p:spPr bwMode="auto">
          <a:xfrm>
            <a:off x="4286250" y="2392363"/>
            <a:ext cx="809625" cy="257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9" name="Text Box 49"/>
          <p:cNvSpPr txBox="1">
            <a:spLocks noChangeArrowheads="1"/>
          </p:cNvSpPr>
          <p:nvPr/>
        </p:nvSpPr>
        <p:spPr bwMode="auto">
          <a:xfrm>
            <a:off x="3729038" y="2033588"/>
            <a:ext cx="5524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Tree>
    <p:extLst>
      <p:ext uri="{BB962C8B-B14F-4D97-AF65-F5344CB8AC3E}">
        <p14:creationId xmlns:p14="http://schemas.microsoft.com/office/powerpoint/2010/main" val="21506427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Building a Tree</a:t>
            </a:r>
          </a:p>
        </p:txBody>
      </p:sp>
      <p:sp>
        <p:nvSpPr>
          <p:cNvPr id="47107" name="Line 3"/>
          <p:cNvSpPr>
            <a:spLocks noChangeShapeType="1"/>
          </p:cNvSpPr>
          <p:nvPr/>
        </p:nvSpPr>
        <p:spPr bwMode="auto">
          <a:xfrm rot="2537517">
            <a:off x="763588" y="4906963"/>
            <a:ext cx="141287"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08" name="Text Box 4"/>
          <p:cNvSpPr txBox="1">
            <a:spLocks noChangeArrowheads="1"/>
          </p:cNvSpPr>
          <p:nvPr/>
        </p:nvSpPr>
        <p:spPr bwMode="auto">
          <a:xfrm>
            <a:off x="476250" y="51720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7109" name="Text Box 5"/>
          <p:cNvSpPr txBox="1">
            <a:spLocks noChangeArrowheads="1"/>
          </p:cNvSpPr>
          <p:nvPr/>
        </p:nvSpPr>
        <p:spPr bwMode="auto">
          <a:xfrm>
            <a:off x="942975" y="51720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7110" name="Text Box 6"/>
          <p:cNvSpPr txBox="1">
            <a:spLocks noChangeArrowheads="1"/>
          </p:cNvSpPr>
          <p:nvPr/>
        </p:nvSpPr>
        <p:spPr bwMode="auto">
          <a:xfrm>
            <a:off x="3409950" y="4721225"/>
            <a:ext cx="5143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7111" name="Text Box 7"/>
          <p:cNvSpPr txBox="1">
            <a:spLocks noChangeArrowheads="1"/>
          </p:cNvSpPr>
          <p:nvPr/>
        </p:nvSpPr>
        <p:spPr bwMode="auto">
          <a:xfrm>
            <a:off x="4038600" y="39830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7112" name="Line 8"/>
          <p:cNvSpPr>
            <a:spLocks noChangeShapeType="1"/>
          </p:cNvSpPr>
          <p:nvPr/>
        </p:nvSpPr>
        <p:spPr bwMode="auto">
          <a:xfrm rot="19062483" flipH="1">
            <a:off x="1050925" y="4918075"/>
            <a:ext cx="1301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3" name="Text Box 9"/>
          <p:cNvSpPr txBox="1">
            <a:spLocks noChangeArrowheads="1"/>
          </p:cNvSpPr>
          <p:nvPr/>
        </p:nvSpPr>
        <p:spPr bwMode="auto">
          <a:xfrm>
            <a:off x="852488" y="45196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7114" name="Line 10"/>
          <p:cNvSpPr>
            <a:spLocks noChangeShapeType="1"/>
          </p:cNvSpPr>
          <p:nvPr/>
        </p:nvSpPr>
        <p:spPr bwMode="auto">
          <a:xfrm rot="2537517">
            <a:off x="1612900" y="4902200"/>
            <a:ext cx="117475"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5" name="Text Box 11"/>
          <p:cNvSpPr txBox="1">
            <a:spLocks noChangeArrowheads="1"/>
          </p:cNvSpPr>
          <p:nvPr/>
        </p:nvSpPr>
        <p:spPr bwMode="auto">
          <a:xfrm>
            <a:off x="1433513" y="51768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7116" name="Text Box 12"/>
          <p:cNvSpPr txBox="1">
            <a:spLocks noChangeArrowheads="1"/>
          </p:cNvSpPr>
          <p:nvPr/>
        </p:nvSpPr>
        <p:spPr bwMode="auto">
          <a:xfrm>
            <a:off x="1885950" y="517207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7117" name="Text Box 13"/>
          <p:cNvSpPr txBox="1">
            <a:spLocks noChangeArrowheads="1"/>
          </p:cNvSpPr>
          <p:nvPr/>
        </p:nvSpPr>
        <p:spPr bwMode="auto">
          <a:xfrm>
            <a:off x="1576388" y="45196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7118" name="Line 14"/>
          <p:cNvSpPr>
            <a:spLocks noChangeShapeType="1"/>
          </p:cNvSpPr>
          <p:nvPr/>
        </p:nvSpPr>
        <p:spPr bwMode="auto">
          <a:xfrm rot="19062483" flipH="1">
            <a:off x="1908175" y="4926013"/>
            <a:ext cx="152400" cy="227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9" name="Line 15"/>
          <p:cNvSpPr>
            <a:spLocks noChangeShapeType="1"/>
          </p:cNvSpPr>
          <p:nvPr/>
        </p:nvSpPr>
        <p:spPr bwMode="auto">
          <a:xfrm rot="2537517">
            <a:off x="2595563" y="4987925"/>
            <a:ext cx="36512"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0" name="Text Box 16"/>
          <p:cNvSpPr txBox="1">
            <a:spLocks noChangeArrowheads="1"/>
          </p:cNvSpPr>
          <p:nvPr/>
        </p:nvSpPr>
        <p:spPr bwMode="auto">
          <a:xfrm>
            <a:off x="2352675" y="51768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7121" name="Text Box 17"/>
          <p:cNvSpPr txBox="1">
            <a:spLocks noChangeArrowheads="1"/>
          </p:cNvSpPr>
          <p:nvPr/>
        </p:nvSpPr>
        <p:spPr bwMode="auto">
          <a:xfrm>
            <a:off x="2805113" y="5176838"/>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7122" name="Text Box 18"/>
          <p:cNvSpPr txBox="1">
            <a:spLocks noChangeArrowheads="1"/>
          </p:cNvSpPr>
          <p:nvPr/>
        </p:nvSpPr>
        <p:spPr bwMode="auto">
          <a:xfrm>
            <a:off x="2566988" y="4633913"/>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7123" name="Line 19"/>
          <p:cNvSpPr>
            <a:spLocks noChangeShapeType="1"/>
          </p:cNvSpPr>
          <p:nvPr/>
        </p:nvSpPr>
        <p:spPr bwMode="auto">
          <a:xfrm rot="19062483" flipH="1">
            <a:off x="3003550" y="4984750"/>
            <a:ext cx="14288"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4" name="Line 20"/>
          <p:cNvSpPr>
            <a:spLocks noChangeShapeType="1"/>
          </p:cNvSpPr>
          <p:nvPr/>
        </p:nvSpPr>
        <p:spPr bwMode="auto">
          <a:xfrm rot="2537517">
            <a:off x="4433888" y="5078413"/>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5" name="Text Box 21"/>
          <p:cNvSpPr txBox="1">
            <a:spLocks noChangeArrowheads="1"/>
          </p:cNvSpPr>
          <p:nvPr/>
        </p:nvSpPr>
        <p:spPr bwMode="auto">
          <a:xfrm>
            <a:off x="4233863" y="53816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7126" name="Text Box 22"/>
          <p:cNvSpPr txBox="1">
            <a:spLocks noChangeArrowheads="1"/>
          </p:cNvSpPr>
          <p:nvPr/>
        </p:nvSpPr>
        <p:spPr bwMode="auto">
          <a:xfrm>
            <a:off x="4686300" y="5381625"/>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7127" name="Text Box 23"/>
          <p:cNvSpPr txBox="1">
            <a:spLocks noChangeArrowheads="1"/>
          </p:cNvSpPr>
          <p:nvPr/>
        </p:nvSpPr>
        <p:spPr bwMode="auto">
          <a:xfrm>
            <a:off x="4491038" y="46863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7128" name="Line 24"/>
          <p:cNvSpPr>
            <a:spLocks noChangeShapeType="1"/>
          </p:cNvSpPr>
          <p:nvPr/>
        </p:nvSpPr>
        <p:spPr bwMode="auto">
          <a:xfrm rot="19062483" flipH="1">
            <a:off x="4776788" y="5068888"/>
            <a:ext cx="1254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9" name="Line 25"/>
          <p:cNvSpPr>
            <a:spLocks noChangeShapeType="1"/>
          </p:cNvSpPr>
          <p:nvPr/>
        </p:nvSpPr>
        <p:spPr bwMode="auto">
          <a:xfrm rot="2537517">
            <a:off x="5410200" y="5067300"/>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30" name="Text Box 26"/>
          <p:cNvSpPr txBox="1">
            <a:spLocks noChangeArrowheads="1"/>
          </p:cNvSpPr>
          <p:nvPr/>
        </p:nvSpPr>
        <p:spPr bwMode="auto">
          <a:xfrm>
            <a:off x="5210175" y="53705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7131" name="Text Box 27"/>
          <p:cNvSpPr txBox="1">
            <a:spLocks noChangeArrowheads="1"/>
          </p:cNvSpPr>
          <p:nvPr/>
        </p:nvSpPr>
        <p:spPr bwMode="auto">
          <a:xfrm>
            <a:off x="5662613" y="5370513"/>
            <a:ext cx="400050" cy="514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7132" name="Text Box 28"/>
          <p:cNvSpPr txBox="1">
            <a:spLocks noChangeArrowheads="1"/>
          </p:cNvSpPr>
          <p:nvPr/>
        </p:nvSpPr>
        <p:spPr bwMode="auto">
          <a:xfrm>
            <a:off x="5467350" y="46751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7133" name="Line 29"/>
          <p:cNvSpPr>
            <a:spLocks noChangeShapeType="1"/>
          </p:cNvSpPr>
          <p:nvPr/>
        </p:nvSpPr>
        <p:spPr bwMode="auto">
          <a:xfrm rot="19062483" flipH="1">
            <a:off x="5753100" y="5057775"/>
            <a:ext cx="1254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34" name="Line 30"/>
          <p:cNvSpPr>
            <a:spLocks noChangeShapeType="1"/>
          </p:cNvSpPr>
          <p:nvPr/>
        </p:nvSpPr>
        <p:spPr bwMode="auto">
          <a:xfrm>
            <a:off x="3338513" y="4514850"/>
            <a:ext cx="233362"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35" name="Line 31"/>
          <p:cNvSpPr>
            <a:spLocks noChangeShapeType="1"/>
          </p:cNvSpPr>
          <p:nvPr/>
        </p:nvSpPr>
        <p:spPr bwMode="auto">
          <a:xfrm flipH="1">
            <a:off x="4691063" y="4381500"/>
            <a:ext cx="352425"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36" name="Line 32"/>
          <p:cNvSpPr>
            <a:spLocks noChangeShapeType="1"/>
          </p:cNvSpPr>
          <p:nvPr/>
        </p:nvSpPr>
        <p:spPr bwMode="auto">
          <a:xfrm flipH="1">
            <a:off x="4191000" y="3590925"/>
            <a:ext cx="352425" cy="411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37" name="Line 33"/>
          <p:cNvSpPr>
            <a:spLocks noChangeShapeType="1"/>
          </p:cNvSpPr>
          <p:nvPr/>
        </p:nvSpPr>
        <p:spPr bwMode="auto">
          <a:xfrm>
            <a:off x="5324475" y="4376738"/>
            <a:ext cx="352425" cy="300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38" name="Text Box 34"/>
          <p:cNvSpPr txBox="1">
            <a:spLocks noChangeArrowheads="1"/>
          </p:cNvSpPr>
          <p:nvPr/>
        </p:nvSpPr>
        <p:spPr bwMode="auto">
          <a:xfrm>
            <a:off x="1200150" y="39385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7139" name="Line 35"/>
          <p:cNvSpPr>
            <a:spLocks noChangeShapeType="1"/>
          </p:cNvSpPr>
          <p:nvPr/>
        </p:nvSpPr>
        <p:spPr bwMode="auto">
          <a:xfrm rot="2537517">
            <a:off x="1189038" y="4303713"/>
            <a:ext cx="39687"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40" name="Line 36"/>
          <p:cNvSpPr>
            <a:spLocks noChangeShapeType="1"/>
          </p:cNvSpPr>
          <p:nvPr/>
        </p:nvSpPr>
        <p:spPr bwMode="auto">
          <a:xfrm rot="19062483" flipH="1">
            <a:off x="1593850" y="4294188"/>
            <a:ext cx="39688"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41" name="Line 37"/>
          <p:cNvSpPr>
            <a:spLocks noChangeShapeType="1"/>
          </p:cNvSpPr>
          <p:nvPr/>
        </p:nvSpPr>
        <p:spPr bwMode="auto">
          <a:xfrm flipH="1">
            <a:off x="1590675" y="3730625"/>
            <a:ext cx="333375"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42" name="Text Box 38"/>
          <p:cNvSpPr txBox="1">
            <a:spLocks noChangeArrowheads="1"/>
          </p:cNvSpPr>
          <p:nvPr/>
        </p:nvSpPr>
        <p:spPr bwMode="auto">
          <a:xfrm>
            <a:off x="2981325" y="4129088"/>
            <a:ext cx="4000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7143" name="Line 39"/>
          <p:cNvSpPr>
            <a:spLocks noChangeShapeType="1"/>
          </p:cNvSpPr>
          <p:nvPr/>
        </p:nvSpPr>
        <p:spPr bwMode="auto">
          <a:xfrm rot="2537517" flipH="1">
            <a:off x="2938463" y="4459288"/>
            <a:ext cx="53975"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44" name="Line 40"/>
          <p:cNvSpPr>
            <a:spLocks noChangeShapeType="1"/>
          </p:cNvSpPr>
          <p:nvPr/>
        </p:nvSpPr>
        <p:spPr bwMode="auto">
          <a:xfrm>
            <a:off x="2462213" y="3735388"/>
            <a:ext cx="52863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45" name="Text Box 41"/>
          <p:cNvSpPr txBox="1">
            <a:spLocks noChangeArrowheads="1"/>
          </p:cNvSpPr>
          <p:nvPr/>
        </p:nvSpPr>
        <p:spPr bwMode="auto">
          <a:xfrm>
            <a:off x="4986338" y="4000500"/>
            <a:ext cx="40005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7146" name="Line 42"/>
          <p:cNvSpPr>
            <a:spLocks noChangeShapeType="1"/>
          </p:cNvSpPr>
          <p:nvPr/>
        </p:nvSpPr>
        <p:spPr bwMode="auto">
          <a:xfrm>
            <a:off x="5005388" y="3590925"/>
            <a:ext cx="195262" cy="411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47" name="Text Box 43"/>
          <p:cNvSpPr txBox="1">
            <a:spLocks noChangeArrowheads="1"/>
          </p:cNvSpPr>
          <p:nvPr/>
        </p:nvSpPr>
        <p:spPr bwMode="auto">
          <a:xfrm>
            <a:off x="1924050" y="3371850"/>
            <a:ext cx="533400"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7148" name="Line 44"/>
          <p:cNvSpPr>
            <a:spLocks noChangeShapeType="1"/>
          </p:cNvSpPr>
          <p:nvPr/>
        </p:nvSpPr>
        <p:spPr bwMode="auto">
          <a:xfrm flipH="1">
            <a:off x="2447925" y="2963863"/>
            <a:ext cx="704850"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49" name="Text Box 45"/>
          <p:cNvSpPr txBox="1">
            <a:spLocks noChangeArrowheads="1"/>
          </p:cNvSpPr>
          <p:nvPr/>
        </p:nvSpPr>
        <p:spPr bwMode="auto">
          <a:xfrm>
            <a:off x="4529138" y="3214688"/>
            <a:ext cx="5524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47150" name="Line 46"/>
          <p:cNvSpPr>
            <a:spLocks noChangeShapeType="1"/>
          </p:cNvSpPr>
          <p:nvPr/>
        </p:nvSpPr>
        <p:spPr bwMode="auto">
          <a:xfrm>
            <a:off x="3733800" y="2963863"/>
            <a:ext cx="809625" cy="257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51" name="Text Box 47"/>
          <p:cNvSpPr txBox="1">
            <a:spLocks noChangeArrowheads="1"/>
          </p:cNvSpPr>
          <p:nvPr/>
        </p:nvSpPr>
        <p:spPr bwMode="auto">
          <a:xfrm>
            <a:off x="3176588" y="2605088"/>
            <a:ext cx="552450"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
        <p:nvSpPr>
          <p:cNvPr id="47152" name="Rectangle 48"/>
          <p:cNvSpPr>
            <a:spLocks noChangeArrowheads="1"/>
          </p:cNvSpPr>
          <p:nvPr/>
        </p:nvSpPr>
        <p:spPr bwMode="auto">
          <a:xfrm>
            <a:off x="2571750" y="1790700"/>
            <a:ext cx="1771650" cy="43815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53" name="Line 49"/>
          <p:cNvSpPr>
            <a:spLocks noChangeShapeType="1"/>
          </p:cNvSpPr>
          <p:nvPr/>
        </p:nvSpPr>
        <p:spPr bwMode="auto">
          <a:xfrm>
            <a:off x="3467100" y="2068513"/>
            <a:ext cx="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54" name="Text Box 50"/>
          <p:cNvSpPr txBox="1">
            <a:spLocks noChangeArrowheads="1"/>
          </p:cNvSpPr>
          <p:nvPr/>
        </p:nvSpPr>
        <p:spPr bwMode="auto">
          <a:xfrm>
            <a:off x="6130925" y="1601788"/>
            <a:ext cx="3013075" cy="3081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After enqueueing this node there is only one node left in priority queue.</a:t>
            </a:r>
          </a:p>
        </p:txBody>
      </p:sp>
    </p:spTree>
    <p:extLst>
      <p:ext uri="{BB962C8B-B14F-4D97-AF65-F5344CB8AC3E}">
        <p14:creationId xmlns:p14="http://schemas.microsoft.com/office/powerpoint/2010/main" val="24579056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Building a Tree</a:t>
            </a:r>
          </a:p>
        </p:txBody>
      </p:sp>
      <p:sp>
        <p:nvSpPr>
          <p:cNvPr id="48178" name="Text Box 50"/>
          <p:cNvSpPr txBox="1">
            <a:spLocks noChangeArrowheads="1"/>
          </p:cNvSpPr>
          <p:nvPr/>
        </p:nvSpPr>
        <p:spPr bwMode="auto">
          <a:xfrm>
            <a:off x="492125" y="1658938"/>
            <a:ext cx="4556125" cy="4905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sz="2300"/>
              <a:t>Dequeue the single node left in the queue.</a:t>
            </a:r>
          </a:p>
          <a:p>
            <a:pPr>
              <a:buFontTx/>
              <a:buNone/>
            </a:pPr>
            <a:endParaRPr lang="en-US" sz="2300"/>
          </a:p>
          <a:p>
            <a:pPr>
              <a:buFontTx/>
              <a:buNone/>
            </a:pPr>
            <a:r>
              <a:rPr lang="en-US" sz="2300"/>
              <a:t>This tree contains the new code words for each character.</a:t>
            </a:r>
          </a:p>
          <a:p>
            <a:pPr>
              <a:buFontTx/>
              <a:buNone/>
            </a:pPr>
            <a:endParaRPr lang="en-US" sz="2300"/>
          </a:p>
          <a:p>
            <a:pPr>
              <a:buFontTx/>
              <a:buNone/>
            </a:pPr>
            <a:r>
              <a:rPr lang="en-US" sz="2300"/>
              <a:t>Frequency of root node should equal number of characters in text.</a:t>
            </a:r>
            <a:endParaRPr lang="en-US"/>
          </a:p>
          <a:p>
            <a:pPr>
              <a:buFontTx/>
              <a:buNone/>
            </a:pPr>
            <a:endParaRPr lang="en-US"/>
          </a:p>
          <a:p>
            <a:pPr>
              <a:buFontTx/>
              <a:buNone/>
            </a:pPr>
            <a:r>
              <a:rPr lang="en-US"/>
              <a:t> </a:t>
            </a:r>
          </a:p>
        </p:txBody>
      </p:sp>
      <p:grpSp>
        <p:nvGrpSpPr>
          <p:cNvPr id="48180" name="Group 52"/>
          <p:cNvGrpSpPr>
            <a:grpSpLocks/>
          </p:cNvGrpSpPr>
          <p:nvPr/>
        </p:nvGrpSpPr>
        <p:grpSpPr bwMode="auto">
          <a:xfrm>
            <a:off x="5067300" y="1801813"/>
            <a:ext cx="3643313" cy="3365500"/>
            <a:chOff x="3060" y="1471"/>
            <a:chExt cx="2295" cy="2120"/>
          </a:xfrm>
        </p:grpSpPr>
        <p:sp>
          <p:nvSpPr>
            <p:cNvPr id="48181" name="Line 53"/>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82" name="Text Box 54"/>
            <p:cNvSpPr txBox="1">
              <a:spLocks noChangeArrowheads="1"/>
            </p:cNvSpPr>
            <p:nvPr/>
          </p:nvSpPr>
          <p:spPr bwMode="auto">
            <a:xfrm>
              <a:off x="3060" y="3154"/>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8183" name="Text Box 55"/>
            <p:cNvSpPr txBox="1">
              <a:spLocks noChangeArrowheads="1"/>
            </p:cNvSpPr>
            <p:nvPr/>
          </p:nvSpPr>
          <p:spPr bwMode="auto">
            <a:xfrm>
              <a:off x="3252" y="3154"/>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8184" name="Text Box 56"/>
            <p:cNvSpPr txBox="1">
              <a:spLocks noChangeArrowheads="1"/>
            </p:cNvSpPr>
            <p:nvPr/>
          </p:nvSpPr>
          <p:spPr bwMode="auto">
            <a:xfrm>
              <a:off x="4265" y="2909"/>
              <a:ext cx="308"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8185" name="Text Box 57"/>
            <p:cNvSpPr txBox="1">
              <a:spLocks noChangeArrowheads="1"/>
            </p:cNvSpPr>
            <p:nvPr/>
          </p:nvSpPr>
          <p:spPr bwMode="auto">
            <a:xfrm>
              <a:off x="4523" y="2509"/>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8186" name="Line 58"/>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87" name="Text Box 59"/>
            <p:cNvSpPr txBox="1">
              <a:spLocks noChangeArrowheads="1"/>
            </p:cNvSpPr>
            <p:nvPr/>
          </p:nvSpPr>
          <p:spPr bwMode="auto">
            <a:xfrm>
              <a:off x="3215" y="280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8188" name="Line 60"/>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89" name="Text Box 61"/>
            <p:cNvSpPr txBox="1">
              <a:spLocks noChangeArrowheads="1"/>
            </p:cNvSpPr>
            <p:nvPr/>
          </p:nvSpPr>
          <p:spPr bwMode="auto">
            <a:xfrm>
              <a:off x="3453" y="3156"/>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8190" name="Text Box 62"/>
            <p:cNvSpPr txBox="1">
              <a:spLocks noChangeArrowheads="1"/>
            </p:cNvSpPr>
            <p:nvPr/>
          </p:nvSpPr>
          <p:spPr bwMode="auto">
            <a:xfrm>
              <a:off x="3640" y="3154"/>
              <a:ext cx="163"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8191" name="Text Box 63"/>
            <p:cNvSpPr txBox="1">
              <a:spLocks noChangeArrowheads="1"/>
            </p:cNvSpPr>
            <p:nvPr/>
          </p:nvSpPr>
          <p:spPr bwMode="auto">
            <a:xfrm>
              <a:off x="3512" y="280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8192" name="Line 64"/>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93" name="Line 65"/>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94" name="Text Box 66"/>
            <p:cNvSpPr txBox="1">
              <a:spLocks noChangeArrowheads="1"/>
            </p:cNvSpPr>
            <p:nvPr/>
          </p:nvSpPr>
          <p:spPr bwMode="auto">
            <a:xfrm>
              <a:off x="3831" y="3156"/>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8195" name="Text Box 67"/>
            <p:cNvSpPr txBox="1">
              <a:spLocks noChangeArrowheads="1"/>
            </p:cNvSpPr>
            <p:nvPr/>
          </p:nvSpPr>
          <p:spPr bwMode="auto">
            <a:xfrm>
              <a:off x="4017" y="3156"/>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8196" name="Text Box 68"/>
            <p:cNvSpPr txBox="1">
              <a:spLocks noChangeArrowheads="1"/>
            </p:cNvSpPr>
            <p:nvPr/>
          </p:nvSpPr>
          <p:spPr bwMode="auto">
            <a:xfrm>
              <a:off x="3918" y="2862"/>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8197" name="Line 69"/>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98" name="Line 70"/>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99" name="Text Box 71"/>
            <p:cNvSpPr txBox="1">
              <a:spLocks noChangeArrowheads="1"/>
            </p:cNvSpPr>
            <p:nvPr/>
          </p:nvSpPr>
          <p:spPr bwMode="auto">
            <a:xfrm>
              <a:off x="4604" y="3267"/>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8200" name="Text Box 72"/>
            <p:cNvSpPr txBox="1">
              <a:spLocks noChangeArrowheads="1"/>
            </p:cNvSpPr>
            <p:nvPr/>
          </p:nvSpPr>
          <p:spPr bwMode="auto">
            <a:xfrm>
              <a:off x="4790" y="3267"/>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8201" name="Text Box 73"/>
            <p:cNvSpPr txBox="1">
              <a:spLocks noChangeArrowheads="1"/>
            </p:cNvSpPr>
            <p:nvPr/>
          </p:nvSpPr>
          <p:spPr bwMode="auto">
            <a:xfrm>
              <a:off x="4710" y="289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8202" name="Line 74"/>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03" name="Line 75"/>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04" name="Text Box 76"/>
            <p:cNvSpPr txBox="1">
              <a:spLocks noChangeArrowheads="1"/>
            </p:cNvSpPr>
            <p:nvPr/>
          </p:nvSpPr>
          <p:spPr bwMode="auto">
            <a:xfrm>
              <a:off x="5005" y="3261"/>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8205" name="Text Box 77"/>
            <p:cNvSpPr txBox="1">
              <a:spLocks noChangeArrowheads="1"/>
            </p:cNvSpPr>
            <p:nvPr/>
          </p:nvSpPr>
          <p:spPr bwMode="auto">
            <a:xfrm>
              <a:off x="5191" y="3261"/>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8206" name="Text Box 78"/>
            <p:cNvSpPr txBox="1">
              <a:spLocks noChangeArrowheads="1"/>
            </p:cNvSpPr>
            <p:nvPr/>
          </p:nvSpPr>
          <p:spPr bwMode="auto">
            <a:xfrm>
              <a:off x="5110" y="2884"/>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8207" name="Line 79"/>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08" name="Line 80"/>
            <p:cNvSpPr>
              <a:spLocks noChangeShapeType="1"/>
            </p:cNvSpPr>
            <p:nvPr/>
          </p:nvSpPr>
          <p:spPr bwMode="auto">
            <a:xfrm>
              <a:off x="4236" y="2797"/>
              <a:ext cx="96" cy="1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09" name="Line 81"/>
            <p:cNvSpPr>
              <a:spLocks noChangeShapeType="1"/>
            </p:cNvSpPr>
            <p:nvPr/>
          </p:nvSpPr>
          <p:spPr bwMode="auto">
            <a:xfrm flipH="1">
              <a:off x="4792" y="2725"/>
              <a:ext cx="144"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0" name="Line 82"/>
            <p:cNvSpPr>
              <a:spLocks noChangeShapeType="1"/>
            </p:cNvSpPr>
            <p:nvPr/>
          </p:nvSpPr>
          <p:spPr bwMode="auto">
            <a:xfrm flipH="1">
              <a:off x="4586" y="2296"/>
              <a:ext cx="145"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1" name="Line 83"/>
            <p:cNvSpPr>
              <a:spLocks noChangeShapeType="1"/>
            </p:cNvSpPr>
            <p:nvPr/>
          </p:nvSpPr>
          <p:spPr bwMode="auto">
            <a:xfrm>
              <a:off x="5052" y="2723"/>
              <a:ext cx="145" cy="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2" name="Text Box 84"/>
            <p:cNvSpPr txBox="1">
              <a:spLocks noChangeArrowheads="1"/>
            </p:cNvSpPr>
            <p:nvPr/>
          </p:nvSpPr>
          <p:spPr bwMode="auto">
            <a:xfrm>
              <a:off x="3357" y="2485"/>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8213" name="Line 85"/>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4" name="Line 86"/>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5" name="Line 87"/>
            <p:cNvSpPr>
              <a:spLocks noChangeShapeType="1"/>
            </p:cNvSpPr>
            <p:nvPr/>
          </p:nvSpPr>
          <p:spPr bwMode="auto">
            <a:xfrm flipH="1">
              <a:off x="3518" y="2372"/>
              <a:ext cx="137"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6" name="Text Box 88"/>
            <p:cNvSpPr txBox="1">
              <a:spLocks noChangeArrowheads="1"/>
            </p:cNvSpPr>
            <p:nvPr/>
          </p:nvSpPr>
          <p:spPr bwMode="auto">
            <a:xfrm>
              <a:off x="4089" y="2588"/>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8217" name="Line 89"/>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8" name="Line 90"/>
            <p:cNvSpPr>
              <a:spLocks noChangeShapeType="1"/>
            </p:cNvSpPr>
            <p:nvPr/>
          </p:nvSpPr>
          <p:spPr bwMode="auto">
            <a:xfrm>
              <a:off x="3876" y="2375"/>
              <a:ext cx="217"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9" name="Text Box 91"/>
            <p:cNvSpPr txBox="1">
              <a:spLocks noChangeArrowheads="1"/>
            </p:cNvSpPr>
            <p:nvPr/>
          </p:nvSpPr>
          <p:spPr bwMode="auto">
            <a:xfrm>
              <a:off x="4913" y="2519"/>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8220" name="Line 92"/>
            <p:cNvSpPr>
              <a:spLocks noChangeShapeType="1"/>
            </p:cNvSpPr>
            <p:nvPr/>
          </p:nvSpPr>
          <p:spPr bwMode="auto">
            <a:xfrm>
              <a:off x="4921" y="2296"/>
              <a:ext cx="80"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21" name="Text Box 93"/>
            <p:cNvSpPr txBox="1">
              <a:spLocks noChangeArrowheads="1"/>
            </p:cNvSpPr>
            <p:nvPr/>
          </p:nvSpPr>
          <p:spPr bwMode="auto">
            <a:xfrm>
              <a:off x="3619" y="2166"/>
              <a:ext cx="351"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8222" name="Line 94"/>
            <p:cNvSpPr>
              <a:spLocks noChangeShapeType="1"/>
            </p:cNvSpPr>
            <p:nvPr/>
          </p:nvSpPr>
          <p:spPr bwMode="auto">
            <a:xfrm flipH="1">
              <a:off x="3870" y="1956"/>
              <a:ext cx="290" cy="2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23" name="Text Box 95"/>
            <p:cNvSpPr txBox="1">
              <a:spLocks noChangeArrowheads="1"/>
            </p:cNvSpPr>
            <p:nvPr/>
          </p:nvSpPr>
          <p:spPr bwMode="auto">
            <a:xfrm>
              <a:off x="4712" y="2056"/>
              <a:ext cx="397"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48224" name="Line 96"/>
            <p:cNvSpPr>
              <a:spLocks noChangeShapeType="1"/>
            </p:cNvSpPr>
            <p:nvPr/>
          </p:nvSpPr>
          <p:spPr bwMode="auto">
            <a:xfrm>
              <a:off x="4398" y="1956"/>
              <a:ext cx="333"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25" name="Text Box 97"/>
            <p:cNvSpPr txBox="1">
              <a:spLocks noChangeArrowheads="1"/>
            </p:cNvSpPr>
            <p:nvPr/>
          </p:nvSpPr>
          <p:spPr bwMode="auto">
            <a:xfrm>
              <a:off x="4122" y="1750"/>
              <a:ext cx="311"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
          <p:nvSpPr>
            <p:cNvPr id="48226" name="Line 98"/>
            <p:cNvSpPr>
              <a:spLocks noChangeShapeType="1"/>
            </p:cNvSpPr>
            <p:nvPr/>
          </p:nvSpPr>
          <p:spPr bwMode="auto">
            <a:xfrm>
              <a:off x="4289" y="1471"/>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8227" name="Rectangle 99"/>
          <p:cNvSpPr>
            <a:spLocks noChangeArrowheads="1"/>
          </p:cNvSpPr>
          <p:nvPr/>
        </p:nvSpPr>
        <p:spPr bwMode="auto">
          <a:xfrm>
            <a:off x="476250" y="5522913"/>
            <a:ext cx="75120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sz="3200" b="0">
                <a:latin typeface="Times New Roman" pitchFamily="18" charset="0"/>
              </a:rPr>
              <a:t>Eerie eyes seen near lake.     </a:t>
            </a:r>
            <a:r>
              <a:rPr lang="en-US" sz="3200" b="0">
                <a:latin typeface="Times New Roman" pitchFamily="18" charset="0"/>
                <a:sym typeface="Monotype Sorts" pitchFamily="2" charset="2"/>
              </a:rPr>
              <a:t></a:t>
            </a:r>
            <a:r>
              <a:rPr lang="en-US" sz="3200" b="0">
                <a:latin typeface="Times New Roman" pitchFamily="18" charset="0"/>
              </a:rPr>
              <a:t> 26 characters</a:t>
            </a:r>
          </a:p>
        </p:txBody>
      </p:sp>
    </p:spTree>
    <p:extLst>
      <p:ext uri="{BB962C8B-B14F-4D97-AF65-F5344CB8AC3E}">
        <p14:creationId xmlns:p14="http://schemas.microsoft.com/office/powerpoint/2010/main" val="492368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6"/>
          <p:cNvSpPr>
            <a:spLocks noGrp="1"/>
          </p:cNvSpPr>
          <p:nvPr>
            <p:ph type="title"/>
          </p:nvPr>
        </p:nvSpPr>
        <p:spPr>
          <a:xfrm>
            <a:off x="533400" y="609600"/>
            <a:ext cx="7772400" cy="914400"/>
          </a:xfrm>
        </p:spPr>
        <p:txBody>
          <a:bodyPr/>
          <a:lstStyle/>
          <a:p>
            <a:r>
              <a:rPr lang="en-US" altLang="en-US" dirty="0" smtClean="0"/>
              <a:t>Inner LR and RL rotation</a:t>
            </a:r>
          </a:p>
        </p:txBody>
      </p:sp>
      <p:cxnSp>
        <p:nvCxnSpPr>
          <p:cNvPr id="8" name="Straight Connector 7"/>
          <p:cNvCxnSpPr>
            <a:endCxn id="24" idx="0"/>
          </p:cNvCxnSpPr>
          <p:nvPr/>
        </p:nvCxnSpPr>
        <p:spPr>
          <a:xfrm rot="16200000" flipH="1">
            <a:off x="7362032" y="4144168"/>
            <a:ext cx="457200" cy="246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899944" y="2851944"/>
            <a:ext cx="484187" cy="212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9" idx="3"/>
          </p:cNvCxnSpPr>
          <p:nvPr/>
        </p:nvCxnSpPr>
        <p:spPr>
          <a:xfrm rot="5400000">
            <a:off x="5253831" y="4072732"/>
            <a:ext cx="384175" cy="115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9" idx="5"/>
          </p:cNvCxnSpPr>
          <p:nvPr/>
        </p:nvCxnSpPr>
        <p:spPr>
          <a:xfrm rot="16200000" flipH="1">
            <a:off x="5968206" y="4031457"/>
            <a:ext cx="384175" cy="198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237581" y="4137819"/>
            <a:ext cx="384175" cy="115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2985294" y="4096544"/>
            <a:ext cx="384175" cy="198437"/>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895475" y="1828800"/>
            <a:ext cx="788988" cy="96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16" name="Rectangle 15"/>
          <p:cNvSpPr/>
          <p:nvPr/>
        </p:nvSpPr>
        <p:spPr>
          <a:xfrm>
            <a:off x="5191125" y="4322763"/>
            <a:ext cx="492125" cy="966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7" name="Oval 16"/>
          <p:cNvSpPr/>
          <p:nvPr/>
        </p:nvSpPr>
        <p:spPr>
          <a:xfrm>
            <a:off x="2389188" y="3159125"/>
            <a:ext cx="788987" cy="96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sp>
        <p:nvSpPr>
          <p:cNvPr id="18" name="Oval 17"/>
          <p:cNvSpPr/>
          <p:nvPr/>
        </p:nvSpPr>
        <p:spPr>
          <a:xfrm>
            <a:off x="6145213" y="1905000"/>
            <a:ext cx="788987" cy="96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sp>
        <p:nvSpPr>
          <p:cNvPr id="19" name="Oval 18"/>
          <p:cNvSpPr/>
          <p:nvPr/>
        </p:nvSpPr>
        <p:spPr>
          <a:xfrm>
            <a:off x="5387975" y="3113088"/>
            <a:ext cx="788988" cy="966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20" name="Rectangle 19"/>
          <p:cNvSpPr/>
          <p:nvPr/>
        </p:nvSpPr>
        <p:spPr>
          <a:xfrm>
            <a:off x="2590800" y="5662613"/>
            <a:ext cx="493713" cy="966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
            </a:r>
          </a:p>
        </p:txBody>
      </p:sp>
      <p:sp>
        <p:nvSpPr>
          <p:cNvPr id="21" name="Rectangle 20"/>
          <p:cNvSpPr/>
          <p:nvPr/>
        </p:nvSpPr>
        <p:spPr>
          <a:xfrm>
            <a:off x="1487488" y="5586413"/>
            <a:ext cx="493712" cy="966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22" name="Rectangle 21"/>
          <p:cNvSpPr/>
          <p:nvPr/>
        </p:nvSpPr>
        <p:spPr>
          <a:xfrm>
            <a:off x="1600200" y="3159125"/>
            <a:ext cx="493713"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23" name="Rectangle 22"/>
          <p:cNvSpPr/>
          <p:nvPr/>
        </p:nvSpPr>
        <p:spPr>
          <a:xfrm>
            <a:off x="5980113" y="4343400"/>
            <a:ext cx="492125"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24" name="Rectangle 23"/>
          <p:cNvSpPr/>
          <p:nvPr/>
        </p:nvSpPr>
        <p:spPr>
          <a:xfrm>
            <a:off x="7467600" y="4495800"/>
            <a:ext cx="493713"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
            </a:r>
          </a:p>
        </p:txBody>
      </p:sp>
      <p:cxnSp>
        <p:nvCxnSpPr>
          <p:cNvPr id="25" name="Straight Connector 24"/>
          <p:cNvCxnSpPr>
            <a:stCxn id="15" idx="5"/>
          </p:cNvCxnSpPr>
          <p:nvPr/>
        </p:nvCxnSpPr>
        <p:spPr>
          <a:xfrm rot="16200000" flipH="1">
            <a:off x="2424113" y="2800350"/>
            <a:ext cx="504825" cy="212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22" idx="0"/>
          </p:cNvCxnSpPr>
          <p:nvPr/>
        </p:nvCxnSpPr>
        <p:spPr>
          <a:xfrm rot="5400000">
            <a:off x="1710532" y="2810669"/>
            <a:ext cx="484187" cy="212725"/>
          </a:xfrm>
          <a:prstGeom prst="line">
            <a:avLst/>
          </a:prstGeom>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a:off x="3625850" y="2363788"/>
            <a:ext cx="1266825" cy="768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5142" name="TextBox 28"/>
          <p:cNvSpPr txBox="1">
            <a:spLocks noChangeArrowheads="1"/>
          </p:cNvSpPr>
          <p:nvPr/>
        </p:nvSpPr>
        <p:spPr bwMode="auto">
          <a:xfrm>
            <a:off x="3746500" y="3429000"/>
            <a:ext cx="825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r>
              <a:rPr lang="en-US" altLang="en-US" sz="3600" b="1"/>
              <a:t>RL</a:t>
            </a:r>
          </a:p>
        </p:txBody>
      </p:sp>
      <p:sp>
        <p:nvSpPr>
          <p:cNvPr id="30" name="Oval 29"/>
          <p:cNvSpPr/>
          <p:nvPr/>
        </p:nvSpPr>
        <p:spPr>
          <a:xfrm>
            <a:off x="1954213" y="4419600"/>
            <a:ext cx="788987" cy="96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sp>
        <p:nvSpPr>
          <p:cNvPr id="31" name="Rectangle 30"/>
          <p:cNvSpPr/>
          <p:nvPr/>
        </p:nvSpPr>
        <p:spPr>
          <a:xfrm>
            <a:off x="3048000" y="4419600"/>
            <a:ext cx="493713"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
            </a:r>
          </a:p>
        </p:txBody>
      </p:sp>
      <p:cxnSp>
        <p:nvCxnSpPr>
          <p:cNvPr id="32" name="Straight Connector 31"/>
          <p:cNvCxnSpPr/>
          <p:nvPr/>
        </p:nvCxnSpPr>
        <p:spPr>
          <a:xfrm rot="16200000" flipH="1">
            <a:off x="2528888" y="5348288"/>
            <a:ext cx="382587" cy="198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1" idx="0"/>
          </p:cNvCxnSpPr>
          <p:nvPr/>
        </p:nvCxnSpPr>
        <p:spPr>
          <a:xfrm rot="5400000">
            <a:off x="1670844" y="5245894"/>
            <a:ext cx="404813" cy="276225"/>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907213" y="3148013"/>
            <a:ext cx="788987" cy="966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cxnSp>
        <p:nvCxnSpPr>
          <p:cNvPr id="38" name="Straight Connector 37"/>
          <p:cNvCxnSpPr/>
          <p:nvPr/>
        </p:nvCxnSpPr>
        <p:spPr>
          <a:xfrm rot="5400000">
            <a:off x="6819900" y="4229100"/>
            <a:ext cx="457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781800" y="4495800"/>
            <a:ext cx="493713"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
            </a:r>
          </a:p>
        </p:txBody>
      </p:sp>
      <p:cxnSp>
        <p:nvCxnSpPr>
          <p:cNvPr id="45" name="Straight Connector 44"/>
          <p:cNvCxnSpPr>
            <a:stCxn id="18" idx="5"/>
          </p:cNvCxnSpPr>
          <p:nvPr/>
        </p:nvCxnSpPr>
        <p:spPr>
          <a:xfrm rot="16200000" flipH="1">
            <a:off x="6787357" y="2761456"/>
            <a:ext cx="406400" cy="344487"/>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495800" y="5867400"/>
            <a:ext cx="3760966" cy="461665"/>
          </a:xfrm>
          <a:prstGeom prst="rect">
            <a:avLst/>
          </a:prstGeom>
          <a:noFill/>
          <a:ln>
            <a:solidFill>
              <a:schemeClr val="accent1">
                <a:lumMod val="75000"/>
              </a:schemeClr>
            </a:solidFill>
          </a:ln>
          <a:effectLst>
            <a:innerShdw blurRad="63500" dist="50800" dir="2700000">
              <a:prstClr val="black">
                <a:alpha val="50000"/>
              </a:prstClr>
            </a:innerShdw>
          </a:effectLst>
        </p:spPr>
        <p:txBody>
          <a:bodyPr wrap="none">
            <a:spAutoFit/>
          </a:bodyPr>
          <a:lstStyle/>
          <a:p>
            <a:pPr>
              <a:defRPr/>
            </a:pPr>
            <a:r>
              <a:rPr lang="en-US" b="1" dirty="0">
                <a:latin typeface="Times New Roman" charset="0"/>
              </a:rPr>
              <a:t>Note: </a:t>
            </a:r>
            <a:r>
              <a:rPr lang="en-US" dirty="0" err="1">
                <a:latin typeface="Times New Roman" charset="0"/>
              </a:rPr>
              <a:t>LR</a:t>
            </a:r>
            <a:r>
              <a:rPr lang="en-US" dirty="0">
                <a:latin typeface="Times New Roman" charset="0"/>
              </a:rPr>
              <a:t> is the mirror image</a:t>
            </a:r>
          </a:p>
        </p:txBody>
      </p:sp>
    </p:spTree>
    <p:extLst>
      <p:ext uri="{BB962C8B-B14F-4D97-AF65-F5344CB8AC3E}">
        <p14:creationId xmlns:p14="http://schemas.microsoft.com/office/powerpoint/2010/main" val="13700111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a:t>Encoding the File</a:t>
            </a:r>
            <a:br>
              <a:rPr lang="en-US"/>
            </a:br>
            <a:r>
              <a:rPr lang="en-US" sz="3200"/>
              <a:t>Traverse Tree for Codes</a:t>
            </a:r>
            <a:endParaRPr lang="en-US"/>
          </a:p>
        </p:txBody>
      </p:sp>
      <p:sp>
        <p:nvSpPr>
          <p:cNvPr id="49155" name="Rectangle 3"/>
          <p:cNvSpPr>
            <a:spLocks noGrp="1" noChangeArrowheads="1"/>
          </p:cNvSpPr>
          <p:nvPr>
            <p:ph type="body" sz="half" idx="1"/>
          </p:nvPr>
        </p:nvSpPr>
        <p:spPr>
          <a:xfrm>
            <a:off x="495300" y="1981200"/>
            <a:ext cx="4095750" cy="4114800"/>
          </a:xfrm>
        </p:spPr>
        <p:txBody>
          <a:bodyPr/>
          <a:lstStyle/>
          <a:p>
            <a:r>
              <a:rPr lang="en-US" sz="2400"/>
              <a:t>Perform a traversal of the tree to obtain new code words</a:t>
            </a:r>
          </a:p>
          <a:p>
            <a:r>
              <a:rPr lang="en-US" sz="2400"/>
              <a:t>Going left is a 0 going right is a 1</a:t>
            </a:r>
          </a:p>
          <a:p>
            <a:r>
              <a:rPr lang="en-US" sz="2400"/>
              <a:t>code word is only completed when a leaf node is reached </a:t>
            </a:r>
          </a:p>
        </p:txBody>
      </p:sp>
      <p:grpSp>
        <p:nvGrpSpPr>
          <p:cNvPr id="49204" name="Group 52"/>
          <p:cNvGrpSpPr>
            <a:grpSpLocks/>
          </p:cNvGrpSpPr>
          <p:nvPr/>
        </p:nvGrpSpPr>
        <p:grpSpPr bwMode="auto">
          <a:xfrm>
            <a:off x="4857750" y="2335213"/>
            <a:ext cx="3643313" cy="3365500"/>
            <a:chOff x="3060" y="1471"/>
            <a:chExt cx="2295" cy="2120"/>
          </a:xfrm>
        </p:grpSpPr>
        <p:sp>
          <p:nvSpPr>
            <p:cNvPr id="49158"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59" name="Text Box 7"/>
            <p:cNvSpPr txBox="1">
              <a:spLocks noChangeArrowheads="1"/>
            </p:cNvSpPr>
            <p:nvPr/>
          </p:nvSpPr>
          <p:spPr bwMode="auto">
            <a:xfrm>
              <a:off x="3060" y="3154"/>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9160" name="Text Box 8"/>
            <p:cNvSpPr txBox="1">
              <a:spLocks noChangeArrowheads="1"/>
            </p:cNvSpPr>
            <p:nvPr/>
          </p:nvSpPr>
          <p:spPr bwMode="auto">
            <a:xfrm>
              <a:off x="3252" y="3154"/>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9161" name="Text Box 9"/>
            <p:cNvSpPr txBox="1">
              <a:spLocks noChangeArrowheads="1"/>
            </p:cNvSpPr>
            <p:nvPr/>
          </p:nvSpPr>
          <p:spPr bwMode="auto">
            <a:xfrm>
              <a:off x="4265" y="2909"/>
              <a:ext cx="308"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9162" name="Text Box 10"/>
            <p:cNvSpPr txBox="1">
              <a:spLocks noChangeArrowheads="1"/>
            </p:cNvSpPr>
            <p:nvPr/>
          </p:nvSpPr>
          <p:spPr bwMode="auto">
            <a:xfrm>
              <a:off x="4523" y="2509"/>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9163"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64" name="Text Box 12"/>
            <p:cNvSpPr txBox="1">
              <a:spLocks noChangeArrowheads="1"/>
            </p:cNvSpPr>
            <p:nvPr/>
          </p:nvSpPr>
          <p:spPr bwMode="auto">
            <a:xfrm>
              <a:off x="3215" y="280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9165"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66" name="Text Box 14"/>
            <p:cNvSpPr txBox="1">
              <a:spLocks noChangeArrowheads="1"/>
            </p:cNvSpPr>
            <p:nvPr/>
          </p:nvSpPr>
          <p:spPr bwMode="auto">
            <a:xfrm>
              <a:off x="3453" y="3156"/>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9167" name="Text Box 15"/>
            <p:cNvSpPr txBox="1">
              <a:spLocks noChangeArrowheads="1"/>
            </p:cNvSpPr>
            <p:nvPr/>
          </p:nvSpPr>
          <p:spPr bwMode="auto">
            <a:xfrm>
              <a:off x="3640" y="3154"/>
              <a:ext cx="163"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9168" name="Text Box 16"/>
            <p:cNvSpPr txBox="1">
              <a:spLocks noChangeArrowheads="1"/>
            </p:cNvSpPr>
            <p:nvPr/>
          </p:nvSpPr>
          <p:spPr bwMode="auto">
            <a:xfrm>
              <a:off x="3512" y="280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9169"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70"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71" name="Text Box 19"/>
            <p:cNvSpPr txBox="1">
              <a:spLocks noChangeArrowheads="1"/>
            </p:cNvSpPr>
            <p:nvPr/>
          </p:nvSpPr>
          <p:spPr bwMode="auto">
            <a:xfrm>
              <a:off x="3831" y="3156"/>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9172" name="Text Box 20"/>
            <p:cNvSpPr txBox="1">
              <a:spLocks noChangeArrowheads="1"/>
            </p:cNvSpPr>
            <p:nvPr/>
          </p:nvSpPr>
          <p:spPr bwMode="auto">
            <a:xfrm>
              <a:off x="4017" y="3156"/>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9173" name="Text Box 21"/>
            <p:cNvSpPr txBox="1">
              <a:spLocks noChangeArrowheads="1"/>
            </p:cNvSpPr>
            <p:nvPr/>
          </p:nvSpPr>
          <p:spPr bwMode="auto">
            <a:xfrm>
              <a:off x="3918" y="2862"/>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9174"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75"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76" name="Text Box 24"/>
            <p:cNvSpPr txBox="1">
              <a:spLocks noChangeArrowheads="1"/>
            </p:cNvSpPr>
            <p:nvPr/>
          </p:nvSpPr>
          <p:spPr bwMode="auto">
            <a:xfrm>
              <a:off x="4604" y="3267"/>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9177" name="Text Box 25"/>
            <p:cNvSpPr txBox="1">
              <a:spLocks noChangeArrowheads="1"/>
            </p:cNvSpPr>
            <p:nvPr/>
          </p:nvSpPr>
          <p:spPr bwMode="auto">
            <a:xfrm>
              <a:off x="4790" y="3267"/>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9178" name="Text Box 26"/>
            <p:cNvSpPr txBox="1">
              <a:spLocks noChangeArrowheads="1"/>
            </p:cNvSpPr>
            <p:nvPr/>
          </p:nvSpPr>
          <p:spPr bwMode="auto">
            <a:xfrm>
              <a:off x="4710" y="289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9179"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80"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81" name="Text Box 29"/>
            <p:cNvSpPr txBox="1">
              <a:spLocks noChangeArrowheads="1"/>
            </p:cNvSpPr>
            <p:nvPr/>
          </p:nvSpPr>
          <p:spPr bwMode="auto">
            <a:xfrm>
              <a:off x="5005" y="3261"/>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9182" name="Text Box 30"/>
            <p:cNvSpPr txBox="1">
              <a:spLocks noChangeArrowheads="1"/>
            </p:cNvSpPr>
            <p:nvPr/>
          </p:nvSpPr>
          <p:spPr bwMode="auto">
            <a:xfrm>
              <a:off x="5191" y="3261"/>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9183" name="Text Box 31"/>
            <p:cNvSpPr txBox="1">
              <a:spLocks noChangeArrowheads="1"/>
            </p:cNvSpPr>
            <p:nvPr/>
          </p:nvSpPr>
          <p:spPr bwMode="auto">
            <a:xfrm>
              <a:off x="5110" y="2884"/>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9184"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85"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86"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87"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88"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89" name="Text Box 37"/>
            <p:cNvSpPr txBox="1">
              <a:spLocks noChangeArrowheads="1"/>
            </p:cNvSpPr>
            <p:nvPr/>
          </p:nvSpPr>
          <p:spPr bwMode="auto">
            <a:xfrm>
              <a:off x="3357" y="2485"/>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9190"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91"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92"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93" name="Text Box 41"/>
            <p:cNvSpPr txBox="1">
              <a:spLocks noChangeArrowheads="1"/>
            </p:cNvSpPr>
            <p:nvPr/>
          </p:nvSpPr>
          <p:spPr bwMode="auto">
            <a:xfrm>
              <a:off x="4089" y="2588"/>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9194"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95"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96" name="Text Box 44"/>
            <p:cNvSpPr txBox="1">
              <a:spLocks noChangeArrowheads="1"/>
            </p:cNvSpPr>
            <p:nvPr/>
          </p:nvSpPr>
          <p:spPr bwMode="auto">
            <a:xfrm>
              <a:off x="4913" y="2519"/>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9197"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98" name="Text Box 46"/>
            <p:cNvSpPr txBox="1">
              <a:spLocks noChangeArrowheads="1"/>
            </p:cNvSpPr>
            <p:nvPr/>
          </p:nvSpPr>
          <p:spPr bwMode="auto">
            <a:xfrm>
              <a:off x="3619" y="2166"/>
              <a:ext cx="351"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9199"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200" name="Text Box 48"/>
            <p:cNvSpPr txBox="1">
              <a:spLocks noChangeArrowheads="1"/>
            </p:cNvSpPr>
            <p:nvPr/>
          </p:nvSpPr>
          <p:spPr bwMode="auto">
            <a:xfrm>
              <a:off x="4712" y="2056"/>
              <a:ext cx="397"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49201"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202" name="Text Box 50"/>
            <p:cNvSpPr txBox="1">
              <a:spLocks noChangeArrowheads="1"/>
            </p:cNvSpPr>
            <p:nvPr/>
          </p:nvSpPr>
          <p:spPr bwMode="auto">
            <a:xfrm>
              <a:off x="4122" y="1750"/>
              <a:ext cx="311"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
          <p:nvSpPr>
            <p:cNvPr id="49203"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1406244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US"/>
              <a:t>Encoding the File</a:t>
            </a:r>
            <a:br>
              <a:rPr lang="en-US"/>
            </a:br>
            <a:r>
              <a:rPr lang="en-US" sz="3200"/>
              <a:t>Traverse Tree for Codes</a:t>
            </a:r>
          </a:p>
        </p:txBody>
      </p:sp>
      <p:sp>
        <p:nvSpPr>
          <p:cNvPr id="51203" name="Rectangle 3"/>
          <p:cNvSpPr>
            <a:spLocks noGrp="1" noChangeArrowheads="1"/>
          </p:cNvSpPr>
          <p:nvPr>
            <p:ph type="body" sz="half" idx="1"/>
          </p:nvPr>
        </p:nvSpPr>
        <p:spPr>
          <a:xfrm>
            <a:off x="781050" y="1619250"/>
            <a:ext cx="3810000" cy="4552950"/>
          </a:xfrm>
        </p:spPr>
        <p:txBody>
          <a:bodyPr>
            <a:normAutofit lnSpcReduction="10000"/>
          </a:bodyPr>
          <a:lstStyle/>
          <a:p>
            <a:pPr>
              <a:lnSpc>
                <a:spcPct val="90000"/>
              </a:lnSpc>
              <a:buFont typeface="Symbol" pitchFamily="18" charset="2"/>
              <a:buNone/>
            </a:pPr>
            <a:r>
              <a:rPr lang="en-US" sz="2800"/>
              <a:t>Char		Code</a:t>
            </a:r>
          </a:p>
          <a:p>
            <a:pPr>
              <a:lnSpc>
                <a:spcPct val="60000"/>
              </a:lnSpc>
              <a:buFont typeface="Symbol" pitchFamily="18" charset="2"/>
              <a:buNone/>
            </a:pPr>
            <a:r>
              <a:rPr lang="en-US" sz="2800"/>
              <a:t>E			0000</a:t>
            </a:r>
          </a:p>
          <a:p>
            <a:pPr>
              <a:lnSpc>
                <a:spcPct val="60000"/>
              </a:lnSpc>
              <a:buFont typeface="Symbol" pitchFamily="18" charset="2"/>
              <a:buNone/>
            </a:pPr>
            <a:r>
              <a:rPr lang="en-US" sz="2800"/>
              <a:t>i			0001</a:t>
            </a:r>
          </a:p>
          <a:p>
            <a:pPr>
              <a:lnSpc>
                <a:spcPct val="60000"/>
              </a:lnSpc>
              <a:buFont typeface="Symbol" pitchFamily="18" charset="2"/>
              <a:buNone/>
            </a:pPr>
            <a:r>
              <a:rPr lang="en-US" sz="2800"/>
              <a:t>y			0010</a:t>
            </a:r>
          </a:p>
          <a:p>
            <a:pPr>
              <a:lnSpc>
                <a:spcPct val="60000"/>
              </a:lnSpc>
              <a:buFont typeface="Symbol" pitchFamily="18" charset="2"/>
              <a:buNone/>
            </a:pPr>
            <a:r>
              <a:rPr lang="en-US" sz="2800"/>
              <a:t>l			0011</a:t>
            </a:r>
          </a:p>
          <a:p>
            <a:pPr>
              <a:lnSpc>
                <a:spcPct val="60000"/>
              </a:lnSpc>
              <a:buFont typeface="Symbol" pitchFamily="18" charset="2"/>
              <a:buNone/>
            </a:pPr>
            <a:r>
              <a:rPr lang="en-US" sz="2800"/>
              <a:t>k			0100</a:t>
            </a:r>
          </a:p>
          <a:p>
            <a:pPr>
              <a:lnSpc>
                <a:spcPct val="60000"/>
              </a:lnSpc>
              <a:buFont typeface="Symbol" pitchFamily="18" charset="2"/>
              <a:buNone/>
            </a:pPr>
            <a:r>
              <a:rPr lang="en-US" sz="2800"/>
              <a:t>.			0101</a:t>
            </a:r>
          </a:p>
          <a:p>
            <a:pPr>
              <a:lnSpc>
                <a:spcPct val="60000"/>
              </a:lnSpc>
              <a:buFont typeface="Symbol" pitchFamily="18" charset="2"/>
              <a:buNone/>
            </a:pPr>
            <a:r>
              <a:rPr lang="en-US" sz="2800"/>
              <a:t>space	011</a:t>
            </a:r>
          </a:p>
          <a:p>
            <a:pPr>
              <a:lnSpc>
                <a:spcPct val="60000"/>
              </a:lnSpc>
              <a:buFont typeface="Symbol" pitchFamily="18" charset="2"/>
              <a:buNone/>
            </a:pPr>
            <a:r>
              <a:rPr lang="en-US" sz="2800"/>
              <a:t>e			10</a:t>
            </a:r>
          </a:p>
          <a:p>
            <a:pPr>
              <a:lnSpc>
                <a:spcPct val="60000"/>
              </a:lnSpc>
              <a:buFont typeface="Symbol" pitchFamily="18" charset="2"/>
              <a:buNone/>
            </a:pPr>
            <a:r>
              <a:rPr lang="en-US" sz="2800"/>
              <a:t>r			1100</a:t>
            </a:r>
          </a:p>
          <a:p>
            <a:pPr>
              <a:lnSpc>
                <a:spcPct val="60000"/>
              </a:lnSpc>
              <a:buFont typeface="Symbol" pitchFamily="18" charset="2"/>
              <a:buNone/>
            </a:pPr>
            <a:r>
              <a:rPr lang="en-US" sz="2800"/>
              <a:t>s			1101</a:t>
            </a:r>
          </a:p>
          <a:p>
            <a:pPr>
              <a:lnSpc>
                <a:spcPct val="60000"/>
              </a:lnSpc>
              <a:buFont typeface="Symbol" pitchFamily="18" charset="2"/>
              <a:buNone/>
            </a:pPr>
            <a:r>
              <a:rPr lang="en-US" sz="2800"/>
              <a:t>n			1110</a:t>
            </a:r>
          </a:p>
          <a:p>
            <a:pPr>
              <a:lnSpc>
                <a:spcPct val="60000"/>
              </a:lnSpc>
              <a:buFont typeface="Symbol" pitchFamily="18" charset="2"/>
              <a:buNone/>
            </a:pPr>
            <a:r>
              <a:rPr lang="en-US" sz="2800"/>
              <a:t>a			1111</a:t>
            </a:r>
          </a:p>
        </p:txBody>
      </p:sp>
      <p:grpSp>
        <p:nvGrpSpPr>
          <p:cNvPr id="51205" name="Group 5"/>
          <p:cNvGrpSpPr>
            <a:grpSpLocks/>
          </p:cNvGrpSpPr>
          <p:nvPr/>
        </p:nvGrpSpPr>
        <p:grpSpPr bwMode="auto">
          <a:xfrm>
            <a:off x="4857750" y="2335213"/>
            <a:ext cx="3643313" cy="3365500"/>
            <a:chOff x="3060" y="1471"/>
            <a:chExt cx="2295" cy="2120"/>
          </a:xfrm>
        </p:grpSpPr>
        <p:sp>
          <p:nvSpPr>
            <p:cNvPr id="51206"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07" name="Text Box 7"/>
            <p:cNvSpPr txBox="1">
              <a:spLocks noChangeArrowheads="1"/>
            </p:cNvSpPr>
            <p:nvPr/>
          </p:nvSpPr>
          <p:spPr bwMode="auto">
            <a:xfrm>
              <a:off x="3060" y="3154"/>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51208" name="Text Box 8"/>
            <p:cNvSpPr txBox="1">
              <a:spLocks noChangeArrowheads="1"/>
            </p:cNvSpPr>
            <p:nvPr/>
          </p:nvSpPr>
          <p:spPr bwMode="auto">
            <a:xfrm>
              <a:off x="3252" y="3154"/>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51209" name="Text Box 9"/>
            <p:cNvSpPr txBox="1">
              <a:spLocks noChangeArrowheads="1"/>
            </p:cNvSpPr>
            <p:nvPr/>
          </p:nvSpPr>
          <p:spPr bwMode="auto">
            <a:xfrm>
              <a:off x="4265" y="2909"/>
              <a:ext cx="308"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51210" name="Text Box 10"/>
            <p:cNvSpPr txBox="1">
              <a:spLocks noChangeArrowheads="1"/>
            </p:cNvSpPr>
            <p:nvPr/>
          </p:nvSpPr>
          <p:spPr bwMode="auto">
            <a:xfrm>
              <a:off x="4523" y="2509"/>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51211"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2" name="Text Box 12"/>
            <p:cNvSpPr txBox="1">
              <a:spLocks noChangeArrowheads="1"/>
            </p:cNvSpPr>
            <p:nvPr/>
          </p:nvSpPr>
          <p:spPr bwMode="auto">
            <a:xfrm>
              <a:off x="3215" y="280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1213"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4" name="Text Box 14"/>
            <p:cNvSpPr txBox="1">
              <a:spLocks noChangeArrowheads="1"/>
            </p:cNvSpPr>
            <p:nvPr/>
          </p:nvSpPr>
          <p:spPr bwMode="auto">
            <a:xfrm>
              <a:off x="3453" y="3156"/>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51215" name="Text Box 15"/>
            <p:cNvSpPr txBox="1">
              <a:spLocks noChangeArrowheads="1"/>
            </p:cNvSpPr>
            <p:nvPr/>
          </p:nvSpPr>
          <p:spPr bwMode="auto">
            <a:xfrm>
              <a:off x="3640" y="3154"/>
              <a:ext cx="163"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51216" name="Text Box 16"/>
            <p:cNvSpPr txBox="1">
              <a:spLocks noChangeArrowheads="1"/>
            </p:cNvSpPr>
            <p:nvPr/>
          </p:nvSpPr>
          <p:spPr bwMode="auto">
            <a:xfrm>
              <a:off x="3512" y="280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1217"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8"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9" name="Text Box 19"/>
            <p:cNvSpPr txBox="1">
              <a:spLocks noChangeArrowheads="1"/>
            </p:cNvSpPr>
            <p:nvPr/>
          </p:nvSpPr>
          <p:spPr bwMode="auto">
            <a:xfrm>
              <a:off x="3831" y="3156"/>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51220" name="Text Box 20"/>
            <p:cNvSpPr txBox="1">
              <a:spLocks noChangeArrowheads="1"/>
            </p:cNvSpPr>
            <p:nvPr/>
          </p:nvSpPr>
          <p:spPr bwMode="auto">
            <a:xfrm>
              <a:off x="4017" y="3156"/>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51221" name="Text Box 21"/>
            <p:cNvSpPr txBox="1">
              <a:spLocks noChangeArrowheads="1"/>
            </p:cNvSpPr>
            <p:nvPr/>
          </p:nvSpPr>
          <p:spPr bwMode="auto">
            <a:xfrm>
              <a:off x="3918" y="2862"/>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1222"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3"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4" name="Text Box 24"/>
            <p:cNvSpPr txBox="1">
              <a:spLocks noChangeArrowheads="1"/>
            </p:cNvSpPr>
            <p:nvPr/>
          </p:nvSpPr>
          <p:spPr bwMode="auto">
            <a:xfrm>
              <a:off x="4604" y="3267"/>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51225" name="Text Box 25"/>
            <p:cNvSpPr txBox="1">
              <a:spLocks noChangeArrowheads="1"/>
            </p:cNvSpPr>
            <p:nvPr/>
          </p:nvSpPr>
          <p:spPr bwMode="auto">
            <a:xfrm>
              <a:off x="4790" y="3267"/>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51226" name="Text Box 26"/>
            <p:cNvSpPr txBox="1">
              <a:spLocks noChangeArrowheads="1"/>
            </p:cNvSpPr>
            <p:nvPr/>
          </p:nvSpPr>
          <p:spPr bwMode="auto">
            <a:xfrm>
              <a:off x="4710" y="289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1227"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8"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9" name="Text Box 29"/>
            <p:cNvSpPr txBox="1">
              <a:spLocks noChangeArrowheads="1"/>
            </p:cNvSpPr>
            <p:nvPr/>
          </p:nvSpPr>
          <p:spPr bwMode="auto">
            <a:xfrm>
              <a:off x="5005" y="3261"/>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51230" name="Text Box 30"/>
            <p:cNvSpPr txBox="1">
              <a:spLocks noChangeArrowheads="1"/>
            </p:cNvSpPr>
            <p:nvPr/>
          </p:nvSpPr>
          <p:spPr bwMode="auto">
            <a:xfrm>
              <a:off x="5191" y="3261"/>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51231" name="Text Box 31"/>
            <p:cNvSpPr txBox="1">
              <a:spLocks noChangeArrowheads="1"/>
            </p:cNvSpPr>
            <p:nvPr/>
          </p:nvSpPr>
          <p:spPr bwMode="auto">
            <a:xfrm>
              <a:off x="5110" y="2884"/>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1232"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3"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4"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5"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6"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7" name="Text Box 37"/>
            <p:cNvSpPr txBox="1">
              <a:spLocks noChangeArrowheads="1"/>
            </p:cNvSpPr>
            <p:nvPr/>
          </p:nvSpPr>
          <p:spPr bwMode="auto">
            <a:xfrm>
              <a:off x="3357" y="2485"/>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1238"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9"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0"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1" name="Text Box 41"/>
            <p:cNvSpPr txBox="1">
              <a:spLocks noChangeArrowheads="1"/>
            </p:cNvSpPr>
            <p:nvPr/>
          </p:nvSpPr>
          <p:spPr bwMode="auto">
            <a:xfrm>
              <a:off x="4089" y="2588"/>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51242"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3"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4" name="Text Box 44"/>
            <p:cNvSpPr txBox="1">
              <a:spLocks noChangeArrowheads="1"/>
            </p:cNvSpPr>
            <p:nvPr/>
          </p:nvSpPr>
          <p:spPr bwMode="auto">
            <a:xfrm>
              <a:off x="4913" y="2519"/>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51245"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6" name="Text Box 46"/>
            <p:cNvSpPr txBox="1">
              <a:spLocks noChangeArrowheads="1"/>
            </p:cNvSpPr>
            <p:nvPr/>
          </p:nvSpPr>
          <p:spPr bwMode="auto">
            <a:xfrm>
              <a:off x="3619" y="2166"/>
              <a:ext cx="351"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51247"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8" name="Text Box 48"/>
            <p:cNvSpPr txBox="1">
              <a:spLocks noChangeArrowheads="1"/>
            </p:cNvSpPr>
            <p:nvPr/>
          </p:nvSpPr>
          <p:spPr bwMode="auto">
            <a:xfrm>
              <a:off x="4712" y="2056"/>
              <a:ext cx="397"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51249"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0" name="Text Box 50"/>
            <p:cNvSpPr txBox="1">
              <a:spLocks noChangeArrowheads="1"/>
            </p:cNvSpPr>
            <p:nvPr/>
          </p:nvSpPr>
          <p:spPr bwMode="auto">
            <a:xfrm>
              <a:off x="4122" y="1750"/>
              <a:ext cx="311"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
          <p:nvSpPr>
            <p:cNvPr id="51251"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13557663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Encoding the File</a:t>
            </a:r>
          </a:p>
        </p:txBody>
      </p:sp>
      <p:sp>
        <p:nvSpPr>
          <p:cNvPr id="53251" name="Rectangle 3"/>
          <p:cNvSpPr>
            <a:spLocks noGrp="1" noChangeArrowheads="1"/>
          </p:cNvSpPr>
          <p:nvPr>
            <p:ph type="body" sz="half" idx="1"/>
          </p:nvPr>
        </p:nvSpPr>
        <p:spPr>
          <a:xfrm>
            <a:off x="247650" y="1581150"/>
            <a:ext cx="4343400" cy="1581150"/>
          </a:xfrm>
        </p:spPr>
        <p:txBody>
          <a:bodyPr/>
          <a:lstStyle/>
          <a:p>
            <a:r>
              <a:rPr lang="en-US" sz="2400"/>
              <a:t>Rescan text and encode file using new code words</a:t>
            </a:r>
          </a:p>
          <a:p>
            <a:pPr>
              <a:buFont typeface="Symbol" pitchFamily="18" charset="2"/>
              <a:buNone/>
            </a:pPr>
            <a:r>
              <a:rPr lang="en-US" sz="2000"/>
              <a:t>Eerie eyes seen near lake.</a:t>
            </a:r>
          </a:p>
          <a:p>
            <a:pPr>
              <a:buFont typeface="Symbol" pitchFamily="18" charset="2"/>
              <a:buNone/>
            </a:pPr>
            <a:endParaRPr lang="en-US" sz="3600"/>
          </a:p>
        </p:txBody>
      </p:sp>
      <p:sp>
        <p:nvSpPr>
          <p:cNvPr id="53253" name="Rectangle 5"/>
          <p:cNvSpPr>
            <a:spLocks noChangeArrowheads="1"/>
          </p:cNvSpPr>
          <p:nvPr/>
        </p:nvSpPr>
        <p:spPr bwMode="auto">
          <a:xfrm>
            <a:off x="4953000" y="1790700"/>
            <a:ext cx="3810000" cy="4248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Symbol" pitchFamily="18" charset="2"/>
              <a:buNone/>
            </a:pPr>
            <a:r>
              <a:rPr lang="en-US" sz="2600"/>
              <a:t>Char		Code</a:t>
            </a:r>
          </a:p>
          <a:p>
            <a:pPr marL="342900" indent="-342900">
              <a:lnSpc>
                <a:spcPct val="60000"/>
              </a:lnSpc>
              <a:buFont typeface="Symbol" pitchFamily="18" charset="2"/>
              <a:buNone/>
            </a:pPr>
            <a:r>
              <a:rPr lang="en-US" sz="2600"/>
              <a:t>E			0000</a:t>
            </a:r>
          </a:p>
          <a:p>
            <a:pPr marL="342900" indent="-342900">
              <a:lnSpc>
                <a:spcPct val="60000"/>
              </a:lnSpc>
              <a:buFont typeface="Symbol" pitchFamily="18" charset="2"/>
              <a:buNone/>
            </a:pPr>
            <a:r>
              <a:rPr lang="en-US" sz="2600"/>
              <a:t>i			0001</a:t>
            </a:r>
          </a:p>
          <a:p>
            <a:pPr marL="342900" indent="-342900">
              <a:lnSpc>
                <a:spcPct val="60000"/>
              </a:lnSpc>
              <a:buFont typeface="Symbol" pitchFamily="18" charset="2"/>
              <a:buNone/>
            </a:pPr>
            <a:r>
              <a:rPr lang="en-US" sz="2600"/>
              <a:t>y			0010</a:t>
            </a:r>
          </a:p>
          <a:p>
            <a:pPr marL="342900" indent="-342900">
              <a:lnSpc>
                <a:spcPct val="60000"/>
              </a:lnSpc>
              <a:buFont typeface="Symbol" pitchFamily="18" charset="2"/>
              <a:buNone/>
            </a:pPr>
            <a:r>
              <a:rPr lang="en-US" sz="2600"/>
              <a:t>l			0011</a:t>
            </a:r>
          </a:p>
          <a:p>
            <a:pPr marL="342900" indent="-342900">
              <a:lnSpc>
                <a:spcPct val="60000"/>
              </a:lnSpc>
              <a:buFont typeface="Symbol" pitchFamily="18" charset="2"/>
              <a:buNone/>
            </a:pPr>
            <a:r>
              <a:rPr lang="en-US" sz="2600"/>
              <a:t>k			0100</a:t>
            </a:r>
          </a:p>
          <a:p>
            <a:pPr marL="342900" indent="-342900">
              <a:lnSpc>
                <a:spcPct val="60000"/>
              </a:lnSpc>
              <a:buFont typeface="Symbol" pitchFamily="18" charset="2"/>
              <a:buNone/>
            </a:pPr>
            <a:r>
              <a:rPr lang="en-US" sz="2600"/>
              <a:t>.			0101</a:t>
            </a:r>
          </a:p>
          <a:p>
            <a:pPr marL="342900" indent="-342900">
              <a:lnSpc>
                <a:spcPct val="60000"/>
              </a:lnSpc>
              <a:buFont typeface="Symbol" pitchFamily="18" charset="2"/>
              <a:buNone/>
            </a:pPr>
            <a:r>
              <a:rPr lang="en-US" sz="2600"/>
              <a:t>space	011</a:t>
            </a:r>
          </a:p>
          <a:p>
            <a:pPr marL="342900" indent="-342900">
              <a:lnSpc>
                <a:spcPct val="60000"/>
              </a:lnSpc>
              <a:buFont typeface="Symbol" pitchFamily="18" charset="2"/>
              <a:buNone/>
            </a:pPr>
            <a:r>
              <a:rPr lang="en-US" sz="2600"/>
              <a:t>e			10</a:t>
            </a:r>
          </a:p>
          <a:p>
            <a:pPr marL="342900" indent="-342900">
              <a:lnSpc>
                <a:spcPct val="60000"/>
              </a:lnSpc>
              <a:buFont typeface="Symbol" pitchFamily="18" charset="2"/>
              <a:buNone/>
            </a:pPr>
            <a:r>
              <a:rPr lang="en-US" sz="2600"/>
              <a:t>r			1100</a:t>
            </a:r>
          </a:p>
          <a:p>
            <a:pPr marL="342900" indent="-342900">
              <a:lnSpc>
                <a:spcPct val="60000"/>
              </a:lnSpc>
              <a:buFont typeface="Symbol" pitchFamily="18" charset="2"/>
              <a:buNone/>
            </a:pPr>
            <a:r>
              <a:rPr lang="en-US" sz="2600"/>
              <a:t>s			1101</a:t>
            </a:r>
          </a:p>
          <a:p>
            <a:pPr marL="342900" indent="-342900">
              <a:lnSpc>
                <a:spcPct val="60000"/>
              </a:lnSpc>
              <a:buFont typeface="Symbol" pitchFamily="18" charset="2"/>
              <a:buNone/>
            </a:pPr>
            <a:r>
              <a:rPr lang="en-US" sz="2600"/>
              <a:t>n			1110</a:t>
            </a:r>
          </a:p>
          <a:p>
            <a:pPr marL="342900" indent="-342900">
              <a:lnSpc>
                <a:spcPct val="60000"/>
              </a:lnSpc>
              <a:buFont typeface="Symbol" pitchFamily="18" charset="2"/>
              <a:buNone/>
            </a:pPr>
            <a:r>
              <a:rPr lang="en-US" sz="2600"/>
              <a:t>a			1111</a:t>
            </a:r>
            <a:endParaRPr lang="en-US"/>
          </a:p>
        </p:txBody>
      </p:sp>
      <p:sp>
        <p:nvSpPr>
          <p:cNvPr id="53254" name="Text Box 6"/>
          <p:cNvSpPr txBox="1">
            <a:spLocks noChangeArrowheads="1"/>
          </p:cNvSpPr>
          <p:nvPr/>
        </p:nvSpPr>
        <p:spPr bwMode="auto">
          <a:xfrm>
            <a:off x="250825" y="3221038"/>
            <a:ext cx="4435475" cy="180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t>0000101100000110011100010101101101001111101011111100011001111110100100101</a:t>
            </a:r>
          </a:p>
        </p:txBody>
      </p:sp>
      <p:sp>
        <p:nvSpPr>
          <p:cNvPr id="53255" name="Rectangle 7"/>
          <p:cNvSpPr>
            <a:spLocks noChangeArrowheads="1"/>
          </p:cNvSpPr>
          <p:nvPr/>
        </p:nvSpPr>
        <p:spPr bwMode="auto">
          <a:xfrm>
            <a:off x="247650" y="5067300"/>
            <a:ext cx="43434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Symbol" pitchFamily="18" charset="2"/>
              <a:buChar char="·"/>
            </a:pPr>
            <a:r>
              <a:rPr lang="en-US" sz="2400"/>
              <a:t>Why is there no need for a separator character?</a:t>
            </a:r>
          </a:p>
          <a:p>
            <a:pPr marL="342900" indent="-342900">
              <a:buFont typeface="Symbol" pitchFamily="18" charset="2"/>
              <a:buNone/>
            </a:pPr>
            <a:r>
              <a:rPr lang="en-US" sz="2000"/>
              <a:t>.</a:t>
            </a:r>
          </a:p>
          <a:p>
            <a:pPr marL="342900" indent="-342900">
              <a:buFont typeface="Symbol" pitchFamily="18" charset="2"/>
              <a:buNone/>
            </a:pPr>
            <a:endParaRPr lang="en-US" sz="3600"/>
          </a:p>
        </p:txBody>
      </p:sp>
    </p:spTree>
    <p:extLst>
      <p:ext uri="{BB962C8B-B14F-4D97-AF65-F5344CB8AC3E}">
        <p14:creationId xmlns:p14="http://schemas.microsoft.com/office/powerpoint/2010/main" val="24979192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US"/>
              <a:t>Encoding the File</a:t>
            </a:r>
            <a:br>
              <a:rPr lang="en-US"/>
            </a:br>
            <a:r>
              <a:rPr lang="en-US" sz="3200"/>
              <a:t>Results</a:t>
            </a:r>
            <a:endParaRPr lang="en-US"/>
          </a:p>
        </p:txBody>
      </p:sp>
      <p:sp>
        <p:nvSpPr>
          <p:cNvPr id="54275" name="Rectangle 3"/>
          <p:cNvSpPr>
            <a:spLocks noGrp="1" noChangeArrowheads="1"/>
          </p:cNvSpPr>
          <p:nvPr>
            <p:ph type="body" sz="half" idx="1"/>
          </p:nvPr>
        </p:nvSpPr>
        <p:spPr>
          <a:xfrm>
            <a:off x="247650" y="1600200"/>
            <a:ext cx="4343400" cy="4114800"/>
          </a:xfrm>
        </p:spPr>
        <p:txBody>
          <a:bodyPr/>
          <a:lstStyle/>
          <a:p>
            <a:r>
              <a:rPr lang="en-US"/>
              <a:t>Have we made things any better?</a:t>
            </a:r>
          </a:p>
          <a:p>
            <a:r>
              <a:rPr lang="en-US"/>
              <a:t>73 bits to encode the text</a:t>
            </a:r>
          </a:p>
          <a:p>
            <a:r>
              <a:rPr lang="en-US"/>
              <a:t>ASCII would take 8 * 26 = 208 bits</a:t>
            </a:r>
          </a:p>
        </p:txBody>
      </p:sp>
      <p:sp>
        <p:nvSpPr>
          <p:cNvPr id="54277" name="Text Box 5"/>
          <p:cNvSpPr txBox="1">
            <a:spLocks noChangeArrowheads="1"/>
          </p:cNvSpPr>
          <p:nvPr/>
        </p:nvSpPr>
        <p:spPr bwMode="auto">
          <a:xfrm>
            <a:off x="4591050" y="1925638"/>
            <a:ext cx="4435475" cy="180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t>0000101100000110011100010101101101001111101011111100011001111110100100101</a:t>
            </a:r>
          </a:p>
        </p:txBody>
      </p:sp>
      <p:sp>
        <p:nvSpPr>
          <p:cNvPr id="54279" name="Text Box 7"/>
          <p:cNvSpPr txBox="1">
            <a:spLocks noChangeArrowheads="1"/>
          </p:cNvSpPr>
          <p:nvPr/>
        </p:nvSpPr>
        <p:spPr bwMode="auto">
          <a:xfrm>
            <a:off x="155575" y="4706938"/>
            <a:ext cx="8378825" cy="1287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Marlett" pitchFamily="2" charset="2"/>
              <a:buChar char="h"/>
            </a:pPr>
            <a:r>
              <a:rPr lang="en-US"/>
              <a:t>If modified code used 4 bits per </a:t>
            </a:r>
          </a:p>
          <a:p>
            <a:pPr>
              <a:lnSpc>
                <a:spcPct val="70000"/>
              </a:lnSpc>
              <a:buFont typeface="Marlett" pitchFamily="2" charset="2"/>
              <a:buNone/>
            </a:pPr>
            <a:r>
              <a:rPr lang="en-US"/>
              <a:t>  character are needed.  Total bits </a:t>
            </a:r>
          </a:p>
          <a:p>
            <a:pPr>
              <a:lnSpc>
                <a:spcPct val="70000"/>
              </a:lnSpc>
              <a:buFont typeface="Marlett" pitchFamily="2" charset="2"/>
              <a:buNone/>
            </a:pPr>
            <a:r>
              <a:rPr lang="en-US"/>
              <a:t>  4 * 26 = 104.  Savings not as great.</a:t>
            </a:r>
            <a:endParaRPr lang="en-US" sz="2400" b="0">
              <a:latin typeface="Times New Roman" pitchFamily="18" charset="0"/>
            </a:endParaRPr>
          </a:p>
        </p:txBody>
      </p:sp>
    </p:spTree>
    <p:extLst>
      <p:ext uri="{BB962C8B-B14F-4D97-AF65-F5344CB8AC3E}">
        <p14:creationId xmlns:p14="http://schemas.microsoft.com/office/powerpoint/2010/main" val="480386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1143000"/>
          </a:xfrm>
        </p:spPr>
        <p:txBody>
          <a:bodyPr/>
          <a:lstStyle/>
          <a:p>
            <a:r>
              <a:rPr lang="en-US"/>
              <a:t>Decoding the File</a:t>
            </a:r>
          </a:p>
        </p:txBody>
      </p:sp>
      <p:sp>
        <p:nvSpPr>
          <p:cNvPr id="55299" name="Rectangle 3"/>
          <p:cNvSpPr>
            <a:spLocks noGrp="1" noChangeArrowheads="1"/>
          </p:cNvSpPr>
          <p:nvPr>
            <p:ph type="body" idx="1"/>
          </p:nvPr>
        </p:nvSpPr>
        <p:spPr>
          <a:xfrm>
            <a:off x="266700" y="1981200"/>
            <a:ext cx="8648700" cy="4114800"/>
          </a:xfrm>
        </p:spPr>
        <p:txBody>
          <a:bodyPr/>
          <a:lstStyle/>
          <a:p>
            <a:r>
              <a:rPr lang="en-US" sz="2400"/>
              <a:t>How does receiver know what the codes are?</a:t>
            </a:r>
          </a:p>
          <a:p>
            <a:r>
              <a:rPr lang="en-US" sz="2400"/>
              <a:t>Tree constructed for each text file.  </a:t>
            </a:r>
          </a:p>
          <a:p>
            <a:pPr lvl="1"/>
            <a:r>
              <a:rPr lang="en-US" sz="2000"/>
              <a:t>Considers frequency for each file</a:t>
            </a:r>
          </a:p>
          <a:p>
            <a:pPr lvl="1"/>
            <a:r>
              <a:rPr lang="en-US" sz="2000"/>
              <a:t>Big hit on compression, especially for smaller files</a:t>
            </a:r>
          </a:p>
          <a:p>
            <a:r>
              <a:rPr lang="en-US" sz="2400"/>
              <a:t>Tree predetermined</a:t>
            </a:r>
          </a:p>
          <a:p>
            <a:pPr lvl="1"/>
            <a:r>
              <a:rPr lang="en-US" sz="2000"/>
              <a:t>based on statistical analysis of text files or file types</a:t>
            </a:r>
          </a:p>
          <a:p>
            <a:r>
              <a:rPr lang="en-US" sz="2400"/>
              <a:t>Data transmission is bit based versus byte based</a:t>
            </a:r>
            <a:endParaRPr lang="en-US" sz="2000"/>
          </a:p>
          <a:p>
            <a:endParaRPr lang="en-US"/>
          </a:p>
          <a:p>
            <a:pPr lvl="1"/>
            <a:endParaRPr lang="en-US"/>
          </a:p>
        </p:txBody>
      </p:sp>
    </p:spTree>
    <p:extLst>
      <p:ext uri="{BB962C8B-B14F-4D97-AF65-F5344CB8AC3E}">
        <p14:creationId xmlns:p14="http://schemas.microsoft.com/office/powerpoint/2010/main" val="130339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Decoding the File</a:t>
            </a:r>
          </a:p>
        </p:txBody>
      </p:sp>
      <p:sp>
        <p:nvSpPr>
          <p:cNvPr id="56323" name="Rectangle 3"/>
          <p:cNvSpPr>
            <a:spLocks noGrp="1" noChangeArrowheads="1"/>
          </p:cNvSpPr>
          <p:nvPr>
            <p:ph type="body" sz="half" idx="1"/>
          </p:nvPr>
        </p:nvSpPr>
        <p:spPr>
          <a:xfrm>
            <a:off x="495300" y="1581150"/>
            <a:ext cx="4648200" cy="2457450"/>
          </a:xfrm>
        </p:spPr>
        <p:txBody>
          <a:bodyPr/>
          <a:lstStyle/>
          <a:p>
            <a:r>
              <a:rPr lang="en-US"/>
              <a:t>Once receiver has tree it scans incoming bit stream</a:t>
            </a:r>
          </a:p>
          <a:p>
            <a:r>
              <a:rPr lang="en-US"/>
              <a:t>0 </a:t>
            </a:r>
            <a:r>
              <a:rPr lang="en-US">
                <a:sym typeface="Symbol" pitchFamily="18" charset="2"/>
              </a:rPr>
              <a:t> go left</a:t>
            </a:r>
          </a:p>
          <a:p>
            <a:r>
              <a:rPr lang="en-US">
                <a:sym typeface="Symbol" pitchFamily="18" charset="2"/>
              </a:rPr>
              <a:t>1  go right</a:t>
            </a:r>
            <a:endParaRPr lang="en-US"/>
          </a:p>
        </p:txBody>
      </p:sp>
      <p:grpSp>
        <p:nvGrpSpPr>
          <p:cNvPr id="56325" name="Group 5"/>
          <p:cNvGrpSpPr>
            <a:grpSpLocks/>
          </p:cNvGrpSpPr>
          <p:nvPr/>
        </p:nvGrpSpPr>
        <p:grpSpPr bwMode="auto">
          <a:xfrm>
            <a:off x="5334000" y="1630363"/>
            <a:ext cx="3643313" cy="3365500"/>
            <a:chOff x="3060" y="1471"/>
            <a:chExt cx="2295" cy="2120"/>
          </a:xfrm>
        </p:grpSpPr>
        <p:sp>
          <p:nvSpPr>
            <p:cNvPr id="56326"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27" name="Text Box 7"/>
            <p:cNvSpPr txBox="1">
              <a:spLocks noChangeArrowheads="1"/>
            </p:cNvSpPr>
            <p:nvPr/>
          </p:nvSpPr>
          <p:spPr bwMode="auto">
            <a:xfrm>
              <a:off x="3060" y="3154"/>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56328" name="Text Box 8"/>
            <p:cNvSpPr txBox="1">
              <a:spLocks noChangeArrowheads="1"/>
            </p:cNvSpPr>
            <p:nvPr/>
          </p:nvSpPr>
          <p:spPr bwMode="auto">
            <a:xfrm>
              <a:off x="3252" y="3154"/>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56329" name="Text Box 9"/>
            <p:cNvSpPr txBox="1">
              <a:spLocks noChangeArrowheads="1"/>
            </p:cNvSpPr>
            <p:nvPr/>
          </p:nvSpPr>
          <p:spPr bwMode="auto">
            <a:xfrm>
              <a:off x="4265" y="2909"/>
              <a:ext cx="308"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56330" name="Text Box 10"/>
            <p:cNvSpPr txBox="1">
              <a:spLocks noChangeArrowheads="1"/>
            </p:cNvSpPr>
            <p:nvPr/>
          </p:nvSpPr>
          <p:spPr bwMode="auto">
            <a:xfrm>
              <a:off x="4523" y="2509"/>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56331"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32" name="Text Box 12"/>
            <p:cNvSpPr txBox="1">
              <a:spLocks noChangeArrowheads="1"/>
            </p:cNvSpPr>
            <p:nvPr/>
          </p:nvSpPr>
          <p:spPr bwMode="auto">
            <a:xfrm>
              <a:off x="3215" y="280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6333"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34" name="Text Box 14"/>
            <p:cNvSpPr txBox="1">
              <a:spLocks noChangeArrowheads="1"/>
            </p:cNvSpPr>
            <p:nvPr/>
          </p:nvSpPr>
          <p:spPr bwMode="auto">
            <a:xfrm>
              <a:off x="3453" y="3156"/>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56335" name="Text Box 15"/>
            <p:cNvSpPr txBox="1">
              <a:spLocks noChangeArrowheads="1"/>
            </p:cNvSpPr>
            <p:nvPr/>
          </p:nvSpPr>
          <p:spPr bwMode="auto">
            <a:xfrm>
              <a:off x="3640" y="3154"/>
              <a:ext cx="163"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56336" name="Text Box 16"/>
            <p:cNvSpPr txBox="1">
              <a:spLocks noChangeArrowheads="1"/>
            </p:cNvSpPr>
            <p:nvPr/>
          </p:nvSpPr>
          <p:spPr bwMode="auto">
            <a:xfrm>
              <a:off x="3512" y="280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6337"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38"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39" name="Text Box 19"/>
            <p:cNvSpPr txBox="1">
              <a:spLocks noChangeArrowheads="1"/>
            </p:cNvSpPr>
            <p:nvPr/>
          </p:nvSpPr>
          <p:spPr bwMode="auto">
            <a:xfrm>
              <a:off x="3831" y="3156"/>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56340" name="Text Box 20"/>
            <p:cNvSpPr txBox="1">
              <a:spLocks noChangeArrowheads="1"/>
            </p:cNvSpPr>
            <p:nvPr/>
          </p:nvSpPr>
          <p:spPr bwMode="auto">
            <a:xfrm>
              <a:off x="4017" y="3156"/>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56341" name="Text Box 21"/>
            <p:cNvSpPr txBox="1">
              <a:spLocks noChangeArrowheads="1"/>
            </p:cNvSpPr>
            <p:nvPr/>
          </p:nvSpPr>
          <p:spPr bwMode="auto">
            <a:xfrm>
              <a:off x="3918" y="2862"/>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6342"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43"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44" name="Text Box 24"/>
            <p:cNvSpPr txBox="1">
              <a:spLocks noChangeArrowheads="1"/>
            </p:cNvSpPr>
            <p:nvPr/>
          </p:nvSpPr>
          <p:spPr bwMode="auto">
            <a:xfrm>
              <a:off x="4604" y="3267"/>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56345" name="Text Box 25"/>
            <p:cNvSpPr txBox="1">
              <a:spLocks noChangeArrowheads="1"/>
            </p:cNvSpPr>
            <p:nvPr/>
          </p:nvSpPr>
          <p:spPr bwMode="auto">
            <a:xfrm>
              <a:off x="4790" y="3267"/>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56346" name="Text Box 26"/>
            <p:cNvSpPr txBox="1">
              <a:spLocks noChangeArrowheads="1"/>
            </p:cNvSpPr>
            <p:nvPr/>
          </p:nvSpPr>
          <p:spPr bwMode="auto">
            <a:xfrm>
              <a:off x="4710" y="2890"/>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6347"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48"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49" name="Text Box 29"/>
            <p:cNvSpPr txBox="1">
              <a:spLocks noChangeArrowheads="1"/>
            </p:cNvSpPr>
            <p:nvPr/>
          </p:nvSpPr>
          <p:spPr bwMode="auto">
            <a:xfrm>
              <a:off x="5005" y="3261"/>
              <a:ext cx="165"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56350" name="Text Box 30"/>
            <p:cNvSpPr txBox="1">
              <a:spLocks noChangeArrowheads="1"/>
            </p:cNvSpPr>
            <p:nvPr/>
          </p:nvSpPr>
          <p:spPr bwMode="auto">
            <a:xfrm>
              <a:off x="5191" y="3261"/>
              <a:ext cx="164" cy="3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56351" name="Text Box 31"/>
            <p:cNvSpPr txBox="1">
              <a:spLocks noChangeArrowheads="1"/>
            </p:cNvSpPr>
            <p:nvPr/>
          </p:nvSpPr>
          <p:spPr bwMode="auto">
            <a:xfrm>
              <a:off x="5110" y="2884"/>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6352"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53"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54"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55"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56"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57" name="Text Box 37"/>
            <p:cNvSpPr txBox="1">
              <a:spLocks noChangeArrowheads="1"/>
            </p:cNvSpPr>
            <p:nvPr/>
          </p:nvSpPr>
          <p:spPr bwMode="auto">
            <a:xfrm>
              <a:off x="3357" y="2485"/>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6358"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59"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60"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61" name="Text Box 41"/>
            <p:cNvSpPr txBox="1">
              <a:spLocks noChangeArrowheads="1"/>
            </p:cNvSpPr>
            <p:nvPr/>
          </p:nvSpPr>
          <p:spPr bwMode="auto">
            <a:xfrm>
              <a:off x="4089" y="2588"/>
              <a:ext cx="164"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56362"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63"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64" name="Text Box 44"/>
            <p:cNvSpPr txBox="1">
              <a:spLocks noChangeArrowheads="1"/>
            </p:cNvSpPr>
            <p:nvPr/>
          </p:nvSpPr>
          <p:spPr bwMode="auto">
            <a:xfrm>
              <a:off x="4913" y="2519"/>
              <a:ext cx="165"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56365"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66" name="Text Box 46"/>
            <p:cNvSpPr txBox="1">
              <a:spLocks noChangeArrowheads="1"/>
            </p:cNvSpPr>
            <p:nvPr/>
          </p:nvSpPr>
          <p:spPr bwMode="auto">
            <a:xfrm>
              <a:off x="3619" y="2166"/>
              <a:ext cx="351"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56367"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68" name="Text Box 48"/>
            <p:cNvSpPr txBox="1">
              <a:spLocks noChangeArrowheads="1"/>
            </p:cNvSpPr>
            <p:nvPr/>
          </p:nvSpPr>
          <p:spPr bwMode="auto">
            <a:xfrm>
              <a:off x="4712" y="2056"/>
              <a:ext cx="397"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56369"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70" name="Text Box 50"/>
            <p:cNvSpPr txBox="1">
              <a:spLocks noChangeArrowheads="1"/>
            </p:cNvSpPr>
            <p:nvPr/>
          </p:nvSpPr>
          <p:spPr bwMode="auto">
            <a:xfrm>
              <a:off x="4122" y="1750"/>
              <a:ext cx="311" cy="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
          <p:nvSpPr>
            <p:cNvPr id="56371"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6372" name="Text Box 52"/>
          <p:cNvSpPr txBox="1">
            <a:spLocks noChangeArrowheads="1"/>
          </p:cNvSpPr>
          <p:nvPr/>
        </p:nvSpPr>
        <p:spPr bwMode="auto">
          <a:xfrm>
            <a:off x="476250" y="4211638"/>
            <a:ext cx="4435475"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sz="3000"/>
              <a:t>10100011011110111101111110000110101</a:t>
            </a:r>
            <a:endParaRPr lang="en-US"/>
          </a:p>
        </p:txBody>
      </p:sp>
    </p:spTree>
    <p:extLst>
      <p:ext uri="{BB962C8B-B14F-4D97-AF65-F5344CB8AC3E}">
        <p14:creationId xmlns:p14="http://schemas.microsoft.com/office/powerpoint/2010/main" val="2147704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ltLang="zh-CN" dirty="0" smtClean="0">
                <a:ea typeface="宋体" pitchFamily="2" charset="-122"/>
              </a:rPr>
              <a:t>2-3 Tree</a:t>
            </a:r>
            <a:endParaRPr lang="en-US" altLang="zh-CN" dirty="0">
              <a:ea typeface="宋体" pitchFamily="2" charset="-122"/>
            </a:endParaRPr>
          </a:p>
        </p:txBody>
      </p:sp>
      <p:sp>
        <p:nvSpPr>
          <p:cNvPr id="7171" name="Rectangle 3"/>
          <p:cNvSpPr>
            <a:spLocks noGrp="1" noChangeArrowheads="1"/>
          </p:cNvSpPr>
          <p:nvPr>
            <p:ph idx="1"/>
          </p:nvPr>
        </p:nvSpPr>
        <p:spPr>
          <a:xfrm>
            <a:off x="304800" y="1143000"/>
            <a:ext cx="8610600" cy="5486400"/>
          </a:xfrm>
          <a:noFill/>
          <a:ln/>
        </p:spPr>
        <p:txBody>
          <a:bodyPr>
            <a:noAutofit/>
          </a:bodyPr>
          <a:lstStyle/>
          <a:p>
            <a:pPr algn="just"/>
            <a:r>
              <a:rPr lang="en-US" altLang="zh-CN" sz="2200" dirty="0" smtClean="0">
                <a:ea typeface="宋体" pitchFamily="2" charset="-122"/>
              </a:rPr>
              <a:t>Definition</a:t>
            </a:r>
            <a:r>
              <a:rPr lang="en-US" altLang="zh-CN" sz="2200" dirty="0">
                <a:ea typeface="宋体" pitchFamily="2" charset="-122"/>
              </a:rPr>
              <a:t>: A 2-3 tree is a tree in which each internal node(</a:t>
            </a:r>
            <a:r>
              <a:rPr lang="en-US" altLang="zh-CN" sz="2200" dirty="0" err="1">
                <a:ea typeface="宋体" pitchFamily="2" charset="-122"/>
              </a:rPr>
              <a:t>nonleaf</a:t>
            </a:r>
            <a:r>
              <a:rPr lang="en-US" altLang="zh-CN" sz="2200" dirty="0">
                <a:ea typeface="宋体" pitchFamily="2" charset="-122"/>
              </a:rPr>
              <a:t>) has either 2 or 3 children, and all leaves are at the same level</a:t>
            </a:r>
            <a:r>
              <a:rPr lang="en-US" altLang="zh-CN" sz="2200" dirty="0" smtClean="0">
                <a:ea typeface="宋体" pitchFamily="2" charset="-122"/>
              </a:rPr>
              <a:t>.</a:t>
            </a:r>
          </a:p>
          <a:p>
            <a:pPr algn="just">
              <a:spcBef>
                <a:spcPct val="50000"/>
              </a:spcBef>
              <a:buFontTx/>
              <a:buChar char="•"/>
            </a:pPr>
            <a:r>
              <a:rPr lang="en-US" altLang="zh-CN" sz="2200" dirty="0" smtClean="0">
                <a:ea typeface="宋体" pitchFamily="2" charset="-122"/>
              </a:rPr>
              <a:t>a </a:t>
            </a:r>
            <a:r>
              <a:rPr lang="en-US" altLang="zh-CN" sz="2200" dirty="0">
                <a:ea typeface="宋体" pitchFamily="2" charset="-122"/>
              </a:rPr>
              <a:t>node may contain 1 or 2 keys </a:t>
            </a:r>
          </a:p>
          <a:p>
            <a:pPr algn="just">
              <a:spcBef>
                <a:spcPct val="50000"/>
              </a:spcBef>
              <a:buFontTx/>
              <a:buChar char="•"/>
            </a:pPr>
            <a:r>
              <a:rPr lang="en-US" altLang="zh-CN" sz="2200" dirty="0">
                <a:ea typeface="宋体" pitchFamily="2" charset="-122"/>
              </a:rPr>
              <a:t>all leaf nodes are at the same depth </a:t>
            </a:r>
          </a:p>
          <a:p>
            <a:pPr algn="just">
              <a:spcBef>
                <a:spcPct val="50000"/>
              </a:spcBef>
              <a:buFontTx/>
              <a:buChar char="•"/>
            </a:pPr>
            <a:r>
              <a:rPr lang="en-US" altLang="zh-CN" sz="2200" dirty="0">
                <a:ea typeface="宋体" pitchFamily="2" charset="-122"/>
              </a:rPr>
              <a:t>all non-leaf nodes (except the root) have either 1 key and two </a:t>
            </a:r>
            <a:r>
              <a:rPr lang="en-US" altLang="zh-CN" sz="2200" dirty="0" err="1">
                <a:ea typeface="宋体" pitchFamily="2" charset="-122"/>
              </a:rPr>
              <a:t>subtrees</a:t>
            </a:r>
            <a:r>
              <a:rPr lang="en-US" altLang="zh-CN" sz="2200" dirty="0">
                <a:ea typeface="宋体" pitchFamily="2" charset="-122"/>
              </a:rPr>
              <a:t>, or 2 keys and three </a:t>
            </a:r>
            <a:r>
              <a:rPr lang="en-US" altLang="zh-CN" sz="2200" dirty="0" err="1">
                <a:ea typeface="宋体" pitchFamily="2" charset="-122"/>
              </a:rPr>
              <a:t>subtrees</a:t>
            </a:r>
            <a:r>
              <a:rPr lang="en-US" altLang="zh-CN" sz="2200" dirty="0">
                <a:ea typeface="宋体" pitchFamily="2" charset="-122"/>
              </a:rPr>
              <a:t> </a:t>
            </a:r>
          </a:p>
          <a:p>
            <a:pPr algn="just">
              <a:spcBef>
                <a:spcPct val="50000"/>
              </a:spcBef>
              <a:buFontTx/>
              <a:buChar char="•"/>
            </a:pPr>
            <a:r>
              <a:rPr lang="en-US" altLang="zh-CN" sz="2200" dirty="0">
                <a:ea typeface="宋体" pitchFamily="2" charset="-122"/>
              </a:rPr>
              <a:t>insertion is at the leaf: if the leaf overflows, split it into two leaves, insert them into the parent, which may also overflow </a:t>
            </a:r>
          </a:p>
          <a:p>
            <a:pPr algn="just">
              <a:spcBef>
                <a:spcPct val="50000"/>
              </a:spcBef>
              <a:buFontTx/>
              <a:buChar char="•"/>
            </a:pPr>
            <a:r>
              <a:rPr lang="en-US" altLang="zh-CN" sz="2200" dirty="0">
                <a:ea typeface="宋体" pitchFamily="2" charset="-122"/>
              </a:rPr>
              <a:t>deletion is at the leaf: if the leaf underflows (has no items), merge it with a sibling, removing a value and </a:t>
            </a:r>
            <a:r>
              <a:rPr lang="en-US" altLang="zh-CN" sz="2200" dirty="0" err="1">
                <a:ea typeface="宋体" pitchFamily="2" charset="-122"/>
              </a:rPr>
              <a:t>subtree</a:t>
            </a:r>
            <a:r>
              <a:rPr lang="en-US" altLang="zh-CN" sz="2200" dirty="0">
                <a:ea typeface="宋体" pitchFamily="2" charset="-122"/>
              </a:rPr>
              <a:t> from the parent, which may also underflow </a:t>
            </a:r>
          </a:p>
          <a:p>
            <a:pPr algn="just">
              <a:spcBef>
                <a:spcPct val="50000"/>
              </a:spcBef>
              <a:buFontTx/>
              <a:buChar char="•"/>
            </a:pPr>
            <a:r>
              <a:rPr lang="en-US" altLang="zh-CN" sz="2200" dirty="0">
                <a:ea typeface="宋体" pitchFamily="2" charset="-122"/>
              </a:rPr>
              <a:t>the only changes in depth are when the root splits or underflows </a:t>
            </a:r>
            <a:endParaRPr lang="zh-CN" altLang="en-US" sz="2200" dirty="0">
              <a:ea typeface="宋体" pitchFamily="2" charset="-122"/>
            </a:endParaRPr>
          </a:p>
          <a:p>
            <a:pPr marL="0" indent="0" algn="just">
              <a:buNone/>
            </a:pPr>
            <a:endParaRPr lang="en-US" altLang="zh-CN" sz="2200" dirty="0">
              <a:ea typeface="宋体" pitchFamily="2" charset="-122"/>
            </a:endParaRPr>
          </a:p>
        </p:txBody>
      </p:sp>
    </p:spTree>
    <p:extLst>
      <p:ext uri="{BB962C8B-B14F-4D97-AF65-F5344CB8AC3E}">
        <p14:creationId xmlns:p14="http://schemas.microsoft.com/office/powerpoint/2010/main" val="16794345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宋体" pitchFamily="2" charset="-122"/>
              </a:rPr>
              <a:t>A 2-3 Tree of height 3</a:t>
            </a:r>
          </a:p>
        </p:txBody>
      </p:sp>
      <p:sp>
        <p:nvSpPr>
          <p:cNvPr id="8195" name="Oval 3"/>
          <p:cNvSpPr>
            <a:spLocks noChangeArrowheads="1"/>
          </p:cNvSpPr>
          <p:nvPr/>
        </p:nvSpPr>
        <p:spPr bwMode="auto">
          <a:xfrm>
            <a:off x="4578350" y="2292350"/>
            <a:ext cx="6096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6" name="Oval 4"/>
          <p:cNvSpPr>
            <a:spLocks noChangeArrowheads="1"/>
          </p:cNvSpPr>
          <p:nvPr/>
        </p:nvSpPr>
        <p:spPr bwMode="auto">
          <a:xfrm>
            <a:off x="2597150" y="3816350"/>
            <a:ext cx="6096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8" name="Oval 6"/>
          <p:cNvSpPr>
            <a:spLocks noChangeArrowheads="1"/>
          </p:cNvSpPr>
          <p:nvPr/>
        </p:nvSpPr>
        <p:spPr bwMode="auto">
          <a:xfrm>
            <a:off x="6483350" y="3816350"/>
            <a:ext cx="6096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9" name="Line 7"/>
          <p:cNvSpPr>
            <a:spLocks noChangeShapeType="1"/>
          </p:cNvSpPr>
          <p:nvPr/>
        </p:nvSpPr>
        <p:spPr bwMode="auto">
          <a:xfrm>
            <a:off x="5143500" y="2743200"/>
            <a:ext cx="15621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0" name="Line 8"/>
          <p:cNvSpPr>
            <a:spLocks noChangeShapeType="1"/>
          </p:cNvSpPr>
          <p:nvPr/>
        </p:nvSpPr>
        <p:spPr bwMode="auto">
          <a:xfrm flipH="1">
            <a:off x="2901950" y="2743200"/>
            <a:ext cx="17399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1" name="Line 9"/>
          <p:cNvSpPr>
            <a:spLocks noChangeShapeType="1"/>
          </p:cNvSpPr>
          <p:nvPr/>
        </p:nvSpPr>
        <p:spPr bwMode="auto">
          <a:xfrm>
            <a:off x="4876800" y="2813050"/>
            <a:ext cx="0" cy="9969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2" name="Oval 10"/>
          <p:cNvSpPr>
            <a:spLocks noChangeArrowheads="1"/>
          </p:cNvSpPr>
          <p:nvPr/>
        </p:nvSpPr>
        <p:spPr bwMode="auto">
          <a:xfrm>
            <a:off x="4578350" y="3816350"/>
            <a:ext cx="596900" cy="5969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3" name="Line 11"/>
          <p:cNvSpPr>
            <a:spLocks noChangeShapeType="1"/>
          </p:cNvSpPr>
          <p:nvPr/>
        </p:nvSpPr>
        <p:spPr bwMode="auto">
          <a:xfrm flipH="1">
            <a:off x="2133600" y="4267200"/>
            <a:ext cx="53340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4" name="Line 12"/>
          <p:cNvSpPr>
            <a:spLocks noChangeShapeType="1"/>
          </p:cNvSpPr>
          <p:nvPr/>
        </p:nvSpPr>
        <p:spPr bwMode="auto">
          <a:xfrm>
            <a:off x="3048000" y="4267200"/>
            <a:ext cx="45720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5" name="Line 13"/>
          <p:cNvSpPr>
            <a:spLocks noChangeShapeType="1"/>
          </p:cNvSpPr>
          <p:nvPr/>
        </p:nvSpPr>
        <p:spPr bwMode="auto">
          <a:xfrm flipH="1">
            <a:off x="4419600" y="4343400"/>
            <a:ext cx="30480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6" name="Line 14"/>
          <p:cNvSpPr>
            <a:spLocks noChangeShapeType="1"/>
          </p:cNvSpPr>
          <p:nvPr/>
        </p:nvSpPr>
        <p:spPr bwMode="auto">
          <a:xfrm>
            <a:off x="5029200" y="4343400"/>
            <a:ext cx="22860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7" name="Line 15"/>
          <p:cNvSpPr>
            <a:spLocks noChangeShapeType="1"/>
          </p:cNvSpPr>
          <p:nvPr/>
        </p:nvSpPr>
        <p:spPr bwMode="auto">
          <a:xfrm flipH="1">
            <a:off x="6324600" y="4267200"/>
            <a:ext cx="29845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8" name="Line 16"/>
          <p:cNvSpPr>
            <a:spLocks noChangeShapeType="1"/>
          </p:cNvSpPr>
          <p:nvPr/>
        </p:nvSpPr>
        <p:spPr bwMode="auto">
          <a:xfrm>
            <a:off x="7010400" y="42672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9" name="Oval 17"/>
          <p:cNvSpPr>
            <a:spLocks noChangeArrowheads="1"/>
          </p:cNvSpPr>
          <p:nvPr/>
        </p:nvSpPr>
        <p:spPr bwMode="auto">
          <a:xfrm>
            <a:off x="1758950" y="5187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0" name="Oval 18"/>
          <p:cNvSpPr>
            <a:spLocks noChangeArrowheads="1"/>
          </p:cNvSpPr>
          <p:nvPr/>
        </p:nvSpPr>
        <p:spPr bwMode="auto">
          <a:xfrm>
            <a:off x="3282950" y="5187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1" name="Oval 19"/>
          <p:cNvSpPr>
            <a:spLocks noChangeArrowheads="1"/>
          </p:cNvSpPr>
          <p:nvPr/>
        </p:nvSpPr>
        <p:spPr bwMode="auto">
          <a:xfrm>
            <a:off x="4121150" y="5187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2" name="Oval 20"/>
          <p:cNvSpPr>
            <a:spLocks noChangeArrowheads="1"/>
          </p:cNvSpPr>
          <p:nvPr/>
        </p:nvSpPr>
        <p:spPr bwMode="auto">
          <a:xfrm>
            <a:off x="5111750" y="5187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3" name="Oval 21"/>
          <p:cNvSpPr>
            <a:spLocks noChangeArrowheads="1"/>
          </p:cNvSpPr>
          <p:nvPr/>
        </p:nvSpPr>
        <p:spPr bwMode="auto">
          <a:xfrm>
            <a:off x="6102350" y="5187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4" name="Oval 22"/>
          <p:cNvSpPr>
            <a:spLocks noChangeArrowheads="1"/>
          </p:cNvSpPr>
          <p:nvPr/>
        </p:nvSpPr>
        <p:spPr bwMode="auto">
          <a:xfrm>
            <a:off x="7169150" y="5187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0903988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5763"/>
            <a:ext cx="7772400" cy="596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8697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39800"/>
            <a:ext cx="8382000" cy="507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40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381000"/>
            <a:ext cx="7772400" cy="762000"/>
          </a:xfrm>
        </p:spPr>
        <p:txBody>
          <a:bodyPr/>
          <a:lstStyle/>
          <a:p>
            <a:r>
              <a:rPr lang="en-US" altLang="en-US" dirty="0" smtClean="0"/>
              <a:t>Outer Splay Rotation</a:t>
            </a:r>
          </a:p>
        </p:txBody>
      </p:sp>
      <p:cxnSp>
        <p:nvCxnSpPr>
          <p:cNvPr id="3" name="Straight Connector 2"/>
          <p:cNvCxnSpPr>
            <a:endCxn id="17" idx="0"/>
          </p:cNvCxnSpPr>
          <p:nvPr/>
        </p:nvCxnSpPr>
        <p:spPr>
          <a:xfrm rot="16200000" flipH="1">
            <a:off x="5802313" y="4371975"/>
            <a:ext cx="38100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6057107" y="2013744"/>
            <a:ext cx="484187" cy="212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27" idx="0"/>
          </p:cNvCxnSpPr>
          <p:nvPr/>
        </p:nvCxnSpPr>
        <p:spPr>
          <a:xfrm rot="5400000">
            <a:off x="5469731" y="3283744"/>
            <a:ext cx="328613" cy="16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3" idx="5"/>
          </p:cNvCxnSpPr>
          <p:nvPr/>
        </p:nvCxnSpPr>
        <p:spPr>
          <a:xfrm rot="16200000" flipH="1">
            <a:off x="6125369" y="3193257"/>
            <a:ext cx="384175" cy="198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1820862" y="3452813"/>
            <a:ext cx="384175"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2567781" y="3410744"/>
            <a:ext cx="384175" cy="198438"/>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479550" y="1143000"/>
            <a:ext cx="788988" cy="96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sp>
        <p:nvSpPr>
          <p:cNvPr id="10" name="Rectangle 9"/>
          <p:cNvSpPr/>
          <p:nvPr/>
        </p:nvSpPr>
        <p:spPr>
          <a:xfrm>
            <a:off x="4840288" y="4648200"/>
            <a:ext cx="493712"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1" name="Oval 10"/>
          <p:cNvSpPr/>
          <p:nvPr/>
        </p:nvSpPr>
        <p:spPr>
          <a:xfrm>
            <a:off x="1971675" y="2473325"/>
            <a:ext cx="788988" cy="96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sp>
        <p:nvSpPr>
          <p:cNvPr id="12" name="Oval 11"/>
          <p:cNvSpPr/>
          <p:nvPr/>
        </p:nvSpPr>
        <p:spPr>
          <a:xfrm>
            <a:off x="6302375" y="1066800"/>
            <a:ext cx="788988" cy="96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sp>
        <p:nvSpPr>
          <p:cNvPr id="13" name="Oval 12"/>
          <p:cNvSpPr/>
          <p:nvPr/>
        </p:nvSpPr>
        <p:spPr>
          <a:xfrm>
            <a:off x="5545138" y="2274888"/>
            <a:ext cx="788987" cy="966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a:t>
            </a:r>
          </a:p>
        </p:txBody>
      </p:sp>
      <p:sp>
        <p:nvSpPr>
          <p:cNvPr id="14" name="Rectangle 13"/>
          <p:cNvSpPr/>
          <p:nvPr/>
        </p:nvSpPr>
        <p:spPr>
          <a:xfrm>
            <a:off x="2173288" y="4976813"/>
            <a:ext cx="493712" cy="966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
            </a:r>
          </a:p>
        </p:txBody>
      </p:sp>
      <p:sp>
        <p:nvSpPr>
          <p:cNvPr id="15" name="Rectangle 14"/>
          <p:cNvSpPr/>
          <p:nvPr/>
        </p:nvSpPr>
        <p:spPr>
          <a:xfrm>
            <a:off x="1681163" y="3733800"/>
            <a:ext cx="492125"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16" name="Rectangle 15"/>
          <p:cNvSpPr/>
          <p:nvPr/>
        </p:nvSpPr>
        <p:spPr>
          <a:xfrm>
            <a:off x="1182688" y="2473325"/>
            <a:ext cx="493712"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t>
            </a:r>
          </a:p>
        </p:txBody>
      </p:sp>
      <p:sp>
        <p:nvSpPr>
          <p:cNvPr id="17" name="Rectangle 16"/>
          <p:cNvSpPr/>
          <p:nvPr/>
        </p:nvSpPr>
        <p:spPr>
          <a:xfrm>
            <a:off x="5830888" y="4648200"/>
            <a:ext cx="493712"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
            </a:r>
          </a:p>
        </p:txBody>
      </p:sp>
      <p:sp>
        <p:nvSpPr>
          <p:cNvPr id="18" name="Rectangle 17"/>
          <p:cNvSpPr/>
          <p:nvPr/>
        </p:nvSpPr>
        <p:spPr>
          <a:xfrm>
            <a:off x="7050088" y="2286000"/>
            <a:ext cx="493712"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
            </a:r>
          </a:p>
        </p:txBody>
      </p:sp>
      <p:cxnSp>
        <p:nvCxnSpPr>
          <p:cNvPr id="19" name="Straight Connector 18"/>
          <p:cNvCxnSpPr>
            <a:stCxn id="9" idx="5"/>
          </p:cNvCxnSpPr>
          <p:nvPr/>
        </p:nvCxnSpPr>
        <p:spPr>
          <a:xfrm rot="16200000" flipH="1">
            <a:off x="2007394" y="2113756"/>
            <a:ext cx="504825" cy="214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6" idx="0"/>
          </p:cNvCxnSpPr>
          <p:nvPr/>
        </p:nvCxnSpPr>
        <p:spPr>
          <a:xfrm rot="5400000">
            <a:off x="1294607" y="2124869"/>
            <a:ext cx="484187" cy="212725"/>
          </a:xfrm>
          <a:prstGeom prst="line">
            <a:avLst/>
          </a:prstGeom>
        </p:spPr>
        <p:style>
          <a:lnRef idx="1">
            <a:schemeClr val="accent1"/>
          </a:lnRef>
          <a:fillRef idx="0">
            <a:schemeClr val="accent1"/>
          </a:fillRef>
          <a:effectRef idx="0">
            <a:schemeClr val="accent1"/>
          </a:effectRef>
          <a:fontRef idx="minor">
            <a:schemeClr val="tx1"/>
          </a:fontRef>
        </p:style>
      </p:cxnSp>
      <p:sp>
        <p:nvSpPr>
          <p:cNvPr id="21" name="Right Arrow 20"/>
          <p:cNvSpPr/>
          <p:nvPr/>
        </p:nvSpPr>
        <p:spPr>
          <a:xfrm>
            <a:off x="3392488" y="2135188"/>
            <a:ext cx="1266825" cy="768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3" name="Oval 22"/>
          <p:cNvSpPr/>
          <p:nvPr/>
        </p:nvSpPr>
        <p:spPr>
          <a:xfrm>
            <a:off x="2478088" y="3733800"/>
            <a:ext cx="788987" cy="96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Z</a:t>
            </a:r>
          </a:p>
        </p:txBody>
      </p:sp>
      <p:sp>
        <p:nvSpPr>
          <p:cNvPr id="24" name="Rectangle 23"/>
          <p:cNvSpPr/>
          <p:nvPr/>
        </p:nvSpPr>
        <p:spPr>
          <a:xfrm>
            <a:off x="3128963" y="4976813"/>
            <a:ext cx="492125" cy="966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
            </a:r>
          </a:p>
        </p:txBody>
      </p:sp>
      <p:cxnSp>
        <p:nvCxnSpPr>
          <p:cNvPr id="25" name="Straight Connector 24"/>
          <p:cNvCxnSpPr>
            <a:stCxn id="23" idx="3"/>
          </p:cNvCxnSpPr>
          <p:nvPr/>
        </p:nvCxnSpPr>
        <p:spPr>
          <a:xfrm rot="5400000">
            <a:off x="2301082" y="4660106"/>
            <a:ext cx="393700" cy="192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24" idx="0"/>
          </p:cNvCxnSpPr>
          <p:nvPr/>
        </p:nvCxnSpPr>
        <p:spPr>
          <a:xfrm rot="16200000" flipH="1">
            <a:off x="3028950" y="4630738"/>
            <a:ext cx="481013" cy="211137"/>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159375" y="3529013"/>
            <a:ext cx="788988" cy="966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a:t>
            </a:r>
          </a:p>
        </p:txBody>
      </p:sp>
      <p:cxnSp>
        <p:nvCxnSpPr>
          <p:cNvPr id="28" name="Straight Connector 27"/>
          <p:cNvCxnSpPr>
            <a:stCxn id="27" idx="3"/>
          </p:cNvCxnSpPr>
          <p:nvPr/>
        </p:nvCxnSpPr>
        <p:spPr>
          <a:xfrm rot="5400000">
            <a:off x="5063332" y="4436269"/>
            <a:ext cx="293687" cy="130175"/>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211888" y="3505200"/>
            <a:ext cx="493712" cy="96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
            </a:r>
          </a:p>
        </p:txBody>
      </p:sp>
      <p:cxnSp>
        <p:nvCxnSpPr>
          <p:cNvPr id="30" name="Straight Connector 29"/>
          <p:cNvCxnSpPr>
            <a:stCxn id="12" idx="5"/>
          </p:cNvCxnSpPr>
          <p:nvPr/>
        </p:nvCxnSpPr>
        <p:spPr>
          <a:xfrm rot="16200000" flipH="1">
            <a:off x="6944519" y="1923256"/>
            <a:ext cx="406400" cy="3444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71600" y="6091535"/>
            <a:ext cx="6117380" cy="461665"/>
          </a:xfrm>
          <a:prstGeom prst="rect">
            <a:avLst/>
          </a:prstGeom>
          <a:noFill/>
          <a:ln>
            <a:solidFill>
              <a:schemeClr val="accent1">
                <a:lumMod val="75000"/>
              </a:schemeClr>
            </a:solidFill>
          </a:ln>
          <a:effectLst>
            <a:innerShdw blurRad="63500" dist="50800" dir="2700000">
              <a:prstClr val="black">
                <a:alpha val="50000"/>
              </a:prstClr>
            </a:innerShdw>
          </a:effectLst>
        </p:spPr>
        <p:txBody>
          <a:bodyPr wrap="none">
            <a:spAutoFit/>
          </a:bodyPr>
          <a:lstStyle/>
          <a:p>
            <a:pPr>
              <a:defRPr/>
            </a:pPr>
            <a:r>
              <a:rPr lang="en-US" b="1" dirty="0">
                <a:latin typeface="Times New Roman" charset="0"/>
              </a:rPr>
              <a:t>Note: </a:t>
            </a:r>
            <a:r>
              <a:rPr lang="en-US" dirty="0">
                <a:latin typeface="Times New Roman" charset="0"/>
              </a:rPr>
              <a:t>There is also a rotate for the mirror image</a:t>
            </a:r>
          </a:p>
        </p:txBody>
      </p:sp>
    </p:spTree>
    <p:extLst>
      <p:ext uri="{BB962C8B-B14F-4D97-AF65-F5344CB8AC3E}">
        <p14:creationId xmlns:p14="http://schemas.microsoft.com/office/powerpoint/2010/main" val="32199897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41350"/>
            <a:ext cx="7924800" cy="557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279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42938"/>
            <a:ext cx="8305800" cy="552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9663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zh-CN" altLang="en-US">
                <a:ea typeface="宋体" pitchFamily="2" charset="-122"/>
              </a:rPr>
              <a:t>2-3 </a:t>
            </a:r>
            <a:r>
              <a:rPr lang="en-US" altLang="zh-CN">
                <a:ea typeface="宋体" pitchFamily="2" charset="-122"/>
              </a:rPr>
              <a:t>Tree vs. Binary Tree</a:t>
            </a:r>
          </a:p>
        </p:txBody>
      </p:sp>
      <p:sp>
        <p:nvSpPr>
          <p:cNvPr id="9219" name="Rectangle 3"/>
          <p:cNvSpPr>
            <a:spLocks noGrp="1" noChangeArrowheads="1"/>
          </p:cNvSpPr>
          <p:nvPr>
            <p:ph idx="1"/>
          </p:nvPr>
        </p:nvSpPr>
        <p:spPr>
          <a:noFill/>
          <a:ln/>
        </p:spPr>
        <p:txBody>
          <a:bodyPr/>
          <a:lstStyle/>
          <a:p>
            <a:r>
              <a:rPr lang="en-US" altLang="zh-CN">
                <a:ea typeface="宋体" pitchFamily="2" charset="-122"/>
              </a:rPr>
              <a:t>A 2-3 tree is not a binary tree since a node in the 2-3 tree can have three children.</a:t>
            </a:r>
          </a:p>
          <a:p>
            <a:r>
              <a:rPr lang="en-US" altLang="zh-CN">
                <a:ea typeface="宋体" pitchFamily="2" charset="-122"/>
              </a:rPr>
              <a:t>A 2-3 tree does resemble a full binary tree.</a:t>
            </a:r>
          </a:p>
          <a:p>
            <a:r>
              <a:rPr lang="en-US" altLang="zh-CN">
                <a:ea typeface="宋体" pitchFamily="2" charset="-122"/>
              </a:rPr>
              <a:t>If a 2-3 tree does not contain 3-nodes, it is like a full binary tree since all its internal nodes have two children and all its leaves are at the same level.</a:t>
            </a:r>
          </a:p>
        </p:txBody>
      </p:sp>
    </p:spTree>
    <p:extLst>
      <p:ext uri="{BB962C8B-B14F-4D97-AF65-F5344CB8AC3E}">
        <p14:creationId xmlns:p14="http://schemas.microsoft.com/office/powerpoint/2010/main" val="4559884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ltLang="zh-CN">
                <a:ea typeface="宋体" pitchFamily="2" charset="-122"/>
              </a:rPr>
              <a:t>Cont.</a:t>
            </a:r>
          </a:p>
        </p:txBody>
      </p:sp>
      <p:sp>
        <p:nvSpPr>
          <p:cNvPr id="10243" name="Rectangle 3"/>
          <p:cNvSpPr>
            <a:spLocks noGrp="1" noChangeArrowheads="1"/>
          </p:cNvSpPr>
          <p:nvPr>
            <p:ph idx="1"/>
          </p:nvPr>
        </p:nvSpPr>
        <p:spPr>
          <a:noFill/>
          <a:ln/>
        </p:spPr>
        <p:txBody>
          <a:bodyPr/>
          <a:lstStyle/>
          <a:p>
            <a:r>
              <a:rPr lang="en-US" altLang="zh-CN">
                <a:ea typeface="宋体" pitchFamily="2" charset="-122"/>
              </a:rPr>
              <a:t>If a 2-3 tree does have three children, the tree will contain more nodes than a full binary tree of the same height. </a:t>
            </a:r>
          </a:p>
          <a:p>
            <a:r>
              <a:rPr lang="en-US" altLang="zh-CN">
                <a:ea typeface="宋体" pitchFamily="2" charset="-122"/>
              </a:rPr>
              <a:t>Therefore, a 2-3 tree of height h has at least 2^h - 1 nodes.</a:t>
            </a:r>
          </a:p>
          <a:p>
            <a:r>
              <a:rPr lang="en-US" altLang="zh-CN">
                <a:ea typeface="宋体" pitchFamily="2" charset="-122"/>
              </a:rPr>
              <a:t>In other words, a 2-3 tree with N nodes never has height greater then  log (N+1), the minimum height of a binary tree with N nodes.</a:t>
            </a:r>
          </a:p>
        </p:txBody>
      </p:sp>
    </p:spTree>
    <p:extLst>
      <p:ext uri="{BB962C8B-B14F-4D97-AF65-F5344CB8AC3E}">
        <p14:creationId xmlns:p14="http://schemas.microsoft.com/office/powerpoint/2010/main" val="4707486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ltLang="zh-CN">
                <a:ea typeface="宋体" pitchFamily="2" charset="-122"/>
              </a:rPr>
              <a:t>Example of a 2-3 Tree</a:t>
            </a:r>
          </a:p>
        </p:txBody>
      </p:sp>
      <p:sp>
        <p:nvSpPr>
          <p:cNvPr id="14339" name="Rectangle 3"/>
          <p:cNvSpPr>
            <a:spLocks noGrp="1" noChangeArrowheads="1"/>
          </p:cNvSpPr>
          <p:nvPr>
            <p:ph idx="1"/>
          </p:nvPr>
        </p:nvSpPr>
        <p:spPr>
          <a:noFill/>
          <a:ln/>
        </p:spPr>
        <p:txBody>
          <a:bodyPr/>
          <a:lstStyle/>
          <a:p>
            <a:r>
              <a:rPr lang="en-US" altLang="zh-CN">
                <a:ea typeface="宋体" pitchFamily="2" charset="-122"/>
              </a:rPr>
              <a:t>The items in the 2-3 are ordered by their search keys.</a:t>
            </a:r>
          </a:p>
          <a:p>
            <a:pPr>
              <a:buFont typeface="Monotype Sorts" pitchFamily="2" charset="2"/>
              <a:buNone/>
            </a:pPr>
            <a:r>
              <a:rPr lang="en-US" altLang="zh-CN">
                <a:ea typeface="宋体" pitchFamily="2" charset="-122"/>
              </a:rPr>
              <a:t>                              </a:t>
            </a:r>
          </a:p>
        </p:txBody>
      </p:sp>
      <p:sp>
        <p:nvSpPr>
          <p:cNvPr id="14340" name="AutoShape 4"/>
          <p:cNvSpPr>
            <a:spLocks noChangeArrowheads="1"/>
          </p:cNvSpPr>
          <p:nvPr/>
        </p:nvSpPr>
        <p:spPr bwMode="auto">
          <a:xfrm>
            <a:off x="4121150" y="3054350"/>
            <a:ext cx="1968500" cy="5969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1" name="Line 5"/>
          <p:cNvSpPr>
            <a:spLocks noChangeShapeType="1"/>
          </p:cNvSpPr>
          <p:nvPr/>
        </p:nvSpPr>
        <p:spPr bwMode="auto">
          <a:xfrm>
            <a:off x="5105400" y="36576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 name="Line 6"/>
          <p:cNvSpPr>
            <a:spLocks noChangeShapeType="1"/>
          </p:cNvSpPr>
          <p:nvPr/>
        </p:nvSpPr>
        <p:spPr bwMode="auto">
          <a:xfrm flipH="1">
            <a:off x="2667000" y="3733800"/>
            <a:ext cx="17526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 name="Line 7"/>
          <p:cNvSpPr>
            <a:spLocks noChangeShapeType="1"/>
          </p:cNvSpPr>
          <p:nvPr/>
        </p:nvSpPr>
        <p:spPr bwMode="auto">
          <a:xfrm>
            <a:off x="5791200" y="3733800"/>
            <a:ext cx="1676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4" name="Oval 8"/>
          <p:cNvSpPr>
            <a:spLocks noChangeArrowheads="1"/>
          </p:cNvSpPr>
          <p:nvPr/>
        </p:nvSpPr>
        <p:spPr bwMode="auto">
          <a:xfrm>
            <a:off x="2444750" y="45021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5" name="AutoShape 9"/>
          <p:cNvSpPr>
            <a:spLocks noChangeArrowheads="1"/>
          </p:cNvSpPr>
          <p:nvPr/>
        </p:nvSpPr>
        <p:spPr bwMode="auto">
          <a:xfrm>
            <a:off x="6788150" y="4349750"/>
            <a:ext cx="1739900" cy="5969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6" name="Line 10"/>
          <p:cNvSpPr>
            <a:spLocks noChangeShapeType="1"/>
          </p:cNvSpPr>
          <p:nvPr/>
        </p:nvSpPr>
        <p:spPr bwMode="auto">
          <a:xfrm flipH="1">
            <a:off x="1828800" y="4953000"/>
            <a:ext cx="6858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7" name="Line 11"/>
          <p:cNvSpPr>
            <a:spLocks noChangeShapeType="1"/>
          </p:cNvSpPr>
          <p:nvPr/>
        </p:nvSpPr>
        <p:spPr bwMode="auto">
          <a:xfrm>
            <a:off x="2895600" y="4953000"/>
            <a:ext cx="45720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8" name="Line 12"/>
          <p:cNvSpPr>
            <a:spLocks noChangeShapeType="1"/>
          </p:cNvSpPr>
          <p:nvPr/>
        </p:nvSpPr>
        <p:spPr bwMode="auto">
          <a:xfrm flipH="1">
            <a:off x="4495800" y="4953000"/>
            <a:ext cx="38100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9" name="Oval 13"/>
          <p:cNvSpPr>
            <a:spLocks noChangeArrowheads="1"/>
          </p:cNvSpPr>
          <p:nvPr/>
        </p:nvSpPr>
        <p:spPr bwMode="auto">
          <a:xfrm>
            <a:off x="4806950" y="4425950"/>
            <a:ext cx="596900" cy="5969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0" name="Line 14"/>
          <p:cNvSpPr>
            <a:spLocks noChangeShapeType="1"/>
          </p:cNvSpPr>
          <p:nvPr/>
        </p:nvSpPr>
        <p:spPr bwMode="auto">
          <a:xfrm>
            <a:off x="5334000" y="4953000"/>
            <a:ext cx="45720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1" name="Line 15"/>
          <p:cNvSpPr>
            <a:spLocks noChangeShapeType="1"/>
          </p:cNvSpPr>
          <p:nvPr/>
        </p:nvSpPr>
        <p:spPr bwMode="auto">
          <a:xfrm flipH="1">
            <a:off x="6629400" y="5029200"/>
            <a:ext cx="533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2" name="Line 16"/>
          <p:cNvSpPr>
            <a:spLocks noChangeShapeType="1"/>
          </p:cNvSpPr>
          <p:nvPr/>
        </p:nvSpPr>
        <p:spPr bwMode="auto">
          <a:xfrm>
            <a:off x="8229600" y="5029200"/>
            <a:ext cx="38100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3" name="Oval 17"/>
          <p:cNvSpPr>
            <a:spLocks noChangeArrowheads="1"/>
          </p:cNvSpPr>
          <p:nvPr/>
        </p:nvSpPr>
        <p:spPr bwMode="auto">
          <a:xfrm>
            <a:off x="1682750" y="5949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4" name="Oval 18"/>
          <p:cNvSpPr>
            <a:spLocks noChangeArrowheads="1"/>
          </p:cNvSpPr>
          <p:nvPr/>
        </p:nvSpPr>
        <p:spPr bwMode="auto">
          <a:xfrm>
            <a:off x="4121150" y="5949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5" name="Oval 19"/>
          <p:cNvSpPr>
            <a:spLocks noChangeArrowheads="1"/>
          </p:cNvSpPr>
          <p:nvPr/>
        </p:nvSpPr>
        <p:spPr bwMode="auto">
          <a:xfrm>
            <a:off x="5416550" y="5949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80</a:t>
            </a:r>
          </a:p>
        </p:txBody>
      </p:sp>
      <p:sp>
        <p:nvSpPr>
          <p:cNvPr id="14356" name="AutoShape 20"/>
          <p:cNvSpPr>
            <a:spLocks noChangeArrowheads="1"/>
          </p:cNvSpPr>
          <p:nvPr/>
        </p:nvSpPr>
        <p:spPr bwMode="auto">
          <a:xfrm>
            <a:off x="2444750" y="5949950"/>
            <a:ext cx="1435100" cy="4445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7" name="AutoShape 21"/>
          <p:cNvSpPr>
            <a:spLocks noChangeArrowheads="1"/>
          </p:cNvSpPr>
          <p:nvPr/>
        </p:nvSpPr>
        <p:spPr bwMode="auto">
          <a:xfrm>
            <a:off x="6254750" y="5949950"/>
            <a:ext cx="15875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8" name="Oval 22"/>
          <p:cNvSpPr>
            <a:spLocks noChangeArrowheads="1"/>
          </p:cNvSpPr>
          <p:nvPr/>
        </p:nvSpPr>
        <p:spPr bwMode="auto">
          <a:xfrm>
            <a:off x="8464550" y="5949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160</a:t>
            </a:r>
          </a:p>
        </p:txBody>
      </p:sp>
      <p:sp>
        <p:nvSpPr>
          <p:cNvPr id="14359" name="Rectangle 23"/>
          <p:cNvSpPr>
            <a:spLocks noChangeArrowheads="1"/>
          </p:cNvSpPr>
          <p:nvPr/>
        </p:nvSpPr>
        <p:spPr bwMode="auto">
          <a:xfrm>
            <a:off x="4327525" y="318452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50            90</a:t>
            </a:r>
          </a:p>
        </p:txBody>
      </p:sp>
      <p:sp>
        <p:nvSpPr>
          <p:cNvPr id="14360" name="Rectangle 24"/>
          <p:cNvSpPr>
            <a:spLocks noChangeArrowheads="1"/>
          </p:cNvSpPr>
          <p:nvPr/>
        </p:nvSpPr>
        <p:spPr bwMode="auto">
          <a:xfrm>
            <a:off x="2498725" y="45561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20</a:t>
            </a:r>
          </a:p>
        </p:txBody>
      </p:sp>
      <p:sp>
        <p:nvSpPr>
          <p:cNvPr id="14361" name="Rectangle 25"/>
          <p:cNvSpPr>
            <a:spLocks noChangeArrowheads="1"/>
          </p:cNvSpPr>
          <p:nvPr/>
        </p:nvSpPr>
        <p:spPr bwMode="auto">
          <a:xfrm>
            <a:off x="4860925" y="44799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70</a:t>
            </a:r>
          </a:p>
        </p:txBody>
      </p:sp>
      <p:sp>
        <p:nvSpPr>
          <p:cNvPr id="14362" name="Rectangle 26"/>
          <p:cNvSpPr>
            <a:spLocks noChangeArrowheads="1"/>
          </p:cNvSpPr>
          <p:nvPr/>
        </p:nvSpPr>
        <p:spPr bwMode="auto">
          <a:xfrm>
            <a:off x="6842125" y="447992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120        150</a:t>
            </a:r>
          </a:p>
        </p:txBody>
      </p:sp>
      <p:sp>
        <p:nvSpPr>
          <p:cNvPr id="14363" name="Rectangle 27"/>
          <p:cNvSpPr>
            <a:spLocks noChangeArrowheads="1"/>
          </p:cNvSpPr>
          <p:nvPr/>
        </p:nvSpPr>
        <p:spPr bwMode="auto">
          <a:xfrm>
            <a:off x="1736725" y="60039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10</a:t>
            </a:r>
          </a:p>
        </p:txBody>
      </p:sp>
      <p:sp>
        <p:nvSpPr>
          <p:cNvPr id="14364" name="Rectangle 28"/>
          <p:cNvSpPr>
            <a:spLocks noChangeArrowheads="1"/>
          </p:cNvSpPr>
          <p:nvPr/>
        </p:nvSpPr>
        <p:spPr bwMode="auto">
          <a:xfrm>
            <a:off x="2498725" y="5927725"/>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30       40</a:t>
            </a:r>
          </a:p>
        </p:txBody>
      </p:sp>
      <p:sp>
        <p:nvSpPr>
          <p:cNvPr id="14365" name="Rectangle 29"/>
          <p:cNvSpPr>
            <a:spLocks noChangeArrowheads="1"/>
          </p:cNvSpPr>
          <p:nvPr/>
        </p:nvSpPr>
        <p:spPr bwMode="auto">
          <a:xfrm>
            <a:off x="4098925" y="60039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60</a:t>
            </a:r>
          </a:p>
        </p:txBody>
      </p:sp>
      <p:sp>
        <p:nvSpPr>
          <p:cNvPr id="14366" name="Rectangle 30"/>
          <p:cNvSpPr>
            <a:spLocks noChangeArrowheads="1"/>
          </p:cNvSpPr>
          <p:nvPr/>
        </p:nvSpPr>
        <p:spPr bwMode="auto">
          <a:xfrm>
            <a:off x="6308725" y="6003925"/>
            <a:ext cx="155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100      110</a:t>
            </a:r>
          </a:p>
        </p:txBody>
      </p:sp>
    </p:spTree>
    <p:extLst>
      <p:ext uri="{BB962C8B-B14F-4D97-AF65-F5344CB8AC3E}">
        <p14:creationId xmlns:p14="http://schemas.microsoft.com/office/powerpoint/2010/main" val="7165287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ltLang="zh-CN">
                <a:ea typeface="宋体" pitchFamily="2" charset="-122"/>
              </a:rPr>
              <a:t>Node Representation of 2-3 Trees</a:t>
            </a:r>
          </a:p>
        </p:txBody>
      </p:sp>
      <p:sp>
        <p:nvSpPr>
          <p:cNvPr id="15363" name="Rectangle 3"/>
          <p:cNvSpPr>
            <a:spLocks noGrp="1" noChangeArrowheads="1"/>
          </p:cNvSpPr>
          <p:nvPr>
            <p:ph idx="1"/>
          </p:nvPr>
        </p:nvSpPr>
        <p:spPr>
          <a:noFill/>
          <a:ln/>
        </p:spPr>
        <p:txBody>
          <a:bodyPr/>
          <a:lstStyle/>
          <a:p>
            <a:r>
              <a:rPr lang="en-US" altLang="zh-CN">
                <a:ea typeface="宋体" pitchFamily="2" charset="-122"/>
              </a:rPr>
              <a:t>Using a </a:t>
            </a:r>
            <a:r>
              <a:rPr lang="en-US" altLang="zh-CN" b="1" i="1">
                <a:ea typeface="宋体" pitchFamily="2" charset="-122"/>
              </a:rPr>
              <a:t>typedef</a:t>
            </a:r>
            <a:r>
              <a:rPr lang="en-US" altLang="zh-CN">
                <a:ea typeface="宋体" pitchFamily="2" charset="-122"/>
              </a:rPr>
              <a:t> statement</a:t>
            </a:r>
          </a:p>
          <a:p>
            <a:pPr>
              <a:buFont typeface="Monotype Sorts" pitchFamily="2" charset="2"/>
              <a:buNone/>
            </a:pPr>
            <a:r>
              <a:rPr lang="en-US" altLang="zh-CN">
                <a:ea typeface="宋体" pitchFamily="2" charset="-122"/>
              </a:rPr>
              <a:t>  </a:t>
            </a:r>
            <a:r>
              <a:rPr lang="en-US" altLang="zh-CN" b="1" i="1">
                <a:ea typeface="宋体" pitchFamily="2" charset="-122"/>
              </a:rPr>
              <a:t> typedef </a:t>
            </a:r>
            <a:r>
              <a:rPr lang="en-US" altLang="zh-CN">
                <a:ea typeface="宋体" pitchFamily="2" charset="-122"/>
              </a:rPr>
              <a:t>treeNode* ptrType;</a:t>
            </a:r>
          </a:p>
          <a:p>
            <a:pPr>
              <a:buFont typeface="Monotype Sorts" pitchFamily="2" charset="2"/>
              <a:buNone/>
            </a:pPr>
            <a:r>
              <a:rPr lang="en-US" altLang="zh-CN">
                <a:ea typeface="宋体" pitchFamily="2" charset="-122"/>
              </a:rPr>
              <a:t>   </a:t>
            </a:r>
            <a:r>
              <a:rPr lang="en-US" altLang="zh-CN" b="1" i="1">
                <a:ea typeface="宋体" pitchFamily="2" charset="-122"/>
              </a:rPr>
              <a:t>struct</a:t>
            </a:r>
            <a:r>
              <a:rPr lang="en-US" altLang="zh-CN">
                <a:ea typeface="宋体" pitchFamily="2" charset="-122"/>
              </a:rPr>
              <a:t> treeNode</a:t>
            </a:r>
          </a:p>
          <a:p>
            <a:pPr>
              <a:buFont typeface="Monotype Sorts" pitchFamily="2" charset="2"/>
              <a:buNone/>
            </a:pPr>
            <a:r>
              <a:rPr lang="en-US" altLang="zh-CN">
                <a:ea typeface="宋体" pitchFamily="2" charset="-122"/>
              </a:rPr>
              <a:t>   { treeItemType SmallItem,LargeItem;</a:t>
            </a:r>
          </a:p>
          <a:p>
            <a:pPr>
              <a:buFont typeface="Monotype Sorts" pitchFamily="2" charset="2"/>
              <a:buNone/>
            </a:pPr>
            <a:r>
              <a:rPr lang="en-US" altLang="zh-CN">
                <a:ea typeface="宋体" pitchFamily="2" charset="-122"/>
              </a:rPr>
              <a:t>      ptrType          LChildPtr, MChildPtr,</a:t>
            </a:r>
          </a:p>
          <a:p>
            <a:pPr>
              <a:buFont typeface="Monotype Sorts" pitchFamily="2" charset="2"/>
              <a:buNone/>
            </a:pPr>
            <a:r>
              <a:rPr lang="en-US" altLang="zh-CN">
                <a:ea typeface="宋体" pitchFamily="2" charset="-122"/>
              </a:rPr>
              <a:t>                             RChildPtr;</a:t>
            </a:r>
          </a:p>
          <a:p>
            <a:pPr>
              <a:buFont typeface="Monotype Sorts" pitchFamily="2" charset="2"/>
              <a:buNone/>
            </a:pPr>
            <a:r>
              <a:rPr lang="en-US" altLang="zh-CN">
                <a:ea typeface="宋体" pitchFamily="2" charset="-122"/>
              </a:rPr>
              <a:t>    };</a:t>
            </a:r>
          </a:p>
          <a:p>
            <a:pPr>
              <a:buFont typeface="Monotype Sorts" pitchFamily="2" charset="2"/>
              <a:buNone/>
            </a:pPr>
            <a:endParaRPr lang="zh-CN" altLang="en-US">
              <a:ea typeface="宋体" pitchFamily="2" charset="-122"/>
            </a:endParaRPr>
          </a:p>
        </p:txBody>
      </p:sp>
    </p:spTree>
    <p:extLst>
      <p:ext uri="{BB962C8B-B14F-4D97-AF65-F5344CB8AC3E}">
        <p14:creationId xmlns:p14="http://schemas.microsoft.com/office/powerpoint/2010/main" val="14069579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normAutofit fontScale="90000"/>
          </a:bodyPr>
          <a:lstStyle/>
          <a:p>
            <a:r>
              <a:rPr lang="en-US" altLang="zh-CN">
                <a:ea typeface="宋体" pitchFamily="2" charset="-122"/>
              </a:rPr>
              <a:t>Node Representation of 2-3 Tree (cont.)</a:t>
            </a:r>
          </a:p>
        </p:txBody>
      </p:sp>
      <p:sp>
        <p:nvSpPr>
          <p:cNvPr id="16387" name="Rectangle 3"/>
          <p:cNvSpPr>
            <a:spLocks noGrp="1" noChangeArrowheads="1"/>
          </p:cNvSpPr>
          <p:nvPr>
            <p:ph idx="1"/>
          </p:nvPr>
        </p:nvSpPr>
        <p:spPr>
          <a:noFill/>
          <a:ln/>
        </p:spPr>
        <p:txBody>
          <a:bodyPr/>
          <a:lstStyle/>
          <a:p>
            <a:r>
              <a:rPr lang="en-US" altLang="zh-CN">
                <a:ea typeface="宋体" pitchFamily="2" charset="-122"/>
              </a:rPr>
              <a:t>When a node contains only one data item, you can place it in Small-Item and use LChildPtr and MChildPtr to point to the node’s children.</a:t>
            </a:r>
          </a:p>
          <a:p>
            <a:r>
              <a:rPr lang="en-US" altLang="zh-CN">
                <a:ea typeface="宋体" pitchFamily="2" charset="-122"/>
              </a:rPr>
              <a:t>To be safe, you can place </a:t>
            </a:r>
            <a:r>
              <a:rPr lang="en-US" altLang="zh-CN" b="1" i="1">
                <a:ea typeface="宋体" pitchFamily="2" charset="-122"/>
              </a:rPr>
              <a:t>NULL</a:t>
            </a:r>
            <a:r>
              <a:rPr lang="en-US" altLang="zh-CN">
                <a:ea typeface="宋体" pitchFamily="2" charset="-122"/>
              </a:rPr>
              <a:t> in RChildPtr.</a:t>
            </a:r>
          </a:p>
        </p:txBody>
      </p:sp>
    </p:spTree>
    <p:extLst>
      <p:ext uri="{BB962C8B-B14F-4D97-AF65-F5344CB8AC3E}">
        <p14:creationId xmlns:p14="http://schemas.microsoft.com/office/powerpoint/2010/main" val="33358884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25500"/>
            <a:ext cx="8001000" cy="535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2045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ltLang="zh-CN">
                <a:ea typeface="宋体" pitchFamily="2" charset="-122"/>
              </a:rPr>
              <a:t>The Advantages of the 2-3 trees</a:t>
            </a:r>
          </a:p>
        </p:txBody>
      </p:sp>
      <p:sp>
        <p:nvSpPr>
          <p:cNvPr id="17411" name="Rectangle 3"/>
          <p:cNvSpPr>
            <a:spLocks noGrp="1" noChangeArrowheads="1"/>
          </p:cNvSpPr>
          <p:nvPr>
            <p:ph idx="1"/>
          </p:nvPr>
        </p:nvSpPr>
        <p:spPr>
          <a:noFill/>
          <a:ln/>
        </p:spPr>
        <p:txBody>
          <a:bodyPr/>
          <a:lstStyle/>
          <a:p>
            <a:r>
              <a:rPr lang="en-US" altLang="zh-CN">
                <a:ea typeface="宋体" pitchFamily="2" charset="-122"/>
              </a:rPr>
              <a:t>Even though searching a 2-3 tree is not more efficient than searching a binary search tree, by allowing the node of a 2-3 tree to have three children, a 2-3 tree might be shorter than the shortest possible binary search tree.</a:t>
            </a:r>
          </a:p>
          <a:p>
            <a:r>
              <a:rPr lang="en-US" altLang="zh-CN">
                <a:ea typeface="宋体" pitchFamily="2" charset="-122"/>
              </a:rPr>
              <a:t>Maintaining the balance of a 2-3 tree is relatively simple than maintaining the balance of a binary search tree . </a:t>
            </a:r>
          </a:p>
        </p:txBody>
      </p:sp>
    </p:spTree>
    <p:extLst>
      <p:ext uri="{BB962C8B-B14F-4D97-AF65-F5344CB8AC3E}">
        <p14:creationId xmlns:p14="http://schemas.microsoft.com/office/powerpoint/2010/main" val="172491315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normAutofit fontScale="90000"/>
          </a:bodyPr>
          <a:lstStyle/>
          <a:p>
            <a:r>
              <a:rPr lang="en-US" altLang="zh-CN">
                <a:ea typeface="宋体" pitchFamily="2" charset="-122"/>
              </a:rPr>
              <a:t>Consider the two trees contain the same data items.</a:t>
            </a:r>
          </a:p>
        </p:txBody>
      </p:sp>
      <p:sp>
        <p:nvSpPr>
          <p:cNvPr id="18435" name="Oval 3"/>
          <p:cNvSpPr>
            <a:spLocks noChangeArrowheads="1"/>
          </p:cNvSpPr>
          <p:nvPr/>
        </p:nvSpPr>
        <p:spPr bwMode="auto">
          <a:xfrm>
            <a:off x="2901950" y="2063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6" name="Line 4"/>
          <p:cNvSpPr>
            <a:spLocks noChangeShapeType="1"/>
          </p:cNvSpPr>
          <p:nvPr/>
        </p:nvSpPr>
        <p:spPr bwMode="auto">
          <a:xfrm flipH="1">
            <a:off x="2209800" y="2590800"/>
            <a:ext cx="7620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7" name="Oval 5"/>
          <p:cNvSpPr>
            <a:spLocks noChangeArrowheads="1"/>
          </p:cNvSpPr>
          <p:nvPr/>
        </p:nvSpPr>
        <p:spPr bwMode="auto">
          <a:xfrm>
            <a:off x="1835150" y="3054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30</a:t>
            </a:r>
          </a:p>
        </p:txBody>
      </p:sp>
      <p:sp>
        <p:nvSpPr>
          <p:cNvPr id="18438" name="Line 6"/>
          <p:cNvSpPr>
            <a:spLocks noChangeShapeType="1"/>
          </p:cNvSpPr>
          <p:nvPr/>
        </p:nvSpPr>
        <p:spPr bwMode="auto">
          <a:xfrm>
            <a:off x="3352800" y="2590800"/>
            <a:ext cx="7620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9" name="Oval 7"/>
          <p:cNvSpPr>
            <a:spLocks noChangeArrowheads="1"/>
          </p:cNvSpPr>
          <p:nvPr/>
        </p:nvSpPr>
        <p:spPr bwMode="auto">
          <a:xfrm>
            <a:off x="3892550" y="3054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90</a:t>
            </a:r>
          </a:p>
        </p:txBody>
      </p:sp>
      <p:sp>
        <p:nvSpPr>
          <p:cNvPr id="18440" name="Line 8"/>
          <p:cNvSpPr>
            <a:spLocks noChangeShapeType="1"/>
          </p:cNvSpPr>
          <p:nvPr/>
        </p:nvSpPr>
        <p:spPr bwMode="auto">
          <a:xfrm flipH="1">
            <a:off x="1524000" y="3429000"/>
            <a:ext cx="38100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41" name="Line 9"/>
          <p:cNvSpPr>
            <a:spLocks noChangeShapeType="1"/>
          </p:cNvSpPr>
          <p:nvPr/>
        </p:nvSpPr>
        <p:spPr bwMode="auto">
          <a:xfrm>
            <a:off x="2286000" y="3505200"/>
            <a:ext cx="304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42" name="Oval 10"/>
          <p:cNvSpPr>
            <a:spLocks noChangeArrowheads="1"/>
          </p:cNvSpPr>
          <p:nvPr/>
        </p:nvSpPr>
        <p:spPr bwMode="auto">
          <a:xfrm>
            <a:off x="1225550" y="4273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10</a:t>
            </a:r>
          </a:p>
        </p:txBody>
      </p:sp>
      <p:sp>
        <p:nvSpPr>
          <p:cNvPr id="18443" name="Oval 11"/>
          <p:cNvSpPr>
            <a:spLocks noChangeArrowheads="1"/>
          </p:cNvSpPr>
          <p:nvPr/>
        </p:nvSpPr>
        <p:spPr bwMode="auto">
          <a:xfrm>
            <a:off x="2368550" y="4273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50</a:t>
            </a:r>
          </a:p>
        </p:txBody>
      </p:sp>
      <p:sp>
        <p:nvSpPr>
          <p:cNvPr id="18444" name="Line 12"/>
          <p:cNvSpPr>
            <a:spLocks noChangeShapeType="1"/>
          </p:cNvSpPr>
          <p:nvPr/>
        </p:nvSpPr>
        <p:spPr bwMode="auto">
          <a:xfrm>
            <a:off x="1600200" y="4800600"/>
            <a:ext cx="2286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45" name="Oval 13"/>
          <p:cNvSpPr>
            <a:spLocks noChangeArrowheads="1"/>
          </p:cNvSpPr>
          <p:nvPr/>
        </p:nvSpPr>
        <p:spPr bwMode="auto">
          <a:xfrm>
            <a:off x="1530350" y="5492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20</a:t>
            </a:r>
          </a:p>
        </p:txBody>
      </p:sp>
      <p:sp>
        <p:nvSpPr>
          <p:cNvPr id="18446" name="Line 14"/>
          <p:cNvSpPr>
            <a:spLocks noChangeShapeType="1"/>
          </p:cNvSpPr>
          <p:nvPr/>
        </p:nvSpPr>
        <p:spPr bwMode="auto">
          <a:xfrm flipH="1">
            <a:off x="2438400" y="4800600"/>
            <a:ext cx="76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47" name="Oval 15"/>
          <p:cNvSpPr>
            <a:spLocks noChangeArrowheads="1"/>
          </p:cNvSpPr>
          <p:nvPr/>
        </p:nvSpPr>
        <p:spPr bwMode="auto">
          <a:xfrm>
            <a:off x="2216150" y="5492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40</a:t>
            </a:r>
          </a:p>
        </p:txBody>
      </p:sp>
      <p:sp>
        <p:nvSpPr>
          <p:cNvPr id="18448" name="Line 16"/>
          <p:cNvSpPr>
            <a:spLocks noChangeShapeType="1"/>
          </p:cNvSpPr>
          <p:nvPr/>
        </p:nvSpPr>
        <p:spPr bwMode="auto">
          <a:xfrm flipH="1">
            <a:off x="3581400" y="35052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49" name="Oval 17"/>
          <p:cNvSpPr>
            <a:spLocks noChangeArrowheads="1"/>
          </p:cNvSpPr>
          <p:nvPr/>
        </p:nvSpPr>
        <p:spPr bwMode="auto">
          <a:xfrm>
            <a:off x="3282950" y="4273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80</a:t>
            </a:r>
          </a:p>
        </p:txBody>
      </p:sp>
      <p:sp>
        <p:nvSpPr>
          <p:cNvPr id="18450" name="Line 18"/>
          <p:cNvSpPr>
            <a:spLocks noChangeShapeType="1"/>
          </p:cNvSpPr>
          <p:nvPr/>
        </p:nvSpPr>
        <p:spPr bwMode="auto">
          <a:xfrm flipH="1">
            <a:off x="3200400" y="4800600"/>
            <a:ext cx="2286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1" name="Oval 19"/>
          <p:cNvSpPr>
            <a:spLocks noChangeArrowheads="1"/>
          </p:cNvSpPr>
          <p:nvPr/>
        </p:nvSpPr>
        <p:spPr bwMode="auto">
          <a:xfrm>
            <a:off x="2978150" y="5492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70</a:t>
            </a:r>
          </a:p>
        </p:txBody>
      </p:sp>
      <p:sp>
        <p:nvSpPr>
          <p:cNvPr id="18452" name="Line 20"/>
          <p:cNvSpPr>
            <a:spLocks noChangeShapeType="1"/>
          </p:cNvSpPr>
          <p:nvPr/>
        </p:nvSpPr>
        <p:spPr bwMode="auto">
          <a:xfrm>
            <a:off x="4343400" y="35814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3" name="Oval 21"/>
          <p:cNvSpPr>
            <a:spLocks noChangeArrowheads="1"/>
          </p:cNvSpPr>
          <p:nvPr/>
        </p:nvSpPr>
        <p:spPr bwMode="auto">
          <a:xfrm>
            <a:off x="4349750" y="4273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100</a:t>
            </a:r>
          </a:p>
        </p:txBody>
      </p:sp>
      <p:sp>
        <p:nvSpPr>
          <p:cNvPr id="18454" name="Rectangle 22"/>
          <p:cNvSpPr>
            <a:spLocks noChangeArrowheads="1"/>
          </p:cNvSpPr>
          <p:nvPr/>
        </p:nvSpPr>
        <p:spPr bwMode="auto">
          <a:xfrm>
            <a:off x="2955925" y="21939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60</a:t>
            </a:r>
          </a:p>
        </p:txBody>
      </p:sp>
      <p:sp>
        <p:nvSpPr>
          <p:cNvPr id="18455" name="Rectangle 23"/>
          <p:cNvSpPr>
            <a:spLocks noChangeArrowheads="1"/>
          </p:cNvSpPr>
          <p:nvPr/>
        </p:nvSpPr>
        <p:spPr bwMode="auto">
          <a:xfrm>
            <a:off x="1279525" y="6156325"/>
            <a:ext cx="380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A balanced binary search tree</a:t>
            </a:r>
          </a:p>
        </p:txBody>
      </p:sp>
      <p:sp>
        <p:nvSpPr>
          <p:cNvPr id="18456" name="Oval 24"/>
          <p:cNvSpPr>
            <a:spLocks noChangeArrowheads="1"/>
          </p:cNvSpPr>
          <p:nvPr/>
        </p:nvSpPr>
        <p:spPr bwMode="auto">
          <a:xfrm>
            <a:off x="6788150" y="1987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50</a:t>
            </a:r>
          </a:p>
        </p:txBody>
      </p:sp>
      <p:sp>
        <p:nvSpPr>
          <p:cNvPr id="18457" name="Line 25"/>
          <p:cNvSpPr>
            <a:spLocks noChangeShapeType="1"/>
          </p:cNvSpPr>
          <p:nvPr/>
        </p:nvSpPr>
        <p:spPr bwMode="auto">
          <a:xfrm flipH="1">
            <a:off x="6019800" y="2438400"/>
            <a:ext cx="8382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8" name="Oval 26"/>
          <p:cNvSpPr>
            <a:spLocks noChangeArrowheads="1"/>
          </p:cNvSpPr>
          <p:nvPr/>
        </p:nvSpPr>
        <p:spPr bwMode="auto">
          <a:xfrm>
            <a:off x="5797550" y="3663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30</a:t>
            </a:r>
          </a:p>
        </p:txBody>
      </p:sp>
      <p:sp>
        <p:nvSpPr>
          <p:cNvPr id="18459" name="Line 27"/>
          <p:cNvSpPr>
            <a:spLocks noChangeShapeType="1"/>
          </p:cNvSpPr>
          <p:nvPr/>
        </p:nvSpPr>
        <p:spPr bwMode="auto">
          <a:xfrm>
            <a:off x="7239000" y="2438400"/>
            <a:ext cx="60960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0" name="AutoShape 28"/>
          <p:cNvSpPr>
            <a:spLocks noChangeArrowheads="1"/>
          </p:cNvSpPr>
          <p:nvPr/>
        </p:nvSpPr>
        <p:spPr bwMode="auto">
          <a:xfrm>
            <a:off x="7397750" y="3663950"/>
            <a:ext cx="13589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1" name="Line 29"/>
          <p:cNvSpPr>
            <a:spLocks noChangeShapeType="1"/>
          </p:cNvSpPr>
          <p:nvPr/>
        </p:nvSpPr>
        <p:spPr bwMode="auto">
          <a:xfrm flipH="1">
            <a:off x="5562600" y="4114800"/>
            <a:ext cx="38100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2" name="AutoShape 30"/>
          <p:cNvSpPr>
            <a:spLocks noChangeArrowheads="1"/>
          </p:cNvSpPr>
          <p:nvPr/>
        </p:nvSpPr>
        <p:spPr bwMode="auto">
          <a:xfrm>
            <a:off x="5111750" y="5340350"/>
            <a:ext cx="13589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3" name="Line 31"/>
          <p:cNvSpPr>
            <a:spLocks noChangeShapeType="1"/>
          </p:cNvSpPr>
          <p:nvPr/>
        </p:nvSpPr>
        <p:spPr bwMode="auto">
          <a:xfrm>
            <a:off x="6248400" y="4191000"/>
            <a:ext cx="68580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4" name="Oval 32"/>
          <p:cNvSpPr>
            <a:spLocks noChangeArrowheads="1"/>
          </p:cNvSpPr>
          <p:nvPr/>
        </p:nvSpPr>
        <p:spPr bwMode="auto">
          <a:xfrm>
            <a:off x="6559550" y="5340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40</a:t>
            </a:r>
          </a:p>
        </p:txBody>
      </p:sp>
      <p:sp>
        <p:nvSpPr>
          <p:cNvPr id="18465" name="Line 33"/>
          <p:cNvSpPr>
            <a:spLocks noChangeShapeType="1"/>
          </p:cNvSpPr>
          <p:nvPr/>
        </p:nvSpPr>
        <p:spPr bwMode="auto">
          <a:xfrm flipH="1">
            <a:off x="7543800" y="4191000"/>
            <a:ext cx="45720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6" name="Oval 34"/>
          <p:cNvSpPr>
            <a:spLocks noChangeArrowheads="1"/>
          </p:cNvSpPr>
          <p:nvPr/>
        </p:nvSpPr>
        <p:spPr bwMode="auto">
          <a:xfrm>
            <a:off x="7169150" y="5340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60</a:t>
            </a:r>
          </a:p>
        </p:txBody>
      </p:sp>
      <p:sp>
        <p:nvSpPr>
          <p:cNvPr id="18467" name="Line 35"/>
          <p:cNvSpPr>
            <a:spLocks noChangeShapeType="1"/>
          </p:cNvSpPr>
          <p:nvPr/>
        </p:nvSpPr>
        <p:spPr bwMode="auto">
          <a:xfrm>
            <a:off x="8153400" y="4191000"/>
            <a:ext cx="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8" name="Oval 36"/>
          <p:cNvSpPr>
            <a:spLocks noChangeArrowheads="1"/>
          </p:cNvSpPr>
          <p:nvPr/>
        </p:nvSpPr>
        <p:spPr bwMode="auto">
          <a:xfrm>
            <a:off x="7778750" y="5340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80</a:t>
            </a:r>
          </a:p>
        </p:txBody>
      </p:sp>
      <p:sp>
        <p:nvSpPr>
          <p:cNvPr id="18469" name="Oval 37"/>
          <p:cNvSpPr>
            <a:spLocks noChangeArrowheads="1"/>
          </p:cNvSpPr>
          <p:nvPr/>
        </p:nvSpPr>
        <p:spPr bwMode="auto">
          <a:xfrm>
            <a:off x="8388350" y="5340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100</a:t>
            </a:r>
          </a:p>
        </p:txBody>
      </p:sp>
      <p:sp>
        <p:nvSpPr>
          <p:cNvPr id="18470" name="Line 38"/>
          <p:cNvSpPr>
            <a:spLocks noChangeShapeType="1"/>
          </p:cNvSpPr>
          <p:nvPr/>
        </p:nvSpPr>
        <p:spPr bwMode="auto">
          <a:xfrm>
            <a:off x="8305800" y="4191000"/>
            <a:ext cx="38100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71" name="Rectangle 39"/>
          <p:cNvSpPr>
            <a:spLocks noChangeArrowheads="1"/>
          </p:cNvSpPr>
          <p:nvPr/>
        </p:nvSpPr>
        <p:spPr bwMode="auto">
          <a:xfrm>
            <a:off x="7527925" y="371792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70      90</a:t>
            </a:r>
          </a:p>
        </p:txBody>
      </p:sp>
      <p:sp>
        <p:nvSpPr>
          <p:cNvPr id="18472" name="Rectangle 40"/>
          <p:cNvSpPr>
            <a:spLocks noChangeArrowheads="1"/>
          </p:cNvSpPr>
          <p:nvPr/>
        </p:nvSpPr>
        <p:spPr bwMode="auto">
          <a:xfrm>
            <a:off x="5165725" y="5394325"/>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10       20</a:t>
            </a:r>
          </a:p>
        </p:txBody>
      </p:sp>
      <p:sp>
        <p:nvSpPr>
          <p:cNvPr id="18473" name="Rectangle 41"/>
          <p:cNvSpPr>
            <a:spLocks noChangeArrowheads="1"/>
          </p:cNvSpPr>
          <p:nvPr/>
        </p:nvSpPr>
        <p:spPr bwMode="auto">
          <a:xfrm>
            <a:off x="5165725" y="61563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A 2-3 tree </a:t>
            </a:r>
          </a:p>
        </p:txBody>
      </p:sp>
    </p:spTree>
    <p:extLst>
      <p:ext uri="{BB962C8B-B14F-4D97-AF65-F5344CB8AC3E}">
        <p14:creationId xmlns:p14="http://schemas.microsoft.com/office/powerpoint/2010/main" val="2304880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Weight Balanced Trees</a:t>
            </a:r>
            <a:endParaRPr lang="en-IN" dirty="0"/>
          </a:p>
        </p:txBody>
      </p:sp>
      <p:sp>
        <p:nvSpPr>
          <p:cNvPr id="3" name="Content Placeholder 2"/>
          <p:cNvSpPr>
            <a:spLocks noGrp="1"/>
          </p:cNvSpPr>
          <p:nvPr>
            <p:ph idx="1"/>
          </p:nvPr>
        </p:nvSpPr>
        <p:spPr/>
        <p:txBody>
          <a:bodyPr/>
          <a:lstStyle/>
          <a:p>
            <a:pPr algn="just"/>
            <a:r>
              <a:rPr lang="en-IN" b="1" dirty="0"/>
              <a:t>weight-balanced binary trees</a:t>
            </a:r>
            <a:r>
              <a:rPr lang="en-IN" dirty="0"/>
              <a:t> (</a:t>
            </a:r>
            <a:r>
              <a:rPr lang="en-IN" b="1" dirty="0"/>
              <a:t>WBTs</a:t>
            </a:r>
            <a:r>
              <a:rPr lang="en-IN" dirty="0"/>
              <a:t>) are a type of self-balancing binary search trees that can be used to implement dynamic sets, dictionaries (maps) and sequences</a:t>
            </a:r>
            <a:r>
              <a:rPr lang="en-IN" dirty="0" smtClean="0"/>
              <a:t>.</a:t>
            </a:r>
            <a:r>
              <a:rPr lang="en-IN" dirty="0"/>
              <a:t> </a:t>
            </a:r>
            <a:endParaRPr lang="en-IN" dirty="0" smtClean="0"/>
          </a:p>
          <a:p>
            <a:pPr algn="just"/>
            <a:r>
              <a:rPr lang="en-IN" dirty="0" smtClean="0"/>
              <a:t>These </a:t>
            </a:r>
            <a:r>
              <a:rPr lang="en-IN" dirty="0"/>
              <a:t>trees were introduced by </a:t>
            </a:r>
            <a:r>
              <a:rPr lang="en-IN" dirty="0" err="1"/>
              <a:t>Nievergelt</a:t>
            </a:r>
            <a:r>
              <a:rPr lang="en-IN" dirty="0"/>
              <a:t> and </a:t>
            </a:r>
            <a:r>
              <a:rPr lang="en-IN" dirty="0" err="1"/>
              <a:t>Reingold</a:t>
            </a:r>
            <a:r>
              <a:rPr lang="en-IN" dirty="0"/>
              <a:t> in the 1970s as </a:t>
            </a:r>
            <a:r>
              <a:rPr lang="en-IN" b="1" dirty="0"/>
              <a:t>trees of bounded balance</a:t>
            </a:r>
            <a:r>
              <a:rPr lang="en-IN" dirty="0"/>
              <a:t>, or </a:t>
            </a:r>
            <a:r>
              <a:rPr lang="en-IN" b="1" dirty="0"/>
              <a:t>BB[α] trees</a:t>
            </a:r>
            <a:r>
              <a:rPr lang="en-IN" dirty="0" smtClean="0"/>
              <a:t>.</a:t>
            </a:r>
            <a:r>
              <a:rPr lang="en-IN" dirty="0"/>
              <a:t> Their more common name is due </a:t>
            </a:r>
            <a:r>
              <a:rPr lang="en-IN" dirty="0" smtClean="0"/>
              <a:t>to Knuth.</a:t>
            </a:r>
            <a:endParaRPr lang="en-IN" dirty="0"/>
          </a:p>
        </p:txBody>
      </p:sp>
    </p:spTree>
    <p:extLst>
      <p:ext uri="{BB962C8B-B14F-4D97-AF65-F5344CB8AC3E}">
        <p14:creationId xmlns:p14="http://schemas.microsoft.com/office/powerpoint/2010/main" val="7006883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ltLang="zh-CN">
                <a:ea typeface="宋体" pitchFamily="2" charset="-122"/>
              </a:rPr>
              <a:t>Inserting into a 2-3 Tree</a:t>
            </a:r>
          </a:p>
        </p:txBody>
      </p:sp>
      <p:sp>
        <p:nvSpPr>
          <p:cNvPr id="19459" name="Rectangle 3"/>
          <p:cNvSpPr>
            <a:spLocks noGrp="1" noChangeArrowheads="1"/>
          </p:cNvSpPr>
          <p:nvPr>
            <p:ph idx="1"/>
          </p:nvPr>
        </p:nvSpPr>
        <p:spPr>
          <a:noFill/>
          <a:ln/>
        </p:spPr>
        <p:txBody>
          <a:bodyPr/>
          <a:lstStyle/>
          <a:p>
            <a:r>
              <a:rPr lang="en-US" altLang="zh-CN">
                <a:ea typeface="宋体" pitchFamily="2" charset="-122"/>
              </a:rPr>
              <a:t>Perform a sequence of insertions on a 2-3 tree is more easilier to maintain the balance than in binary search tree.</a:t>
            </a:r>
          </a:p>
          <a:p>
            <a:r>
              <a:rPr lang="en-US" altLang="zh-CN">
                <a:ea typeface="宋体" pitchFamily="2" charset="-122"/>
              </a:rPr>
              <a:t>Example:</a:t>
            </a:r>
          </a:p>
        </p:txBody>
      </p:sp>
    </p:spTree>
    <p:extLst>
      <p:ext uri="{BB962C8B-B14F-4D97-AF65-F5344CB8AC3E}">
        <p14:creationId xmlns:p14="http://schemas.microsoft.com/office/powerpoint/2010/main" val="31894322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203325" y="5622925"/>
            <a:ext cx="184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zh-CN" altLang="en-US">
              <a:ea typeface="宋体" pitchFamily="2" charset="-122"/>
            </a:endParaRPr>
          </a:p>
          <a:p>
            <a:endParaRPr lang="zh-CN" altLang="en-US">
              <a:ea typeface="宋体" pitchFamily="2" charset="-122"/>
            </a:endParaRPr>
          </a:p>
        </p:txBody>
      </p:sp>
      <p:sp>
        <p:nvSpPr>
          <p:cNvPr id="20483" name="Oval 3"/>
          <p:cNvSpPr>
            <a:spLocks noChangeArrowheads="1"/>
          </p:cNvSpPr>
          <p:nvPr/>
        </p:nvSpPr>
        <p:spPr bwMode="auto">
          <a:xfrm>
            <a:off x="4502150" y="82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60</a:t>
            </a:r>
          </a:p>
        </p:txBody>
      </p:sp>
      <p:sp>
        <p:nvSpPr>
          <p:cNvPr id="20484" name="Oval 4"/>
          <p:cNvSpPr>
            <a:spLocks noChangeArrowheads="1"/>
          </p:cNvSpPr>
          <p:nvPr/>
        </p:nvSpPr>
        <p:spPr bwMode="auto">
          <a:xfrm>
            <a:off x="2597150" y="6921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30</a:t>
            </a:r>
          </a:p>
        </p:txBody>
      </p:sp>
      <p:sp>
        <p:nvSpPr>
          <p:cNvPr id="20485" name="Oval 5"/>
          <p:cNvSpPr>
            <a:spLocks noChangeArrowheads="1"/>
          </p:cNvSpPr>
          <p:nvPr/>
        </p:nvSpPr>
        <p:spPr bwMode="auto">
          <a:xfrm>
            <a:off x="6635750" y="615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90</a:t>
            </a:r>
          </a:p>
        </p:txBody>
      </p:sp>
      <p:sp>
        <p:nvSpPr>
          <p:cNvPr id="20486" name="Oval 6"/>
          <p:cNvSpPr>
            <a:spLocks noChangeArrowheads="1"/>
          </p:cNvSpPr>
          <p:nvPr/>
        </p:nvSpPr>
        <p:spPr bwMode="auto">
          <a:xfrm>
            <a:off x="1149350" y="1301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IN" altLang="zh-CN" dirty="0" smtClean="0">
                <a:ea typeface="宋体" pitchFamily="2" charset="-122"/>
              </a:rPr>
              <a:t>1</a:t>
            </a:r>
            <a:r>
              <a:rPr lang="zh-CN" altLang="en-US" dirty="0" smtClean="0">
                <a:ea typeface="宋体" pitchFamily="2" charset="-122"/>
              </a:rPr>
              <a:t>0</a:t>
            </a:r>
            <a:endParaRPr lang="zh-CN" altLang="en-US" dirty="0">
              <a:ea typeface="宋体" pitchFamily="2" charset="-122"/>
            </a:endParaRPr>
          </a:p>
        </p:txBody>
      </p:sp>
      <p:sp>
        <p:nvSpPr>
          <p:cNvPr id="20487" name="Oval 7"/>
          <p:cNvSpPr>
            <a:spLocks noChangeArrowheads="1"/>
          </p:cNvSpPr>
          <p:nvPr/>
        </p:nvSpPr>
        <p:spPr bwMode="auto">
          <a:xfrm>
            <a:off x="3968750" y="1301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50</a:t>
            </a:r>
          </a:p>
        </p:txBody>
      </p:sp>
      <p:sp>
        <p:nvSpPr>
          <p:cNvPr id="20488" name="Oval 8"/>
          <p:cNvSpPr>
            <a:spLocks noChangeArrowheads="1"/>
          </p:cNvSpPr>
          <p:nvPr/>
        </p:nvSpPr>
        <p:spPr bwMode="auto">
          <a:xfrm>
            <a:off x="5721350" y="1301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80</a:t>
            </a:r>
          </a:p>
        </p:txBody>
      </p:sp>
      <p:sp>
        <p:nvSpPr>
          <p:cNvPr id="20489" name="Oval 9"/>
          <p:cNvSpPr>
            <a:spLocks noChangeArrowheads="1"/>
          </p:cNvSpPr>
          <p:nvPr/>
        </p:nvSpPr>
        <p:spPr bwMode="auto">
          <a:xfrm>
            <a:off x="7550150" y="1301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100</a:t>
            </a:r>
          </a:p>
        </p:txBody>
      </p:sp>
      <p:sp>
        <p:nvSpPr>
          <p:cNvPr id="20490" name="Oval 10"/>
          <p:cNvSpPr>
            <a:spLocks noChangeArrowheads="1"/>
          </p:cNvSpPr>
          <p:nvPr/>
        </p:nvSpPr>
        <p:spPr bwMode="auto">
          <a:xfrm>
            <a:off x="3663950" y="2063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40</a:t>
            </a:r>
          </a:p>
        </p:txBody>
      </p:sp>
      <p:sp>
        <p:nvSpPr>
          <p:cNvPr id="20491" name="Oval 11"/>
          <p:cNvSpPr>
            <a:spLocks noChangeArrowheads="1"/>
          </p:cNvSpPr>
          <p:nvPr/>
        </p:nvSpPr>
        <p:spPr bwMode="auto">
          <a:xfrm>
            <a:off x="1835150" y="2089150"/>
            <a:ext cx="520700" cy="4953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20</a:t>
            </a:r>
          </a:p>
        </p:txBody>
      </p:sp>
      <p:sp>
        <p:nvSpPr>
          <p:cNvPr id="20492" name="Oval 12"/>
          <p:cNvSpPr>
            <a:spLocks noChangeArrowheads="1"/>
          </p:cNvSpPr>
          <p:nvPr/>
        </p:nvSpPr>
        <p:spPr bwMode="auto">
          <a:xfrm>
            <a:off x="3282950" y="27495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39</a:t>
            </a:r>
          </a:p>
        </p:txBody>
      </p:sp>
      <p:sp>
        <p:nvSpPr>
          <p:cNvPr id="20493" name="Oval 13"/>
          <p:cNvSpPr>
            <a:spLocks noChangeArrowheads="1"/>
          </p:cNvSpPr>
          <p:nvPr/>
        </p:nvSpPr>
        <p:spPr bwMode="auto">
          <a:xfrm>
            <a:off x="2901950" y="34353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38</a:t>
            </a:r>
          </a:p>
        </p:txBody>
      </p:sp>
      <p:sp>
        <p:nvSpPr>
          <p:cNvPr id="20494" name="Oval 14"/>
          <p:cNvSpPr>
            <a:spLocks noChangeArrowheads="1"/>
          </p:cNvSpPr>
          <p:nvPr/>
        </p:nvSpPr>
        <p:spPr bwMode="auto">
          <a:xfrm>
            <a:off x="2520950" y="41211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37</a:t>
            </a:r>
          </a:p>
        </p:txBody>
      </p:sp>
      <p:sp>
        <p:nvSpPr>
          <p:cNvPr id="20495" name="Oval 15"/>
          <p:cNvSpPr>
            <a:spLocks noChangeArrowheads="1"/>
          </p:cNvSpPr>
          <p:nvPr/>
        </p:nvSpPr>
        <p:spPr bwMode="auto">
          <a:xfrm>
            <a:off x="5035550" y="2139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70</a:t>
            </a:r>
          </a:p>
        </p:txBody>
      </p:sp>
      <p:sp>
        <p:nvSpPr>
          <p:cNvPr id="20496" name="Oval 16"/>
          <p:cNvSpPr>
            <a:spLocks noChangeArrowheads="1"/>
          </p:cNvSpPr>
          <p:nvPr/>
        </p:nvSpPr>
        <p:spPr bwMode="auto">
          <a:xfrm>
            <a:off x="2139950" y="48069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36</a:t>
            </a:r>
          </a:p>
        </p:txBody>
      </p:sp>
      <p:sp>
        <p:nvSpPr>
          <p:cNvPr id="20497" name="Oval 17"/>
          <p:cNvSpPr>
            <a:spLocks noChangeArrowheads="1"/>
          </p:cNvSpPr>
          <p:nvPr/>
        </p:nvSpPr>
        <p:spPr bwMode="auto">
          <a:xfrm>
            <a:off x="1682750" y="54927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35</a:t>
            </a:r>
          </a:p>
        </p:txBody>
      </p:sp>
      <p:sp>
        <p:nvSpPr>
          <p:cNvPr id="20498" name="Line 18"/>
          <p:cNvSpPr>
            <a:spLocks noChangeShapeType="1"/>
          </p:cNvSpPr>
          <p:nvPr/>
        </p:nvSpPr>
        <p:spPr bwMode="auto">
          <a:xfrm flipH="1">
            <a:off x="3048000" y="381000"/>
            <a:ext cx="1447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9" name="Line 19"/>
          <p:cNvSpPr>
            <a:spLocks noChangeShapeType="1"/>
          </p:cNvSpPr>
          <p:nvPr/>
        </p:nvSpPr>
        <p:spPr bwMode="auto">
          <a:xfrm>
            <a:off x="5029200" y="381000"/>
            <a:ext cx="16002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0" name="Line 20"/>
          <p:cNvSpPr>
            <a:spLocks noChangeShapeType="1"/>
          </p:cNvSpPr>
          <p:nvPr/>
        </p:nvSpPr>
        <p:spPr bwMode="auto">
          <a:xfrm flipH="1">
            <a:off x="1676400" y="990600"/>
            <a:ext cx="9144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1" name="Line 21"/>
          <p:cNvSpPr>
            <a:spLocks noChangeShapeType="1"/>
          </p:cNvSpPr>
          <p:nvPr/>
        </p:nvSpPr>
        <p:spPr bwMode="auto">
          <a:xfrm>
            <a:off x="1600200" y="1752600"/>
            <a:ext cx="2286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2" name="Line 22"/>
          <p:cNvSpPr>
            <a:spLocks noChangeShapeType="1"/>
          </p:cNvSpPr>
          <p:nvPr/>
        </p:nvSpPr>
        <p:spPr bwMode="auto">
          <a:xfrm>
            <a:off x="3124200" y="990600"/>
            <a:ext cx="838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3" name="Line 23"/>
          <p:cNvSpPr>
            <a:spLocks noChangeShapeType="1"/>
          </p:cNvSpPr>
          <p:nvPr/>
        </p:nvSpPr>
        <p:spPr bwMode="auto">
          <a:xfrm flipH="1">
            <a:off x="3886200" y="1752600"/>
            <a:ext cx="2286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4" name="Line 24"/>
          <p:cNvSpPr>
            <a:spLocks noChangeShapeType="1"/>
          </p:cNvSpPr>
          <p:nvPr/>
        </p:nvSpPr>
        <p:spPr bwMode="auto">
          <a:xfrm flipH="1">
            <a:off x="3657600" y="2514600"/>
            <a:ext cx="7620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5" name="Line 25"/>
          <p:cNvSpPr>
            <a:spLocks noChangeShapeType="1"/>
          </p:cNvSpPr>
          <p:nvPr/>
        </p:nvSpPr>
        <p:spPr bwMode="auto">
          <a:xfrm flipH="1">
            <a:off x="3276600" y="3276600"/>
            <a:ext cx="1524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6" name="Line 26"/>
          <p:cNvSpPr>
            <a:spLocks noChangeShapeType="1"/>
          </p:cNvSpPr>
          <p:nvPr/>
        </p:nvSpPr>
        <p:spPr bwMode="auto">
          <a:xfrm flipH="1">
            <a:off x="2895600" y="3886200"/>
            <a:ext cx="15240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7" name="Line 27"/>
          <p:cNvSpPr>
            <a:spLocks noChangeShapeType="1"/>
          </p:cNvSpPr>
          <p:nvPr/>
        </p:nvSpPr>
        <p:spPr bwMode="auto">
          <a:xfrm flipH="1">
            <a:off x="2514600" y="4572000"/>
            <a:ext cx="76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8" name="Line 28"/>
          <p:cNvSpPr>
            <a:spLocks noChangeShapeType="1"/>
          </p:cNvSpPr>
          <p:nvPr/>
        </p:nvSpPr>
        <p:spPr bwMode="auto">
          <a:xfrm flipH="1">
            <a:off x="2057400" y="5257800"/>
            <a:ext cx="15240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9" name="Line 29"/>
          <p:cNvSpPr>
            <a:spLocks noChangeShapeType="1"/>
          </p:cNvSpPr>
          <p:nvPr/>
        </p:nvSpPr>
        <p:spPr bwMode="auto">
          <a:xfrm flipH="1">
            <a:off x="6096000" y="990600"/>
            <a:ext cx="609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10" name="Line 30"/>
          <p:cNvSpPr>
            <a:spLocks noChangeShapeType="1"/>
          </p:cNvSpPr>
          <p:nvPr/>
        </p:nvSpPr>
        <p:spPr bwMode="auto">
          <a:xfrm>
            <a:off x="7162800" y="990600"/>
            <a:ext cx="5334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11" name="Line 31"/>
          <p:cNvSpPr>
            <a:spLocks noChangeShapeType="1"/>
          </p:cNvSpPr>
          <p:nvPr/>
        </p:nvSpPr>
        <p:spPr bwMode="auto">
          <a:xfrm flipH="1">
            <a:off x="5486400" y="1752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12" name="Oval 32"/>
          <p:cNvSpPr>
            <a:spLocks noChangeArrowheads="1"/>
          </p:cNvSpPr>
          <p:nvPr/>
        </p:nvSpPr>
        <p:spPr bwMode="auto">
          <a:xfrm>
            <a:off x="1225550" y="61023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34</a:t>
            </a:r>
          </a:p>
        </p:txBody>
      </p:sp>
      <p:sp>
        <p:nvSpPr>
          <p:cNvPr id="20513" name="Line 33"/>
          <p:cNvSpPr>
            <a:spLocks noChangeShapeType="1"/>
          </p:cNvSpPr>
          <p:nvPr/>
        </p:nvSpPr>
        <p:spPr bwMode="auto">
          <a:xfrm flipH="1">
            <a:off x="1676400" y="5943600"/>
            <a:ext cx="1524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14" name="Rectangle 34"/>
          <p:cNvSpPr>
            <a:spLocks noChangeArrowheads="1"/>
          </p:cNvSpPr>
          <p:nvPr/>
        </p:nvSpPr>
        <p:spPr bwMode="auto">
          <a:xfrm>
            <a:off x="3260725" y="5622925"/>
            <a:ext cx="56753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1) </a:t>
            </a:r>
            <a:r>
              <a:rPr lang="en-US" altLang="zh-CN">
                <a:ea typeface="宋体" pitchFamily="2" charset="-122"/>
              </a:rPr>
              <a:t>The binary search tree after a sequence of </a:t>
            </a:r>
          </a:p>
          <a:p>
            <a:r>
              <a:rPr lang="en-US" altLang="zh-CN">
                <a:ea typeface="宋体" pitchFamily="2" charset="-122"/>
              </a:rPr>
              <a:t>     insertions</a:t>
            </a:r>
          </a:p>
        </p:txBody>
      </p:sp>
      <p:sp>
        <p:nvSpPr>
          <p:cNvPr id="35" name="Oval 9"/>
          <p:cNvSpPr>
            <a:spLocks noChangeArrowheads="1"/>
          </p:cNvSpPr>
          <p:nvPr/>
        </p:nvSpPr>
        <p:spPr bwMode="auto">
          <a:xfrm>
            <a:off x="8070850" y="221361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dirty="0" smtClean="0">
                <a:ea typeface="宋体" pitchFamily="2" charset="-122"/>
              </a:rPr>
              <a:t>1</a:t>
            </a:r>
            <a:r>
              <a:rPr lang="en-IN" altLang="zh-CN" dirty="0" smtClean="0">
                <a:ea typeface="宋体" pitchFamily="2" charset="-122"/>
              </a:rPr>
              <a:t>1</a:t>
            </a:r>
            <a:r>
              <a:rPr lang="zh-CN" altLang="en-US" dirty="0" smtClean="0">
                <a:ea typeface="宋体" pitchFamily="2" charset="-122"/>
              </a:rPr>
              <a:t>0</a:t>
            </a:r>
            <a:endParaRPr lang="zh-CN" altLang="en-US" dirty="0">
              <a:ea typeface="宋体" pitchFamily="2" charset="-122"/>
            </a:endParaRPr>
          </a:p>
        </p:txBody>
      </p:sp>
      <p:sp>
        <p:nvSpPr>
          <p:cNvPr id="36" name="Line 30"/>
          <p:cNvSpPr>
            <a:spLocks noChangeShapeType="1"/>
          </p:cNvSpPr>
          <p:nvPr/>
        </p:nvSpPr>
        <p:spPr bwMode="auto">
          <a:xfrm>
            <a:off x="8035290" y="1832610"/>
            <a:ext cx="2667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7057859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
          <p:cNvSpPr>
            <a:spLocks noChangeArrowheads="1"/>
          </p:cNvSpPr>
          <p:nvPr/>
        </p:nvSpPr>
        <p:spPr bwMode="auto">
          <a:xfrm>
            <a:off x="4806950" y="7683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dirty="0" smtClean="0">
                <a:ea typeface="宋体" pitchFamily="2" charset="-122"/>
              </a:rPr>
              <a:t>3</a:t>
            </a:r>
            <a:r>
              <a:rPr lang="en-IN" altLang="zh-CN" dirty="0" smtClean="0">
                <a:ea typeface="宋体" pitchFamily="2" charset="-122"/>
              </a:rPr>
              <a:t>8</a:t>
            </a:r>
            <a:endParaRPr lang="zh-CN" altLang="en-US" dirty="0">
              <a:ea typeface="宋体" pitchFamily="2" charset="-122"/>
            </a:endParaRPr>
          </a:p>
        </p:txBody>
      </p:sp>
      <p:sp>
        <p:nvSpPr>
          <p:cNvPr id="21507" name="Line 3"/>
          <p:cNvSpPr>
            <a:spLocks noChangeShapeType="1"/>
          </p:cNvSpPr>
          <p:nvPr/>
        </p:nvSpPr>
        <p:spPr bwMode="auto">
          <a:xfrm flipH="1">
            <a:off x="3505200" y="1143000"/>
            <a:ext cx="13716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8" name="Line 4"/>
          <p:cNvSpPr>
            <a:spLocks noChangeShapeType="1"/>
          </p:cNvSpPr>
          <p:nvPr/>
        </p:nvSpPr>
        <p:spPr bwMode="auto">
          <a:xfrm>
            <a:off x="5257800" y="1219200"/>
            <a:ext cx="13716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9" name="Oval 5"/>
          <p:cNvSpPr>
            <a:spLocks noChangeArrowheads="1"/>
          </p:cNvSpPr>
          <p:nvPr/>
        </p:nvSpPr>
        <p:spPr bwMode="auto">
          <a:xfrm>
            <a:off x="3282950" y="18351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dirty="0" smtClean="0">
                <a:ea typeface="宋体" pitchFamily="2" charset="-122"/>
              </a:rPr>
              <a:t>34</a:t>
            </a:r>
            <a:endParaRPr lang="zh-CN" altLang="en-US" dirty="0">
              <a:ea typeface="宋体" pitchFamily="2" charset="-122"/>
            </a:endParaRPr>
          </a:p>
        </p:txBody>
      </p:sp>
      <p:sp>
        <p:nvSpPr>
          <p:cNvPr id="21510" name="Oval 6"/>
          <p:cNvSpPr>
            <a:spLocks noChangeArrowheads="1"/>
          </p:cNvSpPr>
          <p:nvPr/>
        </p:nvSpPr>
        <p:spPr bwMode="auto">
          <a:xfrm>
            <a:off x="6330950" y="1758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IN" altLang="zh-CN" dirty="0" smtClean="0">
                <a:ea typeface="宋体" pitchFamily="2" charset="-122"/>
              </a:rPr>
              <a:t>6</a:t>
            </a:r>
            <a:r>
              <a:rPr lang="zh-CN" altLang="en-US" dirty="0" smtClean="0">
                <a:ea typeface="宋体" pitchFamily="2" charset="-122"/>
              </a:rPr>
              <a:t>0</a:t>
            </a:r>
            <a:endParaRPr lang="zh-CN" altLang="en-US" dirty="0">
              <a:ea typeface="宋体" pitchFamily="2" charset="-122"/>
            </a:endParaRPr>
          </a:p>
        </p:txBody>
      </p:sp>
      <p:sp>
        <p:nvSpPr>
          <p:cNvPr id="21511" name="Oval 7"/>
          <p:cNvSpPr>
            <a:spLocks noChangeArrowheads="1"/>
          </p:cNvSpPr>
          <p:nvPr/>
        </p:nvSpPr>
        <p:spPr bwMode="auto">
          <a:xfrm>
            <a:off x="2597150" y="3054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IN" altLang="zh-CN" dirty="0" smtClean="0">
                <a:ea typeface="宋体" pitchFamily="2" charset="-122"/>
              </a:rPr>
              <a:t>2</a:t>
            </a:r>
            <a:r>
              <a:rPr lang="zh-CN" altLang="en-US" dirty="0" smtClean="0">
                <a:ea typeface="宋体" pitchFamily="2" charset="-122"/>
              </a:rPr>
              <a:t>0</a:t>
            </a:r>
            <a:endParaRPr lang="zh-CN" altLang="en-US" dirty="0">
              <a:ea typeface="宋体" pitchFamily="2" charset="-122"/>
            </a:endParaRPr>
          </a:p>
        </p:txBody>
      </p:sp>
      <p:sp>
        <p:nvSpPr>
          <p:cNvPr id="21512" name="Oval 8"/>
          <p:cNvSpPr>
            <a:spLocks noChangeArrowheads="1"/>
          </p:cNvSpPr>
          <p:nvPr/>
        </p:nvSpPr>
        <p:spPr bwMode="auto">
          <a:xfrm>
            <a:off x="3816350" y="30543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dirty="0" smtClean="0">
                <a:ea typeface="宋体" pitchFamily="2" charset="-122"/>
              </a:rPr>
              <a:t>3</a:t>
            </a:r>
            <a:r>
              <a:rPr lang="en-IN" altLang="zh-CN" dirty="0" smtClean="0">
                <a:ea typeface="宋体" pitchFamily="2" charset="-122"/>
              </a:rPr>
              <a:t>6</a:t>
            </a:r>
            <a:endParaRPr lang="zh-CN" altLang="en-US" dirty="0">
              <a:ea typeface="宋体" pitchFamily="2" charset="-122"/>
            </a:endParaRPr>
          </a:p>
        </p:txBody>
      </p:sp>
      <p:sp>
        <p:nvSpPr>
          <p:cNvPr id="21515" name="Oval 11"/>
          <p:cNvSpPr>
            <a:spLocks noChangeArrowheads="1"/>
          </p:cNvSpPr>
          <p:nvPr/>
        </p:nvSpPr>
        <p:spPr bwMode="auto">
          <a:xfrm>
            <a:off x="5187950" y="44259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dirty="0">
              <a:ea typeface="宋体" pitchFamily="2" charset="-122"/>
            </a:endParaRPr>
          </a:p>
        </p:txBody>
      </p:sp>
      <p:sp>
        <p:nvSpPr>
          <p:cNvPr id="21516" name="Oval 12"/>
          <p:cNvSpPr>
            <a:spLocks noChangeArrowheads="1"/>
          </p:cNvSpPr>
          <p:nvPr/>
        </p:nvSpPr>
        <p:spPr bwMode="auto">
          <a:xfrm>
            <a:off x="5613400" y="3003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IN" altLang="zh-CN" dirty="0">
                <a:ea typeface="宋体" pitchFamily="2" charset="-122"/>
              </a:rPr>
              <a:t>4</a:t>
            </a:r>
            <a:r>
              <a:rPr lang="zh-CN" altLang="en-US" dirty="0" smtClean="0">
                <a:ea typeface="宋体" pitchFamily="2" charset="-122"/>
              </a:rPr>
              <a:t>0</a:t>
            </a:r>
            <a:endParaRPr lang="zh-CN" altLang="en-US" dirty="0">
              <a:ea typeface="宋体" pitchFamily="2" charset="-122"/>
            </a:endParaRPr>
          </a:p>
        </p:txBody>
      </p:sp>
      <p:sp>
        <p:nvSpPr>
          <p:cNvPr id="21517" name="Oval 13"/>
          <p:cNvSpPr>
            <a:spLocks noChangeArrowheads="1"/>
          </p:cNvSpPr>
          <p:nvPr/>
        </p:nvSpPr>
        <p:spPr bwMode="auto">
          <a:xfrm>
            <a:off x="7397750" y="4425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IN" altLang="zh-CN" dirty="0" smtClean="0">
                <a:ea typeface="宋体" pitchFamily="2" charset="-122"/>
              </a:rPr>
              <a:t>9</a:t>
            </a:r>
            <a:r>
              <a:rPr lang="zh-CN" altLang="en-US" dirty="0" smtClean="0">
                <a:ea typeface="宋体" pitchFamily="2" charset="-122"/>
              </a:rPr>
              <a:t>0</a:t>
            </a:r>
            <a:endParaRPr lang="zh-CN" altLang="en-US" dirty="0">
              <a:ea typeface="宋体" pitchFamily="2" charset="-122"/>
            </a:endParaRPr>
          </a:p>
        </p:txBody>
      </p:sp>
      <p:sp>
        <p:nvSpPr>
          <p:cNvPr id="21518" name="Oval 14"/>
          <p:cNvSpPr>
            <a:spLocks noChangeArrowheads="1"/>
          </p:cNvSpPr>
          <p:nvPr/>
        </p:nvSpPr>
        <p:spPr bwMode="auto">
          <a:xfrm>
            <a:off x="8159750" y="4425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dirty="0" smtClean="0">
                <a:ea typeface="宋体" pitchFamily="2" charset="-122"/>
              </a:rPr>
              <a:t>1</a:t>
            </a:r>
            <a:r>
              <a:rPr lang="en-IN" altLang="zh-CN" dirty="0" smtClean="0">
                <a:ea typeface="宋体" pitchFamily="2" charset="-122"/>
              </a:rPr>
              <a:t>1</a:t>
            </a:r>
            <a:r>
              <a:rPr lang="zh-CN" altLang="en-US" dirty="0" smtClean="0">
                <a:ea typeface="宋体" pitchFamily="2" charset="-122"/>
              </a:rPr>
              <a:t>0</a:t>
            </a:r>
            <a:endParaRPr lang="zh-CN" altLang="en-US" dirty="0">
              <a:ea typeface="宋体" pitchFamily="2" charset="-122"/>
            </a:endParaRPr>
          </a:p>
        </p:txBody>
      </p:sp>
      <p:sp>
        <p:nvSpPr>
          <p:cNvPr id="21519" name="Line 15"/>
          <p:cNvSpPr>
            <a:spLocks noChangeShapeType="1"/>
          </p:cNvSpPr>
          <p:nvPr/>
        </p:nvSpPr>
        <p:spPr bwMode="auto">
          <a:xfrm flipH="1">
            <a:off x="2971800" y="2286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0" name="Line 16"/>
          <p:cNvSpPr>
            <a:spLocks noChangeShapeType="1"/>
          </p:cNvSpPr>
          <p:nvPr/>
        </p:nvSpPr>
        <p:spPr bwMode="auto">
          <a:xfrm>
            <a:off x="3733800" y="2362200"/>
            <a:ext cx="304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1" name="Line 17"/>
          <p:cNvSpPr>
            <a:spLocks noChangeShapeType="1"/>
          </p:cNvSpPr>
          <p:nvPr/>
        </p:nvSpPr>
        <p:spPr bwMode="auto">
          <a:xfrm flipH="1">
            <a:off x="5943600" y="2209800"/>
            <a:ext cx="533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2" name="Line 18"/>
          <p:cNvSpPr>
            <a:spLocks noChangeShapeType="1"/>
          </p:cNvSpPr>
          <p:nvPr/>
        </p:nvSpPr>
        <p:spPr bwMode="auto">
          <a:xfrm flipH="1">
            <a:off x="5410200" y="35052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3" name="Line 19"/>
          <p:cNvSpPr>
            <a:spLocks noChangeShapeType="1"/>
          </p:cNvSpPr>
          <p:nvPr/>
        </p:nvSpPr>
        <p:spPr bwMode="auto">
          <a:xfrm>
            <a:off x="6019800" y="3581400"/>
            <a:ext cx="22860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4" name="AutoShape 20"/>
          <p:cNvSpPr>
            <a:spLocks noChangeArrowheads="1"/>
          </p:cNvSpPr>
          <p:nvPr/>
        </p:nvSpPr>
        <p:spPr bwMode="auto">
          <a:xfrm>
            <a:off x="7092950" y="3054350"/>
            <a:ext cx="13589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5" name="Line 21"/>
          <p:cNvSpPr>
            <a:spLocks noChangeShapeType="1"/>
          </p:cNvSpPr>
          <p:nvPr/>
        </p:nvSpPr>
        <p:spPr bwMode="auto">
          <a:xfrm>
            <a:off x="6705600" y="2286000"/>
            <a:ext cx="1143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7" name="Line 23"/>
          <p:cNvSpPr>
            <a:spLocks noChangeShapeType="1"/>
          </p:cNvSpPr>
          <p:nvPr/>
        </p:nvSpPr>
        <p:spPr bwMode="auto">
          <a:xfrm>
            <a:off x="7696200" y="3581400"/>
            <a:ext cx="0" cy="8445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8" name="Line 24"/>
          <p:cNvSpPr>
            <a:spLocks noChangeShapeType="1"/>
          </p:cNvSpPr>
          <p:nvPr/>
        </p:nvSpPr>
        <p:spPr bwMode="auto">
          <a:xfrm>
            <a:off x="7924800" y="3566160"/>
            <a:ext cx="457200" cy="85979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30" name="Line 26"/>
          <p:cNvSpPr>
            <a:spLocks noChangeShapeType="1"/>
          </p:cNvSpPr>
          <p:nvPr/>
        </p:nvSpPr>
        <p:spPr bwMode="auto">
          <a:xfrm flipH="1">
            <a:off x="1905000" y="3505200"/>
            <a:ext cx="7620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31" name="Oval 27"/>
          <p:cNvSpPr>
            <a:spLocks noChangeArrowheads="1"/>
          </p:cNvSpPr>
          <p:nvPr/>
        </p:nvSpPr>
        <p:spPr bwMode="auto">
          <a:xfrm>
            <a:off x="4425950" y="44259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dirty="0" smtClean="0">
                <a:ea typeface="宋体" pitchFamily="2" charset="-122"/>
              </a:rPr>
              <a:t>3</a:t>
            </a:r>
            <a:r>
              <a:rPr lang="en-IN" altLang="zh-CN" dirty="0" smtClean="0">
                <a:ea typeface="宋体" pitchFamily="2" charset="-122"/>
              </a:rPr>
              <a:t>7</a:t>
            </a:r>
            <a:endParaRPr lang="zh-CN" altLang="en-US" dirty="0">
              <a:ea typeface="宋体" pitchFamily="2" charset="-122"/>
            </a:endParaRPr>
          </a:p>
        </p:txBody>
      </p:sp>
      <p:sp>
        <p:nvSpPr>
          <p:cNvPr id="21532" name="Line 28"/>
          <p:cNvSpPr>
            <a:spLocks noChangeShapeType="1"/>
          </p:cNvSpPr>
          <p:nvPr/>
        </p:nvSpPr>
        <p:spPr bwMode="auto">
          <a:xfrm>
            <a:off x="4191000" y="3505200"/>
            <a:ext cx="457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34" name="Rectangle 30"/>
          <p:cNvSpPr>
            <a:spLocks noChangeArrowheads="1"/>
          </p:cNvSpPr>
          <p:nvPr/>
        </p:nvSpPr>
        <p:spPr bwMode="auto">
          <a:xfrm>
            <a:off x="7146925" y="3108325"/>
            <a:ext cx="110927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IN" altLang="zh-CN" dirty="0" smtClean="0">
                <a:ea typeface="宋体" pitchFamily="2" charset="-122"/>
              </a:rPr>
              <a:t>8</a:t>
            </a:r>
            <a:r>
              <a:rPr lang="zh-CN" altLang="en-US" dirty="0" smtClean="0">
                <a:ea typeface="宋体" pitchFamily="2" charset="-122"/>
              </a:rPr>
              <a:t>0  </a:t>
            </a:r>
            <a:r>
              <a:rPr lang="en-IN" altLang="zh-CN" dirty="0" smtClean="0">
                <a:ea typeface="宋体" pitchFamily="2" charset="-122"/>
              </a:rPr>
              <a:t>10</a:t>
            </a:r>
            <a:r>
              <a:rPr lang="zh-CN" altLang="en-US" dirty="0" smtClean="0">
                <a:ea typeface="宋体" pitchFamily="2" charset="-122"/>
              </a:rPr>
              <a:t>0</a:t>
            </a:r>
            <a:endParaRPr lang="zh-CN" altLang="en-US" dirty="0">
              <a:ea typeface="宋体" pitchFamily="2" charset="-122"/>
            </a:endParaRPr>
          </a:p>
        </p:txBody>
      </p:sp>
      <p:sp>
        <p:nvSpPr>
          <p:cNvPr id="21535" name="Rectangle 31"/>
          <p:cNvSpPr>
            <a:spLocks noChangeArrowheads="1"/>
          </p:cNvSpPr>
          <p:nvPr/>
        </p:nvSpPr>
        <p:spPr bwMode="auto">
          <a:xfrm>
            <a:off x="1355725" y="5241925"/>
            <a:ext cx="5126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2) </a:t>
            </a:r>
            <a:r>
              <a:rPr lang="en-US" altLang="zh-CN">
                <a:ea typeface="宋体" pitchFamily="2" charset="-122"/>
              </a:rPr>
              <a:t>The 2-3 tree after the same insertions.</a:t>
            </a:r>
          </a:p>
        </p:txBody>
      </p:sp>
      <p:sp>
        <p:nvSpPr>
          <p:cNvPr id="32" name="Oval 7"/>
          <p:cNvSpPr>
            <a:spLocks noChangeArrowheads="1"/>
          </p:cNvSpPr>
          <p:nvPr/>
        </p:nvSpPr>
        <p:spPr bwMode="auto">
          <a:xfrm>
            <a:off x="2915816" y="4425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30</a:t>
            </a:r>
          </a:p>
        </p:txBody>
      </p:sp>
      <p:sp>
        <p:nvSpPr>
          <p:cNvPr id="33" name="Oval 7"/>
          <p:cNvSpPr>
            <a:spLocks noChangeArrowheads="1"/>
          </p:cNvSpPr>
          <p:nvPr/>
        </p:nvSpPr>
        <p:spPr bwMode="auto">
          <a:xfrm>
            <a:off x="1644650" y="441960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IN" altLang="zh-CN" dirty="0" smtClean="0">
                <a:ea typeface="宋体" pitchFamily="2" charset="-122"/>
              </a:rPr>
              <a:t>1</a:t>
            </a:r>
            <a:r>
              <a:rPr lang="zh-CN" altLang="en-US" dirty="0" smtClean="0">
                <a:ea typeface="宋体" pitchFamily="2" charset="-122"/>
              </a:rPr>
              <a:t>0</a:t>
            </a:r>
            <a:endParaRPr lang="zh-CN" altLang="en-US" dirty="0">
              <a:ea typeface="宋体" pitchFamily="2" charset="-122"/>
            </a:endParaRPr>
          </a:p>
        </p:txBody>
      </p:sp>
      <p:sp>
        <p:nvSpPr>
          <p:cNvPr id="34" name="Line 26"/>
          <p:cNvSpPr>
            <a:spLocks noChangeShapeType="1"/>
          </p:cNvSpPr>
          <p:nvPr/>
        </p:nvSpPr>
        <p:spPr bwMode="auto">
          <a:xfrm>
            <a:off x="2941320" y="3566160"/>
            <a:ext cx="234846" cy="8534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26"/>
          <p:cNvSpPr>
            <a:spLocks noChangeShapeType="1"/>
          </p:cNvSpPr>
          <p:nvPr/>
        </p:nvSpPr>
        <p:spPr bwMode="auto">
          <a:xfrm flipH="1">
            <a:off x="3918744" y="3566160"/>
            <a:ext cx="69056" cy="8534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Oval 27"/>
          <p:cNvSpPr>
            <a:spLocks noChangeArrowheads="1"/>
          </p:cNvSpPr>
          <p:nvPr/>
        </p:nvSpPr>
        <p:spPr bwMode="auto">
          <a:xfrm>
            <a:off x="3696970" y="44259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dirty="0" smtClean="0">
                <a:ea typeface="宋体" pitchFamily="2" charset="-122"/>
              </a:rPr>
              <a:t>3</a:t>
            </a:r>
            <a:r>
              <a:rPr lang="en-IN" altLang="zh-CN" dirty="0" smtClean="0">
                <a:ea typeface="宋体" pitchFamily="2" charset="-122"/>
              </a:rPr>
              <a:t>5</a:t>
            </a:r>
            <a:endParaRPr lang="zh-CN" altLang="en-US" dirty="0">
              <a:ea typeface="宋体" pitchFamily="2" charset="-122"/>
            </a:endParaRPr>
          </a:p>
        </p:txBody>
      </p:sp>
      <p:sp>
        <p:nvSpPr>
          <p:cNvPr id="2" name="Rectangle 1"/>
          <p:cNvSpPr/>
          <p:nvPr/>
        </p:nvSpPr>
        <p:spPr>
          <a:xfrm>
            <a:off x="5187949" y="4478635"/>
            <a:ext cx="492444" cy="461665"/>
          </a:xfrm>
          <a:prstGeom prst="rect">
            <a:avLst/>
          </a:prstGeom>
        </p:spPr>
        <p:txBody>
          <a:bodyPr wrap="none">
            <a:spAutoFit/>
          </a:bodyPr>
          <a:lstStyle/>
          <a:p>
            <a:pPr algn="ctr"/>
            <a:r>
              <a:rPr lang="zh-CN" altLang="en-US" dirty="0" smtClean="0">
                <a:ea typeface="宋体" pitchFamily="2" charset="-122"/>
              </a:rPr>
              <a:t>3</a:t>
            </a:r>
            <a:r>
              <a:rPr lang="en-IN" altLang="zh-CN" dirty="0">
                <a:ea typeface="宋体" pitchFamily="2" charset="-122"/>
              </a:rPr>
              <a:t>9</a:t>
            </a:r>
            <a:endParaRPr lang="zh-CN" altLang="en-US" dirty="0">
              <a:ea typeface="宋体" pitchFamily="2" charset="-122"/>
            </a:endParaRPr>
          </a:p>
        </p:txBody>
      </p:sp>
      <p:sp>
        <p:nvSpPr>
          <p:cNvPr id="38" name="Oval 9"/>
          <p:cNvSpPr>
            <a:spLocks noChangeArrowheads="1"/>
          </p:cNvSpPr>
          <p:nvPr/>
        </p:nvSpPr>
        <p:spPr bwMode="auto">
          <a:xfrm>
            <a:off x="6019800" y="4449117"/>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IN" altLang="zh-CN" dirty="0" smtClean="0">
                <a:ea typeface="宋体" pitchFamily="2" charset="-122"/>
              </a:rPr>
              <a:t>5</a:t>
            </a:r>
            <a:r>
              <a:rPr lang="zh-CN" altLang="en-US" dirty="0" smtClean="0">
                <a:ea typeface="宋体" pitchFamily="2" charset="-122"/>
              </a:rPr>
              <a:t>0</a:t>
            </a:r>
            <a:endParaRPr lang="zh-CN" altLang="en-US" dirty="0">
              <a:ea typeface="宋体" pitchFamily="2" charset="-122"/>
            </a:endParaRPr>
          </a:p>
        </p:txBody>
      </p:sp>
      <p:sp>
        <p:nvSpPr>
          <p:cNvPr id="39" name="Oval 13"/>
          <p:cNvSpPr>
            <a:spLocks noChangeArrowheads="1"/>
          </p:cNvSpPr>
          <p:nvPr/>
        </p:nvSpPr>
        <p:spPr bwMode="auto">
          <a:xfrm>
            <a:off x="6805930" y="44259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IN" altLang="zh-CN" dirty="0" smtClean="0">
                <a:ea typeface="宋体" pitchFamily="2" charset="-122"/>
              </a:rPr>
              <a:t>7</a:t>
            </a:r>
            <a:r>
              <a:rPr lang="zh-CN" altLang="en-US" dirty="0" smtClean="0">
                <a:ea typeface="宋体" pitchFamily="2" charset="-122"/>
              </a:rPr>
              <a:t>0</a:t>
            </a:r>
            <a:endParaRPr lang="zh-CN" altLang="en-US" dirty="0">
              <a:ea typeface="宋体" pitchFamily="2" charset="-122"/>
            </a:endParaRPr>
          </a:p>
        </p:txBody>
      </p:sp>
      <p:sp>
        <p:nvSpPr>
          <p:cNvPr id="40" name="Line 23"/>
          <p:cNvSpPr>
            <a:spLocks noChangeShapeType="1"/>
          </p:cNvSpPr>
          <p:nvPr/>
        </p:nvSpPr>
        <p:spPr bwMode="auto">
          <a:xfrm flipH="1">
            <a:off x="7081520" y="3581400"/>
            <a:ext cx="31623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253252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ltLang="zh-CN">
                <a:ea typeface="宋体" pitchFamily="2" charset="-122"/>
              </a:rPr>
              <a:t>Inserting into a 2-3 Tree (cont.)</a:t>
            </a:r>
          </a:p>
        </p:txBody>
      </p:sp>
      <p:sp>
        <p:nvSpPr>
          <p:cNvPr id="22531" name="Rectangle 3"/>
          <p:cNvSpPr>
            <a:spLocks noGrp="1" noChangeArrowheads="1"/>
          </p:cNvSpPr>
          <p:nvPr>
            <p:ph idx="1"/>
          </p:nvPr>
        </p:nvSpPr>
        <p:spPr>
          <a:noFill/>
          <a:ln/>
        </p:spPr>
        <p:txBody>
          <a:bodyPr/>
          <a:lstStyle/>
          <a:p>
            <a:r>
              <a:rPr lang="en-US" altLang="zh-CN">
                <a:ea typeface="宋体" pitchFamily="2" charset="-122"/>
              </a:rPr>
              <a:t>Insert 39. The search for 39 terminates at the leaf &lt;40&gt;. Since this node contains only one item, can siply inser the new item into this node</a:t>
            </a:r>
          </a:p>
          <a:p>
            <a:pPr>
              <a:buFont typeface="Monotype Sorts" pitchFamily="2" charset="2"/>
              <a:buNone/>
            </a:pPr>
            <a:r>
              <a:rPr lang="en-US" altLang="zh-CN">
                <a:ea typeface="宋体" pitchFamily="2" charset="-122"/>
              </a:rPr>
              <a:t>                                   </a:t>
            </a:r>
          </a:p>
        </p:txBody>
      </p:sp>
      <p:sp>
        <p:nvSpPr>
          <p:cNvPr id="22532" name="Oval 4"/>
          <p:cNvSpPr>
            <a:spLocks noChangeArrowheads="1"/>
          </p:cNvSpPr>
          <p:nvPr/>
        </p:nvSpPr>
        <p:spPr bwMode="auto">
          <a:xfrm>
            <a:off x="4654550" y="3511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50</a:t>
            </a:r>
          </a:p>
        </p:txBody>
      </p:sp>
      <p:sp>
        <p:nvSpPr>
          <p:cNvPr id="22533" name="Oval 5"/>
          <p:cNvSpPr>
            <a:spLocks noChangeArrowheads="1"/>
          </p:cNvSpPr>
          <p:nvPr/>
        </p:nvSpPr>
        <p:spPr bwMode="auto">
          <a:xfrm>
            <a:off x="2978150" y="4578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30</a:t>
            </a:r>
          </a:p>
        </p:txBody>
      </p:sp>
      <p:sp>
        <p:nvSpPr>
          <p:cNvPr id="22534" name="AutoShape 6"/>
          <p:cNvSpPr>
            <a:spLocks noChangeArrowheads="1"/>
          </p:cNvSpPr>
          <p:nvPr/>
        </p:nvSpPr>
        <p:spPr bwMode="auto">
          <a:xfrm>
            <a:off x="5721350" y="4425950"/>
            <a:ext cx="13589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5" name="AutoShape 7"/>
          <p:cNvSpPr>
            <a:spLocks noChangeArrowheads="1"/>
          </p:cNvSpPr>
          <p:nvPr/>
        </p:nvSpPr>
        <p:spPr bwMode="auto">
          <a:xfrm>
            <a:off x="1377950" y="5492750"/>
            <a:ext cx="1435100" cy="4445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6" name="AutoShape 8"/>
          <p:cNvSpPr>
            <a:spLocks noChangeArrowheads="1"/>
          </p:cNvSpPr>
          <p:nvPr/>
        </p:nvSpPr>
        <p:spPr bwMode="auto">
          <a:xfrm>
            <a:off x="3587750" y="5492750"/>
            <a:ext cx="1511300" cy="4445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7" name="Oval 9"/>
          <p:cNvSpPr>
            <a:spLocks noChangeArrowheads="1"/>
          </p:cNvSpPr>
          <p:nvPr/>
        </p:nvSpPr>
        <p:spPr bwMode="auto">
          <a:xfrm>
            <a:off x="5340350" y="5492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60</a:t>
            </a:r>
          </a:p>
        </p:txBody>
      </p:sp>
      <p:sp>
        <p:nvSpPr>
          <p:cNvPr id="22538" name="Oval 10"/>
          <p:cNvSpPr>
            <a:spLocks noChangeArrowheads="1"/>
          </p:cNvSpPr>
          <p:nvPr/>
        </p:nvSpPr>
        <p:spPr bwMode="auto">
          <a:xfrm>
            <a:off x="6178550" y="5492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80</a:t>
            </a:r>
          </a:p>
        </p:txBody>
      </p:sp>
      <p:sp>
        <p:nvSpPr>
          <p:cNvPr id="22539" name="Oval 11"/>
          <p:cNvSpPr>
            <a:spLocks noChangeArrowheads="1"/>
          </p:cNvSpPr>
          <p:nvPr/>
        </p:nvSpPr>
        <p:spPr bwMode="auto">
          <a:xfrm>
            <a:off x="7092950" y="5492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100</a:t>
            </a:r>
          </a:p>
        </p:txBody>
      </p:sp>
      <p:sp>
        <p:nvSpPr>
          <p:cNvPr id="22540" name="Rectangle 12"/>
          <p:cNvSpPr>
            <a:spLocks noChangeArrowheads="1"/>
          </p:cNvSpPr>
          <p:nvPr/>
        </p:nvSpPr>
        <p:spPr bwMode="auto">
          <a:xfrm>
            <a:off x="5699125" y="44799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70        90</a:t>
            </a:r>
          </a:p>
        </p:txBody>
      </p:sp>
      <p:sp>
        <p:nvSpPr>
          <p:cNvPr id="22541" name="Rectangle 13"/>
          <p:cNvSpPr>
            <a:spLocks noChangeArrowheads="1"/>
          </p:cNvSpPr>
          <p:nvPr/>
        </p:nvSpPr>
        <p:spPr bwMode="auto">
          <a:xfrm>
            <a:off x="1431925" y="55467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a:ea typeface="宋体" pitchFamily="2" charset="-122"/>
              </a:rPr>
              <a:t>10        20</a:t>
            </a:r>
          </a:p>
        </p:txBody>
      </p:sp>
      <p:sp>
        <p:nvSpPr>
          <p:cNvPr id="22542" name="Rectangle 14"/>
          <p:cNvSpPr>
            <a:spLocks noChangeArrowheads="1"/>
          </p:cNvSpPr>
          <p:nvPr/>
        </p:nvSpPr>
        <p:spPr bwMode="auto">
          <a:xfrm>
            <a:off x="3641725" y="5470525"/>
            <a:ext cx="4889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solidFill>
                  <a:srgbClr val="FF3300"/>
                </a:solidFill>
                <a:ea typeface="宋体" pitchFamily="2" charset="-122"/>
              </a:rPr>
              <a:t>39</a:t>
            </a:r>
          </a:p>
        </p:txBody>
      </p:sp>
      <p:sp>
        <p:nvSpPr>
          <p:cNvPr id="22543" name="Rectangle 15"/>
          <p:cNvSpPr>
            <a:spLocks noChangeArrowheads="1"/>
          </p:cNvSpPr>
          <p:nvPr/>
        </p:nvSpPr>
        <p:spPr bwMode="auto">
          <a:xfrm>
            <a:off x="4556125" y="54705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40</a:t>
            </a:r>
          </a:p>
        </p:txBody>
      </p:sp>
      <p:sp>
        <p:nvSpPr>
          <p:cNvPr id="22544" name="Line 16"/>
          <p:cNvSpPr>
            <a:spLocks noChangeShapeType="1"/>
          </p:cNvSpPr>
          <p:nvPr/>
        </p:nvSpPr>
        <p:spPr bwMode="auto">
          <a:xfrm flipH="1">
            <a:off x="3505200" y="3962400"/>
            <a:ext cx="1219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5" name="Line 17"/>
          <p:cNvSpPr>
            <a:spLocks noChangeShapeType="1"/>
          </p:cNvSpPr>
          <p:nvPr/>
        </p:nvSpPr>
        <p:spPr bwMode="auto">
          <a:xfrm flipH="1">
            <a:off x="2362200" y="4953000"/>
            <a:ext cx="6858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6" name="Line 18"/>
          <p:cNvSpPr>
            <a:spLocks noChangeShapeType="1"/>
          </p:cNvSpPr>
          <p:nvPr/>
        </p:nvSpPr>
        <p:spPr bwMode="auto">
          <a:xfrm>
            <a:off x="3429000" y="4953000"/>
            <a:ext cx="9144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7" name="Line 19"/>
          <p:cNvSpPr>
            <a:spLocks noChangeShapeType="1"/>
          </p:cNvSpPr>
          <p:nvPr/>
        </p:nvSpPr>
        <p:spPr bwMode="auto">
          <a:xfrm>
            <a:off x="5105400" y="3962400"/>
            <a:ext cx="12954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8" name="Line 20"/>
          <p:cNvSpPr>
            <a:spLocks noChangeShapeType="1"/>
          </p:cNvSpPr>
          <p:nvPr/>
        </p:nvSpPr>
        <p:spPr bwMode="auto">
          <a:xfrm flipH="1">
            <a:off x="5638800" y="4953000"/>
            <a:ext cx="381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9" name="Line 21"/>
          <p:cNvSpPr>
            <a:spLocks noChangeShapeType="1"/>
          </p:cNvSpPr>
          <p:nvPr/>
        </p:nvSpPr>
        <p:spPr bwMode="auto">
          <a:xfrm>
            <a:off x="6477000" y="49530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0" name="Line 22"/>
          <p:cNvSpPr>
            <a:spLocks noChangeShapeType="1"/>
          </p:cNvSpPr>
          <p:nvPr/>
        </p:nvSpPr>
        <p:spPr bwMode="auto">
          <a:xfrm>
            <a:off x="6858000" y="4953000"/>
            <a:ext cx="4572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3714701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r>
              <a:rPr lang="en-US" altLang="zh-CN">
                <a:ea typeface="宋体" pitchFamily="2" charset="-122"/>
              </a:rPr>
              <a:t>Inserting into a 2-3 Tree (cont.)</a:t>
            </a:r>
          </a:p>
        </p:txBody>
      </p:sp>
      <p:sp>
        <p:nvSpPr>
          <p:cNvPr id="23555" name="Rectangle 3"/>
          <p:cNvSpPr>
            <a:spLocks noGrp="1" noChangeArrowheads="1"/>
          </p:cNvSpPr>
          <p:nvPr>
            <p:ph idx="1"/>
          </p:nvPr>
        </p:nvSpPr>
        <p:spPr>
          <a:noFill/>
          <a:ln/>
        </p:spPr>
        <p:txBody>
          <a:bodyPr/>
          <a:lstStyle/>
          <a:p>
            <a:r>
              <a:rPr lang="en-US" altLang="zh-CN">
                <a:ea typeface="宋体" pitchFamily="2" charset="-122"/>
              </a:rPr>
              <a:t>Insert 38: The search terminates at &lt;39 40&gt;. Since a node cannot have three values, we divide these three values into smallest(38), middle(39), and largest(40) values. Now, we move the (39) up to the node’s parent.</a:t>
            </a:r>
          </a:p>
          <a:p>
            <a:pPr>
              <a:buFont typeface="Monotype Sorts" pitchFamily="2" charset="2"/>
              <a:buNone/>
            </a:pPr>
            <a:endParaRPr lang="en-US" altLang="zh-CN">
              <a:ea typeface="宋体" pitchFamily="2" charset="-122"/>
            </a:endParaRPr>
          </a:p>
          <a:p>
            <a:pPr>
              <a:buFont typeface="Monotype Sorts" pitchFamily="2" charset="2"/>
              <a:buNone/>
            </a:pPr>
            <a:endParaRPr lang="zh-CN" altLang="en-US">
              <a:ea typeface="宋体" pitchFamily="2" charset="-122"/>
            </a:endParaRPr>
          </a:p>
        </p:txBody>
      </p:sp>
      <p:sp>
        <p:nvSpPr>
          <p:cNvPr id="23556" name="Oval 4"/>
          <p:cNvSpPr>
            <a:spLocks noChangeArrowheads="1"/>
          </p:cNvSpPr>
          <p:nvPr/>
        </p:nvSpPr>
        <p:spPr bwMode="auto">
          <a:xfrm>
            <a:off x="4349750" y="5797550"/>
            <a:ext cx="444500" cy="4445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38</a:t>
            </a:r>
          </a:p>
        </p:txBody>
      </p:sp>
      <p:sp>
        <p:nvSpPr>
          <p:cNvPr id="23557" name="AutoShape 5"/>
          <p:cNvSpPr>
            <a:spLocks noChangeArrowheads="1"/>
          </p:cNvSpPr>
          <p:nvPr/>
        </p:nvSpPr>
        <p:spPr bwMode="auto">
          <a:xfrm>
            <a:off x="2292350" y="5873750"/>
            <a:ext cx="1435100" cy="3683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8" name="Oval 6"/>
          <p:cNvSpPr>
            <a:spLocks noChangeArrowheads="1"/>
          </p:cNvSpPr>
          <p:nvPr/>
        </p:nvSpPr>
        <p:spPr bwMode="auto">
          <a:xfrm>
            <a:off x="5568950" y="579755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40</a:t>
            </a:r>
          </a:p>
        </p:txBody>
      </p:sp>
      <p:sp>
        <p:nvSpPr>
          <p:cNvPr id="23559" name="AutoShape 7"/>
          <p:cNvSpPr>
            <a:spLocks noChangeArrowheads="1"/>
          </p:cNvSpPr>
          <p:nvPr/>
        </p:nvSpPr>
        <p:spPr bwMode="auto">
          <a:xfrm>
            <a:off x="3892550" y="4654550"/>
            <a:ext cx="1358900" cy="3683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0" name="Line 8"/>
          <p:cNvSpPr>
            <a:spLocks noChangeShapeType="1"/>
          </p:cNvSpPr>
          <p:nvPr/>
        </p:nvSpPr>
        <p:spPr bwMode="auto">
          <a:xfrm flipH="1">
            <a:off x="2971800" y="5029200"/>
            <a:ext cx="121920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1" name="Line 9"/>
          <p:cNvSpPr>
            <a:spLocks noChangeShapeType="1"/>
          </p:cNvSpPr>
          <p:nvPr/>
        </p:nvSpPr>
        <p:spPr bwMode="auto">
          <a:xfrm>
            <a:off x="4572000" y="5105400"/>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2" name="Line 10"/>
          <p:cNvSpPr>
            <a:spLocks noChangeShapeType="1"/>
          </p:cNvSpPr>
          <p:nvPr/>
        </p:nvSpPr>
        <p:spPr bwMode="auto">
          <a:xfrm>
            <a:off x="4953000" y="5105400"/>
            <a:ext cx="7620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3" name="Rectangle 11"/>
          <p:cNvSpPr>
            <a:spLocks noChangeArrowheads="1"/>
          </p:cNvSpPr>
          <p:nvPr/>
        </p:nvSpPr>
        <p:spPr bwMode="auto">
          <a:xfrm>
            <a:off x="3870325" y="4632325"/>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30 </a:t>
            </a:r>
          </a:p>
        </p:txBody>
      </p:sp>
      <p:sp>
        <p:nvSpPr>
          <p:cNvPr id="23564" name="Rectangle 12"/>
          <p:cNvSpPr>
            <a:spLocks noChangeArrowheads="1"/>
          </p:cNvSpPr>
          <p:nvPr/>
        </p:nvSpPr>
        <p:spPr bwMode="auto">
          <a:xfrm>
            <a:off x="2346325" y="58515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10        20</a:t>
            </a:r>
          </a:p>
        </p:txBody>
      </p:sp>
      <p:sp>
        <p:nvSpPr>
          <p:cNvPr id="23565" name="Rectangle 13"/>
          <p:cNvSpPr>
            <a:spLocks noChangeArrowheads="1"/>
          </p:cNvSpPr>
          <p:nvPr/>
        </p:nvSpPr>
        <p:spPr bwMode="auto">
          <a:xfrm>
            <a:off x="4784725" y="46323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solidFill>
                  <a:srgbClr val="FF3300"/>
                </a:solidFill>
                <a:ea typeface="宋体" pitchFamily="2" charset="-122"/>
              </a:rPr>
              <a:t>39</a:t>
            </a:r>
          </a:p>
        </p:txBody>
      </p:sp>
    </p:spTree>
    <p:extLst>
      <p:ext uri="{BB962C8B-B14F-4D97-AF65-F5344CB8AC3E}">
        <p14:creationId xmlns:p14="http://schemas.microsoft.com/office/powerpoint/2010/main" val="4328154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tLang="zh-CN">
                <a:ea typeface="宋体" pitchFamily="2" charset="-122"/>
              </a:rPr>
              <a:t>Inserting into a 2-3 Tree (cont.)</a:t>
            </a:r>
          </a:p>
        </p:txBody>
      </p:sp>
      <p:sp>
        <p:nvSpPr>
          <p:cNvPr id="24579" name="Rectangle 3"/>
          <p:cNvSpPr>
            <a:spLocks noGrp="1" noChangeArrowheads="1"/>
          </p:cNvSpPr>
          <p:nvPr>
            <p:ph idx="1"/>
          </p:nvPr>
        </p:nvSpPr>
        <p:spPr>
          <a:noFill/>
          <a:ln/>
        </p:spPr>
        <p:txBody>
          <a:bodyPr/>
          <a:lstStyle/>
          <a:p>
            <a:r>
              <a:rPr lang="en-US" altLang="zh-CN">
                <a:ea typeface="宋体" pitchFamily="2" charset="-122"/>
              </a:rPr>
              <a:t>Insert 37: It’s easy since 37 belongs in a leaf that currently contains only one values, 38.</a:t>
            </a:r>
          </a:p>
        </p:txBody>
      </p:sp>
      <p:sp>
        <p:nvSpPr>
          <p:cNvPr id="24580" name="AutoShape 4"/>
          <p:cNvSpPr>
            <a:spLocks noChangeArrowheads="1"/>
          </p:cNvSpPr>
          <p:nvPr/>
        </p:nvSpPr>
        <p:spPr bwMode="auto">
          <a:xfrm>
            <a:off x="4121150" y="3587750"/>
            <a:ext cx="15113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1" name="AutoShape 5"/>
          <p:cNvSpPr>
            <a:spLocks noChangeArrowheads="1"/>
          </p:cNvSpPr>
          <p:nvPr/>
        </p:nvSpPr>
        <p:spPr bwMode="auto">
          <a:xfrm>
            <a:off x="2063750" y="4883150"/>
            <a:ext cx="15875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2" name="AutoShape 6"/>
          <p:cNvSpPr>
            <a:spLocks noChangeArrowheads="1"/>
          </p:cNvSpPr>
          <p:nvPr/>
        </p:nvSpPr>
        <p:spPr bwMode="auto">
          <a:xfrm>
            <a:off x="4273550" y="4883150"/>
            <a:ext cx="15113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3" name="Oval 7"/>
          <p:cNvSpPr>
            <a:spLocks noChangeArrowheads="1"/>
          </p:cNvSpPr>
          <p:nvPr/>
        </p:nvSpPr>
        <p:spPr bwMode="auto">
          <a:xfrm>
            <a:off x="6483350" y="48831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40</a:t>
            </a:r>
          </a:p>
        </p:txBody>
      </p:sp>
      <p:sp>
        <p:nvSpPr>
          <p:cNvPr id="24584" name="Line 8"/>
          <p:cNvSpPr>
            <a:spLocks noChangeShapeType="1"/>
          </p:cNvSpPr>
          <p:nvPr/>
        </p:nvSpPr>
        <p:spPr bwMode="auto">
          <a:xfrm flipH="1">
            <a:off x="2971800" y="4114800"/>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5" name="Line 9"/>
          <p:cNvSpPr>
            <a:spLocks noChangeShapeType="1"/>
          </p:cNvSpPr>
          <p:nvPr/>
        </p:nvSpPr>
        <p:spPr bwMode="auto">
          <a:xfrm>
            <a:off x="4953000" y="41148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6" name="Line 10"/>
          <p:cNvSpPr>
            <a:spLocks noChangeShapeType="1"/>
          </p:cNvSpPr>
          <p:nvPr/>
        </p:nvSpPr>
        <p:spPr bwMode="auto">
          <a:xfrm>
            <a:off x="5410200" y="4191000"/>
            <a:ext cx="1219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7" name="Rectangle 11"/>
          <p:cNvSpPr>
            <a:spLocks noChangeArrowheads="1"/>
          </p:cNvSpPr>
          <p:nvPr/>
        </p:nvSpPr>
        <p:spPr bwMode="auto">
          <a:xfrm>
            <a:off x="4175125" y="3641725"/>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30         39</a:t>
            </a:r>
          </a:p>
        </p:txBody>
      </p:sp>
      <p:sp>
        <p:nvSpPr>
          <p:cNvPr id="24588" name="Rectangle 12"/>
          <p:cNvSpPr>
            <a:spLocks noChangeArrowheads="1"/>
          </p:cNvSpPr>
          <p:nvPr/>
        </p:nvSpPr>
        <p:spPr bwMode="auto">
          <a:xfrm>
            <a:off x="2117725" y="4937125"/>
            <a:ext cx="155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10          20</a:t>
            </a:r>
          </a:p>
        </p:txBody>
      </p:sp>
      <p:sp>
        <p:nvSpPr>
          <p:cNvPr id="24589" name="Rectangle 13"/>
          <p:cNvSpPr>
            <a:spLocks noChangeArrowheads="1"/>
          </p:cNvSpPr>
          <p:nvPr/>
        </p:nvSpPr>
        <p:spPr bwMode="auto">
          <a:xfrm>
            <a:off x="4327525" y="4937125"/>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a:solidFill>
                  <a:srgbClr val="FF3300"/>
                </a:solidFill>
                <a:ea typeface="宋体" pitchFamily="2" charset="-122"/>
              </a:rPr>
              <a:t>37</a:t>
            </a:r>
          </a:p>
        </p:txBody>
      </p:sp>
      <p:sp>
        <p:nvSpPr>
          <p:cNvPr id="24590" name="Rectangle 14"/>
          <p:cNvSpPr>
            <a:spLocks noChangeArrowheads="1"/>
          </p:cNvSpPr>
          <p:nvPr/>
        </p:nvSpPr>
        <p:spPr bwMode="auto">
          <a:xfrm>
            <a:off x="5241925" y="49371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38</a:t>
            </a:r>
          </a:p>
        </p:txBody>
      </p:sp>
    </p:spTree>
    <p:extLst>
      <p:ext uri="{BB962C8B-B14F-4D97-AF65-F5344CB8AC3E}">
        <p14:creationId xmlns:p14="http://schemas.microsoft.com/office/powerpoint/2010/main" val="22044590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ltLang="zh-CN">
                <a:ea typeface="宋体" pitchFamily="2" charset="-122"/>
              </a:rPr>
              <a:t>The Insertion Algorithm</a:t>
            </a:r>
          </a:p>
        </p:txBody>
      </p:sp>
      <p:sp>
        <p:nvSpPr>
          <p:cNvPr id="25603" name="Rectangle 3"/>
          <p:cNvSpPr>
            <a:spLocks noGrp="1" noChangeArrowheads="1"/>
          </p:cNvSpPr>
          <p:nvPr>
            <p:ph idx="1"/>
          </p:nvPr>
        </p:nvSpPr>
        <p:spPr>
          <a:noFill/>
          <a:ln/>
        </p:spPr>
        <p:txBody>
          <a:bodyPr/>
          <a:lstStyle/>
          <a:p>
            <a:r>
              <a:rPr lang="en-US" altLang="zh-CN">
                <a:ea typeface="宋体" pitchFamily="2" charset="-122"/>
              </a:rPr>
              <a:t>To insert an item I into a 2-3 tree, first locate the leaf at which the search for I would terminate.</a:t>
            </a:r>
          </a:p>
          <a:p>
            <a:r>
              <a:rPr lang="en-US" altLang="zh-CN">
                <a:ea typeface="宋体" pitchFamily="2" charset="-122"/>
              </a:rPr>
              <a:t>Insert the new item I into the leaf.</a:t>
            </a:r>
          </a:p>
          <a:p>
            <a:r>
              <a:rPr lang="en-US" altLang="zh-CN">
                <a:ea typeface="宋体" pitchFamily="2" charset="-122"/>
              </a:rPr>
              <a:t> If the leaf now contains only two items, you are done. If the leaf contains three items, you must split it.</a:t>
            </a:r>
          </a:p>
          <a:p>
            <a:pPr>
              <a:buFont typeface="Monotype Sorts" pitchFamily="2" charset="2"/>
              <a:buNone/>
            </a:pPr>
            <a:endParaRPr lang="zh-CN" altLang="en-US">
              <a:ea typeface="宋体" pitchFamily="2" charset="-122"/>
            </a:endParaRPr>
          </a:p>
        </p:txBody>
      </p:sp>
    </p:spTree>
    <p:extLst>
      <p:ext uri="{BB962C8B-B14F-4D97-AF65-F5344CB8AC3E}">
        <p14:creationId xmlns:p14="http://schemas.microsoft.com/office/powerpoint/2010/main" val="17758608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tLang="zh-CN">
                <a:ea typeface="宋体" pitchFamily="2" charset="-122"/>
              </a:rPr>
              <a:t>The Insertion Algorithm (cont.)</a:t>
            </a:r>
          </a:p>
        </p:txBody>
      </p:sp>
      <p:sp>
        <p:nvSpPr>
          <p:cNvPr id="26627" name="Rectangle 3"/>
          <p:cNvSpPr>
            <a:spLocks noGrp="1" noChangeArrowheads="1"/>
          </p:cNvSpPr>
          <p:nvPr>
            <p:ph idx="1"/>
          </p:nvPr>
        </p:nvSpPr>
        <p:spPr>
          <a:noFill/>
          <a:ln/>
        </p:spPr>
        <p:txBody>
          <a:bodyPr/>
          <a:lstStyle/>
          <a:p>
            <a:r>
              <a:rPr lang="en-US" altLang="zh-CN">
                <a:ea typeface="宋体" pitchFamily="2" charset="-122"/>
              </a:rPr>
              <a:t>Spliting a leaf</a:t>
            </a:r>
          </a:p>
        </p:txBody>
      </p:sp>
      <p:sp>
        <p:nvSpPr>
          <p:cNvPr id="26628" name="Oval 4"/>
          <p:cNvSpPr>
            <a:spLocks noChangeArrowheads="1"/>
          </p:cNvSpPr>
          <p:nvPr/>
        </p:nvSpPr>
        <p:spPr bwMode="auto">
          <a:xfrm>
            <a:off x="2216150" y="2749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a:ea typeface="宋体" pitchFamily="2" charset="-122"/>
              </a:rPr>
              <a:t>P</a:t>
            </a:r>
          </a:p>
        </p:txBody>
      </p:sp>
      <p:sp>
        <p:nvSpPr>
          <p:cNvPr id="26629" name="Line 5"/>
          <p:cNvSpPr>
            <a:spLocks noChangeShapeType="1"/>
          </p:cNvSpPr>
          <p:nvPr/>
        </p:nvSpPr>
        <p:spPr bwMode="auto">
          <a:xfrm flipH="1">
            <a:off x="1676400" y="3200400"/>
            <a:ext cx="6096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0" name="AutoShape 6"/>
          <p:cNvSpPr>
            <a:spLocks noChangeArrowheads="1"/>
          </p:cNvSpPr>
          <p:nvPr/>
        </p:nvSpPr>
        <p:spPr bwMode="auto">
          <a:xfrm>
            <a:off x="1149350" y="3968750"/>
            <a:ext cx="15113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1" name="Line 7"/>
          <p:cNvSpPr>
            <a:spLocks noChangeShapeType="1"/>
          </p:cNvSpPr>
          <p:nvPr/>
        </p:nvSpPr>
        <p:spPr bwMode="auto">
          <a:xfrm>
            <a:off x="2743200" y="3200400"/>
            <a:ext cx="7620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2" name="AutoShape 8"/>
          <p:cNvSpPr>
            <a:spLocks noChangeArrowheads="1"/>
          </p:cNvSpPr>
          <p:nvPr/>
        </p:nvSpPr>
        <p:spPr bwMode="auto">
          <a:xfrm>
            <a:off x="4197350" y="3282950"/>
            <a:ext cx="1130300" cy="292100"/>
          </a:xfrm>
          <a:prstGeom prst="rightArrow">
            <a:avLst>
              <a:gd name="adj1" fmla="val 50000"/>
              <a:gd name="adj2" fmla="val 19349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3" name="Oval 9"/>
          <p:cNvSpPr>
            <a:spLocks noChangeArrowheads="1"/>
          </p:cNvSpPr>
          <p:nvPr/>
        </p:nvSpPr>
        <p:spPr bwMode="auto">
          <a:xfrm>
            <a:off x="6178550" y="3892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a:ea typeface="宋体" pitchFamily="2" charset="-122"/>
              </a:rPr>
              <a:t>S</a:t>
            </a:r>
          </a:p>
        </p:txBody>
      </p:sp>
      <p:sp>
        <p:nvSpPr>
          <p:cNvPr id="26634" name="Oval 10"/>
          <p:cNvSpPr>
            <a:spLocks noChangeArrowheads="1"/>
          </p:cNvSpPr>
          <p:nvPr/>
        </p:nvSpPr>
        <p:spPr bwMode="auto">
          <a:xfrm>
            <a:off x="7550150" y="3892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a:ea typeface="宋体" pitchFamily="2" charset="-122"/>
              </a:rPr>
              <a:t>L</a:t>
            </a:r>
          </a:p>
        </p:txBody>
      </p:sp>
      <p:sp>
        <p:nvSpPr>
          <p:cNvPr id="26635" name="AutoShape 11"/>
          <p:cNvSpPr>
            <a:spLocks noChangeArrowheads="1"/>
          </p:cNvSpPr>
          <p:nvPr/>
        </p:nvSpPr>
        <p:spPr bwMode="auto">
          <a:xfrm>
            <a:off x="7016750" y="2673350"/>
            <a:ext cx="15113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6" name="Line 12"/>
          <p:cNvSpPr>
            <a:spLocks noChangeShapeType="1"/>
          </p:cNvSpPr>
          <p:nvPr/>
        </p:nvSpPr>
        <p:spPr bwMode="auto">
          <a:xfrm flipH="1">
            <a:off x="6477000" y="3200400"/>
            <a:ext cx="990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7" name="Line 13"/>
          <p:cNvSpPr>
            <a:spLocks noChangeShapeType="1"/>
          </p:cNvSpPr>
          <p:nvPr/>
        </p:nvSpPr>
        <p:spPr bwMode="auto">
          <a:xfrm>
            <a:off x="7772400" y="32004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8" name="Line 14"/>
          <p:cNvSpPr>
            <a:spLocks noChangeShapeType="1"/>
          </p:cNvSpPr>
          <p:nvPr/>
        </p:nvSpPr>
        <p:spPr bwMode="auto">
          <a:xfrm>
            <a:off x="8229600" y="32004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9" name="Oval 15"/>
          <p:cNvSpPr>
            <a:spLocks noChangeArrowheads="1"/>
          </p:cNvSpPr>
          <p:nvPr/>
        </p:nvSpPr>
        <p:spPr bwMode="auto">
          <a:xfrm>
            <a:off x="2216150" y="48831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a:ea typeface="宋体" pitchFamily="2" charset="-122"/>
              </a:rPr>
              <a:t>P</a:t>
            </a:r>
          </a:p>
        </p:txBody>
      </p:sp>
      <p:sp>
        <p:nvSpPr>
          <p:cNvPr id="26640" name="AutoShape 16"/>
          <p:cNvSpPr>
            <a:spLocks noChangeArrowheads="1"/>
          </p:cNvSpPr>
          <p:nvPr/>
        </p:nvSpPr>
        <p:spPr bwMode="auto">
          <a:xfrm>
            <a:off x="2825750" y="6026150"/>
            <a:ext cx="15875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1" name="Line 17"/>
          <p:cNvSpPr>
            <a:spLocks noChangeShapeType="1"/>
          </p:cNvSpPr>
          <p:nvPr/>
        </p:nvSpPr>
        <p:spPr bwMode="auto">
          <a:xfrm>
            <a:off x="2667000" y="5410200"/>
            <a:ext cx="11430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2" name="Line 18"/>
          <p:cNvSpPr>
            <a:spLocks noChangeShapeType="1"/>
          </p:cNvSpPr>
          <p:nvPr/>
        </p:nvSpPr>
        <p:spPr bwMode="auto">
          <a:xfrm flipH="1">
            <a:off x="1447800" y="5410200"/>
            <a:ext cx="9144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3" name="AutoShape 19"/>
          <p:cNvSpPr>
            <a:spLocks noChangeArrowheads="1"/>
          </p:cNvSpPr>
          <p:nvPr/>
        </p:nvSpPr>
        <p:spPr bwMode="auto">
          <a:xfrm>
            <a:off x="4197350" y="5187950"/>
            <a:ext cx="1054100" cy="292100"/>
          </a:xfrm>
          <a:prstGeom prst="rightArrow">
            <a:avLst>
              <a:gd name="adj1" fmla="val 50000"/>
              <a:gd name="adj2" fmla="val 180451"/>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4" name="AutoShape 20"/>
          <p:cNvSpPr>
            <a:spLocks noChangeArrowheads="1"/>
          </p:cNvSpPr>
          <p:nvPr/>
        </p:nvSpPr>
        <p:spPr bwMode="auto">
          <a:xfrm>
            <a:off x="7016750" y="4806950"/>
            <a:ext cx="1511300" cy="5207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5" name="Oval 21"/>
          <p:cNvSpPr>
            <a:spLocks noChangeArrowheads="1"/>
          </p:cNvSpPr>
          <p:nvPr/>
        </p:nvSpPr>
        <p:spPr bwMode="auto">
          <a:xfrm>
            <a:off x="7626350" y="6102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a:ea typeface="宋体" pitchFamily="2" charset="-122"/>
              </a:rPr>
              <a:t>S</a:t>
            </a:r>
          </a:p>
        </p:txBody>
      </p:sp>
      <p:sp>
        <p:nvSpPr>
          <p:cNvPr id="26646" name="Oval 22"/>
          <p:cNvSpPr>
            <a:spLocks noChangeArrowheads="1"/>
          </p:cNvSpPr>
          <p:nvPr/>
        </p:nvSpPr>
        <p:spPr bwMode="auto">
          <a:xfrm>
            <a:off x="8615363" y="6102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a:ea typeface="宋体" pitchFamily="2" charset="-122"/>
              </a:rPr>
              <a:t>L</a:t>
            </a:r>
          </a:p>
        </p:txBody>
      </p:sp>
      <p:sp>
        <p:nvSpPr>
          <p:cNvPr id="26647" name="Line 23"/>
          <p:cNvSpPr>
            <a:spLocks noChangeShapeType="1"/>
          </p:cNvSpPr>
          <p:nvPr/>
        </p:nvSpPr>
        <p:spPr bwMode="auto">
          <a:xfrm>
            <a:off x="7848600" y="5334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8" name="Line 24"/>
          <p:cNvSpPr>
            <a:spLocks noChangeShapeType="1"/>
          </p:cNvSpPr>
          <p:nvPr/>
        </p:nvSpPr>
        <p:spPr bwMode="auto">
          <a:xfrm>
            <a:off x="8229600" y="5334000"/>
            <a:ext cx="60960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9" name="Rectangle 25"/>
          <p:cNvSpPr>
            <a:spLocks noChangeArrowheads="1"/>
          </p:cNvSpPr>
          <p:nvPr/>
        </p:nvSpPr>
        <p:spPr bwMode="auto">
          <a:xfrm>
            <a:off x="1203325" y="4022725"/>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S    M    L</a:t>
            </a:r>
          </a:p>
        </p:txBody>
      </p:sp>
      <p:sp>
        <p:nvSpPr>
          <p:cNvPr id="26650" name="Rectangle 26"/>
          <p:cNvSpPr>
            <a:spLocks noChangeArrowheads="1"/>
          </p:cNvSpPr>
          <p:nvPr/>
        </p:nvSpPr>
        <p:spPr bwMode="auto">
          <a:xfrm>
            <a:off x="7146925" y="2727325"/>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M          P</a:t>
            </a:r>
          </a:p>
        </p:txBody>
      </p:sp>
      <p:sp>
        <p:nvSpPr>
          <p:cNvPr id="26651" name="Rectangle 27"/>
          <p:cNvSpPr>
            <a:spLocks noChangeArrowheads="1"/>
          </p:cNvSpPr>
          <p:nvPr/>
        </p:nvSpPr>
        <p:spPr bwMode="auto">
          <a:xfrm>
            <a:off x="2879725" y="6080125"/>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S    M    L</a:t>
            </a:r>
          </a:p>
        </p:txBody>
      </p:sp>
      <p:sp>
        <p:nvSpPr>
          <p:cNvPr id="26652" name="Rectangle 28"/>
          <p:cNvSpPr>
            <a:spLocks noChangeArrowheads="1"/>
          </p:cNvSpPr>
          <p:nvPr/>
        </p:nvSpPr>
        <p:spPr bwMode="auto">
          <a:xfrm>
            <a:off x="7070725" y="4860925"/>
            <a:ext cx="146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P           M</a:t>
            </a:r>
          </a:p>
        </p:txBody>
      </p:sp>
      <p:sp>
        <p:nvSpPr>
          <p:cNvPr id="26653" name="Rectangle 29"/>
          <p:cNvSpPr>
            <a:spLocks noChangeArrowheads="1"/>
          </p:cNvSpPr>
          <p:nvPr/>
        </p:nvSpPr>
        <p:spPr bwMode="auto">
          <a:xfrm>
            <a:off x="1203325" y="272732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a)</a:t>
            </a:r>
          </a:p>
        </p:txBody>
      </p:sp>
      <p:sp>
        <p:nvSpPr>
          <p:cNvPr id="26654" name="Rectangle 30"/>
          <p:cNvSpPr>
            <a:spLocks noChangeArrowheads="1"/>
          </p:cNvSpPr>
          <p:nvPr/>
        </p:nvSpPr>
        <p:spPr bwMode="auto">
          <a:xfrm>
            <a:off x="1203325" y="486092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b)</a:t>
            </a:r>
          </a:p>
        </p:txBody>
      </p:sp>
    </p:spTree>
    <p:extLst>
      <p:ext uri="{BB962C8B-B14F-4D97-AF65-F5344CB8AC3E}">
        <p14:creationId xmlns:p14="http://schemas.microsoft.com/office/powerpoint/2010/main" val="1551038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7543800" cy="4818063"/>
          </a:xfrm>
          <a:prstGeom prst="rect">
            <a:avLst/>
          </a:prstGeom>
          <a:noFill/>
          <a:extLst>
            <a:ext uri="{909E8E84-426E-40DD-AFC4-6F175D3DCCD1}">
              <a14:hiddenFill xmlns:a14="http://schemas.microsoft.com/office/drawing/2010/main">
                <a:solidFill>
                  <a:srgbClr val="FFFFFF"/>
                </a:solidFill>
              </a14:hiddenFill>
            </a:ext>
          </a:extLst>
        </p:spPr>
      </p:pic>
      <p:pic>
        <p:nvPicPr>
          <p:cNvPr id="39939" name="Picture 3" descr="C:\Documents and Settings\Administrator.LEE\Desktop\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305425"/>
            <a:ext cx="3783013"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2622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4495800" cy="5410200"/>
          </a:xfrm>
          <a:prstGeom prst="rect">
            <a:avLst/>
          </a:prstGeom>
          <a:noFill/>
          <a:extLst>
            <a:ext uri="{909E8E84-426E-40DD-AFC4-6F175D3DCCD1}">
              <a14:hiddenFill xmlns:a14="http://schemas.microsoft.com/office/drawing/2010/main">
                <a:solidFill>
                  <a:srgbClr val="FFFFFF"/>
                </a:solidFill>
              </a14:hiddenFill>
            </a:ext>
          </a:extLst>
        </p:spPr>
      </p:pic>
      <p:pic>
        <p:nvPicPr>
          <p:cNvPr id="40963" name="Picture 3" descr="C:\Documents and Settings\Administrator.LEE\Desktop\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609600"/>
            <a:ext cx="44958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236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Weight Balanced Trees</a:t>
            </a:r>
            <a:endParaRPr lang="en-IN"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IN" dirty="0"/>
              <a:t>A weight-balanced tree is a binary search tree that stores the sizes of </a:t>
            </a:r>
            <a:r>
              <a:rPr lang="en-IN" dirty="0" err="1"/>
              <a:t>subtrees</a:t>
            </a:r>
            <a:r>
              <a:rPr lang="en-IN" dirty="0"/>
              <a:t> in the nodes. That is, a node has fields</a:t>
            </a:r>
          </a:p>
          <a:p>
            <a:pPr lvl="1"/>
            <a:r>
              <a:rPr lang="en-IN" i="1" dirty="0"/>
              <a:t>key</a:t>
            </a:r>
            <a:r>
              <a:rPr lang="en-IN" dirty="0"/>
              <a:t>, of any ordered type</a:t>
            </a:r>
          </a:p>
          <a:p>
            <a:pPr lvl="1"/>
            <a:r>
              <a:rPr lang="en-IN" i="1" dirty="0"/>
              <a:t>value</a:t>
            </a:r>
            <a:r>
              <a:rPr lang="en-IN" dirty="0"/>
              <a:t> (optional, only for mappings)</a:t>
            </a:r>
          </a:p>
          <a:p>
            <a:pPr lvl="1"/>
            <a:r>
              <a:rPr lang="en-IN" i="1" dirty="0"/>
              <a:t>left</a:t>
            </a:r>
            <a:r>
              <a:rPr lang="en-IN" dirty="0"/>
              <a:t>, </a:t>
            </a:r>
            <a:r>
              <a:rPr lang="en-IN" i="1" dirty="0"/>
              <a:t>right</a:t>
            </a:r>
            <a:r>
              <a:rPr lang="en-IN" dirty="0"/>
              <a:t>, pointer to node</a:t>
            </a:r>
          </a:p>
          <a:p>
            <a:pPr lvl="1"/>
            <a:r>
              <a:rPr lang="en-IN" i="1" dirty="0"/>
              <a:t>size</a:t>
            </a:r>
            <a:r>
              <a:rPr lang="en-IN" dirty="0"/>
              <a:t>, of type integer.</a:t>
            </a:r>
          </a:p>
          <a:p>
            <a:r>
              <a:rPr lang="en-IN" dirty="0"/>
              <a:t>By definition, the size of a leaf (typically represented by a </a:t>
            </a:r>
            <a:r>
              <a:rPr lang="en-IN" dirty="0" smtClean="0"/>
              <a:t>NULL</a:t>
            </a:r>
            <a:r>
              <a:rPr lang="en-IN" dirty="0"/>
              <a:t> pointer) is zero. The size of an internal node is the sum of sizes of its two children, plus one (size[n] = size[</a:t>
            </a:r>
            <a:r>
              <a:rPr lang="en-IN" dirty="0" err="1"/>
              <a:t>n.left</a:t>
            </a:r>
            <a:r>
              <a:rPr lang="en-IN" dirty="0"/>
              <a:t>] + size[</a:t>
            </a:r>
            <a:r>
              <a:rPr lang="en-IN" dirty="0" err="1"/>
              <a:t>n.right</a:t>
            </a:r>
            <a:r>
              <a:rPr lang="en-IN" dirty="0"/>
              <a:t>] + 1). Based on the size, one defines the weight as weight[n] = size[n] + 1.</a:t>
            </a:r>
            <a:r>
              <a:rPr lang="en-IN" baseline="30000" dirty="0">
                <a:hlinkClick r:id="rId2"/>
              </a:rPr>
              <a:t>[a]</a:t>
            </a:r>
            <a:endParaRPr lang="en-IN" dirty="0"/>
          </a:p>
          <a:p>
            <a:endParaRPr lang="en-IN" dirty="0"/>
          </a:p>
        </p:txBody>
      </p:sp>
    </p:spTree>
    <p:extLst>
      <p:ext uri="{BB962C8B-B14F-4D97-AF65-F5344CB8AC3E}">
        <p14:creationId xmlns:p14="http://schemas.microsoft.com/office/powerpoint/2010/main" val="24107138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457200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41987" name="Picture 3" descr="C:\Documents and Settings\Administrator.LEE\Desktop\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1000"/>
            <a:ext cx="43434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85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8153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8731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4695825" cy="4545013"/>
          </a:xfrm>
          <a:prstGeom prst="rect">
            <a:avLst/>
          </a:prstGeom>
          <a:noFill/>
          <a:extLst>
            <a:ext uri="{909E8E84-426E-40DD-AFC4-6F175D3DCCD1}">
              <a14:hiddenFill xmlns:a14="http://schemas.microsoft.com/office/drawing/2010/main">
                <a:solidFill>
                  <a:srgbClr val="FFFFFF"/>
                </a:solidFill>
              </a14:hiddenFill>
            </a:ext>
          </a:extLst>
        </p:spPr>
      </p:pic>
      <p:pic>
        <p:nvPicPr>
          <p:cNvPr id="44035" name="Picture 3" descr="C:\Documents and Settings\Administrator.LEE\Desktop\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154238"/>
            <a:ext cx="5410200" cy="470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128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9775"/>
            <a:ext cx="9144000" cy="537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9408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9575"/>
            <a:ext cx="8458200" cy="609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5693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Documents and Settings\Administrator.LEE\Desktop\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7772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1809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ltLang="zh-CN">
                <a:ea typeface="宋体" pitchFamily="2" charset="-122"/>
              </a:rPr>
              <a:t>Deleting from a 2-3 Tree</a:t>
            </a:r>
          </a:p>
        </p:txBody>
      </p:sp>
      <p:sp>
        <p:nvSpPr>
          <p:cNvPr id="27651" name="Rectangle 3"/>
          <p:cNvSpPr>
            <a:spLocks noGrp="1" noChangeArrowheads="1"/>
          </p:cNvSpPr>
          <p:nvPr>
            <p:ph idx="1"/>
          </p:nvPr>
        </p:nvSpPr>
        <p:spPr>
          <a:noFill/>
          <a:ln/>
        </p:spPr>
        <p:txBody>
          <a:bodyPr/>
          <a:lstStyle/>
          <a:p>
            <a:r>
              <a:rPr lang="en-US" altLang="zh-CN">
                <a:ea typeface="宋体" pitchFamily="2" charset="-122"/>
              </a:rPr>
              <a:t>The deletion strategy for a 2-3 tree is the inverse of its insertion strategy. Just as a 2-3 tree spreads insertions throughout the tree by splitting nodes when they become too full, it spreads deletions throughout the tree by merging nodes when they become empty.</a:t>
            </a:r>
          </a:p>
          <a:p>
            <a:r>
              <a:rPr lang="en-US" altLang="zh-CN">
                <a:ea typeface="宋体" pitchFamily="2" charset="-122"/>
              </a:rPr>
              <a:t>Example:</a:t>
            </a:r>
          </a:p>
        </p:txBody>
      </p:sp>
    </p:spTree>
    <p:extLst>
      <p:ext uri="{BB962C8B-B14F-4D97-AF65-F5344CB8AC3E}">
        <p14:creationId xmlns:p14="http://schemas.microsoft.com/office/powerpoint/2010/main" val="7498463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ltLang="zh-CN">
                <a:ea typeface="宋体" pitchFamily="2" charset="-122"/>
              </a:rPr>
              <a:t>Deleting from a 2-3 Tree (cont.)</a:t>
            </a:r>
          </a:p>
        </p:txBody>
      </p:sp>
      <p:sp>
        <p:nvSpPr>
          <p:cNvPr id="28675" name="Rectangle 3"/>
          <p:cNvSpPr>
            <a:spLocks noGrp="1" noChangeArrowheads="1"/>
          </p:cNvSpPr>
          <p:nvPr>
            <p:ph idx="1"/>
          </p:nvPr>
        </p:nvSpPr>
        <p:spPr>
          <a:noFill/>
          <a:ln/>
        </p:spPr>
        <p:txBody>
          <a:bodyPr/>
          <a:lstStyle/>
          <a:p>
            <a:r>
              <a:rPr lang="en-US" altLang="zh-CN">
                <a:ea typeface="宋体" pitchFamily="2" charset="-122"/>
              </a:rPr>
              <a:t>Delete 70</a:t>
            </a:r>
          </a:p>
        </p:txBody>
      </p:sp>
      <p:sp>
        <p:nvSpPr>
          <p:cNvPr id="28676" name="AutoShape 4"/>
          <p:cNvSpPr>
            <a:spLocks noChangeArrowheads="1"/>
          </p:cNvSpPr>
          <p:nvPr/>
        </p:nvSpPr>
        <p:spPr bwMode="auto">
          <a:xfrm>
            <a:off x="2063750" y="2520950"/>
            <a:ext cx="1435100" cy="444500"/>
          </a:xfrm>
          <a:prstGeom prst="octagon">
            <a:avLst>
              <a:gd name="adj" fmla="val 29282"/>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7" name="Oval 5"/>
          <p:cNvSpPr>
            <a:spLocks noChangeArrowheads="1"/>
          </p:cNvSpPr>
          <p:nvPr/>
        </p:nvSpPr>
        <p:spPr bwMode="auto">
          <a:xfrm>
            <a:off x="1530350" y="366395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60</a:t>
            </a:r>
          </a:p>
        </p:txBody>
      </p:sp>
      <p:sp>
        <p:nvSpPr>
          <p:cNvPr id="28678" name="Oval 6"/>
          <p:cNvSpPr>
            <a:spLocks noChangeArrowheads="1"/>
          </p:cNvSpPr>
          <p:nvPr/>
        </p:nvSpPr>
        <p:spPr bwMode="auto">
          <a:xfrm>
            <a:off x="2597150" y="3740150"/>
            <a:ext cx="444500" cy="4445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70</a:t>
            </a:r>
          </a:p>
        </p:txBody>
      </p:sp>
      <p:sp>
        <p:nvSpPr>
          <p:cNvPr id="28679" name="Oval 7"/>
          <p:cNvSpPr>
            <a:spLocks noChangeArrowheads="1"/>
          </p:cNvSpPr>
          <p:nvPr/>
        </p:nvSpPr>
        <p:spPr bwMode="auto">
          <a:xfrm>
            <a:off x="3511550" y="366395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100</a:t>
            </a:r>
          </a:p>
        </p:txBody>
      </p:sp>
      <p:sp>
        <p:nvSpPr>
          <p:cNvPr id="28680" name="Line 8"/>
          <p:cNvSpPr>
            <a:spLocks noChangeShapeType="1"/>
          </p:cNvSpPr>
          <p:nvPr/>
        </p:nvSpPr>
        <p:spPr bwMode="auto">
          <a:xfrm flipH="1">
            <a:off x="1905000" y="2971800"/>
            <a:ext cx="3810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1" name="Line 9"/>
          <p:cNvSpPr>
            <a:spLocks noChangeShapeType="1"/>
          </p:cNvSpPr>
          <p:nvPr/>
        </p:nvSpPr>
        <p:spPr bwMode="auto">
          <a:xfrm>
            <a:off x="2819400" y="3048000"/>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2" name="Line 10"/>
          <p:cNvSpPr>
            <a:spLocks noChangeShapeType="1"/>
          </p:cNvSpPr>
          <p:nvPr/>
        </p:nvSpPr>
        <p:spPr bwMode="auto">
          <a:xfrm>
            <a:off x="3200400" y="2971800"/>
            <a:ext cx="3810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3" name="Line 11"/>
          <p:cNvSpPr>
            <a:spLocks noChangeShapeType="1"/>
          </p:cNvSpPr>
          <p:nvPr/>
        </p:nvSpPr>
        <p:spPr bwMode="auto">
          <a:xfrm>
            <a:off x="2514600" y="2971800"/>
            <a:ext cx="152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4" name="Rectangle 12"/>
          <p:cNvSpPr>
            <a:spLocks noChangeArrowheads="1"/>
          </p:cNvSpPr>
          <p:nvPr/>
        </p:nvSpPr>
        <p:spPr bwMode="auto">
          <a:xfrm>
            <a:off x="2117725" y="25749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80        90</a:t>
            </a:r>
          </a:p>
        </p:txBody>
      </p:sp>
      <p:sp>
        <p:nvSpPr>
          <p:cNvPr id="28685" name="Rectangle 13"/>
          <p:cNvSpPr>
            <a:spLocks noChangeArrowheads="1"/>
          </p:cNvSpPr>
          <p:nvPr/>
        </p:nvSpPr>
        <p:spPr bwMode="auto">
          <a:xfrm>
            <a:off x="1050925" y="4251325"/>
            <a:ext cx="367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Swap with inorder successor</a:t>
            </a:r>
          </a:p>
        </p:txBody>
      </p:sp>
      <p:sp>
        <p:nvSpPr>
          <p:cNvPr id="28686" name="AutoShape 14"/>
          <p:cNvSpPr>
            <a:spLocks noChangeArrowheads="1"/>
          </p:cNvSpPr>
          <p:nvPr/>
        </p:nvSpPr>
        <p:spPr bwMode="auto">
          <a:xfrm>
            <a:off x="5721350" y="2444750"/>
            <a:ext cx="1511300" cy="4445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7" name="Oval 15"/>
          <p:cNvSpPr>
            <a:spLocks noChangeArrowheads="1"/>
          </p:cNvSpPr>
          <p:nvPr/>
        </p:nvSpPr>
        <p:spPr bwMode="auto">
          <a:xfrm>
            <a:off x="5264150" y="366395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60</a:t>
            </a:r>
          </a:p>
        </p:txBody>
      </p:sp>
      <p:sp>
        <p:nvSpPr>
          <p:cNvPr id="28688" name="Oval 16"/>
          <p:cNvSpPr>
            <a:spLocks noChangeArrowheads="1"/>
          </p:cNvSpPr>
          <p:nvPr/>
        </p:nvSpPr>
        <p:spPr bwMode="auto">
          <a:xfrm>
            <a:off x="6330950" y="3663950"/>
            <a:ext cx="444500" cy="4445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a:t>
            </a:r>
          </a:p>
        </p:txBody>
      </p:sp>
      <p:sp>
        <p:nvSpPr>
          <p:cNvPr id="28689" name="Oval 17"/>
          <p:cNvSpPr>
            <a:spLocks noChangeArrowheads="1"/>
          </p:cNvSpPr>
          <p:nvPr/>
        </p:nvSpPr>
        <p:spPr bwMode="auto">
          <a:xfrm>
            <a:off x="7169150" y="366395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100</a:t>
            </a:r>
          </a:p>
        </p:txBody>
      </p:sp>
      <p:sp>
        <p:nvSpPr>
          <p:cNvPr id="28690" name="Line 18"/>
          <p:cNvSpPr>
            <a:spLocks noChangeShapeType="1"/>
          </p:cNvSpPr>
          <p:nvPr/>
        </p:nvSpPr>
        <p:spPr bwMode="auto">
          <a:xfrm flipH="1">
            <a:off x="5715000" y="2895600"/>
            <a:ext cx="304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1" name="Line 19"/>
          <p:cNvSpPr>
            <a:spLocks noChangeShapeType="1"/>
          </p:cNvSpPr>
          <p:nvPr/>
        </p:nvSpPr>
        <p:spPr bwMode="auto">
          <a:xfrm>
            <a:off x="6553200" y="2895600"/>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2" name="Line 20"/>
          <p:cNvSpPr>
            <a:spLocks noChangeShapeType="1"/>
          </p:cNvSpPr>
          <p:nvPr/>
        </p:nvSpPr>
        <p:spPr bwMode="auto">
          <a:xfrm>
            <a:off x="7010400" y="2971800"/>
            <a:ext cx="4572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3" name="Rectangle 21"/>
          <p:cNvSpPr>
            <a:spLocks noChangeArrowheads="1"/>
          </p:cNvSpPr>
          <p:nvPr/>
        </p:nvSpPr>
        <p:spPr bwMode="auto">
          <a:xfrm>
            <a:off x="5775325" y="2498725"/>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80         90</a:t>
            </a:r>
          </a:p>
        </p:txBody>
      </p:sp>
      <p:sp>
        <p:nvSpPr>
          <p:cNvPr id="28694" name="Rectangle 22"/>
          <p:cNvSpPr>
            <a:spLocks noChangeArrowheads="1"/>
          </p:cNvSpPr>
          <p:nvPr/>
        </p:nvSpPr>
        <p:spPr bwMode="auto">
          <a:xfrm>
            <a:off x="5165725" y="4251325"/>
            <a:ext cx="291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Delete value from leaf</a:t>
            </a:r>
          </a:p>
        </p:txBody>
      </p:sp>
      <p:sp>
        <p:nvSpPr>
          <p:cNvPr id="28695" name="AutoShape 23"/>
          <p:cNvSpPr>
            <a:spLocks noChangeArrowheads="1"/>
          </p:cNvSpPr>
          <p:nvPr/>
        </p:nvSpPr>
        <p:spPr bwMode="auto">
          <a:xfrm>
            <a:off x="2139950" y="4806950"/>
            <a:ext cx="1435100" cy="3683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6" name="Oval 24"/>
          <p:cNvSpPr>
            <a:spLocks noChangeArrowheads="1"/>
          </p:cNvSpPr>
          <p:nvPr/>
        </p:nvSpPr>
        <p:spPr bwMode="auto">
          <a:xfrm>
            <a:off x="1606550" y="579755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60</a:t>
            </a:r>
          </a:p>
        </p:txBody>
      </p:sp>
      <p:sp>
        <p:nvSpPr>
          <p:cNvPr id="28697" name="Oval 25"/>
          <p:cNvSpPr>
            <a:spLocks noChangeArrowheads="1"/>
          </p:cNvSpPr>
          <p:nvPr/>
        </p:nvSpPr>
        <p:spPr bwMode="auto">
          <a:xfrm>
            <a:off x="2673350" y="579755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8" name="Oval 26"/>
          <p:cNvSpPr>
            <a:spLocks noChangeArrowheads="1"/>
          </p:cNvSpPr>
          <p:nvPr/>
        </p:nvSpPr>
        <p:spPr bwMode="auto">
          <a:xfrm>
            <a:off x="3663950" y="579755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100</a:t>
            </a:r>
          </a:p>
        </p:txBody>
      </p:sp>
      <p:sp>
        <p:nvSpPr>
          <p:cNvPr id="28699" name="AutoShape 27"/>
          <p:cNvSpPr>
            <a:spLocks noChangeArrowheads="1"/>
          </p:cNvSpPr>
          <p:nvPr/>
        </p:nvSpPr>
        <p:spPr bwMode="auto">
          <a:xfrm>
            <a:off x="6026150" y="4730750"/>
            <a:ext cx="1358900" cy="3683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90</a:t>
            </a:r>
          </a:p>
        </p:txBody>
      </p:sp>
      <p:sp>
        <p:nvSpPr>
          <p:cNvPr id="28700" name="AutoShape 28"/>
          <p:cNvSpPr>
            <a:spLocks noChangeArrowheads="1"/>
          </p:cNvSpPr>
          <p:nvPr/>
        </p:nvSpPr>
        <p:spPr bwMode="auto">
          <a:xfrm>
            <a:off x="5035550" y="5797550"/>
            <a:ext cx="1206500" cy="3683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01" name="Oval 29"/>
          <p:cNvSpPr>
            <a:spLocks noChangeArrowheads="1"/>
          </p:cNvSpPr>
          <p:nvPr/>
        </p:nvSpPr>
        <p:spPr bwMode="auto">
          <a:xfrm>
            <a:off x="7626350" y="572135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100</a:t>
            </a:r>
          </a:p>
        </p:txBody>
      </p:sp>
      <p:sp>
        <p:nvSpPr>
          <p:cNvPr id="28702" name="Line 30"/>
          <p:cNvSpPr>
            <a:spLocks noChangeShapeType="1"/>
          </p:cNvSpPr>
          <p:nvPr/>
        </p:nvSpPr>
        <p:spPr bwMode="auto">
          <a:xfrm flipH="1">
            <a:off x="1981200" y="5181600"/>
            <a:ext cx="4572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03" name="Line 31"/>
          <p:cNvSpPr>
            <a:spLocks noChangeShapeType="1"/>
          </p:cNvSpPr>
          <p:nvPr/>
        </p:nvSpPr>
        <p:spPr bwMode="auto">
          <a:xfrm>
            <a:off x="2895600" y="51816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04" name="Line 32"/>
          <p:cNvSpPr>
            <a:spLocks noChangeShapeType="1"/>
          </p:cNvSpPr>
          <p:nvPr/>
        </p:nvSpPr>
        <p:spPr bwMode="auto">
          <a:xfrm>
            <a:off x="3429000" y="5181600"/>
            <a:ext cx="3810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05" name="Line 33"/>
          <p:cNvSpPr>
            <a:spLocks noChangeShapeType="1"/>
          </p:cNvSpPr>
          <p:nvPr/>
        </p:nvSpPr>
        <p:spPr bwMode="auto">
          <a:xfrm flipH="1">
            <a:off x="5638800" y="5105400"/>
            <a:ext cx="7620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06" name="Line 34"/>
          <p:cNvSpPr>
            <a:spLocks noChangeShapeType="1"/>
          </p:cNvSpPr>
          <p:nvPr/>
        </p:nvSpPr>
        <p:spPr bwMode="auto">
          <a:xfrm>
            <a:off x="7086600" y="51054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07" name="Rectangle 35"/>
          <p:cNvSpPr>
            <a:spLocks noChangeArrowheads="1"/>
          </p:cNvSpPr>
          <p:nvPr/>
        </p:nvSpPr>
        <p:spPr bwMode="auto">
          <a:xfrm>
            <a:off x="1203325" y="6308725"/>
            <a:ext cx="723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Merge nodes by deleting empty leaf and moving 80 down</a:t>
            </a:r>
          </a:p>
        </p:txBody>
      </p:sp>
      <p:sp>
        <p:nvSpPr>
          <p:cNvPr id="28708" name="Rectangle 36"/>
          <p:cNvSpPr>
            <a:spLocks noChangeArrowheads="1"/>
          </p:cNvSpPr>
          <p:nvPr/>
        </p:nvSpPr>
        <p:spPr bwMode="auto">
          <a:xfrm>
            <a:off x="2193925" y="47847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80        90</a:t>
            </a:r>
          </a:p>
        </p:txBody>
      </p:sp>
      <p:sp>
        <p:nvSpPr>
          <p:cNvPr id="28709" name="Rectangle 37"/>
          <p:cNvSpPr>
            <a:spLocks noChangeArrowheads="1"/>
          </p:cNvSpPr>
          <p:nvPr/>
        </p:nvSpPr>
        <p:spPr bwMode="auto">
          <a:xfrm>
            <a:off x="5089525" y="5775325"/>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60     80</a:t>
            </a:r>
          </a:p>
        </p:txBody>
      </p:sp>
      <p:sp>
        <p:nvSpPr>
          <p:cNvPr id="28710" name="Line 38"/>
          <p:cNvSpPr>
            <a:spLocks noChangeShapeType="1"/>
          </p:cNvSpPr>
          <p:nvPr/>
        </p:nvSpPr>
        <p:spPr bwMode="auto">
          <a:xfrm>
            <a:off x="2667000" y="5715000"/>
            <a:ext cx="457200" cy="53340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11" name="Line 39"/>
          <p:cNvSpPr>
            <a:spLocks noChangeShapeType="1"/>
          </p:cNvSpPr>
          <p:nvPr/>
        </p:nvSpPr>
        <p:spPr bwMode="auto">
          <a:xfrm flipH="1">
            <a:off x="2590800" y="5791200"/>
            <a:ext cx="609600" cy="45720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12" name="Line 40"/>
          <p:cNvSpPr>
            <a:spLocks noChangeShapeType="1"/>
          </p:cNvSpPr>
          <p:nvPr/>
        </p:nvSpPr>
        <p:spPr bwMode="auto">
          <a:xfrm>
            <a:off x="2133600" y="60198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13" name="Line 41"/>
          <p:cNvSpPr>
            <a:spLocks noChangeShapeType="1"/>
          </p:cNvSpPr>
          <p:nvPr/>
        </p:nvSpPr>
        <p:spPr bwMode="auto">
          <a:xfrm flipH="1">
            <a:off x="6172200" y="5105400"/>
            <a:ext cx="5334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957758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US" altLang="zh-CN">
                <a:ea typeface="宋体" pitchFamily="2" charset="-122"/>
              </a:rPr>
              <a:t>Deleting from 2-3 Tree (cont.)</a:t>
            </a:r>
          </a:p>
        </p:txBody>
      </p:sp>
      <p:sp>
        <p:nvSpPr>
          <p:cNvPr id="29699" name="Rectangle 3"/>
          <p:cNvSpPr>
            <a:spLocks noGrp="1" noChangeArrowheads="1"/>
          </p:cNvSpPr>
          <p:nvPr>
            <p:ph idx="1"/>
          </p:nvPr>
        </p:nvSpPr>
        <p:spPr>
          <a:noFill/>
          <a:ln/>
        </p:spPr>
        <p:txBody>
          <a:bodyPr/>
          <a:lstStyle/>
          <a:p>
            <a:r>
              <a:rPr lang="en-US" altLang="zh-CN">
                <a:ea typeface="宋体" pitchFamily="2" charset="-122"/>
              </a:rPr>
              <a:t>Delete 70</a:t>
            </a:r>
          </a:p>
        </p:txBody>
      </p:sp>
      <p:sp>
        <p:nvSpPr>
          <p:cNvPr id="29700" name="Oval 4"/>
          <p:cNvSpPr>
            <a:spLocks noChangeArrowheads="1"/>
          </p:cNvSpPr>
          <p:nvPr/>
        </p:nvSpPr>
        <p:spPr bwMode="auto">
          <a:xfrm>
            <a:off x="4730750" y="2673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50</a:t>
            </a:r>
          </a:p>
        </p:txBody>
      </p:sp>
      <p:sp>
        <p:nvSpPr>
          <p:cNvPr id="29701" name="Oval 5"/>
          <p:cNvSpPr>
            <a:spLocks noChangeArrowheads="1"/>
          </p:cNvSpPr>
          <p:nvPr/>
        </p:nvSpPr>
        <p:spPr bwMode="auto">
          <a:xfrm>
            <a:off x="2901950" y="3511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30</a:t>
            </a:r>
          </a:p>
        </p:txBody>
      </p:sp>
      <p:sp>
        <p:nvSpPr>
          <p:cNvPr id="29702" name="Oval 6"/>
          <p:cNvSpPr>
            <a:spLocks noChangeArrowheads="1"/>
          </p:cNvSpPr>
          <p:nvPr/>
        </p:nvSpPr>
        <p:spPr bwMode="auto">
          <a:xfrm>
            <a:off x="3968750" y="4654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40</a:t>
            </a:r>
          </a:p>
        </p:txBody>
      </p:sp>
      <p:sp>
        <p:nvSpPr>
          <p:cNvPr id="29703" name="Oval 7"/>
          <p:cNvSpPr>
            <a:spLocks noChangeArrowheads="1"/>
          </p:cNvSpPr>
          <p:nvPr/>
        </p:nvSpPr>
        <p:spPr bwMode="auto">
          <a:xfrm>
            <a:off x="7397750" y="4578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100</a:t>
            </a:r>
          </a:p>
        </p:txBody>
      </p:sp>
      <p:sp>
        <p:nvSpPr>
          <p:cNvPr id="29704" name="Oval 8"/>
          <p:cNvSpPr>
            <a:spLocks noChangeArrowheads="1"/>
          </p:cNvSpPr>
          <p:nvPr/>
        </p:nvSpPr>
        <p:spPr bwMode="auto">
          <a:xfrm>
            <a:off x="6483350" y="3435350"/>
            <a:ext cx="520700" cy="520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90</a:t>
            </a:r>
          </a:p>
        </p:txBody>
      </p:sp>
      <p:sp>
        <p:nvSpPr>
          <p:cNvPr id="29705" name="Line 9"/>
          <p:cNvSpPr>
            <a:spLocks noChangeShapeType="1"/>
          </p:cNvSpPr>
          <p:nvPr/>
        </p:nvSpPr>
        <p:spPr bwMode="auto">
          <a:xfrm flipH="1">
            <a:off x="3352800" y="3048000"/>
            <a:ext cx="1447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6" name="Line 10"/>
          <p:cNvSpPr>
            <a:spLocks noChangeShapeType="1"/>
          </p:cNvSpPr>
          <p:nvPr/>
        </p:nvSpPr>
        <p:spPr bwMode="auto">
          <a:xfrm>
            <a:off x="5257800" y="3048000"/>
            <a:ext cx="12192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7" name="Line 11"/>
          <p:cNvSpPr>
            <a:spLocks noChangeShapeType="1"/>
          </p:cNvSpPr>
          <p:nvPr/>
        </p:nvSpPr>
        <p:spPr bwMode="auto">
          <a:xfrm>
            <a:off x="3352800" y="39624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8" name="Line 12"/>
          <p:cNvSpPr>
            <a:spLocks noChangeShapeType="1"/>
          </p:cNvSpPr>
          <p:nvPr/>
        </p:nvSpPr>
        <p:spPr bwMode="auto">
          <a:xfrm>
            <a:off x="7010400" y="3886200"/>
            <a:ext cx="533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9" name="AutoShape 13"/>
          <p:cNvSpPr>
            <a:spLocks noChangeArrowheads="1"/>
          </p:cNvSpPr>
          <p:nvPr/>
        </p:nvSpPr>
        <p:spPr bwMode="auto">
          <a:xfrm>
            <a:off x="1682750" y="4730750"/>
            <a:ext cx="1282700" cy="4445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0" name="AutoShape 14"/>
          <p:cNvSpPr>
            <a:spLocks noChangeArrowheads="1"/>
          </p:cNvSpPr>
          <p:nvPr/>
        </p:nvSpPr>
        <p:spPr bwMode="auto">
          <a:xfrm>
            <a:off x="5264150" y="4654550"/>
            <a:ext cx="1358900" cy="444500"/>
          </a:xfrm>
          <a:prstGeom prst="octagon">
            <a:avLst>
              <a:gd name="adj" fmla="val 29282"/>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1" name="Line 15"/>
          <p:cNvSpPr>
            <a:spLocks noChangeShapeType="1"/>
          </p:cNvSpPr>
          <p:nvPr/>
        </p:nvSpPr>
        <p:spPr bwMode="auto">
          <a:xfrm flipH="1">
            <a:off x="2209800" y="3962400"/>
            <a:ext cx="762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2" name="Line 16"/>
          <p:cNvSpPr>
            <a:spLocks noChangeShapeType="1"/>
          </p:cNvSpPr>
          <p:nvPr/>
        </p:nvSpPr>
        <p:spPr bwMode="auto">
          <a:xfrm flipH="1">
            <a:off x="5867400" y="3886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3" name="Rectangle 17"/>
          <p:cNvSpPr>
            <a:spLocks noChangeArrowheads="1"/>
          </p:cNvSpPr>
          <p:nvPr/>
        </p:nvSpPr>
        <p:spPr bwMode="auto">
          <a:xfrm>
            <a:off x="1736725" y="4784725"/>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10       20</a:t>
            </a:r>
          </a:p>
        </p:txBody>
      </p:sp>
      <p:sp>
        <p:nvSpPr>
          <p:cNvPr id="29714" name="Rectangle 18"/>
          <p:cNvSpPr>
            <a:spLocks noChangeArrowheads="1"/>
          </p:cNvSpPr>
          <p:nvPr/>
        </p:nvSpPr>
        <p:spPr bwMode="auto">
          <a:xfrm>
            <a:off x="5318125" y="4632325"/>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60       80</a:t>
            </a:r>
          </a:p>
        </p:txBody>
      </p:sp>
    </p:spTree>
    <p:extLst>
      <p:ext uri="{BB962C8B-B14F-4D97-AF65-F5344CB8AC3E}">
        <p14:creationId xmlns:p14="http://schemas.microsoft.com/office/powerpoint/2010/main" val="5818496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zh-CN">
                <a:ea typeface="宋体" pitchFamily="2" charset="-122"/>
              </a:rPr>
              <a:t>Deleting from 2-3 Tree (cont.)</a:t>
            </a:r>
          </a:p>
        </p:txBody>
      </p:sp>
      <p:sp>
        <p:nvSpPr>
          <p:cNvPr id="30723" name="Rectangle 3"/>
          <p:cNvSpPr>
            <a:spLocks noGrp="1" noChangeArrowheads="1"/>
          </p:cNvSpPr>
          <p:nvPr>
            <p:ph idx="1"/>
          </p:nvPr>
        </p:nvSpPr>
        <p:spPr>
          <a:noFill/>
          <a:ln/>
        </p:spPr>
        <p:txBody>
          <a:bodyPr/>
          <a:lstStyle/>
          <a:p>
            <a:r>
              <a:rPr lang="en-US" altLang="zh-CN">
                <a:ea typeface="宋体" pitchFamily="2" charset="-122"/>
              </a:rPr>
              <a:t>Delete 100</a:t>
            </a:r>
          </a:p>
        </p:txBody>
      </p:sp>
      <p:sp>
        <p:nvSpPr>
          <p:cNvPr id="30724" name="Oval 4"/>
          <p:cNvSpPr>
            <a:spLocks noChangeArrowheads="1"/>
          </p:cNvSpPr>
          <p:nvPr/>
        </p:nvSpPr>
        <p:spPr bwMode="auto">
          <a:xfrm>
            <a:off x="1911350" y="2749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90</a:t>
            </a:r>
          </a:p>
        </p:txBody>
      </p:sp>
      <p:sp>
        <p:nvSpPr>
          <p:cNvPr id="30725" name="Oval 5"/>
          <p:cNvSpPr>
            <a:spLocks noChangeArrowheads="1"/>
          </p:cNvSpPr>
          <p:nvPr/>
        </p:nvSpPr>
        <p:spPr bwMode="auto">
          <a:xfrm>
            <a:off x="2597150" y="3587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a:t>
            </a:r>
          </a:p>
        </p:txBody>
      </p:sp>
      <p:sp>
        <p:nvSpPr>
          <p:cNvPr id="30726" name="Line 6"/>
          <p:cNvSpPr>
            <a:spLocks noChangeShapeType="1"/>
          </p:cNvSpPr>
          <p:nvPr/>
        </p:nvSpPr>
        <p:spPr bwMode="auto">
          <a:xfrm flipH="1">
            <a:off x="1676400" y="3124200"/>
            <a:ext cx="2286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27" name="Line 7"/>
          <p:cNvSpPr>
            <a:spLocks noChangeShapeType="1"/>
          </p:cNvSpPr>
          <p:nvPr/>
        </p:nvSpPr>
        <p:spPr bwMode="auto">
          <a:xfrm>
            <a:off x="2362200" y="3124200"/>
            <a:ext cx="4572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28" name="Rectangle 8"/>
          <p:cNvSpPr>
            <a:spLocks noChangeArrowheads="1"/>
          </p:cNvSpPr>
          <p:nvPr/>
        </p:nvSpPr>
        <p:spPr bwMode="auto">
          <a:xfrm>
            <a:off x="1203325" y="371792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60      80</a:t>
            </a:r>
          </a:p>
        </p:txBody>
      </p:sp>
      <p:sp>
        <p:nvSpPr>
          <p:cNvPr id="30729" name="Rectangle 9"/>
          <p:cNvSpPr>
            <a:spLocks noChangeArrowheads="1"/>
          </p:cNvSpPr>
          <p:nvPr/>
        </p:nvSpPr>
        <p:spPr bwMode="auto">
          <a:xfrm>
            <a:off x="1127125" y="4251325"/>
            <a:ext cx="291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Delete value from leaf</a:t>
            </a:r>
          </a:p>
        </p:txBody>
      </p:sp>
      <p:sp>
        <p:nvSpPr>
          <p:cNvPr id="30730" name="Oval 10"/>
          <p:cNvSpPr>
            <a:spLocks noChangeArrowheads="1"/>
          </p:cNvSpPr>
          <p:nvPr/>
        </p:nvSpPr>
        <p:spPr bwMode="auto">
          <a:xfrm>
            <a:off x="4502150" y="27495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90</a:t>
            </a:r>
          </a:p>
        </p:txBody>
      </p:sp>
      <p:sp>
        <p:nvSpPr>
          <p:cNvPr id="30731" name="Oval 11"/>
          <p:cNvSpPr>
            <a:spLocks noChangeArrowheads="1"/>
          </p:cNvSpPr>
          <p:nvPr/>
        </p:nvSpPr>
        <p:spPr bwMode="auto">
          <a:xfrm>
            <a:off x="3892550" y="3587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60</a:t>
            </a:r>
          </a:p>
        </p:txBody>
      </p:sp>
      <p:sp>
        <p:nvSpPr>
          <p:cNvPr id="30732" name="Oval 12"/>
          <p:cNvSpPr>
            <a:spLocks noChangeArrowheads="1"/>
          </p:cNvSpPr>
          <p:nvPr/>
        </p:nvSpPr>
        <p:spPr bwMode="auto">
          <a:xfrm>
            <a:off x="5187950" y="3587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80</a:t>
            </a:r>
          </a:p>
        </p:txBody>
      </p:sp>
      <p:sp>
        <p:nvSpPr>
          <p:cNvPr id="30733" name="Line 13"/>
          <p:cNvSpPr>
            <a:spLocks noChangeShapeType="1"/>
          </p:cNvSpPr>
          <p:nvPr/>
        </p:nvSpPr>
        <p:spPr bwMode="auto">
          <a:xfrm flipH="1">
            <a:off x="4267200" y="32004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4" name="Line 14"/>
          <p:cNvSpPr>
            <a:spLocks noChangeShapeType="1"/>
          </p:cNvSpPr>
          <p:nvPr/>
        </p:nvSpPr>
        <p:spPr bwMode="auto">
          <a:xfrm>
            <a:off x="4953000" y="3200400"/>
            <a:ext cx="3810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5" name="AutoShape 15"/>
          <p:cNvSpPr>
            <a:spLocks noChangeArrowheads="1"/>
          </p:cNvSpPr>
          <p:nvPr/>
        </p:nvSpPr>
        <p:spPr bwMode="auto">
          <a:xfrm>
            <a:off x="4425950" y="3816350"/>
            <a:ext cx="596900" cy="139700"/>
          </a:xfrm>
          <a:prstGeom prst="rightArrow">
            <a:avLst>
              <a:gd name="adj1" fmla="val 50000"/>
              <a:gd name="adj2" fmla="val 21365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6" name="Rectangle 16"/>
          <p:cNvSpPr>
            <a:spLocks noChangeArrowheads="1"/>
          </p:cNvSpPr>
          <p:nvPr/>
        </p:nvSpPr>
        <p:spPr bwMode="auto">
          <a:xfrm>
            <a:off x="4175125" y="4251325"/>
            <a:ext cx="185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Doesn’t work</a:t>
            </a:r>
          </a:p>
        </p:txBody>
      </p:sp>
      <p:sp>
        <p:nvSpPr>
          <p:cNvPr id="30737" name="Oval 17"/>
          <p:cNvSpPr>
            <a:spLocks noChangeArrowheads="1"/>
          </p:cNvSpPr>
          <p:nvPr/>
        </p:nvSpPr>
        <p:spPr bwMode="auto">
          <a:xfrm>
            <a:off x="7397750" y="26733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80</a:t>
            </a:r>
          </a:p>
        </p:txBody>
      </p:sp>
      <p:sp>
        <p:nvSpPr>
          <p:cNvPr id="30738" name="Oval 18"/>
          <p:cNvSpPr>
            <a:spLocks noChangeArrowheads="1"/>
          </p:cNvSpPr>
          <p:nvPr/>
        </p:nvSpPr>
        <p:spPr bwMode="auto">
          <a:xfrm>
            <a:off x="6635750" y="3587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60</a:t>
            </a:r>
          </a:p>
        </p:txBody>
      </p:sp>
      <p:sp>
        <p:nvSpPr>
          <p:cNvPr id="30739" name="Oval 19"/>
          <p:cNvSpPr>
            <a:spLocks noChangeArrowheads="1"/>
          </p:cNvSpPr>
          <p:nvPr/>
        </p:nvSpPr>
        <p:spPr bwMode="auto">
          <a:xfrm>
            <a:off x="8083550" y="3587750"/>
            <a:ext cx="520700" cy="520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a:ea typeface="宋体" pitchFamily="2" charset="-122"/>
              </a:rPr>
              <a:t>90</a:t>
            </a:r>
          </a:p>
        </p:txBody>
      </p:sp>
      <p:sp>
        <p:nvSpPr>
          <p:cNvPr id="30740" name="Line 20"/>
          <p:cNvSpPr>
            <a:spLocks noChangeShapeType="1"/>
          </p:cNvSpPr>
          <p:nvPr/>
        </p:nvSpPr>
        <p:spPr bwMode="auto">
          <a:xfrm flipH="1">
            <a:off x="7010400" y="3048000"/>
            <a:ext cx="5334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1" name="Line 21"/>
          <p:cNvSpPr>
            <a:spLocks noChangeShapeType="1"/>
          </p:cNvSpPr>
          <p:nvPr/>
        </p:nvSpPr>
        <p:spPr bwMode="auto">
          <a:xfrm>
            <a:off x="7924800" y="3124200"/>
            <a:ext cx="3810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2" name="Rectangle 22"/>
          <p:cNvSpPr>
            <a:spLocks noChangeArrowheads="1"/>
          </p:cNvSpPr>
          <p:nvPr/>
        </p:nvSpPr>
        <p:spPr bwMode="auto">
          <a:xfrm>
            <a:off x="6994525" y="4251325"/>
            <a:ext cx="167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a:ea typeface="宋体" pitchFamily="2" charset="-122"/>
              </a:rPr>
              <a:t>Redistribute</a:t>
            </a:r>
          </a:p>
        </p:txBody>
      </p:sp>
      <p:sp>
        <p:nvSpPr>
          <p:cNvPr id="30743" name="AutoShape 23"/>
          <p:cNvSpPr>
            <a:spLocks noChangeArrowheads="1"/>
          </p:cNvSpPr>
          <p:nvPr/>
        </p:nvSpPr>
        <p:spPr bwMode="auto">
          <a:xfrm>
            <a:off x="1073150" y="3663950"/>
            <a:ext cx="1358900" cy="4445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4" name="Rectangle 24"/>
          <p:cNvSpPr>
            <a:spLocks noChangeArrowheads="1"/>
          </p:cNvSpPr>
          <p:nvPr/>
        </p:nvSpPr>
        <p:spPr bwMode="auto">
          <a:xfrm>
            <a:off x="1127125" y="3717925"/>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a:ea typeface="宋体" pitchFamily="2" charset="-122"/>
              </a:rPr>
              <a:t>60       80</a:t>
            </a:r>
          </a:p>
        </p:txBody>
      </p:sp>
    </p:spTree>
    <p:extLst>
      <p:ext uri="{BB962C8B-B14F-4D97-AF65-F5344CB8AC3E}">
        <p14:creationId xmlns:p14="http://schemas.microsoft.com/office/powerpoint/2010/main" val="2292125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hlink"/>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hlink"/>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2336</TotalTime>
  <Words>9809</Words>
  <Application>Microsoft Office PowerPoint</Application>
  <PresentationFormat>On-screen Show (4:3)</PresentationFormat>
  <Paragraphs>2540</Paragraphs>
  <Slides>185</Slides>
  <Notes>71</Notes>
  <HiddenSlides>0</HiddenSlides>
  <MMClips>0</MMClips>
  <ScaleCrop>false</ScaleCrop>
  <HeadingPairs>
    <vt:vector size="4" baseType="variant">
      <vt:variant>
        <vt:lpstr>Theme</vt:lpstr>
      </vt:variant>
      <vt:variant>
        <vt:i4>2</vt:i4>
      </vt:variant>
      <vt:variant>
        <vt:lpstr>Slide Titles</vt:lpstr>
      </vt:variant>
      <vt:variant>
        <vt:i4>185</vt:i4>
      </vt:variant>
    </vt:vector>
  </HeadingPairs>
  <TitlesOfParts>
    <vt:vector size="187" baseType="lpstr">
      <vt:lpstr>Office Theme</vt:lpstr>
      <vt:lpstr>Blank Presentation</vt:lpstr>
      <vt:lpstr>DATA STRUCTURES II  UNIT 3 – Advance TREES </vt:lpstr>
      <vt:lpstr>In this Unit </vt:lpstr>
      <vt:lpstr>Balanced Trees Abs(depth(leftChild) – depth(rightChild)) &lt;= 1 Depth of a tree is it’s longest path length</vt:lpstr>
      <vt:lpstr>Rotations  Analyze possible tree depths after rotation</vt:lpstr>
      <vt:lpstr>Outer R and L rotation</vt:lpstr>
      <vt:lpstr>Inner LR and RL rotation</vt:lpstr>
      <vt:lpstr>Outer Splay Rotation</vt:lpstr>
      <vt:lpstr>Weight Balanced Trees</vt:lpstr>
      <vt:lpstr>Weight Balanced Trees</vt:lpstr>
      <vt:lpstr>Weight Balanced Trees</vt:lpstr>
      <vt:lpstr>Weight Balanced Trees</vt:lpstr>
      <vt:lpstr>Huffman Tree</vt:lpstr>
      <vt:lpstr>Huffman Tree (cont.)</vt:lpstr>
      <vt:lpstr>Huffman Tree (cont.)</vt:lpstr>
      <vt:lpstr>Huffman Trees</vt:lpstr>
      <vt:lpstr>Huffman Trees (cont.)</vt:lpstr>
      <vt:lpstr>Huffman Trees (cont.)</vt:lpstr>
      <vt:lpstr>Building a Custom Huffman Tree</vt:lpstr>
      <vt:lpstr>Building a Custom Huffman Tree (cont.)</vt:lpstr>
      <vt:lpstr>Design</vt:lpstr>
      <vt:lpstr>Building a Custom Huffman Tree (cont.)</vt:lpstr>
      <vt:lpstr>Building a Custom Huffman Tree (cont.)</vt:lpstr>
      <vt:lpstr>Huffman Coding:  An Application of Binary Trees and Priority Queues </vt:lpstr>
      <vt:lpstr>Encoding and Compression of Data</vt:lpstr>
      <vt:lpstr>Purpose of Huffman Coding</vt:lpstr>
      <vt:lpstr>The Basic Algorithm </vt:lpstr>
      <vt:lpstr>The Basic Algorithm </vt:lpstr>
      <vt:lpstr>The (Real) Basic Algorithm</vt:lpstr>
      <vt:lpstr>Building a Tree Scan the original text</vt:lpstr>
      <vt:lpstr>Building a Tree Scan the original text</vt:lpstr>
      <vt:lpstr>Building a Tree Scan the original text</vt:lpstr>
      <vt:lpstr>Building a Tree Prioritize characters</vt:lpstr>
      <vt:lpstr>Building a Tree Prioritize characters</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Encoding the File Traverse Tree for Codes</vt:lpstr>
      <vt:lpstr>Encoding the File Traverse Tree for Codes</vt:lpstr>
      <vt:lpstr>Encoding the File</vt:lpstr>
      <vt:lpstr>Encoding the File Results</vt:lpstr>
      <vt:lpstr>Decoding the File</vt:lpstr>
      <vt:lpstr>Decoding the File</vt:lpstr>
      <vt:lpstr>2-3 Tree</vt:lpstr>
      <vt:lpstr>A 2-3 Tree of height 3</vt:lpstr>
      <vt:lpstr>PowerPoint Presentation</vt:lpstr>
      <vt:lpstr>PowerPoint Presentation</vt:lpstr>
      <vt:lpstr>PowerPoint Presentation</vt:lpstr>
      <vt:lpstr>PowerPoint Presentation</vt:lpstr>
      <vt:lpstr>2-3 Tree vs. Binary Tree</vt:lpstr>
      <vt:lpstr>Cont.</vt:lpstr>
      <vt:lpstr>Example of a 2-3 Tree</vt:lpstr>
      <vt:lpstr>Node Representation of 2-3 Trees</vt:lpstr>
      <vt:lpstr>Node Representation of 2-3 Tree (cont.)</vt:lpstr>
      <vt:lpstr>PowerPoint Presentation</vt:lpstr>
      <vt:lpstr>The Advantages of the 2-3 trees</vt:lpstr>
      <vt:lpstr>Consider the two trees contain the same data items.</vt:lpstr>
      <vt:lpstr>Inserting into a 2-3 Tree</vt:lpstr>
      <vt:lpstr>PowerPoint Presentation</vt:lpstr>
      <vt:lpstr>PowerPoint Presentation</vt:lpstr>
      <vt:lpstr>Inserting into a 2-3 Tree (cont.)</vt:lpstr>
      <vt:lpstr>Inserting into a 2-3 Tree (cont.)</vt:lpstr>
      <vt:lpstr>Inserting into a 2-3 Tree (cont.)</vt:lpstr>
      <vt:lpstr>The Insertion Algorithm</vt:lpstr>
      <vt:lpstr>The Insertion Algorithm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Deleting from a 2-3 Tree</vt:lpstr>
      <vt:lpstr>Deleting from a 2-3 Tree (cont.)</vt:lpstr>
      <vt:lpstr>Deleting from 2-3 Tree (cont.)</vt:lpstr>
      <vt:lpstr>Deleting from 2-3 Tree (cont.)</vt:lpstr>
      <vt:lpstr>Red Black Trees</vt:lpstr>
      <vt:lpstr>Example Red Black Tree</vt:lpstr>
      <vt:lpstr>Example Red Black Tree</vt:lpstr>
      <vt:lpstr>Red-black Insertion Algorithm</vt:lpstr>
      <vt:lpstr>Rotate Tree() Algorithm</vt:lpstr>
      <vt:lpstr>Red Black Example</vt:lpstr>
      <vt:lpstr>Red Black Deletion</vt:lpstr>
      <vt:lpstr>Red Black Deletion (cont.)</vt:lpstr>
      <vt:lpstr>Example</vt:lpstr>
      <vt:lpstr>Case D Examples</vt:lpstr>
      <vt:lpstr>Another Case D Example</vt:lpstr>
      <vt:lpstr>Which algorithm is best?</vt:lpstr>
      <vt:lpstr>Augmenting Red Black Tree</vt:lpstr>
      <vt:lpstr>Determining the rank of an element</vt:lpstr>
      <vt:lpstr>Retrieving an element with a given rank </vt:lpstr>
      <vt:lpstr>Maintaining subtree sizes </vt:lpstr>
      <vt:lpstr>Interval tree</vt:lpstr>
      <vt:lpstr>Interval tree algo</vt:lpstr>
      <vt:lpstr>Applications of Interval Tree:</vt:lpstr>
      <vt:lpstr>Disjoint-set data structure</vt:lpstr>
      <vt:lpstr>Disjoint Sets</vt:lpstr>
      <vt:lpstr>Disjoint sets</vt:lpstr>
      <vt:lpstr>Disjoint sets</vt:lpstr>
      <vt:lpstr>Disjoint sets</vt:lpstr>
      <vt:lpstr>Union-Find Problem</vt:lpstr>
      <vt:lpstr>Set representation : Disjoint-set linked lists</vt:lpstr>
      <vt:lpstr>Disjoint Sets:Implementation #1</vt:lpstr>
      <vt:lpstr>Disjoint Sets: Implementation#1</vt:lpstr>
      <vt:lpstr>Disjoint Sets:Implementation#1</vt:lpstr>
      <vt:lpstr>Linked-list Representation Of Disjoint Sets</vt:lpstr>
      <vt:lpstr>Disjoint Sets:Implementation#1 An Improvement</vt:lpstr>
      <vt:lpstr>Disjoint Sets:Implementation#2</vt:lpstr>
      <vt:lpstr>Set representation : Disjoint-set forests</vt:lpstr>
      <vt:lpstr>Disjoint-set Forest Representation</vt:lpstr>
      <vt:lpstr>Up-Trees</vt:lpstr>
      <vt:lpstr>A Set As A Tree</vt:lpstr>
      <vt:lpstr>Operations in Up-Trees</vt:lpstr>
      <vt:lpstr>Steps For find(i)</vt:lpstr>
      <vt:lpstr>Result Of A Find Operation</vt:lpstr>
      <vt:lpstr>Possible Node Structure</vt:lpstr>
      <vt:lpstr>Example</vt:lpstr>
      <vt:lpstr>Better Representation</vt:lpstr>
      <vt:lpstr>Union</vt:lpstr>
      <vt:lpstr>Union(H, X)</vt:lpstr>
      <vt:lpstr>Union</vt:lpstr>
      <vt:lpstr>A worse case for Union</vt:lpstr>
      <vt:lpstr>Two Heuristics</vt:lpstr>
      <vt:lpstr>Height Rule</vt:lpstr>
      <vt:lpstr>Weight Rule</vt:lpstr>
      <vt:lpstr>Implementation</vt:lpstr>
      <vt:lpstr>Height Of A Tree</vt:lpstr>
      <vt:lpstr>Union by Weight Heuristic</vt:lpstr>
      <vt:lpstr>Performance w/ Union by Weight</vt:lpstr>
      <vt:lpstr>Path Compression</vt:lpstr>
      <vt:lpstr>Path Compression</vt:lpstr>
      <vt:lpstr>Path Compression</vt:lpstr>
      <vt:lpstr>Ackermann’s Functions</vt:lpstr>
      <vt:lpstr>Ackermann’s Function</vt:lpstr>
      <vt:lpstr>Time Complexity</vt:lpstr>
      <vt:lpstr>Time Complexity</vt:lpstr>
      <vt:lpstr>Applications</vt:lpstr>
      <vt:lpstr>The Dictionary ADT </vt:lpstr>
      <vt:lpstr>Operations (methods) on dictionaries: </vt:lpstr>
      <vt:lpstr>Additional methods for ordered dictionaries</vt:lpstr>
      <vt:lpstr>Example of unordered dictionary</vt:lpstr>
      <vt:lpstr>Example of ordered dictionary</vt:lpstr>
      <vt:lpstr>Implementations of the Dictionary ADT</vt:lpstr>
      <vt:lpstr>Unordered sequence implementation </vt:lpstr>
      <vt:lpstr> Ordered sequence implementation </vt:lpstr>
      <vt:lpstr>Implementations of the Dictionary ADT (contd.)</vt:lpstr>
      <vt:lpstr>Implementations of the Dictionary ADT (contd.)</vt:lpstr>
      <vt:lpstr>AVL trees</vt:lpstr>
      <vt:lpstr>Insertion of new nodes in AVL trees </vt:lpstr>
      <vt:lpstr>Rotation of AVL tree nodes</vt:lpstr>
      <vt:lpstr>Rotation of AVL tree nodes (contd.)</vt:lpstr>
      <vt:lpstr>Rotation of AVL tree nodes (contd.)</vt:lpstr>
      <vt:lpstr>The restructure algorithm</vt:lpstr>
      <vt:lpstr>Deletion of AVL tree nodes </vt:lpstr>
      <vt:lpstr>Deletion of AVL tree nodes (contd.) </vt:lpstr>
      <vt:lpstr>Implementation of unordered dictionaries: hash tables</vt:lpstr>
      <vt:lpstr>Implementation of hash tables</vt:lpstr>
      <vt:lpstr>Hash functions</vt:lpstr>
      <vt:lpstr>Example (contd.)</vt:lpstr>
      <vt:lpstr>Example 2</vt:lpstr>
      <vt:lpstr>Hash functions (contd.)</vt:lpstr>
      <vt:lpstr>Collision resolution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HP WORLD</dc:creator>
  <cp:lastModifiedBy>SUYASH</cp:lastModifiedBy>
  <cp:revision>32</cp:revision>
  <dcterms:created xsi:type="dcterms:W3CDTF">2006-08-16T00:00:00Z</dcterms:created>
  <dcterms:modified xsi:type="dcterms:W3CDTF">2016-03-04T08:22:46Z</dcterms:modified>
</cp:coreProperties>
</file>